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EXCEPTION HANDLING</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EXCEPTION HANDLING</a:t>
            </a:r>
            <a:endParaRPr/>
          </a:p>
        </p:txBody>
      </p:sp>
      <p:sp>
        <p:nvSpPr>
          <p:cNvPr id="140" name="Google Shape;140;p22"/>
          <p:cNvSpPr txBox="1"/>
          <p:nvPr>
            <p:ph idx="1" type="body"/>
          </p:nvPr>
        </p:nvSpPr>
        <p:spPr>
          <a:xfrm>
            <a:off x="564822" y="1269443"/>
            <a:ext cx="10515600" cy="6413038"/>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void main() {</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int a, b, c;</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float d;</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cout &lt;&lt; "Enter the value of a:";</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cin&gt;&gt;a;</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cout &lt;&lt; "Enter the value of b:";</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cin&gt;&gt;b;</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cout &lt;&lt; "Enter the value of c:";</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cin&gt;&gt;c;</a:t>
            </a:r>
            <a:endParaRPr/>
          </a:p>
          <a:p>
            <a:pPr indent="0" lvl="0" marL="0" rtl="0" algn="l">
              <a:lnSpc>
                <a:spcPct val="10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try</a:t>
            </a:r>
            <a:r>
              <a:rPr lang="en-US" sz="2400">
                <a:latin typeface="Times New Roman"/>
                <a:ea typeface="Times New Roman"/>
                <a:cs typeface="Times New Roman"/>
                <a:sym typeface="Times New Roman"/>
              </a:rPr>
              <a:t> {</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if ((a - b) != 0) {</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d = c / (a - b);</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cout &lt;&lt; "Result is:" &lt;&lt; d;</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 else {</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throw</a:t>
            </a:r>
            <a:r>
              <a:rPr lang="en-US" sz="2400">
                <a:latin typeface="Times New Roman"/>
                <a:ea typeface="Times New Roman"/>
                <a:cs typeface="Times New Roman"/>
                <a:sym typeface="Times New Roman"/>
              </a:rPr>
              <a:t> (a - b);</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 </a:t>
            </a:r>
            <a:r>
              <a:rPr lang="en-US" sz="2400">
                <a:solidFill>
                  <a:srgbClr val="FF0000"/>
                </a:solidFill>
                <a:latin typeface="Times New Roman"/>
                <a:ea typeface="Times New Roman"/>
                <a:cs typeface="Times New Roman"/>
                <a:sym typeface="Times New Roman"/>
              </a:rPr>
              <a:t>catch</a:t>
            </a:r>
            <a:r>
              <a:rPr lang="en-US" sz="2400">
                <a:latin typeface="Times New Roman"/>
                <a:ea typeface="Times New Roman"/>
                <a:cs typeface="Times New Roman"/>
                <a:sym typeface="Times New Roman"/>
              </a:rPr>
              <a:t> (int i) {</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cout &lt;&lt; "Answer is infinite because a-b is:" &lt;&lt; i;</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a:t>
            </a:r>
            <a:endParaRPr/>
          </a:p>
          <a:p>
            <a:pPr indent="0" lvl="0" marL="0" rtl="0" algn="l">
              <a:lnSpc>
                <a:spcPct val="10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838200" y="365125"/>
            <a:ext cx="10515600" cy="77121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2 </a:t>
            </a:r>
            <a:endParaRPr/>
          </a:p>
        </p:txBody>
      </p:sp>
      <p:sp>
        <p:nvSpPr>
          <p:cNvPr id="146" name="Google Shape;146;p23"/>
          <p:cNvSpPr txBox="1"/>
          <p:nvPr>
            <p:ph idx="1" type="body"/>
          </p:nvPr>
        </p:nvSpPr>
        <p:spPr>
          <a:xfrm>
            <a:off x="838200" y="1305017"/>
            <a:ext cx="10515600" cy="48719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#include &lt;iostream&gt; </a:t>
            </a:r>
            <a:endParaRPr/>
          </a:p>
          <a:p>
            <a:pPr indent="0" lvl="0" marL="0" rtl="0" algn="l">
              <a:lnSpc>
                <a:spcPct val="90000"/>
              </a:lnSpc>
              <a:spcBef>
                <a:spcPts val="1000"/>
              </a:spcBef>
              <a:spcAft>
                <a:spcPts val="0"/>
              </a:spcAft>
              <a:buClr>
                <a:schemeClr val="dk1"/>
              </a:buClr>
              <a:buSzPts val="2400"/>
              <a:buNone/>
            </a:pPr>
            <a:r>
              <a:rPr lang="en-US" sz="2400"/>
              <a:t>using namespace std;</a:t>
            </a:r>
            <a:endParaRPr/>
          </a:p>
          <a:p>
            <a:pPr indent="0" lvl="0" marL="0" rtl="0" algn="l">
              <a:lnSpc>
                <a:spcPct val="90000"/>
              </a:lnSpc>
              <a:spcBef>
                <a:spcPts val="1000"/>
              </a:spcBef>
              <a:spcAft>
                <a:spcPts val="0"/>
              </a:spcAft>
              <a:buClr>
                <a:schemeClr val="dk1"/>
              </a:buClr>
              <a:buSzPts val="2400"/>
              <a:buNone/>
            </a:pPr>
            <a:r>
              <a:rPr lang="en-US" sz="2400"/>
              <a:t>double division(int a, int b)</a:t>
            </a:r>
            <a:endParaRPr/>
          </a:p>
          <a:p>
            <a:pPr indent="0" lvl="0" marL="0" rtl="0" algn="l">
              <a:lnSpc>
                <a:spcPct val="90000"/>
              </a:lnSpc>
              <a:spcBef>
                <a:spcPts val="1000"/>
              </a:spcBef>
              <a:spcAft>
                <a:spcPts val="0"/>
              </a:spcAft>
              <a:buClr>
                <a:schemeClr val="dk1"/>
              </a:buClr>
              <a:buSzPts val="2400"/>
              <a:buNone/>
            </a:pPr>
            <a:r>
              <a:rPr lang="en-US" sz="2400"/>
              <a:t> {   if( b == 0 )   </a:t>
            </a:r>
            <a:endParaRPr/>
          </a:p>
          <a:p>
            <a:pPr indent="0" lvl="0" marL="0" rtl="0" algn="l">
              <a:lnSpc>
                <a:spcPct val="90000"/>
              </a:lnSpc>
              <a:spcBef>
                <a:spcPts val="1000"/>
              </a:spcBef>
              <a:spcAft>
                <a:spcPts val="0"/>
              </a:spcAft>
              <a:buClr>
                <a:schemeClr val="dk1"/>
              </a:buClr>
              <a:buSzPts val="2400"/>
              <a:buNone/>
            </a:pPr>
            <a:r>
              <a:rPr lang="en-US" sz="2400"/>
              <a:t>{      </a:t>
            </a:r>
            <a:r>
              <a:rPr lang="en-US" sz="2400">
                <a:solidFill>
                  <a:srgbClr val="FF0000"/>
                </a:solidFill>
              </a:rPr>
              <a:t>throw</a:t>
            </a:r>
            <a:r>
              <a:rPr lang="en-US" sz="2400"/>
              <a:t> "Division by zero condition!";  </a:t>
            </a:r>
            <a:endParaRPr/>
          </a:p>
          <a:p>
            <a:pPr indent="0" lvl="0" marL="0" rtl="0" algn="l">
              <a:lnSpc>
                <a:spcPct val="90000"/>
              </a:lnSpc>
              <a:spcBef>
                <a:spcPts val="1000"/>
              </a:spcBef>
              <a:spcAft>
                <a:spcPts val="0"/>
              </a:spcAft>
              <a:buClr>
                <a:schemeClr val="dk1"/>
              </a:buClr>
              <a:buSzPts val="2400"/>
              <a:buNone/>
            </a:pPr>
            <a:r>
              <a:rPr lang="en-US" sz="2400"/>
              <a:t> }  </a:t>
            </a:r>
            <a:endParaRPr/>
          </a:p>
          <a:p>
            <a:pPr indent="0" lvl="0" marL="0" rtl="0" algn="l">
              <a:lnSpc>
                <a:spcPct val="90000"/>
              </a:lnSpc>
              <a:spcBef>
                <a:spcPts val="1000"/>
              </a:spcBef>
              <a:spcAft>
                <a:spcPts val="0"/>
              </a:spcAft>
              <a:buClr>
                <a:schemeClr val="dk1"/>
              </a:buClr>
              <a:buSzPts val="2400"/>
              <a:buNone/>
            </a:pPr>
            <a:r>
              <a:rPr lang="en-US" sz="2400"/>
              <a:t> return (a/b); </a:t>
            </a:r>
            <a:endParaRPr/>
          </a:p>
          <a:p>
            <a:pPr indent="0" lvl="0" marL="0" rtl="0" algn="l">
              <a:lnSpc>
                <a:spcPct val="90000"/>
              </a:lnSpc>
              <a:spcBef>
                <a:spcPts val="1000"/>
              </a:spcBef>
              <a:spcAft>
                <a:spcPts val="0"/>
              </a:spcAft>
              <a:buClr>
                <a:schemeClr val="dk1"/>
              </a:buClr>
              <a:buSzPts val="2400"/>
              <a:buNone/>
            </a:pPr>
            <a:r>
              <a:rPr lang="en-US" sz="2400"/>
              <a:t>}</a:t>
            </a:r>
            <a:endParaRPr/>
          </a:p>
          <a:p>
            <a:pPr indent="0" lvl="0" marL="0" rtl="0" algn="l">
              <a:lnSpc>
                <a:spcPct val="90000"/>
              </a:lnSpc>
              <a:spcBef>
                <a:spcPts val="1000"/>
              </a:spcBef>
              <a:spcAft>
                <a:spcPts val="0"/>
              </a:spcAft>
              <a:buClr>
                <a:schemeClr val="dk1"/>
              </a:buClr>
              <a:buSzPts val="2400"/>
              <a:buNone/>
            </a:pPr>
            <a:r>
              <a:rPr lang="en-US" sz="2400"/>
              <a:t>int main () { </a:t>
            </a:r>
            <a:endParaRPr/>
          </a:p>
          <a:p>
            <a:pPr indent="0" lvl="0" marL="0" rtl="0" algn="l">
              <a:lnSpc>
                <a:spcPct val="90000"/>
              </a:lnSpc>
              <a:spcBef>
                <a:spcPts val="1000"/>
              </a:spcBef>
              <a:spcAft>
                <a:spcPts val="0"/>
              </a:spcAft>
              <a:buClr>
                <a:schemeClr val="dk1"/>
              </a:buClr>
              <a:buSzPts val="2400"/>
              <a:buNone/>
            </a:pPr>
            <a:r>
              <a:rPr lang="en-US" sz="2400"/>
              <a:t>  int x = 50; </a:t>
            </a:r>
            <a:endParaRPr/>
          </a:p>
          <a:p>
            <a:pPr indent="0" lvl="0" marL="0" rtl="0" algn="l">
              <a:lnSpc>
                <a:spcPct val="90000"/>
              </a:lnSpc>
              <a:spcBef>
                <a:spcPts val="1000"/>
              </a:spcBef>
              <a:spcAft>
                <a:spcPts val="0"/>
              </a:spcAft>
              <a:buClr>
                <a:schemeClr val="dk1"/>
              </a:buClr>
              <a:buSzPts val="2400"/>
              <a:buNone/>
            </a:pPr>
            <a:r>
              <a:rPr lang="en-US" sz="2400"/>
              <a:t>  int y = 0;</a:t>
            </a:r>
            <a:endParaRPr/>
          </a:p>
          <a:p>
            <a:pPr indent="0" lvl="0" marL="0" rtl="0" algn="l">
              <a:lnSpc>
                <a:spcPct val="90000"/>
              </a:lnSpc>
              <a:spcBef>
                <a:spcPts val="1000"/>
              </a:spcBef>
              <a:spcAft>
                <a:spcPts val="0"/>
              </a:spcAft>
              <a:buClr>
                <a:schemeClr val="dk1"/>
              </a:buClr>
              <a:buSzPts val="2400"/>
              <a:buNone/>
            </a:pPr>
            <a:r>
              <a:rPr lang="en-US" sz="2400"/>
              <a:t>   double z = 0;   </a:t>
            </a:r>
            <a:endParaRPr/>
          </a:p>
          <a:p>
            <a:pPr indent="0" lvl="0" marL="0" rtl="0" algn="l">
              <a:lnSpc>
                <a:spcPct val="90000"/>
              </a:lnSpc>
              <a:spcBef>
                <a:spcPts val="1000"/>
              </a:spcBef>
              <a:spcAft>
                <a:spcPts val="0"/>
              </a:spcAft>
              <a:buClr>
                <a:srgbClr val="FF0000"/>
              </a:buClr>
              <a:buSzPts val="2400"/>
              <a:buNone/>
            </a:pPr>
            <a:r>
              <a:rPr lang="en-US" sz="2400">
                <a:solidFill>
                  <a:srgbClr val="FF0000"/>
                </a:solidFill>
              </a:rPr>
              <a:t>try</a:t>
            </a:r>
            <a:r>
              <a:rPr lang="en-US" sz="2400"/>
              <a:t> {  </a:t>
            </a:r>
            <a:endParaRPr/>
          </a:p>
          <a:p>
            <a:pPr indent="0" lvl="0" marL="0" rtl="0" algn="l">
              <a:lnSpc>
                <a:spcPct val="90000"/>
              </a:lnSpc>
              <a:spcBef>
                <a:spcPts val="1000"/>
              </a:spcBef>
              <a:spcAft>
                <a:spcPts val="0"/>
              </a:spcAft>
              <a:buClr>
                <a:schemeClr val="dk1"/>
              </a:buClr>
              <a:buSzPts val="2400"/>
              <a:buNone/>
            </a:pPr>
            <a:r>
              <a:rPr lang="en-US" sz="2400"/>
              <a:t>   z = division(x, y);     </a:t>
            </a:r>
            <a:endParaRPr/>
          </a:p>
          <a:p>
            <a:pPr indent="0" lvl="0" marL="0" rtl="0" algn="l">
              <a:lnSpc>
                <a:spcPct val="90000"/>
              </a:lnSpc>
              <a:spcBef>
                <a:spcPts val="1000"/>
              </a:spcBef>
              <a:spcAft>
                <a:spcPts val="0"/>
              </a:spcAft>
              <a:buClr>
                <a:schemeClr val="dk1"/>
              </a:buClr>
              <a:buSzPts val="2400"/>
              <a:buNone/>
            </a:pPr>
            <a:r>
              <a:rPr lang="en-US" sz="2400"/>
              <a:t>cout &lt;&lt; z &lt;&lt; endl;   }     </a:t>
            </a:r>
            <a:endParaRPr/>
          </a:p>
          <a:p>
            <a:pPr indent="0" lvl="0" marL="0" rtl="0" algn="l">
              <a:lnSpc>
                <a:spcPct val="90000"/>
              </a:lnSpc>
              <a:spcBef>
                <a:spcPts val="1000"/>
              </a:spcBef>
              <a:spcAft>
                <a:spcPts val="0"/>
              </a:spcAft>
              <a:buClr>
                <a:srgbClr val="FF0000"/>
              </a:buClr>
              <a:buSzPts val="2400"/>
              <a:buNone/>
            </a:pPr>
            <a:r>
              <a:rPr lang="en-US" sz="2400">
                <a:solidFill>
                  <a:srgbClr val="FF0000"/>
                </a:solidFill>
              </a:rPr>
              <a:t>catch</a:t>
            </a:r>
            <a:r>
              <a:rPr lang="en-US" sz="2400"/>
              <a:t> (const char* msg)     </a:t>
            </a:r>
            <a:endParaRPr/>
          </a:p>
          <a:p>
            <a:pPr indent="0" lvl="0" marL="0" rtl="0" algn="l">
              <a:lnSpc>
                <a:spcPct val="90000"/>
              </a:lnSpc>
              <a:spcBef>
                <a:spcPts val="1000"/>
              </a:spcBef>
              <a:spcAft>
                <a:spcPts val="0"/>
              </a:spcAft>
              <a:buClr>
                <a:schemeClr val="dk1"/>
              </a:buClr>
              <a:buSzPts val="2400"/>
              <a:buNone/>
            </a:pPr>
            <a:r>
              <a:rPr lang="en-US" sz="2400"/>
              <a:t>  {      cout &lt;&lt; msg &lt;&lt; endl;      } </a:t>
            </a:r>
            <a:endParaRPr/>
          </a:p>
          <a:p>
            <a:pPr indent="0" lvl="0" marL="0" rtl="0" algn="l">
              <a:lnSpc>
                <a:spcPct val="90000"/>
              </a:lnSpc>
              <a:spcBef>
                <a:spcPts val="1000"/>
              </a:spcBef>
              <a:spcAft>
                <a:spcPts val="0"/>
              </a:spcAft>
              <a:buClr>
                <a:schemeClr val="dk1"/>
              </a:buClr>
              <a:buSzPts val="2400"/>
              <a:buNone/>
            </a:pPr>
            <a:r>
              <a:rPr lang="en-US" sz="2400"/>
              <a:t>  return 0; }</a:t>
            </a:r>
            <a:endParaRPr/>
          </a:p>
          <a:p>
            <a:pPr indent="0" lvl="0" marL="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catch(…)</a:t>
            </a:r>
            <a:endParaRPr/>
          </a:p>
        </p:txBody>
      </p:sp>
      <p:sp>
        <p:nvSpPr>
          <p:cNvPr id="152" name="Google Shape;152;p24"/>
          <p:cNvSpPr txBox="1"/>
          <p:nvPr>
            <p:ph idx="1" type="body"/>
          </p:nvPr>
        </p:nvSpPr>
        <p:spPr>
          <a:xfrm>
            <a:off x="838200" y="1305017"/>
            <a:ext cx="3733800" cy="4871946"/>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#include &lt;iostream&gt; </a:t>
            </a:r>
            <a:endParaRPr/>
          </a:p>
          <a:p>
            <a:pPr indent="0" lvl="0" marL="0" rtl="0" algn="l">
              <a:lnSpc>
                <a:spcPct val="90000"/>
              </a:lnSpc>
              <a:spcBef>
                <a:spcPts val="1000"/>
              </a:spcBef>
              <a:spcAft>
                <a:spcPts val="0"/>
              </a:spcAft>
              <a:buClr>
                <a:schemeClr val="dk1"/>
              </a:buClr>
              <a:buSzPct val="100000"/>
              <a:buNone/>
            </a:pPr>
            <a:r>
              <a:rPr lang="en-US"/>
              <a:t>using namespace std; </a:t>
            </a:r>
            <a:endParaRPr/>
          </a:p>
          <a:p>
            <a:pPr indent="0" lvl="0" marL="0" rtl="0" algn="l">
              <a:lnSpc>
                <a:spcPct val="90000"/>
              </a:lnSpc>
              <a:spcBef>
                <a:spcPts val="1000"/>
              </a:spcBef>
              <a:spcAft>
                <a:spcPts val="0"/>
              </a:spcAft>
              <a:buClr>
                <a:schemeClr val="dk1"/>
              </a:buClr>
              <a:buSzPct val="100000"/>
              <a:buNone/>
            </a:pPr>
            <a:r>
              <a:rPr lang="en-US"/>
              <a:t>int main()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int StudentAge; </a:t>
            </a:r>
            <a:endParaRPr/>
          </a:p>
          <a:p>
            <a:pPr indent="0" lvl="0" marL="0" rtl="0" algn="l">
              <a:lnSpc>
                <a:spcPct val="90000"/>
              </a:lnSpc>
              <a:spcBef>
                <a:spcPts val="1000"/>
              </a:spcBef>
              <a:spcAft>
                <a:spcPts val="0"/>
              </a:spcAft>
              <a:buClr>
                <a:schemeClr val="dk1"/>
              </a:buClr>
              <a:buSzPct val="100000"/>
              <a:buNone/>
            </a:pPr>
            <a:r>
              <a:rPr lang="en-US"/>
              <a:t>cout &lt;&lt; “Enter Student Age: "; </a:t>
            </a:r>
            <a:endParaRPr/>
          </a:p>
          <a:p>
            <a:pPr indent="0" lvl="0" marL="0" rtl="0" algn="l">
              <a:lnSpc>
                <a:spcPct val="90000"/>
              </a:lnSpc>
              <a:spcBef>
                <a:spcPts val="1000"/>
              </a:spcBef>
              <a:spcAft>
                <a:spcPts val="0"/>
              </a:spcAft>
              <a:buClr>
                <a:schemeClr val="dk1"/>
              </a:buClr>
              <a:buSzPct val="100000"/>
              <a:buNone/>
            </a:pPr>
            <a:r>
              <a:rPr lang="en-US"/>
              <a:t>cin &gt;&gt; StudentAge; </a:t>
            </a:r>
            <a:endParaRPr/>
          </a:p>
          <a:p>
            <a:pPr indent="0" lvl="0" marL="0" rtl="0" algn="l">
              <a:lnSpc>
                <a:spcPct val="90000"/>
              </a:lnSpc>
              <a:spcBef>
                <a:spcPts val="1000"/>
              </a:spcBef>
              <a:spcAft>
                <a:spcPts val="0"/>
              </a:spcAft>
              <a:buClr>
                <a:schemeClr val="dk1"/>
              </a:buClr>
              <a:buSzPct val="100000"/>
              <a:buNone/>
            </a:pPr>
            <a:r>
              <a:rPr lang="en-US"/>
              <a:t>try { </a:t>
            </a:r>
            <a:endParaRPr/>
          </a:p>
          <a:p>
            <a:pPr indent="0" lvl="0" marL="0" rtl="0" algn="l">
              <a:lnSpc>
                <a:spcPct val="90000"/>
              </a:lnSpc>
              <a:spcBef>
                <a:spcPts val="1000"/>
              </a:spcBef>
              <a:spcAft>
                <a:spcPts val="0"/>
              </a:spcAft>
              <a:buClr>
                <a:schemeClr val="dk1"/>
              </a:buClr>
              <a:buSzPct val="100000"/>
              <a:buNone/>
            </a:pPr>
            <a:r>
              <a:rPr lang="en-US"/>
              <a:t>if(StudentAge &lt; 0) </a:t>
            </a:r>
            <a:endParaRPr/>
          </a:p>
          <a:p>
            <a:pPr indent="0" lvl="0" marL="0" rtl="0" algn="l">
              <a:lnSpc>
                <a:spcPct val="90000"/>
              </a:lnSpc>
              <a:spcBef>
                <a:spcPts val="1000"/>
              </a:spcBef>
              <a:spcAft>
                <a:spcPts val="0"/>
              </a:spcAft>
              <a:buClr>
                <a:schemeClr val="dk1"/>
              </a:buClr>
              <a:buSzPct val="100000"/>
              <a:buNone/>
            </a:pPr>
            <a:r>
              <a:rPr lang="en-US"/>
              <a:t>throw; </a:t>
            </a:r>
            <a:endParaRPr/>
          </a:p>
          <a:p>
            <a:pPr indent="0" lvl="0" marL="0" rtl="0" algn="l">
              <a:lnSpc>
                <a:spcPct val="90000"/>
              </a:lnSpc>
              <a:spcBef>
                <a:spcPts val="1000"/>
              </a:spcBef>
              <a:spcAft>
                <a:spcPts val="0"/>
              </a:spcAft>
              <a:buClr>
                <a:schemeClr val="dk1"/>
              </a:buClr>
              <a:buSzPct val="100000"/>
              <a:buNone/>
            </a:pPr>
            <a:r>
              <a:rPr lang="en-US"/>
              <a:t>cout &lt;&lt; "\nStudent Age: " &lt;&lt; StudentAge &lt;&lt; "\n\n";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catch(...) </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cout &lt;&lt; "\n"; </a:t>
            </a:r>
            <a:endParaRPr/>
          </a:p>
          <a:p>
            <a:pPr indent="0" lvl="0" marL="0" rtl="0" algn="l">
              <a:lnSpc>
                <a:spcPct val="90000"/>
              </a:lnSpc>
              <a:spcBef>
                <a:spcPts val="1000"/>
              </a:spcBef>
              <a:spcAft>
                <a:spcPts val="0"/>
              </a:spcAft>
              <a:buClr>
                <a:schemeClr val="dk1"/>
              </a:buClr>
              <a:buSzPct val="100000"/>
              <a:buNone/>
            </a:pPr>
            <a:r>
              <a:rPr lang="en-US"/>
              <a:t>return 0;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t/>
            </a:r>
            <a:endParaRPr/>
          </a:p>
        </p:txBody>
      </p:sp>
      <p:sp>
        <p:nvSpPr>
          <p:cNvPr id="153" name="Google Shape;153;p24"/>
          <p:cNvSpPr txBox="1"/>
          <p:nvPr/>
        </p:nvSpPr>
        <p:spPr>
          <a:xfrm>
            <a:off x="5903650" y="1775534"/>
            <a:ext cx="204186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catch (...) is used to catch any unhandled exception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MULTIPLE CATCH BLOCKS</a:t>
            </a:r>
            <a:endParaRPr/>
          </a:p>
        </p:txBody>
      </p:sp>
      <p:sp>
        <p:nvSpPr>
          <p:cNvPr id="159" name="Google Shape;15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Syntax</a:t>
            </a:r>
            <a:endParaRPr/>
          </a:p>
          <a:p>
            <a:pPr indent="0" lvl="0" marL="0" rtl="0" algn="l">
              <a:lnSpc>
                <a:spcPct val="90000"/>
              </a:lnSpc>
              <a:spcBef>
                <a:spcPts val="1000"/>
              </a:spcBef>
              <a:spcAft>
                <a:spcPts val="0"/>
              </a:spcAft>
              <a:buClr>
                <a:schemeClr val="dk1"/>
              </a:buClr>
              <a:buSzPct val="100000"/>
              <a:buNone/>
            </a:pPr>
            <a:r>
              <a:rPr lang="en-US"/>
              <a:t>try {  </a:t>
            </a:r>
            <a:endParaRPr/>
          </a:p>
          <a:p>
            <a:pPr indent="0" lvl="0" marL="0" rtl="0" algn="l">
              <a:lnSpc>
                <a:spcPct val="90000"/>
              </a:lnSpc>
              <a:spcBef>
                <a:spcPts val="1000"/>
              </a:spcBef>
              <a:spcAft>
                <a:spcPts val="0"/>
              </a:spcAft>
              <a:buClr>
                <a:schemeClr val="dk1"/>
              </a:buClr>
              <a:buSzPct val="100000"/>
              <a:buNone/>
            </a:pPr>
            <a:r>
              <a:rPr lang="en-US"/>
              <a:t> // protected code </a:t>
            </a:r>
            <a:endParaRPr/>
          </a:p>
          <a:p>
            <a:pPr indent="0" lvl="0" marL="0" rtl="0" algn="l">
              <a:lnSpc>
                <a:spcPct val="90000"/>
              </a:lnSpc>
              <a:spcBef>
                <a:spcPts val="1000"/>
              </a:spcBef>
              <a:spcAft>
                <a:spcPts val="0"/>
              </a:spcAft>
              <a:buClr>
                <a:schemeClr val="dk1"/>
              </a:buClr>
              <a:buSzPct val="100000"/>
              <a:buNone/>
            </a:pPr>
            <a:r>
              <a:rPr lang="en-US"/>
              <a:t>}catch( ExceptionName e1 ) { </a:t>
            </a:r>
            <a:endParaRPr/>
          </a:p>
          <a:p>
            <a:pPr indent="0" lvl="0" marL="0" rtl="0" algn="l">
              <a:lnSpc>
                <a:spcPct val="90000"/>
              </a:lnSpc>
              <a:spcBef>
                <a:spcPts val="1000"/>
              </a:spcBef>
              <a:spcAft>
                <a:spcPts val="0"/>
              </a:spcAft>
              <a:buClr>
                <a:schemeClr val="dk1"/>
              </a:buClr>
              <a:buSzPct val="100000"/>
              <a:buNone/>
            </a:pPr>
            <a:r>
              <a:rPr lang="en-US"/>
              <a:t>  // catch block</a:t>
            </a:r>
            <a:endParaRPr/>
          </a:p>
          <a:p>
            <a:pPr indent="0" lvl="0" marL="0" rtl="0" algn="l">
              <a:lnSpc>
                <a:spcPct val="90000"/>
              </a:lnSpc>
              <a:spcBef>
                <a:spcPts val="1000"/>
              </a:spcBef>
              <a:spcAft>
                <a:spcPts val="0"/>
              </a:spcAft>
              <a:buClr>
                <a:schemeClr val="dk1"/>
              </a:buClr>
              <a:buSzPct val="100000"/>
              <a:buNone/>
            </a:pPr>
            <a:r>
              <a:rPr lang="en-US"/>
              <a:t> }catch( ExceptionName e2 ) {  </a:t>
            </a:r>
            <a:endParaRPr/>
          </a:p>
          <a:p>
            <a:pPr indent="0" lvl="0" marL="0" rtl="0" algn="l">
              <a:lnSpc>
                <a:spcPct val="90000"/>
              </a:lnSpc>
              <a:spcBef>
                <a:spcPts val="1000"/>
              </a:spcBef>
              <a:spcAft>
                <a:spcPts val="0"/>
              </a:spcAft>
              <a:buClr>
                <a:schemeClr val="dk1"/>
              </a:buClr>
              <a:buSzPct val="100000"/>
              <a:buNone/>
            </a:pPr>
            <a:r>
              <a:rPr lang="en-US"/>
              <a:t> // catch block</a:t>
            </a:r>
            <a:endParaRPr/>
          </a:p>
          <a:p>
            <a:pPr indent="0" lvl="0" marL="0" rtl="0" algn="l">
              <a:lnSpc>
                <a:spcPct val="90000"/>
              </a:lnSpc>
              <a:spcBef>
                <a:spcPts val="1000"/>
              </a:spcBef>
              <a:spcAft>
                <a:spcPts val="0"/>
              </a:spcAft>
              <a:buClr>
                <a:schemeClr val="dk1"/>
              </a:buClr>
              <a:buSzPct val="100000"/>
              <a:buNone/>
            </a:pPr>
            <a:r>
              <a:rPr lang="en-US"/>
              <a:t> }catch( ExceptionName eN ) { </a:t>
            </a:r>
            <a:endParaRPr/>
          </a:p>
          <a:p>
            <a:pPr indent="0" lvl="0" marL="0" rtl="0" algn="l">
              <a:lnSpc>
                <a:spcPct val="90000"/>
              </a:lnSpc>
              <a:spcBef>
                <a:spcPts val="1000"/>
              </a:spcBef>
              <a:spcAft>
                <a:spcPts val="0"/>
              </a:spcAft>
              <a:buClr>
                <a:schemeClr val="dk1"/>
              </a:buClr>
              <a:buSzPct val="100000"/>
              <a:buNone/>
            </a:pPr>
            <a:r>
              <a:rPr lang="en-US"/>
              <a:t>  // catch block</a:t>
            </a:r>
            <a:endParaRPr/>
          </a:p>
          <a:p>
            <a:pPr indent="0" lvl="0" marL="0" rtl="0" algn="l">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838200" y="365125"/>
            <a:ext cx="10515600" cy="61141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Multiple catch blocks</a:t>
            </a:r>
            <a:endParaRPr/>
          </a:p>
        </p:txBody>
      </p:sp>
      <p:sp>
        <p:nvSpPr>
          <p:cNvPr id="165" name="Google Shape;165;p26"/>
          <p:cNvSpPr txBox="1"/>
          <p:nvPr>
            <p:ph idx="1" type="body"/>
          </p:nvPr>
        </p:nvSpPr>
        <p:spPr>
          <a:xfrm>
            <a:off x="838200" y="1154097"/>
            <a:ext cx="8980503" cy="50228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void test(int x) </a:t>
            </a:r>
            <a:endParaRPr/>
          </a:p>
          <a:p>
            <a:pPr indent="0" lvl="0" marL="0" rtl="0" algn="l">
              <a:lnSpc>
                <a:spcPct val="90000"/>
              </a:lnSpc>
              <a:spcBef>
                <a:spcPts val="1000"/>
              </a:spcBef>
              <a:spcAft>
                <a:spcPts val="0"/>
              </a:spcAft>
              <a:buClr>
                <a:schemeClr val="dk1"/>
              </a:buClr>
              <a:buSzPts val="2800"/>
              <a:buNone/>
            </a:pPr>
            <a:r>
              <a:rPr lang="en-US"/>
              <a:t>{   try  </a:t>
            </a:r>
            <a:endParaRPr/>
          </a:p>
          <a:p>
            <a:pPr indent="0" lvl="0" marL="0" rtl="0" algn="l">
              <a:lnSpc>
                <a:spcPct val="90000"/>
              </a:lnSpc>
              <a:spcBef>
                <a:spcPts val="1000"/>
              </a:spcBef>
              <a:spcAft>
                <a:spcPts val="0"/>
              </a:spcAft>
              <a:buClr>
                <a:schemeClr val="dk1"/>
              </a:buClr>
              <a:buSzPts val="2800"/>
              <a:buNone/>
            </a:pPr>
            <a:r>
              <a:rPr lang="en-US"/>
              <a:t> {  if(x&gt;0) </a:t>
            </a:r>
            <a:endParaRPr/>
          </a:p>
          <a:p>
            <a:pPr indent="0" lvl="0" marL="0" rtl="0" algn="l">
              <a:lnSpc>
                <a:spcPct val="90000"/>
              </a:lnSpc>
              <a:spcBef>
                <a:spcPts val="1000"/>
              </a:spcBef>
              <a:spcAft>
                <a:spcPts val="0"/>
              </a:spcAft>
              <a:buClr>
                <a:schemeClr val="dk1"/>
              </a:buClr>
              <a:buSzPts val="2800"/>
              <a:buNone/>
            </a:pPr>
            <a:r>
              <a:rPr lang="en-US"/>
              <a:t>        throw x;    </a:t>
            </a:r>
            <a:endParaRPr/>
          </a:p>
          <a:p>
            <a:pPr indent="0" lvl="0" marL="0" rtl="0" algn="l">
              <a:lnSpc>
                <a:spcPct val="90000"/>
              </a:lnSpc>
              <a:spcBef>
                <a:spcPts val="1000"/>
              </a:spcBef>
              <a:spcAft>
                <a:spcPts val="0"/>
              </a:spcAft>
              <a:buClr>
                <a:schemeClr val="dk1"/>
              </a:buClr>
              <a:buSzPts val="2800"/>
              <a:buNone/>
            </a:pPr>
            <a:r>
              <a:rPr lang="en-US"/>
              <a:t>    else        </a:t>
            </a:r>
            <a:endParaRPr/>
          </a:p>
          <a:p>
            <a:pPr indent="0" lvl="0" marL="0" rtl="0" algn="l">
              <a:lnSpc>
                <a:spcPct val="90000"/>
              </a:lnSpc>
              <a:spcBef>
                <a:spcPts val="1000"/>
              </a:spcBef>
              <a:spcAft>
                <a:spcPts val="0"/>
              </a:spcAft>
              <a:buClr>
                <a:schemeClr val="dk1"/>
              </a:buClr>
              <a:buSzPts val="2800"/>
              <a:buNone/>
            </a:pPr>
            <a:r>
              <a:rPr lang="en-US"/>
              <a:t>         throw 'x’;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rgbClr val="FF0000"/>
              </a:buClr>
              <a:buSzPts val="2800"/>
              <a:buNone/>
            </a:pPr>
            <a:r>
              <a:rPr lang="en-US">
                <a:solidFill>
                  <a:srgbClr val="FF0000"/>
                </a:solidFill>
              </a:rPr>
              <a:t>catch(int x)</a:t>
            </a:r>
            <a:r>
              <a:rPr lang="en-US"/>
              <a:t>   {    </a:t>
            </a:r>
            <a:endParaRPr/>
          </a:p>
          <a:p>
            <a:pPr indent="0" lvl="0" marL="0" rtl="0" algn="l">
              <a:lnSpc>
                <a:spcPct val="90000"/>
              </a:lnSpc>
              <a:spcBef>
                <a:spcPts val="1000"/>
              </a:spcBef>
              <a:spcAft>
                <a:spcPts val="0"/>
              </a:spcAft>
              <a:buClr>
                <a:schemeClr val="dk1"/>
              </a:buClr>
              <a:buSzPts val="2800"/>
              <a:buNone/>
            </a:pPr>
            <a:r>
              <a:rPr lang="en-US"/>
              <a:t> cout&lt;&lt;"Catch a integer and that integer is:"&lt;&lt;x;   }</a:t>
            </a:r>
            <a:endParaRPr/>
          </a:p>
          <a:p>
            <a:pPr indent="0" lvl="0" marL="0" rtl="0" algn="l">
              <a:lnSpc>
                <a:spcPct val="90000"/>
              </a:lnSpc>
              <a:spcBef>
                <a:spcPts val="1000"/>
              </a:spcBef>
              <a:spcAft>
                <a:spcPts val="0"/>
              </a:spcAft>
              <a:buClr>
                <a:srgbClr val="FF0000"/>
              </a:buClr>
              <a:buSzPts val="2800"/>
              <a:buNone/>
            </a:pPr>
            <a:r>
              <a:rPr lang="en-US">
                <a:solidFill>
                  <a:srgbClr val="FF0000"/>
                </a:solidFill>
              </a:rPr>
              <a:t>catch(char x)   </a:t>
            </a:r>
            <a:r>
              <a:rPr lang="en-US"/>
              <a:t>{    </a:t>
            </a:r>
            <a:endParaRPr/>
          </a:p>
          <a:p>
            <a:pPr indent="0" lvl="0" marL="0" rtl="0" algn="l">
              <a:lnSpc>
                <a:spcPct val="90000"/>
              </a:lnSpc>
              <a:spcBef>
                <a:spcPts val="1000"/>
              </a:spcBef>
              <a:spcAft>
                <a:spcPts val="0"/>
              </a:spcAft>
              <a:buClr>
                <a:schemeClr val="dk1"/>
              </a:buClr>
              <a:buSzPts val="2800"/>
              <a:buNone/>
            </a:pPr>
            <a:r>
              <a:rPr lang="en-US"/>
              <a:t>cout&lt;&lt;"Catch a character and that character is:"&lt;&lt;x;   } }</a:t>
            </a:r>
            <a:endParaRPr/>
          </a:p>
          <a:p>
            <a:pPr indent="0" lvl="0" marL="0" rtl="0" algn="l">
              <a:lnSpc>
                <a:spcPct val="90000"/>
              </a:lnSpc>
              <a:spcBef>
                <a:spcPts val="1000"/>
              </a:spcBef>
              <a:spcAft>
                <a:spcPts val="0"/>
              </a:spcAft>
              <a:buClr>
                <a:schemeClr val="dk1"/>
              </a:buClr>
              <a:buSzPts val="2800"/>
              <a:buNone/>
            </a:pPr>
            <a:r>
              <a:rPr lang="en-US"/>
              <a:t>int main() {  </a:t>
            </a:r>
            <a:endParaRPr/>
          </a:p>
          <a:p>
            <a:pPr indent="0" lvl="0" marL="0" rtl="0" algn="l">
              <a:lnSpc>
                <a:spcPct val="90000"/>
              </a:lnSpc>
              <a:spcBef>
                <a:spcPts val="1000"/>
              </a:spcBef>
              <a:spcAft>
                <a:spcPts val="0"/>
              </a:spcAft>
              <a:buClr>
                <a:schemeClr val="dk1"/>
              </a:buClr>
              <a:buSzPts val="2800"/>
              <a:buNone/>
            </a:pPr>
            <a:r>
              <a:rPr lang="en-US"/>
              <a:t> cout&lt;&lt;"Testing multiple catches\n:";   </a:t>
            </a:r>
            <a:endParaRPr/>
          </a:p>
          <a:p>
            <a:pPr indent="0" lvl="0" marL="0" rtl="0" algn="l">
              <a:lnSpc>
                <a:spcPct val="90000"/>
              </a:lnSpc>
              <a:spcBef>
                <a:spcPts val="1000"/>
              </a:spcBef>
              <a:spcAft>
                <a:spcPts val="0"/>
              </a:spcAft>
              <a:buClr>
                <a:schemeClr val="dk1"/>
              </a:buClr>
              <a:buSzPts val="2800"/>
              <a:buNone/>
            </a:pPr>
            <a:r>
              <a:rPr lang="en-US"/>
              <a:t>test(10);  </a:t>
            </a:r>
            <a:endParaRPr/>
          </a:p>
          <a:p>
            <a:pPr indent="0" lvl="0" marL="0" rtl="0" algn="l">
              <a:lnSpc>
                <a:spcPct val="90000"/>
              </a:lnSpc>
              <a:spcBef>
                <a:spcPts val="1000"/>
              </a:spcBef>
              <a:spcAft>
                <a:spcPts val="0"/>
              </a:spcAft>
              <a:buClr>
                <a:schemeClr val="dk1"/>
              </a:buClr>
              <a:buSzPts val="2800"/>
              <a:buNone/>
            </a:pPr>
            <a:r>
              <a:rPr lang="en-US"/>
              <a:t> test(‘a’); </a:t>
            </a:r>
            <a:endParaRPr/>
          </a:p>
          <a:p>
            <a:pPr indent="0" lvl="0" marL="0" rtl="0" algn="l">
              <a:lnSpc>
                <a:spcPct val="90000"/>
              </a:lnSpc>
              <a:spcBef>
                <a:spcPts val="1000"/>
              </a:spcBef>
              <a:spcAft>
                <a:spcPts val="0"/>
              </a:spcAft>
              <a:buClr>
                <a:schemeClr val="dk1"/>
              </a:buClr>
              <a:buSzPts val="2800"/>
              <a:buNone/>
            </a:pPr>
            <a:r>
              <a:rPr lang="en-US"/>
              <a:t>  return 0; }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Rethrowing exceptions</a:t>
            </a:r>
            <a:endParaRPr/>
          </a:p>
        </p:txBody>
      </p:sp>
      <p:sp>
        <p:nvSpPr>
          <p:cNvPr id="171" name="Google Shape;17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Rethrowing exceptions </a:t>
            </a:r>
            <a:endParaRPr/>
          </a:p>
          <a:p>
            <a:pPr indent="0" lvl="0" marL="0" rtl="0" algn="l">
              <a:lnSpc>
                <a:spcPct val="90000"/>
              </a:lnSpc>
              <a:spcBef>
                <a:spcPts val="1000"/>
              </a:spcBef>
              <a:spcAft>
                <a:spcPts val="0"/>
              </a:spcAft>
              <a:buClr>
                <a:schemeClr val="dk1"/>
              </a:buClr>
              <a:buSzPts val="2800"/>
              <a:buNone/>
            </a:pPr>
            <a:r>
              <a:rPr lang="en-US"/>
              <a:t>– Used when an exception handler cannot process an exception</a:t>
            </a:r>
            <a:endParaRPr/>
          </a:p>
          <a:p>
            <a:pPr indent="0" lvl="0" marL="0" rtl="0" algn="l">
              <a:lnSpc>
                <a:spcPct val="90000"/>
              </a:lnSpc>
              <a:spcBef>
                <a:spcPts val="1000"/>
              </a:spcBef>
              <a:spcAft>
                <a:spcPts val="0"/>
              </a:spcAft>
              <a:buClr>
                <a:schemeClr val="dk1"/>
              </a:buClr>
              <a:buSzPts val="2800"/>
              <a:buNone/>
            </a:pPr>
            <a:r>
              <a:rPr lang="en-US"/>
              <a:t> – Rethrow exception with the statement:   </a:t>
            </a:r>
            <a:r>
              <a:rPr b="1" lang="en-US"/>
              <a:t>throw;  </a:t>
            </a:r>
            <a:endParaRPr/>
          </a:p>
          <a:p>
            <a:pPr indent="0" lvl="0" marL="0" rtl="0" algn="l">
              <a:lnSpc>
                <a:spcPct val="90000"/>
              </a:lnSpc>
              <a:spcBef>
                <a:spcPts val="1000"/>
              </a:spcBef>
              <a:spcAft>
                <a:spcPts val="0"/>
              </a:spcAft>
              <a:buClr>
                <a:schemeClr val="dk1"/>
              </a:buClr>
              <a:buSzPts val="2800"/>
              <a:buNone/>
            </a:pPr>
            <a:r>
              <a:rPr b="1" lang="en-US"/>
              <a:t>     </a:t>
            </a:r>
            <a:r>
              <a:rPr lang="en-US"/>
              <a:t>• No arguments</a:t>
            </a:r>
            <a:endParaRPr/>
          </a:p>
          <a:p>
            <a:pPr indent="0" lvl="0" marL="0" rtl="0" algn="l">
              <a:lnSpc>
                <a:spcPct val="90000"/>
              </a:lnSpc>
              <a:spcBef>
                <a:spcPts val="1000"/>
              </a:spcBef>
              <a:spcAft>
                <a:spcPts val="0"/>
              </a:spcAft>
              <a:buClr>
                <a:schemeClr val="dk1"/>
              </a:buClr>
              <a:buSzPts val="2800"/>
              <a:buNone/>
            </a:pPr>
            <a:r>
              <a:rPr lang="en-US"/>
              <a:t>     • If no exception thrown in first place, calls terminate</a:t>
            </a:r>
            <a:endParaRPr/>
          </a:p>
          <a:p>
            <a:pPr indent="0" lvl="0" marL="0" rtl="0" algn="l">
              <a:lnSpc>
                <a:spcPct val="90000"/>
              </a:lnSpc>
              <a:spcBef>
                <a:spcPts val="1000"/>
              </a:spcBef>
              <a:spcAft>
                <a:spcPts val="0"/>
              </a:spcAft>
              <a:buClr>
                <a:schemeClr val="dk1"/>
              </a:buClr>
              <a:buSzPts val="2800"/>
              <a:buNone/>
            </a:pPr>
            <a:r>
              <a:rPr lang="en-US"/>
              <a:t> – Handler can always rethrow exception, even if it performed some processing </a:t>
            </a:r>
            <a:endParaRPr/>
          </a:p>
          <a:p>
            <a:pPr indent="0" lvl="0" marL="0" rtl="0" algn="l">
              <a:lnSpc>
                <a:spcPct val="90000"/>
              </a:lnSpc>
              <a:spcBef>
                <a:spcPts val="1000"/>
              </a:spcBef>
              <a:spcAft>
                <a:spcPts val="0"/>
              </a:spcAft>
              <a:buClr>
                <a:schemeClr val="dk1"/>
              </a:buClr>
              <a:buSzPts val="2800"/>
              <a:buNone/>
            </a:pPr>
            <a:r>
              <a:rPr lang="en-US"/>
              <a:t>– Rethrown exception detected by next enclosing try block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177" name="Google Shape;177;p28"/>
          <p:cNvSpPr txBox="1"/>
          <p:nvPr>
            <p:ph idx="1" type="body"/>
          </p:nvPr>
        </p:nvSpPr>
        <p:spPr>
          <a:xfrm>
            <a:off x="838199" y="1313895"/>
            <a:ext cx="4887897" cy="4776187"/>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US"/>
              <a:t>#include &lt;iostream&gt; #include &lt;exception&gt; </a:t>
            </a:r>
            <a:endParaRPr/>
          </a:p>
          <a:p>
            <a:pPr indent="0" lvl="0" marL="0" rtl="0" algn="l">
              <a:lnSpc>
                <a:spcPct val="90000"/>
              </a:lnSpc>
              <a:spcBef>
                <a:spcPts val="1000"/>
              </a:spcBef>
              <a:spcAft>
                <a:spcPts val="0"/>
              </a:spcAft>
              <a:buClr>
                <a:schemeClr val="dk1"/>
              </a:buClr>
              <a:buSzPct val="100000"/>
              <a:buNone/>
            </a:pPr>
            <a:r>
              <a:rPr lang="en-US"/>
              <a:t> using std::cout; </a:t>
            </a:r>
            <a:endParaRPr/>
          </a:p>
          <a:p>
            <a:pPr indent="0" lvl="0" marL="0" rtl="0" algn="l">
              <a:lnSpc>
                <a:spcPct val="90000"/>
              </a:lnSpc>
              <a:spcBef>
                <a:spcPts val="1000"/>
              </a:spcBef>
              <a:spcAft>
                <a:spcPts val="0"/>
              </a:spcAft>
              <a:buClr>
                <a:schemeClr val="dk1"/>
              </a:buClr>
              <a:buSzPct val="100000"/>
              <a:buNone/>
            </a:pPr>
            <a:r>
              <a:rPr lang="en-US"/>
              <a:t>using std::endl; </a:t>
            </a:r>
            <a:endParaRPr/>
          </a:p>
          <a:p>
            <a:pPr indent="0" lvl="0" marL="0" rtl="0" algn="l">
              <a:lnSpc>
                <a:spcPct val="90000"/>
              </a:lnSpc>
              <a:spcBef>
                <a:spcPts val="1000"/>
              </a:spcBef>
              <a:spcAft>
                <a:spcPts val="0"/>
              </a:spcAft>
              <a:buClr>
                <a:schemeClr val="dk1"/>
              </a:buClr>
              <a:buSzPct val="100000"/>
              <a:buNone/>
            </a:pPr>
            <a:r>
              <a:rPr lang="en-US"/>
              <a:t>using std::exception; </a:t>
            </a:r>
            <a:endParaRPr/>
          </a:p>
          <a:p>
            <a:pPr indent="0" lvl="0" marL="0" rtl="0" algn="l">
              <a:lnSpc>
                <a:spcPct val="90000"/>
              </a:lnSpc>
              <a:spcBef>
                <a:spcPts val="1000"/>
              </a:spcBef>
              <a:spcAft>
                <a:spcPts val="0"/>
              </a:spcAft>
              <a:buClr>
                <a:schemeClr val="dk1"/>
              </a:buClr>
              <a:buSzPct val="100000"/>
              <a:buNone/>
            </a:pPr>
            <a:r>
              <a:rPr lang="en-US"/>
              <a:t> void throwException()  { </a:t>
            </a:r>
            <a:endParaRPr/>
          </a:p>
          <a:p>
            <a:pPr indent="0" lvl="0" marL="0" rtl="0" algn="l">
              <a:lnSpc>
                <a:spcPct val="90000"/>
              </a:lnSpc>
              <a:spcBef>
                <a:spcPts val="1000"/>
              </a:spcBef>
              <a:spcAft>
                <a:spcPts val="0"/>
              </a:spcAft>
              <a:buClr>
                <a:schemeClr val="dk1"/>
              </a:buClr>
              <a:buSzPct val="100000"/>
              <a:buNone/>
            </a:pPr>
            <a:r>
              <a:rPr lang="en-US"/>
              <a:t>   // Throw an exception and immediately catch it. </a:t>
            </a:r>
            <a:endParaRPr/>
          </a:p>
          <a:p>
            <a:pPr indent="0" lvl="0" marL="0" rtl="0" algn="l">
              <a:lnSpc>
                <a:spcPct val="90000"/>
              </a:lnSpc>
              <a:spcBef>
                <a:spcPts val="1000"/>
              </a:spcBef>
              <a:spcAft>
                <a:spcPts val="0"/>
              </a:spcAft>
              <a:buClr>
                <a:srgbClr val="C00000"/>
              </a:buClr>
              <a:buSzPct val="100000"/>
              <a:buNone/>
            </a:pPr>
            <a:r>
              <a:rPr lang="en-US">
                <a:solidFill>
                  <a:srgbClr val="C00000"/>
                </a:solidFill>
              </a:rPr>
              <a:t>try {          </a:t>
            </a:r>
            <a:endParaRPr/>
          </a:p>
          <a:p>
            <a:pPr indent="0" lvl="0" marL="0" rtl="0" algn="l">
              <a:lnSpc>
                <a:spcPct val="90000"/>
              </a:lnSpc>
              <a:spcBef>
                <a:spcPts val="1000"/>
              </a:spcBef>
              <a:spcAft>
                <a:spcPts val="0"/>
              </a:spcAft>
              <a:buClr>
                <a:srgbClr val="C00000"/>
              </a:buClr>
              <a:buSzPct val="100000"/>
              <a:buNone/>
            </a:pPr>
            <a:r>
              <a:rPr lang="en-US">
                <a:solidFill>
                  <a:srgbClr val="C00000"/>
                </a:solidFill>
              </a:rPr>
              <a:t>  cout &lt;&lt; "Function throwException\n";      </a:t>
            </a:r>
            <a:endParaRPr/>
          </a:p>
          <a:p>
            <a:pPr indent="0" lvl="0" marL="0" rtl="0" algn="l">
              <a:lnSpc>
                <a:spcPct val="90000"/>
              </a:lnSpc>
              <a:spcBef>
                <a:spcPts val="1000"/>
              </a:spcBef>
              <a:spcAft>
                <a:spcPts val="0"/>
              </a:spcAft>
              <a:buClr>
                <a:srgbClr val="C00000"/>
              </a:buClr>
              <a:buSzPct val="100000"/>
              <a:buNone/>
            </a:pPr>
            <a:r>
              <a:rPr lang="en-US">
                <a:solidFill>
                  <a:srgbClr val="C00000"/>
                </a:solidFill>
              </a:rPr>
              <a:t>      throw exception();  </a:t>
            </a:r>
            <a:endParaRPr/>
          </a:p>
          <a:p>
            <a:pPr indent="0" lvl="0" marL="0" rtl="0" algn="l">
              <a:lnSpc>
                <a:spcPct val="90000"/>
              </a:lnSpc>
              <a:spcBef>
                <a:spcPts val="1000"/>
              </a:spcBef>
              <a:spcAft>
                <a:spcPts val="0"/>
              </a:spcAft>
              <a:buClr>
                <a:srgbClr val="C00000"/>
              </a:buClr>
              <a:buSzPct val="100000"/>
              <a:buNone/>
            </a:pPr>
            <a:r>
              <a:rPr lang="en-US">
                <a:solidFill>
                  <a:srgbClr val="C00000"/>
                </a:solidFill>
              </a:rPr>
              <a:t>// generate exception      </a:t>
            </a:r>
            <a:endParaRPr/>
          </a:p>
          <a:p>
            <a:pPr indent="0" lvl="0" marL="0" rtl="0" algn="l">
              <a:lnSpc>
                <a:spcPct val="90000"/>
              </a:lnSpc>
              <a:spcBef>
                <a:spcPts val="1000"/>
              </a:spcBef>
              <a:spcAft>
                <a:spcPts val="0"/>
              </a:spcAft>
              <a:buClr>
                <a:srgbClr val="C00000"/>
              </a:buClr>
              <a:buSzPct val="100000"/>
              <a:buNone/>
            </a:pPr>
            <a:r>
              <a:rPr lang="en-US">
                <a:solidFill>
                  <a:srgbClr val="C00000"/>
                </a:solidFill>
              </a:rPr>
              <a:t>  } catch(exception e) {  </a:t>
            </a:r>
            <a:endParaRPr/>
          </a:p>
          <a:p>
            <a:pPr indent="0" lvl="0" marL="0" rtl="0" algn="l">
              <a:lnSpc>
                <a:spcPct val="90000"/>
              </a:lnSpc>
              <a:spcBef>
                <a:spcPts val="1000"/>
              </a:spcBef>
              <a:spcAft>
                <a:spcPts val="0"/>
              </a:spcAft>
              <a:buClr>
                <a:srgbClr val="C00000"/>
              </a:buClr>
              <a:buSzPct val="100000"/>
              <a:buNone/>
            </a:pPr>
            <a:r>
              <a:rPr lang="en-US">
                <a:solidFill>
                  <a:srgbClr val="C00000"/>
                </a:solidFill>
              </a:rPr>
              <a:t>   cout&lt;&lt;“Exception handled in function throw Exception\n”; </a:t>
            </a:r>
            <a:endParaRPr/>
          </a:p>
          <a:p>
            <a:pPr indent="0" lvl="0" marL="0" rtl="0" algn="l">
              <a:lnSpc>
                <a:spcPct val="90000"/>
              </a:lnSpc>
              <a:spcBef>
                <a:spcPts val="1000"/>
              </a:spcBef>
              <a:spcAft>
                <a:spcPts val="0"/>
              </a:spcAft>
              <a:buClr>
                <a:srgbClr val="C00000"/>
              </a:buClr>
              <a:buSzPct val="100000"/>
              <a:buNone/>
            </a:pPr>
            <a:r>
              <a:rPr lang="en-US">
                <a:solidFill>
                  <a:srgbClr val="C00000"/>
                </a:solidFill>
              </a:rPr>
              <a:t> }</a:t>
            </a:r>
            <a:endParaRPr>
              <a:solidFill>
                <a:srgbClr val="C00000"/>
              </a:solidFill>
            </a:endParaRPr>
          </a:p>
        </p:txBody>
      </p:sp>
      <p:sp>
        <p:nvSpPr>
          <p:cNvPr id="178" name="Google Shape;178;p28"/>
          <p:cNvSpPr txBox="1"/>
          <p:nvPr/>
        </p:nvSpPr>
        <p:spPr>
          <a:xfrm>
            <a:off x="6507331" y="781235"/>
            <a:ext cx="5308847"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throw; // rethrow exception for further processing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cout&lt;&lt; “This should not print\n”;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main()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C00000"/>
                </a:solidFill>
                <a:latin typeface="Calibri"/>
                <a:ea typeface="Calibri"/>
                <a:cs typeface="Calibri"/>
                <a:sym typeface="Calibri"/>
              </a:rPr>
              <a:t>try       { </a:t>
            </a:r>
            <a:endParaRPr/>
          </a:p>
          <a:p>
            <a:pPr indent="0" lvl="0" marL="0" marR="0" rtl="0" algn="l">
              <a:spcBef>
                <a:spcPts val="0"/>
              </a:spcBef>
              <a:spcAft>
                <a:spcPts val="0"/>
              </a:spcAft>
              <a:buNone/>
            </a:pPr>
            <a:r>
              <a:rPr lang="en-US" sz="1800">
                <a:solidFill>
                  <a:srgbClr val="C00000"/>
                </a:solidFill>
                <a:latin typeface="Calibri"/>
                <a:ea typeface="Calibri"/>
                <a:cs typeface="Calibri"/>
                <a:sym typeface="Calibri"/>
              </a:rPr>
              <a:t>         throwException( );       </a:t>
            </a:r>
            <a:endParaRPr/>
          </a:p>
          <a:p>
            <a:pPr indent="0" lvl="0" marL="0" marR="0" rtl="0" algn="l">
              <a:spcBef>
                <a:spcPts val="0"/>
              </a:spcBef>
              <a:spcAft>
                <a:spcPts val="0"/>
              </a:spcAft>
              <a:buNone/>
            </a:pPr>
            <a:r>
              <a:rPr lang="en-US" sz="1800">
                <a:solidFill>
                  <a:srgbClr val="C00000"/>
                </a:solidFill>
                <a:latin typeface="Calibri"/>
                <a:ea typeface="Calibri"/>
                <a:cs typeface="Calibri"/>
                <a:sym typeface="Calibri"/>
              </a:rPr>
              <a:t>  cout&lt;&lt; “This should not print\n”;  </a:t>
            </a:r>
            <a:endParaRPr/>
          </a:p>
          <a:p>
            <a:pPr indent="0" lvl="0" marL="0" marR="0" rtl="0" algn="l">
              <a:spcBef>
                <a:spcPts val="0"/>
              </a:spcBef>
              <a:spcAft>
                <a:spcPts val="0"/>
              </a:spcAft>
              <a:buNone/>
            </a:pPr>
            <a:r>
              <a:rPr lang="en-US" sz="1800">
                <a:solidFill>
                  <a:srgbClr val="C00000"/>
                </a:solidFill>
                <a:latin typeface="Calibri"/>
                <a:ea typeface="Calibri"/>
                <a:cs typeface="Calibri"/>
                <a:sym typeface="Calibri"/>
              </a:rPr>
              <a:t>     }      catch(exception e)       {             cout&lt;&lt;“Exception handled in main\n”;   </a:t>
            </a:r>
            <a:endParaRPr/>
          </a:p>
          <a:p>
            <a:pPr indent="0" lvl="0" marL="0" marR="0" rtl="0" algn="l">
              <a:spcBef>
                <a:spcPts val="0"/>
              </a:spcBef>
              <a:spcAft>
                <a:spcPts val="0"/>
              </a:spcAft>
              <a:buNone/>
            </a:pPr>
            <a:r>
              <a:rPr lang="en-US" sz="1800">
                <a:solidFill>
                  <a:srgbClr val="C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cout&lt;&lt;“Prgm control continues after catch in main\n”;  return 0;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79" name="Google Shape;179;p28"/>
          <p:cNvSpPr txBox="1"/>
          <p:nvPr/>
        </p:nvSpPr>
        <p:spPr>
          <a:xfrm>
            <a:off x="6702641" y="5237825"/>
            <a:ext cx="427015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throwException Exception handled in function throwException Exception handled in main Program control continues after catch in main</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Exception Specifications</a:t>
            </a:r>
            <a:endParaRPr/>
          </a:p>
        </p:txBody>
      </p:sp>
      <p:sp>
        <p:nvSpPr>
          <p:cNvPr id="185" name="Google Shape;185;p29"/>
          <p:cNvSpPr txBox="1"/>
          <p:nvPr>
            <p:ph idx="1" type="body"/>
          </p:nvPr>
        </p:nvSpPr>
        <p:spPr>
          <a:xfrm>
            <a:off x="838200" y="1551008"/>
            <a:ext cx="10515600" cy="444467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Exception specification </a:t>
            </a:r>
            <a:r>
              <a:rPr b="1" lang="en-US"/>
              <a:t>(throw list)  </a:t>
            </a:r>
            <a:r>
              <a:rPr lang="en-US"/>
              <a:t>means  listed exceptions canbe thrown by a function </a:t>
            </a:r>
            <a:endParaRPr/>
          </a:p>
          <a:p>
            <a:pPr indent="0" lvl="0" marL="0" rtl="0" algn="l">
              <a:lnSpc>
                <a:spcPct val="90000"/>
              </a:lnSpc>
              <a:spcBef>
                <a:spcPts val="1000"/>
              </a:spcBef>
              <a:spcAft>
                <a:spcPts val="0"/>
              </a:spcAft>
              <a:buClr>
                <a:schemeClr val="dk1"/>
              </a:buClr>
              <a:buSzPct val="100000"/>
              <a:buNone/>
            </a:pPr>
            <a:r>
              <a:rPr lang="en-US"/>
              <a:t> Example:                                                                                                                                         int g( double h ) throw ( a, b, c ) {  </a:t>
            </a:r>
            <a:endParaRPr/>
          </a:p>
          <a:p>
            <a:pPr indent="0" lvl="0" marL="0" rtl="0" algn="l">
              <a:lnSpc>
                <a:spcPct val="90000"/>
              </a:lnSpc>
              <a:spcBef>
                <a:spcPts val="1000"/>
              </a:spcBef>
              <a:spcAft>
                <a:spcPts val="0"/>
              </a:spcAft>
              <a:buClr>
                <a:schemeClr val="dk1"/>
              </a:buClr>
              <a:buSzPct val="100000"/>
              <a:buNone/>
            </a:pPr>
            <a:r>
              <a:rPr lang="en-US"/>
              <a:t>  // function body</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 Function can throw only listed exceptions or derived types.</a:t>
            </a:r>
            <a:endParaRPr/>
          </a:p>
          <a:p>
            <a:pPr indent="0" lvl="0" marL="0" rtl="0" algn="l">
              <a:lnSpc>
                <a:spcPct val="90000"/>
              </a:lnSpc>
              <a:spcBef>
                <a:spcPts val="1000"/>
              </a:spcBef>
              <a:spcAft>
                <a:spcPts val="0"/>
              </a:spcAft>
              <a:buClr>
                <a:schemeClr val="dk1"/>
              </a:buClr>
              <a:buSzPct val="100000"/>
              <a:buNone/>
            </a:pPr>
            <a:r>
              <a:rPr lang="en-US"/>
              <a:t> If other type thrown, function </a:t>
            </a:r>
            <a:r>
              <a:rPr b="1" lang="en-US"/>
              <a:t>unexpected</a:t>
            </a:r>
            <a:r>
              <a:rPr lang="en-US"/>
              <a:t> called throw() (i.e., no throw list) states that function will not throw any exceptions </a:t>
            </a:r>
            <a:endParaRPr/>
          </a:p>
          <a:p>
            <a:pPr indent="0" lvl="0" marL="0" rtl="0" algn="l">
              <a:lnSpc>
                <a:spcPct val="90000"/>
              </a:lnSpc>
              <a:spcBef>
                <a:spcPts val="1000"/>
              </a:spcBef>
              <a:spcAft>
                <a:spcPts val="0"/>
              </a:spcAft>
              <a:buClr>
                <a:schemeClr val="dk1"/>
              </a:buClr>
              <a:buSzPct val="100000"/>
              <a:buNone/>
            </a:pPr>
            <a:r>
              <a:rPr lang="en-US"/>
              <a:t>In reality, function can still throw exceptions, but calls unexpected (more later)</a:t>
            </a:r>
            <a:endParaRPr/>
          </a:p>
          <a:p>
            <a:pPr indent="0" lvl="0" marL="0" rtl="0" algn="l">
              <a:lnSpc>
                <a:spcPct val="90000"/>
              </a:lnSpc>
              <a:spcBef>
                <a:spcPts val="1000"/>
              </a:spcBef>
              <a:spcAft>
                <a:spcPts val="0"/>
              </a:spcAft>
              <a:buClr>
                <a:schemeClr val="dk1"/>
              </a:buClr>
              <a:buSzPct val="100000"/>
              <a:buNone/>
            </a:pPr>
            <a:r>
              <a:rPr lang="en-US"/>
              <a:t> If no throw list specified, function can throw any exception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EXCEPTION SPECIFICATION</a:t>
            </a:r>
            <a:endParaRPr/>
          </a:p>
        </p:txBody>
      </p:sp>
      <p:sp>
        <p:nvSpPr>
          <p:cNvPr id="191" name="Google Shape;19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C00000"/>
              </a:buClr>
              <a:buSzPct val="100000"/>
              <a:buNone/>
            </a:pPr>
            <a:r>
              <a:rPr lang="en-US">
                <a:solidFill>
                  <a:srgbClr val="C00000"/>
                </a:solidFill>
              </a:rPr>
              <a:t>int someFunction( double value )    throw ( int, double)</a:t>
            </a:r>
            <a:endParaRPr/>
          </a:p>
          <a:p>
            <a:pPr indent="0" lvl="0" marL="0" rtl="0" algn="l">
              <a:lnSpc>
                <a:spcPct val="90000"/>
              </a:lnSpc>
              <a:spcBef>
                <a:spcPts val="1000"/>
              </a:spcBef>
              <a:spcAft>
                <a:spcPts val="0"/>
              </a:spcAft>
              <a:buClr>
                <a:srgbClr val="C00000"/>
              </a:buClr>
              <a:buSzPct val="100000"/>
              <a:buNone/>
            </a:pPr>
            <a:r>
              <a:rPr lang="en-US">
                <a:solidFill>
                  <a:srgbClr val="C00000"/>
                </a:solidFill>
              </a:rPr>
              <a:t> {  </a:t>
            </a:r>
            <a:endParaRPr/>
          </a:p>
          <a:p>
            <a:pPr indent="0" lvl="0" marL="0" rtl="0" algn="l">
              <a:lnSpc>
                <a:spcPct val="90000"/>
              </a:lnSpc>
              <a:spcBef>
                <a:spcPts val="1000"/>
              </a:spcBef>
              <a:spcAft>
                <a:spcPts val="0"/>
              </a:spcAft>
              <a:buClr>
                <a:srgbClr val="C00000"/>
              </a:buClr>
              <a:buSzPct val="100000"/>
              <a:buNone/>
            </a:pPr>
            <a:r>
              <a:rPr lang="en-US">
                <a:solidFill>
                  <a:srgbClr val="C00000"/>
                </a:solidFill>
              </a:rPr>
              <a:t>  ... </a:t>
            </a:r>
            <a:endParaRPr/>
          </a:p>
          <a:p>
            <a:pPr indent="0" lvl="0" marL="0" rtl="0" algn="l">
              <a:lnSpc>
                <a:spcPct val="90000"/>
              </a:lnSpc>
              <a:spcBef>
                <a:spcPts val="1000"/>
              </a:spcBef>
              <a:spcAft>
                <a:spcPts val="0"/>
              </a:spcAft>
              <a:buClr>
                <a:srgbClr val="C00000"/>
              </a:buClr>
              <a:buSzPct val="100000"/>
              <a:buNone/>
            </a:pPr>
            <a:r>
              <a:rPr lang="en-US">
                <a:solidFill>
                  <a:srgbClr val="C00000"/>
                </a:solidFill>
              </a:rPr>
              <a:t>} </a:t>
            </a:r>
            <a:endParaRPr/>
          </a:p>
          <a:p>
            <a:pPr indent="0" lvl="0" marL="0" rtl="0" algn="l">
              <a:lnSpc>
                <a:spcPct val="90000"/>
              </a:lnSpc>
              <a:spcBef>
                <a:spcPts val="1000"/>
              </a:spcBef>
              <a:spcAft>
                <a:spcPts val="0"/>
              </a:spcAft>
              <a:buClr>
                <a:schemeClr val="dk1"/>
              </a:buClr>
              <a:buSzPct val="100000"/>
              <a:buNone/>
            </a:pPr>
            <a:r>
              <a:rPr lang="en-US"/>
              <a:t> The above example means the someFunction() can throw only int and double type of exception…. If others are thrown it will generate unexpected error. </a:t>
            </a:r>
            <a:endParaRPr/>
          </a:p>
          <a:p>
            <a:pPr indent="0" lvl="0" marL="0" rtl="0" algn="l">
              <a:lnSpc>
                <a:spcPct val="90000"/>
              </a:lnSpc>
              <a:spcBef>
                <a:spcPts val="1000"/>
              </a:spcBef>
              <a:spcAft>
                <a:spcPts val="0"/>
              </a:spcAft>
              <a:buClr>
                <a:schemeClr val="dk1"/>
              </a:buClr>
              <a:buSzPct val="100000"/>
              <a:buNone/>
            </a:pPr>
            <a:r>
              <a:rPr lang="en-US"/>
              <a:t>Other Examples</a:t>
            </a:r>
            <a:endParaRPr/>
          </a:p>
          <a:p>
            <a:pPr indent="0" lvl="0" marL="0" rtl="0" algn="l">
              <a:lnSpc>
                <a:spcPct val="90000"/>
              </a:lnSpc>
              <a:spcBef>
                <a:spcPts val="1000"/>
              </a:spcBef>
              <a:spcAft>
                <a:spcPts val="0"/>
              </a:spcAft>
              <a:buClr>
                <a:schemeClr val="dk1"/>
              </a:buClr>
              <a:buSzPct val="100000"/>
              <a:buNone/>
            </a:pPr>
            <a:r>
              <a:rPr lang="en-US"/>
              <a:t> int Func();            // can throw anything\ </a:t>
            </a:r>
            <a:endParaRPr/>
          </a:p>
          <a:p>
            <a:pPr indent="0" lvl="0" marL="0" rtl="0" algn="l">
              <a:lnSpc>
                <a:spcPct val="90000"/>
              </a:lnSpc>
              <a:spcBef>
                <a:spcPts val="1000"/>
              </a:spcBef>
              <a:spcAft>
                <a:spcPts val="0"/>
              </a:spcAft>
              <a:buClr>
                <a:schemeClr val="dk1"/>
              </a:buClr>
              <a:buSzPct val="100000"/>
              <a:buNone/>
            </a:pPr>
            <a:r>
              <a:rPr lang="en-US"/>
              <a:t> int Gunc() throw();    // will throw nothing  </a:t>
            </a:r>
            <a:endParaRPr/>
          </a:p>
          <a:p>
            <a:pPr indent="0" lvl="0" marL="0" rtl="0" algn="l">
              <a:lnSpc>
                <a:spcPct val="90000"/>
              </a:lnSpc>
              <a:spcBef>
                <a:spcPts val="1000"/>
              </a:spcBef>
              <a:spcAft>
                <a:spcPts val="0"/>
              </a:spcAft>
              <a:buClr>
                <a:schemeClr val="dk1"/>
              </a:buClr>
              <a:buSzPct val="100000"/>
              <a:buNone/>
            </a:pPr>
            <a:r>
              <a:rPr lang="en-US"/>
              <a:t>int Hunc() throw(int , float); // can only throw int or double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Excption Specification example</a:t>
            </a:r>
            <a:endParaRPr/>
          </a:p>
        </p:txBody>
      </p:sp>
      <p:sp>
        <p:nvSpPr>
          <p:cNvPr id="197" name="Google Shape;197;p31"/>
          <p:cNvSpPr txBox="1"/>
          <p:nvPr>
            <p:ph idx="1" type="body"/>
          </p:nvPr>
        </p:nvSpPr>
        <p:spPr>
          <a:xfrm>
            <a:off x="838200" y="1504709"/>
            <a:ext cx="10515600" cy="4672254"/>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chemeClr val="dk1"/>
              </a:buClr>
              <a:buSzPct val="100000"/>
              <a:buNone/>
            </a:pPr>
            <a:r>
              <a:rPr lang="en-US"/>
              <a:t>#include &lt;iostream&gt;</a:t>
            </a:r>
            <a:endParaRPr/>
          </a:p>
          <a:p>
            <a:pPr indent="0" lvl="0" marL="0" rtl="0" algn="l">
              <a:lnSpc>
                <a:spcPct val="120000"/>
              </a:lnSpc>
              <a:spcBef>
                <a:spcPts val="0"/>
              </a:spcBef>
              <a:spcAft>
                <a:spcPts val="0"/>
              </a:spcAft>
              <a:buClr>
                <a:schemeClr val="dk1"/>
              </a:buClr>
              <a:buSzPct val="100000"/>
              <a:buNone/>
            </a:pPr>
            <a:r>
              <a:rPr lang="en-US"/>
              <a:t>using namespace std;</a:t>
            </a:r>
            <a:endParaRPr/>
          </a:p>
          <a:p>
            <a:pPr indent="0" lvl="0" marL="0" rtl="0" algn="l">
              <a:lnSpc>
                <a:spcPct val="120000"/>
              </a:lnSpc>
              <a:spcBef>
                <a:spcPts val="0"/>
              </a:spcBef>
              <a:spcAft>
                <a:spcPts val="0"/>
              </a:spcAft>
              <a:buClr>
                <a:schemeClr val="dk1"/>
              </a:buClr>
              <a:buSzPct val="100000"/>
              <a:buNone/>
            </a:pPr>
            <a:r>
              <a:rPr lang="en-US"/>
              <a:t> int throwint() throw (int) </a:t>
            </a:r>
            <a:endParaRPr/>
          </a:p>
          <a:p>
            <a:pPr indent="0" lvl="0" marL="0" rtl="0" algn="l">
              <a:lnSpc>
                <a:spcPct val="120000"/>
              </a:lnSpc>
              <a:spcBef>
                <a:spcPts val="0"/>
              </a:spcBef>
              <a:spcAft>
                <a:spcPts val="0"/>
              </a:spcAft>
              <a:buClr>
                <a:schemeClr val="dk1"/>
              </a:buClr>
              <a:buSzPct val="100000"/>
              <a:buNone/>
            </a:pPr>
            <a:r>
              <a:rPr lang="en-US"/>
              <a:t>{ </a:t>
            </a:r>
            <a:endParaRPr/>
          </a:p>
          <a:p>
            <a:pPr indent="0" lvl="0" marL="0" rtl="0" algn="l">
              <a:lnSpc>
                <a:spcPct val="120000"/>
              </a:lnSpc>
              <a:spcBef>
                <a:spcPts val="0"/>
              </a:spcBef>
              <a:spcAft>
                <a:spcPts val="0"/>
              </a:spcAft>
              <a:buClr>
                <a:schemeClr val="dk1"/>
              </a:buClr>
              <a:buSzPct val="100000"/>
              <a:buNone/>
            </a:pPr>
            <a:r>
              <a:rPr lang="en-US"/>
              <a:t>throw 20; </a:t>
            </a:r>
            <a:endParaRPr/>
          </a:p>
          <a:p>
            <a:pPr indent="0" lvl="0" marL="0" rtl="0" algn="l">
              <a:lnSpc>
                <a:spcPct val="120000"/>
              </a:lnSpc>
              <a:spcBef>
                <a:spcPts val="0"/>
              </a:spcBef>
              <a:spcAft>
                <a:spcPts val="0"/>
              </a:spcAft>
              <a:buClr>
                <a:schemeClr val="dk1"/>
              </a:buClr>
              <a:buSzPct val="100000"/>
              <a:buNone/>
            </a:pPr>
            <a:r>
              <a:rPr lang="en-US"/>
              <a:t>return 1; </a:t>
            </a:r>
            <a:endParaRPr/>
          </a:p>
          <a:p>
            <a:pPr indent="0" lvl="0" marL="0" rtl="0" algn="l">
              <a:lnSpc>
                <a:spcPct val="120000"/>
              </a:lnSpc>
              <a:spcBef>
                <a:spcPts val="0"/>
              </a:spcBef>
              <a:spcAft>
                <a:spcPts val="0"/>
              </a:spcAft>
              <a:buClr>
                <a:schemeClr val="dk1"/>
              </a:buClr>
              <a:buSzPct val="100000"/>
              <a:buNone/>
            </a:pPr>
            <a:r>
              <a:rPr lang="en-US"/>
              <a:t>}</a:t>
            </a:r>
            <a:endParaRPr/>
          </a:p>
          <a:p>
            <a:pPr indent="0" lvl="0" marL="0" rtl="0" algn="l">
              <a:lnSpc>
                <a:spcPct val="120000"/>
              </a:lnSpc>
              <a:spcBef>
                <a:spcPts val="0"/>
              </a:spcBef>
              <a:spcAft>
                <a:spcPts val="0"/>
              </a:spcAft>
              <a:buClr>
                <a:schemeClr val="dk1"/>
              </a:buClr>
              <a:buSzPct val="100000"/>
              <a:buNone/>
            </a:pPr>
            <a:r>
              <a:rPr lang="en-US"/>
              <a:t> int throwchar( ) throw(char) </a:t>
            </a:r>
            <a:endParaRPr/>
          </a:p>
          <a:p>
            <a:pPr indent="0" lvl="0" marL="0" rtl="0" algn="l">
              <a:lnSpc>
                <a:spcPct val="120000"/>
              </a:lnSpc>
              <a:spcBef>
                <a:spcPts val="0"/>
              </a:spcBef>
              <a:spcAft>
                <a:spcPts val="0"/>
              </a:spcAft>
              <a:buClr>
                <a:schemeClr val="dk1"/>
              </a:buClr>
              <a:buSzPct val="100000"/>
              <a:buNone/>
            </a:pPr>
            <a:r>
              <a:rPr lang="en-US"/>
              <a:t>{ </a:t>
            </a:r>
            <a:endParaRPr/>
          </a:p>
          <a:p>
            <a:pPr indent="0" lvl="0" marL="0" rtl="0" algn="l">
              <a:lnSpc>
                <a:spcPct val="120000"/>
              </a:lnSpc>
              <a:spcBef>
                <a:spcPts val="0"/>
              </a:spcBef>
              <a:spcAft>
                <a:spcPts val="0"/>
              </a:spcAft>
              <a:buClr>
                <a:schemeClr val="dk1"/>
              </a:buClr>
              <a:buSzPct val="100000"/>
              <a:buNone/>
            </a:pPr>
            <a:r>
              <a:rPr lang="en-US"/>
              <a:t>throw 'a’; </a:t>
            </a:r>
            <a:endParaRPr/>
          </a:p>
          <a:p>
            <a:pPr indent="0" lvl="0" marL="0" rtl="0" algn="l">
              <a:lnSpc>
                <a:spcPct val="120000"/>
              </a:lnSpc>
              <a:spcBef>
                <a:spcPts val="0"/>
              </a:spcBef>
              <a:spcAft>
                <a:spcPts val="0"/>
              </a:spcAft>
              <a:buClr>
                <a:schemeClr val="dk1"/>
              </a:buClr>
              <a:buSzPct val="100000"/>
              <a:buNone/>
            </a:pPr>
            <a:r>
              <a:rPr lang="en-US"/>
              <a:t>return 1;</a:t>
            </a:r>
            <a:endParaRPr/>
          </a:p>
          <a:p>
            <a:pPr indent="0" lvl="0" marL="0" rtl="0" algn="l">
              <a:lnSpc>
                <a:spcPct val="120000"/>
              </a:lnSpc>
              <a:spcBef>
                <a:spcPts val="0"/>
              </a:spcBef>
              <a:spcAft>
                <a:spcPts val="0"/>
              </a:spcAft>
              <a:buClr>
                <a:schemeClr val="dk1"/>
              </a:buClr>
              <a:buSzPct val="100000"/>
              <a:buNone/>
            </a:pPr>
            <a:r>
              <a:rPr lang="en-US"/>
              <a:t> } </a:t>
            </a:r>
            <a:endParaRPr/>
          </a:p>
          <a:p>
            <a:pPr indent="0" lvl="0" marL="0" rtl="0" algn="l">
              <a:lnSpc>
                <a:spcPct val="120000"/>
              </a:lnSpc>
              <a:spcBef>
                <a:spcPts val="0"/>
              </a:spcBef>
              <a:spcAft>
                <a:spcPts val="0"/>
              </a:spcAft>
              <a:buClr>
                <a:schemeClr val="dk1"/>
              </a:buClr>
              <a:buSzPct val="100000"/>
              <a:buNone/>
            </a:pPr>
            <a:r>
              <a:rPr lang="en-US"/>
              <a:t>int main() { </a:t>
            </a:r>
            <a:endParaRPr/>
          </a:p>
          <a:p>
            <a:pPr indent="0" lvl="0" marL="0" rtl="0" algn="l">
              <a:lnSpc>
                <a:spcPct val="120000"/>
              </a:lnSpc>
              <a:spcBef>
                <a:spcPts val="0"/>
              </a:spcBef>
              <a:spcAft>
                <a:spcPts val="0"/>
              </a:spcAft>
              <a:buClr>
                <a:schemeClr val="dk1"/>
              </a:buClr>
              <a:buSzPct val="100000"/>
              <a:buNone/>
            </a:pPr>
            <a:r>
              <a:rPr lang="en-US"/>
              <a:t>int n; </a:t>
            </a:r>
            <a:endParaRPr/>
          </a:p>
          <a:p>
            <a:pPr indent="0" lvl="0" marL="0" rtl="0" algn="l">
              <a:lnSpc>
                <a:spcPct val="120000"/>
              </a:lnSpc>
              <a:spcBef>
                <a:spcPts val="0"/>
              </a:spcBef>
              <a:spcAft>
                <a:spcPts val="0"/>
              </a:spcAft>
              <a:buClr>
                <a:schemeClr val="dk1"/>
              </a:buClr>
              <a:buSzPct val="100000"/>
              <a:buNone/>
            </a:pPr>
            <a:r>
              <a:rPr lang="en-US"/>
              <a:t>cout&lt;&lt;"enter either 1 or 2:";</a:t>
            </a:r>
            <a:endParaRPr/>
          </a:p>
          <a:p>
            <a:pPr indent="0" lvl="0" marL="0" rtl="0" algn="l">
              <a:lnSpc>
                <a:spcPct val="120000"/>
              </a:lnSpc>
              <a:spcBef>
                <a:spcPts val="0"/>
              </a:spcBef>
              <a:spcAft>
                <a:spcPts val="0"/>
              </a:spcAft>
              <a:buClr>
                <a:schemeClr val="dk1"/>
              </a:buClr>
              <a:buSzPct val="100000"/>
              <a:buNone/>
            </a:pPr>
            <a:r>
              <a:rPr lang="en-US"/>
              <a:t> cin&gt;&gt;n;</a:t>
            </a:r>
            <a:endParaRPr/>
          </a:p>
          <a:p>
            <a:pPr indent="0" lvl="0" marL="0" rtl="0" algn="l">
              <a:lnSpc>
                <a:spcPct val="120000"/>
              </a:lnSpc>
              <a:spcBef>
                <a:spcPts val="0"/>
              </a:spcBef>
              <a:spcAft>
                <a:spcPts val="0"/>
              </a:spcAft>
              <a:buClr>
                <a:schemeClr val="dk1"/>
              </a:buClr>
              <a:buSzPct val="100000"/>
              <a:buNone/>
            </a:pPr>
            <a:r>
              <a:rPr lang="en-US"/>
              <a:t> if(n==1) {</a:t>
            </a:r>
            <a:endParaRPr/>
          </a:p>
          <a:p>
            <a:pPr indent="0" lvl="0" marL="0" rtl="0" algn="l">
              <a:lnSpc>
                <a:spcPct val="120000"/>
              </a:lnSpc>
              <a:spcBef>
                <a:spcPts val="0"/>
              </a:spcBef>
              <a:spcAft>
                <a:spcPts val="0"/>
              </a:spcAft>
              <a:buClr>
                <a:schemeClr val="dk1"/>
              </a:buClr>
              <a:buSzPct val="100000"/>
              <a:buNone/>
            </a:pPr>
            <a:r>
              <a:rPr lang="en-US"/>
              <a:t> try { </a:t>
            </a:r>
            <a:endParaRPr/>
          </a:p>
          <a:p>
            <a:pPr indent="0" lvl="0" marL="0" rtl="0" algn="l">
              <a:lnSpc>
                <a:spcPct val="120000"/>
              </a:lnSpc>
              <a:spcBef>
                <a:spcPts val="0"/>
              </a:spcBef>
              <a:spcAft>
                <a:spcPts val="0"/>
              </a:spcAft>
              <a:buClr>
                <a:schemeClr val="dk1"/>
              </a:buClr>
              <a:buSzPct val="100000"/>
              <a:buNone/>
            </a:pPr>
            <a:r>
              <a:rPr lang="en-US"/>
              <a:t>throwint(); </a:t>
            </a:r>
            <a:endParaRPr/>
          </a:p>
          <a:p>
            <a:pPr indent="0" lvl="0" marL="0" rtl="0" algn="l">
              <a:lnSpc>
                <a:spcPct val="120000"/>
              </a:lnSpc>
              <a:spcBef>
                <a:spcPts val="0"/>
              </a:spcBef>
              <a:spcAft>
                <a:spcPts val="0"/>
              </a:spcAft>
              <a:buClr>
                <a:schemeClr val="dk1"/>
              </a:buClr>
              <a:buSzPct val="100000"/>
              <a:buNone/>
            </a:pPr>
            <a:r>
              <a:rPr lang="en-US"/>
              <a:t>} catch(int a) </a:t>
            </a:r>
            <a:endParaRPr/>
          </a:p>
          <a:p>
            <a:pPr indent="0" lvl="0" marL="0" rtl="0" algn="l">
              <a:lnSpc>
                <a:spcPct val="120000"/>
              </a:lnSpc>
              <a:spcBef>
                <a:spcPts val="0"/>
              </a:spcBef>
              <a:spcAft>
                <a:spcPts val="0"/>
              </a:spcAft>
              <a:buClr>
                <a:schemeClr val="dk1"/>
              </a:buClr>
              <a:buSzPct val="100000"/>
              <a:buNone/>
            </a:pPr>
            <a:r>
              <a:rPr lang="en-US"/>
              <a:t>{ cout&lt;&lt;"integer type"&lt;&lt; a &lt;&lt;endl;</a:t>
            </a:r>
            <a:endParaRPr/>
          </a:p>
          <a:p>
            <a:pPr indent="0" lvl="0" marL="0" rtl="0" algn="l">
              <a:lnSpc>
                <a:spcPct val="120000"/>
              </a:lnSpc>
              <a:spcBef>
                <a:spcPts val="0"/>
              </a:spcBef>
              <a:spcAft>
                <a:spcPts val="0"/>
              </a:spcAft>
              <a:buClr>
                <a:schemeClr val="dk1"/>
              </a:buClr>
              <a:buSzPct val="100000"/>
              <a:buNone/>
            </a:pPr>
            <a:r>
              <a:rPr lang="en-US"/>
              <a:t>}</a:t>
            </a:r>
            <a:endParaRPr/>
          </a:p>
          <a:p>
            <a:pPr indent="0" lvl="0" marL="0" rtl="0" algn="l">
              <a:lnSpc>
                <a:spcPct val="120000"/>
              </a:lnSpc>
              <a:spcBef>
                <a:spcPts val="0"/>
              </a:spcBef>
              <a:spcAft>
                <a:spcPts val="0"/>
              </a:spcAft>
              <a:buClr>
                <a:schemeClr val="dk1"/>
              </a:buClr>
              <a:buSzPct val="100000"/>
              <a:buNone/>
            </a:pPr>
            <a:r>
              <a:rPr lang="en-US"/>
              <a:t>}</a:t>
            </a:r>
            <a:endParaRPr/>
          </a:p>
          <a:p>
            <a:pPr indent="0" lvl="0" marL="0" rtl="0" algn="l">
              <a:lnSpc>
                <a:spcPct val="120000"/>
              </a:lnSpc>
              <a:spcBef>
                <a:spcPts val="0"/>
              </a:spcBef>
              <a:spcAft>
                <a:spcPts val="0"/>
              </a:spcAft>
              <a:buClr>
                <a:schemeClr val="dk1"/>
              </a:buClr>
              <a:buSzPct val="100000"/>
              <a:buNone/>
            </a:pPr>
            <a:r>
              <a:rPr lang="en-US"/>
              <a:t>else if(n==2) { </a:t>
            </a:r>
            <a:endParaRPr/>
          </a:p>
          <a:p>
            <a:pPr indent="0" lvl="0" marL="0" rtl="0" algn="l">
              <a:lnSpc>
                <a:spcPct val="120000"/>
              </a:lnSpc>
              <a:spcBef>
                <a:spcPts val="0"/>
              </a:spcBef>
              <a:spcAft>
                <a:spcPts val="0"/>
              </a:spcAft>
              <a:buClr>
                <a:schemeClr val="dk1"/>
              </a:buClr>
              <a:buSzPct val="100000"/>
              <a:buNone/>
            </a:pPr>
            <a:r>
              <a:rPr lang="en-US"/>
              <a:t>try {</a:t>
            </a:r>
            <a:endParaRPr/>
          </a:p>
          <a:p>
            <a:pPr indent="0" lvl="0" marL="0" rtl="0" algn="l">
              <a:lnSpc>
                <a:spcPct val="120000"/>
              </a:lnSpc>
              <a:spcBef>
                <a:spcPts val="0"/>
              </a:spcBef>
              <a:spcAft>
                <a:spcPts val="0"/>
              </a:spcAft>
              <a:buClr>
                <a:schemeClr val="dk1"/>
              </a:buClr>
              <a:buSzPct val="100000"/>
              <a:buNone/>
            </a:pPr>
            <a:r>
              <a:rPr lang="en-US"/>
              <a:t> throwchar(); </a:t>
            </a:r>
            <a:endParaRPr/>
          </a:p>
          <a:p>
            <a:pPr indent="0" lvl="0" marL="0" rtl="0" algn="l">
              <a:lnSpc>
                <a:spcPct val="120000"/>
              </a:lnSpc>
              <a:spcBef>
                <a:spcPts val="0"/>
              </a:spcBef>
              <a:spcAft>
                <a:spcPts val="0"/>
              </a:spcAft>
              <a:buClr>
                <a:schemeClr val="dk1"/>
              </a:buClr>
              <a:buSzPct val="100000"/>
              <a:buNone/>
            </a:pPr>
            <a:r>
              <a:rPr lang="en-US"/>
              <a:t>} catch(...)</a:t>
            </a:r>
            <a:endParaRPr/>
          </a:p>
          <a:p>
            <a:pPr indent="0" lvl="0" marL="0" rtl="0" algn="l">
              <a:lnSpc>
                <a:spcPct val="120000"/>
              </a:lnSpc>
              <a:spcBef>
                <a:spcPts val="0"/>
              </a:spcBef>
              <a:spcAft>
                <a:spcPts val="0"/>
              </a:spcAft>
              <a:buClr>
                <a:schemeClr val="dk1"/>
              </a:buClr>
              <a:buSzPct val="100000"/>
              <a:buNone/>
            </a:pPr>
            <a:r>
              <a:rPr lang="en-US"/>
              <a:t> {</a:t>
            </a:r>
            <a:endParaRPr/>
          </a:p>
          <a:p>
            <a:pPr indent="0" lvl="0" marL="0" rtl="0" algn="l">
              <a:lnSpc>
                <a:spcPct val="120000"/>
              </a:lnSpc>
              <a:spcBef>
                <a:spcPts val="0"/>
              </a:spcBef>
              <a:spcAft>
                <a:spcPts val="0"/>
              </a:spcAft>
              <a:buClr>
                <a:schemeClr val="dk1"/>
              </a:buClr>
              <a:buSzPct val="100000"/>
              <a:buNone/>
            </a:pPr>
            <a:r>
              <a:rPr lang="en-US"/>
              <a:t> cout&lt;&lt;"string type"&lt;&lt;&lt;"invalid option"; } </a:t>
            </a:r>
            <a:endParaRPr/>
          </a:p>
          <a:p>
            <a:pPr indent="0" lvl="0" marL="0" rtl="0" algn="l">
              <a:lnSpc>
                <a:spcPct val="120000"/>
              </a:lnSpc>
              <a:spcBef>
                <a:spcPts val="0"/>
              </a:spcBef>
              <a:spcAft>
                <a:spcPts val="0"/>
              </a:spcAft>
              <a:buClr>
                <a:schemeClr val="dk1"/>
              </a:buClr>
              <a:buSzPct val="100000"/>
              <a:buNone/>
            </a:pPr>
            <a:r>
              <a:rPr lang="en-U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Exception Handling </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 Exception:  “An abnormal condition that arises in a code sequence at run time”.   An exception is a run-time error.  Exception handling allows us to manage run-time errors in an orderly fashion. </a:t>
            </a:r>
            <a:endParaRPr/>
          </a:p>
          <a:p>
            <a:pPr indent="0" lvl="0" marL="0" rtl="0" algn="l">
              <a:lnSpc>
                <a:spcPct val="90000"/>
              </a:lnSpc>
              <a:spcBef>
                <a:spcPts val="1000"/>
              </a:spcBef>
              <a:spcAft>
                <a:spcPts val="0"/>
              </a:spcAft>
              <a:buClr>
                <a:schemeClr val="dk1"/>
              </a:buClr>
              <a:buSzPts val="2800"/>
              <a:buNone/>
            </a:pPr>
            <a:r>
              <a:rPr lang="en-US"/>
              <a:t>An exception is a problem that arises during the execution of a program.  </a:t>
            </a:r>
            <a:endParaRPr/>
          </a:p>
          <a:p>
            <a:pPr indent="0" lvl="0" marL="0" rtl="0" algn="l">
              <a:lnSpc>
                <a:spcPct val="90000"/>
              </a:lnSpc>
              <a:spcBef>
                <a:spcPts val="1000"/>
              </a:spcBef>
              <a:spcAft>
                <a:spcPts val="0"/>
              </a:spcAft>
              <a:buClr>
                <a:schemeClr val="dk1"/>
              </a:buClr>
              <a:buSzPts val="2800"/>
              <a:buNone/>
            </a:pPr>
            <a:r>
              <a:rPr lang="en-US"/>
              <a:t>• A C++ exception is a response to an exceptional circumstance that arises while a program is running, such as an attempt to divide by zero. • Exceptions provide a way to transfer control from one part of a program to another.  </a:t>
            </a:r>
            <a:endParaRPr/>
          </a:p>
          <a:p>
            <a:pPr indent="0" lvl="0" marL="0" rtl="0" algn="l">
              <a:lnSpc>
                <a:spcPct val="90000"/>
              </a:lnSpc>
              <a:spcBef>
                <a:spcPts val="1000"/>
              </a:spcBef>
              <a:spcAft>
                <a:spcPts val="0"/>
              </a:spcAft>
              <a:buClr>
                <a:schemeClr val="dk1"/>
              </a:buClr>
              <a:buSzPts val="2800"/>
              <a:buNone/>
            </a:pPr>
            <a:r>
              <a:rPr lang="en-US"/>
              <a:t>• C++ exception handling is built upon three keywords: try, catch, and throw.</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Nested Exception</a:t>
            </a:r>
            <a:endParaRPr/>
          </a:p>
        </p:txBody>
      </p:sp>
      <p:sp>
        <p:nvSpPr>
          <p:cNvPr id="203" name="Google Shape;203;p32"/>
          <p:cNvSpPr txBox="1"/>
          <p:nvPr>
            <p:ph idx="1" type="body"/>
          </p:nvPr>
        </p:nvSpPr>
        <p:spPr>
          <a:xfrm>
            <a:off x="838200" y="1825625"/>
            <a:ext cx="4506157"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Although a try-block followed by its catch-block can be nested inside another try-block</a:t>
            </a:r>
            <a:endParaRPr/>
          </a:p>
          <a:p>
            <a:pPr indent="-228600" lvl="1" marL="685800" rtl="0" algn="l">
              <a:lnSpc>
                <a:spcPct val="90000"/>
              </a:lnSpc>
              <a:spcBef>
                <a:spcPts val="500"/>
              </a:spcBef>
              <a:spcAft>
                <a:spcPts val="0"/>
              </a:spcAft>
              <a:buClr>
                <a:schemeClr val="dk1"/>
              </a:buClr>
              <a:buSzPct val="100000"/>
              <a:buChar char="•"/>
            </a:pPr>
            <a:r>
              <a:rPr lang="en-US"/>
              <a:t>It is almost always better to place the nested </a:t>
            </a:r>
            <a:br>
              <a:rPr lang="en-US"/>
            </a:br>
            <a:r>
              <a:rPr lang="en-US"/>
              <a:t>try-block and its catch-block inside a function </a:t>
            </a:r>
            <a:br>
              <a:rPr lang="en-US"/>
            </a:br>
            <a:r>
              <a:rPr lang="en-US"/>
              <a:t>definition, then invoke the function in the outer</a:t>
            </a:r>
            <a:br>
              <a:rPr lang="en-US"/>
            </a:br>
            <a:r>
              <a:rPr lang="en-US"/>
              <a:t>try-block</a:t>
            </a:r>
            <a:endParaRPr/>
          </a:p>
          <a:p>
            <a:pPr indent="-228600" lvl="0" marL="228600" rtl="0" algn="l">
              <a:lnSpc>
                <a:spcPct val="90000"/>
              </a:lnSpc>
              <a:spcBef>
                <a:spcPts val="1000"/>
              </a:spcBef>
              <a:spcAft>
                <a:spcPts val="0"/>
              </a:spcAft>
              <a:buClr>
                <a:schemeClr val="dk1"/>
              </a:buClr>
              <a:buSzPct val="100000"/>
              <a:buChar char="•"/>
            </a:pPr>
            <a:r>
              <a:rPr lang="en-US"/>
              <a:t>An error thrown but not caught in the inner try-catch-blocks is thrown to the outer try-block</a:t>
            </a:r>
            <a:br>
              <a:rPr lang="en-US"/>
            </a:br>
            <a:r>
              <a:rPr lang="en-US"/>
              <a:t>where it might be caught</a:t>
            </a:r>
            <a:endParaRPr/>
          </a:p>
          <a:p>
            <a:pPr indent="0" lvl="0" marL="0" rtl="0" algn="l">
              <a:lnSpc>
                <a:spcPct val="90000"/>
              </a:lnSpc>
              <a:spcBef>
                <a:spcPts val="1000"/>
              </a:spcBef>
              <a:spcAft>
                <a:spcPts val="0"/>
              </a:spcAft>
              <a:buClr>
                <a:schemeClr val="dk1"/>
              </a:buClr>
              <a:buSzPct val="100000"/>
              <a:buNone/>
            </a:pPr>
            <a:r>
              <a:t/>
            </a:r>
            <a:endParaRPr/>
          </a:p>
        </p:txBody>
      </p:sp>
      <p:sp>
        <p:nvSpPr>
          <p:cNvPr id="204" name="Google Shape;204;p32"/>
          <p:cNvSpPr txBox="1"/>
          <p:nvPr/>
        </p:nvSpPr>
        <p:spPr>
          <a:xfrm>
            <a:off x="6205492" y="1376039"/>
            <a:ext cx="4758431"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&lt;iostream&gt;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using namespace std;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main(){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try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try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throw 20;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catch (int n) {			cout &lt;&lt; "Handle Partially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throw; //Re-throwing an exception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catch (int 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cout &lt;&lt; "Handle remaining ";	}	return 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0" name="Google Shape;210;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11" name="Google Shape;211;p33"/>
          <p:cNvPicPr preferRelativeResize="0"/>
          <p:nvPr/>
        </p:nvPicPr>
        <p:blipFill rotWithShape="1">
          <a:blip r:embed="rId3">
            <a:alphaModFix/>
          </a:blip>
          <a:srcRect b="0" l="0" r="0" t="0"/>
          <a:stretch/>
        </p:blipFill>
        <p:spPr>
          <a:xfrm>
            <a:off x="1047750" y="365125"/>
            <a:ext cx="8967787" cy="58118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Define New Exceptions (Custom Exception)</a:t>
            </a:r>
            <a:endParaRPr/>
          </a:p>
        </p:txBody>
      </p:sp>
      <p:sp>
        <p:nvSpPr>
          <p:cNvPr id="217" name="Google Shape;217;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You can define your own exceptions by inheriting and overriding exception class functionality. </a:t>
            </a:r>
            <a:endParaRPr/>
          </a:p>
          <a:p>
            <a:pPr indent="0" lvl="0" marL="0" rtl="0" algn="l">
              <a:lnSpc>
                <a:spcPct val="90000"/>
              </a:lnSpc>
              <a:spcBef>
                <a:spcPts val="1000"/>
              </a:spcBef>
              <a:spcAft>
                <a:spcPts val="0"/>
              </a:spcAft>
              <a:buClr>
                <a:schemeClr val="dk1"/>
              </a:buClr>
              <a:buSzPts val="2800"/>
              <a:buNone/>
            </a:pPr>
            <a:r>
              <a:rPr lang="en-US"/>
              <a:t>• It is called std::exception and is defined in the &lt;exception&gt; header.</a:t>
            </a:r>
            <a:endParaRPr/>
          </a:p>
          <a:p>
            <a:pPr indent="-228600" lvl="0" marL="228600" rtl="0" algn="l">
              <a:lnSpc>
                <a:spcPct val="90000"/>
              </a:lnSpc>
              <a:spcBef>
                <a:spcPts val="1000"/>
              </a:spcBef>
              <a:spcAft>
                <a:spcPts val="0"/>
              </a:spcAft>
              <a:buClr>
                <a:schemeClr val="dk1"/>
              </a:buClr>
              <a:buSzPts val="2800"/>
              <a:buChar char="•"/>
            </a:pPr>
            <a:r>
              <a:rPr lang="en-US"/>
              <a:t>This class has a virtual member function called what that returns a null-terminated character sequence (of type char *) and that can be overwritten in derived classes to contain some sort of description of the exception.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838200" y="365125"/>
            <a:ext cx="10515600" cy="48713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Custom Exception</a:t>
            </a:r>
            <a:endParaRPr/>
          </a:p>
        </p:txBody>
      </p:sp>
      <p:sp>
        <p:nvSpPr>
          <p:cNvPr id="223" name="Google Shape;223;p35"/>
          <p:cNvSpPr txBox="1"/>
          <p:nvPr>
            <p:ph idx="1" type="body"/>
          </p:nvPr>
        </p:nvSpPr>
        <p:spPr>
          <a:xfrm>
            <a:off x="838200" y="852257"/>
            <a:ext cx="11049000" cy="3847378"/>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2000"/>
              <a:buNone/>
            </a:pPr>
            <a:r>
              <a:rPr lang="en-US" sz="2000"/>
              <a:t>// using standard exceptions</a:t>
            </a:r>
            <a:endParaRPr/>
          </a:p>
          <a:p>
            <a:pPr indent="0" lvl="0" marL="0" rtl="0" algn="l">
              <a:lnSpc>
                <a:spcPct val="120000"/>
              </a:lnSpc>
              <a:spcBef>
                <a:spcPts val="0"/>
              </a:spcBef>
              <a:spcAft>
                <a:spcPts val="0"/>
              </a:spcAft>
              <a:buClr>
                <a:schemeClr val="dk1"/>
              </a:buClr>
              <a:buSzPts val="2000"/>
              <a:buNone/>
            </a:pPr>
            <a:r>
              <a:rPr lang="en-US" sz="2000"/>
              <a:t>#include &lt;iostream&gt;</a:t>
            </a:r>
            <a:endParaRPr/>
          </a:p>
          <a:p>
            <a:pPr indent="0" lvl="0" marL="0" rtl="0" algn="l">
              <a:lnSpc>
                <a:spcPct val="120000"/>
              </a:lnSpc>
              <a:spcBef>
                <a:spcPts val="0"/>
              </a:spcBef>
              <a:spcAft>
                <a:spcPts val="0"/>
              </a:spcAft>
              <a:buClr>
                <a:srgbClr val="C00000"/>
              </a:buClr>
              <a:buSzPts val="2000"/>
              <a:buNone/>
            </a:pPr>
            <a:r>
              <a:rPr lang="en-US" sz="2000">
                <a:solidFill>
                  <a:srgbClr val="C00000"/>
                </a:solidFill>
              </a:rPr>
              <a:t>#include &lt;exception&gt;</a:t>
            </a:r>
            <a:endParaRPr/>
          </a:p>
          <a:p>
            <a:pPr indent="0" lvl="0" marL="0" rtl="0" algn="l">
              <a:lnSpc>
                <a:spcPct val="120000"/>
              </a:lnSpc>
              <a:spcBef>
                <a:spcPts val="0"/>
              </a:spcBef>
              <a:spcAft>
                <a:spcPts val="0"/>
              </a:spcAft>
              <a:buClr>
                <a:schemeClr val="dk1"/>
              </a:buClr>
              <a:buSzPts val="2000"/>
              <a:buNone/>
            </a:pPr>
            <a:r>
              <a:rPr lang="en-US" sz="2000"/>
              <a:t>using namespace std;</a:t>
            </a:r>
            <a:endParaRPr/>
          </a:p>
          <a:p>
            <a:pPr indent="0" lvl="0" marL="0" rtl="0" algn="l">
              <a:lnSpc>
                <a:spcPct val="120000"/>
              </a:lnSpc>
              <a:spcBef>
                <a:spcPts val="0"/>
              </a:spcBef>
              <a:spcAft>
                <a:spcPts val="0"/>
              </a:spcAft>
              <a:buClr>
                <a:srgbClr val="C00000"/>
              </a:buClr>
              <a:buSzPts val="2000"/>
              <a:buNone/>
            </a:pPr>
            <a:r>
              <a:rPr lang="en-US" sz="2000">
                <a:solidFill>
                  <a:srgbClr val="C00000"/>
                </a:solidFill>
              </a:rPr>
              <a:t>class myexception: public exception</a:t>
            </a:r>
            <a:endParaRPr/>
          </a:p>
          <a:p>
            <a:pPr indent="0" lvl="0" marL="0" rtl="0" algn="l">
              <a:lnSpc>
                <a:spcPct val="120000"/>
              </a:lnSpc>
              <a:spcBef>
                <a:spcPts val="0"/>
              </a:spcBef>
              <a:spcAft>
                <a:spcPts val="0"/>
              </a:spcAft>
              <a:buClr>
                <a:srgbClr val="C00000"/>
              </a:buClr>
              <a:buSzPts val="2000"/>
              <a:buNone/>
            </a:pPr>
            <a:r>
              <a:rPr lang="en-US" sz="2000">
                <a:solidFill>
                  <a:srgbClr val="C00000"/>
                </a:solidFill>
              </a:rPr>
              <a:t>{</a:t>
            </a:r>
            <a:endParaRPr/>
          </a:p>
          <a:p>
            <a:pPr indent="0" lvl="0" marL="0" rtl="0" algn="l">
              <a:lnSpc>
                <a:spcPct val="120000"/>
              </a:lnSpc>
              <a:spcBef>
                <a:spcPts val="0"/>
              </a:spcBef>
              <a:spcAft>
                <a:spcPts val="0"/>
              </a:spcAft>
              <a:buClr>
                <a:srgbClr val="C00000"/>
              </a:buClr>
              <a:buSzPts val="2000"/>
              <a:buNone/>
            </a:pPr>
            <a:r>
              <a:rPr lang="en-US" sz="2000">
                <a:solidFill>
                  <a:srgbClr val="C00000"/>
                </a:solidFill>
              </a:rPr>
              <a:t>   const char* what() const throw()</a:t>
            </a:r>
            <a:endParaRPr/>
          </a:p>
          <a:p>
            <a:pPr indent="0" lvl="0" marL="0" rtl="0" algn="l">
              <a:lnSpc>
                <a:spcPct val="120000"/>
              </a:lnSpc>
              <a:spcBef>
                <a:spcPts val="0"/>
              </a:spcBef>
              <a:spcAft>
                <a:spcPts val="0"/>
              </a:spcAft>
              <a:buClr>
                <a:srgbClr val="C00000"/>
              </a:buClr>
              <a:buSzPts val="2000"/>
              <a:buNone/>
            </a:pPr>
            <a:r>
              <a:rPr lang="en-US" sz="2000">
                <a:solidFill>
                  <a:srgbClr val="C00000"/>
                </a:solidFill>
              </a:rPr>
              <a:t>  {</a:t>
            </a:r>
            <a:endParaRPr/>
          </a:p>
          <a:p>
            <a:pPr indent="0" lvl="0" marL="0" rtl="0" algn="l">
              <a:lnSpc>
                <a:spcPct val="120000"/>
              </a:lnSpc>
              <a:spcBef>
                <a:spcPts val="0"/>
              </a:spcBef>
              <a:spcAft>
                <a:spcPts val="0"/>
              </a:spcAft>
              <a:buClr>
                <a:srgbClr val="C00000"/>
              </a:buClr>
              <a:buSzPts val="2000"/>
              <a:buNone/>
            </a:pPr>
            <a:r>
              <a:rPr lang="en-US" sz="2000">
                <a:solidFill>
                  <a:srgbClr val="C00000"/>
                </a:solidFill>
              </a:rPr>
              <a:t>    return "My exception happened";</a:t>
            </a:r>
            <a:endParaRPr/>
          </a:p>
          <a:p>
            <a:pPr indent="0" lvl="0" marL="0" rtl="0" algn="l">
              <a:lnSpc>
                <a:spcPct val="120000"/>
              </a:lnSpc>
              <a:spcBef>
                <a:spcPts val="0"/>
              </a:spcBef>
              <a:spcAft>
                <a:spcPts val="0"/>
              </a:spcAft>
              <a:buClr>
                <a:srgbClr val="C00000"/>
              </a:buClr>
              <a:buSzPts val="2000"/>
              <a:buNone/>
            </a:pPr>
            <a:r>
              <a:rPr lang="en-US" sz="2000">
                <a:solidFill>
                  <a:srgbClr val="C00000"/>
                </a:solidFill>
              </a:rPr>
              <a:t>  }</a:t>
            </a:r>
            <a:endParaRPr/>
          </a:p>
          <a:p>
            <a:pPr indent="0" lvl="0" marL="0" rtl="0" algn="l">
              <a:lnSpc>
                <a:spcPct val="120000"/>
              </a:lnSpc>
              <a:spcBef>
                <a:spcPts val="0"/>
              </a:spcBef>
              <a:spcAft>
                <a:spcPts val="0"/>
              </a:spcAft>
              <a:buClr>
                <a:srgbClr val="C00000"/>
              </a:buClr>
              <a:buSzPts val="2000"/>
              <a:buNone/>
            </a:pPr>
            <a:r>
              <a:rPr lang="en-US" sz="2000">
                <a:solidFill>
                  <a:srgbClr val="C00000"/>
                </a:solidFill>
              </a:rPr>
              <a:t>} myex;</a:t>
            </a:r>
            <a:endParaRPr/>
          </a:p>
          <a:p>
            <a:pPr indent="0" lvl="0" marL="0" rtl="0" algn="l">
              <a:lnSpc>
                <a:spcPct val="120000"/>
              </a:lnSpc>
              <a:spcBef>
                <a:spcPts val="0"/>
              </a:spcBef>
              <a:spcAft>
                <a:spcPts val="0"/>
              </a:spcAft>
              <a:buClr>
                <a:schemeClr val="dk1"/>
              </a:buClr>
              <a:buSzPts val="2000"/>
              <a:buNone/>
            </a:pPr>
            <a:r>
              <a:t/>
            </a:r>
            <a:endParaRPr sz="2000"/>
          </a:p>
          <a:p>
            <a:pPr indent="0" lvl="0" marL="0" rtl="0" algn="l">
              <a:lnSpc>
                <a:spcPct val="120000"/>
              </a:lnSpc>
              <a:spcBef>
                <a:spcPts val="0"/>
              </a:spcBef>
              <a:spcAft>
                <a:spcPts val="0"/>
              </a:spcAft>
              <a:buClr>
                <a:schemeClr val="dk1"/>
              </a:buClr>
              <a:buSzPts val="2000"/>
              <a:buNone/>
            </a:pPr>
            <a:r>
              <a:rPr lang="en-US" sz="2000"/>
              <a:t>int main () {</a:t>
            </a:r>
            <a:endParaRPr/>
          </a:p>
          <a:p>
            <a:pPr indent="0" lvl="0" marL="0" rtl="0" algn="l">
              <a:lnSpc>
                <a:spcPct val="120000"/>
              </a:lnSpc>
              <a:spcBef>
                <a:spcPts val="0"/>
              </a:spcBef>
              <a:spcAft>
                <a:spcPts val="0"/>
              </a:spcAft>
              <a:buClr>
                <a:schemeClr val="dk1"/>
              </a:buClr>
              <a:buSzPts val="2000"/>
              <a:buNone/>
            </a:pPr>
            <a:r>
              <a:rPr lang="en-US" sz="2000"/>
              <a:t>  try</a:t>
            </a:r>
            <a:endParaRPr/>
          </a:p>
          <a:p>
            <a:pPr indent="0" lvl="0" marL="0" rtl="0" algn="l">
              <a:lnSpc>
                <a:spcPct val="120000"/>
              </a:lnSpc>
              <a:spcBef>
                <a:spcPts val="0"/>
              </a:spcBef>
              <a:spcAft>
                <a:spcPts val="0"/>
              </a:spcAft>
              <a:buClr>
                <a:schemeClr val="dk1"/>
              </a:buClr>
              <a:buSzPts val="2000"/>
              <a:buNone/>
            </a:pPr>
            <a:r>
              <a:rPr lang="en-US" sz="2000"/>
              <a:t>  {    </a:t>
            </a:r>
            <a:r>
              <a:rPr lang="en-US" sz="2000">
                <a:solidFill>
                  <a:srgbClr val="C00000"/>
                </a:solidFill>
              </a:rPr>
              <a:t>throw myex;</a:t>
            </a:r>
            <a:endParaRPr/>
          </a:p>
          <a:p>
            <a:pPr indent="0" lvl="0" marL="0" rtl="0" algn="l">
              <a:lnSpc>
                <a:spcPct val="120000"/>
              </a:lnSpc>
              <a:spcBef>
                <a:spcPts val="0"/>
              </a:spcBef>
              <a:spcAft>
                <a:spcPts val="0"/>
              </a:spcAft>
              <a:buClr>
                <a:schemeClr val="dk1"/>
              </a:buClr>
              <a:buSzPts val="2000"/>
              <a:buNone/>
            </a:pPr>
            <a:r>
              <a:rPr lang="en-US" sz="2000"/>
              <a:t>  }</a:t>
            </a:r>
            <a:endParaRPr/>
          </a:p>
          <a:p>
            <a:pPr indent="0" lvl="0" marL="0" rtl="0" algn="l">
              <a:lnSpc>
                <a:spcPct val="120000"/>
              </a:lnSpc>
              <a:spcBef>
                <a:spcPts val="0"/>
              </a:spcBef>
              <a:spcAft>
                <a:spcPts val="0"/>
              </a:spcAft>
              <a:buClr>
                <a:schemeClr val="dk1"/>
              </a:buClr>
              <a:buSzPts val="2000"/>
              <a:buNone/>
            </a:pPr>
            <a:r>
              <a:rPr lang="en-US" sz="2000"/>
              <a:t>  catch (</a:t>
            </a:r>
            <a:r>
              <a:rPr lang="en-US" sz="2000">
                <a:solidFill>
                  <a:srgbClr val="C00000"/>
                </a:solidFill>
              </a:rPr>
              <a:t>exception&amp; e</a:t>
            </a:r>
            <a:r>
              <a:rPr lang="en-US" sz="2000"/>
              <a:t>)</a:t>
            </a:r>
            <a:endParaRPr/>
          </a:p>
          <a:p>
            <a:pPr indent="0" lvl="0" marL="0" rtl="0" algn="l">
              <a:lnSpc>
                <a:spcPct val="120000"/>
              </a:lnSpc>
              <a:spcBef>
                <a:spcPts val="0"/>
              </a:spcBef>
              <a:spcAft>
                <a:spcPts val="0"/>
              </a:spcAft>
              <a:buClr>
                <a:schemeClr val="dk1"/>
              </a:buClr>
              <a:buSzPts val="2000"/>
              <a:buNone/>
            </a:pPr>
            <a:r>
              <a:rPr lang="en-US" sz="2000"/>
              <a:t>  {     cout &lt;&lt; </a:t>
            </a:r>
            <a:r>
              <a:rPr lang="en-US" sz="2000">
                <a:solidFill>
                  <a:srgbClr val="C00000"/>
                </a:solidFill>
              </a:rPr>
              <a:t>e.what() </a:t>
            </a:r>
            <a:r>
              <a:rPr lang="en-US" sz="2000"/>
              <a:t>&lt;&lt; '\n';</a:t>
            </a:r>
            <a:endParaRPr/>
          </a:p>
          <a:p>
            <a:pPr indent="0" lvl="0" marL="0" rtl="0" algn="l">
              <a:lnSpc>
                <a:spcPct val="120000"/>
              </a:lnSpc>
              <a:spcBef>
                <a:spcPts val="0"/>
              </a:spcBef>
              <a:spcAft>
                <a:spcPts val="0"/>
              </a:spcAft>
              <a:buClr>
                <a:schemeClr val="dk1"/>
              </a:buClr>
              <a:buSzPts val="2000"/>
              <a:buNone/>
            </a:pPr>
            <a:r>
              <a:rPr lang="en-US" sz="2000"/>
              <a:t>  }</a:t>
            </a:r>
            <a:endParaRPr/>
          </a:p>
          <a:p>
            <a:pPr indent="0" lvl="0" marL="0" rtl="0" algn="l">
              <a:lnSpc>
                <a:spcPct val="120000"/>
              </a:lnSpc>
              <a:spcBef>
                <a:spcPts val="0"/>
              </a:spcBef>
              <a:spcAft>
                <a:spcPts val="0"/>
              </a:spcAft>
              <a:buClr>
                <a:schemeClr val="dk1"/>
              </a:buClr>
              <a:buSzPts val="2000"/>
              <a:buNone/>
            </a:pPr>
            <a:r>
              <a:rPr lang="en-US" sz="2000"/>
              <a:t>  return 0;</a:t>
            </a:r>
            <a:endParaRPr/>
          </a:p>
          <a:p>
            <a:pPr indent="0" lvl="0" marL="0" rtl="0" algn="l">
              <a:lnSpc>
                <a:spcPct val="120000"/>
              </a:lnSpc>
              <a:spcBef>
                <a:spcPts val="0"/>
              </a:spcBef>
              <a:spcAft>
                <a:spcPts val="0"/>
              </a:spcAft>
              <a:buClr>
                <a:schemeClr val="dk1"/>
              </a:buClr>
              <a:buSzPts val="2000"/>
              <a:buNone/>
            </a:pPr>
            <a:r>
              <a:rPr lang="en-US" sz="2000"/>
              <a:t>}</a:t>
            </a:r>
            <a:endParaRPr/>
          </a:p>
        </p:txBody>
      </p:sp>
      <p:sp>
        <p:nvSpPr>
          <p:cNvPr id="224" name="Google Shape;224;p35"/>
          <p:cNvSpPr txBox="1"/>
          <p:nvPr/>
        </p:nvSpPr>
        <p:spPr>
          <a:xfrm>
            <a:off x="1249680" y="5598795"/>
            <a:ext cx="10134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have placed a handler that catches exception objects by reference (notice the ampersand &amp; after the type), therefore this catches also classes derived from exception, like our myex object of type myexception.</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#include &lt;iostream&gt; using namespace std;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int main() {  double a, b, c;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 Request two numbers from the user  cout &lt;&lt; "Please provide two numbers\n";  cout &lt;&lt; "First Number: ";  cin &gt;&gt; a;  cout &lt;&lt; "Second Number: ";  cin &gt;&gt; b;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 Multiply the numbers and display the result  c = a * b;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cout &lt;&lt; "\n" &lt;&lt; a &lt;&lt; " * " &lt;&lt; b &lt;&lt; " = " &lt;&lt; c &lt;&lt; "\n\n";  return 0; }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03" name="Google Shape;103;p16"/>
          <p:cNvSpPr txBox="1"/>
          <p:nvPr>
            <p:ph idx="1" type="body"/>
          </p:nvPr>
        </p:nvSpPr>
        <p:spPr>
          <a:xfrm>
            <a:off x="838200" y="1278384"/>
            <a:ext cx="10515600" cy="4898579"/>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When it comes up, the user is asked to simply type two numbers; the program would use them to perform a multiplication and display the result</a:t>
            </a:r>
            <a:endParaRPr/>
          </a:p>
          <a:p>
            <a:pPr indent="-228600" lvl="0" marL="228600" rtl="0" algn="l">
              <a:lnSpc>
                <a:spcPct val="90000"/>
              </a:lnSpc>
              <a:spcBef>
                <a:spcPts val="1000"/>
              </a:spcBef>
              <a:spcAft>
                <a:spcPts val="0"/>
              </a:spcAft>
              <a:buClr>
                <a:schemeClr val="dk1"/>
              </a:buClr>
              <a:buSzPct val="100000"/>
              <a:buChar char="•"/>
            </a:pPr>
            <a:r>
              <a:rPr lang="en-US"/>
              <a:t> Imagine that a user, decides to type the name of a country or somebody’s telephone number as one of the requested values. </a:t>
            </a:r>
            <a:endParaRPr/>
          </a:p>
          <a:p>
            <a:pPr indent="-228600" lvl="0" marL="228600" rtl="0" algn="l">
              <a:lnSpc>
                <a:spcPct val="90000"/>
              </a:lnSpc>
              <a:spcBef>
                <a:spcPts val="1000"/>
              </a:spcBef>
              <a:spcAft>
                <a:spcPts val="0"/>
              </a:spcAft>
              <a:buClr>
                <a:schemeClr val="dk1"/>
              </a:buClr>
              <a:buSzPct val="100000"/>
              <a:buChar char="•"/>
            </a:pPr>
            <a:r>
              <a:rPr lang="en-US"/>
              <a:t>Since a program such as this one is not prepared to multiply two strings or one number to a string it would not know what to do. </a:t>
            </a:r>
            <a:endParaRPr/>
          </a:p>
          <a:p>
            <a:pPr indent="-228600" lvl="0" marL="228600" rtl="0" algn="l">
              <a:lnSpc>
                <a:spcPct val="90000"/>
              </a:lnSpc>
              <a:spcBef>
                <a:spcPts val="1000"/>
              </a:spcBef>
              <a:spcAft>
                <a:spcPts val="0"/>
              </a:spcAft>
              <a:buClr>
                <a:schemeClr val="dk1"/>
              </a:buClr>
              <a:buSzPct val="100000"/>
              <a:buChar char="•"/>
            </a:pPr>
            <a:r>
              <a:rPr lang="en-US"/>
              <a:t>The only alternative the compiler would have is to send the problem to the operating system, hoping that the OS would know what to do.  </a:t>
            </a:r>
            <a:endParaRPr/>
          </a:p>
          <a:p>
            <a:pPr indent="-228600" lvl="0" marL="228600" rtl="0" algn="l">
              <a:lnSpc>
                <a:spcPct val="90000"/>
              </a:lnSpc>
              <a:spcBef>
                <a:spcPts val="1000"/>
              </a:spcBef>
              <a:spcAft>
                <a:spcPts val="0"/>
              </a:spcAft>
              <a:buClr>
                <a:schemeClr val="dk1"/>
              </a:buClr>
              <a:buSzPct val="100000"/>
              <a:buChar char="•"/>
            </a:pPr>
            <a:r>
              <a:rPr lang="en-US"/>
              <a:t>Whenever the compiler is handed a task, it would try to perform the assignment. If it can’t perform the assignment, for any reason it is not prepared for, it would throw an error.</a:t>
            </a:r>
            <a:endParaRPr/>
          </a:p>
          <a:p>
            <a:pPr indent="-228600" lvl="0" marL="228600" rtl="0" algn="l">
              <a:lnSpc>
                <a:spcPct val="90000"/>
              </a:lnSpc>
              <a:spcBef>
                <a:spcPts val="1000"/>
              </a:spcBef>
              <a:spcAft>
                <a:spcPts val="0"/>
              </a:spcAft>
              <a:buClr>
                <a:schemeClr val="dk1"/>
              </a:buClr>
              <a:buSzPct val="100000"/>
              <a:buChar char="•"/>
            </a:pPr>
            <a:r>
              <a:rPr lang="en-US"/>
              <a:t> As a programmer, if you can anticipate the type of error that could occur in your program, you can catch the error yourself and deal with it by telling the compiler what to do when this type of error occurs.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9665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09" name="Google Shape;109;p17"/>
          <p:cNvSpPr txBox="1"/>
          <p:nvPr>
            <p:ph idx="1" type="body"/>
          </p:nvPr>
        </p:nvSpPr>
        <p:spPr>
          <a:xfrm>
            <a:off x="838200" y="1162975"/>
            <a:ext cx="10515600" cy="501398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Using exception handling, our program can automatically invoke an error-handling routine when an error occurs.  C++ exception handling is built upon three keywords: try, catch, and throw</a:t>
            </a:r>
            <a:endParaRPr/>
          </a:p>
          <a:p>
            <a:pPr indent="-228600" lvl="0" marL="228600" rtl="0" algn="l">
              <a:lnSpc>
                <a:spcPct val="90000"/>
              </a:lnSpc>
              <a:spcBef>
                <a:spcPts val="1000"/>
              </a:spcBef>
              <a:spcAft>
                <a:spcPts val="0"/>
              </a:spcAft>
              <a:buClr>
                <a:schemeClr val="dk1"/>
              </a:buClr>
              <a:buSzPct val="100000"/>
              <a:buChar char="•"/>
            </a:pPr>
            <a:r>
              <a:rPr lang="en-US"/>
              <a:t> </a:t>
            </a:r>
            <a:r>
              <a:rPr lang="en-US">
                <a:solidFill>
                  <a:srgbClr val="FF0000"/>
                </a:solidFill>
              </a:rPr>
              <a:t>try</a:t>
            </a:r>
            <a:r>
              <a:rPr lang="en-US"/>
              <a:t>  identifies a code block where exception can occur </a:t>
            </a:r>
            <a:endParaRPr/>
          </a:p>
          <a:p>
            <a:pPr indent="-228600" lvl="0" marL="228600" rtl="0" algn="l">
              <a:lnSpc>
                <a:spcPct val="90000"/>
              </a:lnSpc>
              <a:spcBef>
                <a:spcPts val="1000"/>
              </a:spcBef>
              <a:spcAft>
                <a:spcPts val="0"/>
              </a:spcAft>
              <a:buClr>
                <a:srgbClr val="FF0000"/>
              </a:buClr>
              <a:buSzPct val="100000"/>
              <a:buChar char="•"/>
            </a:pPr>
            <a:r>
              <a:rPr lang="en-US">
                <a:solidFill>
                  <a:srgbClr val="FF0000"/>
                </a:solidFill>
              </a:rPr>
              <a:t>throw</a:t>
            </a:r>
            <a:r>
              <a:rPr lang="en-US"/>
              <a:t>  causes an exception to be raised (thrown) </a:t>
            </a:r>
            <a:endParaRPr/>
          </a:p>
          <a:p>
            <a:pPr indent="-228600" lvl="0" marL="228600" rtl="0" algn="l">
              <a:lnSpc>
                <a:spcPct val="90000"/>
              </a:lnSpc>
              <a:spcBef>
                <a:spcPts val="1000"/>
              </a:spcBef>
              <a:spcAft>
                <a:spcPts val="0"/>
              </a:spcAft>
              <a:buClr>
                <a:schemeClr val="dk1"/>
              </a:buClr>
              <a:buSzPct val="100000"/>
              <a:buChar char="•"/>
            </a:pPr>
            <a:r>
              <a:rPr lang="en-US"/>
              <a:t> </a:t>
            </a:r>
            <a:r>
              <a:rPr lang="en-US">
                <a:solidFill>
                  <a:srgbClr val="FF0000"/>
                </a:solidFill>
              </a:rPr>
              <a:t>catch</a:t>
            </a:r>
            <a:r>
              <a:rPr lang="en-US"/>
              <a:t>  identifies a code block where the exception will be handled (caught) </a:t>
            </a:r>
            <a:endParaRPr/>
          </a:p>
          <a:p>
            <a:pPr indent="-228600" lvl="0" marL="228600" rtl="0" algn="l">
              <a:lnSpc>
                <a:spcPct val="90000"/>
              </a:lnSpc>
              <a:spcBef>
                <a:spcPts val="1000"/>
              </a:spcBef>
              <a:spcAft>
                <a:spcPts val="0"/>
              </a:spcAft>
              <a:buClr>
                <a:schemeClr val="dk1"/>
              </a:buClr>
              <a:buSzPct val="100000"/>
              <a:buChar char="•"/>
            </a:pPr>
            <a:r>
              <a:rPr lang="en-US"/>
              <a:t>General Syntax</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     </a:t>
            </a:r>
            <a:r>
              <a:rPr lang="en-US">
                <a:solidFill>
                  <a:srgbClr val="C00000"/>
                </a:solidFill>
              </a:rPr>
              <a:t>try      { </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              …               </a:t>
            </a:r>
            <a:r>
              <a:rPr lang="en-US">
                <a:solidFill>
                  <a:srgbClr val="C00000"/>
                </a:solidFill>
              </a:rPr>
              <a:t>throw</a:t>
            </a:r>
            <a:r>
              <a:rPr lang="en-US">
                <a:solidFill>
                  <a:srgbClr val="FF0000"/>
                </a:solidFill>
              </a:rPr>
              <a:t> an exception               …   </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  </a:t>
            </a:r>
            <a:r>
              <a:rPr lang="en-US">
                <a:solidFill>
                  <a:srgbClr val="C00000"/>
                </a:solidFill>
              </a:rPr>
              <a:t> }     </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   </a:t>
            </a:r>
            <a:r>
              <a:rPr lang="en-US">
                <a:solidFill>
                  <a:srgbClr val="C00000"/>
                </a:solidFill>
              </a:rPr>
              <a:t>catch</a:t>
            </a:r>
            <a:r>
              <a:rPr lang="en-US">
                <a:solidFill>
                  <a:srgbClr val="FF0000"/>
                </a:solidFill>
              </a:rPr>
              <a:t> the exception </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6"/>
            <a:ext cx="10515600" cy="10020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Exception Handling Fundamentals ..try </a:t>
            </a:r>
            <a:endParaRPr/>
          </a:p>
        </p:txBody>
      </p:sp>
      <p:sp>
        <p:nvSpPr>
          <p:cNvPr id="115" name="Google Shape;115;p18"/>
          <p:cNvSpPr txBox="1"/>
          <p:nvPr>
            <p:ph idx="1" type="body"/>
          </p:nvPr>
        </p:nvSpPr>
        <p:spPr>
          <a:xfrm>
            <a:off x="838200" y="1260629"/>
            <a:ext cx="10515600" cy="4916334"/>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 Error prone program statements that we may want to monitor for generation of exceptions are contained in a try block. </a:t>
            </a:r>
            <a:endParaRPr/>
          </a:p>
          <a:p>
            <a:pPr indent="-228600" lvl="0" marL="228600" rtl="0" algn="l">
              <a:lnSpc>
                <a:spcPct val="90000"/>
              </a:lnSpc>
              <a:spcBef>
                <a:spcPts val="1000"/>
              </a:spcBef>
              <a:spcAft>
                <a:spcPts val="0"/>
              </a:spcAft>
              <a:buClr>
                <a:schemeClr val="dk1"/>
              </a:buClr>
              <a:buSzPct val="100000"/>
              <a:buChar char="•"/>
            </a:pPr>
            <a:r>
              <a:rPr lang="en-US"/>
              <a:t> Syntax: </a:t>
            </a:r>
            <a:endParaRPr/>
          </a:p>
          <a:p>
            <a:pPr indent="0" lvl="0" marL="0" rtl="0" algn="l">
              <a:lnSpc>
                <a:spcPct val="90000"/>
              </a:lnSpc>
              <a:spcBef>
                <a:spcPts val="1000"/>
              </a:spcBef>
              <a:spcAft>
                <a:spcPts val="0"/>
              </a:spcAft>
              <a:buClr>
                <a:schemeClr val="dk1"/>
              </a:buClr>
              <a:buSzPct val="100000"/>
              <a:buNone/>
            </a:pPr>
            <a:r>
              <a:rPr lang="en-US"/>
              <a:t>           try {   </a:t>
            </a:r>
            <a:endParaRPr/>
          </a:p>
          <a:p>
            <a:pPr indent="0" lvl="0" marL="0" rtl="0" algn="l">
              <a:lnSpc>
                <a:spcPct val="90000"/>
              </a:lnSpc>
              <a:spcBef>
                <a:spcPts val="1000"/>
              </a:spcBef>
              <a:spcAft>
                <a:spcPts val="0"/>
              </a:spcAft>
              <a:buClr>
                <a:schemeClr val="dk1"/>
              </a:buClr>
              <a:buSzPct val="100000"/>
              <a:buNone/>
            </a:pPr>
            <a:r>
              <a:rPr lang="en-US"/>
              <a:t> // try block     </a:t>
            </a:r>
            <a:endParaRPr/>
          </a:p>
          <a:p>
            <a:pPr indent="0" lvl="0" marL="0" rtl="0" algn="l">
              <a:lnSpc>
                <a:spcPct val="90000"/>
              </a:lnSpc>
              <a:spcBef>
                <a:spcPts val="1000"/>
              </a:spcBef>
              <a:spcAft>
                <a:spcPts val="0"/>
              </a:spcAft>
              <a:buClr>
                <a:schemeClr val="dk1"/>
              </a:buClr>
              <a:buSzPct val="100000"/>
              <a:buNone/>
            </a:pPr>
            <a:r>
              <a:rPr lang="en-US"/>
              <a:t>     } </a:t>
            </a:r>
            <a:endParaRPr/>
          </a:p>
          <a:p>
            <a:pPr indent="-228600" lvl="0" marL="228600" rtl="0" algn="l">
              <a:lnSpc>
                <a:spcPct val="90000"/>
              </a:lnSpc>
              <a:spcBef>
                <a:spcPts val="1000"/>
              </a:spcBef>
              <a:spcAft>
                <a:spcPts val="0"/>
              </a:spcAft>
              <a:buClr>
                <a:schemeClr val="dk1"/>
              </a:buClr>
              <a:buSzPct val="100000"/>
              <a:buChar char="•"/>
            </a:pPr>
            <a:r>
              <a:rPr lang="en-US"/>
              <a:t>When an exception is thrown, the remaining code in the try block is skipped, just as in the case of the return statement in a function, and every auto object created after the try block is entered, is destroyed automatically </a:t>
            </a:r>
            <a:endParaRPr/>
          </a:p>
          <a:p>
            <a:pPr indent="-228600" lvl="0" marL="228600" rtl="0" algn="l">
              <a:lnSpc>
                <a:spcPct val="90000"/>
              </a:lnSpc>
              <a:spcBef>
                <a:spcPts val="1000"/>
              </a:spcBef>
              <a:spcAft>
                <a:spcPts val="0"/>
              </a:spcAft>
              <a:buClr>
                <a:schemeClr val="dk1"/>
              </a:buClr>
              <a:buSzPct val="100000"/>
              <a:buChar char="•"/>
            </a:pPr>
            <a:r>
              <a:rPr lang="en-US"/>
              <a:t>The thrown object is caught by the catch block where the execution continues </a:t>
            </a:r>
            <a:endParaRPr/>
          </a:p>
          <a:p>
            <a:pPr indent="-228600" lvl="0" marL="228600" rtl="0" algn="l">
              <a:lnSpc>
                <a:spcPct val="90000"/>
              </a:lnSpc>
              <a:spcBef>
                <a:spcPts val="1000"/>
              </a:spcBef>
              <a:spcAft>
                <a:spcPts val="0"/>
              </a:spcAft>
              <a:buClr>
                <a:schemeClr val="dk1"/>
              </a:buClr>
              <a:buSzPct val="100000"/>
              <a:buChar char="•"/>
            </a:pPr>
            <a:r>
              <a:rPr lang="en-US"/>
              <a:t>Then, the execution continues with the next statement after the catch block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838200" y="365125"/>
            <a:ext cx="10515600" cy="9221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Exception Handling Fundamentals …throw </a:t>
            </a:r>
            <a:endParaRPr/>
          </a:p>
        </p:txBody>
      </p:sp>
      <p:sp>
        <p:nvSpPr>
          <p:cNvPr id="121" name="Google Shape;121;p19"/>
          <p:cNvSpPr txBox="1"/>
          <p:nvPr>
            <p:ph idx="1" type="body"/>
          </p:nvPr>
        </p:nvSpPr>
        <p:spPr>
          <a:xfrm>
            <a:off x="838200" y="1145219"/>
            <a:ext cx="10515600" cy="50317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If an exception (i.e., an error) occurs within the try block,  then that exception is thrown using throw. </a:t>
            </a:r>
            <a:endParaRPr/>
          </a:p>
          <a:p>
            <a:pPr indent="-228600" lvl="0" marL="228600" rtl="0" algn="l">
              <a:lnSpc>
                <a:spcPct val="90000"/>
              </a:lnSpc>
              <a:spcBef>
                <a:spcPts val="1000"/>
              </a:spcBef>
              <a:spcAft>
                <a:spcPts val="0"/>
              </a:spcAft>
              <a:buClr>
                <a:schemeClr val="dk1"/>
              </a:buClr>
              <a:buSzPts val="2800"/>
              <a:buChar char="•"/>
            </a:pPr>
            <a:r>
              <a:rPr lang="en-US"/>
              <a:t> Syntax:    </a:t>
            </a:r>
            <a:endParaRPr/>
          </a:p>
          <a:p>
            <a:pPr indent="0" lvl="0" marL="0" rtl="0" algn="l">
              <a:lnSpc>
                <a:spcPct val="90000"/>
              </a:lnSpc>
              <a:spcBef>
                <a:spcPts val="1000"/>
              </a:spcBef>
              <a:spcAft>
                <a:spcPts val="0"/>
              </a:spcAft>
              <a:buClr>
                <a:schemeClr val="dk1"/>
              </a:buClr>
              <a:buSzPts val="2800"/>
              <a:buNone/>
            </a:pPr>
            <a:r>
              <a:rPr lang="en-US"/>
              <a:t>      throw exception;</a:t>
            </a:r>
            <a:endParaRPr/>
          </a:p>
          <a:p>
            <a:pPr indent="-228600" lvl="0" marL="228600" rtl="0" algn="l">
              <a:lnSpc>
                <a:spcPct val="90000"/>
              </a:lnSpc>
              <a:spcBef>
                <a:spcPts val="1000"/>
              </a:spcBef>
              <a:spcAft>
                <a:spcPts val="0"/>
              </a:spcAft>
              <a:buClr>
                <a:schemeClr val="dk1"/>
              </a:buClr>
              <a:buSzPts val="2800"/>
              <a:buChar char="•"/>
            </a:pPr>
            <a:r>
              <a:rPr lang="en-US"/>
              <a:t> If an exception is to be caught, then throw must be executed either from within a try block  or from any function called from within the try block (directly or indirectly).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Exception Handling Fundamentals …catch </a:t>
            </a:r>
            <a:endParaRPr/>
          </a:p>
        </p:txBody>
      </p:sp>
      <p:sp>
        <p:nvSpPr>
          <p:cNvPr id="127" name="Google Shape;12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US"/>
              <a:t>• The thrown exception is caught, using catch block and processed.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Syntax:        </a:t>
            </a:r>
            <a:endParaRPr/>
          </a:p>
          <a:p>
            <a:pPr indent="0" lvl="0" marL="0" rtl="0" algn="l">
              <a:lnSpc>
                <a:spcPct val="90000"/>
              </a:lnSpc>
              <a:spcBef>
                <a:spcPts val="1000"/>
              </a:spcBef>
              <a:spcAft>
                <a:spcPts val="0"/>
              </a:spcAft>
              <a:buClr>
                <a:schemeClr val="dk1"/>
              </a:buClr>
              <a:buSzPct val="100000"/>
              <a:buNone/>
            </a:pPr>
            <a:r>
              <a:rPr lang="en-US"/>
              <a:t>      catch (type  argument)               {  </a:t>
            </a:r>
            <a:endParaRPr/>
          </a:p>
          <a:p>
            <a:pPr indent="0" lvl="0" marL="0" rtl="0" algn="l">
              <a:lnSpc>
                <a:spcPct val="90000"/>
              </a:lnSpc>
              <a:spcBef>
                <a:spcPts val="1000"/>
              </a:spcBef>
              <a:spcAft>
                <a:spcPts val="0"/>
              </a:spcAft>
              <a:buClr>
                <a:schemeClr val="dk1"/>
              </a:buClr>
              <a:buSzPct val="100000"/>
              <a:buNone/>
            </a:pPr>
            <a:r>
              <a:rPr lang="en-US"/>
              <a:t>              // catch block         </a:t>
            </a:r>
            <a:endParaRPr/>
          </a:p>
          <a:p>
            <a:pPr indent="0" lvl="0" marL="0" rtl="0" algn="l">
              <a:lnSpc>
                <a:spcPct val="90000"/>
              </a:lnSpc>
              <a:spcBef>
                <a:spcPts val="1000"/>
              </a:spcBef>
              <a:spcAft>
                <a:spcPts val="0"/>
              </a:spcAft>
              <a:buClr>
                <a:schemeClr val="dk1"/>
              </a:buClr>
              <a:buSzPct val="100000"/>
              <a:buNone/>
            </a:pPr>
            <a:r>
              <a:rPr lang="en-US"/>
              <a:t>     } </a:t>
            </a:r>
            <a:endParaRPr/>
          </a:p>
          <a:p>
            <a:pPr indent="0" lvl="0" marL="0" rtl="0" algn="l">
              <a:lnSpc>
                <a:spcPct val="90000"/>
              </a:lnSpc>
              <a:spcBef>
                <a:spcPts val="1000"/>
              </a:spcBef>
              <a:spcAft>
                <a:spcPts val="0"/>
              </a:spcAft>
              <a:buClr>
                <a:schemeClr val="dk1"/>
              </a:buClr>
              <a:buSzPct val="100000"/>
              <a:buNone/>
            </a:pPr>
            <a:r>
              <a:rPr lang="en-US"/>
              <a:t>Note : </a:t>
            </a:r>
            <a:endParaRPr/>
          </a:p>
          <a:p>
            <a:pPr indent="-228600" lvl="0" marL="228600" rtl="0" algn="l">
              <a:lnSpc>
                <a:spcPct val="90000"/>
              </a:lnSpc>
              <a:spcBef>
                <a:spcPts val="1000"/>
              </a:spcBef>
              <a:spcAft>
                <a:spcPts val="0"/>
              </a:spcAft>
              <a:buClr>
                <a:schemeClr val="dk1"/>
              </a:buClr>
              <a:buSzPct val="100000"/>
              <a:buChar char="•"/>
            </a:pPr>
            <a:r>
              <a:rPr lang="en-US"/>
              <a:t>You must supply at least one catch block for a try block ;Otherwise compiler error</a:t>
            </a:r>
            <a:endParaRPr/>
          </a:p>
          <a:p>
            <a:pPr indent="-228600" lvl="0" marL="228600" rtl="0" algn="l">
              <a:lnSpc>
                <a:spcPct val="90000"/>
              </a:lnSpc>
              <a:spcBef>
                <a:spcPts val="1000"/>
              </a:spcBef>
              <a:spcAft>
                <a:spcPts val="0"/>
              </a:spcAft>
              <a:buClr>
                <a:schemeClr val="dk1"/>
              </a:buClr>
              <a:buSzPct val="100000"/>
              <a:buChar char="•"/>
            </a:pPr>
            <a:r>
              <a:rPr lang="en-US"/>
              <a:t> Catch blocks must immediately follow the try block without any program code between them. – Otherwise, compiler error </a:t>
            </a:r>
            <a:endParaRPr/>
          </a:p>
          <a:p>
            <a:pPr indent="-228600" lvl="0" marL="228600" rtl="0" algn="l">
              <a:lnSpc>
                <a:spcPct val="90000"/>
              </a:lnSpc>
              <a:spcBef>
                <a:spcPts val="1000"/>
              </a:spcBef>
              <a:spcAft>
                <a:spcPts val="0"/>
              </a:spcAft>
              <a:buClr>
                <a:schemeClr val="dk1"/>
              </a:buClr>
              <a:buSzPct val="100000"/>
              <a:buChar char="•"/>
            </a:pPr>
            <a:r>
              <a:rPr lang="en-US"/>
              <a:t>Multiple catch blocks allowed</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Throwing an unhandled exception causes the standard library function </a:t>
            </a:r>
            <a:r>
              <a:rPr b="1" lang="en-US"/>
              <a:t>terminate() </a:t>
            </a:r>
            <a:r>
              <a:rPr lang="en-US"/>
              <a:t>to be invoked</a:t>
            </a:r>
            <a:r>
              <a:rPr b="1" lang="en-US"/>
              <a:t>. </a:t>
            </a:r>
            <a:r>
              <a:rPr lang="en-US"/>
              <a:t>By default, </a:t>
            </a:r>
            <a:r>
              <a:rPr b="1" lang="en-US"/>
              <a:t>terminate() </a:t>
            </a:r>
            <a:r>
              <a:rPr lang="en-US"/>
              <a:t>calls </a:t>
            </a:r>
            <a:r>
              <a:rPr b="1" lang="en-US"/>
              <a:t>abort() </a:t>
            </a:r>
            <a:r>
              <a:rPr lang="en-US"/>
              <a:t>to stop your program.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Exception Handling</a:t>
            </a:r>
            <a:endParaRPr/>
          </a:p>
        </p:txBody>
      </p:sp>
      <p:sp>
        <p:nvSpPr>
          <p:cNvPr id="133" name="Google Shape;133;p21"/>
          <p:cNvSpPr txBox="1"/>
          <p:nvPr>
            <p:ph idx="1" type="body"/>
          </p:nvPr>
        </p:nvSpPr>
        <p:spPr>
          <a:xfrm>
            <a:off x="838200" y="1690688"/>
            <a:ext cx="3724922"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try {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int d = 0; int a = 30 / d;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catch(int e )  {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printf("Division by zero."); </a:t>
            </a:r>
            <a:endParaRPr/>
          </a:p>
        </p:txBody>
      </p:sp>
      <p:sp>
        <p:nvSpPr>
          <p:cNvPr id="134" name="Google Shape;134;p21"/>
          <p:cNvSpPr txBox="1"/>
          <p:nvPr/>
        </p:nvSpPr>
        <p:spPr>
          <a:xfrm>
            <a:off x="6436311" y="2041864"/>
            <a:ext cx="2867487"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Complete Syntax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try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throw exception;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catch(Argument)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Catch the exception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