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9144000"/>
  <p:notesSz cx="6858000" cy="9144000"/>
  <p:embeddedFontLst>
    <p:embeddedFont>
      <p:font typeface="Arial Black"/>
      <p:regular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ArialBlack-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IN" sz="1800" u="none">
                <a:solidFill>
                  <a:srgbClr val="000000"/>
                </a:solidFill>
                <a:latin typeface="Calibri"/>
                <a:ea typeface="Calibri"/>
                <a:cs typeface="Calibri"/>
                <a:sym typeface="Calibri"/>
              </a:rPr>
              <a:t>‹#›</a:t>
            </a:fld>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IN"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3: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 name="Google Shape;416;p43: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4: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44: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5: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8" name="Google Shape;428;p45: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6: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8" name="Google Shape;438;p46: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7: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6" name="Google Shape;446;p47: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8: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2" name="Google Shape;452;p48: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9: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8" name="Google Shape;458;p49: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0: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4" name="Google Shape;464;p50: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0" name="Google Shape;470;p51: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2: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52: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3: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0" name="Google Shape;500;p53: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54: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5:notes"/>
          <p:cNvSpPr/>
          <p:nvPr>
            <p:ph idx="2" type="sldImg"/>
          </p:nvPr>
        </p:nvSpPr>
        <p:spPr>
          <a:xfrm>
            <a:off x="1257300" y="728662"/>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4" name="Google Shape;514;p55:notes"/>
          <p:cNvSpPr txBox="1"/>
          <p:nvPr>
            <p:ph idx="1" type="body"/>
          </p:nvPr>
        </p:nvSpPr>
        <p:spPr>
          <a:xfrm>
            <a:off x="731837" y="4560887"/>
            <a:ext cx="5851525" cy="43195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 name="Google Shape;19;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6" name="Google Shape;76;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1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2" name="Google Shape;82;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p:nvPr>
            <p:ph idx="2" type="pic"/>
          </p:nvPr>
        </p:nvSpPr>
        <p:spPr>
          <a:xfrm>
            <a:off x="3887391" y="987426"/>
            <a:ext cx="4629150" cy="4873625"/>
          </a:xfrm>
          <a:prstGeom prst="rect">
            <a:avLst/>
          </a:prstGeom>
          <a:noFill/>
          <a:ln>
            <a:noFill/>
          </a:ln>
        </p:spPr>
      </p:sp>
      <p:sp>
        <p:nvSpPr>
          <p:cNvPr id="42" name="Google Shape;42;p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3" name="Google Shape;43;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9" name="Google Shape;49;p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0" name="Google Shape;60;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2" name="Google Shape;62;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3" name="Google Shape;63;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 name="Google Shape;70;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sz="1400">
              <a:solidFill>
                <a:srgbClr val="000000"/>
              </a:solidFill>
              <a:latin typeface="Arial"/>
              <a:ea typeface="Arial"/>
              <a:cs typeface="Arial"/>
              <a:sym typeface="Arial"/>
            </a:endParaRPr>
          </a:p>
        </p:txBody>
      </p:sp>
      <p:sp>
        <p:nvSpPr>
          <p:cNvPr id="15" name="Google Shape;15;p1"/>
          <p:cNvSpPr txBox="1"/>
          <p:nvPr/>
        </p:nvSpPr>
        <p:spPr>
          <a:xfrm>
            <a:off x="0" y="6521450"/>
            <a:ext cx="9144000" cy="338137"/>
          </a:xfrm>
          <a:prstGeom prst="rect">
            <a:avLst/>
          </a:prstGeom>
          <a:solidFill>
            <a:srgbClr val="00CC99"/>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CC"/>
              </a:buClr>
              <a:buSzPts val="1600"/>
              <a:buFont typeface="Arial"/>
              <a:buNone/>
            </a:pPr>
            <a:r>
              <a:rPr b="0" i="1" lang="en-IN" sz="1600" u="none" cap="none" strike="noStrike">
                <a:solidFill>
                  <a:srgbClr val="0000CC"/>
                </a:solidFill>
                <a:latin typeface="Arial"/>
                <a:ea typeface="Arial"/>
                <a:cs typeface="Arial"/>
                <a:sym typeface="Arial"/>
              </a:rPr>
              <a:t>Starting Out with C++, 3</a:t>
            </a:r>
            <a:r>
              <a:rPr b="0" baseline="30000" i="1" lang="en-IN" sz="1600" u="none" cap="none" strike="noStrike">
                <a:solidFill>
                  <a:srgbClr val="0000CC"/>
                </a:solidFill>
                <a:latin typeface="Arial"/>
                <a:ea typeface="Arial"/>
                <a:cs typeface="Arial"/>
                <a:sym typeface="Arial"/>
              </a:rPr>
              <a:t>rd</a:t>
            </a:r>
            <a:r>
              <a:rPr b="0" i="1" lang="en-IN" sz="1600" u="none" cap="none" strike="noStrike">
                <a:solidFill>
                  <a:srgbClr val="0000CC"/>
                </a:solidFill>
                <a:latin typeface="Arial"/>
                <a:ea typeface="Arial"/>
                <a:cs typeface="Arial"/>
                <a:sym typeface="Arial"/>
              </a:rPr>
              <a:t> Edition</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File Operations</a:t>
            </a:r>
            <a:endParaRPr/>
          </a:p>
        </p:txBody>
      </p:sp>
      <p:sp>
        <p:nvSpPr>
          <p:cNvPr id="91" name="Google Shape;91;p1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2" name="Google Shape;92;p13"/>
          <p:cNvSpPr txBox="1"/>
          <p:nvPr/>
        </p:nvSpPr>
        <p:spPr>
          <a:xfrm>
            <a:off x="533400" y="1676400"/>
            <a:ext cx="7848600" cy="5078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3600"/>
              <a:buFont typeface="Times New Roman"/>
              <a:buNone/>
            </a:pPr>
            <a:r>
              <a:rPr b="0" i="0" lang="en-IN" sz="3600" u="none">
                <a:solidFill>
                  <a:srgbClr val="C00000"/>
                </a:solidFill>
                <a:latin typeface="Times New Roman"/>
                <a:ea typeface="Times New Roman"/>
                <a:cs typeface="Times New Roman"/>
                <a:sym typeface="Times New Roman"/>
              </a:rPr>
              <a:t>A file is a collection on information, usually stored on a computer’s disk.  Information can be saved to files and then later reused.</a:t>
            </a:r>
            <a:endParaRPr/>
          </a:p>
          <a:p>
            <a:pPr indent="0" lvl="0" marL="0" marR="0" rtl="0" algn="l">
              <a:lnSpc>
                <a:spcPct val="100000"/>
              </a:lnSpc>
              <a:spcBef>
                <a:spcPts val="0"/>
              </a:spcBef>
              <a:spcAft>
                <a:spcPts val="0"/>
              </a:spcAft>
              <a:buClr>
                <a:schemeClr val="dk1"/>
              </a:buClr>
              <a:buSzPts val="3600"/>
              <a:buFont typeface="Calibri"/>
              <a:buNone/>
            </a:pPr>
            <a:r>
              <a:t/>
            </a:r>
            <a:endParaRPr b="0" i="0" sz="3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0" i="0" lang="en-IN" sz="3600" u="none">
                <a:solidFill>
                  <a:schemeClr val="dk1"/>
                </a:solidFill>
                <a:latin typeface="Times New Roman"/>
                <a:ea typeface="Times New Roman"/>
                <a:cs typeface="Times New Roman"/>
                <a:sym typeface="Times New Roman"/>
              </a:rPr>
              <a:t>All files are assigned a name that is used for identification purposes by the operating system and the user.</a:t>
            </a:r>
            <a:endParaRPr/>
          </a:p>
          <a:p>
            <a:pPr indent="0" lvl="0" marL="0" marR="0" rtl="0" algn="l">
              <a:lnSpc>
                <a:spcPct val="100000"/>
              </a:lnSpc>
              <a:spcBef>
                <a:spcPts val="0"/>
              </a:spcBef>
              <a:spcAft>
                <a:spcPts val="0"/>
              </a:spcAft>
              <a:buNone/>
            </a:pPr>
            <a:r>
              <a:t/>
            </a:r>
            <a:endParaRPr b="0" i="0" sz="3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Table</a:t>
            </a:r>
            <a:endParaRPr/>
          </a:p>
        </p:txBody>
      </p:sp>
      <p:sp>
        <p:nvSpPr>
          <p:cNvPr id="185" name="Google Shape;185;p2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6" name="Google Shape;186;p22"/>
          <p:cNvPicPr preferRelativeResize="0"/>
          <p:nvPr/>
        </p:nvPicPr>
        <p:blipFill rotWithShape="1">
          <a:blip r:embed="rId3">
            <a:alphaModFix/>
          </a:blip>
          <a:srcRect b="0" l="0" r="0" t="0"/>
          <a:stretch/>
        </p:blipFill>
        <p:spPr>
          <a:xfrm>
            <a:off x="1143000" y="1447800"/>
            <a:ext cx="6196012" cy="708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Table</a:t>
            </a:r>
            <a:endParaRPr/>
          </a:p>
        </p:txBody>
      </p:sp>
      <p:sp>
        <p:nvSpPr>
          <p:cNvPr id="192" name="Google Shape;192;p2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1371600" y="1524000"/>
            <a:ext cx="5849937" cy="596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Open  &amp; CLOSING </a:t>
            </a:r>
            <a:endParaRPr/>
          </a:p>
        </p:txBody>
      </p:sp>
      <p:sp>
        <p:nvSpPr>
          <p:cNvPr id="199" name="Google Shape;199;p2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1" i="0" lang="en-IN" sz="2100" u="none">
                <a:solidFill>
                  <a:schemeClr val="dk1"/>
                </a:solidFill>
                <a:latin typeface="Calibri"/>
                <a:ea typeface="Calibri"/>
                <a:cs typeface="Calibri"/>
                <a:sym typeface="Calibri"/>
              </a:rPr>
              <a:t>dataFile.open(</a:t>
            </a:r>
            <a:r>
              <a:rPr b="0" i="0" lang="en-IN" sz="2100" u="none">
                <a:solidFill>
                  <a:schemeClr val="dk1"/>
                </a:solidFill>
                <a:latin typeface="Calibri"/>
                <a:ea typeface="Calibri"/>
                <a:cs typeface="Calibri"/>
                <a:sym typeface="Calibri"/>
              </a:rPr>
              <a:t>“cust.dat”, ios::in); </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if (!dataFile)</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   cout &lt;&lt;“opened .\n”;</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rgbClr val="FF0000"/>
              </a:buClr>
              <a:buSzPts val="2100"/>
              <a:buFont typeface="Arial"/>
              <a:buNone/>
            </a:pPr>
            <a:r>
              <a:rPr b="1" i="0" lang="en-IN" sz="2100" u="none">
                <a:solidFill>
                  <a:srgbClr val="FF0000"/>
                </a:solidFill>
                <a:latin typeface="Calibri"/>
                <a:ea typeface="Calibri"/>
                <a:cs typeface="Calibri"/>
                <a:sym typeface="Calibri"/>
              </a:rPr>
              <a:t>datafile.close();</a:t>
            </a:r>
            <a:endParaRPr/>
          </a:p>
        </p:txBody>
      </p:sp>
      <p:sp>
        <p:nvSpPr>
          <p:cNvPr id="200" name="Google Shape;200;p2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 Closing a File</a:t>
            </a:r>
            <a:endParaRPr/>
          </a:p>
        </p:txBody>
      </p:sp>
      <p:sp>
        <p:nvSpPr>
          <p:cNvPr id="206" name="Google Shape;206;p2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A file should be closed when a program is finished using it.</a:t>
            </a:r>
            <a:endParaRPr/>
          </a:p>
        </p:txBody>
      </p:sp>
      <p:sp>
        <p:nvSpPr>
          <p:cNvPr id="207" name="Google Shape;207;p25"/>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Using &lt;&lt; to Write Information to a File</a:t>
            </a:r>
            <a:endParaRPr/>
          </a:p>
        </p:txBody>
      </p:sp>
      <p:sp>
        <p:nvSpPr>
          <p:cNvPr id="213" name="Google Shape;213;p2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 stream insertion operator (&lt;&lt;) may be used to write information to a file.</a:t>
            </a:r>
            <a:endParaRPr/>
          </a:p>
          <a:p>
            <a:pPr indent="-171450" lvl="2" marL="857250" marR="0" rtl="0" algn="l">
              <a:lnSpc>
                <a:spcPct val="90000"/>
              </a:lnSpc>
              <a:spcBef>
                <a:spcPts val="300"/>
              </a:spcBef>
              <a:spcAft>
                <a:spcPts val="0"/>
              </a:spcAft>
              <a:buClr>
                <a:schemeClr val="dk1"/>
              </a:buClr>
              <a:buSzPts val="1500"/>
              <a:buFont typeface="Arial"/>
              <a:buNone/>
            </a:pPr>
            <a:r>
              <a:rPr b="0" i="0" lang="en-IN" sz="1500" u="none" cap="none" strike="noStrike">
                <a:solidFill>
                  <a:schemeClr val="dk1"/>
                </a:solidFill>
                <a:latin typeface="Calibri"/>
                <a:ea typeface="Calibri"/>
                <a:cs typeface="Calibri"/>
                <a:sym typeface="Calibri"/>
              </a:rPr>
              <a:t>outputFile &lt;&lt; “I love C++ programming !”</a:t>
            </a:r>
            <a:endParaRPr/>
          </a:p>
        </p:txBody>
      </p:sp>
      <p:sp>
        <p:nvSpPr>
          <p:cNvPr id="214" name="Google Shape;214;p26"/>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a:t>
            </a:r>
            <a:endParaRPr/>
          </a:p>
        </p:txBody>
      </p:sp>
      <p:sp>
        <p:nvSpPr>
          <p:cNvPr id="220" name="Google Shape;220;p27"/>
          <p:cNvSpPr txBox="1"/>
          <p:nvPr>
            <p:ph idx="1" type="body"/>
          </p:nvPr>
        </p:nvSpPr>
        <p:spPr>
          <a:xfrm>
            <a:off x="685800" y="1371600"/>
            <a:ext cx="7772400" cy="47244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7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This program uses the &lt;&lt; operator to write information to a file.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#include &lt;iostream.h&gt;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#include &lt;fstream.h&gt;</a:t>
            </a:r>
            <a:endParaRPr/>
          </a:p>
          <a:p>
            <a:pPr indent="-273050" lvl="0" marL="273050" marR="0" rtl="0" algn="l">
              <a:lnSpc>
                <a:spcPct val="70000"/>
              </a:lnSpc>
              <a:spcBef>
                <a:spcPts val="5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void main(void)</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fstream dataFile;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char line[81];</a:t>
            </a:r>
            <a:endParaRPr/>
          </a:p>
          <a:p>
            <a:pPr indent="-273050" lvl="0" marL="273050" marR="0" rtl="0" algn="l">
              <a:lnSpc>
                <a:spcPct val="70000"/>
              </a:lnSpc>
              <a:spcBef>
                <a:spcPts val="500"/>
              </a:spcBef>
              <a:spcAft>
                <a:spcPts val="0"/>
              </a:spcAft>
              <a:buClr>
                <a:schemeClr val="dk1"/>
              </a:buClr>
              <a:buSzPts val="2000"/>
              <a:buFont typeface="Arial"/>
              <a:buNone/>
            </a:pPr>
            <a:r>
              <a:t/>
            </a:r>
            <a:endParaRPr b="0" i="0" sz="2000" u="none">
              <a:solidFill>
                <a:srgbClr val="000000"/>
              </a:solidFill>
              <a:latin typeface="Calibri"/>
              <a:ea typeface="Calibri"/>
              <a:cs typeface="Calibri"/>
              <a:sym typeface="Calibri"/>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dataFile.open("demofile.txt", ios::out);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if (!dataFile)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"File open error!" &lt;&lt; endl;</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return;</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221" name="Google Shape;221;p27"/>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r>
              <a:rPr b="0" i="0" lang="en-IN" sz="2400" u="none">
                <a:solidFill>
                  <a:srgbClr val="000000"/>
                </a:solidFill>
                <a:latin typeface="Arial"/>
                <a:ea typeface="Arial"/>
                <a:cs typeface="Arial"/>
                <a:sym typeface="Arial"/>
              </a:rPr>
              <a:t>	</a:t>
            </a:r>
            <a:endParaRPr/>
          </a:p>
        </p:txBody>
      </p:sp>
      <p:sp>
        <p:nvSpPr>
          <p:cNvPr id="227" name="Google Shape;227;p2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"File opened successfully.\n";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"Now writing information to the file.\n";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&lt;&lt; "Jones\n";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&lt;&lt; "Smith\n";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&lt;&lt; "Willis\n";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&lt;&lt; "Davis\n";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dataFile.close();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"Done.\n";</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228" name="Google Shape;228;p2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6000"/>
              </a:lnSpc>
              <a:spcBef>
                <a:spcPts val="0"/>
              </a:spcBef>
              <a:spcAft>
                <a:spcPts val="0"/>
              </a:spcAft>
              <a:buClr>
                <a:srgbClr val="000000"/>
              </a:buClr>
              <a:buSzPts val="2400"/>
              <a:buFont typeface="Arial"/>
              <a:buNone/>
            </a:pPr>
            <a:r>
              <a:rPr b="1" i="1" lang="en-IN" sz="2400" u="none">
                <a:solidFill>
                  <a:srgbClr val="000000"/>
                </a:solidFill>
                <a:latin typeface="Arial"/>
                <a:ea typeface="Arial"/>
                <a:cs typeface="Arial"/>
                <a:sym typeface="Arial"/>
              </a:rPr>
              <a:t>Program Screen Output</a:t>
            </a:r>
            <a:endParaRPr/>
          </a:p>
        </p:txBody>
      </p:sp>
      <p:sp>
        <p:nvSpPr>
          <p:cNvPr id="234" name="Google Shape;234;p29"/>
          <p:cNvSpPr txBox="1"/>
          <p:nvPr>
            <p:ph idx="1" type="body"/>
          </p:nvPr>
        </p:nvSpPr>
        <p:spPr>
          <a:xfrm>
            <a:off x="685800" y="1981200"/>
            <a:ext cx="7772400" cy="1524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File opened successfully.</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Now writing information to the file.</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Done.	</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p:txBody>
      </p:sp>
      <p:sp>
        <p:nvSpPr>
          <p:cNvPr id="235" name="Google Shape;235;p29"/>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6" name="Google Shape;236;p29"/>
          <p:cNvSpPr txBox="1"/>
          <p:nvPr/>
        </p:nvSpPr>
        <p:spPr>
          <a:xfrm>
            <a:off x="762000" y="3276600"/>
            <a:ext cx="7772400" cy="2362200"/>
          </a:xfrm>
          <a:prstGeom prst="rect">
            <a:avLst/>
          </a:prstGeom>
          <a:noFill/>
          <a:ln>
            <a:noFill/>
          </a:ln>
        </p:spPr>
        <p:txBody>
          <a:bodyPr anchorCtr="0" anchor="ctr" bIns="45700" lIns="91425" spcFirstLastPara="1" rIns="91425" wrap="square" tIns="45700">
            <a:noAutofit/>
          </a:bodyPr>
          <a:lstStyle/>
          <a:p>
            <a:pPr indent="0" lvl="0" marL="0" marR="0" rtl="0" algn="l">
              <a:lnSpc>
                <a:spcPct val="96000"/>
              </a:lnSpc>
              <a:spcBef>
                <a:spcPts val="0"/>
              </a:spcBef>
              <a:spcAft>
                <a:spcPts val="0"/>
              </a:spcAft>
              <a:buClr>
                <a:srgbClr val="000000"/>
              </a:buClr>
              <a:buSzPts val="2400"/>
              <a:buFont typeface="Arial"/>
              <a:buNone/>
            </a:pPr>
            <a:r>
              <a:rPr b="1" i="1" lang="en-IN" sz="2400" u="none">
                <a:solidFill>
                  <a:srgbClr val="000000"/>
                </a:solidFill>
                <a:latin typeface="Arial"/>
                <a:ea typeface="Arial"/>
                <a:cs typeface="Arial"/>
                <a:sym typeface="Arial"/>
              </a:rPr>
              <a:t>Output to File </a:t>
            </a:r>
            <a:r>
              <a:rPr b="0" i="0" lang="en-IN" sz="2400" u="none">
                <a:solidFill>
                  <a:srgbClr val="000000"/>
                </a:solidFill>
                <a:latin typeface="Arial"/>
                <a:ea typeface="Arial"/>
                <a:cs typeface="Arial"/>
                <a:sym typeface="Arial"/>
              </a:rPr>
              <a:t>demofile.txt</a:t>
            </a:r>
            <a:endParaRPr/>
          </a:p>
          <a:p>
            <a:pPr indent="0" lvl="0" marL="0" marR="0" rtl="0" algn="l">
              <a:lnSpc>
                <a:spcPct val="96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Jones</a:t>
            </a:r>
            <a:endParaRPr/>
          </a:p>
          <a:p>
            <a:pPr indent="0" lvl="0" marL="0" marR="0" rtl="0" algn="l">
              <a:lnSpc>
                <a:spcPct val="96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Smith</a:t>
            </a:r>
            <a:endParaRPr/>
          </a:p>
          <a:p>
            <a:pPr indent="0" lvl="0" marL="0" marR="0" rtl="0" algn="l">
              <a:lnSpc>
                <a:spcPct val="96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Willis</a:t>
            </a:r>
            <a:endParaRPr/>
          </a:p>
          <a:p>
            <a:pPr indent="0" lvl="0" marL="0" marR="0" rtl="0" algn="l">
              <a:lnSpc>
                <a:spcPct val="96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Davis</a:t>
            </a:r>
            <a:endParaRPr/>
          </a:p>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Figure</a:t>
            </a:r>
            <a:endParaRPr/>
          </a:p>
        </p:txBody>
      </p:sp>
      <p:sp>
        <p:nvSpPr>
          <p:cNvPr id="242" name="Google Shape;242;p30"/>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43" name="Google Shape;243;p30"/>
          <p:cNvPicPr preferRelativeResize="0"/>
          <p:nvPr/>
        </p:nvPicPr>
        <p:blipFill rotWithShape="1">
          <a:blip r:embed="rId3">
            <a:alphaModFix/>
          </a:blip>
          <a:srcRect b="0" l="0" r="0" t="0"/>
          <a:stretch/>
        </p:blipFill>
        <p:spPr>
          <a:xfrm>
            <a:off x="381000" y="2895600"/>
            <a:ext cx="8305800"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a:t>
            </a:r>
            <a:endParaRPr/>
          </a:p>
        </p:txBody>
      </p:sp>
      <p:sp>
        <p:nvSpPr>
          <p:cNvPr id="249" name="Google Shape;249;p31"/>
          <p:cNvSpPr txBox="1"/>
          <p:nvPr>
            <p:ph idx="1" type="body"/>
          </p:nvPr>
        </p:nvSpPr>
        <p:spPr>
          <a:xfrm>
            <a:off x="685800" y="1371600"/>
            <a:ext cx="7772400" cy="47244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60000"/>
              </a:lnSpc>
              <a:spcBef>
                <a:spcPts val="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This program writes information to a file, closes the file,</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then reopens it and appends more information.</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#include &lt;iostream.h&gt;</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#include &lt;fstream.h&gt;</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void main(void)</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fstream dataFile;</a:t>
            </a:r>
            <a:endParaRPr/>
          </a:p>
          <a:p>
            <a:pPr indent="-273050" lvl="0" marL="273050" marR="0" rtl="0" algn="l">
              <a:lnSpc>
                <a:spcPct val="60000"/>
              </a:lnSpc>
              <a:spcBef>
                <a:spcPts val="500"/>
              </a:spcBef>
              <a:spcAft>
                <a:spcPts val="0"/>
              </a:spcAft>
              <a:buClr>
                <a:schemeClr val="dk1"/>
              </a:buClr>
              <a:buSzPts val="1900"/>
              <a:buFont typeface="Arial"/>
              <a:buNone/>
            </a:pPr>
            <a:r>
              <a:t/>
            </a:r>
            <a:endParaRPr b="0" i="0" sz="1900" u="none">
              <a:solidFill>
                <a:srgbClr val="000000"/>
              </a:solidFill>
              <a:latin typeface="Calibri"/>
              <a:ea typeface="Calibri"/>
              <a:cs typeface="Calibri"/>
              <a:sym typeface="Calibri"/>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dataFile.open("demofile.txt", ios::out);</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 &lt;&lt; "Jones\n";</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 &lt;&lt; "Smith\n";</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dataFile.close();</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dataFile.open("demofile.txt", ios::app);</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 &lt;&lt; "Willis\n";</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 &lt;&lt; "Davis\n";</a:t>
            </a:r>
            <a:endParaRPr/>
          </a:p>
          <a:p>
            <a:pPr indent="-273050" lvl="0" marL="273050" marR="0" rtl="0" algn="l">
              <a:lnSpc>
                <a:spcPct val="6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dataFile.close();</a:t>
            </a:r>
            <a:endParaRPr/>
          </a:p>
          <a:p>
            <a:pPr indent="-273050" lvl="0" marL="273050" marR="0" rtl="0" algn="l">
              <a:lnSpc>
                <a:spcPct val="70000"/>
              </a:lnSpc>
              <a:spcBef>
                <a:spcPts val="5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	</a:t>
            </a:r>
            <a:endParaRPr/>
          </a:p>
          <a:p>
            <a:pPr indent="-273050" lvl="0" marL="273050" marR="0" rtl="0" algn="l">
              <a:lnSpc>
                <a:spcPct val="70000"/>
              </a:lnSpc>
              <a:spcBef>
                <a:spcPts val="500"/>
              </a:spcBef>
              <a:spcAft>
                <a:spcPts val="0"/>
              </a:spcAft>
              <a:buClr>
                <a:srgbClr val="000000"/>
              </a:buClr>
              <a:buSzPts val="1900"/>
              <a:buFont typeface="Arial"/>
              <a:buNone/>
            </a:pPr>
            <a:r>
              <a:rPr b="0" i="0" lang="en-IN" sz="1900" u="none">
                <a:solidFill>
                  <a:srgbClr val="000000"/>
                </a:solidFill>
                <a:latin typeface="Calibri"/>
                <a:ea typeface="Calibri"/>
                <a:cs typeface="Calibri"/>
                <a:sym typeface="Calibri"/>
              </a:rPr>
              <a:t>	</a:t>
            </a:r>
            <a:endParaRPr/>
          </a:p>
        </p:txBody>
      </p:sp>
      <p:sp>
        <p:nvSpPr>
          <p:cNvPr id="250" name="Google Shape;250;p3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File Class Hierarchy</a:t>
            </a:r>
            <a:endParaRPr/>
          </a:p>
        </p:txBody>
      </p:sp>
      <p:sp>
        <p:nvSpPr>
          <p:cNvPr id="98" name="Google Shape;98;p1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IN" sz="900" u="none">
                <a:solidFill>
                  <a:srgbClr val="898989"/>
                </a:solidFill>
                <a:latin typeface="Calibri"/>
                <a:ea typeface="Calibri"/>
                <a:cs typeface="Calibri"/>
                <a:sym typeface="Calibri"/>
              </a:rPr>
              <a:t>‹#›</a:t>
            </a:fld>
            <a:endParaRPr/>
          </a:p>
        </p:txBody>
      </p:sp>
      <p:sp>
        <p:nvSpPr>
          <p:cNvPr id="99" name="Google Shape;99;p14"/>
          <p:cNvSpPr txBox="1"/>
          <p:nvPr/>
        </p:nvSpPr>
        <p:spPr>
          <a:xfrm>
            <a:off x="3630612" y="2273300"/>
            <a:ext cx="2590800"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ios</a:t>
            </a:r>
            <a:endParaRPr/>
          </a:p>
        </p:txBody>
      </p:sp>
      <p:sp>
        <p:nvSpPr>
          <p:cNvPr id="100" name="Google Shape;100;p14"/>
          <p:cNvSpPr txBox="1"/>
          <p:nvPr/>
        </p:nvSpPr>
        <p:spPr>
          <a:xfrm>
            <a:off x="1898650" y="3351212"/>
            <a:ext cx="2174875"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istream</a:t>
            </a:r>
            <a:endParaRPr/>
          </a:p>
        </p:txBody>
      </p:sp>
      <p:sp>
        <p:nvSpPr>
          <p:cNvPr id="101" name="Google Shape;101;p14"/>
          <p:cNvSpPr txBox="1"/>
          <p:nvPr/>
        </p:nvSpPr>
        <p:spPr>
          <a:xfrm>
            <a:off x="5810250" y="3355975"/>
            <a:ext cx="1787525"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ostream</a:t>
            </a:r>
            <a:endParaRPr/>
          </a:p>
        </p:txBody>
      </p:sp>
      <p:sp>
        <p:nvSpPr>
          <p:cNvPr id="102" name="Google Shape;102;p14"/>
          <p:cNvSpPr txBox="1"/>
          <p:nvPr/>
        </p:nvSpPr>
        <p:spPr>
          <a:xfrm>
            <a:off x="3749675" y="4206875"/>
            <a:ext cx="2590800"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iostream</a:t>
            </a:r>
            <a:endParaRPr/>
          </a:p>
        </p:txBody>
      </p:sp>
      <p:sp>
        <p:nvSpPr>
          <p:cNvPr id="103" name="Google Shape;103;p14"/>
          <p:cNvSpPr txBox="1"/>
          <p:nvPr/>
        </p:nvSpPr>
        <p:spPr>
          <a:xfrm>
            <a:off x="474662" y="5667375"/>
            <a:ext cx="1905000"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ifstream</a:t>
            </a:r>
            <a:endParaRPr/>
          </a:p>
        </p:txBody>
      </p:sp>
      <p:sp>
        <p:nvSpPr>
          <p:cNvPr id="104" name="Google Shape;104;p14"/>
          <p:cNvSpPr txBox="1"/>
          <p:nvPr/>
        </p:nvSpPr>
        <p:spPr>
          <a:xfrm>
            <a:off x="4075112" y="5697537"/>
            <a:ext cx="1936750"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fstream</a:t>
            </a:r>
            <a:endParaRPr/>
          </a:p>
        </p:txBody>
      </p:sp>
      <p:sp>
        <p:nvSpPr>
          <p:cNvPr id="105" name="Google Shape;105;p14"/>
          <p:cNvSpPr txBox="1"/>
          <p:nvPr/>
        </p:nvSpPr>
        <p:spPr>
          <a:xfrm>
            <a:off x="6735762" y="5757862"/>
            <a:ext cx="2049462" cy="5318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a:buNone/>
            </a:pPr>
            <a:r>
              <a:rPr b="0" i="0" lang="en-IN" sz="2800" u="none">
                <a:solidFill>
                  <a:schemeClr val="dk1"/>
                </a:solidFill>
                <a:latin typeface="Arial"/>
                <a:ea typeface="Arial"/>
                <a:cs typeface="Arial"/>
                <a:sym typeface="Arial"/>
              </a:rPr>
              <a:t>ofstream</a:t>
            </a:r>
            <a:endParaRPr/>
          </a:p>
        </p:txBody>
      </p:sp>
      <p:cxnSp>
        <p:nvCxnSpPr>
          <p:cNvPr id="106" name="Google Shape;106;p14"/>
          <p:cNvCxnSpPr/>
          <p:nvPr/>
        </p:nvCxnSpPr>
        <p:spPr>
          <a:xfrm flipH="1">
            <a:off x="2986212" y="2805113"/>
            <a:ext cx="1939800" cy="546000"/>
          </a:xfrm>
          <a:prstGeom prst="bentConnector3">
            <a:avLst>
              <a:gd fmla="val 50000" name="adj1"/>
            </a:avLst>
          </a:prstGeom>
          <a:noFill/>
          <a:ln cap="flat" cmpd="sng" w="12700">
            <a:solidFill>
              <a:schemeClr val="dk1"/>
            </a:solidFill>
            <a:prstDash val="solid"/>
            <a:miter lim="800000"/>
            <a:headEnd len="med" w="med" type="none"/>
            <a:tailEnd len="med" w="med" type="none"/>
          </a:ln>
        </p:spPr>
      </p:cxnSp>
      <p:cxnSp>
        <p:nvCxnSpPr>
          <p:cNvPr id="107" name="Google Shape;107;p14"/>
          <p:cNvCxnSpPr/>
          <p:nvPr/>
        </p:nvCxnSpPr>
        <p:spPr>
          <a:xfrm>
            <a:off x="4926012" y="2805112"/>
            <a:ext cx="1778100" cy="550800"/>
          </a:xfrm>
          <a:prstGeom prst="bentConnector3">
            <a:avLst>
              <a:gd fmla="val 0" name="adj1"/>
            </a:avLst>
          </a:prstGeom>
          <a:noFill/>
          <a:ln cap="flat" cmpd="sng" w="12700">
            <a:solidFill>
              <a:schemeClr val="dk1"/>
            </a:solidFill>
            <a:prstDash val="solid"/>
            <a:miter lim="800000"/>
            <a:headEnd len="med" w="med" type="none"/>
            <a:tailEnd len="med" w="med" type="none"/>
          </a:ln>
        </p:spPr>
      </p:cxnSp>
      <p:cxnSp>
        <p:nvCxnSpPr>
          <p:cNvPr id="108" name="Google Shape;108;p14"/>
          <p:cNvCxnSpPr/>
          <p:nvPr/>
        </p:nvCxnSpPr>
        <p:spPr>
          <a:xfrm>
            <a:off x="2986088" y="3883025"/>
            <a:ext cx="763500" cy="590700"/>
          </a:xfrm>
          <a:prstGeom prst="bentConnector2">
            <a:avLst/>
          </a:prstGeom>
          <a:noFill/>
          <a:ln cap="flat" cmpd="sng" w="12700">
            <a:solidFill>
              <a:schemeClr val="dk1"/>
            </a:solidFill>
            <a:prstDash val="solid"/>
            <a:miter lim="800000"/>
            <a:headEnd len="med" w="med" type="none"/>
            <a:tailEnd len="med" w="med" type="none"/>
          </a:ln>
        </p:spPr>
      </p:cxnSp>
      <p:cxnSp>
        <p:nvCxnSpPr>
          <p:cNvPr id="109" name="Google Shape;109;p14"/>
          <p:cNvCxnSpPr/>
          <p:nvPr/>
        </p:nvCxnSpPr>
        <p:spPr>
          <a:xfrm rot="5400000">
            <a:off x="6229262" y="3998937"/>
            <a:ext cx="585900" cy="363600"/>
          </a:xfrm>
          <a:prstGeom prst="bentConnector2">
            <a:avLst/>
          </a:prstGeom>
          <a:noFill/>
          <a:ln cap="flat" cmpd="sng" w="12700">
            <a:solidFill>
              <a:schemeClr val="dk1"/>
            </a:solidFill>
            <a:prstDash val="solid"/>
            <a:miter lim="800000"/>
            <a:headEnd len="med" w="med" type="none"/>
            <a:tailEnd len="med" w="med" type="none"/>
          </a:ln>
        </p:spPr>
      </p:cxnSp>
      <p:cxnSp>
        <p:nvCxnSpPr>
          <p:cNvPr id="110" name="Google Shape;110;p14"/>
          <p:cNvCxnSpPr/>
          <p:nvPr/>
        </p:nvCxnSpPr>
        <p:spPr>
          <a:xfrm rot="5400000">
            <a:off x="638049" y="4406912"/>
            <a:ext cx="2049600" cy="471600"/>
          </a:xfrm>
          <a:prstGeom prst="bentConnector2">
            <a:avLst/>
          </a:prstGeom>
          <a:noFill/>
          <a:ln cap="flat" cmpd="sng" w="12700">
            <a:solidFill>
              <a:schemeClr val="dk1"/>
            </a:solidFill>
            <a:prstDash val="solid"/>
            <a:miter lim="800000"/>
            <a:headEnd len="med" w="med" type="none"/>
            <a:tailEnd len="med" w="med" type="none"/>
          </a:ln>
        </p:spPr>
      </p:cxnSp>
      <p:cxnSp>
        <p:nvCxnSpPr>
          <p:cNvPr id="111" name="Google Shape;111;p14"/>
          <p:cNvCxnSpPr/>
          <p:nvPr/>
        </p:nvCxnSpPr>
        <p:spPr>
          <a:xfrm rot="5400000">
            <a:off x="4564925" y="5217336"/>
            <a:ext cx="958800" cy="1500"/>
          </a:xfrm>
          <a:prstGeom prst="bentConnector3">
            <a:avLst>
              <a:gd fmla="val 50000" name="adj1"/>
            </a:avLst>
          </a:prstGeom>
          <a:noFill/>
          <a:ln cap="flat" cmpd="sng" w="12700">
            <a:solidFill>
              <a:schemeClr val="dk1"/>
            </a:solidFill>
            <a:prstDash val="solid"/>
            <a:miter lim="800000"/>
            <a:headEnd len="med" w="med" type="none"/>
            <a:tailEnd len="med" w="med" type="none"/>
          </a:ln>
        </p:spPr>
      </p:cxnSp>
      <p:cxnSp>
        <p:nvCxnSpPr>
          <p:cNvPr id="112" name="Google Shape;112;p14"/>
          <p:cNvCxnSpPr/>
          <p:nvPr/>
        </p:nvCxnSpPr>
        <p:spPr>
          <a:xfrm flipH="1" rot="-5400000">
            <a:off x="6611975" y="4608475"/>
            <a:ext cx="2135100" cy="163500"/>
          </a:xfrm>
          <a:prstGeom prst="bentConnector2">
            <a:avLst/>
          </a:prstGeom>
          <a:noFill/>
          <a:ln cap="flat" cmpd="sng" w="12700">
            <a:solidFill>
              <a:schemeClr val="dk1"/>
            </a:solidFill>
            <a:prstDash val="solid"/>
            <a:miter lim="800000"/>
            <a:headEnd len="med" w="med" type="none"/>
            <a:tailEnd len="med" w="med" type="none"/>
          </a:ln>
        </p:spPr>
      </p:cxnSp>
      <p:cxnSp>
        <p:nvCxnSpPr>
          <p:cNvPr id="113" name="Google Shape;113;p14"/>
          <p:cNvCxnSpPr/>
          <p:nvPr/>
        </p:nvCxnSpPr>
        <p:spPr>
          <a:xfrm>
            <a:off x="417512" y="5240337"/>
            <a:ext cx="8364537" cy="0"/>
          </a:xfrm>
          <a:prstGeom prst="straightConnector1">
            <a:avLst/>
          </a:prstGeom>
          <a:noFill/>
          <a:ln cap="flat" cmpd="sng" w="12700">
            <a:solidFill>
              <a:schemeClr val="dk1"/>
            </a:solidFill>
            <a:prstDash val="solid"/>
            <a:miter lim="800000"/>
            <a:headEnd len="med" w="med" type="none"/>
            <a:tailEnd len="med" w="med" type="none"/>
          </a:ln>
        </p:spPr>
      </p:cxnSp>
      <p:sp>
        <p:nvSpPr>
          <p:cNvPr id="114" name="Google Shape;114;p14"/>
          <p:cNvSpPr txBox="1"/>
          <p:nvPr/>
        </p:nvSpPr>
        <p:spPr>
          <a:xfrm>
            <a:off x="1636712" y="4705350"/>
            <a:ext cx="21732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Black"/>
              <a:buNone/>
            </a:pPr>
            <a:r>
              <a:rPr b="0" i="0" lang="en-IN" sz="1800" u="none">
                <a:solidFill>
                  <a:schemeClr val="dk1"/>
                </a:solidFill>
                <a:latin typeface="Arial Black"/>
                <a:ea typeface="Arial Black"/>
                <a:cs typeface="Arial Black"/>
                <a:sym typeface="Arial Black"/>
              </a:rPr>
              <a:t>iostream.h</a:t>
            </a:r>
            <a:endParaRPr/>
          </a:p>
        </p:txBody>
      </p:sp>
      <p:sp>
        <p:nvSpPr>
          <p:cNvPr id="115" name="Google Shape;115;p14"/>
          <p:cNvSpPr txBox="1"/>
          <p:nvPr/>
        </p:nvSpPr>
        <p:spPr>
          <a:xfrm>
            <a:off x="2146300" y="5418137"/>
            <a:ext cx="2173287"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Black"/>
              <a:buNone/>
            </a:pPr>
            <a:r>
              <a:rPr b="0" i="0" lang="en-IN" sz="1800" u="none">
                <a:solidFill>
                  <a:schemeClr val="dk1"/>
                </a:solidFill>
                <a:latin typeface="Arial Black"/>
                <a:ea typeface="Arial Black"/>
                <a:cs typeface="Arial Black"/>
                <a:sym typeface="Arial Black"/>
              </a:rPr>
              <a:t>fstream.h</a:t>
            </a:r>
            <a:endParaRPr/>
          </a:p>
        </p:txBody>
      </p:sp>
      <p:grpSp>
        <p:nvGrpSpPr>
          <p:cNvPr id="116" name="Google Shape;116;p14"/>
          <p:cNvGrpSpPr/>
          <p:nvPr/>
        </p:nvGrpSpPr>
        <p:grpSpPr>
          <a:xfrm>
            <a:off x="359564" y="1554252"/>
            <a:ext cx="2328872" cy="3368496"/>
            <a:chOff x="226" y="979"/>
            <a:chExt cx="1467" cy="2122"/>
          </a:xfrm>
        </p:grpSpPr>
        <p:sp>
          <p:nvSpPr>
            <p:cNvPr id="117" name="Google Shape;117;p14"/>
            <p:cNvSpPr/>
            <p:nvPr/>
          </p:nvSpPr>
          <p:spPr>
            <a:xfrm rot="1740000">
              <a:off x="720" y="960"/>
              <a:ext cx="480" cy="2160"/>
            </a:xfrm>
            <a:prstGeom prst="leftBrace">
              <a:avLst>
                <a:gd fmla="val 313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8" name="Google Shape;118;p14"/>
            <p:cNvSpPr txBox="1"/>
            <p:nvPr/>
          </p:nvSpPr>
          <p:spPr>
            <a:xfrm>
              <a:off x="240" y="1440"/>
              <a:ext cx="816"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Input</a:t>
              </a:r>
              <a:endParaRPr/>
            </a:p>
          </p:txBody>
        </p:sp>
      </p:grpSp>
      <p:grpSp>
        <p:nvGrpSpPr>
          <p:cNvPr id="119" name="Google Shape;119;p14"/>
          <p:cNvGrpSpPr/>
          <p:nvPr/>
        </p:nvGrpSpPr>
        <p:grpSpPr>
          <a:xfrm>
            <a:off x="6442883" y="1593092"/>
            <a:ext cx="2506634" cy="3290816"/>
            <a:chOff x="4059" y="1004"/>
            <a:chExt cx="1579" cy="2073"/>
          </a:xfrm>
        </p:grpSpPr>
        <p:sp>
          <p:nvSpPr>
            <p:cNvPr id="120" name="Google Shape;120;p14"/>
            <p:cNvSpPr/>
            <p:nvPr/>
          </p:nvSpPr>
          <p:spPr>
            <a:xfrm rot="8820000">
              <a:off x="4608" y="960"/>
              <a:ext cx="480" cy="2160"/>
            </a:xfrm>
            <a:prstGeom prst="leftBrace">
              <a:avLst>
                <a:gd fmla="val 313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1" name="Google Shape;121;p14"/>
            <p:cNvSpPr txBox="1"/>
            <p:nvPr/>
          </p:nvSpPr>
          <p:spPr>
            <a:xfrm>
              <a:off x="4848" y="1632"/>
              <a:ext cx="76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Output</a:t>
              </a:r>
              <a:endParaRPr/>
            </a:p>
          </p:txBody>
        </p:sp>
      </p:grpSp>
      <p:grpSp>
        <p:nvGrpSpPr>
          <p:cNvPr id="122" name="Google Shape;122;p14"/>
          <p:cNvGrpSpPr/>
          <p:nvPr/>
        </p:nvGrpSpPr>
        <p:grpSpPr>
          <a:xfrm>
            <a:off x="228600" y="5410200"/>
            <a:ext cx="8686800" cy="1295400"/>
            <a:chOff x="144" y="3408"/>
            <a:chExt cx="5472" cy="816"/>
          </a:xfrm>
        </p:grpSpPr>
        <p:sp>
          <p:nvSpPr>
            <p:cNvPr id="123" name="Google Shape;123;p14"/>
            <p:cNvSpPr/>
            <p:nvPr/>
          </p:nvSpPr>
          <p:spPr>
            <a:xfrm>
              <a:off x="144" y="3408"/>
              <a:ext cx="5472" cy="720"/>
            </a:xfrm>
            <a:prstGeom prst="ellipse">
              <a:avLst/>
            </a:prstGeom>
            <a:noFill/>
            <a:ln cap="flat" cmpd="sng" w="28575">
              <a:solidFill>
                <a:srgbClr val="FF33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4" name="Google Shape;124;p14"/>
            <p:cNvSpPr txBox="1"/>
            <p:nvPr/>
          </p:nvSpPr>
          <p:spPr>
            <a:xfrm>
              <a:off x="1536" y="3936"/>
              <a:ext cx="10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File I/O</a:t>
              </a:r>
              <a:endParaRPr/>
            </a:p>
          </p:txBody>
        </p:sp>
      </p:grpSp>
      <p:grpSp>
        <p:nvGrpSpPr>
          <p:cNvPr id="125" name="Google Shape;125;p14"/>
          <p:cNvGrpSpPr/>
          <p:nvPr/>
        </p:nvGrpSpPr>
        <p:grpSpPr>
          <a:xfrm>
            <a:off x="3200400" y="1600200"/>
            <a:ext cx="3276600" cy="2667000"/>
            <a:chOff x="2016" y="1008"/>
            <a:chExt cx="2064" cy="1680"/>
          </a:xfrm>
        </p:grpSpPr>
        <p:sp>
          <p:nvSpPr>
            <p:cNvPr id="126" name="Google Shape;126;p14"/>
            <p:cNvSpPr txBox="1"/>
            <p:nvPr/>
          </p:nvSpPr>
          <p:spPr>
            <a:xfrm>
              <a:off x="2016" y="1008"/>
              <a:ext cx="2064" cy="294"/>
            </a:xfrm>
            <a:prstGeom prst="rect">
              <a:avLst/>
            </a:prstGeom>
            <a:solidFill>
              <a:srgbClr val="CC66FF"/>
            </a:solidFill>
            <a:ln cap="flat" cmpd="sng" w="9525">
              <a:solidFill>
                <a:srgbClr val="FF339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Multiple inheritance</a:t>
              </a:r>
              <a:endParaRPr/>
            </a:p>
          </p:txBody>
        </p:sp>
        <p:cxnSp>
          <p:nvCxnSpPr>
            <p:cNvPr id="127" name="Google Shape;127;p14"/>
            <p:cNvCxnSpPr/>
            <p:nvPr/>
          </p:nvCxnSpPr>
          <p:spPr>
            <a:xfrm>
              <a:off x="2592" y="1296"/>
              <a:ext cx="336" cy="1392"/>
            </a:xfrm>
            <a:prstGeom prst="straightConnector1">
              <a:avLst/>
            </a:prstGeom>
            <a:noFill/>
            <a:ln cap="flat" cmpd="sng" w="28575">
              <a:solidFill>
                <a:srgbClr val="FF3399"/>
              </a:solidFill>
              <a:prstDash val="solid"/>
              <a:miter lim="800000"/>
              <a:headEnd len="med" w="med" type="none"/>
              <a:tailEnd len="med" w="med" type="triangle"/>
            </a:ln>
          </p:spPr>
        </p:cxnSp>
      </p:grpSp>
      <p:grpSp>
        <p:nvGrpSpPr>
          <p:cNvPr id="128" name="Google Shape;128;p14"/>
          <p:cNvGrpSpPr/>
          <p:nvPr/>
        </p:nvGrpSpPr>
        <p:grpSpPr>
          <a:xfrm>
            <a:off x="990600" y="1676400"/>
            <a:ext cx="2667000" cy="990600"/>
            <a:chOff x="624" y="1056"/>
            <a:chExt cx="1680" cy="624"/>
          </a:xfrm>
        </p:grpSpPr>
        <p:sp>
          <p:nvSpPr>
            <p:cNvPr id="129" name="Google Shape;129;p14"/>
            <p:cNvSpPr txBox="1"/>
            <p:nvPr/>
          </p:nvSpPr>
          <p:spPr>
            <a:xfrm>
              <a:off x="624" y="1056"/>
              <a:ext cx="1200" cy="294"/>
            </a:xfrm>
            <a:prstGeom prst="rect">
              <a:avLst/>
            </a:prstGeom>
            <a:solidFill>
              <a:srgbClr val="CC66FF"/>
            </a:solidFill>
            <a:ln cap="flat" cmpd="sng" w="9525">
              <a:solidFill>
                <a:srgbClr val="FF339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Base Class</a:t>
              </a:r>
              <a:endParaRPr/>
            </a:p>
          </p:txBody>
        </p:sp>
        <p:cxnSp>
          <p:nvCxnSpPr>
            <p:cNvPr id="130" name="Google Shape;130;p14"/>
            <p:cNvCxnSpPr/>
            <p:nvPr/>
          </p:nvCxnSpPr>
          <p:spPr>
            <a:xfrm>
              <a:off x="1488" y="1344"/>
              <a:ext cx="816" cy="336"/>
            </a:xfrm>
            <a:prstGeom prst="straightConnector1">
              <a:avLst/>
            </a:prstGeom>
            <a:noFill/>
            <a:ln cap="flat" cmpd="sng" w="28575">
              <a:solidFill>
                <a:srgbClr val="FF3399"/>
              </a:solidFill>
              <a:prstDash val="solid"/>
              <a:miter lim="800000"/>
              <a:headEnd len="med" w="med" type="none"/>
              <a:tailEnd len="med" w="med" type="triangl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6000"/>
              </a:lnSpc>
              <a:spcBef>
                <a:spcPts val="0"/>
              </a:spcBef>
              <a:spcAft>
                <a:spcPts val="0"/>
              </a:spcAft>
              <a:buClr>
                <a:srgbClr val="000000"/>
              </a:buClr>
              <a:buSzPts val="2400"/>
              <a:buFont typeface="Arial"/>
              <a:buNone/>
            </a:pPr>
            <a:r>
              <a:rPr b="1" i="1" lang="en-IN" sz="2400" u="none">
                <a:solidFill>
                  <a:srgbClr val="000000"/>
                </a:solidFill>
                <a:latin typeface="Arial"/>
                <a:ea typeface="Arial"/>
                <a:cs typeface="Arial"/>
                <a:sym typeface="Arial"/>
              </a:rPr>
              <a:t>Output to File </a:t>
            </a:r>
            <a:r>
              <a:rPr b="0" i="0" lang="en-IN" sz="2400" u="none">
                <a:solidFill>
                  <a:srgbClr val="000000"/>
                </a:solidFill>
                <a:latin typeface="Arial"/>
                <a:ea typeface="Arial"/>
                <a:cs typeface="Arial"/>
                <a:sym typeface="Arial"/>
              </a:rPr>
              <a:t>demofile.txt</a:t>
            </a:r>
            <a:endParaRPr/>
          </a:p>
        </p:txBody>
      </p:sp>
      <p:sp>
        <p:nvSpPr>
          <p:cNvPr id="256" name="Google Shape;256;p3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Jones</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Smith</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Willis</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Davis	</a:t>
            </a:r>
            <a:endParaRPr/>
          </a:p>
        </p:txBody>
      </p:sp>
      <p:sp>
        <p:nvSpPr>
          <p:cNvPr id="257" name="Google Shape;257;p3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  Using &gt;&gt; to Read Information from a File</a:t>
            </a:r>
            <a:endParaRPr/>
          </a:p>
        </p:txBody>
      </p:sp>
      <p:sp>
        <p:nvSpPr>
          <p:cNvPr id="263" name="Google Shape;263;p3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 stream extraction operator (&gt;&gt;) may be used to read information from a file.</a:t>
            </a:r>
            <a:endParaRPr/>
          </a:p>
        </p:txBody>
      </p:sp>
      <p:sp>
        <p:nvSpPr>
          <p:cNvPr id="264" name="Google Shape;264;p3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609600" y="381000"/>
            <a:ext cx="77724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a:t>
            </a:r>
            <a:endParaRPr/>
          </a:p>
        </p:txBody>
      </p:sp>
      <p:sp>
        <p:nvSpPr>
          <p:cNvPr id="270" name="Google Shape;270;p34"/>
          <p:cNvSpPr txBox="1"/>
          <p:nvPr>
            <p:ph idx="1" type="body"/>
          </p:nvPr>
        </p:nvSpPr>
        <p:spPr>
          <a:xfrm>
            <a:off x="685800" y="1295400"/>
            <a:ext cx="7772400" cy="48006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This program uses the &gt;&gt; operator to read information from a file.</a:t>
            </a:r>
            <a:endParaRPr/>
          </a:p>
          <a:p>
            <a:pPr indent="-171450" lvl="0" marL="171450" marR="0" rtl="0" algn="l">
              <a:lnSpc>
                <a:spcPct val="70000"/>
              </a:lnSpc>
              <a:spcBef>
                <a:spcPts val="700"/>
              </a:spcBef>
              <a:spcAft>
                <a:spcPts val="0"/>
              </a:spcAft>
              <a:buClr>
                <a:srgbClr val="000000"/>
              </a:buClr>
              <a:buSzPts val="1900"/>
              <a:buFont typeface="Arial"/>
              <a:buNone/>
            </a:pPr>
            <a:r>
              <a:rPr b="0" i="0" lang="en-IN" sz="1900" u="none">
                <a:solidFill>
                  <a:srgbClr val="000000"/>
                </a:solidFill>
                <a:latin typeface="Arial"/>
                <a:ea typeface="Arial"/>
                <a:cs typeface="Arial"/>
                <a:sym typeface="Arial"/>
              </a:rPr>
              <a:t>#include &lt;iostream.h&gt; </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#include &lt;fstream.h&gt;</a:t>
            </a:r>
            <a:endParaRPr/>
          </a:p>
          <a:p>
            <a:pPr indent="-171450" lvl="0" marL="171450" marR="0" rtl="0" algn="l">
              <a:lnSpc>
                <a:spcPct val="70000"/>
              </a:lnSpc>
              <a:spcBef>
                <a:spcPts val="700"/>
              </a:spcBef>
              <a:spcAft>
                <a:spcPts val="0"/>
              </a:spcAft>
              <a:buClr>
                <a:schemeClr val="dk1"/>
              </a:buClr>
              <a:buSzPts val="1700"/>
              <a:buFont typeface="Arial"/>
              <a:buNone/>
            </a:pPr>
            <a:r>
              <a:t/>
            </a:r>
            <a:endParaRPr b="0" i="0" sz="1700" u="none">
              <a:solidFill>
                <a:srgbClr val="000000"/>
              </a:solidFill>
              <a:latin typeface="Calibri"/>
              <a:ea typeface="Calibri"/>
              <a:cs typeface="Calibri"/>
              <a:sym typeface="Calibri"/>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void main(void)</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fstream dataFile;</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char name[81];</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dataFile.open("demofile.txt", ios::in);</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if (!dataFile)</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cout &lt;&lt; "File open error!" &lt;&lt; endl;</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return;</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cout &lt;&lt; "File opened successfully.\n";</a:t>
            </a:r>
            <a:endParaRPr/>
          </a:p>
          <a:p>
            <a:pPr indent="-171450" lvl="0" marL="171450" marR="0" rtl="0" algn="l">
              <a:lnSpc>
                <a:spcPct val="70000"/>
              </a:lnSpc>
              <a:spcBef>
                <a:spcPts val="700"/>
              </a:spcBef>
              <a:spcAft>
                <a:spcPts val="0"/>
              </a:spcAft>
              <a:buClr>
                <a:srgbClr val="000000"/>
              </a:buClr>
              <a:buSzPts val="1700"/>
              <a:buFont typeface="Arial"/>
              <a:buNone/>
            </a:pPr>
            <a:r>
              <a:rPr b="0" i="0" lang="en-IN" sz="1700" u="none">
                <a:solidFill>
                  <a:srgbClr val="000000"/>
                </a:solidFill>
                <a:latin typeface="Arial"/>
                <a:ea typeface="Arial"/>
                <a:cs typeface="Arial"/>
                <a:sym typeface="Arial"/>
              </a:rPr>
              <a:t>	cout &lt;&lt; "Now reading information from the file.\n\n";</a:t>
            </a:r>
            <a:endParaRPr/>
          </a:p>
        </p:txBody>
      </p:sp>
      <p:sp>
        <p:nvSpPr>
          <p:cNvPr id="271" name="Google Shape;271;p3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277" name="Google Shape;277;p3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for (int count = 0; count &lt; 4; count++)</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&gt;&gt; name;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name &lt;&lt; endl;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dataFile.close();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"\nDone.\n";</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278" name="Google Shape;278;p35"/>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6000"/>
              </a:lnSpc>
              <a:spcBef>
                <a:spcPts val="0"/>
              </a:spcBef>
              <a:spcAft>
                <a:spcPts val="0"/>
              </a:spcAft>
              <a:buClr>
                <a:srgbClr val="000000"/>
              </a:buClr>
              <a:buSzPts val="2400"/>
              <a:buFont typeface="Arial"/>
              <a:buNone/>
            </a:pPr>
            <a:r>
              <a:rPr b="1" i="1" lang="en-IN" sz="2400" u="none">
                <a:solidFill>
                  <a:srgbClr val="000000"/>
                </a:solidFill>
                <a:latin typeface="Arial"/>
                <a:ea typeface="Arial"/>
                <a:cs typeface="Arial"/>
                <a:sym typeface="Arial"/>
              </a:rPr>
              <a:t>Program Screen Output</a:t>
            </a:r>
            <a:endParaRPr/>
          </a:p>
        </p:txBody>
      </p:sp>
      <p:sp>
        <p:nvSpPr>
          <p:cNvPr id="284" name="Google Shape;284;p3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File opened successfully.</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Now reading information from the file.</a:t>
            </a:r>
            <a:endParaRPr/>
          </a:p>
          <a:p>
            <a:pPr indent="-171450" lvl="0" marL="171450" marR="0" rtl="0" algn="l">
              <a:lnSpc>
                <a:spcPct val="80000"/>
              </a:lnSpc>
              <a:spcBef>
                <a:spcPts val="700"/>
              </a:spcBef>
              <a:spcAft>
                <a:spcPts val="0"/>
              </a:spcAft>
              <a:buClr>
                <a:schemeClr val="dk1"/>
              </a:buClr>
              <a:buSzPts val="2000"/>
              <a:buFont typeface="Arial"/>
              <a:buNone/>
            </a:pPr>
            <a:r>
              <a:t/>
            </a:r>
            <a:endParaRPr b="0" i="0" sz="2000" u="none">
              <a:solidFill>
                <a:srgbClr val="000000"/>
              </a:solidFill>
              <a:latin typeface="Calibri"/>
              <a:ea typeface="Calibri"/>
              <a:cs typeface="Calibri"/>
              <a:sym typeface="Calibri"/>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Jones</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Smith</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Willis</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Davis</a:t>
            </a:r>
            <a:endParaRPr/>
          </a:p>
          <a:p>
            <a:pPr indent="-171450" lvl="0" marL="171450" marR="0" rtl="0" algn="l">
              <a:lnSpc>
                <a:spcPct val="80000"/>
              </a:lnSpc>
              <a:spcBef>
                <a:spcPts val="700"/>
              </a:spcBef>
              <a:spcAft>
                <a:spcPts val="0"/>
              </a:spcAft>
              <a:buClr>
                <a:schemeClr val="dk1"/>
              </a:buClr>
              <a:buSzPts val="2000"/>
              <a:buFont typeface="Arial"/>
              <a:buNone/>
            </a:pPr>
            <a:r>
              <a:t/>
            </a:r>
            <a:endParaRPr b="0" i="0" sz="2000" u="none">
              <a:solidFill>
                <a:srgbClr val="000000"/>
              </a:solidFill>
              <a:latin typeface="Calibri"/>
              <a:ea typeface="Calibri"/>
              <a:cs typeface="Calibri"/>
              <a:sym typeface="Calibri"/>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Done.	</a:t>
            </a:r>
            <a:endParaRPr/>
          </a:p>
        </p:txBody>
      </p:sp>
      <p:sp>
        <p:nvSpPr>
          <p:cNvPr id="285" name="Google Shape;285;p36"/>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Detecting the End of a File</a:t>
            </a:r>
            <a:endParaRPr/>
          </a:p>
        </p:txBody>
      </p:sp>
      <p:sp>
        <p:nvSpPr>
          <p:cNvPr id="291" name="Google Shape;291;p3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 </a:t>
            </a:r>
            <a:r>
              <a:rPr b="0" i="0" lang="en-IN" sz="2100" u="none">
                <a:solidFill>
                  <a:schemeClr val="dk1"/>
                </a:solidFill>
                <a:latin typeface="Courier New"/>
                <a:ea typeface="Courier New"/>
                <a:cs typeface="Courier New"/>
                <a:sym typeface="Courier New"/>
              </a:rPr>
              <a:t>eof()</a:t>
            </a:r>
            <a:r>
              <a:rPr b="0" i="0" lang="en-IN" sz="2100" u="none">
                <a:solidFill>
                  <a:schemeClr val="dk1"/>
                </a:solidFill>
                <a:latin typeface="Calibri"/>
                <a:ea typeface="Calibri"/>
                <a:cs typeface="Calibri"/>
                <a:sym typeface="Calibri"/>
              </a:rPr>
              <a:t> member function reports when the end of a file has been encountered.</a:t>
            </a:r>
            <a:br>
              <a:rPr b="0" i="0" lang="en-IN" sz="2100" u="none">
                <a:solidFill>
                  <a:schemeClr val="dk1"/>
                </a:solidFill>
                <a:latin typeface="Calibri"/>
                <a:ea typeface="Calibri"/>
                <a:cs typeface="Calibri"/>
                <a:sym typeface="Calibri"/>
              </a:rPr>
            </a:br>
            <a:endParaRPr/>
          </a:p>
          <a:p>
            <a:pPr indent="-171450" lvl="2" marL="857250" marR="0" rtl="0" algn="l">
              <a:lnSpc>
                <a:spcPct val="90000"/>
              </a:lnSpc>
              <a:spcBef>
                <a:spcPts val="300"/>
              </a:spcBef>
              <a:spcAft>
                <a:spcPts val="0"/>
              </a:spcAft>
              <a:buClr>
                <a:schemeClr val="dk1"/>
              </a:buClr>
              <a:buSzPts val="1500"/>
              <a:buFont typeface="Arial"/>
              <a:buNone/>
            </a:pPr>
            <a:r>
              <a:rPr b="0" i="0" lang="en-IN" sz="1500" u="none" cap="none" strike="noStrike">
                <a:solidFill>
                  <a:schemeClr val="dk1"/>
                </a:solidFill>
                <a:latin typeface="Courier New"/>
                <a:ea typeface="Courier New"/>
                <a:cs typeface="Courier New"/>
                <a:sym typeface="Courier New"/>
              </a:rPr>
              <a:t>if (inFile.eof())</a:t>
            </a:r>
            <a:endParaRPr/>
          </a:p>
          <a:p>
            <a:pPr indent="-171450" lvl="2" marL="857250" marR="0" rtl="0" algn="l">
              <a:lnSpc>
                <a:spcPct val="90000"/>
              </a:lnSpc>
              <a:spcBef>
                <a:spcPts val="300"/>
              </a:spcBef>
              <a:spcAft>
                <a:spcPts val="0"/>
              </a:spcAft>
              <a:buClr>
                <a:schemeClr val="dk1"/>
              </a:buClr>
              <a:buSzPts val="1500"/>
              <a:buFont typeface="Arial"/>
              <a:buNone/>
            </a:pPr>
            <a:r>
              <a:rPr b="0" i="0" lang="en-IN" sz="1500" u="none" cap="none" strike="noStrike">
                <a:solidFill>
                  <a:schemeClr val="dk1"/>
                </a:solidFill>
                <a:latin typeface="Courier New"/>
                <a:ea typeface="Courier New"/>
                <a:cs typeface="Courier New"/>
                <a:sym typeface="Courier New"/>
              </a:rPr>
              <a:t>    inFile.close();</a:t>
            </a:r>
            <a:endParaRPr/>
          </a:p>
        </p:txBody>
      </p:sp>
      <p:sp>
        <p:nvSpPr>
          <p:cNvPr id="292" name="Google Shape;292;p37"/>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a:t>
            </a:r>
            <a:endParaRPr/>
          </a:p>
        </p:txBody>
      </p:sp>
      <p:sp>
        <p:nvSpPr>
          <p:cNvPr id="298" name="Google Shape;298;p38"/>
          <p:cNvSpPr txBox="1"/>
          <p:nvPr>
            <p:ph idx="1" type="body"/>
          </p:nvPr>
        </p:nvSpPr>
        <p:spPr>
          <a:xfrm>
            <a:off x="685800" y="1295400"/>
            <a:ext cx="7772400" cy="48006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7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This program uses the file stream object's eof() member</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function to detect the end of the file.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#include &lt;iostream.h&gt; </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#include &lt;fstream.h&gt;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void main(void)</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fstream dataFile;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char name[81];</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dataFile.open("demofile.txt", ios::in);</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if (!dataFile)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"File open error!" &lt;&lt; endl;</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return;</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"File opened successfully.\n";</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"Now reading information from the file.\n\n";</a:t>
            </a:r>
            <a:endParaRPr/>
          </a:p>
        </p:txBody>
      </p:sp>
      <p:sp>
        <p:nvSpPr>
          <p:cNvPr id="299" name="Google Shape;299;p3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305" name="Google Shape;305;p3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&gt;&gt; name;   // Read first name from the 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while (!dataFile.eof())</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name &lt;&lt; endl;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 &gt;&gt; name;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dataFile.close();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"\nDone.\n";</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306" name="Google Shape;306;p39"/>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6000"/>
              </a:lnSpc>
              <a:spcBef>
                <a:spcPts val="0"/>
              </a:spcBef>
              <a:spcAft>
                <a:spcPts val="0"/>
              </a:spcAft>
              <a:buClr>
                <a:srgbClr val="000000"/>
              </a:buClr>
              <a:buSzPts val="2400"/>
              <a:buFont typeface="Arial"/>
              <a:buNone/>
            </a:pPr>
            <a:r>
              <a:rPr b="1" i="1" lang="en-IN" sz="2400" u="none">
                <a:solidFill>
                  <a:srgbClr val="000000"/>
                </a:solidFill>
                <a:latin typeface="Arial"/>
                <a:ea typeface="Arial"/>
                <a:cs typeface="Arial"/>
                <a:sym typeface="Arial"/>
              </a:rPr>
              <a:t>Program Screen Output</a:t>
            </a:r>
            <a:endParaRPr/>
          </a:p>
        </p:txBody>
      </p:sp>
      <p:sp>
        <p:nvSpPr>
          <p:cNvPr id="312" name="Google Shape;312;p4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File opened successfully.</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Now reading information from the file.</a:t>
            </a:r>
            <a:endParaRPr/>
          </a:p>
          <a:p>
            <a:pPr indent="-171450" lvl="0" marL="171450" marR="0" rtl="0" algn="l">
              <a:lnSpc>
                <a:spcPct val="80000"/>
              </a:lnSpc>
              <a:spcBef>
                <a:spcPts val="700"/>
              </a:spcBef>
              <a:spcAft>
                <a:spcPts val="0"/>
              </a:spcAft>
              <a:buClr>
                <a:schemeClr val="dk1"/>
              </a:buClr>
              <a:buSzPts val="2000"/>
              <a:buFont typeface="Arial"/>
              <a:buNone/>
            </a:pPr>
            <a:r>
              <a:t/>
            </a:r>
            <a:endParaRPr b="0" i="0" sz="2000" u="none">
              <a:solidFill>
                <a:srgbClr val="000000"/>
              </a:solidFill>
              <a:latin typeface="Arial"/>
              <a:ea typeface="Arial"/>
              <a:cs typeface="Arial"/>
              <a:sym typeface="Arial"/>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Jones</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Smith</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Willis</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Davis</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Done.	</a:t>
            </a:r>
            <a:endParaRPr/>
          </a:p>
        </p:txBody>
      </p:sp>
      <p:sp>
        <p:nvSpPr>
          <p:cNvPr id="313" name="Google Shape;313;p40"/>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Note on </a:t>
            </a:r>
            <a:r>
              <a:rPr b="0" i="0" lang="en-IN" sz="3300" u="none">
                <a:solidFill>
                  <a:schemeClr val="dk1"/>
                </a:solidFill>
                <a:latin typeface="Courier New"/>
                <a:ea typeface="Courier New"/>
                <a:cs typeface="Courier New"/>
                <a:sym typeface="Courier New"/>
              </a:rPr>
              <a:t>eof()</a:t>
            </a:r>
            <a:endParaRPr/>
          </a:p>
        </p:txBody>
      </p:sp>
      <p:sp>
        <p:nvSpPr>
          <p:cNvPr id="319" name="Google Shape;319;p4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In C++, “end of file” doesn’t mean the program is at the last piece of information in the file, but beyond it.  The </a:t>
            </a:r>
            <a:r>
              <a:rPr b="0" i="0" lang="en-IN" sz="2100" u="none">
                <a:solidFill>
                  <a:schemeClr val="dk1"/>
                </a:solidFill>
                <a:latin typeface="Courier New"/>
                <a:ea typeface="Courier New"/>
                <a:cs typeface="Courier New"/>
                <a:sym typeface="Courier New"/>
              </a:rPr>
              <a:t>eof()</a:t>
            </a:r>
            <a:r>
              <a:rPr b="0" i="0" lang="en-IN" sz="2100" u="none">
                <a:solidFill>
                  <a:schemeClr val="dk1"/>
                </a:solidFill>
                <a:latin typeface="Calibri"/>
                <a:ea typeface="Calibri"/>
                <a:cs typeface="Calibri"/>
                <a:sym typeface="Calibri"/>
              </a:rPr>
              <a:t> function returns true when there is no more information to be read.</a:t>
            </a:r>
            <a:endParaRPr/>
          </a:p>
        </p:txBody>
      </p:sp>
      <p:sp>
        <p:nvSpPr>
          <p:cNvPr id="320" name="Google Shape;320;p4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t/>
            </a:r>
            <a:endParaRPr sz="3300">
              <a:solidFill>
                <a:schemeClr val="dk1"/>
              </a:solidFill>
              <a:latin typeface="Calibri"/>
              <a:ea typeface="Calibri"/>
              <a:cs typeface="Calibri"/>
              <a:sym typeface="Calibri"/>
            </a:endParaRPr>
          </a:p>
        </p:txBody>
      </p:sp>
      <p:sp>
        <p:nvSpPr>
          <p:cNvPr id="136" name="Google Shape;136;p15"/>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37" name="Google Shape;137;p15"/>
          <p:cNvPicPr preferRelativeResize="0"/>
          <p:nvPr/>
        </p:nvPicPr>
        <p:blipFill rotWithShape="1">
          <a:blip r:embed="rId3">
            <a:alphaModFix/>
          </a:blip>
          <a:srcRect b="0" l="0" r="0" t="0"/>
          <a:stretch/>
        </p:blipFill>
        <p:spPr>
          <a:xfrm>
            <a:off x="0" y="687387"/>
            <a:ext cx="9144000" cy="5483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914400" y="274637"/>
            <a:ext cx="7772400" cy="6064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 1</a:t>
            </a:r>
            <a:endParaRPr/>
          </a:p>
        </p:txBody>
      </p:sp>
      <p:sp>
        <p:nvSpPr>
          <p:cNvPr id="327" name="Google Shape;327;p42"/>
          <p:cNvSpPr txBox="1"/>
          <p:nvPr>
            <p:ph idx="1" type="body"/>
          </p:nvPr>
        </p:nvSpPr>
        <p:spPr>
          <a:xfrm>
            <a:off x="685800" y="1241425"/>
            <a:ext cx="3810000" cy="4572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#include &lt;iostream&gt;</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#include&lt;fstream&gt;</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using namespace std;</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ofstream out;</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ifstream in;</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class stu</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   private:</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string name;</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int rno;</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public:</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void read() {</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in&gt;&gt;name&gt;&gt;rno;</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cout&lt;&lt;name&lt;&lt;"\t"&lt;&lt;rno&lt;&lt;endl;</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void write(){</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cin&gt;&gt;name&gt;&gt;rno;</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out&lt;&lt;name&lt;&lt;"\t"&lt;&lt;rno&lt;&lt;endl;</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a:t>
            </a:r>
            <a:endParaRPr/>
          </a:p>
          <a:p>
            <a:pPr indent="0" lvl="0" marL="0" marR="0" rtl="0" algn="l">
              <a:lnSpc>
                <a:spcPct val="80000"/>
              </a:lnSpc>
              <a:spcBef>
                <a:spcPts val="0"/>
              </a:spcBef>
              <a:spcAft>
                <a:spcPts val="0"/>
              </a:spcAft>
              <a:buClr>
                <a:schemeClr val="dk1"/>
              </a:buClr>
              <a:buSzPts val="1800"/>
              <a:buFont typeface="Arial"/>
              <a:buNone/>
            </a:pPr>
            <a:r>
              <a:rPr b="0" i="0" lang="en-IN" sz="1800" u="none">
                <a:solidFill>
                  <a:schemeClr val="dk1"/>
                </a:solidFill>
                <a:latin typeface="Times New Roman"/>
                <a:ea typeface="Times New Roman"/>
                <a:cs typeface="Times New Roman"/>
                <a:sym typeface="Times New Roman"/>
              </a:rPr>
              <a:t>};</a:t>
            </a:r>
            <a:endParaRPr/>
          </a:p>
          <a:p>
            <a:pPr indent="-57150" lvl="0" marL="171450" marR="0" rtl="0" algn="l">
              <a:lnSpc>
                <a:spcPct val="90000"/>
              </a:lnSpc>
              <a:spcBef>
                <a:spcPts val="75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p:txBody>
      </p:sp>
      <p:sp>
        <p:nvSpPr>
          <p:cNvPr id="328" name="Google Shape;328;p4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9" name="Google Shape;329;p42"/>
          <p:cNvSpPr txBox="1"/>
          <p:nvPr/>
        </p:nvSpPr>
        <p:spPr>
          <a:xfrm>
            <a:off x="5181600" y="1125537"/>
            <a:ext cx="3733800" cy="4802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int main(int argc, char** argv) {</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out.open("student");</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stu s[5];</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for(int i=0;i&lt;3;i++)</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s[i].write();</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	out.close();</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in.open("student");</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for(int i=0;i&lt;3;i++)</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s[i].read();</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return 0;</a:t>
            </a:r>
            <a:endParaRPr/>
          </a:p>
          <a:p>
            <a:pPr indent="0" lvl="0" marL="0" marR="0" rtl="0" algn="l">
              <a:lnSpc>
                <a:spcPct val="100000"/>
              </a:lnSpc>
              <a:spcBef>
                <a:spcPts val="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914400" y="274637"/>
            <a:ext cx="7772400" cy="7921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 2</a:t>
            </a:r>
            <a:endParaRPr/>
          </a:p>
        </p:txBody>
      </p:sp>
      <p:sp>
        <p:nvSpPr>
          <p:cNvPr id="335" name="Google Shape;335;p43"/>
          <p:cNvSpPr txBox="1"/>
          <p:nvPr>
            <p:ph idx="4294967295" type="body"/>
          </p:nvPr>
        </p:nvSpPr>
        <p:spPr>
          <a:xfrm>
            <a:off x="914400" y="990600"/>
            <a:ext cx="7772400" cy="4953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#include &lt;iostream&gt;</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#include&lt;fstream&gt;</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using namespace std;</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class stu</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private:</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string name;</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int rno;</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public:</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friend void read();</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friend void write();</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}s[5];</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void write()</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ofstream out;</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out.open("student",ios::out);</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for(int i=0;i&lt;3;i++)</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ci n&gt;&gt;s[i].name&gt;&gt;s[i].rno;</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out&lt;&lt;s[i].name&lt;&lt;"\t"&lt;&lt;s[i].rno&lt;&lt;endl;</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out.close();</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void read()</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ifstream in;</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in.open("student",ios::in);</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for(int i=0;i&lt;3;i++)</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in&gt;&gt;s[i].name&gt;&gt;s[i].rno;</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cout&lt;&lt;s[i].name&lt;&lt;"\t"&lt;&lt;s[i].rno&lt;&lt;endl;</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in.close();	</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int main(int argc, char** argv) {</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write();</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read();</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	return 0;</a:t>
            </a:r>
            <a:endParaRPr/>
          </a:p>
          <a:p>
            <a:pPr indent="0" lvl="0" marL="0" marR="0" rtl="0" algn="l">
              <a:lnSpc>
                <a:spcPct val="90000"/>
              </a:lnSpc>
              <a:spcBef>
                <a:spcPts val="0"/>
              </a:spcBef>
              <a:spcAft>
                <a:spcPts val="0"/>
              </a:spcAft>
              <a:buClr>
                <a:schemeClr val="dk1"/>
              </a:buClr>
              <a:buSzPts val="1600"/>
              <a:buFont typeface="Noto Sans Symbols"/>
              <a:buNone/>
            </a:pPr>
            <a:r>
              <a:rPr b="0" i="0" lang="en-IN" sz="1600" u="none" cap="none" strike="noStrike">
                <a:solidFill>
                  <a:schemeClr val="dk1"/>
                </a:solidFill>
                <a:latin typeface="Times New Roman"/>
                <a:ea typeface="Times New Roman"/>
                <a:cs typeface="Times New Roman"/>
                <a:sym typeface="Times New Roman"/>
              </a:rPr>
              <a:t>}</a:t>
            </a:r>
            <a:endParaRPr/>
          </a:p>
        </p:txBody>
      </p:sp>
      <p:sp>
        <p:nvSpPr>
          <p:cNvPr id="336" name="Google Shape;336;p4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Error Handling in File IO</a:t>
            </a:r>
            <a:endParaRPr/>
          </a:p>
        </p:txBody>
      </p:sp>
      <p:sp>
        <p:nvSpPr>
          <p:cNvPr id="342" name="Google Shape;342;p4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All stream objects have error state bits that indicate the condition of the stream.</a:t>
            </a:r>
            <a:endParaRPr/>
          </a:p>
        </p:txBody>
      </p:sp>
      <p:sp>
        <p:nvSpPr>
          <p:cNvPr id="343" name="Google Shape;343;p4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Table</a:t>
            </a:r>
            <a:endParaRPr/>
          </a:p>
        </p:txBody>
      </p:sp>
      <p:sp>
        <p:nvSpPr>
          <p:cNvPr id="349" name="Google Shape;349;p45"/>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50" name="Google Shape;350;p45"/>
          <p:cNvPicPr preferRelativeResize="0"/>
          <p:nvPr/>
        </p:nvPicPr>
        <p:blipFill rotWithShape="1">
          <a:blip r:embed="rId3">
            <a:alphaModFix/>
          </a:blip>
          <a:srcRect b="0" l="0" r="0" t="0"/>
          <a:stretch/>
        </p:blipFill>
        <p:spPr>
          <a:xfrm>
            <a:off x="458787" y="1835150"/>
            <a:ext cx="8448675" cy="40560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Table</a:t>
            </a:r>
            <a:endParaRPr/>
          </a:p>
        </p:txBody>
      </p:sp>
      <p:sp>
        <p:nvSpPr>
          <p:cNvPr id="356" name="Google Shape;356;p46"/>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57" name="Google Shape;357;p46"/>
          <p:cNvPicPr preferRelativeResize="0"/>
          <p:nvPr/>
        </p:nvPicPr>
        <p:blipFill rotWithShape="1">
          <a:blip r:embed="rId3">
            <a:alphaModFix/>
          </a:blip>
          <a:srcRect b="0" l="0" r="0" t="0"/>
          <a:stretch/>
        </p:blipFill>
        <p:spPr>
          <a:xfrm>
            <a:off x="685800" y="1447800"/>
            <a:ext cx="7073900" cy="45862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a:t>
            </a:r>
            <a:endParaRPr/>
          </a:p>
        </p:txBody>
      </p:sp>
      <p:sp>
        <p:nvSpPr>
          <p:cNvPr id="363" name="Google Shape;363;p4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7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This program demonstrates the return value of the stream</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object error testing member functions.</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#include &lt;iostream.h&gt; </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#include &lt;fstream.h&gt;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Function prototype</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void showState(fstream &amp;);</a:t>
            </a:r>
            <a:endParaRPr/>
          </a:p>
          <a:p>
            <a:pPr indent="-273050" lvl="0" marL="273050" marR="0" rtl="0" algn="l">
              <a:lnSpc>
                <a:spcPct val="70000"/>
              </a:lnSpc>
              <a:spcBef>
                <a:spcPts val="500"/>
              </a:spcBef>
              <a:spcAft>
                <a:spcPts val="0"/>
              </a:spcAft>
              <a:buClr>
                <a:schemeClr val="dk1"/>
              </a:buClr>
              <a:buSzPts val="2000"/>
              <a:buFont typeface="Arial"/>
              <a:buNone/>
            </a:pPr>
            <a:r>
              <a:t/>
            </a:r>
            <a:endParaRPr b="0" i="0" sz="2000" u="none">
              <a:solidFill>
                <a:srgbClr val="000000"/>
              </a:solidFill>
              <a:latin typeface="Calibri"/>
              <a:ea typeface="Calibri"/>
              <a:cs typeface="Calibri"/>
              <a:sym typeface="Calibri"/>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void main(void)</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fstream testFile("stuff.dat", ios::out);</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if (testFile.fail())</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"cannot open the file.\n";</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return;</a:t>
            </a:r>
            <a:endParaRPr/>
          </a:p>
          <a:p>
            <a:pPr indent="-273050" lvl="0" marL="273050" marR="0" rtl="0" algn="l">
              <a:lnSpc>
                <a:spcPct val="70000"/>
              </a:lnSpc>
              <a:spcBef>
                <a:spcPts val="5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364" name="Google Shape;364;p47"/>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370" name="Google Shape;370;p4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int num = 10;</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"Writing to the file.\n";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testFile &lt;&lt; num;			// Write the integer to testFile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showState(testFile);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testFile.close();			// Close the 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testFile.open("stuff.dat", ios::in);	// Open for input</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if (testFile.fail())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"cannot open the file.\n";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return;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371" name="Google Shape;371;p4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685800" y="609600"/>
            <a:ext cx="7772400" cy="457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377" name="Google Shape;377;p49"/>
          <p:cNvSpPr txBox="1"/>
          <p:nvPr>
            <p:ph idx="1" type="body"/>
          </p:nvPr>
        </p:nvSpPr>
        <p:spPr>
          <a:xfrm>
            <a:off x="685800" y="1143000"/>
            <a:ext cx="7772400" cy="4953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"Reading from the file.\n";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testFile &gt;&gt; num;		// Read the only number in the 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showState(testFile);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"Forcing a bad read operation.\n";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testFile &gt;&gt; num;		// Force an invalid read operation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showState(testFile);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testFile.close();		// Close the 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a:t>
            </a:r>
            <a:endParaRPr/>
          </a:p>
          <a:p>
            <a:pPr indent="-171450" lvl="0" marL="171450" marR="0" rtl="0" algn="l">
              <a:lnSpc>
                <a:spcPct val="80000"/>
              </a:lnSpc>
              <a:spcBef>
                <a:spcPts val="700"/>
              </a:spcBef>
              <a:spcAft>
                <a:spcPts val="0"/>
              </a:spcAft>
              <a:buClr>
                <a:schemeClr val="dk1"/>
              </a:buClr>
              <a:buSzPts val="2000"/>
              <a:buFont typeface="Arial"/>
              <a:buNone/>
            </a:pPr>
            <a:r>
              <a:t/>
            </a:r>
            <a:endParaRPr b="0" i="0" sz="2000" u="none">
              <a:solidFill>
                <a:srgbClr val="000000"/>
              </a:solidFill>
              <a:latin typeface="Calibri"/>
              <a:ea typeface="Calibri"/>
              <a:cs typeface="Calibri"/>
              <a:sym typeface="Calibri"/>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Definition of function ShowState. This function uses</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an fstream reference as its parameter. The return values of</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the eof(), fail(), bad(), and good() member functions are </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displayed. The clear() function is called before the function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returns.</a:t>
            </a:r>
            <a:endParaRPr/>
          </a:p>
        </p:txBody>
      </p:sp>
      <p:sp>
        <p:nvSpPr>
          <p:cNvPr id="378" name="Google Shape;378;p49"/>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384" name="Google Shape;384;p5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void showState(fstream &amp;file)</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"File Status:\n";</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  eof bit: " &lt;&lt; file.eof() &lt;&lt; endl;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  fail bit: " &lt;&lt; file.fail() &lt;&lt; endl;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  bad bit: " &lt;&lt; file.bad() &lt;&lt; endl;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cout &lt;&lt; "  good bit: " &lt;&lt; file.good() &lt;&lt; endl;</a:t>
            </a:r>
            <a:endParaRPr/>
          </a:p>
          <a:p>
            <a:pPr indent="-171450" lvl="0" marL="171450" marR="0" rtl="0" algn="l">
              <a:lnSpc>
                <a:spcPct val="8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file.clear();	// Clear any bad bits</a:t>
            </a:r>
            <a:endParaRPr/>
          </a:p>
          <a:p>
            <a:pPr indent="-171450" lvl="0" marL="171450" marR="0" rtl="0" algn="l">
              <a:lnSpc>
                <a:spcPct val="90000"/>
              </a:lnSpc>
              <a:spcBef>
                <a:spcPts val="700"/>
              </a:spcBef>
              <a:spcAft>
                <a:spcPts val="0"/>
              </a:spcAft>
              <a:buClr>
                <a:srgbClr val="000000"/>
              </a:buClr>
              <a:buSzPts val="2000"/>
              <a:buFont typeface="Arial"/>
              <a:buNone/>
            </a:pPr>
            <a:r>
              <a:rPr b="0" i="0" lang="en-IN" sz="2000" u="none">
                <a:solidFill>
                  <a:srgbClr val="000000"/>
                </a:solidFill>
                <a:latin typeface="Arial"/>
                <a:ea typeface="Arial"/>
                <a:cs typeface="Arial"/>
                <a:sym typeface="Arial"/>
              </a:rPr>
              <a:t>}	</a:t>
            </a:r>
            <a:endParaRPr/>
          </a:p>
        </p:txBody>
      </p:sp>
      <p:sp>
        <p:nvSpPr>
          <p:cNvPr id="385" name="Google Shape;385;p50"/>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Member Functions for Reading and Writing Files</a:t>
            </a:r>
            <a:endParaRPr/>
          </a:p>
        </p:txBody>
      </p:sp>
      <p:sp>
        <p:nvSpPr>
          <p:cNvPr id="391" name="Google Shape;391;p5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File stream objects have member functions for more specialized file reading and writing.</a:t>
            </a:r>
            <a:endParaRPr/>
          </a:p>
        </p:txBody>
      </p:sp>
      <p:sp>
        <p:nvSpPr>
          <p:cNvPr id="392" name="Google Shape;392;p5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The Process of Using a File</a:t>
            </a:r>
            <a:endParaRPr/>
          </a:p>
        </p:txBody>
      </p:sp>
      <p:sp>
        <p:nvSpPr>
          <p:cNvPr id="143" name="Google Shape;143;p1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cap="none" strike="noStrike">
                <a:solidFill>
                  <a:schemeClr val="dk1"/>
                </a:solidFill>
                <a:latin typeface="Calibri"/>
                <a:ea typeface="Calibri"/>
                <a:cs typeface="Calibri"/>
                <a:sym typeface="Calibri"/>
              </a:rPr>
              <a:t>Using a file in a program is a simple three-step process</a:t>
            </a:r>
            <a:endParaRPr/>
          </a:p>
          <a:p>
            <a:pPr indent="-171450" lvl="1" marL="514350" marR="0" rtl="0" algn="l">
              <a:lnSpc>
                <a:spcPct val="90000"/>
              </a:lnSpc>
              <a:spcBef>
                <a:spcPts val="30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file must be opened.  If the file does not yet exits, opening it means creating it.</a:t>
            </a:r>
            <a:endParaRPr/>
          </a:p>
          <a:p>
            <a:pPr indent="-171450" lvl="1" marL="514350" marR="0" rtl="0" algn="l">
              <a:lnSpc>
                <a:spcPct val="90000"/>
              </a:lnSpc>
              <a:spcBef>
                <a:spcPts val="30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Information is then saved(write) to the file, read from the file, or both.</a:t>
            </a:r>
            <a:endParaRPr/>
          </a:p>
          <a:p>
            <a:pPr indent="-171450" lvl="1" marL="514350" marR="0" rtl="0" algn="l">
              <a:lnSpc>
                <a:spcPct val="90000"/>
              </a:lnSpc>
              <a:spcBef>
                <a:spcPts val="30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When the program is finished using the file, the file must be closed.</a:t>
            </a:r>
            <a:endParaRPr/>
          </a:p>
        </p:txBody>
      </p:sp>
      <p:sp>
        <p:nvSpPr>
          <p:cNvPr id="144" name="Google Shape;144;p16"/>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The getline Member Function</a:t>
            </a:r>
            <a:endParaRPr/>
          </a:p>
        </p:txBody>
      </p:sp>
      <p:sp>
        <p:nvSpPr>
          <p:cNvPr id="398" name="Google Shape;398;p5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dataFile.getline(str, 81, ‘\n’);</a:t>
            </a:r>
            <a:endParaRPr/>
          </a:p>
          <a:p>
            <a:pPr indent="-171450" lvl="2" marL="857250" marR="0" rtl="0" algn="l">
              <a:lnSpc>
                <a:spcPct val="90000"/>
              </a:lnSpc>
              <a:spcBef>
                <a:spcPts val="300"/>
              </a:spcBef>
              <a:spcAft>
                <a:spcPts val="0"/>
              </a:spcAft>
              <a:buClr>
                <a:schemeClr val="dk1"/>
              </a:buClr>
              <a:buSzPts val="1500"/>
              <a:buFont typeface="Arial"/>
              <a:buNone/>
            </a:pPr>
            <a:r>
              <a:rPr b="0" i="0" lang="en-IN" sz="1500" u="none" cap="none" strike="noStrike">
                <a:solidFill>
                  <a:schemeClr val="dk1"/>
                </a:solidFill>
                <a:latin typeface="Calibri"/>
                <a:ea typeface="Calibri"/>
                <a:cs typeface="Calibri"/>
                <a:sym typeface="Calibri"/>
              </a:rPr>
              <a:t>str – This is the name of a character array, or a pointer to a section of memory.  The information read from the file will be stored here.</a:t>
            </a:r>
            <a:endParaRPr/>
          </a:p>
          <a:p>
            <a:pPr indent="-171450" lvl="2" marL="857250" marR="0" rtl="0" algn="l">
              <a:lnSpc>
                <a:spcPct val="90000"/>
              </a:lnSpc>
              <a:spcBef>
                <a:spcPts val="300"/>
              </a:spcBef>
              <a:spcAft>
                <a:spcPts val="0"/>
              </a:spcAft>
              <a:buClr>
                <a:schemeClr val="dk1"/>
              </a:buClr>
              <a:buSzPts val="1500"/>
              <a:buFont typeface="Arial"/>
              <a:buNone/>
            </a:pPr>
            <a:r>
              <a:rPr b="0" i="0" lang="en-IN" sz="1500" u="none" cap="none" strike="noStrike">
                <a:solidFill>
                  <a:schemeClr val="dk1"/>
                </a:solidFill>
                <a:latin typeface="Calibri"/>
                <a:ea typeface="Calibri"/>
                <a:cs typeface="Calibri"/>
                <a:sym typeface="Calibri"/>
              </a:rPr>
              <a:t>81 – This number is one greater than the maximum number of characters to be read.  In this example, a maximum of 80 characters will be read.</a:t>
            </a:r>
            <a:endParaRPr/>
          </a:p>
          <a:p>
            <a:pPr indent="-171450" lvl="2" marL="857250" marR="0" rtl="0" algn="l">
              <a:lnSpc>
                <a:spcPct val="90000"/>
              </a:lnSpc>
              <a:spcBef>
                <a:spcPts val="300"/>
              </a:spcBef>
              <a:spcAft>
                <a:spcPts val="0"/>
              </a:spcAft>
              <a:buClr>
                <a:schemeClr val="dk1"/>
              </a:buClr>
              <a:buSzPts val="1500"/>
              <a:buFont typeface="Arial"/>
              <a:buNone/>
            </a:pPr>
            <a:r>
              <a:rPr b="0" i="0" lang="en-IN" sz="1500" u="none" cap="none" strike="noStrike">
                <a:solidFill>
                  <a:schemeClr val="dk1"/>
                </a:solidFill>
                <a:latin typeface="Calibri"/>
                <a:ea typeface="Calibri"/>
                <a:cs typeface="Calibri"/>
                <a:sym typeface="Calibri"/>
              </a:rPr>
              <a:t>‘\n’ – This is a delimiter character of your choice.  If this  delimiter is encountered, it will cause the function to stop reading before it has read the maximum number of characters.  (This argument is optional.  If it’s left our, ‘\n’ is the default.)</a:t>
            </a:r>
            <a:endParaRPr/>
          </a:p>
        </p:txBody>
      </p:sp>
      <p:sp>
        <p:nvSpPr>
          <p:cNvPr id="399" name="Google Shape;399;p5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The </a:t>
            </a:r>
            <a:r>
              <a:rPr b="0" i="0" lang="en-IN" sz="3300" u="none">
                <a:solidFill>
                  <a:schemeClr val="dk1"/>
                </a:solidFill>
                <a:latin typeface="Courier New"/>
                <a:ea typeface="Courier New"/>
                <a:cs typeface="Courier New"/>
                <a:sym typeface="Courier New"/>
              </a:rPr>
              <a:t>get</a:t>
            </a:r>
            <a:r>
              <a:rPr b="0" i="0" lang="en-IN" sz="3300" u="none">
                <a:solidFill>
                  <a:schemeClr val="dk1"/>
                </a:solidFill>
                <a:latin typeface="Calibri"/>
                <a:ea typeface="Calibri"/>
                <a:cs typeface="Calibri"/>
                <a:sym typeface="Calibri"/>
              </a:rPr>
              <a:t> Member Function</a:t>
            </a:r>
            <a:endParaRPr/>
          </a:p>
        </p:txBody>
      </p:sp>
      <p:sp>
        <p:nvSpPr>
          <p:cNvPr id="405" name="Google Shape;405;p5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IN" sz="2100" u="none">
                <a:solidFill>
                  <a:schemeClr val="dk1"/>
                </a:solidFill>
                <a:latin typeface="Courier New"/>
                <a:ea typeface="Courier New"/>
                <a:cs typeface="Courier New"/>
                <a:sym typeface="Courier New"/>
              </a:rPr>
              <a:t>inFile.get(ch);</a:t>
            </a:r>
            <a:endParaRPr/>
          </a:p>
        </p:txBody>
      </p:sp>
      <p:sp>
        <p:nvSpPr>
          <p:cNvPr id="406" name="Google Shape;406;p5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The </a:t>
            </a:r>
            <a:r>
              <a:rPr b="0" i="0" lang="en-IN" sz="3300" u="none">
                <a:solidFill>
                  <a:schemeClr val="dk1"/>
                </a:solidFill>
                <a:latin typeface="Courier New"/>
                <a:ea typeface="Courier New"/>
                <a:cs typeface="Courier New"/>
                <a:sym typeface="Courier New"/>
              </a:rPr>
              <a:t>put</a:t>
            </a:r>
            <a:r>
              <a:rPr b="0" i="0" lang="en-IN" sz="3300" u="none">
                <a:solidFill>
                  <a:schemeClr val="dk1"/>
                </a:solidFill>
                <a:latin typeface="Calibri"/>
                <a:ea typeface="Calibri"/>
                <a:cs typeface="Calibri"/>
                <a:sym typeface="Calibri"/>
              </a:rPr>
              <a:t> Member Function</a:t>
            </a:r>
            <a:endParaRPr/>
          </a:p>
        </p:txBody>
      </p:sp>
      <p:sp>
        <p:nvSpPr>
          <p:cNvPr id="412" name="Google Shape;412;p5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ourier New"/>
                <a:ea typeface="Courier New"/>
                <a:cs typeface="Courier New"/>
                <a:sym typeface="Courier New"/>
              </a:rPr>
              <a:t>outFile.put(ch);</a:t>
            </a:r>
            <a:endParaRPr/>
          </a:p>
        </p:txBody>
      </p:sp>
      <p:sp>
        <p:nvSpPr>
          <p:cNvPr id="413" name="Google Shape;413;p5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5"/>
          <p:cNvSpPr txBox="1"/>
          <p:nvPr>
            <p:ph idx="1" type="body"/>
          </p:nvPr>
        </p:nvSpPr>
        <p:spPr>
          <a:xfrm>
            <a:off x="609600" y="1447800"/>
            <a:ext cx="8001000" cy="4267200"/>
          </a:xfrm>
          <a:prstGeom prst="rect">
            <a:avLst/>
          </a:prstGeom>
          <a:noFill/>
          <a:ln>
            <a:noFill/>
          </a:ln>
        </p:spPr>
        <p:txBody>
          <a:bodyPr anchorCtr="0" anchor="t" bIns="46800" lIns="90000" spcFirstLastPara="1" rIns="90000" wrap="square" tIns="46800">
            <a:noAutofit/>
          </a:bodyPr>
          <a:lstStyle/>
          <a:p>
            <a:pPr indent="-342900" lvl="0" marL="342900" marR="0" rtl="0" algn="just">
              <a:lnSpc>
                <a:spcPct val="90000"/>
              </a:lnSpc>
              <a:spcBef>
                <a:spcPts val="0"/>
              </a:spcBef>
              <a:spcAft>
                <a:spcPts val="0"/>
              </a:spcAft>
              <a:buClr>
                <a:schemeClr val="hlink"/>
              </a:buClr>
              <a:buSzPts val="2560"/>
              <a:buFont typeface="Noto Sans Symbols"/>
              <a:buChar char="●"/>
            </a:pPr>
            <a:r>
              <a:rPr b="0" i="0" lang="en-IN" sz="3200" u="none">
                <a:solidFill>
                  <a:schemeClr val="dk1"/>
                </a:solidFill>
                <a:latin typeface="Calibri"/>
                <a:ea typeface="Calibri"/>
                <a:cs typeface="Calibri"/>
                <a:sym typeface="Calibri"/>
              </a:rPr>
              <a:t>A </a:t>
            </a:r>
            <a:r>
              <a:rPr b="0" i="0" lang="en-IN" sz="3200" u="none">
                <a:solidFill>
                  <a:srgbClr val="CC0000"/>
                </a:solidFill>
                <a:latin typeface="Calibri"/>
                <a:ea typeface="Calibri"/>
                <a:cs typeface="Calibri"/>
                <a:sym typeface="Calibri"/>
              </a:rPr>
              <a:t>binary file</a:t>
            </a:r>
            <a:r>
              <a:rPr b="0" i="0" lang="en-IN" sz="3200" u="none">
                <a:solidFill>
                  <a:schemeClr val="dk1"/>
                </a:solidFill>
                <a:latin typeface="Calibri"/>
                <a:ea typeface="Calibri"/>
                <a:cs typeface="Calibri"/>
                <a:sym typeface="Calibri"/>
              </a:rPr>
              <a:t> stores data to disk in the same form in which it is represented in main memory.</a:t>
            </a:r>
            <a:endParaRPr/>
          </a:p>
          <a:p>
            <a:pPr indent="-342900" lvl="0" marL="342900" marR="0" rtl="0" algn="just">
              <a:lnSpc>
                <a:spcPct val="90000"/>
              </a:lnSpc>
              <a:spcBef>
                <a:spcPts val="1000"/>
              </a:spcBef>
              <a:spcAft>
                <a:spcPts val="0"/>
              </a:spcAft>
              <a:buClr>
                <a:schemeClr val="hlink"/>
              </a:buClr>
              <a:buSzPts val="2560"/>
              <a:buFont typeface="Noto Sans Symbols"/>
              <a:buChar char="●"/>
            </a:pPr>
            <a:r>
              <a:rPr b="0" i="0" lang="en-IN" sz="3200" u="none">
                <a:solidFill>
                  <a:schemeClr val="dk1"/>
                </a:solidFill>
                <a:latin typeface="Calibri"/>
                <a:ea typeface="Calibri"/>
                <a:cs typeface="Calibri"/>
                <a:sym typeface="Calibri"/>
              </a:rPr>
              <a:t> If you ever try to edit a binary file containing numbers you will see that the numbers appear as </a:t>
            </a:r>
            <a:r>
              <a:rPr b="0" i="0" lang="en-IN" sz="3200" u="none">
                <a:solidFill>
                  <a:srgbClr val="CC0000"/>
                </a:solidFill>
                <a:latin typeface="Calibri"/>
                <a:ea typeface="Calibri"/>
                <a:cs typeface="Calibri"/>
                <a:sym typeface="Calibri"/>
              </a:rPr>
              <a:t>nonsense characters. </a:t>
            </a:r>
            <a:endParaRPr/>
          </a:p>
          <a:p>
            <a:pPr indent="-342900" lvl="0" marL="342900" marR="0" rtl="0" algn="l">
              <a:lnSpc>
                <a:spcPct val="90000"/>
              </a:lnSpc>
              <a:spcBef>
                <a:spcPts val="1140"/>
              </a:spcBef>
              <a:spcAft>
                <a:spcPts val="0"/>
              </a:spcAft>
              <a:buClr>
                <a:schemeClr val="dk1"/>
              </a:buClr>
              <a:buSzPts val="3200"/>
              <a:buFont typeface="Arial"/>
              <a:buNone/>
            </a:pPr>
            <a:r>
              <a:t/>
            </a:r>
            <a:endParaRPr b="0" i="0" sz="3200" u="none">
              <a:solidFill>
                <a:srgbClr val="CC0000"/>
              </a:solidFill>
              <a:latin typeface="Calibri"/>
              <a:ea typeface="Calibri"/>
              <a:cs typeface="Calibri"/>
              <a:sym typeface="Calibri"/>
            </a:endParaRPr>
          </a:p>
          <a:p>
            <a:pPr indent="0" lvl="0" marL="171450" marR="0" rtl="0" algn="l">
              <a:lnSpc>
                <a:spcPct val="90000"/>
              </a:lnSpc>
              <a:spcBef>
                <a:spcPts val="750"/>
              </a:spcBef>
              <a:spcAft>
                <a:spcPts val="0"/>
              </a:spcAft>
              <a:buClr>
                <a:schemeClr val="dk1"/>
              </a:buClr>
              <a:buSzPts val="3200"/>
              <a:buFont typeface="Arial"/>
              <a:buNone/>
            </a:pPr>
            <a:r>
              <a:t/>
            </a:r>
            <a:endParaRPr b="0" i="0" sz="3200" u="none">
              <a:solidFill>
                <a:srgbClr val="CC0000"/>
              </a:solidFill>
              <a:latin typeface="Calibri"/>
              <a:ea typeface="Calibri"/>
              <a:cs typeface="Calibri"/>
              <a:sym typeface="Calibri"/>
            </a:endParaRPr>
          </a:p>
        </p:txBody>
      </p:sp>
      <p:sp>
        <p:nvSpPr>
          <p:cNvPr id="419" name="Google Shape;419;p55"/>
          <p:cNvSpPr txBox="1"/>
          <p:nvPr/>
        </p:nvSpPr>
        <p:spPr>
          <a:xfrm>
            <a:off x="990600" y="250825"/>
            <a:ext cx="7772400" cy="15557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4600"/>
              <a:buFont typeface="Arial"/>
              <a:buNone/>
            </a:pPr>
            <a:r>
              <a:rPr b="1" i="0" lang="en-IN" sz="4600" u="none">
                <a:solidFill>
                  <a:srgbClr val="FF0000"/>
                </a:solidFill>
                <a:latin typeface="Arial"/>
                <a:ea typeface="Arial"/>
                <a:cs typeface="Arial"/>
                <a:sym typeface="Arial"/>
              </a:rPr>
              <a:t>Binary Files</a:t>
            </a:r>
            <a:br>
              <a:rPr b="1" i="0" lang="en-IN" sz="4600" u="none">
                <a:solidFill>
                  <a:schemeClr val="lt1"/>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5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Effect filter="fade" transition="in">
                                      <p:cBhvr>
                                        <p:cTn dur="500"/>
                                        <p:tgtEl>
                                          <p:spTgt spid="4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animEffect filter="fade" transition="in">
                                      <p:cBhvr>
                                        <p:cTn dur="500"/>
                                        <p:tgtEl>
                                          <p:spTgt spid="4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animEffect filter="fade" transition="in">
                                      <p:cBhvr>
                                        <p:cTn dur="500"/>
                                        <p:tgtEl>
                                          <p:spTgt spid="41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6"/>
          <p:cNvSpPr txBox="1"/>
          <p:nvPr>
            <p:ph idx="1" type="body"/>
          </p:nvPr>
        </p:nvSpPr>
        <p:spPr>
          <a:xfrm>
            <a:off x="609600" y="1630362"/>
            <a:ext cx="7620000" cy="4389437"/>
          </a:xfrm>
          <a:prstGeom prst="rect">
            <a:avLst/>
          </a:prstGeom>
          <a:noFill/>
          <a:ln>
            <a:noFill/>
          </a:ln>
        </p:spPr>
        <p:txBody>
          <a:bodyPr anchorCtr="0" anchor="t" bIns="46800" lIns="90000" spcFirstLastPara="1" rIns="90000" wrap="square" tIns="46800">
            <a:noAutofit/>
          </a:bodyPr>
          <a:lstStyle/>
          <a:p>
            <a:pPr indent="-342900" lvl="0" marL="342900" marR="0" rtl="0" algn="just">
              <a:lnSpc>
                <a:spcPct val="90000"/>
              </a:lnSpc>
              <a:spcBef>
                <a:spcPts val="0"/>
              </a:spcBef>
              <a:spcAft>
                <a:spcPts val="0"/>
              </a:spcAft>
              <a:buClr>
                <a:schemeClr val="hlink"/>
              </a:buClr>
              <a:buSzPts val="2560"/>
              <a:buFont typeface="Noto Sans Symbols"/>
              <a:buChar char="●"/>
            </a:pPr>
            <a:r>
              <a:rPr b="0" i="0" lang="en-IN" sz="3200" u="none">
                <a:solidFill>
                  <a:schemeClr val="dk1"/>
                </a:solidFill>
                <a:latin typeface="Calibri"/>
                <a:ea typeface="Calibri"/>
                <a:cs typeface="Calibri"/>
                <a:sym typeface="Calibri"/>
              </a:rPr>
              <a:t>Not having to translate numbers into a readable form makes binary files somewhat more </a:t>
            </a:r>
            <a:r>
              <a:rPr b="0" i="0" lang="en-IN" sz="3200" u="none">
                <a:solidFill>
                  <a:srgbClr val="CC0000"/>
                </a:solidFill>
                <a:latin typeface="Calibri"/>
                <a:ea typeface="Calibri"/>
                <a:cs typeface="Calibri"/>
                <a:sym typeface="Calibri"/>
              </a:rPr>
              <a:t>efficient</a:t>
            </a:r>
            <a:r>
              <a:rPr b="0" i="0" lang="en-IN" sz="3200" u="none">
                <a:solidFill>
                  <a:schemeClr val="dk1"/>
                </a:solidFill>
                <a:latin typeface="Calibri"/>
                <a:ea typeface="Calibri"/>
                <a:cs typeface="Calibri"/>
                <a:sym typeface="Calibri"/>
              </a:rPr>
              <a:t>.</a:t>
            </a:r>
            <a:endParaRPr/>
          </a:p>
          <a:p>
            <a:pPr indent="-342900" lvl="0" marL="342900" marR="0" rtl="0" algn="just">
              <a:lnSpc>
                <a:spcPct val="90000"/>
              </a:lnSpc>
              <a:spcBef>
                <a:spcPts val="1000"/>
              </a:spcBef>
              <a:spcAft>
                <a:spcPts val="0"/>
              </a:spcAft>
              <a:buClr>
                <a:schemeClr val="hlink"/>
              </a:buClr>
              <a:buSzPts val="2560"/>
              <a:buFont typeface="Noto Sans Symbols"/>
              <a:buChar char="●"/>
            </a:pPr>
            <a:r>
              <a:rPr b="0" i="0" lang="en-IN" sz="3200" u="none">
                <a:solidFill>
                  <a:schemeClr val="dk1"/>
                </a:solidFill>
                <a:latin typeface="Calibri"/>
                <a:ea typeface="Calibri"/>
                <a:cs typeface="Calibri"/>
                <a:sym typeface="Calibri"/>
              </a:rPr>
              <a:t>Binary files also do not normally use anything to separate the data into lines. </a:t>
            </a:r>
            <a:endParaRPr/>
          </a:p>
          <a:p>
            <a:pPr indent="-342900" lvl="0" marL="342900" marR="0" rtl="0" algn="just">
              <a:lnSpc>
                <a:spcPct val="90000"/>
              </a:lnSpc>
              <a:spcBef>
                <a:spcPts val="1000"/>
              </a:spcBef>
              <a:spcAft>
                <a:spcPts val="0"/>
              </a:spcAft>
              <a:buClr>
                <a:schemeClr val="hlink"/>
              </a:buClr>
              <a:buSzPts val="2560"/>
              <a:buFont typeface="Noto Sans Symbols"/>
              <a:buChar char="●"/>
            </a:pPr>
            <a:r>
              <a:rPr b="0" i="0" lang="en-IN" sz="3200" u="none">
                <a:solidFill>
                  <a:schemeClr val="dk1"/>
                </a:solidFill>
                <a:latin typeface="Calibri"/>
                <a:ea typeface="Calibri"/>
                <a:cs typeface="Calibri"/>
                <a:sym typeface="Calibri"/>
              </a:rPr>
              <a:t>Such a file is </a:t>
            </a:r>
            <a:r>
              <a:rPr b="0" i="0" lang="en-IN" sz="3200" u="none">
                <a:solidFill>
                  <a:srgbClr val="CC0000"/>
                </a:solidFill>
                <a:latin typeface="Calibri"/>
                <a:ea typeface="Calibri"/>
                <a:cs typeface="Calibri"/>
                <a:sym typeface="Calibri"/>
              </a:rPr>
              <a:t>just a stream of data</a:t>
            </a:r>
            <a:r>
              <a:rPr b="0" i="0" lang="en-IN" sz="3200" u="none">
                <a:solidFill>
                  <a:schemeClr val="dk1"/>
                </a:solidFill>
                <a:latin typeface="Calibri"/>
                <a:ea typeface="Calibri"/>
                <a:cs typeface="Calibri"/>
                <a:sym typeface="Calibri"/>
              </a:rPr>
              <a:t> with nothing in particular to separate components. </a:t>
            </a:r>
            <a:endParaRPr/>
          </a:p>
          <a:p>
            <a:pPr indent="-342900" lvl="0" marL="342900" marR="0" rtl="0" algn="l">
              <a:lnSpc>
                <a:spcPct val="90000"/>
              </a:lnSpc>
              <a:spcBef>
                <a:spcPts val="11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171450" marR="0" rtl="0" algn="l">
              <a:lnSpc>
                <a:spcPct val="90000"/>
              </a:lnSpc>
              <a:spcBef>
                <a:spcPts val="75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425" name="Google Shape;425;p56"/>
          <p:cNvSpPr txBox="1"/>
          <p:nvPr/>
        </p:nvSpPr>
        <p:spPr>
          <a:xfrm>
            <a:off x="762000" y="228600"/>
            <a:ext cx="7772400" cy="155575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4600"/>
              <a:buFont typeface="Arial"/>
              <a:buNone/>
            </a:pPr>
            <a:r>
              <a:rPr b="1" i="0" lang="en-IN" sz="4600" u="none">
                <a:solidFill>
                  <a:srgbClr val="FF0000"/>
                </a:solidFill>
                <a:latin typeface="Arial"/>
                <a:ea typeface="Arial"/>
                <a:cs typeface="Arial"/>
                <a:sym typeface="Arial"/>
              </a:rPr>
              <a:t>Binary Files</a:t>
            </a:r>
            <a:br>
              <a:rPr b="1" i="0" lang="en-IN" sz="4600" u="none">
                <a:solidFill>
                  <a:schemeClr val="lt1"/>
                </a:solidFill>
                <a:latin typeface="Arial"/>
                <a:ea typeface="Arial"/>
                <a:cs typeface="Arial"/>
                <a:sym typeface="Arial"/>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Effect filter="fade" transition="in">
                                      <p:cBhvr>
                                        <p:cTn dur="500"/>
                                        <p:tgtEl>
                                          <p:spTgt spid="4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Effect filter="fade" transition="in">
                                      <p:cBhvr>
                                        <p:cTn dur="500"/>
                                        <p:tgtEl>
                                          <p:spTgt spid="4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animEffect filter="fade" transition="in">
                                      <p:cBhvr>
                                        <p:cTn dur="500"/>
                                        <p:tgtEl>
                                          <p:spTgt spid="4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animEffect filter="fade" transition="in">
                                      <p:cBhvr>
                                        <p:cTn dur="500"/>
                                        <p:tgtEl>
                                          <p:spTgt spid="4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animEffect filter="fade" transition="in">
                                      <p:cBhvr>
                                        <p:cTn dur="500"/>
                                        <p:tgtEl>
                                          <p:spTgt spid="4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7"/>
          <p:cNvSpPr txBox="1"/>
          <p:nvPr>
            <p:ph idx="1" type="body"/>
          </p:nvPr>
        </p:nvSpPr>
        <p:spPr>
          <a:xfrm>
            <a:off x="4572000" y="1676400"/>
            <a:ext cx="3581400" cy="44196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b="0" i="0" lang="en-IN" sz="2100" u="none">
                <a:solidFill>
                  <a:schemeClr val="dk1"/>
                </a:solidFill>
                <a:latin typeface="Calibri"/>
                <a:ea typeface="Calibri"/>
                <a:cs typeface="Calibri"/>
                <a:sym typeface="Calibri"/>
              </a:rPr>
              <a:t>When using a </a:t>
            </a:r>
            <a:r>
              <a:rPr b="0" i="0" lang="en-IN" sz="2100" u="none">
                <a:solidFill>
                  <a:srgbClr val="CC0000"/>
                </a:solidFill>
                <a:latin typeface="Calibri"/>
                <a:ea typeface="Calibri"/>
                <a:cs typeface="Calibri"/>
                <a:sym typeface="Calibri"/>
              </a:rPr>
              <a:t>binary</a:t>
            </a:r>
            <a:r>
              <a:rPr b="0" i="0" lang="en-IN" sz="2100" u="none">
                <a:solidFill>
                  <a:schemeClr val="dk1"/>
                </a:solidFill>
                <a:latin typeface="Calibri"/>
                <a:ea typeface="Calibri"/>
                <a:cs typeface="Calibri"/>
                <a:sym typeface="Calibri"/>
              </a:rPr>
              <a:t> file we write whole record data to the file at once. </a:t>
            </a:r>
            <a:endParaRPr/>
          </a:p>
          <a:p>
            <a:pPr indent="-342900" lvl="0" marL="342900" marR="0" rtl="0" algn="l">
              <a:lnSpc>
                <a:spcPct val="90000"/>
              </a:lnSpc>
              <a:spcBef>
                <a:spcPts val="1000"/>
              </a:spcBef>
              <a:spcAft>
                <a:spcPts val="0"/>
              </a:spcAft>
              <a:buClr>
                <a:schemeClr val="hlink"/>
              </a:buClr>
              <a:buSzPts val="1680"/>
              <a:buFont typeface="Noto Sans Symbols"/>
              <a:buChar char="●"/>
            </a:pPr>
            <a:r>
              <a:rPr b="0" i="0" lang="en-IN" sz="2100" u="none">
                <a:solidFill>
                  <a:schemeClr val="dk1"/>
                </a:solidFill>
                <a:latin typeface="Calibri"/>
                <a:ea typeface="Calibri"/>
                <a:cs typeface="Calibri"/>
                <a:sym typeface="Calibri"/>
              </a:rPr>
              <a:t>but the numbers in the binary file will </a:t>
            </a:r>
            <a:r>
              <a:rPr b="0" i="0" lang="en-IN" sz="2100" u="none">
                <a:solidFill>
                  <a:srgbClr val="CC0000"/>
                </a:solidFill>
                <a:latin typeface="Calibri"/>
                <a:ea typeface="Calibri"/>
                <a:cs typeface="Calibri"/>
                <a:sym typeface="Calibri"/>
              </a:rPr>
              <a:t>not</a:t>
            </a:r>
            <a:r>
              <a:rPr b="0" i="0" lang="en-IN" sz="2100" u="none">
                <a:solidFill>
                  <a:schemeClr val="dk1"/>
                </a:solidFill>
                <a:latin typeface="Calibri"/>
                <a:ea typeface="Calibri"/>
                <a:cs typeface="Calibri"/>
                <a:sym typeface="Calibri"/>
              </a:rPr>
              <a:t> be </a:t>
            </a:r>
            <a:r>
              <a:rPr b="0" i="0" lang="en-IN" sz="2100" u="none">
                <a:solidFill>
                  <a:srgbClr val="CC0000"/>
                </a:solidFill>
                <a:latin typeface="Calibri"/>
                <a:ea typeface="Calibri"/>
                <a:cs typeface="Calibri"/>
                <a:sym typeface="Calibri"/>
              </a:rPr>
              <a:t>readable</a:t>
            </a:r>
            <a:r>
              <a:rPr b="0" i="0" lang="en-IN" sz="2100" u="none">
                <a:solidFill>
                  <a:schemeClr val="dk1"/>
                </a:solidFill>
                <a:latin typeface="Calibri"/>
                <a:ea typeface="Calibri"/>
                <a:cs typeface="Calibri"/>
                <a:sym typeface="Calibri"/>
              </a:rPr>
              <a:t> in this way. </a:t>
            </a:r>
            <a:endParaRPr/>
          </a:p>
          <a:p>
            <a:pPr indent="-38100" lvl="0" marL="171450" marR="0" rtl="0" algn="l">
              <a:lnSpc>
                <a:spcPct val="90000"/>
              </a:lnSpc>
              <a:spcBef>
                <a:spcPts val="12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431" name="Google Shape;431;p57"/>
          <p:cNvSpPr txBox="1"/>
          <p:nvPr/>
        </p:nvSpPr>
        <p:spPr>
          <a:xfrm>
            <a:off x="609600" y="1600200"/>
            <a:ext cx="3581400" cy="44196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100000"/>
              </a:lnSpc>
              <a:spcBef>
                <a:spcPts val="0"/>
              </a:spcBef>
              <a:spcAft>
                <a:spcPts val="0"/>
              </a:spcAft>
              <a:buClr>
                <a:schemeClr val="hlink"/>
              </a:buClr>
              <a:buSzPts val="2240"/>
              <a:buFont typeface="Noto Sans Symbols"/>
              <a:buChar char="●"/>
            </a:pPr>
            <a:r>
              <a:rPr b="0" i="0" lang="en-IN" sz="2800" u="none">
                <a:solidFill>
                  <a:schemeClr val="dk1"/>
                </a:solidFill>
                <a:latin typeface="Arial"/>
                <a:ea typeface="Arial"/>
                <a:cs typeface="Arial"/>
                <a:sym typeface="Arial"/>
              </a:rPr>
              <a:t>When using a </a:t>
            </a:r>
            <a:r>
              <a:rPr b="0" i="0" lang="en-IN" sz="2800" u="none">
                <a:solidFill>
                  <a:srgbClr val="CC0000"/>
                </a:solidFill>
                <a:latin typeface="Arial"/>
                <a:ea typeface="Arial"/>
                <a:cs typeface="Arial"/>
                <a:sym typeface="Arial"/>
              </a:rPr>
              <a:t>text</a:t>
            </a:r>
            <a:r>
              <a:rPr b="0" i="0" lang="en-IN" sz="2800" u="none">
                <a:solidFill>
                  <a:schemeClr val="dk1"/>
                </a:solidFill>
                <a:latin typeface="Arial"/>
                <a:ea typeface="Arial"/>
                <a:cs typeface="Arial"/>
                <a:sym typeface="Arial"/>
              </a:rPr>
              <a:t> file, we write out separately each of the pieces of data about a given record.</a:t>
            </a:r>
            <a:endParaRPr/>
          </a:p>
          <a:p>
            <a:pPr indent="-341312" lvl="0" marL="341312" marR="0" rtl="0" algn="l">
              <a:lnSpc>
                <a:spcPct val="100000"/>
              </a:lnSpc>
              <a:spcBef>
                <a:spcPts val="1000"/>
              </a:spcBef>
              <a:spcAft>
                <a:spcPts val="0"/>
              </a:spcAft>
              <a:buClr>
                <a:schemeClr val="hlink"/>
              </a:buClr>
              <a:buSzPts val="2240"/>
              <a:buFont typeface="Noto Sans Symbols"/>
              <a:buChar char="●"/>
            </a:pPr>
            <a:r>
              <a:rPr b="0" i="0" lang="en-IN" sz="2800" u="none">
                <a:solidFill>
                  <a:schemeClr val="dk1"/>
                </a:solidFill>
                <a:latin typeface="Arial"/>
                <a:ea typeface="Arial"/>
                <a:cs typeface="Arial"/>
                <a:sym typeface="Arial"/>
              </a:rPr>
              <a:t>The text file will be </a:t>
            </a:r>
            <a:r>
              <a:rPr b="0" i="0" lang="en-IN" sz="2800" u="none">
                <a:solidFill>
                  <a:srgbClr val="CC0000"/>
                </a:solidFill>
                <a:latin typeface="Arial"/>
                <a:ea typeface="Arial"/>
                <a:cs typeface="Arial"/>
                <a:sym typeface="Arial"/>
              </a:rPr>
              <a:t>readable</a:t>
            </a:r>
            <a:r>
              <a:rPr b="0" i="0" lang="en-IN" sz="2800" u="none">
                <a:solidFill>
                  <a:schemeClr val="dk1"/>
                </a:solidFill>
                <a:latin typeface="Arial"/>
                <a:ea typeface="Arial"/>
                <a:cs typeface="Arial"/>
                <a:sym typeface="Arial"/>
              </a:rPr>
              <a:t> by an editor</a:t>
            </a:r>
            <a:endParaRPr/>
          </a:p>
        </p:txBody>
      </p:sp>
      <p:cxnSp>
        <p:nvCxnSpPr>
          <p:cNvPr id="432" name="Google Shape;432;p57"/>
          <p:cNvCxnSpPr/>
          <p:nvPr/>
        </p:nvCxnSpPr>
        <p:spPr>
          <a:xfrm>
            <a:off x="4343400" y="1371600"/>
            <a:ext cx="0" cy="4800600"/>
          </a:xfrm>
          <a:prstGeom prst="straightConnector1">
            <a:avLst/>
          </a:prstGeom>
          <a:noFill/>
          <a:ln cap="flat" cmpd="tri" w="76200">
            <a:solidFill>
              <a:schemeClr val="lt2"/>
            </a:solidFill>
            <a:prstDash val="solid"/>
            <a:miter lim="800000"/>
            <a:headEnd len="med" w="med" type="none"/>
            <a:tailEnd len="med" w="med" type="none"/>
          </a:ln>
        </p:spPr>
      </p:cxnSp>
      <p:grpSp>
        <p:nvGrpSpPr>
          <p:cNvPr id="433" name="Google Shape;433;p57"/>
          <p:cNvGrpSpPr/>
          <p:nvPr/>
        </p:nvGrpSpPr>
        <p:grpSpPr>
          <a:xfrm>
            <a:off x="1371600" y="511175"/>
            <a:ext cx="6705600" cy="577850"/>
            <a:chOff x="864" y="322"/>
            <a:chExt cx="4224" cy="364"/>
          </a:xfrm>
        </p:grpSpPr>
        <p:sp>
          <p:nvSpPr>
            <p:cNvPr id="434" name="Google Shape;434;p57"/>
            <p:cNvSpPr txBox="1"/>
            <p:nvPr/>
          </p:nvSpPr>
          <p:spPr>
            <a:xfrm>
              <a:off x="864" y="336"/>
              <a:ext cx="1392" cy="35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3200"/>
                <a:buFont typeface="Times New Roman"/>
                <a:buNone/>
              </a:pPr>
              <a:r>
                <a:rPr b="1" i="0" lang="en-IN" sz="3200" u="none">
                  <a:solidFill>
                    <a:srgbClr val="FF0000"/>
                  </a:solidFill>
                  <a:latin typeface="Times New Roman"/>
                  <a:ea typeface="Times New Roman"/>
                  <a:cs typeface="Times New Roman"/>
                  <a:sym typeface="Times New Roman"/>
                </a:rPr>
                <a:t>Text Files</a:t>
              </a:r>
              <a:endParaRPr/>
            </a:p>
          </p:txBody>
        </p:sp>
        <p:sp>
          <p:nvSpPr>
            <p:cNvPr id="435" name="Google Shape;435;p57"/>
            <p:cNvSpPr txBox="1"/>
            <p:nvPr/>
          </p:nvSpPr>
          <p:spPr>
            <a:xfrm>
              <a:off x="3216" y="322"/>
              <a:ext cx="1872" cy="350"/>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3200"/>
                <a:buFont typeface="Times New Roman"/>
                <a:buNone/>
              </a:pPr>
              <a:r>
                <a:rPr b="1" i="0" lang="en-IN" sz="3200" u="none">
                  <a:solidFill>
                    <a:srgbClr val="FF0000"/>
                  </a:solidFill>
                  <a:latin typeface="Times New Roman"/>
                  <a:ea typeface="Times New Roman"/>
                  <a:cs typeface="Times New Roman"/>
                  <a:sym typeface="Times New Roman"/>
                </a:rPr>
                <a:t>Binary Files</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1" type="body"/>
          </p:nvPr>
        </p:nvSpPr>
        <p:spPr>
          <a:xfrm>
            <a:off x="533400" y="1676400"/>
            <a:ext cx="3810000" cy="5715000"/>
          </a:xfrm>
          <a:prstGeom prst="rect">
            <a:avLst/>
          </a:prstGeom>
          <a:noFill/>
          <a:ln>
            <a:noFill/>
          </a:ln>
        </p:spPr>
        <p:txBody>
          <a:bodyPr anchorCtr="0" anchor="t" bIns="46800" lIns="90000" spcFirstLastPara="1" rIns="90000" wrap="square" tIns="46800">
            <a:noAutofit/>
          </a:bodyPr>
          <a:lstStyle/>
          <a:p>
            <a:pPr indent="-342900" lvl="0" marL="342900" marR="0" rtl="0" algn="just">
              <a:lnSpc>
                <a:spcPct val="90000"/>
              </a:lnSpc>
              <a:spcBef>
                <a:spcPts val="0"/>
              </a:spcBef>
              <a:spcAft>
                <a:spcPts val="0"/>
              </a:spcAft>
              <a:buClr>
                <a:schemeClr val="hlink"/>
              </a:buClr>
              <a:buSzPts val="1920"/>
              <a:buFont typeface="Noto Sans Symbols"/>
              <a:buChar char="●"/>
            </a:pPr>
            <a:r>
              <a:rPr b="0" i="0" lang="en-IN" sz="2400" u="none">
                <a:solidFill>
                  <a:schemeClr val="dk1"/>
                </a:solidFill>
                <a:latin typeface="Calibri"/>
                <a:ea typeface="Calibri"/>
                <a:cs typeface="Calibri"/>
                <a:sym typeface="Calibri"/>
              </a:rPr>
              <a:t>for the </a:t>
            </a:r>
            <a:r>
              <a:rPr b="0" i="0" lang="en-IN" sz="2400" u="none">
                <a:solidFill>
                  <a:srgbClr val="A50021"/>
                </a:solidFill>
                <a:latin typeface="Calibri"/>
                <a:ea typeface="Calibri"/>
                <a:cs typeface="Calibri"/>
                <a:sym typeface="Calibri"/>
              </a:rPr>
              <a:t>text file</a:t>
            </a:r>
            <a:r>
              <a:rPr b="0" i="0" lang="en-IN" sz="2400" u="none">
                <a:solidFill>
                  <a:schemeClr val="dk1"/>
                </a:solidFill>
                <a:latin typeface="Calibri"/>
                <a:ea typeface="Calibri"/>
                <a:cs typeface="Calibri"/>
                <a:sym typeface="Calibri"/>
              </a:rPr>
              <a:t> we will use the usual </a:t>
            </a:r>
            <a:r>
              <a:rPr b="0" i="0" lang="en-IN" sz="2400" u="none">
                <a:solidFill>
                  <a:srgbClr val="A50021"/>
                </a:solidFill>
                <a:latin typeface="Calibri"/>
                <a:ea typeface="Calibri"/>
                <a:cs typeface="Calibri"/>
                <a:sym typeface="Calibri"/>
              </a:rPr>
              <a:t>output operator(&lt;&lt;)</a:t>
            </a:r>
            <a:r>
              <a:rPr b="0" i="0" lang="en-IN" sz="2400" u="none">
                <a:solidFill>
                  <a:schemeClr val="dk1"/>
                </a:solidFill>
                <a:latin typeface="Calibri"/>
                <a:ea typeface="Calibri"/>
                <a:cs typeface="Calibri"/>
                <a:sym typeface="Calibri"/>
              </a:rPr>
              <a:t> and will output each of the pieces of the record separately. </a:t>
            </a:r>
            <a:endParaRPr/>
          </a:p>
          <a:p>
            <a:pPr indent="-342900" lvl="0" marL="342900" marR="0" rtl="0" algn="just">
              <a:lnSpc>
                <a:spcPct val="90000"/>
              </a:lnSpc>
              <a:spcBef>
                <a:spcPts val="1000"/>
              </a:spcBef>
              <a:spcAft>
                <a:spcPts val="0"/>
              </a:spcAft>
              <a:buClr>
                <a:schemeClr val="hlink"/>
              </a:buClr>
              <a:buSzPts val="1920"/>
              <a:buFont typeface="Noto Sans Symbols"/>
              <a:buChar char="●"/>
            </a:pPr>
            <a:r>
              <a:rPr b="0" i="0" lang="en-IN" sz="2400" u="none">
                <a:solidFill>
                  <a:schemeClr val="dk1"/>
                </a:solidFill>
                <a:latin typeface="Calibri"/>
                <a:ea typeface="Calibri"/>
                <a:cs typeface="Calibri"/>
                <a:sym typeface="Calibri"/>
              </a:rPr>
              <a:t>with the </a:t>
            </a:r>
            <a:r>
              <a:rPr b="0" i="0" lang="en-IN" sz="2400" u="none">
                <a:solidFill>
                  <a:srgbClr val="A50021"/>
                </a:solidFill>
                <a:latin typeface="Calibri"/>
                <a:ea typeface="Calibri"/>
                <a:cs typeface="Calibri"/>
                <a:sym typeface="Calibri"/>
              </a:rPr>
              <a:t>text file</a:t>
            </a:r>
            <a:r>
              <a:rPr b="0" i="0" lang="en-IN" sz="2400" u="none">
                <a:solidFill>
                  <a:schemeClr val="dk1"/>
                </a:solidFill>
                <a:latin typeface="Calibri"/>
                <a:ea typeface="Calibri"/>
                <a:cs typeface="Calibri"/>
                <a:sym typeface="Calibri"/>
              </a:rPr>
              <a:t> we will read each of the pieces of record from the file separately, using the usual </a:t>
            </a:r>
            <a:r>
              <a:rPr b="0" i="0" lang="en-IN" sz="2400" u="none">
                <a:solidFill>
                  <a:srgbClr val="A50021"/>
                </a:solidFill>
                <a:latin typeface="Calibri"/>
                <a:ea typeface="Calibri"/>
                <a:cs typeface="Calibri"/>
                <a:sym typeface="Calibri"/>
              </a:rPr>
              <a:t>input operator(&gt;&gt;)</a:t>
            </a:r>
            <a:endParaRPr/>
          </a:p>
        </p:txBody>
      </p:sp>
      <p:sp>
        <p:nvSpPr>
          <p:cNvPr id="441" name="Google Shape;441;p58"/>
          <p:cNvSpPr txBox="1"/>
          <p:nvPr/>
        </p:nvSpPr>
        <p:spPr>
          <a:xfrm>
            <a:off x="4648200" y="1676400"/>
            <a:ext cx="3733800" cy="5715000"/>
          </a:xfrm>
          <a:prstGeom prst="rect">
            <a:avLst/>
          </a:prstGeom>
          <a:noFill/>
          <a:ln>
            <a:noFill/>
          </a:ln>
        </p:spPr>
        <p:txBody>
          <a:bodyPr anchorCtr="0" anchor="t" bIns="46800" lIns="90000" spcFirstLastPara="1" rIns="90000" wrap="square" tIns="46800">
            <a:noAutofit/>
          </a:bodyPr>
          <a:lstStyle/>
          <a:p>
            <a:pPr indent="-341312" lvl="0" marL="341312" marR="0" rtl="0" algn="just">
              <a:lnSpc>
                <a:spcPct val="100000"/>
              </a:lnSpc>
              <a:spcBef>
                <a:spcPts val="0"/>
              </a:spcBef>
              <a:spcAft>
                <a:spcPts val="0"/>
              </a:spcAft>
              <a:buClr>
                <a:schemeClr val="hlink"/>
              </a:buClr>
              <a:buSzPts val="1920"/>
              <a:buFont typeface="Noto Sans Symbols"/>
              <a:buChar char="●"/>
            </a:pPr>
            <a:r>
              <a:rPr b="0" i="0" lang="en-IN" sz="2400" u="none">
                <a:solidFill>
                  <a:schemeClr val="dk1"/>
                </a:solidFill>
                <a:latin typeface="Arial"/>
                <a:ea typeface="Arial"/>
                <a:cs typeface="Arial"/>
                <a:sym typeface="Arial"/>
              </a:rPr>
              <a:t>For the </a:t>
            </a:r>
            <a:r>
              <a:rPr b="1" i="0" lang="en-IN" sz="2400" u="none">
                <a:solidFill>
                  <a:srgbClr val="261F85"/>
                </a:solidFill>
                <a:latin typeface="Arial"/>
                <a:ea typeface="Arial"/>
                <a:cs typeface="Arial"/>
                <a:sym typeface="Arial"/>
              </a:rPr>
              <a:t>binary file</a:t>
            </a:r>
            <a:r>
              <a:rPr b="0" i="0" lang="en-IN" sz="2400" u="none">
                <a:solidFill>
                  <a:schemeClr val="dk1"/>
                </a:solidFill>
                <a:latin typeface="Arial"/>
                <a:ea typeface="Arial"/>
                <a:cs typeface="Arial"/>
                <a:sym typeface="Arial"/>
              </a:rPr>
              <a:t> we will use </a:t>
            </a:r>
            <a:r>
              <a:rPr b="1" i="0" lang="en-IN" sz="2400" u="none">
                <a:solidFill>
                  <a:srgbClr val="261F85"/>
                </a:solidFill>
                <a:latin typeface="Arial"/>
                <a:ea typeface="Arial"/>
                <a:cs typeface="Arial"/>
                <a:sym typeface="Arial"/>
              </a:rPr>
              <a:t>write</a:t>
            </a:r>
            <a:r>
              <a:rPr b="0" i="0" lang="en-IN" sz="2400" u="none">
                <a:solidFill>
                  <a:schemeClr val="dk1"/>
                </a:solidFill>
                <a:latin typeface="Arial"/>
                <a:ea typeface="Arial"/>
                <a:cs typeface="Arial"/>
                <a:sym typeface="Arial"/>
              </a:rPr>
              <a:t> to write to the file, </a:t>
            </a:r>
            <a:endParaRPr/>
          </a:p>
          <a:p>
            <a:pPr indent="-219391" lvl="0" marL="341312" marR="0" rtl="0" algn="just">
              <a:lnSpc>
                <a:spcPct val="100000"/>
              </a:lnSpc>
              <a:spcBef>
                <a:spcPts val="1000"/>
              </a:spcBef>
              <a:spcAft>
                <a:spcPts val="0"/>
              </a:spcAft>
              <a:buClr>
                <a:schemeClr val="hlink"/>
              </a:buClr>
              <a:buSzPts val="1920"/>
              <a:buFont typeface="Noto Sans Symbols"/>
              <a:buNone/>
            </a:pPr>
            <a:r>
              <a:t/>
            </a:r>
            <a:endParaRPr b="0" i="0" sz="2400" u="none">
              <a:solidFill>
                <a:schemeClr val="dk1"/>
              </a:solidFill>
              <a:latin typeface="Arial"/>
              <a:ea typeface="Arial"/>
              <a:cs typeface="Arial"/>
              <a:sym typeface="Arial"/>
            </a:endParaRPr>
          </a:p>
          <a:p>
            <a:pPr indent="-219391" lvl="0" marL="341312" marR="0" rtl="0" algn="just">
              <a:lnSpc>
                <a:spcPct val="100000"/>
              </a:lnSpc>
              <a:spcBef>
                <a:spcPts val="1000"/>
              </a:spcBef>
              <a:spcAft>
                <a:spcPts val="0"/>
              </a:spcAft>
              <a:buClr>
                <a:schemeClr val="hlink"/>
              </a:buClr>
              <a:buSzPts val="1920"/>
              <a:buFont typeface="Noto Sans Symbols"/>
              <a:buNone/>
            </a:pPr>
            <a:r>
              <a:t/>
            </a:r>
            <a:endParaRPr b="0" i="0" sz="2400" u="none">
              <a:solidFill>
                <a:schemeClr val="dk1"/>
              </a:solidFill>
              <a:latin typeface="Arial"/>
              <a:ea typeface="Arial"/>
              <a:cs typeface="Arial"/>
              <a:sym typeface="Arial"/>
            </a:endParaRPr>
          </a:p>
          <a:p>
            <a:pPr indent="-341312" lvl="0" marL="341312" marR="0" rtl="0" algn="just">
              <a:lnSpc>
                <a:spcPct val="100000"/>
              </a:lnSpc>
              <a:spcBef>
                <a:spcPts val="1000"/>
              </a:spcBef>
              <a:spcAft>
                <a:spcPts val="0"/>
              </a:spcAft>
              <a:buClr>
                <a:schemeClr val="hlink"/>
              </a:buClr>
              <a:buSzPts val="1920"/>
              <a:buFont typeface="Noto Sans Symbols"/>
              <a:buChar char="●"/>
            </a:pPr>
            <a:r>
              <a:rPr b="0" i="0" lang="en-IN" sz="2400" u="none">
                <a:solidFill>
                  <a:schemeClr val="dk1"/>
                </a:solidFill>
                <a:latin typeface="Arial"/>
                <a:ea typeface="Arial"/>
                <a:cs typeface="Arial"/>
                <a:sym typeface="Arial"/>
              </a:rPr>
              <a:t>With the </a:t>
            </a:r>
            <a:r>
              <a:rPr b="1" i="0" lang="en-IN" sz="2400" u="none">
                <a:solidFill>
                  <a:srgbClr val="261F85"/>
                </a:solidFill>
                <a:latin typeface="Arial"/>
                <a:ea typeface="Arial"/>
                <a:cs typeface="Arial"/>
                <a:sym typeface="Arial"/>
              </a:rPr>
              <a:t>binary file</a:t>
            </a:r>
            <a:r>
              <a:rPr b="0" i="0" lang="en-IN" sz="2400" u="none">
                <a:solidFill>
                  <a:schemeClr val="dk1"/>
                </a:solidFill>
                <a:latin typeface="Arial"/>
                <a:ea typeface="Arial"/>
                <a:cs typeface="Arial"/>
                <a:sym typeface="Arial"/>
              </a:rPr>
              <a:t> we will use the </a:t>
            </a:r>
            <a:r>
              <a:rPr b="1" i="0" lang="en-IN" sz="2400" u="none">
                <a:solidFill>
                  <a:srgbClr val="261F85"/>
                </a:solidFill>
                <a:latin typeface="Arial"/>
                <a:ea typeface="Arial"/>
                <a:cs typeface="Arial"/>
                <a:sym typeface="Arial"/>
              </a:rPr>
              <a:t>read</a:t>
            </a:r>
            <a:r>
              <a:rPr b="0" i="0" lang="en-IN" sz="2400" u="none">
                <a:solidFill>
                  <a:schemeClr val="dk1"/>
                </a:solidFill>
                <a:latin typeface="Arial"/>
                <a:ea typeface="Arial"/>
                <a:cs typeface="Arial"/>
                <a:sym typeface="Arial"/>
              </a:rPr>
              <a:t> function to read a whole record, </a:t>
            </a:r>
            <a:endParaRPr/>
          </a:p>
        </p:txBody>
      </p:sp>
      <p:sp>
        <p:nvSpPr>
          <p:cNvPr id="442" name="Google Shape;442;p58"/>
          <p:cNvSpPr txBox="1"/>
          <p:nvPr/>
        </p:nvSpPr>
        <p:spPr>
          <a:xfrm>
            <a:off x="228600" y="320675"/>
            <a:ext cx="81534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IN" sz="2400" u="none">
                <a:solidFill>
                  <a:schemeClr val="lt1"/>
                </a:solidFill>
                <a:latin typeface="Times New Roman"/>
                <a:ea typeface="Times New Roman"/>
                <a:cs typeface="Times New Roman"/>
                <a:sym typeface="Times New Roman"/>
              </a:rPr>
              <a:t>The programs to create the data files will differ in how they </a:t>
            </a:r>
            <a:r>
              <a:rPr b="1" i="0" lang="en-IN" sz="2400" u="none">
                <a:solidFill>
                  <a:srgbClr val="FF0000"/>
                </a:solidFill>
                <a:latin typeface="Times New Roman"/>
                <a:ea typeface="Times New Roman"/>
                <a:cs typeface="Times New Roman"/>
                <a:sym typeface="Times New Roman"/>
              </a:rPr>
              <a:t>open the file and in how they write to the file. </a:t>
            </a:r>
            <a:endParaRPr/>
          </a:p>
        </p:txBody>
      </p:sp>
      <p:cxnSp>
        <p:nvCxnSpPr>
          <p:cNvPr id="443" name="Google Shape;443;p58"/>
          <p:cNvCxnSpPr/>
          <p:nvPr/>
        </p:nvCxnSpPr>
        <p:spPr>
          <a:xfrm>
            <a:off x="4572000" y="1371600"/>
            <a:ext cx="0" cy="4876800"/>
          </a:xfrm>
          <a:prstGeom prst="straightConnector1">
            <a:avLst/>
          </a:prstGeom>
          <a:noFill/>
          <a:ln cap="flat" cmpd="tri" w="76200">
            <a:solidFill>
              <a:schemeClr val="lt2"/>
            </a:solidFill>
            <a:prstDash val="solid"/>
            <a:miter lim="800000"/>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type="title"/>
          </p:nvPr>
        </p:nvSpPr>
        <p:spPr>
          <a:xfrm>
            <a:off x="609600" y="1323975"/>
            <a:ext cx="8153400" cy="5457825"/>
          </a:xfrm>
          <a:prstGeom prst="rect">
            <a:avLst/>
          </a:prstGeom>
          <a:noFill/>
          <a:ln>
            <a:noFill/>
          </a:ln>
        </p:spPr>
        <p:txBody>
          <a:bodyPr anchorCtr="0" anchor="ctr" bIns="46800" lIns="90000" spcFirstLastPara="1" rIns="90000" wrap="square" tIns="46800">
            <a:noAutofit/>
          </a:bodyPr>
          <a:lstStyle/>
          <a:p>
            <a:pPr indent="0" lvl="0" marL="0" rtl="0" algn="l">
              <a:lnSpc>
                <a:spcPct val="90000"/>
              </a:lnSpc>
              <a:spcBef>
                <a:spcPts val="0"/>
              </a:spcBef>
              <a:spcAft>
                <a:spcPts val="0"/>
              </a:spcAft>
              <a:buClr>
                <a:schemeClr val="dk1"/>
              </a:buClr>
              <a:buSzPts val="3400"/>
              <a:buFont typeface="Calibri"/>
              <a:buNone/>
            </a:pPr>
            <a:r>
              <a:rPr b="1" i="0" lang="en-IN" sz="3400" u="none">
                <a:solidFill>
                  <a:schemeClr val="dk1"/>
                </a:solidFill>
                <a:latin typeface="Calibri"/>
                <a:ea typeface="Calibri"/>
                <a:cs typeface="Calibri"/>
                <a:sym typeface="Calibri"/>
              </a:rPr>
              <a:t>:</a:t>
            </a:r>
            <a:r>
              <a:rPr b="1" i="1" lang="en-IN" sz="3400" u="none">
                <a:solidFill>
                  <a:srgbClr val="A50021"/>
                </a:solidFill>
                <a:latin typeface="Calibri"/>
                <a:ea typeface="Calibri"/>
                <a:cs typeface="Calibri"/>
                <a:sym typeface="Calibri"/>
              </a:rPr>
              <a:t>Sequential access</a:t>
            </a:r>
            <a:r>
              <a:rPr b="0" i="0" lang="en-IN" sz="3400" u="none">
                <a:solidFill>
                  <a:srgbClr val="402000"/>
                </a:solidFill>
                <a:latin typeface="Calibri"/>
                <a:ea typeface="Calibri"/>
                <a:cs typeface="Calibri"/>
                <a:sym typeface="Calibri"/>
              </a:rPr>
              <a:t>. With this type of file access one must read the data in order, much like with a tape, whether the data is really stored on tape or not.</a:t>
            </a:r>
            <a:br>
              <a:rPr b="0" i="0" lang="en-IN" sz="3400" u="none">
                <a:solidFill>
                  <a:srgbClr val="402000"/>
                </a:solidFill>
                <a:latin typeface="Calibri"/>
                <a:ea typeface="Calibri"/>
                <a:cs typeface="Calibri"/>
                <a:sym typeface="Calibri"/>
              </a:rPr>
            </a:br>
            <a:r>
              <a:rPr b="0" i="0" lang="en-IN" sz="3400" u="none">
                <a:solidFill>
                  <a:srgbClr val="402000"/>
                </a:solidFill>
                <a:latin typeface="Calibri"/>
                <a:ea typeface="Calibri"/>
                <a:cs typeface="Calibri"/>
                <a:sym typeface="Calibri"/>
              </a:rPr>
              <a:t> </a:t>
            </a:r>
            <a:br>
              <a:rPr b="0" i="1" lang="en-IN" sz="3400" u="none">
                <a:solidFill>
                  <a:srgbClr val="402000"/>
                </a:solidFill>
                <a:latin typeface="Calibri"/>
                <a:ea typeface="Calibri"/>
                <a:cs typeface="Calibri"/>
                <a:sym typeface="Calibri"/>
              </a:rPr>
            </a:br>
            <a:r>
              <a:rPr b="1" i="1" lang="en-IN" sz="3400" u="none">
                <a:solidFill>
                  <a:srgbClr val="A50021"/>
                </a:solidFill>
                <a:latin typeface="Calibri"/>
                <a:ea typeface="Calibri"/>
                <a:cs typeface="Calibri"/>
                <a:sym typeface="Calibri"/>
              </a:rPr>
              <a:t>Random access</a:t>
            </a:r>
            <a:r>
              <a:rPr b="0" i="0" lang="en-IN" sz="3400" u="none">
                <a:solidFill>
                  <a:srgbClr val="402000"/>
                </a:solidFill>
                <a:latin typeface="Calibri"/>
                <a:ea typeface="Calibri"/>
                <a:cs typeface="Calibri"/>
                <a:sym typeface="Calibri"/>
              </a:rPr>
              <a:t> (or </a:t>
            </a:r>
            <a:r>
              <a:rPr b="0" i="1" lang="en-IN" sz="3400" u="none">
                <a:solidFill>
                  <a:srgbClr val="402000"/>
                </a:solidFill>
                <a:latin typeface="Calibri"/>
                <a:ea typeface="Calibri"/>
                <a:cs typeface="Calibri"/>
                <a:sym typeface="Calibri"/>
              </a:rPr>
              <a:t>direct access</a:t>
            </a:r>
            <a:r>
              <a:rPr b="0" i="0" lang="en-IN" sz="3400" u="none">
                <a:solidFill>
                  <a:srgbClr val="402000"/>
                </a:solidFill>
                <a:latin typeface="Calibri"/>
                <a:ea typeface="Calibri"/>
                <a:cs typeface="Calibri"/>
                <a:sym typeface="Calibri"/>
              </a:rPr>
              <a:t>). This type of file access lets you jump to any location in the file, then to any other, etc., all in a reasonable amount of time. </a:t>
            </a:r>
            <a:br>
              <a:rPr b="0" i="0" lang="en-IN" sz="3400" u="none">
                <a:solidFill>
                  <a:srgbClr val="402000"/>
                </a:solidFill>
                <a:latin typeface="Calibri"/>
                <a:ea typeface="Calibri"/>
                <a:cs typeface="Calibri"/>
                <a:sym typeface="Calibri"/>
              </a:rPr>
            </a:br>
            <a:endParaRPr/>
          </a:p>
        </p:txBody>
      </p:sp>
      <p:sp>
        <p:nvSpPr>
          <p:cNvPr id="449" name="Google Shape;449;p59"/>
          <p:cNvSpPr txBox="1"/>
          <p:nvPr>
            <p:ph idx="1" type="body"/>
          </p:nvPr>
        </p:nvSpPr>
        <p:spPr>
          <a:xfrm>
            <a:off x="838200" y="457200"/>
            <a:ext cx="7772400" cy="1371600"/>
          </a:xfrm>
          <a:prstGeom prst="rect">
            <a:avLst/>
          </a:prstGeom>
          <a:noFill/>
          <a:ln>
            <a:noFill/>
          </a:ln>
        </p:spPr>
        <p:txBody>
          <a:bodyPr anchorCtr="0" anchor="t" bIns="46800" lIns="90000" spcFirstLastPara="1" rIns="90000" wrap="square" tIns="46800">
            <a:noAutofit/>
          </a:bodyPr>
          <a:lstStyle/>
          <a:p>
            <a:pPr indent="-279400" lvl="0" marL="171450" marR="0" rtl="0" algn="l">
              <a:lnSpc>
                <a:spcPct val="90000"/>
              </a:lnSpc>
              <a:spcBef>
                <a:spcPts val="0"/>
              </a:spcBef>
              <a:spcAft>
                <a:spcPts val="0"/>
              </a:spcAft>
              <a:buClr>
                <a:srgbClr val="FF0000"/>
              </a:buClr>
              <a:buSzPts val="4400"/>
              <a:buFont typeface="Arial"/>
              <a:buChar char="•"/>
            </a:pPr>
            <a:r>
              <a:rPr b="1" i="0" lang="en-IN" sz="4400" u="none">
                <a:solidFill>
                  <a:srgbClr val="FF0000"/>
                </a:solidFill>
                <a:latin typeface="Calibri"/>
                <a:ea typeface="Calibri"/>
                <a:cs typeface="Calibri"/>
                <a:sym typeface="Calibri"/>
              </a:rPr>
              <a:t>Types of File Access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0"/>
          <p:cNvSpPr txBox="1"/>
          <p:nvPr>
            <p:ph type="title"/>
          </p:nvPr>
        </p:nvSpPr>
        <p:spPr>
          <a:xfrm>
            <a:off x="195262" y="228600"/>
            <a:ext cx="8016875" cy="915987"/>
          </a:xfrm>
          <a:prstGeom prst="rect">
            <a:avLst/>
          </a:prstGeom>
          <a:noFill/>
          <a:ln>
            <a:noFill/>
          </a:ln>
        </p:spPr>
        <p:txBody>
          <a:bodyPr anchorCtr="0" anchor="ctr" bIns="46800" lIns="90000" spcFirstLastPara="1" rIns="90000" wrap="square" tIns="468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FILE POINTERS</a:t>
            </a:r>
            <a:endParaRPr/>
          </a:p>
        </p:txBody>
      </p:sp>
      <p:sp>
        <p:nvSpPr>
          <p:cNvPr id="455" name="Google Shape;455;p60"/>
          <p:cNvSpPr txBox="1"/>
          <p:nvPr>
            <p:ph idx="1" type="body"/>
          </p:nvPr>
        </p:nvSpPr>
        <p:spPr>
          <a:xfrm>
            <a:off x="990600" y="1828800"/>
            <a:ext cx="7772400" cy="4251325"/>
          </a:xfrm>
          <a:prstGeom prst="rect">
            <a:avLst/>
          </a:prstGeom>
          <a:noFill/>
          <a:ln>
            <a:noFill/>
          </a:ln>
        </p:spPr>
        <p:txBody>
          <a:bodyPr anchorCtr="0" anchor="t" bIns="46800" lIns="90000" spcFirstLastPara="1" rIns="90000" wrap="square" tIns="46800">
            <a:noAutofit/>
          </a:bodyPr>
          <a:lstStyle/>
          <a:p>
            <a:pPr indent="-171450" lvl="0" marL="171450" marR="0" rtl="0" algn="just">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Each file object has two integer values associated with it :</a:t>
            </a:r>
            <a:endParaRPr/>
          </a:p>
          <a:p>
            <a:pPr indent="-171450" lvl="1" marL="514350" marR="0" rtl="0" algn="just">
              <a:lnSpc>
                <a:spcPct val="90000"/>
              </a:lnSpc>
              <a:spcBef>
                <a:spcPts val="300"/>
              </a:spcBef>
              <a:spcAft>
                <a:spcPts val="0"/>
              </a:spcAft>
              <a:buClr>
                <a:srgbClr val="CC0000"/>
              </a:buClr>
              <a:buSzPts val="1800"/>
              <a:buFont typeface="Arial"/>
              <a:buChar char="•"/>
            </a:pPr>
            <a:r>
              <a:rPr b="1" i="0" lang="en-IN" sz="1800" u="none" cap="none" strike="noStrike">
                <a:solidFill>
                  <a:srgbClr val="CC0000"/>
                </a:solidFill>
                <a:latin typeface="Calibri"/>
                <a:ea typeface="Calibri"/>
                <a:cs typeface="Calibri"/>
                <a:sym typeface="Calibri"/>
              </a:rPr>
              <a:t>get pointer</a:t>
            </a:r>
            <a:endParaRPr/>
          </a:p>
          <a:p>
            <a:pPr indent="-171450" lvl="1" marL="514350" marR="0" rtl="0" algn="just">
              <a:lnSpc>
                <a:spcPct val="90000"/>
              </a:lnSpc>
              <a:spcBef>
                <a:spcPts val="300"/>
              </a:spcBef>
              <a:spcAft>
                <a:spcPts val="0"/>
              </a:spcAft>
              <a:buClr>
                <a:srgbClr val="CC0000"/>
              </a:buClr>
              <a:buSzPts val="1800"/>
              <a:buFont typeface="Arial"/>
              <a:buChar char="•"/>
            </a:pPr>
            <a:r>
              <a:rPr b="1" i="0" lang="en-IN" sz="1800" u="none" cap="none" strike="noStrike">
                <a:solidFill>
                  <a:srgbClr val="CC0000"/>
                </a:solidFill>
                <a:latin typeface="Calibri"/>
                <a:ea typeface="Calibri"/>
                <a:cs typeface="Calibri"/>
                <a:sym typeface="Calibri"/>
              </a:rPr>
              <a:t>put pointer</a:t>
            </a:r>
            <a:endParaRPr/>
          </a:p>
          <a:p>
            <a:pPr indent="-171450" lvl="0" marL="171450" marR="0" rtl="0" algn="just">
              <a:lnSpc>
                <a:spcPct val="90000"/>
              </a:lnSpc>
              <a:spcBef>
                <a:spcPts val="70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These values specify the byte number in the file where reading or writing will take place.</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title"/>
          </p:nvPr>
        </p:nvSpPr>
        <p:spPr>
          <a:xfrm>
            <a:off x="195262" y="228600"/>
            <a:ext cx="8016875" cy="915987"/>
          </a:xfrm>
          <a:prstGeom prst="rect">
            <a:avLst/>
          </a:prstGeom>
          <a:noFill/>
          <a:ln>
            <a:noFill/>
          </a:ln>
        </p:spPr>
        <p:txBody>
          <a:bodyPr anchorCtr="0" anchor="ctr" bIns="46800" lIns="90000" spcFirstLastPara="1" rIns="90000" wrap="square" tIns="468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File pointers…..</a:t>
            </a:r>
            <a:endParaRPr/>
          </a:p>
        </p:txBody>
      </p:sp>
      <p:sp>
        <p:nvSpPr>
          <p:cNvPr id="461" name="Google Shape;461;p61"/>
          <p:cNvSpPr txBox="1"/>
          <p:nvPr>
            <p:ph idx="1" type="body"/>
          </p:nvPr>
        </p:nvSpPr>
        <p:spPr>
          <a:xfrm>
            <a:off x="762000" y="1371600"/>
            <a:ext cx="7772400" cy="4195762"/>
          </a:xfrm>
          <a:prstGeom prst="rect">
            <a:avLst/>
          </a:prstGeom>
          <a:noFill/>
          <a:ln>
            <a:noFill/>
          </a:ln>
        </p:spPr>
        <p:txBody>
          <a:bodyPr anchorCtr="0" anchor="t" bIns="46800" lIns="90000" spcFirstLastPara="1" rIns="90000" wrap="square" tIns="46800">
            <a:noAutofit/>
          </a:bodyPr>
          <a:lstStyle/>
          <a:p>
            <a:pPr indent="-171450" lvl="0" marL="171450" marR="0" rtl="0" algn="just">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By default </a:t>
            </a:r>
            <a:r>
              <a:rPr b="0" i="0" lang="en-IN" sz="2100" u="none">
                <a:solidFill>
                  <a:srgbClr val="CC0000"/>
                </a:solidFill>
                <a:latin typeface="Calibri"/>
                <a:ea typeface="Calibri"/>
                <a:cs typeface="Calibri"/>
                <a:sym typeface="Calibri"/>
              </a:rPr>
              <a:t>reading pointer</a:t>
            </a:r>
            <a:r>
              <a:rPr b="0" i="0" lang="en-IN" sz="2100" u="none">
                <a:solidFill>
                  <a:schemeClr val="dk1"/>
                </a:solidFill>
                <a:latin typeface="Calibri"/>
                <a:ea typeface="Calibri"/>
                <a:cs typeface="Calibri"/>
                <a:sym typeface="Calibri"/>
              </a:rPr>
              <a:t> is set at  the </a:t>
            </a:r>
            <a:r>
              <a:rPr b="0" i="0" lang="en-IN" sz="2100" u="none">
                <a:solidFill>
                  <a:srgbClr val="CC0000"/>
                </a:solidFill>
                <a:latin typeface="Calibri"/>
                <a:ea typeface="Calibri"/>
                <a:cs typeface="Calibri"/>
                <a:sym typeface="Calibri"/>
              </a:rPr>
              <a:t>beginning</a:t>
            </a:r>
            <a:r>
              <a:rPr b="0" i="0" lang="en-IN" sz="2100" u="none">
                <a:solidFill>
                  <a:schemeClr val="dk1"/>
                </a:solidFill>
                <a:latin typeface="Calibri"/>
                <a:ea typeface="Calibri"/>
                <a:cs typeface="Calibri"/>
                <a:sym typeface="Calibri"/>
              </a:rPr>
              <a:t>.</a:t>
            </a:r>
            <a:endParaRPr/>
          </a:p>
          <a:p>
            <a:pPr indent="-171450" lvl="0" marL="171450" marR="0" rtl="0" algn="just">
              <a:lnSpc>
                <a:spcPct val="90000"/>
              </a:lnSpc>
              <a:spcBef>
                <a:spcPts val="70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By default </a:t>
            </a:r>
            <a:r>
              <a:rPr b="0" i="0" lang="en-IN" sz="2100" u="none">
                <a:solidFill>
                  <a:srgbClr val="CC0000"/>
                </a:solidFill>
                <a:latin typeface="Calibri"/>
                <a:ea typeface="Calibri"/>
                <a:cs typeface="Calibri"/>
                <a:sym typeface="Calibri"/>
              </a:rPr>
              <a:t>writing pointer</a:t>
            </a:r>
            <a:r>
              <a:rPr b="0" i="0" lang="en-IN" sz="2100" u="none">
                <a:solidFill>
                  <a:schemeClr val="dk1"/>
                </a:solidFill>
                <a:latin typeface="Calibri"/>
                <a:ea typeface="Calibri"/>
                <a:cs typeface="Calibri"/>
                <a:sym typeface="Calibri"/>
              </a:rPr>
              <a:t> is set at the </a:t>
            </a:r>
            <a:r>
              <a:rPr b="0" i="0" lang="en-IN" sz="2100" u="none">
                <a:solidFill>
                  <a:srgbClr val="CC0000"/>
                </a:solidFill>
                <a:latin typeface="Calibri"/>
                <a:ea typeface="Calibri"/>
                <a:cs typeface="Calibri"/>
                <a:sym typeface="Calibri"/>
              </a:rPr>
              <a:t>end</a:t>
            </a:r>
            <a:r>
              <a:rPr b="0" i="0" lang="en-IN" sz="2100" u="none">
                <a:solidFill>
                  <a:schemeClr val="dk1"/>
                </a:solidFill>
                <a:latin typeface="Calibri"/>
                <a:ea typeface="Calibri"/>
                <a:cs typeface="Calibri"/>
                <a:sym typeface="Calibri"/>
              </a:rPr>
              <a:t> (when you open file in ios::app mode)‏</a:t>
            </a:r>
            <a:endParaRPr/>
          </a:p>
          <a:p>
            <a:pPr indent="-171450" lvl="0" marL="171450" marR="0" rtl="0" algn="just">
              <a:lnSpc>
                <a:spcPct val="90000"/>
              </a:lnSpc>
              <a:spcBef>
                <a:spcPts val="70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There are times when </a:t>
            </a:r>
            <a:r>
              <a:rPr b="0" i="0" lang="en-IN" sz="2100" u="sng">
                <a:solidFill>
                  <a:srgbClr val="CC0000"/>
                </a:solidFill>
                <a:latin typeface="Calibri"/>
                <a:ea typeface="Calibri"/>
                <a:cs typeface="Calibri"/>
                <a:sym typeface="Calibri"/>
              </a:rPr>
              <a:t>you must take control of the file pointers</a:t>
            </a:r>
            <a:r>
              <a:rPr b="0" i="0" lang="en-IN" sz="2100" u="none">
                <a:solidFill>
                  <a:schemeClr val="dk1"/>
                </a:solidFill>
                <a:latin typeface="Calibri"/>
                <a:ea typeface="Calibri"/>
                <a:cs typeface="Calibri"/>
                <a:sym typeface="Calibri"/>
              </a:rPr>
              <a:t> yourself so that you can read from and write to an arbitrary location in the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Write to file</a:t>
            </a:r>
            <a:endParaRPr/>
          </a:p>
        </p:txBody>
      </p:sp>
      <p:sp>
        <p:nvSpPr>
          <p:cNvPr id="150" name="Google Shape;150;p17"/>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1" name="Google Shape;151;p17"/>
          <p:cNvPicPr preferRelativeResize="0"/>
          <p:nvPr/>
        </p:nvPicPr>
        <p:blipFill rotWithShape="1">
          <a:blip r:embed="rId3">
            <a:alphaModFix/>
          </a:blip>
          <a:srcRect b="0" l="0" r="0" t="0"/>
          <a:stretch/>
        </p:blipFill>
        <p:spPr>
          <a:xfrm>
            <a:off x="1524000" y="2133600"/>
            <a:ext cx="4894262" cy="366553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304800" y="-76200"/>
            <a:ext cx="8839200" cy="1435100"/>
          </a:xfrm>
          <a:prstGeom prst="rect">
            <a:avLst/>
          </a:prstGeom>
          <a:noFill/>
          <a:ln>
            <a:noFill/>
          </a:ln>
        </p:spPr>
        <p:txBody>
          <a:bodyPr anchorCtr="0" anchor="ctr" bIns="46800" lIns="90000" spcFirstLastPara="1" rIns="90000" wrap="square" tIns="46800">
            <a:noAutofit/>
          </a:bodyPr>
          <a:lstStyle/>
          <a:p>
            <a:pPr indent="0" lvl="0" marL="0" rtl="0" algn="l">
              <a:lnSpc>
                <a:spcPct val="90000"/>
              </a:lnSpc>
              <a:spcBef>
                <a:spcPts val="0"/>
              </a:spcBef>
              <a:spcAft>
                <a:spcPts val="0"/>
              </a:spcAft>
              <a:buClr>
                <a:schemeClr val="dk1"/>
              </a:buClr>
              <a:buSzPts val="3800"/>
              <a:buFont typeface="Calibri"/>
              <a:buNone/>
            </a:pPr>
            <a:r>
              <a:rPr b="1" i="0" lang="en-IN" sz="3800" u="none">
                <a:solidFill>
                  <a:schemeClr val="dk1"/>
                </a:solidFill>
                <a:latin typeface="Calibri"/>
                <a:ea typeface="Calibri"/>
                <a:cs typeface="Calibri"/>
                <a:sym typeface="Calibri"/>
              </a:rPr>
              <a:t>Functions associated with file pointers :</a:t>
            </a:r>
            <a:endParaRPr/>
          </a:p>
        </p:txBody>
      </p:sp>
      <p:sp>
        <p:nvSpPr>
          <p:cNvPr id="467" name="Google Shape;467;p62"/>
          <p:cNvSpPr txBox="1"/>
          <p:nvPr>
            <p:ph idx="1" type="body"/>
          </p:nvPr>
        </p:nvSpPr>
        <p:spPr>
          <a:xfrm>
            <a:off x="609600" y="1600200"/>
            <a:ext cx="7926387" cy="4421187"/>
          </a:xfrm>
          <a:prstGeom prst="rect">
            <a:avLst/>
          </a:prstGeom>
          <a:noFill/>
          <a:ln>
            <a:noFill/>
          </a:ln>
        </p:spPr>
        <p:txBody>
          <a:bodyPr anchorCtr="0" anchor="t" bIns="46800" lIns="90000" spcFirstLastPara="1" rIns="90000" wrap="square" tIns="46800">
            <a:noAutofit/>
          </a:bodyPr>
          <a:lstStyle/>
          <a:p>
            <a:pPr indent="-171450" lvl="0" marL="171450" marR="0" rtl="0" algn="l">
              <a:lnSpc>
                <a:spcPct val="90000"/>
              </a:lnSpc>
              <a:spcBef>
                <a:spcPts val="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 </a:t>
            </a:r>
            <a:r>
              <a:rPr b="1" i="0" lang="en-IN" sz="2100" u="none">
                <a:solidFill>
                  <a:srgbClr val="CC0000"/>
                </a:solidFill>
                <a:latin typeface="Calibri"/>
                <a:ea typeface="Calibri"/>
                <a:cs typeface="Calibri"/>
                <a:sym typeface="Calibri"/>
              </a:rPr>
              <a:t>seekg()</a:t>
            </a:r>
            <a:r>
              <a:rPr b="0" i="0" lang="en-IN" sz="2100" u="none">
                <a:solidFill>
                  <a:schemeClr val="dk1"/>
                </a:solidFill>
                <a:latin typeface="Calibri"/>
                <a:ea typeface="Calibri"/>
                <a:cs typeface="Calibri"/>
                <a:sym typeface="Calibri"/>
              </a:rPr>
              <a:t> and </a:t>
            </a:r>
            <a:r>
              <a:rPr b="1" i="0" lang="en-IN" sz="2100" u="none">
                <a:solidFill>
                  <a:srgbClr val="CC0000"/>
                </a:solidFill>
                <a:latin typeface="Calibri"/>
                <a:ea typeface="Calibri"/>
                <a:cs typeface="Calibri"/>
                <a:sym typeface="Calibri"/>
              </a:rPr>
              <a:t>tellg()</a:t>
            </a:r>
            <a:r>
              <a:rPr b="0" i="0" lang="en-IN" sz="2100" u="none">
                <a:solidFill>
                  <a:schemeClr val="dk1"/>
                </a:solidFill>
                <a:latin typeface="Calibri"/>
                <a:ea typeface="Calibri"/>
                <a:cs typeface="Calibri"/>
                <a:sym typeface="Calibri"/>
              </a:rPr>
              <a:t> functions allow you to set and examine the </a:t>
            </a:r>
            <a:r>
              <a:rPr b="0" i="0" lang="en-IN" sz="2100" u="sng">
                <a:solidFill>
                  <a:srgbClr val="261F85"/>
                </a:solidFill>
                <a:latin typeface="Calibri"/>
                <a:ea typeface="Calibri"/>
                <a:cs typeface="Calibri"/>
                <a:sym typeface="Calibri"/>
              </a:rPr>
              <a:t>get pointer</a:t>
            </a:r>
            <a:r>
              <a:rPr b="0" i="0" lang="en-IN" sz="21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The </a:t>
            </a:r>
            <a:r>
              <a:rPr b="1" i="0" lang="en-IN" sz="2100" u="none">
                <a:solidFill>
                  <a:srgbClr val="CC0000"/>
                </a:solidFill>
                <a:latin typeface="Calibri"/>
                <a:ea typeface="Calibri"/>
                <a:cs typeface="Calibri"/>
                <a:sym typeface="Calibri"/>
              </a:rPr>
              <a:t>seekp()</a:t>
            </a:r>
            <a:r>
              <a:rPr b="0" i="0" lang="en-IN" sz="2100" u="none">
                <a:solidFill>
                  <a:schemeClr val="dk1"/>
                </a:solidFill>
                <a:latin typeface="Calibri"/>
                <a:ea typeface="Calibri"/>
                <a:cs typeface="Calibri"/>
                <a:sym typeface="Calibri"/>
              </a:rPr>
              <a:t> and </a:t>
            </a:r>
            <a:r>
              <a:rPr b="1" i="0" lang="en-IN" sz="2100" u="none">
                <a:solidFill>
                  <a:srgbClr val="CC0000"/>
                </a:solidFill>
                <a:latin typeface="Calibri"/>
                <a:ea typeface="Calibri"/>
                <a:cs typeface="Calibri"/>
                <a:sym typeface="Calibri"/>
              </a:rPr>
              <a:t>tellp()</a:t>
            </a:r>
            <a:r>
              <a:rPr b="0" i="0" lang="en-IN" sz="2100" u="none">
                <a:solidFill>
                  <a:schemeClr val="dk1"/>
                </a:solidFill>
                <a:latin typeface="Calibri"/>
                <a:ea typeface="Calibri"/>
                <a:cs typeface="Calibri"/>
                <a:sym typeface="Calibri"/>
              </a:rPr>
              <a:t> functions allow you to set and examine the </a:t>
            </a:r>
            <a:r>
              <a:rPr b="0" i="0" lang="en-IN" sz="2100" u="sng">
                <a:solidFill>
                  <a:srgbClr val="261F85"/>
                </a:solidFill>
                <a:latin typeface="Calibri"/>
                <a:ea typeface="Calibri"/>
                <a:cs typeface="Calibri"/>
                <a:sym typeface="Calibri"/>
              </a:rPr>
              <a:t>put pointer</a:t>
            </a:r>
            <a:r>
              <a:rPr b="0" i="0" lang="en-IN" sz="2100" u="none">
                <a:solidFill>
                  <a:schemeClr val="dk1"/>
                </a:solidFill>
                <a:latin typeface="Calibri"/>
                <a:ea typeface="Calibri"/>
                <a:cs typeface="Calibri"/>
                <a:sym typeface="Calibri"/>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195262" y="228600"/>
            <a:ext cx="8016875" cy="915987"/>
          </a:xfrm>
          <a:prstGeom prst="rect">
            <a:avLst/>
          </a:prstGeom>
          <a:noFill/>
          <a:ln>
            <a:noFill/>
          </a:ln>
        </p:spPr>
        <p:txBody>
          <a:bodyPr anchorCtr="0" anchor="ctr" bIns="46800" lIns="90000" spcFirstLastPara="1" rIns="90000" wrap="square" tIns="46800">
            <a:noAutofit/>
          </a:bodyPr>
          <a:lstStyle/>
          <a:p>
            <a:pPr indent="0" lvl="0" marL="0" rtl="0" algn="l">
              <a:lnSpc>
                <a:spcPct val="90000"/>
              </a:lnSpc>
              <a:spcBef>
                <a:spcPts val="0"/>
              </a:spcBef>
              <a:spcAft>
                <a:spcPts val="0"/>
              </a:spcAft>
              <a:buClr>
                <a:srgbClr val="FF0000"/>
              </a:buClr>
              <a:buSzPts val="3800"/>
              <a:buFont typeface="Calibri"/>
              <a:buNone/>
            </a:pPr>
            <a:r>
              <a:rPr b="1" i="0" lang="en-IN" sz="3800" u="none">
                <a:solidFill>
                  <a:srgbClr val="FF0000"/>
                </a:solidFill>
                <a:latin typeface="Calibri"/>
                <a:ea typeface="Calibri"/>
                <a:cs typeface="Calibri"/>
                <a:sym typeface="Calibri"/>
              </a:rPr>
              <a:t>seekg() function : </a:t>
            </a:r>
            <a:r>
              <a:rPr b="1" i="0" lang="en-IN" sz="3000" u="none">
                <a:solidFill>
                  <a:srgbClr val="FF0000"/>
                </a:solidFill>
                <a:latin typeface="Calibri"/>
                <a:ea typeface="Calibri"/>
                <a:cs typeface="Calibri"/>
                <a:sym typeface="Calibri"/>
              </a:rPr>
              <a:t>(with one argument)</a:t>
            </a:r>
            <a:endParaRPr/>
          </a:p>
        </p:txBody>
      </p:sp>
      <p:sp>
        <p:nvSpPr>
          <p:cNvPr id="473" name="Google Shape;473;p63"/>
          <p:cNvSpPr txBox="1"/>
          <p:nvPr>
            <p:ph idx="1" type="body"/>
          </p:nvPr>
        </p:nvSpPr>
        <p:spPr>
          <a:xfrm>
            <a:off x="609600" y="1293812"/>
            <a:ext cx="8153400" cy="4421187"/>
          </a:xfrm>
          <a:prstGeom prst="rect">
            <a:avLst/>
          </a:prstGeom>
          <a:noFill/>
          <a:ln>
            <a:noFill/>
          </a:ln>
        </p:spPr>
        <p:txBody>
          <a:bodyPr anchorCtr="0" anchor="t" bIns="46800" lIns="90000" spcFirstLastPara="1" rIns="90000" wrap="square" tIns="468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With one argument :</a:t>
            </a:r>
            <a:endParaRPr/>
          </a:p>
          <a:p>
            <a:pPr indent="-171450" lvl="0" marL="171450" marR="0" rtl="0" algn="ctr">
              <a:lnSpc>
                <a:spcPct val="90000"/>
              </a:lnSpc>
              <a:spcBef>
                <a:spcPts val="700"/>
              </a:spcBef>
              <a:spcAft>
                <a:spcPts val="0"/>
              </a:spcAft>
              <a:buClr>
                <a:srgbClr val="CC0000"/>
              </a:buClr>
              <a:buSzPts val="2100"/>
              <a:buFont typeface="Arial"/>
              <a:buNone/>
            </a:pPr>
            <a:r>
              <a:rPr b="0" i="0" lang="en-IN" sz="2100" u="none">
                <a:solidFill>
                  <a:srgbClr val="CC0000"/>
                </a:solidFill>
                <a:latin typeface="Calibri"/>
                <a:ea typeface="Calibri"/>
                <a:cs typeface="Calibri"/>
                <a:sym typeface="Calibri"/>
              </a:rPr>
              <a:t>fl.seekg(k);</a:t>
            </a:r>
            <a:endParaRPr/>
          </a:p>
          <a:p>
            <a:pPr indent="-171450" lvl="0" marL="171450" marR="0" rtl="0" algn="ctr">
              <a:lnSpc>
                <a:spcPct val="90000"/>
              </a:lnSpc>
              <a:spcBef>
                <a:spcPts val="700"/>
              </a:spcBef>
              <a:spcAft>
                <a:spcPts val="0"/>
              </a:spcAft>
              <a:buClr>
                <a:srgbClr val="CC0000"/>
              </a:buClr>
              <a:buSzPts val="2100"/>
              <a:buFont typeface="Arial"/>
              <a:buNone/>
            </a:pPr>
            <a:r>
              <a:rPr b="0" i="0" lang="en-IN" sz="2100" u="none">
                <a:solidFill>
                  <a:srgbClr val="CC0000"/>
                </a:solidFill>
                <a:latin typeface="Calibri"/>
                <a:ea typeface="Calibri"/>
                <a:cs typeface="Calibri"/>
                <a:sym typeface="Calibri"/>
              </a:rPr>
              <a:t>fl.seekp(k);</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   </a:t>
            </a:r>
            <a:r>
              <a:rPr b="0" i="0" lang="en-IN" sz="2400" u="none">
                <a:solidFill>
                  <a:schemeClr val="dk1"/>
                </a:solidFill>
                <a:latin typeface="Calibri"/>
                <a:ea typeface="Calibri"/>
                <a:cs typeface="Calibri"/>
                <a:sym typeface="Calibri"/>
              </a:rPr>
              <a:t>where k is absolute position from the beginning. The start of the file is byte 0 </a:t>
            </a:r>
            <a:endParaRPr/>
          </a:p>
          <a:p>
            <a:pPr indent="-171450" lvl="0" marL="171450" marR="0" rtl="0" algn="l">
              <a:lnSpc>
                <a:spcPct val="90000"/>
              </a:lnSpc>
              <a:spcBef>
                <a:spcPts val="700"/>
              </a:spcBef>
              <a:spcAft>
                <a:spcPts val="0"/>
              </a:spcAft>
              <a:buClr>
                <a:schemeClr val="dk1"/>
              </a:buClr>
              <a:buSzPts val="2400"/>
              <a:buFont typeface="Arial"/>
              <a:buNone/>
            </a:pPr>
            <a:r>
              <a:rPr b="0" i="0" lang="en-IN" sz="2400" u="none">
                <a:solidFill>
                  <a:schemeClr val="dk1"/>
                </a:solidFill>
                <a:latin typeface="Calibri"/>
                <a:ea typeface="Calibri"/>
                <a:cs typeface="Calibri"/>
                <a:sym typeface="Calibri"/>
              </a:rPr>
              <a:t>It will result in moving the pointer as shown-</a:t>
            </a:r>
            <a:endParaRPr/>
          </a:p>
          <a:p>
            <a:pPr indent="-171450" lvl="0" marL="171450" marR="0" rtl="0" algn="l">
              <a:lnSpc>
                <a:spcPct val="90000"/>
              </a:lnSpc>
              <a:spcBef>
                <a:spcPts val="7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grpSp>
        <p:nvGrpSpPr>
          <p:cNvPr id="474" name="Google Shape;474;p63"/>
          <p:cNvGrpSpPr/>
          <p:nvPr/>
        </p:nvGrpSpPr>
        <p:grpSpPr>
          <a:xfrm>
            <a:off x="1584325" y="4368800"/>
            <a:ext cx="5953125" cy="1651000"/>
            <a:chOff x="998" y="2618"/>
            <a:chExt cx="3750" cy="1040"/>
          </a:xfrm>
        </p:grpSpPr>
        <p:sp>
          <p:nvSpPr>
            <p:cNvPr id="475" name="Google Shape;475;p63"/>
            <p:cNvSpPr txBox="1"/>
            <p:nvPr/>
          </p:nvSpPr>
          <p:spPr>
            <a:xfrm>
              <a:off x="1200" y="2976"/>
              <a:ext cx="3408" cy="192"/>
            </a:xfrm>
            <a:prstGeom prst="rect">
              <a:avLst/>
            </a:prstGeom>
            <a:solidFill>
              <a:srgbClr val="CE9964"/>
            </a:solidFill>
            <a:ln cap="flat" cmpd="sng" w="9525">
              <a:solidFill>
                <a:srgbClr val="402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6" name="Google Shape;476;p63"/>
            <p:cNvSpPr txBox="1"/>
            <p:nvPr/>
          </p:nvSpPr>
          <p:spPr>
            <a:xfrm>
              <a:off x="998" y="2714"/>
              <a:ext cx="496"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Begin</a:t>
              </a:r>
              <a:endParaRPr/>
            </a:p>
          </p:txBody>
        </p:sp>
        <p:sp>
          <p:nvSpPr>
            <p:cNvPr id="477" name="Google Shape;477;p63"/>
            <p:cNvSpPr txBox="1"/>
            <p:nvPr/>
          </p:nvSpPr>
          <p:spPr>
            <a:xfrm>
              <a:off x="2534" y="2666"/>
              <a:ext cx="362"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File</a:t>
              </a:r>
              <a:endParaRPr/>
            </a:p>
          </p:txBody>
        </p:sp>
        <p:sp>
          <p:nvSpPr>
            <p:cNvPr id="478" name="Google Shape;478;p63"/>
            <p:cNvSpPr txBox="1"/>
            <p:nvPr/>
          </p:nvSpPr>
          <p:spPr>
            <a:xfrm>
              <a:off x="4376" y="2618"/>
              <a:ext cx="372"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End</a:t>
              </a:r>
              <a:endParaRPr/>
            </a:p>
          </p:txBody>
        </p:sp>
        <p:cxnSp>
          <p:nvCxnSpPr>
            <p:cNvPr id="479" name="Google Shape;479;p63"/>
            <p:cNvCxnSpPr/>
            <p:nvPr/>
          </p:nvCxnSpPr>
          <p:spPr>
            <a:xfrm>
              <a:off x="1200" y="3360"/>
              <a:ext cx="1200" cy="1"/>
            </a:xfrm>
            <a:prstGeom prst="straightConnector1">
              <a:avLst/>
            </a:prstGeom>
            <a:noFill/>
            <a:ln cap="flat" cmpd="sng" w="9525">
              <a:solidFill>
                <a:srgbClr val="402000"/>
              </a:solidFill>
              <a:prstDash val="solid"/>
              <a:miter lim="800000"/>
              <a:headEnd len="med" w="med" type="none"/>
              <a:tailEnd len="med" w="med" type="none"/>
            </a:ln>
          </p:spPr>
        </p:cxnSp>
        <p:cxnSp>
          <p:nvCxnSpPr>
            <p:cNvPr id="480" name="Google Shape;480;p63"/>
            <p:cNvCxnSpPr/>
            <p:nvPr/>
          </p:nvCxnSpPr>
          <p:spPr>
            <a:xfrm>
              <a:off x="1200" y="3168"/>
              <a:ext cx="1" cy="336"/>
            </a:xfrm>
            <a:prstGeom prst="straightConnector1">
              <a:avLst/>
            </a:prstGeom>
            <a:noFill/>
            <a:ln cap="flat" cmpd="sng" w="9525">
              <a:solidFill>
                <a:srgbClr val="402000"/>
              </a:solidFill>
              <a:prstDash val="solid"/>
              <a:miter lim="800000"/>
              <a:headEnd len="med" w="med" type="none"/>
              <a:tailEnd len="med" w="med" type="none"/>
            </a:ln>
          </p:spPr>
        </p:cxnSp>
        <p:cxnSp>
          <p:nvCxnSpPr>
            <p:cNvPr id="481" name="Google Shape;481;p63"/>
            <p:cNvCxnSpPr/>
            <p:nvPr/>
          </p:nvCxnSpPr>
          <p:spPr>
            <a:xfrm>
              <a:off x="2400" y="3168"/>
              <a:ext cx="1" cy="336"/>
            </a:xfrm>
            <a:prstGeom prst="straightConnector1">
              <a:avLst/>
            </a:prstGeom>
            <a:noFill/>
            <a:ln cap="flat" cmpd="sng" w="9525">
              <a:solidFill>
                <a:srgbClr val="402000"/>
              </a:solidFill>
              <a:prstDash val="solid"/>
              <a:miter lim="800000"/>
              <a:headEnd len="med" w="med" type="none"/>
              <a:tailEnd len="med" w="med" type="none"/>
            </a:ln>
          </p:spPr>
        </p:cxnSp>
        <p:sp>
          <p:nvSpPr>
            <p:cNvPr id="482" name="Google Shape;482;p63"/>
            <p:cNvSpPr txBox="1"/>
            <p:nvPr/>
          </p:nvSpPr>
          <p:spPr>
            <a:xfrm>
              <a:off x="1489" y="3098"/>
              <a:ext cx="571"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k bytes</a:t>
              </a:r>
              <a:endParaRPr/>
            </a:p>
          </p:txBody>
        </p:sp>
        <p:sp>
          <p:nvSpPr>
            <p:cNvPr id="483" name="Google Shape;483;p63"/>
            <p:cNvSpPr txBox="1"/>
            <p:nvPr/>
          </p:nvSpPr>
          <p:spPr>
            <a:xfrm>
              <a:off x="2291" y="3072"/>
              <a:ext cx="189"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402000"/>
                </a:buClr>
                <a:buSzPts val="2000"/>
                <a:buFont typeface="Times New Roman"/>
                <a:buNone/>
              </a:pPr>
              <a:r>
                <a:rPr b="0" i="0" lang="en-IN" sz="2000" u="none">
                  <a:solidFill>
                    <a:srgbClr val="402000"/>
                  </a:solidFill>
                  <a:latin typeface="Times New Roman"/>
                  <a:ea typeface="Times New Roman"/>
                  <a:cs typeface="Times New Roman"/>
                  <a:sym typeface="Times New Roman"/>
                </a:rPr>
                <a:t>^</a:t>
              </a:r>
              <a:endParaRPr/>
            </a:p>
          </p:txBody>
        </p:sp>
        <p:sp>
          <p:nvSpPr>
            <p:cNvPr id="484" name="Google Shape;484;p63"/>
            <p:cNvSpPr txBox="1"/>
            <p:nvPr/>
          </p:nvSpPr>
          <p:spPr>
            <a:xfrm>
              <a:off x="2015" y="3408"/>
              <a:ext cx="854"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File pointer</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nvSpPr>
        <p:spPr>
          <a:xfrm>
            <a:off x="990600" y="228600"/>
            <a:ext cx="7772400" cy="1143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lt1"/>
              </a:buClr>
              <a:buSzPts val="3200"/>
              <a:buFont typeface="Times New Roman"/>
              <a:buNone/>
            </a:pPr>
            <a:r>
              <a:rPr b="1" i="0" lang="en-IN" sz="3200" u="none">
                <a:solidFill>
                  <a:schemeClr val="lt1"/>
                </a:solidFill>
                <a:latin typeface="Times New Roman"/>
                <a:ea typeface="Times New Roman"/>
                <a:cs typeface="Times New Roman"/>
                <a:sym typeface="Times New Roman"/>
              </a:rPr>
              <a:t>‘</a:t>
            </a:r>
            <a:r>
              <a:rPr b="1" i="0" lang="en-IN" sz="3200" u="none">
                <a:solidFill>
                  <a:srgbClr val="FF0000"/>
                </a:solidFill>
                <a:latin typeface="Times New Roman"/>
                <a:ea typeface="Times New Roman"/>
                <a:cs typeface="Times New Roman"/>
                <a:sym typeface="Times New Roman"/>
              </a:rPr>
              <a:t>seek’ functions : (</a:t>
            </a:r>
            <a:r>
              <a:rPr b="0" i="0" lang="en-IN" sz="2400" u="none">
                <a:solidFill>
                  <a:srgbClr val="FF0000"/>
                </a:solidFill>
                <a:latin typeface="Times New Roman"/>
                <a:ea typeface="Times New Roman"/>
                <a:cs typeface="Times New Roman"/>
                <a:sym typeface="Times New Roman"/>
              </a:rPr>
              <a:t>With two arguments )</a:t>
            </a:r>
            <a:endParaRPr/>
          </a:p>
        </p:txBody>
      </p:sp>
      <p:sp>
        <p:nvSpPr>
          <p:cNvPr id="490" name="Google Shape;490;p64"/>
          <p:cNvSpPr txBox="1"/>
          <p:nvPr/>
        </p:nvSpPr>
        <p:spPr>
          <a:xfrm>
            <a:off x="304800" y="1371600"/>
            <a:ext cx="86106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491" name="Google Shape;491;p64"/>
          <p:cNvCxnSpPr/>
          <p:nvPr/>
        </p:nvCxnSpPr>
        <p:spPr>
          <a:xfrm flipH="1">
            <a:off x="2438400" y="2743200"/>
            <a:ext cx="990600" cy="533400"/>
          </a:xfrm>
          <a:prstGeom prst="straightConnector1">
            <a:avLst/>
          </a:prstGeom>
          <a:noFill/>
          <a:ln cap="flat" cmpd="sng" w="28575">
            <a:solidFill>
              <a:schemeClr val="dk1"/>
            </a:solidFill>
            <a:prstDash val="solid"/>
            <a:miter lim="800000"/>
            <a:headEnd len="med" w="med" type="none"/>
            <a:tailEnd len="med" w="med" type="none"/>
          </a:ln>
        </p:spPr>
      </p:cxnSp>
      <p:sp>
        <p:nvSpPr>
          <p:cNvPr id="492" name="Google Shape;492;p64"/>
          <p:cNvSpPr txBox="1"/>
          <p:nvPr/>
        </p:nvSpPr>
        <p:spPr>
          <a:xfrm>
            <a:off x="533400" y="3276600"/>
            <a:ext cx="2938462" cy="815975"/>
          </a:xfrm>
          <a:prstGeom prst="rect">
            <a:avLst/>
          </a:prstGeom>
          <a:noFill/>
          <a:ln cap="flat" cmpd="sng" w="2857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2400"/>
              <a:buFont typeface="Times New Roman"/>
              <a:buNone/>
            </a:pPr>
            <a:r>
              <a:rPr b="1" i="0" lang="en-IN" sz="2400" u="none">
                <a:solidFill>
                  <a:srgbClr val="CC0000"/>
                </a:solidFill>
                <a:latin typeface="Times New Roman"/>
                <a:ea typeface="Times New Roman"/>
                <a:cs typeface="Times New Roman"/>
                <a:sym typeface="Times New Roman"/>
              </a:rPr>
              <a:t>Number of bytes</a:t>
            </a:r>
            <a:r>
              <a:rPr b="1" i="0" lang="en-IN" sz="2400" u="none">
                <a:solidFill>
                  <a:schemeClr val="dk1"/>
                </a:solidFill>
                <a:latin typeface="Times New Roman"/>
                <a:ea typeface="Times New Roman"/>
                <a:cs typeface="Times New Roman"/>
                <a:sym typeface="Times New Roman"/>
              </a:rPr>
              <a:t> file </a:t>
            </a:r>
            <a:endParaRPr/>
          </a:p>
          <a:p>
            <a:pPr indent="0" lvl="0" marL="0" marR="0" rtl="0" algn="l">
              <a:lnSpc>
                <a:spcPct val="95000"/>
              </a:lnSpc>
              <a:spcBef>
                <a:spcPts val="0"/>
              </a:spcBef>
              <a:spcAft>
                <a:spcPts val="0"/>
              </a:spcAft>
              <a:buClr>
                <a:schemeClr val="dk1"/>
              </a:buClr>
              <a:buSzPts val="2400"/>
              <a:buFont typeface="Times New Roman"/>
              <a:buNone/>
            </a:pPr>
            <a:r>
              <a:rPr b="1" i="0" lang="en-IN" sz="2400" u="none">
                <a:solidFill>
                  <a:schemeClr val="dk1"/>
                </a:solidFill>
                <a:latin typeface="Times New Roman"/>
                <a:ea typeface="Times New Roman"/>
                <a:cs typeface="Times New Roman"/>
                <a:sym typeface="Times New Roman"/>
              </a:rPr>
              <a:t>pointer to be moved</a:t>
            </a:r>
            <a:endParaRPr/>
          </a:p>
        </p:txBody>
      </p:sp>
      <p:cxnSp>
        <p:nvCxnSpPr>
          <p:cNvPr id="493" name="Google Shape;493;p64"/>
          <p:cNvCxnSpPr/>
          <p:nvPr/>
        </p:nvCxnSpPr>
        <p:spPr>
          <a:xfrm>
            <a:off x="4953000" y="2743200"/>
            <a:ext cx="533400" cy="533400"/>
          </a:xfrm>
          <a:prstGeom prst="straightConnector1">
            <a:avLst/>
          </a:prstGeom>
          <a:noFill/>
          <a:ln cap="flat" cmpd="sng" w="28575">
            <a:solidFill>
              <a:schemeClr val="dk1"/>
            </a:solidFill>
            <a:prstDash val="solid"/>
            <a:miter lim="800000"/>
            <a:headEnd len="med" w="med" type="none"/>
            <a:tailEnd len="med" w="med" type="none"/>
          </a:ln>
        </p:spPr>
      </p:cxnSp>
      <p:sp>
        <p:nvSpPr>
          <p:cNvPr id="494" name="Google Shape;494;p64"/>
          <p:cNvSpPr txBox="1"/>
          <p:nvPr/>
        </p:nvSpPr>
        <p:spPr>
          <a:xfrm>
            <a:off x="4419600" y="3276600"/>
            <a:ext cx="3595687" cy="815975"/>
          </a:xfrm>
          <a:prstGeom prst="rect">
            <a:avLst/>
          </a:prstGeom>
          <a:noFill/>
          <a:ln cap="flat" cmpd="sng" w="2857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2400"/>
              <a:buFont typeface="Times New Roman"/>
              <a:buNone/>
            </a:pPr>
            <a:r>
              <a:rPr b="1" i="0" lang="en-IN" sz="2400" u="none">
                <a:solidFill>
                  <a:srgbClr val="CC0000"/>
                </a:solidFill>
                <a:latin typeface="Times New Roman"/>
                <a:ea typeface="Times New Roman"/>
                <a:cs typeface="Times New Roman"/>
                <a:sym typeface="Times New Roman"/>
              </a:rPr>
              <a:t>Location</a:t>
            </a:r>
            <a:r>
              <a:rPr b="1" i="0" lang="en-IN" sz="2400" u="none">
                <a:solidFill>
                  <a:srgbClr val="339933"/>
                </a:solidFill>
                <a:latin typeface="Times New Roman"/>
                <a:ea typeface="Times New Roman"/>
                <a:cs typeface="Times New Roman"/>
                <a:sym typeface="Times New Roman"/>
              </a:rPr>
              <a:t> </a:t>
            </a:r>
            <a:r>
              <a:rPr b="1" i="0" lang="en-IN" sz="2400" u="none">
                <a:solidFill>
                  <a:schemeClr val="dk1"/>
                </a:solidFill>
                <a:latin typeface="Times New Roman"/>
                <a:ea typeface="Times New Roman"/>
                <a:cs typeface="Times New Roman"/>
                <a:sym typeface="Times New Roman"/>
              </a:rPr>
              <a:t>from where File </a:t>
            </a:r>
            <a:endParaRPr/>
          </a:p>
          <a:p>
            <a:pPr indent="0" lvl="0" marL="0" marR="0" rtl="0" algn="l">
              <a:lnSpc>
                <a:spcPct val="95000"/>
              </a:lnSpc>
              <a:spcBef>
                <a:spcPts val="0"/>
              </a:spcBef>
              <a:spcAft>
                <a:spcPts val="0"/>
              </a:spcAft>
              <a:buClr>
                <a:schemeClr val="dk1"/>
              </a:buClr>
              <a:buSzPts val="2400"/>
              <a:buFont typeface="Times New Roman"/>
              <a:buNone/>
            </a:pPr>
            <a:r>
              <a:rPr b="1" i="0" lang="en-IN" sz="2400" u="none">
                <a:solidFill>
                  <a:schemeClr val="dk1"/>
                </a:solidFill>
                <a:latin typeface="Times New Roman"/>
                <a:ea typeface="Times New Roman"/>
                <a:cs typeface="Times New Roman"/>
                <a:sym typeface="Times New Roman"/>
              </a:rPr>
              <a:t>pointer is to be moved</a:t>
            </a:r>
            <a:endParaRPr/>
          </a:p>
        </p:txBody>
      </p:sp>
      <p:sp>
        <p:nvSpPr>
          <p:cNvPr id="495" name="Google Shape;495;p64"/>
          <p:cNvSpPr txBox="1"/>
          <p:nvPr/>
        </p:nvSpPr>
        <p:spPr>
          <a:xfrm>
            <a:off x="1905000" y="1676400"/>
            <a:ext cx="3786187" cy="1173162"/>
          </a:xfrm>
          <a:prstGeom prst="rect">
            <a:avLst/>
          </a:prstGeom>
          <a:noFill/>
          <a:ln cap="flat" cmpd="sng" w="3810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CC"/>
              </a:buClr>
              <a:buSzPts val="2400"/>
              <a:buFont typeface="Times New Roman"/>
              <a:buNone/>
            </a:pPr>
            <a:r>
              <a:rPr b="1" i="0" lang="en-IN" sz="2400" u="none">
                <a:solidFill>
                  <a:srgbClr val="0000CC"/>
                </a:solidFill>
                <a:latin typeface="Times New Roman"/>
                <a:ea typeface="Times New Roman"/>
                <a:cs typeface="Times New Roman"/>
                <a:sym typeface="Times New Roman"/>
              </a:rPr>
              <a:t>fl.seekg(offset, refposition);</a:t>
            </a:r>
            <a:endParaRPr/>
          </a:p>
          <a:p>
            <a:pPr indent="0" lvl="0" marL="0" marR="0" rtl="0" algn="l">
              <a:lnSpc>
                <a:spcPct val="95000"/>
              </a:lnSpc>
              <a:spcBef>
                <a:spcPts val="0"/>
              </a:spcBef>
              <a:spcAft>
                <a:spcPts val="0"/>
              </a:spcAft>
              <a:buClr>
                <a:schemeClr val="dk1"/>
              </a:buClr>
              <a:buSzPts val="2400"/>
              <a:buFont typeface="Calibri"/>
              <a:buNone/>
            </a:pPr>
            <a:r>
              <a:t/>
            </a:r>
            <a:endParaRPr b="1" i="0" sz="2400" u="none">
              <a:solidFill>
                <a:srgbClr val="0000CC"/>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CC"/>
              </a:buClr>
              <a:buSzPts val="2400"/>
              <a:buFont typeface="Times New Roman"/>
              <a:buNone/>
            </a:pPr>
            <a:r>
              <a:rPr b="1" i="0" lang="en-IN" sz="2400" u="none">
                <a:solidFill>
                  <a:srgbClr val="0000CC"/>
                </a:solidFill>
                <a:latin typeface="Times New Roman"/>
                <a:ea typeface="Times New Roman"/>
                <a:cs typeface="Times New Roman"/>
                <a:sym typeface="Times New Roman"/>
              </a:rPr>
              <a:t>fl.seekp(offset, refposition);</a:t>
            </a:r>
            <a:endParaRPr/>
          </a:p>
        </p:txBody>
      </p:sp>
      <p:sp>
        <p:nvSpPr>
          <p:cNvPr id="496" name="Google Shape;496;p64"/>
          <p:cNvSpPr txBox="1"/>
          <p:nvPr/>
        </p:nvSpPr>
        <p:spPr>
          <a:xfrm>
            <a:off x="1447800" y="4267200"/>
            <a:ext cx="6069012" cy="43973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CC"/>
              </a:buClr>
              <a:buSzPts val="2400"/>
              <a:buFont typeface="Times New Roman"/>
              <a:buNone/>
            </a:pPr>
            <a:r>
              <a:rPr b="1" i="0" lang="en-IN" sz="2400" u="none">
                <a:solidFill>
                  <a:srgbClr val="0000CC"/>
                </a:solidFill>
                <a:latin typeface="Times New Roman"/>
                <a:ea typeface="Times New Roman"/>
                <a:cs typeface="Times New Roman"/>
                <a:sym typeface="Times New Roman"/>
              </a:rPr>
              <a:t>Refposition </a:t>
            </a:r>
            <a:r>
              <a:rPr b="1" i="0" lang="en-IN" sz="2400" u="none">
                <a:solidFill>
                  <a:schemeClr val="dk1"/>
                </a:solidFill>
                <a:latin typeface="Times New Roman"/>
                <a:ea typeface="Times New Roman"/>
                <a:cs typeface="Times New Roman"/>
                <a:sym typeface="Times New Roman"/>
              </a:rPr>
              <a:t>takes one of the following forms :</a:t>
            </a:r>
            <a:endParaRPr/>
          </a:p>
        </p:txBody>
      </p:sp>
      <p:sp>
        <p:nvSpPr>
          <p:cNvPr id="497" name="Google Shape;497;p64"/>
          <p:cNvSpPr txBox="1"/>
          <p:nvPr/>
        </p:nvSpPr>
        <p:spPr>
          <a:xfrm>
            <a:off x="1524000" y="4800600"/>
            <a:ext cx="5997575" cy="1192212"/>
          </a:xfrm>
          <a:prstGeom prst="rect">
            <a:avLst/>
          </a:prstGeom>
          <a:noFill/>
          <a:ln cap="flat" cmpd="sng" w="5715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152400" lvl="1" marL="457200" marR="0" rtl="0" algn="l">
              <a:lnSpc>
                <a:spcPct val="95000"/>
              </a:lnSpc>
              <a:spcBef>
                <a:spcPts val="0"/>
              </a:spcBef>
              <a:spcAft>
                <a:spcPts val="0"/>
              </a:spcAft>
              <a:buClr>
                <a:srgbClr val="402000"/>
              </a:buClr>
              <a:buSzPts val="2400"/>
              <a:buFont typeface="Times New Roman"/>
              <a:buChar char="•"/>
            </a:pPr>
            <a:r>
              <a:rPr b="1" i="0" lang="en-IN" sz="2400" u="none" cap="none" strike="noStrike">
                <a:solidFill>
                  <a:srgbClr val="CC0000"/>
                </a:solidFill>
                <a:latin typeface="Times New Roman"/>
                <a:ea typeface="Times New Roman"/>
                <a:cs typeface="Times New Roman"/>
                <a:sym typeface="Times New Roman"/>
              </a:rPr>
              <a:t>ios::beg	</a:t>
            </a:r>
            <a:r>
              <a:rPr b="1" i="0" lang="en-IN" sz="2400" u="none" cap="none" strike="noStrike">
                <a:solidFill>
                  <a:schemeClr val="dk1"/>
                </a:solidFill>
                <a:latin typeface="Times New Roman"/>
                <a:ea typeface="Times New Roman"/>
                <a:cs typeface="Times New Roman"/>
                <a:sym typeface="Times New Roman"/>
              </a:rPr>
              <a:t>Start of the file</a:t>
            </a:r>
            <a:endParaRPr/>
          </a:p>
          <a:p>
            <a:pPr indent="-152400" lvl="1" marL="457200" marR="0" rtl="0" algn="l">
              <a:lnSpc>
                <a:spcPct val="95000"/>
              </a:lnSpc>
              <a:spcBef>
                <a:spcPts val="0"/>
              </a:spcBef>
              <a:spcAft>
                <a:spcPts val="0"/>
              </a:spcAft>
              <a:buClr>
                <a:srgbClr val="402000"/>
              </a:buClr>
              <a:buSzPts val="2400"/>
              <a:buFont typeface="Times New Roman"/>
              <a:buChar char="•"/>
            </a:pPr>
            <a:r>
              <a:rPr b="1" i="0" lang="en-IN" sz="2400" u="none" cap="none" strike="noStrike">
                <a:solidFill>
                  <a:srgbClr val="CC0000"/>
                </a:solidFill>
                <a:latin typeface="Times New Roman"/>
                <a:ea typeface="Times New Roman"/>
                <a:cs typeface="Times New Roman"/>
                <a:sym typeface="Times New Roman"/>
              </a:rPr>
              <a:t>ios::cur	</a:t>
            </a:r>
            <a:r>
              <a:rPr b="1" i="0" lang="en-IN" sz="2400" u="none" cap="none" strike="noStrike">
                <a:solidFill>
                  <a:schemeClr val="dk1"/>
                </a:solidFill>
                <a:latin typeface="Times New Roman"/>
                <a:ea typeface="Times New Roman"/>
                <a:cs typeface="Times New Roman"/>
                <a:sym typeface="Times New Roman"/>
              </a:rPr>
              <a:t>current position of the pointer</a:t>
            </a:r>
            <a:endParaRPr/>
          </a:p>
          <a:p>
            <a:pPr indent="-152400" lvl="1" marL="457200" marR="0" rtl="0" algn="l">
              <a:lnSpc>
                <a:spcPct val="95000"/>
              </a:lnSpc>
              <a:spcBef>
                <a:spcPts val="0"/>
              </a:spcBef>
              <a:spcAft>
                <a:spcPts val="0"/>
              </a:spcAft>
              <a:buClr>
                <a:srgbClr val="402000"/>
              </a:buClr>
              <a:buSzPts val="2400"/>
              <a:buFont typeface="Times New Roman"/>
              <a:buChar char="•"/>
            </a:pPr>
            <a:r>
              <a:rPr b="1" i="0" lang="en-IN" sz="2400" u="none" cap="none" strike="noStrike">
                <a:solidFill>
                  <a:srgbClr val="CC0000"/>
                </a:solidFill>
                <a:latin typeface="Times New Roman"/>
                <a:ea typeface="Times New Roman"/>
                <a:cs typeface="Times New Roman"/>
                <a:sym typeface="Times New Roman"/>
              </a:rPr>
              <a:t>ios::end 	</a:t>
            </a:r>
            <a:r>
              <a:rPr b="1" i="0" lang="en-IN" sz="2400" u="none" cap="none" strike="noStrike">
                <a:solidFill>
                  <a:schemeClr val="dk1"/>
                </a:solidFill>
                <a:latin typeface="Times New Roman"/>
                <a:ea typeface="Times New Roman"/>
                <a:cs typeface="Times New Roman"/>
                <a:sym typeface="Times New Roman"/>
              </a:rPr>
              <a:t>End of the file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5"/>
          <p:cNvSpPr txBox="1"/>
          <p:nvPr/>
        </p:nvSpPr>
        <p:spPr>
          <a:xfrm>
            <a:off x="685800" y="76200"/>
            <a:ext cx="7772400" cy="1143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4000"/>
              <a:buFont typeface="Times New Roman"/>
              <a:buNone/>
            </a:pPr>
            <a:r>
              <a:rPr b="1" i="0" lang="en-IN" sz="4000" u="none">
                <a:solidFill>
                  <a:srgbClr val="FF0000"/>
                </a:solidFill>
                <a:latin typeface="Times New Roman"/>
                <a:ea typeface="Times New Roman"/>
                <a:cs typeface="Times New Roman"/>
                <a:sym typeface="Times New Roman"/>
              </a:rPr>
              <a:t>File Pointer offset calls</a:t>
            </a:r>
            <a:endParaRPr/>
          </a:p>
        </p:txBody>
      </p:sp>
      <p:sp>
        <p:nvSpPr>
          <p:cNvPr id="503" name="Google Shape;503;p65"/>
          <p:cNvSpPr txBox="1"/>
          <p:nvPr/>
        </p:nvSpPr>
        <p:spPr>
          <a:xfrm>
            <a:off x="304800" y="1371600"/>
            <a:ext cx="86106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4" name="Google Shape;504;p65"/>
          <p:cNvSpPr txBox="1"/>
          <p:nvPr/>
        </p:nvSpPr>
        <p:spPr>
          <a:xfrm>
            <a:off x="457200" y="2162175"/>
            <a:ext cx="8193087" cy="3749675"/>
          </a:xfrm>
          <a:prstGeom prst="rect">
            <a:avLst/>
          </a:prstGeom>
          <a:noFill/>
          <a:ln>
            <a:noFill/>
          </a:ln>
        </p:spPr>
        <p:txBody>
          <a:bodyPr anchorCtr="0" anchor="t" bIns="45700" lIns="91425" spcFirstLastPara="1" rIns="91425" wrap="square" tIns="45700">
            <a:spAutoFit/>
          </a:bodyPr>
          <a:lstStyle/>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fl.seekg(0,ios::beg);	</a:t>
            </a:r>
            <a:r>
              <a:rPr b="1" i="0" lang="en-IN" sz="2800" u="none">
                <a:solidFill>
                  <a:srgbClr val="CC0000"/>
                </a:solidFill>
                <a:latin typeface="Times New Roman"/>
                <a:ea typeface="Times New Roman"/>
                <a:cs typeface="Times New Roman"/>
                <a:sym typeface="Times New Roman"/>
              </a:rPr>
              <a:t>Go to start</a:t>
            </a:r>
            <a:endParaRPr/>
          </a:p>
          <a:p>
            <a:pPr indent="0" lvl="0" marL="0" marR="0" rtl="0" algn="l">
              <a:lnSpc>
                <a:spcPct val="95000"/>
              </a:lnSpc>
              <a:spcBef>
                <a:spcPts val="0"/>
              </a:spcBef>
              <a:spcAft>
                <a:spcPts val="0"/>
              </a:spcAft>
              <a:buClr>
                <a:schemeClr val="dk1"/>
              </a:buClr>
              <a:buSzPts val="2800"/>
              <a:buFont typeface="Calibri"/>
              <a:buNone/>
            </a:pPr>
            <a:r>
              <a:t/>
            </a:r>
            <a:endParaRPr b="1" i="0" sz="2800" u="none">
              <a:solidFill>
                <a:schemeClr val="dk1"/>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fl.seekg(0,ios::cur);	</a:t>
            </a:r>
            <a:r>
              <a:rPr b="1" i="0" lang="en-IN" sz="2800" u="none">
                <a:solidFill>
                  <a:srgbClr val="CC0000"/>
                </a:solidFill>
                <a:latin typeface="Times New Roman"/>
                <a:ea typeface="Times New Roman"/>
                <a:cs typeface="Times New Roman"/>
                <a:sym typeface="Times New Roman"/>
              </a:rPr>
              <a:t>Stay at the current position</a:t>
            </a:r>
            <a:endParaRPr/>
          </a:p>
          <a:p>
            <a:pPr indent="0" lvl="0" marL="0" marR="0" rtl="0" algn="l">
              <a:lnSpc>
                <a:spcPct val="95000"/>
              </a:lnSpc>
              <a:spcBef>
                <a:spcPts val="0"/>
              </a:spcBef>
              <a:spcAft>
                <a:spcPts val="0"/>
              </a:spcAft>
              <a:buClr>
                <a:schemeClr val="dk1"/>
              </a:buClr>
              <a:buSzPts val="2800"/>
              <a:buFont typeface="Calibri"/>
              <a:buNone/>
            </a:pPr>
            <a:r>
              <a:t/>
            </a:r>
            <a:endParaRPr b="1" i="0" sz="2800" u="none">
              <a:solidFill>
                <a:srgbClr val="CC0000"/>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fl.seekg(0,ios::end);	</a:t>
            </a:r>
            <a:r>
              <a:rPr b="1" i="0" lang="en-IN" sz="2800" u="none">
                <a:solidFill>
                  <a:srgbClr val="CC0000"/>
                </a:solidFill>
                <a:latin typeface="Times New Roman"/>
                <a:ea typeface="Times New Roman"/>
                <a:cs typeface="Times New Roman"/>
                <a:sym typeface="Times New Roman"/>
              </a:rPr>
              <a:t>Go to the end of file</a:t>
            </a:r>
            <a:endParaRPr/>
          </a:p>
          <a:p>
            <a:pPr indent="0" lvl="0" marL="0" marR="0" rtl="0" algn="l">
              <a:lnSpc>
                <a:spcPct val="95000"/>
              </a:lnSpc>
              <a:spcBef>
                <a:spcPts val="0"/>
              </a:spcBef>
              <a:spcAft>
                <a:spcPts val="0"/>
              </a:spcAft>
              <a:buClr>
                <a:schemeClr val="dk1"/>
              </a:buClr>
              <a:buSzPts val="2800"/>
              <a:buFont typeface="Calibri"/>
              <a:buNone/>
            </a:pPr>
            <a:r>
              <a:t/>
            </a:r>
            <a:endParaRPr b="1" i="0" sz="2800" u="none">
              <a:solidFill>
                <a:srgbClr val="CC0000"/>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fl.seekg(m,ios::beg);	</a:t>
            </a:r>
            <a:r>
              <a:rPr b="1" i="0" lang="en-IN" sz="2800" u="none">
                <a:solidFill>
                  <a:srgbClr val="CC0000"/>
                </a:solidFill>
                <a:latin typeface="Times New Roman"/>
                <a:ea typeface="Times New Roman"/>
                <a:cs typeface="Times New Roman"/>
                <a:sym typeface="Times New Roman"/>
              </a:rPr>
              <a:t>Move to (m+1)th byte in the file</a:t>
            </a:r>
            <a:endParaRPr/>
          </a:p>
          <a:p>
            <a:pPr indent="0" lvl="0" marL="0" marR="0" rtl="0" algn="l">
              <a:lnSpc>
                <a:spcPct val="95000"/>
              </a:lnSpc>
              <a:spcBef>
                <a:spcPts val="0"/>
              </a:spcBef>
              <a:spcAft>
                <a:spcPts val="0"/>
              </a:spcAft>
              <a:buClr>
                <a:schemeClr val="dk1"/>
              </a:buClr>
              <a:buSzPts val="2800"/>
              <a:buFont typeface="Calibri"/>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nvSpPr>
        <p:spPr>
          <a:xfrm>
            <a:off x="685800" y="76200"/>
            <a:ext cx="7772400" cy="1143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4000"/>
              <a:buFont typeface="Times New Roman"/>
              <a:buNone/>
            </a:pPr>
            <a:r>
              <a:rPr b="1" i="0" lang="en-IN" sz="4000" u="none">
                <a:solidFill>
                  <a:srgbClr val="FF0000"/>
                </a:solidFill>
                <a:latin typeface="Times New Roman"/>
                <a:ea typeface="Times New Roman"/>
                <a:cs typeface="Times New Roman"/>
                <a:sym typeface="Times New Roman"/>
              </a:rPr>
              <a:t>File Pointer offset calls</a:t>
            </a:r>
            <a:endParaRPr/>
          </a:p>
        </p:txBody>
      </p:sp>
      <p:sp>
        <p:nvSpPr>
          <p:cNvPr id="510" name="Google Shape;510;p66"/>
          <p:cNvSpPr txBox="1"/>
          <p:nvPr/>
        </p:nvSpPr>
        <p:spPr>
          <a:xfrm>
            <a:off x="304800" y="1371600"/>
            <a:ext cx="86106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1" name="Google Shape;511;p66"/>
          <p:cNvSpPr txBox="1"/>
          <p:nvPr/>
        </p:nvSpPr>
        <p:spPr>
          <a:xfrm>
            <a:off x="533400" y="1600200"/>
            <a:ext cx="7820025" cy="3749675"/>
          </a:xfrm>
          <a:prstGeom prst="rect">
            <a:avLst/>
          </a:prstGeom>
          <a:noFill/>
          <a:ln>
            <a:noFill/>
          </a:ln>
        </p:spPr>
        <p:txBody>
          <a:bodyPr anchorCtr="0" anchor="t" bIns="45700" lIns="91425" spcFirstLastPara="1" rIns="91425" wrap="square" tIns="45700">
            <a:spAutoFit/>
          </a:bodyPr>
          <a:lstStyle/>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fl.seekg(m,ios::cur);	     </a:t>
            </a:r>
            <a:r>
              <a:rPr b="1" i="0" lang="en-IN" sz="2800" u="none">
                <a:solidFill>
                  <a:srgbClr val="CC0000"/>
                </a:solidFill>
                <a:latin typeface="Times New Roman"/>
                <a:ea typeface="Times New Roman"/>
                <a:cs typeface="Times New Roman"/>
                <a:sym typeface="Times New Roman"/>
              </a:rPr>
              <a:t>Go forward by m bytes </a:t>
            </a:r>
            <a:endParaRPr/>
          </a:p>
          <a:p>
            <a:pPr indent="0" lvl="0" marL="0" marR="0" rtl="0" algn="l">
              <a:lnSpc>
                <a:spcPct val="95000"/>
              </a:lnSpc>
              <a:spcBef>
                <a:spcPts val="0"/>
              </a:spcBef>
              <a:spcAft>
                <a:spcPts val="0"/>
              </a:spcAft>
              <a:buClr>
                <a:srgbClr val="CC0000"/>
              </a:buClr>
              <a:buSzPts val="2800"/>
              <a:buFont typeface="Times New Roman"/>
              <a:buNone/>
            </a:pPr>
            <a:r>
              <a:rPr b="1" i="0" lang="en-IN" sz="2800" u="none">
                <a:solidFill>
                  <a:srgbClr val="CC0000"/>
                </a:solidFill>
                <a:latin typeface="Times New Roman"/>
                <a:ea typeface="Times New Roman"/>
                <a:cs typeface="Times New Roman"/>
                <a:sym typeface="Times New Roman"/>
              </a:rPr>
              <a:t>                                         from current pos</a:t>
            </a:r>
            <a:endParaRPr/>
          </a:p>
          <a:p>
            <a:pPr indent="0" lvl="0" marL="0" marR="0" rtl="0" algn="l">
              <a:lnSpc>
                <a:spcPct val="95000"/>
              </a:lnSpc>
              <a:spcBef>
                <a:spcPts val="0"/>
              </a:spcBef>
              <a:spcAft>
                <a:spcPts val="0"/>
              </a:spcAft>
              <a:buClr>
                <a:schemeClr val="dk1"/>
              </a:buClr>
              <a:buSzPts val="2800"/>
              <a:buFont typeface="Calibri"/>
              <a:buNone/>
            </a:pPr>
            <a:r>
              <a:t/>
            </a:r>
            <a:endParaRPr b="1" i="0" sz="2800" u="none">
              <a:solidFill>
                <a:srgbClr val="CC0000"/>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fl.seekg(-m,ios::cur);     </a:t>
            </a:r>
            <a:r>
              <a:rPr b="1" i="0" lang="en-IN" sz="2800" u="none">
                <a:solidFill>
                  <a:srgbClr val="CC0000"/>
                </a:solidFill>
                <a:latin typeface="Times New Roman"/>
                <a:ea typeface="Times New Roman"/>
                <a:cs typeface="Times New Roman"/>
                <a:sym typeface="Times New Roman"/>
              </a:rPr>
              <a:t>Go backward by m bytes </a:t>
            </a:r>
            <a:endParaRPr/>
          </a:p>
          <a:p>
            <a:pPr indent="0" lvl="0" marL="0" marR="0" rtl="0" algn="l">
              <a:lnSpc>
                <a:spcPct val="95000"/>
              </a:lnSpc>
              <a:spcBef>
                <a:spcPts val="0"/>
              </a:spcBef>
              <a:spcAft>
                <a:spcPts val="0"/>
              </a:spcAft>
              <a:buClr>
                <a:srgbClr val="CC0000"/>
              </a:buClr>
              <a:buSzPts val="2800"/>
              <a:buFont typeface="Times New Roman"/>
              <a:buNone/>
            </a:pPr>
            <a:r>
              <a:rPr b="1" i="0" lang="en-IN" sz="2800" u="none">
                <a:solidFill>
                  <a:srgbClr val="CC0000"/>
                </a:solidFill>
                <a:latin typeface="Times New Roman"/>
                <a:ea typeface="Times New Roman"/>
                <a:cs typeface="Times New Roman"/>
                <a:sym typeface="Times New Roman"/>
              </a:rPr>
              <a:t>           						from current pos</a:t>
            </a:r>
            <a:endParaRPr/>
          </a:p>
          <a:p>
            <a:pPr indent="0" lvl="0" marL="0" marR="0" rtl="0" algn="l">
              <a:lnSpc>
                <a:spcPct val="95000"/>
              </a:lnSpc>
              <a:spcBef>
                <a:spcPts val="0"/>
              </a:spcBef>
              <a:spcAft>
                <a:spcPts val="0"/>
              </a:spcAft>
              <a:buClr>
                <a:schemeClr val="dk1"/>
              </a:buClr>
              <a:buSzPts val="2800"/>
              <a:buFont typeface="Calibri"/>
              <a:buNone/>
            </a:pPr>
            <a:r>
              <a:t/>
            </a:r>
            <a:endParaRPr b="1" i="0" sz="2800" u="none">
              <a:solidFill>
                <a:schemeClr val="dk1"/>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402000"/>
              </a:buClr>
              <a:buSzPts val="2800"/>
              <a:buFont typeface="Times New Roman"/>
              <a:buChar char="•"/>
            </a:pPr>
            <a:r>
              <a:rPr b="1" i="0" lang="en-IN" sz="2800" u="none">
                <a:solidFill>
                  <a:schemeClr val="dk1"/>
                </a:solidFill>
                <a:latin typeface="Times New Roman"/>
                <a:ea typeface="Times New Roman"/>
                <a:cs typeface="Times New Roman"/>
                <a:sym typeface="Times New Roman"/>
              </a:rPr>
              <a:t>fl.seekg(-m,ios::end);	</a:t>
            </a:r>
            <a:r>
              <a:rPr b="1" i="0" lang="en-IN" sz="2800" u="none">
                <a:solidFill>
                  <a:srgbClr val="CC0000"/>
                </a:solidFill>
                <a:latin typeface="Times New Roman"/>
                <a:ea typeface="Times New Roman"/>
                <a:cs typeface="Times New Roman"/>
                <a:sym typeface="Times New Roman"/>
              </a:rPr>
              <a:t>Go backward by m bytes </a:t>
            </a:r>
            <a:endParaRPr/>
          </a:p>
          <a:p>
            <a:pPr indent="0" lvl="0" marL="0" marR="0" rtl="0" algn="l">
              <a:lnSpc>
                <a:spcPct val="95000"/>
              </a:lnSpc>
              <a:spcBef>
                <a:spcPts val="0"/>
              </a:spcBef>
              <a:spcAft>
                <a:spcPts val="0"/>
              </a:spcAft>
              <a:buClr>
                <a:srgbClr val="CC0000"/>
              </a:buClr>
              <a:buSzPts val="2800"/>
              <a:buFont typeface="Times New Roman"/>
              <a:buNone/>
            </a:pPr>
            <a:r>
              <a:rPr b="1" i="0" lang="en-IN" sz="2800" u="none">
                <a:solidFill>
                  <a:srgbClr val="CC0000"/>
                </a:solidFill>
                <a:latin typeface="Times New Roman"/>
                <a:ea typeface="Times New Roman"/>
                <a:cs typeface="Times New Roman"/>
                <a:sym typeface="Times New Roman"/>
              </a:rPr>
              <a:t>								from the end</a:t>
            </a:r>
            <a:endParaRPr/>
          </a:p>
          <a:p>
            <a:pPr indent="0" lvl="0" marL="0" marR="0" rtl="0" algn="l">
              <a:lnSpc>
                <a:spcPct val="100000"/>
              </a:lnSpc>
              <a:spcBef>
                <a:spcPts val="0"/>
              </a:spcBef>
              <a:spcAft>
                <a:spcPts val="0"/>
              </a:spcAft>
              <a:buNone/>
            </a:pPr>
            <a:r>
              <a:t/>
            </a:r>
            <a:endParaRPr b="1" i="0" sz="2800" u="none">
              <a:solidFill>
                <a:srgbClr val="CC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7"/>
          <p:cNvSpPr txBox="1"/>
          <p:nvPr/>
        </p:nvSpPr>
        <p:spPr>
          <a:xfrm>
            <a:off x="990600" y="0"/>
            <a:ext cx="7772400" cy="1143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2800"/>
              <a:buFont typeface="Times New Roman"/>
              <a:buNone/>
            </a:pPr>
            <a:r>
              <a:rPr b="1" i="0" lang="en-IN" sz="2800" u="none">
                <a:solidFill>
                  <a:srgbClr val="FF0000"/>
                </a:solidFill>
                <a:latin typeface="Times New Roman"/>
                <a:ea typeface="Times New Roman"/>
                <a:cs typeface="Times New Roman"/>
                <a:sym typeface="Times New Roman"/>
              </a:rPr>
              <a:t>seekg() function : (</a:t>
            </a:r>
            <a:r>
              <a:rPr b="0" i="0" lang="en-IN" sz="2400" u="none">
                <a:solidFill>
                  <a:srgbClr val="FF0000"/>
                </a:solidFill>
                <a:latin typeface="Times New Roman"/>
                <a:ea typeface="Times New Roman"/>
                <a:cs typeface="Times New Roman"/>
                <a:sym typeface="Times New Roman"/>
              </a:rPr>
              <a:t>With two arguments )</a:t>
            </a:r>
            <a:endParaRPr/>
          </a:p>
        </p:txBody>
      </p:sp>
      <p:sp>
        <p:nvSpPr>
          <p:cNvPr id="517" name="Google Shape;517;p67"/>
          <p:cNvSpPr txBox="1"/>
          <p:nvPr/>
        </p:nvSpPr>
        <p:spPr>
          <a:xfrm>
            <a:off x="990600" y="762000"/>
            <a:ext cx="77724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2400"/>
              <a:buFont typeface="Times New Roman"/>
              <a:buNone/>
            </a:pPr>
            <a:r>
              <a:rPr b="0" i="0" lang="en-IN" sz="2400" u="none">
                <a:solidFill>
                  <a:schemeClr val="lt1"/>
                </a:solidFill>
                <a:latin typeface="Times New Roman"/>
                <a:ea typeface="Times New Roman"/>
                <a:cs typeface="Times New Roman"/>
                <a:sym typeface="Times New Roman"/>
              </a:rPr>
              <a:t>:</a:t>
            </a:r>
            <a:endParaRPr/>
          </a:p>
        </p:txBody>
      </p:sp>
      <p:grpSp>
        <p:nvGrpSpPr>
          <p:cNvPr id="518" name="Google Shape;518;p67"/>
          <p:cNvGrpSpPr/>
          <p:nvPr/>
        </p:nvGrpSpPr>
        <p:grpSpPr>
          <a:xfrm>
            <a:off x="1143000" y="1371600"/>
            <a:ext cx="5959475" cy="1433512"/>
            <a:chOff x="720" y="969"/>
            <a:chExt cx="3754" cy="903"/>
          </a:xfrm>
        </p:grpSpPr>
        <p:sp>
          <p:nvSpPr>
            <p:cNvPr id="519" name="Google Shape;519;p67"/>
            <p:cNvSpPr txBox="1"/>
            <p:nvPr/>
          </p:nvSpPr>
          <p:spPr>
            <a:xfrm>
              <a:off x="912" y="1152"/>
              <a:ext cx="3408" cy="336"/>
            </a:xfrm>
            <a:prstGeom prst="rect">
              <a:avLst/>
            </a:prstGeom>
            <a:solidFill>
              <a:srgbClr val="CE9964"/>
            </a:solidFill>
            <a:ln cap="flat" cmpd="sng" w="9525">
              <a:solidFill>
                <a:srgbClr val="402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20" name="Google Shape;520;p67"/>
            <p:cNvSpPr txBox="1"/>
            <p:nvPr/>
          </p:nvSpPr>
          <p:spPr>
            <a:xfrm>
              <a:off x="720" y="969"/>
              <a:ext cx="458" cy="2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A50021"/>
                </a:buClr>
                <a:buSzPts val="1800"/>
                <a:buFont typeface="Times New Roman"/>
                <a:buNone/>
              </a:pPr>
              <a:r>
                <a:rPr b="0" i="0" lang="en-IN" sz="1800" u="none">
                  <a:solidFill>
                    <a:srgbClr val="A50021"/>
                  </a:solidFill>
                  <a:latin typeface="Times New Roman"/>
                  <a:ea typeface="Times New Roman"/>
                  <a:cs typeface="Times New Roman"/>
                  <a:sym typeface="Times New Roman"/>
                </a:rPr>
                <a:t>Begin</a:t>
              </a:r>
              <a:endParaRPr/>
            </a:p>
          </p:txBody>
        </p:sp>
        <p:sp>
          <p:nvSpPr>
            <p:cNvPr id="521" name="Google Shape;521;p67"/>
            <p:cNvSpPr txBox="1"/>
            <p:nvPr/>
          </p:nvSpPr>
          <p:spPr>
            <a:xfrm>
              <a:off x="4128" y="969"/>
              <a:ext cx="346" cy="2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A50021"/>
                </a:buClr>
                <a:buSzPts val="1800"/>
                <a:buFont typeface="Times New Roman"/>
                <a:buNone/>
              </a:pPr>
              <a:r>
                <a:rPr b="0" i="0" lang="en-IN" sz="1800" u="none">
                  <a:solidFill>
                    <a:srgbClr val="A50021"/>
                  </a:solidFill>
                  <a:latin typeface="Times New Roman"/>
                  <a:ea typeface="Times New Roman"/>
                  <a:cs typeface="Times New Roman"/>
                  <a:sym typeface="Times New Roman"/>
                </a:rPr>
                <a:t>End</a:t>
              </a:r>
              <a:endParaRPr/>
            </a:p>
          </p:txBody>
        </p:sp>
        <p:cxnSp>
          <p:nvCxnSpPr>
            <p:cNvPr id="522" name="Google Shape;522;p67"/>
            <p:cNvCxnSpPr/>
            <p:nvPr/>
          </p:nvCxnSpPr>
          <p:spPr>
            <a:xfrm>
              <a:off x="912" y="1680"/>
              <a:ext cx="1200" cy="1"/>
            </a:xfrm>
            <a:prstGeom prst="straightConnector1">
              <a:avLst/>
            </a:prstGeom>
            <a:noFill/>
            <a:ln cap="flat" cmpd="sng" w="9525">
              <a:solidFill>
                <a:srgbClr val="402000"/>
              </a:solidFill>
              <a:prstDash val="solid"/>
              <a:miter lim="800000"/>
              <a:headEnd len="med" w="med" type="none"/>
              <a:tailEnd len="med" w="med" type="none"/>
            </a:ln>
          </p:spPr>
        </p:cxnSp>
        <p:cxnSp>
          <p:nvCxnSpPr>
            <p:cNvPr id="523" name="Google Shape;523;p67"/>
            <p:cNvCxnSpPr/>
            <p:nvPr/>
          </p:nvCxnSpPr>
          <p:spPr>
            <a:xfrm>
              <a:off x="912" y="1536"/>
              <a:ext cx="1" cy="336"/>
            </a:xfrm>
            <a:prstGeom prst="straightConnector1">
              <a:avLst/>
            </a:prstGeom>
            <a:noFill/>
            <a:ln cap="flat" cmpd="sng" w="9525">
              <a:solidFill>
                <a:srgbClr val="402000"/>
              </a:solidFill>
              <a:prstDash val="solid"/>
              <a:miter lim="800000"/>
              <a:headEnd len="med" w="med" type="none"/>
              <a:tailEnd len="med" w="med" type="none"/>
            </a:ln>
          </p:spPr>
        </p:cxnSp>
        <p:cxnSp>
          <p:nvCxnSpPr>
            <p:cNvPr id="524" name="Google Shape;524;p67"/>
            <p:cNvCxnSpPr/>
            <p:nvPr/>
          </p:nvCxnSpPr>
          <p:spPr>
            <a:xfrm>
              <a:off x="2112" y="1536"/>
              <a:ext cx="1" cy="336"/>
            </a:xfrm>
            <a:prstGeom prst="straightConnector1">
              <a:avLst/>
            </a:prstGeom>
            <a:noFill/>
            <a:ln cap="flat" cmpd="sng" w="9525">
              <a:solidFill>
                <a:srgbClr val="402000"/>
              </a:solidFill>
              <a:prstDash val="solid"/>
              <a:miter lim="800000"/>
              <a:headEnd len="med" w="med" type="none"/>
              <a:tailEnd len="med" w="med" type="none"/>
            </a:ln>
          </p:spPr>
        </p:cxnSp>
        <p:sp>
          <p:nvSpPr>
            <p:cNvPr id="525" name="Google Shape;525;p67"/>
            <p:cNvSpPr txBox="1"/>
            <p:nvPr/>
          </p:nvSpPr>
          <p:spPr>
            <a:xfrm>
              <a:off x="2017" y="1392"/>
              <a:ext cx="182" cy="2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402000"/>
                </a:buClr>
                <a:buSzPts val="1800"/>
                <a:buFont typeface="Times New Roman"/>
                <a:buNone/>
              </a:pPr>
              <a:r>
                <a:rPr b="0" i="0" lang="en-IN" sz="1800" u="none">
                  <a:solidFill>
                    <a:srgbClr val="402000"/>
                  </a:solidFill>
                  <a:latin typeface="Times New Roman"/>
                  <a:ea typeface="Times New Roman"/>
                  <a:cs typeface="Times New Roman"/>
                  <a:sym typeface="Times New Roman"/>
                </a:rPr>
                <a:t>^</a:t>
              </a:r>
              <a:endParaRPr/>
            </a:p>
          </p:txBody>
        </p:sp>
        <p:sp>
          <p:nvSpPr>
            <p:cNvPr id="526" name="Google Shape;526;p67"/>
            <p:cNvSpPr txBox="1"/>
            <p:nvPr/>
          </p:nvSpPr>
          <p:spPr>
            <a:xfrm>
              <a:off x="2066" y="1584"/>
              <a:ext cx="1170" cy="2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1800"/>
                <a:buFont typeface="Times New Roman"/>
                <a:buNone/>
              </a:pPr>
              <a:r>
                <a:rPr b="0" i="0" lang="en-IN" sz="1800" u="none">
                  <a:solidFill>
                    <a:srgbClr val="CC0000"/>
                  </a:solidFill>
                  <a:latin typeface="Times New Roman"/>
                  <a:ea typeface="Times New Roman"/>
                  <a:cs typeface="Times New Roman"/>
                  <a:sym typeface="Times New Roman"/>
                </a:rPr>
                <a:t>Offset from Begin</a:t>
              </a:r>
              <a:endParaRPr/>
            </a:p>
          </p:txBody>
        </p:sp>
      </p:grpSp>
      <p:grpSp>
        <p:nvGrpSpPr>
          <p:cNvPr id="527" name="Google Shape;527;p67"/>
          <p:cNvGrpSpPr/>
          <p:nvPr/>
        </p:nvGrpSpPr>
        <p:grpSpPr>
          <a:xfrm>
            <a:off x="1447800" y="5045075"/>
            <a:ext cx="5737225" cy="1235075"/>
            <a:chOff x="912" y="2976"/>
            <a:chExt cx="3614" cy="778"/>
          </a:xfrm>
        </p:grpSpPr>
        <p:sp>
          <p:nvSpPr>
            <p:cNvPr id="528" name="Google Shape;528;p67"/>
            <p:cNvSpPr txBox="1"/>
            <p:nvPr/>
          </p:nvSpPr>
          <p:spPr>
            <a:xfrm>
              <a:off x="912" y="2976"/>
              <a:ext cx="3408" cy="288"/>
            </a:xfrm>
            <a:prstGeom prst="rect">
              <a:avLst/>
            </a:prstGeom>
            <a:solidFill>
              <a:srgbClr val="CE9964"/>
            </a:solidFill>
            <a:ln cap="flat" cmpd="sng" w="9525">
              <a:solidFill>
                <a:srgbClr val="402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529" name="Google Shape;529;p67"/>
            <p:cNvCxnSpPr/>
            <p:nvPr/>
          </p:nvCxnSpPr>
          <p:spPr>
            <a:xfrm>
              <a:off x="1968" y="3312"/>
              <a:ext cx="1" cy="336"/>
            </a:xfrm>
            <a:prstGeom prst="straightConnector1">
              <a:avLst/>
            </a:prstGeom>
            <a:noFill/>
            <a:ln cap="flat" cmpd="sng" w="9525">
              <a:solidFill>
                <a:srgbClr val="402000"/>
              </a:solidFill>
              <a:prstDash val="solid"/>
              <a:miter lim="800000"/>
              <a:headEnd len="med" w="med" type="none"/>
              <a:tailEnd len="med" w="med" type="none"/>
            </a:ln>
          </p:spPr>
        </p:cxnSp>
        <p:cxnSp>
          <p:nvCxnSpPr>
            <p:cNvPr id="530" name="Google Shape;530;p67"/>
            <p:cNvCxnSpPr/>
            <p:nvPr/>
          </p:nvCxnSpPr>
          <p:spPr>
            <a:xfrm>
              <a:off x="1968" y="3456"/>
              <a:ext cx="1200" cy="1"/>
            </a:xfrm>
            <a:prstGeom prst="straightConnector1">
              <a:avLst/>
            </a:prstGeom>
            <a:noFill/>
            <a:ln cap="flat" cmpd="sng" w="9525">
              <a:solidFill>
                <a:srgbClr val="402000"/>
              </a:solidFill>
              <a:prstDash val="solid"/>
              <a:miter lim="800000"/>
              <a:headEnd len="med" w="med" type="none"/>
              <a:tailEnd len="med" w="med" type="none"/>
            </a:ln>
          </p:spPr>
        </p:cxnSp>
        <p:cxnSp>
          <p:nvCxnSpPr>
            <p:cNvPr id="531" name="Google Shape;531;p67"/>
            <p:cNvCxnSpPr/>
            <p:nvPr/>
          </p:nvCxnSpPr>
          <p:spPr>
            <a:xfrm>
              <a:off x="3168" y="3312"/>
              <a:ext cx="1" cy="336"/>
            </a:xfrm>
            <a:prstGeom prst="straightConnector1">
              <a:avLst/>
            </a:prstGeom>
            <a:noFill/>
            <a:ln cap="flat" cmpd="sng" w="9525">
              <a:solidFill>
                <a:srgbClr val="402000"/>
              </a:solidFill>
              <a:prstDash val="solid"/>
              <a:miter lim="800000"/>
              <a:headEnd len="med" w="med" type="none"/>
              <a:tailEnd len="med" w="med" type="none"/>
            </a:ln>
          </p:spPr>
        </p:cxnSp>
        <p:sp>
          <p:nvSpPr>
            <p:cNvPr id="532" name="Google Shape;532;p67"/>
            <p:cNvSpPr txBox="1"/>
            <p:nvPr/>
          </p:nvSpPr>
          <p:spPr>
            <a:xfrm>
              <a:off x="3073" y="3168"/>
              <a:ext cx="204" cy="288"/>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402000"/>
                </a:buClr>
                <a:buSzPts val="2400"/>
                <a:buFont typeface="Times New Roman"/>
                <a:buNone/>
              </a:pPr>
              <a:r>
                <a:rPr b="0" i="0" lang="en-IN" sz="2400" u="none">
                  <a:solidFill>
                    <a:srgbClr val="402000"/>
                  </a:solidFill>
                  <a:latin typeface="Times New Roman"/>
                  <a:ea typeface="Times New Roman"/>
                  <a:cs typeface="Times New Roman"/>
                  <a:sym typeface="Times New Roman"/>
                </a:rPr>
                <a:t>^</a:t>
              </a:r>
              <a:endParaRPr/>
            </a:p>
          </p:txBody>
        </p:sp>
        <p:sp>
          <p:nvSpPr>
            <p:cNvPr id="533" name="Google Shape;533;p67"/>
            <p:cNvSpPr txBox="1"/>
            <p:nvPr/>
          </p:nvSpPr>
          <p:spPr>
            <a:xfrm>
              <a:off x="3171" y="3312"/>
              <a:ext cx="1355" cy="44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Offset from current</a:t>
              </a:r>
              <a:endParaRPr/>
            </a:p>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      position</a:t>
              </a:r>
              <a:endParaRPr/>
            </a:p>
          </p:txBody>
        </p:sp>
      </p:grpSp>
      <p:grpSp>
        <p:nvGrpSpPr>
          <p:cNvPr id="534" name="Google Shape;534;p67"/>
          <p:cNvGrpSpPr/>
          <p:nvPr/>
        </p:nvGrpSpPr>
        <p:grpSpPr>
          <a:xfrm>
            <a:off x="1447800" y="3276600"/>
            <a:ext cx="5411787" cy="1066800"/>
            <a:chOff x="912" y="2064"/>
            <a:chExt cx="3409" cy="672"/>
          </a:xfrm>
        </p:grpSpPr>
        <p:sp>
          <p:nvSpPr>
            <p:cNvPr id="535" name="Google Shape;535;p67"/>
            <p:cNvSpPr txBox="1"/>
            <p:nvPr/>
          </p:nvSpPr>
          <p:spPr>
            <a:xfrm>
              <a:off x="912" y="2064"/>
              <a:ext cx="3408" cy="288"/>
            </a:xfrm>
            <a:prstGeom prst="rect">
              <a:avLst/>
            </a:prstGeom>
            <a:solidFill>
              <a:srgbClr val="CE9964"/>
            </a:solidFill>
            <a:ln cap="flat" cmpd="sng" w="9525">
              <a:solidFill>
                <a:srgbClr val="402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536" name="Google Shape;536;p67"/>
            <p:cNvCxnSpPr/>
            <p:nvPr/>
          </p:nvCxnSpPr>
          <p:spPr>
            <a:xfrm>
              <a:off x="4320" y="2400"/>
              <a:ext cx="1" cy="336"/>
            </a:xfrm>
            <a:prstGeom prst="straightConnector1">
              <a:avLst/>
            </a:prstGeom>
            <a:noFill/>
            <a:ln cap="flat" cmpd="sng" w="9525">
              <a:solidFill>
                <a:srgbClr val="402000"/>
              </a:solidFill>
              <a:prstDash val="solid"/>
              <a:miter lim="800000"/>
              <a:headEnd len="med" w="med" type="none"/>
              <a:tailEnd len="med" w="med" type="none"/>
            </a:ln>
          </p:spPr>
        </p:cxnSp>
        <p:cxnSp>
          <p:nvCxnSpPr>
            <p:cNvPr id="537" name="Google Shape;537;p67"/>
            <p:cNvCxnSpPr/>
            <p:nvPr/>
          </p:nvCxnSpPr>
          <p:spPr>
            <a:xfrm>
              <a:off x="3120" y="2544"/>
              <a:ext cx="1200" cy="1"/>
            </a:xfrm>
            <a:prstGeom prst="straightConnector1">
              <a:avLst/>
            </a:prstGeom>
            <a:noFill/>
            <a:ln cap="flat" cmpd="sng" w="9525">
              <a:solidFill>
                <a:srgbClr val="402000"/>
              </a:solidFill>
              <a:prstDash val="solid"/>
              <a:miter lim="800000"/>
              <a:headEnd len="med" w="med" type="none"/>
              <a:tailEnd len="med" w="med" type="none"/>
            </a:ln>
          </p:spPr>
        </p:cxnSp>
        <p:cxnSp>
          <p:nvCxnSpPr>
            <p:cNvPr id="538" name="Google Shape;538;p67"/>
            <p:cNvCxnSpPr/>
            <p:nvPr/>
          </p:nvCxnSpPr>
          <p:spPr>
            <a:xfrm>
              <a:off x="3120" y="2400"/>
              <a:ext cx="1" cy="336"/>
            </a:xfrm>
            <a:prstGeom prst="straightConnector1">
              <a:avLst/>
            </a:prstGeom>
            <a:noFill/>
            <a:ln cap="flat" cmpd="sng" w="9525">
              <a:solidFill>
                <a:srgbClr val="402000"/>
              </a:solidFill>
              <a:prstDash val="solid"/>
              <a:miter lim="800000"/>
              <a:headEnd len="med" w="med" type="none"/>
              <a:tailEnd len="med" w="med" type="none"/>
            </a:ln>
          </p:spPr>
        </p:cxnSp>
        <p:sp>
          <p:nvSpPr>
            <p:cNvPr id="539" name="Google Shape;539;p67"/>
            <p:cNvSpPr txBox="1"/>
            <p:nvPr/>
          </p:nvSpPr>
          <p:spPr>
            <a:xfrm>
              <a:off x="3025" y="2304"/>
              <a:ext cx="204" cy="29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402000"/>
                </a:buClr>
                <a:buSzPts val="2400"/>
                <a:buFont typeface="Times New Roman"/>
                <a:buNone/>
              </a:pPr>
              <a:r>
                <a:rPr b="0" i="0" lang="en-IN" sz="2400" u="none">
                  <a:solidFill>
                    <a:srgbClr val="402000"/>
                  </a:solidFill>
                  <a:latin typeface="Times New Roman"/>
                  <a:ea typeface="Times New Roman"/>
                  <a:cs typeface="Times New Roman"/>
                  <a:sym typeface="Times New Roman"/>
                </a:rPr>
                <a:t>^</a:t>
              </a:r>
              <a:endParaRPr/>
            </a:p>
          </p:txBody>
        </p:sp>
        <p:sp>
          <p:nvSpPr>
            <p:cNvPr id="540" name="Google Shape;540;p67"/>
            <p:cNvSpPr txBox="1"/>
            <p:nvPr/>
          </p:nvSpPr>
          <p:spPr>
            <a:xfrm>
              <a:off x="1778" y="2448"/>
              <a:ext cx="1134" cy="2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CC0000"/>
                </a:buClr>
                <a:buSzPts val="2000"/>
                <a:buFont typeface="Times New Roman"/>
                <a:buNone/>
              </a:pPr>
              <a:r>
                <a:rPr b="0" i="0" lang="en-IN" sz="2000" u="none">
                  <a:solidFill>
                    <a:srgbClr val="CC0000"/>
                  </a:solidFill>
                  <a:latin typeface="Times New Roman"/>
                  <a:ea typeface="Times New Roman"/>
                  <a:cs typeface="Times New Roman"/>
                  <a:sym typeface="Times New Roman"/>
                </a:rPr>
                <a:t>Offset from end</a:t>
              </a:r>
              <a:endParaRPr/>
            </a:p>
          </p:txBody>
        </p:sp>
        <p:sp>
          <p:nvSpPr>
            <p:cNvPr id="541" name="Google Shape;541;p67"/>
            <p:cNvSpPr txBox="1"/>
            <p:nvPr/>
          </p:nvSpPr>
          <p:spPr>
            <a:xfrm>
              <a:off x="1003" y="2064"/>
              <a:ext cx="1844" cy="496"/>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chemeClr val="dk1"/>
                </a:buClr>
                <a:buSzPts val="2400"/>
                <a:buFont typeface="Times New Roman"/>
                <a:buNone/>
              </a:pPr>
              <a:r>
                <a:rPr b="1" i="0" lang="en-IN" sz="2400" u="none">
                  <a:solidFill>
                    <a:schemeClr val="dk1"/>
                  </a:solidFill>
                  <a:latin typeface="Times New Roman"/>
                  <a:ea typeface="Times New Roman"/>
                  <a:cs typeface="Times New Roman"/>
                  <a:sym typeface="Times New Roman"/>
                </a:rPr>
                <a:t>fl.seekg(-m,ios::cur);	</a:t>
              </a:r>
              <a:endParaRPr/>
            </a:p>
            <a:p>
              <a:pPr indent="0" lvl="0" marL="0" marR="0" rtl="0" algn="l">
                <a:lnSpc>
                  <a:spcPct val="95000"/>
                </a:lnSpc>
                <a:spcBef>
                  <a:spcPts val="0"/>
                </a:spcBef>
                <a:spcAft>
                  <a:spcPts val="0"/>
                </a:spcAft>
                <a:buClr>
                  <a:schemeClr val="lt1"/>
                </a:buClr>
                <a:buSzPts val="2400"/>
                <a:buFont typeface="Times New Roman"/>
                <a:buNone/>
              </a:pPr>
              <a:r>
                <a:rPr b="0" i="0" lang="en-IN" sz="2400" u="none">
                  <a:solidFill>
                    <a:schemeClr val="lt1"/>
                  </a:solidFill>
                  <a:latin typeface="Times New Roman"/>
                  <a:ea typeface="Times New Roman"/>
                  <a:cs typeface="Times New Roman"/>
                  <a:sym typeface="Times New Roman"/>
                </a:rPr>
                <a:t> </a:t>
              </a:r>
              <a:endParaRPr/>
            </a:p>
          </p:txBody>
        </p:sp>
      </p:grpSp>
      <p:sp>
        <p:nvSpPr>
          <p:cNvPr id="542" name="Google Shape;542;p67"/>
          <p:cNvSpPr txBox="1"/>
          <p:nvPr/>
        </p:nvSpPr>
        <p:spPr>
          <a:xfrm>
            <a:off x="2057400" y="4267200"/>
            <a:ext cx="5189537" cy="43973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2400"/>
              <a:buFont typeface="Times New Roman"/>
              <a:buNone/>
            </a:pPr>
            <a:r>
              <a:rPr b="1" i="0" lang="en-IN" sz="2400" u="none">
                <a:solidFill>
                  <a:srgbClr val="CC0000"/>
                </a:solidFill>
                <a:latin typeface="Times New Roman"/>
                <a:ea typeface="Times New Roman"/>
                <a:cs typeface="Times New Roman"/>
                <a:sym typeface="Times New Roman"/>
              </a:rPr>
              <a:t>Go backward by m bytes from the end</a:t>
            </a:r>
            <a:endParaRPr/>
          </a:p>
        </p:txBody>
      </p:sp>
      <p:sp>
        <p:nvSpPr>
          <p:cNvPr id="543" name="Google Shape;543;p67"/>
          <p:cNvSpPr txBox="1"/>
          <p:nvPr/>
        </p:nvSpPr>
        <p:spPr>
          <a:xfrm>
            <a:off x="5257800" y="3744912"/>
            <a:ext cx="939800" cy="352425"/>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1800"/>
              <a:buFont typeface="Times New Roman"/>
              <a:buNone/>
            </a:pPr>
            <a:r>
              <a:rPr b="1" i="0" lang="en-IN" sz="1800" u="none">
                <a:solidFill>
                  <a:srgbClr val="CC0000"/>
                </a:solidFill>
                <a:latin typeface="Times New Roman"/>
                <a:ea typeface="Times New Roman"/>
                <a:cs typeface="Times New Roman"/>
                <a:sym typeface="Times New Roman"/>
              </a:rPr>
              <a:t>m bytes</a:t>
            </a:r>
            <a:endParaRPr/>
          </a:p>
        </p:txBody>
      </p:sp>
      <p:sp>
        <p:nvSpPr>
          <p:cNvPr id="544" name="Google Shape;544;p67"/>
          <p:cNvSpPr txBox="1"/>
          <p:nvPr/>
        </p:nvSpPr>
        <p:spPr>
          <a:xfrm>
            <a:off x="1676400" y="5029200"/>
            <a:ext cx="2790825" cy="43973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chemeClr val="dk1"/>
              </a:buClr>
              <a:buSzPts val="2400"/>
              <a:buFont typeface="Times New Roman"/>
              <a:buNone/>
            </a:pPr>
            <a:r>
              <a:rPr b="1" i="0" lang="en-IN" sz="2400" u="none">
                <a:solidFill>
                  <a:schemeClr val="dk1"/>
                </a:solidFill>
                <a:latin typeface="Times New Roman"/>
                <a:ea typeface="Times New Roman"/>
                <a:cs typeface="Times New Roman"/>
                <a:sym typeface="Times New Roman"/>
              </a:rPr>
              <a:t>fl.seekg(m,ios::cur);</a:t>
            </a:r>
            <a:endParaRPr/>
          </a:p>
        </p:txBody>
      </p:sp>
      <p:sp>
        <p:nvSpPr>
          <p:cNvPr id="545" name="Google Shape;545;p67"/>
          <p:cNvSpPr txBox="1"/>
          <p:nvPr/>
        </p:nvSpPr>
        <p:spPr>
          <a:xfrm>
            <a:off x="1524000" y="6019800"/>
            <a:ext cx="5867400" cy="4397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2400"/>
              <a:buFont typeface="Times New Roman"/>
              <a:buNone/>
            </a:pPr>
            <a:r>
              <a:rPr b="1" i="0" lang="en-IN" sz="2400" u="none">
                <a:solidFill>
                  <a:srgbClr val="CC0000"/>
                </a:solidFill>
                <a:latin typeface="Times New Roman"/>
                <a:ea typeface="Times New Roman"/>
                <a:cs typeface="Times New Roman"/>
                <a:sym typeface="Times New Roman"/>
              </a:rPr>
              <a:t>Go forward by m bytes from current pos</a:t>
            </a:r>
            <a:endParaRPr/>
          </a:p>
        </p:txBody>
      </p:sp>
      <p:sp>
        <p:nvSpPr>
          <p:cNvPr id="546" name="Google Shape;546;p67"/>
          <p:cNvSpPr txBox="1"/>
          <p:nvPr/>
        </p:nvSpPr>
        <p:spPr>
          <a:xfrm>
            <a:off x="1524000" y="1676400"/>
            <a:ext cx="2927350" cy="439737"/>
          </a:xfrm>
          <a:prstGeom prst="rect">
            <a:avLst/>
          </a:prstGeom>
          <a:noFill/>
          <a:ln>
            <a:noFill/>
          </a:ln>
        </p:spPr>
        <p:txBody>
          <a:bodyPr anchorCtr="0" anchor="t" bIns="45700" lIns="91425" spcFirstLastPara="1" rIns="91425" wrap="square" tIns="45700">
            <a:spAutoFit/>
          </a:bodyPr>
          <a:lstStyle/>
          <a:p>
            <a:pPr indent="-152400" lvl="0" marL="0" marR="0" rtl="0" algn="l">
              <a:lnSpc>
                <a:spcPct val="95000"/>
              </a:lnSpc>
              <a:spcBef>
                <a:spcPts val="0"/>
              </a:spcBef>
              <a:spcAft>
                <a:spcPts val="0"/>
              </a:spcAft>
              <a:buClr>
                <a:srgbClr val="402000"/>
              </a:buClr>
              <a:buSzPts val="2400"/>
              <a:buFont typeface="Times New Roman"/>
              <a:buChar char="•"/>
            </a:pPr>
            <a:r>
              <a:rPr b="1" i="0" lang="en-IN" sz="2400" u="none">
                <a:solidFill>
                  <a:schemeClr val="dk1"/>
                </a:solidFill>
                <a:latin typeface="Times New Roman"/>
                <a:ea typeface="Times New Roman"/>
                <a:cs typeface="Times New Roman"/>
                <a:sym typeface="Times New Roman"/>
              </a:rPr>
              <a:t>fl.seekg(m,ios::beg);	</a:t>
            </a:r>
            <a:endParaRPr/>
          </a:p>
        </p:txBody>
      </p:sp>
      <p:sp>
        <p:nvSpPr>
          <p:cNvPr id="547" name="Google Shape;547;p67"/>
          <p:cNvSpPr txBox="1"/>
          <p:nvPr/>
        </p:nvSpPr>
        <p:spPr>
          <a:xfrm>
            <a:off x="1905000" y="2590800"/>
            <a:ext cx="4300537" cy="43973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2400"/>
              <a:buFont typeface="Times New Roman"/>
              <a:buNone/>
            </a:pPr>
            <a:r>
              <a:rPr b="1" i="0" lang="en-IN" sz="2400" u="none">
                <a:solidFill>
                  <a:srgbClr val="CC0000"/>
                </a:solidFill>
                <a:latin typeface="Times New Roman"/>
                <a:ea typeface="Times New Roman"/>
                <a:cs typeface="Times New Roman"/>
                <a:sym typeface="Times New Roman"/>
              </a:rPr>
              <a:t>Move to (m+1)th byte in the file</a:t>
            </a:r>
            <a:endParaRPr/>
          </a:p>
        </p:txBody>
      </p:sp>
      <p:sp>
        <p:nvSpPr>
          <p:cNvPr id="548" name="Google Shape;548;p67"/>
          <p:cNvSpPr txBox="1"/>
          <p:nvPr/>
        </p:nvSpPr>
        <p:spPr>
          <a:xfrm>
            <a:off x="1905000" y="2162175"/>
            <a:ext cx="939800" cy="352425"/>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1800"/>
              <a:buFont typeface="Times New Roman"/>
              <a:buNone/>
            </a:pPr>
            <a:r>
              <a:rPr b="1" i="0" lang="en-IN" sz="1800" u="none">
                <a:solidFill>
                  <a:srgbClr val="CC0000"/>
                </a:solidFill>
                <a:latin typeface="Times New Roman"/>
                <a:ea typeface="Times New Roman"/>
                <a:cs typeface="Times New Roman"/>
                <a:sym typeface="Times New Roman"/>
              </a:rPr>
              <a:t>m bytes</a:t>
            </a:r>
            <a:endParaRPr/>
          </a:p>
        </p:txBody>
      </p:sp>
      <p:sp>
        <p:nvSpPr>
          <p:cNvPr id="549" name="Google Shape;549;p67"/>
          <p:cNvSpPr txBox="1"/>
          <p:nvPr/>
        </p:nvSpPr>
        <p:spPr>
          <a:xfrm>
            <a:off x="1219200" y="2968625"/>
            <a:ext cx="730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1800"/>
              <a:buFont typeface="Times New Roman"/>
              <a:buNone/>
            </a:pPr>
            <a:r>
              <a:rPr b="0" i="0" lang="en-IN" sz="1800" u="none">
                <a:solidFill>
                  <a:srgbClr val="A50021"/>
                </a:solidFill>
                <a:latin typeface="Times New Roman"/>
                <a:ea typeface="Times New Roman"/>
                <a:cs typeface="Times New Roman"/>
                <a:sym typeface="Times New Roman"/>
              </a:rPr>
              <a:t>Begin</a:t>
            </a:r>
            <a:endParaRPr/>
          </a:p>
        </p:txBody>
      </p:sp>
      <p:sp>
        <p:nvSpPr>
          <p:cNvPr id="550" name="Google Shape;550;p67"/>
          <p:cNvSpPr txBox="1"/>
          <p:nvPr/>
        </p:nvSpPr>
        <p:spPr>
          <a:xfrm>
            <a:off x="6553200" y="2971800"/>
            <a:ext cx="552450" cy="352425"/>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A50021"/>
              </a:buClr>
              <a:buSzPts val="1800"/>
              <a:buFont typeface="Times New Roman"/>
              <a:buNone/>
            </a:pPr>
            <a:r>
              <a:rPr b="0" i="0" lang="en-IN" sz="1800" u="none">
                <a:solidFill>
                  <a:srgbClr val="A50021"/>
                </a:solidFill>
                <a:latin typeface="Times New Roman"/>
                <a:ea typeface="Times New Roman"/>
                <a:cs typeface="Times New Roman"/>
                <a:sym typeface="Times New Roman"/>
              </a:rPr>
              <a:t>End</a:t>
            </a:r>
            <a:endParaRPr/>
          </a:p>
        </p:txBody>
      </p:sp>
      <p:sp>
        <p:nvSpPr>
          <p:cNvPr id="551" name="Google Shape;551;p67"/>
          <p:cNvSpPr txBox="1"/>
          <p:nvPr/>
        </p:nvSpPr>
        <p:spPr>
          <a:xfrm>
            <a:off x="6477000" y="4718050"/>
            <a:ext cx="552450" cy="352425"/>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A50021"/>
              </a:buClr>
              <a:buSzPts val="1800"/>
              <a:buFont typeface="Times New Roman"/>
              <a:buNone/>
            </a:pPr>
            <a:r>
              <a:rPr b="0" i="0" lang="en-IN" sz="1800" u="none">
                <a:solidFill>
                  <a:srgbClr val="A50021"/>
                </a:solidFill>
                <a:latin typeface="Times New Roman"/>
                <a:ea typeface="Times New Roman"/>
                <a:cs typeface="Times New Roman"/>
                <a:sym typeface="Times New Roman"/>
              </a:rPr>
              <a:t>End</a:t>
            </a:r>
            <a:endParaRPr/>
          </a:p>
        </p:txBody>
      </p:sp>
      <p:sp>
        <p:nvSpPr>
          <p:cNvPr id="552" name="Google Shape;552;p67"/>
          <p:cNvSpPr txBox="1"/>
          <p:nvPr/>
        </p:nvSpPr>
        <p:spPr>
          <a:xfrm>
            <a:off x="1143000" y="4738687"/>
            <a:ext cx="730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1800"/>
              <a:buFont typeface="Times New Roman"/>
              <a:buNone/>
            </a:pPr>
            <a:r>
              <a:rPr b="0" i="0" lang="en-IN" sz="1800" u="none">
                <a:solidFill>
                  <a:srgbClr val="A50021"/>
                </a:solidFill>
                <a:latin typeface="Times New Roman"/>
                <a:ea typeface="Times New Roman"/>
                <a:cs typeface="Times New Roman"/>
                <a:sym typeface="Times New Roman"/>
              </a:rPr>
              <a:t>Begin</a:t>
            </a:r>
            <a:endParaRPr/>
          </a:p>
        </p:txBody>
      </p:sp>
      <p:cxnSp>
        <p:nvCxnSpPr>
          <p:cNvPr id="553" name="Google Shape;553;p67"/>
          <p:cNvCxnSpPr/>
          <p:nvPr/>
        </p:nvCxnSpPr>
        <p:spPr>
          <a:xfrm>
            <a:off x="457200" y="3048000"/>
            <a:ext cx="8229600" cy="0"/>
          </a:xfrm>
          <a:prstGeom prst="straightConnector1">
            <a:avLst/>
          </a:prstGeom>
          <a:noFill/>
          <a:ln cap="flat" cmpd="sng" w="9525">
            <a:solidFill>
              <a:schemeClr val="dk1"/>
            </a:solidFill>
            <a:prstDash val="solid"/>
            <a:miter lim="800000"/>
            <a:headEnd len="med" w="med" type="none"/>
            <a:tailEnd len="med" w="med" type="none"/>
          </a:ln>
        </p:spPr>
      </p:cxnSp>
      <p:cxnSp>
        <p:nvCxnSpPr>
          <p:cNvPr id="554" name="Google Shape;554;p67"/>
          <p:cNvCxnSpPr/>
          <p:nvPr/>
        </p:nvCxnSpPr>
        <p:spPr>
          <a:xfrm>
            <a:off x="381000" y="4800600"/>
            <a:ext cx="8305800" cy="0"/>
          </a:xfrm>
          <a:prstGeom prst="straightConnector1">
            <a:avLst/>
          </a:prstGeom>
          <a:noFill/>
          <a:ln cap="flat" cmpd="sng" w="9525">
            <a:solidFill>
              <a:schemeClr val="dk1"/>
            </a:solidFill>
            <a:prstDash val="solid"/>
            <a:miter lim="800000"/>
            <a:headEnd len="med" w="med" type="none"/>
            <a:tailEnd len="med" w="med" type="none"/>
          </a:ln>
        </p:spPr>
      </p:cxnSp>
      <p:sp>
        <p:nvSpPr>
          <p:cNvPr id="555" name="Google Shape;555;p67"/>
          <p:cNvSpPr txBox="1"/>
          <p:nvPr/>
        </p:nvSpPr>
        <p:spPr>
          <a:xfrm>
            <a:off x="3657600" y="5514975"/>
            <a:ext cx="939800" cy="352425"/>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1800"/>
              <a:buFont typeface="Times New Roman"/>
              <a:buNone/>
            </a:pPr>
            <a:r>
              <a:rPr b="1" i="0" lang="en-IN" sz="1800" u="none">
                <a:solidFill>
                  <a:srgbClr val="CC0000"/>
                </a:solidFill>
                <a:latin typeface="Times New Roman"/>
                <a:ea typeface="Times New Roman"/>
                <a:cs typeface="Times New Roman"/>
                <a:sym typeface="Times New Roman"/>
              </a:rPr>
              <a:t>m bytes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8"/>
          <p:cNvSpPr txBox="1"/>
          <p:nvPr>
            <p:ph type="title"/>
          </p:nvPr>
        </p:nvSpPr>
        <p:spPr>
          <a:xfrm>
            <a:off x="685800" y="30480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Table</a:t>
            </a:r>
            <a:endParaRPr/>
          </a:p>
        </p:txBody>
      </p:sp>
      <p:sp>
        <p:nvSpPr>
          <p:cNvPr id="561" name="Google Shape;561;p6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62" name="Google Shape;562;p68"/>
          <p:cNvPicPr preferRelativeResize="0"/>
          <p:nvPr/>
        </p:nvPicPr>
        <p:blipFill rotWithShape="1">
          <a:blip r:embed="rId3">
            <a:alphaModFix/>
          </a:blip>
          <a:srcRect b="0" l="0" r="0" t="0"/>
          <a:stretch/>
        </p:blipFill>
        <p:spPr>
          <a:xfrm>
            <a:off x="990600" y="1414462"/>
            <a:ext cx="7686675" cy="54435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9"/>
          <p:cNvSpPr txBox="1"/>
          <p:nvPr>
            <p:ph type="title"/>
          </p:nvPr>
        </p:nvSpPr>
        <p:spPr>
          <a:xfrm>
            <a:off x="685800" y="228600"/>
            <a:ext cx="7772400"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0" i="0" lang="en-IN" sz="3000" u="none">
                <a:solidFill>
                  <a:schemeClr val="dk1"/>
                </a:solidFill>
                <a:latin typeface="Calibri"/>
                <a:ea typeface="Calibri"/>
                <a:cs typeface="Calibri"/>
                <a:sym typeface="Calibri"/>
              </a:rPr>
              <a:t>Program</a:t>
            </a:r>
            <a:endParaRPr/>
          </a:p>
        </p:txBody>
      </p:sp>
      <p:sp>
        <p:nvSpPr>
          <p:cNvPr id="568" name="Google Shape;568;p69"/>
          <p:cNvSpPr txBox="1"/>
          <p:nvPr>
            <p:ph idx="1" type="body"/>
          </p:nvPr>
        </p:nvSpPr>
        <p:spPr>
          <a:xfrm>
            <a:off x="228600" y="838200"/>
            <a:ext cx="8915400" cy="5257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This program demonstrates the seekg function.</a:t>
            </a:r>
            <a:endParaRPr/>
          </a:p>
          <a:p>
            <a:pPr indent="-171450" lvl="0" marL="171450" marR="0" rtl="0" algn="l">
              <a:lnSpc>
                <a:spcPct val="80000"/>
              </a:lnSpc>
              <a:spcBef>
                <a:spcPts val="70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#include &lt;iostream.h&gt; </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#include &lt;fstream.h&gt;</a:t>
            </a:r>
            <a:endParaRPr/>
          </a:p>
          <a:p>
            <a:pPr indent="-171450" lvl="0" marL="171450" marR="0" rtl="0" algn="l">
              <a:lnSpc>
                <a:spcPct val="80000"/>
              </a:lnSpc>
              <a:spcBef>
                <a:spcPts val="70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void main(void)</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fstream file("letters.txt", ios::in);</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char ch;</a:t>
            </a:r>
            <a:endParaRPr/>
          </a:p>
          <a:p>
            <a:pPr indent="-171450" lvl="0" marL="171450" marR="0" rtl="0" algn="l">
              <a:lnSpc>
                <a:spcPct val="80000"/>
              </a:lnSpc>
              <a:spcBef>
                <a:spcPts val="70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file.seekg(5L, ios::beg);</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file.get(ch);</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cout &lt;&lt; "Byte 5 from beginning: " &lt;&lt; ch &lt;&lt; endl;</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file.seekg(-10L, ios::end);</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file.get(ch);</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cout &lt;&lt; "Byte 10 from end: " &lt;&lt; ch &lt;&lt; endl;</a:t>
            </a:r>
            <a:endParaRPr/>
          </a:p>
        </p:txBody>
      </p:sp>
      <p:sp>
        <p:nvSpPr>
          <p:cNvPr id="569" name="Google Shape;569;p69"/>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575" name="Google Shape;575;p7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file.seekg(3L, ios::cur);</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file.get(ch);</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cout &lt;&lt; "Byte 3 from current: " &lt;&lt; ch &lt;&lt; endl;</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file.close();</a:t>
            </a:r>
            <a:endParaRPr/>
          </a:p>
          <a:p>
            <a:pPr indent="-171450" lvl="0" marL="171450" marR="0" rtl="0" algn="l">
              <a:lnSpc>
                <a:spcPct val="9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a:t>
            </a:r>
            <a:endParaRPr/>
          </a:p>
        </p:txBody>
      </p:sp>
      <p:sp>
        <p:nvSpPr>
          <p:cNvPr id="576" name="Google Shape;576;p70"/>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The </a:t>
            </a:r>
            <a:r>
              <a:rPr b="0" i="0" lang="en-IN" sz="3300" u="none">
                <a:solidFill>
                  <a:schemeClr val="dk1"/>
                </a:solidFill>
                <a:latin typeface="Courier New"/>
                <a:ea typeface="Courier New"/>
                <a:cs typeface="Courier New"/>
                <a:sym typeface="Courier New"/>
              </a:rPr>
              <a:t>tellp</a:t>
            </a:r>
            <a:r>
              <a:rPr b="0" i="0" lang="en-IN" sz="3300" u="none">
                <a:solidFill>
                  <a:schemeClr val="dk1"/>
                </a:solidFill>
                <a:latin typeface="Calibri"/>
                <a:ea typeface="Calibri"/>
                <a:cs typeface="Calibri"/>
                <a:sym typeface="Calibri"/>
              </a:rPr>
              <a:t> and </a:t>
            </a:r>
            <a:r>
              <a:rPr b="0" i="0" lang="en-IN" sz="3300" u="none">
                <a:solidFill>
                  <a:schemeClr val="dk1"/>
                </a:solidFill>
                <a:latin typeface="Courier New"/>
                <a:ea typeface="Courier New"/>
                <a:cs typeface="Courier New"/>
                <a:sym typeface="Courier New"/>
              </a:rPr>
              <a:t>tellg</a:t>
            </a:r>
            <a:r>
              <a:rPr b="0" i="0" lang="en-IN" sz="3300" u="none">
                <a:solidFill>
                  <a:schemeClr val="dk1"/>
                </a:solidFill>
                <a:latin typeface="Calibri"/>
                <a:ea typeface="Calibri"/>
                <a:cs typeface="Calibri"/>
                <a:sym typeface="Calibri"/>
              </a:rPr>
              <a:t> Member Functions</a:t>
            </a:r>
            <a:endParaRPr/>
          </a:p>
        </p:txBody>
      </p:sp>
      <p:sp>
        <p:nvSpPr>
          <p:cNvPr id="582" name="Google Shape;582;p7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ourier New"/>
                <a:ea typeface="Courier New"/>
                <a:cs typeface="Courier New"/>
                <a:sym typeface="Courier New"/>
              </a:rPr>
              <a:t>tellp</a:t>
            </a:r>
            <a:r>
              <a:rPr b="0" i="0" lang="en-IN" sz="2100" u="none">
                <a:solidFill>
                  <a:schemeClr val="dk1"/>
                </a:solidFill>
                <a:latin typeface="Calibri"/>
                <a:ea typeface="Calibri"/>
                <a:cs typeface="Calibri"/>
                <a:sym typeface="Calibri"/>
              </a:rPr>
              <a:t> returns a long integer that is the current byte number of the file’s write position.</a:t>
            </a:r>
            <a:endParaRPr/>
          </a:p>
          <a:p>
            <a:pPr indent="-171450" lvl="0" marL="171450" marR="0" rtl="0" algn="l">
              <a:lnSpc>
                <a:spcPct val="90000"/>
              </a:lnSpc>
              <a:spcBef>
                <a:spcPts val="700"/>
              </a:spcBef>
              <a:spcAft>
                <a:spcPts val="0"/>
              </a:spcAft>
              <a:buClr>
                <a:schemeClr val="dk1"/>
              </a:buClr>
              <a:buSzPts val="2100"/>
              <a:buFont typeface="Arial"/>
              <a:buChar char="•"/>
            </a:pPr>
            <a:r>
              <a:rPr b="0" i="0" lang="en-IN" sz="2100" u="none">
                <a:solidFill>
                  <a:schemeClr val="dk1"/>
                </a:solidFill>
                <a:latin typeface="Courier New"/>
                <a:ea typeface="Courier New"/>
                <a:cs typeface="Courier New"/>
                <a:sym typeface="Courier New"/>
              </a:rPr>
              <a:t>tellg</a:t>
            </a:r>
            <a:r>
              <a:rPr b="0" i="0" lang="en-IN" sz="2100" u="none">
                <a:solidFill>
                  <a:schemeClr val="dk1"/>
                </a:solidFill>
                <a:latin typeface="Calibri"/>
                <a:ea typeface="Calibri"/>
                <a:cs typeface="Calibri"/>
                <a:sym typeface="Calibri"/>
              </a:rPr>
              <a:t> returns a long integer that is the current byte number of the file’s read position.</a:t>
            </a:r>
            <a:endParaRPr/>
          </a:p>
        </p:txBody>
      </p:sp>
      <p:sp>
        <p:nvSpPr>
          <p:cNvPr id="583" name="Google Shape;583;p7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Read from file</a:t>
            </a:r>
            <a:endParaRPr/>
          </a:p>
        </p:txBody>
      </p:sp>
      <p:sp>
        <p:nvSpPr>
          <p:cNvPr id="157" name="Google Shape;157;p18"/>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8" name="Google Shape;158;p18"/>
          <p:cNvPicPr preferRelativeResize="0"/>
          <p:nvPr/>
        </p:nvPicPr>
        <p:blipFill rotWithShape="1">
          <a:blip r:embed="rId3">
            <a:alphaModFix/>
          </a:blip>
          <a:srcRect b="0" l="0" r="0" t="0"/>
          <a:stretch/>
        </p:blipFill>
        <p:spPr>
          <a:xfrm>
            <a:off x="1676400" y="2286000"/>
            <a:ext cx="4892675" cy="341788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2"/>
          <p:cNvSpPr txBox="1"/>
          <p:nvPr>
            <p:ph type="title"/>
          </p:nvPr>
        </p:nvSpPr>
        <p:spPr>
          <a:xfrm>
            <a:off x="762000" y="0"/>
            <a:ext cx="7772400" cy="68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Program</a:t>
            </a:r>
            <a:endParaRPr/>
          </a:p>
        </p:txBody>
      </p:sp>
      <p:sp>
        <p:nvSpPr>
          <p:cNvPr id="589" name="Google Shape;589;p72"/>
          <p:cNvSpPr txBox="1"/>
          <p:nvPr>
            <p:ph idx="1" type="body"/>
          </p:nvPr>
        </p:nvSpPr>
        <p:spPr>
          <a:xfrm>
            <a:off x="228600" y="838200"/>
            <a:ext cx="8915400" cy="5257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This program demonstrates the tellg function.</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#include &lt;iostream.h&gt; </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#include &lt;fstream.h&gt;</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#include &lt;ctype.h&gt;	// For toupper</a:t>
            </a:r>
            <a:endParaRPr/>
          </a:p>
          <a:p>
            <a:pPr indent="-171450" lvl="0" marL="171450" marR="0" rtl="0" algn="l">
              <a:lnSpc>
                <a:spcPct val="80000"/>
              </a:lnSpc>
              <a:spcBef>
                <a:spcPts val="700"/>
              </a:spcBef>
              <a:spcAft>
                <a:spcPts val="0"/>
              </a:spcAft>
              <a:buClr>
                <a:schemeClr val="dk1"/>
              </a:buClr>
              <a:buSzPts val="1700"/>
              <a:buFont typeface="Arial"/>
              <a:buNone/>
            </a:pPr>
            <a:r>
              <a:t/>
            </a:r>
            <a:endParaRPr b="0" i="0" sz="1700" u="none">
              <a:solidFill>
                <a:srgbClr val="000000"/>
              </a:solidFill>
              <a:latin typeface="Courier New"/>
              <a:ea typeface="Courier New"/>
              <a:cs typeface="Courier New"/>
              <a:sym typeface="Courier New"/>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void main(void)</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fstream file("letters.txt", ios::in);</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long offset;</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char ch, again;</a:t>
            </a:r>
            <a:br>
              <a:rPr b="0" i="0" lang="en-IN" sz="1700" u="none">
                <a:solidFill>
                  <a:srgbClr val="000000"/>
                </a:solidFill>
                <a:latin typeface="Courier New"/>
                <a:ea typeface="Courier New"/>
                <a:cs typeface="Courier New"/>
                <a:sym typeface="Courier New"/>
              </a:rPr>
            </a:b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do</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cout &lt;&lt; "Currently at position " &lt;&lt; file.tellg() &lt;&lt; endl;</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cout &lt;&lt; "Enter an offset from the beginning of the file: ";</a:t>
            </a:r>
            <a:endParaRPr/>
          </a:p>
          <a:p>
            <a:pPr indent="-171450" lvl="0" marL="171450" marR="0" rtl="0" algn="l">
              <a:lnSpc>
                <a:spcPct val="80000"/>
              </a:lnSpc>
              <a:spcBef>
                <a:spcPts val="700"/>
              </a:spcBef>
              <a:spcAft>
                <a:spcPts val="0"/>
              </a:spcAft>
              <a:buClr>
                <a:srgbClr val="000000"/>
              </a:buClr>
              <a:buSzPts val="1700"/>
              <a:buFont typeface="Arial"/>
              <a:buNone/>
            </a:pPr>
            <a:r>
              <a:rPr b="0" i="0" lang="en-IN" sz="1700" u="none">
                <a:solidFill>
                  <a:srgbClr val="000000"/>
                </a:solidFill>
                <a:latin typeface="Courier New"/>
                <a:ea typeface="Courier New"/>
                <a:cs typeface="Courier New"/>
                <a:sym typeface="Courier New"/>
              </a:rPr>
              <a:t>		cin &gt;&gt; offset;</a:t>
            </a:r>
            <a:endParaRPr/>
          </a:p>
        </p:txBody>
      </p:sp>
      <p:sp>
        <p:nvSpPr>
          <p:cNvPr id="590" name="Google Shape;590;p72"/>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00000"/>
              </a:buClr>
              <a:buSzPts val="2400"/>
              <a:buFont typeface="Arial"/>
              <a:buNone/>
            </a:pPr>
            <a:r>
              <a:rPr b="0" i="1" lang="en-IN" sz="2400" u="none">
                <a:solidFill>
                  <a:srgbClr val="000000"/>
                </a:solidFill>
                <a:latin typeface="Arial"/>
                <a:ea typeface="Arial"/>
                <a:cs typeface="Arial"/>
                <a:sym typeface="Arial"/>
              </a:rPr>
              <a:t>Program continues</a:t>
            </a:r>
            <a:endParaRPr/>
          </a:p>
        </p:txBody>
      </p:sp>
      <p:sp>
        <p:nvSpPr>
          <p:cNvPr id="596" name="Google Shape;596;p7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file.seekg(offset, ios::beg);</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file.get(ch);</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cout &lt;&lt; "Character read: " &lt;&lt; ch &lt;&lt; endl;</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cout &lt;&lt; "Do it again? ";</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cin &gt;&gt; again;</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 while (toupper(again) == 'Y');</a:t>
            </a:r>
            <a:endParaRPr/>
          </a:p>
          <a:p>
            <a:pPr indent="-171450" lvl="0" marL="171450" marR="0" rtl="0" algn="l">
              <a:lnSpc>
                <a:spcPct val="8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file.close();</a:t>
            </a:r>
            <a:endParaRPr/>
          </a:p>
          <a:p>
            <a:pPr indent="-171450" lvl="0" marL="171450" marR="0" rtl="0" algn="l">
              <a:lnSpc>
                <a:spcPct val="90000"/>
              </a:lnSpc>
              <a:spcBef>
                <a:spcPts val="700"/>
              </a:spcBef>
              <a:spcAft>
                <a:spcPts val="0"/>
              </a:spcAft>
              <a:buClr>
                <a:srgbClr val="000000"/>
              </a:buClr>
              <a:buSzPts val="1800"/>
              <a:buFont typeface="Arial"/>
              <a:buNone/>
            </a:pPr>
            <a:r>
              <a:rPr b="0" i="0" lang="en-IN" sz="1800" u="none">
                <a:solidFill>
                  <a:srgbClr val="000000"/>
                </a:solidFill>
                <a:latin typeface="Courier New"/>
                <a:ea typeface="Courier New"/>
                <a:cs typeface="Courier New"/>
                <a:sym typeface="Courier New"/>
              </a:rPr>
              <a:t>}	</a:t>
            </a:r>
            <a:endParaRPr/>
          </a:p>
        </p:txBody>
      </p:sp>
      <p:sp>
        <p:nvSpPr>
          <p:cNvPr id="597" name="Google Shape;597;p73"/>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4"/>
          <p:cNvSpPr txBox="1"/>
          <p:nvPr>
            <p:ph type="title"/>
          </p:nvPr>
        </p:nvSpPr>
        <p:spPr>
          <a:xfrm>
            <a:off x="609600" y="274637"/>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Opening a File for Both Input and Output</a:t>
            </a:r>
            <a:endParaRPr/>
          </a:p>
        </p:txBody>
      </p:sp>
      <p:sp>
        <p:nvSpPr>
          <p:cNvPr id="603" name="Google Shape;603;p74"/>
          <p:cNvSpPr txBox="1"/>
          <p:nvPr>
            <p:ph idx="1" type="body"/>
          </p:nvPr>
        </p:nvSpPr>
        <p:spPr>
          <a:xfrm>
            <a:off x="304800" y="1981200"/>
            <a:ext cx="86868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a:solidFill>
                  <a:schemeClr val="dk1"/>
                </a:solidFill>
                <a:latin typeface="Calibri"/>
                <a:ea typeface="Calibri"/>
                <a:cs typeface="Calibri"/>
                <a:sym typeface="Calibri"/>
              </a:rPr>
              <a:t>You may perform input and output on an fstream file without closing it and reopening it.</a:t>
            </a:r>
            <a:br>
              <a:rPr b="0" i="0" lang="en-IN"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400"/>
              <a:buFont typeface="Arial"/>
              <a:buNone/>
            </a:pPr>
            <a:r>
              <a:rPr b="0" i="0" lang="en-IN" sz="2400" u="none">
                <a:solidFill>
                  <a:schemeClr val="dk1"/>
                </a:solidFill>
                <a:latin typeface="Courier New"/>
                <a:ea typeface="Courier New"/>
                <a:cs typeface="Courier New"/>
                <a:sym typeface="Courier New"/>
              </a:rPr>
              <a:t>fstream file(“data.dat”, ios::in | ios::out);</a:t>
            </a:r>
            <a:endParaRPr/>
          </a:p>
        </p:txBody>
      </p:sp>
      <p:sp>
        <p:nvSpPr>
          <p:cNvPr id="604" name="Google Shape;604;p74"/>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Setting Up a Program for File Input/Output</a:t>
            </a:r>
            <a:endParaRPr/>
          </a:p>
        </p:txBody>
      </p:sp>
      <p:sp>
        <p:nvSpPr>
          <p:cNvPr id="164" name="Google Shape;164;p19"/>
          <p:cNvSpPr txBox="1"/>
          <p:nvPr>
            <p:ph idx="1" type="body"/>
          </p:nvPr>
        </p:nvSpPr>
        <p:spPr>
          <a:xfrm>
            <a:off x="228600" y="1676400"/>
            <a:ext cx="7772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cap="none" strike="noStrike">
                <a:solidFill>
                  <a:schemeClr val="dk1"/>
                </a:solidFill>
                <a:latin typeface="Calibri"/>
                <a:ea typeface="Calibri"/>
                <a:cs typeface="Calibri"/>
                <a:sym typeface="Calibri"/>
              </a:rPr>
              <a:t>Before file I/O can be performed, a C++ program must be set up properly.</a:t>
            </a:r>
            <a:endParaRPr/>
          </a:p>
          <a:p>
            <a:pPr indent="-171450" lvl="0" marL="171450" marR="0" rtl="0" algn="l">
              <a:lnSpc>
                <a:spcPct val="90000"/>
              </a:lnSpc>
              <a:spcBef>
                <a:spcPts val="700"/>
              </a:spcBef>
              <a:spcAft>
                <a:spcPts val="0"/>
              </a:spcAft>
              <a:buClr>
                <a:schemeClr val="dk1"/>
              </a:buClr>
              <a:buSzPts val="2100"/>
              <a:buFont typeface="Arial"/>
              <a:buChar char="•"/>
            </a:pPr>
            <a:r>
              <a:rPr b="0" i="0" lang="en-IN" sz="2100" u="none" cap="none" strike="noStrike">
                <a:solidFill>
                  <a:schemeClr val="dk1"/>
                </a:solidFill>
                <a:latin typeface="Calibri"/>
                <a:ea typeface="Calibri"/>
                <a:cs typeface="Calibri"/>
                <a:sym typeface="Calibri"/>
              </a:rPr>
              <a:t>File access requires the inclusion of fstream.h</a:t>
            </a:r>
            <a:endParaRPr/>
          </a:p>
        </p:txBody>
      </p:sp>
      <p:sp>
        <p:nvSpPr>
          <p:cNvPr id="165" name="Google Shape;165;p19"/>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Opening a File</a:t>
            </a:r>
            <a:endParaRPr/>
          </a:p>
        </p:txBody>
      </p:sp>
      <p:sp>
        <p:nvSpPr>
          <p:cNvPr id="171" name="Google Shape;171;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2100"/>
              <a:buFont typeface="Arial"/>
              <a:buChar char="•"/>
            </a:pPr>
            <a:r>
              <a:rPr b="0" i="0" lang="en-IN" sz="2100" u="none" cap="none" strike="noStrike">
                <a:solidFill>
                  <a:schemeClr val="dk1"/>
                </a:solidFill>
                <a:latin typeface="Calibri"/>
                <a:ea typeface="Calibri"/>
                <a:cs typeface="Calibri"/>
                <a:sym typeface="Calibri"/>
              </a:rPr>
              <a:t>Before data can be written to or read from a file, the file must be opened.</a:t>
            </a:r>
            <a:endParaRPr/>
          </a:p>
          <a:p>
            <a:pPr indent="-171450" lvl="0" marL="171450" marR="0" rtl="0" algn="l">
              <a:lnSpc>
                <a:spcPct val="90000"/>
              </a:lnSpc>
              <a:spcBef>
                <a:spcPts val="700"/>
              </a:spcBef>
              <a:spcAft>
                <a:spcPts val="0"/>
              </a:spcAft>
              <a:buClr>
                <a:schemeClr val="dk1"/>
              </a:buClr>
              <a:buSzPts val="2100"/>
              <a:buFont typeface="Arial"/>
              <a:buChar char="•"/>
            </a:pPr>
            <a:r>
              <a:rPr b="0" i="0" lang="en-IN" sz="2100" u="none" cap="none" strike="noStrike">
                <a:solidFill>
                  <a:schemeClr val="dk1"/>
                </a:solidFill>
                <a:latin typeface="Calibri"/>
                <a:ea typeface="Calibri"/>
                <a:cs typeface="Calibri"/>
                <a:sym typeface="Calibri"/>
              </a:rPr>
              <a:t>Open a File </a:t>
            </a:r>
            <a:endParaRPr/>
          </a:p>
          <a:p>
            <a:pPr indent="-171450" lvl="0" marL="171450" marR="0" rtl="0" algn="l">
              <a:lnSpc>
                <a:spcPct val="90000"/>
              </a:lnSpc>
              <a:spcBef>
                <a:spcPts val="700"/>
              </a:spcBef>
              <a:spcAft>
                <a:spcPts val="0"/>
              </a:spcAft>
              <a:buClr>
                <a:schemeClr val="dk1"/>
              </a:buClr>
              <a:buSzPts val="2100"/>
              <a:buFont typeface="Noto Sans Symbols"/>
              <a:buAutoNum type="alphaLcParenR"/>
            </a:pPr>
            <a:r>
              <a:rPr b="0" i="0" lang="en-IN" sz="2100" u="none" cap="none" strike="noStrike">
                <a:solidFill>
                  <a:schemeClr val="dk1"/>
                </a:solidFill>
                <a:latin typeface="Calibri"/>
                <a:ea typeface="Calibri"/>
                <a:cs typeface="Calibri"/>
                <a:sym typeface="Calibri"/>
              </a:rPr>
              <a:t>With constructor</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cap="none" strike="noStrike">
                <a:solidFill>
                  <a:schemeClr val="dk1"/>
                </a:solidFill>
                <a:latin typeface="Calibri"/>
                <a:ea typeface="Calibri"/>
                <a:cs typeface="Calibri"/>
                <a:sym typeface="Calibri"/>
              </a:rPr>
              <a:t>b) Open Method</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172" name="Google Shape;172;p20"/>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IN" sz="3300" u="none">
                <a:solidFill>
                  <a:schemeClr val="dk1"/>
                </a:solidFill>
                <a:latin typeface="Calibri"/>
                <a:ea typeface="Calibri"/>
                <a:cs typeface="Calibri"/>
                <a:sym typeface="Calibri"/>
              </a:rPr>
              <a:t>Opening a File</a:t>
            </a:r>
            <a:endParaRPr/>
          </a:p>
        </p:txBody>
      </p:sp>
      <p:sp>
        <p:nvSpPr>
          <p:cNvPr id="178" name="Google Shape;178;p21"/>
          <p:cNvSpPr txBox="1"/>
          <p:nvPr>
            <p:ph idx="1" type="body"/>
          </p:nvPr>
        </p:nvSpPr>
        <p:spPr>
          <a:xfrm>
            <a:off x="228600" y="1524000"/>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1" i="0" lang="en-IN" sz="2100" u="none">
                <a:solidFill>
                  <a:schemeClr val="dk1"/>
                </a:solidFill>
                <a:latin typeface="Calibri"/>
                <a:ea typeface="Calibri"/>
                <a:cs typeface="Calibri"/>
                <a:sym typeface="Calibri"/>
              </a:rPr>
              <a:t>Using Constructor at declartion</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fstream dataFile(“names.dat”, ios::in | ios::out);</a:t>
            </a:r>
            <a:endParaRPr/>
          </a:p>
          <a:p>
            <a:pPr indent="-171450" lvl="0" marL="171450" marR="0" rtl="0" algn="l">
              <a:lnSpc>
                <a:spcPct val="90000"/>
              </a:lnSpc>
              <a:spcBef>
                <a:spcPts val="700"/>
              </a:spcBef>
              <a:spcAft>
                <a:spcPts val="0"/>
              </a:spcAft>
              <a:buClr>
                <a:schemeClr val="dk1"/>
              </a:buClr>
              <a:buSzPts val="2100"/>
              <a:buFont typeface="Arial"/>
              <a:buNone/>
            </a:pPr>
            <a:r>
              <a:rPr b="1" i="0" lang="en-IN" sz="2100" u="none">
                <a:solidFill>
                  <a:schemeClr val="dk1"/>
                </a:solidFill>
                <a:latin typeface="Calibri"/>
                <a:ea typeface="Calibri"/>
                <a:cs typeface="Calibri"/>
                <a:sym typeface="Calibri"/>
              </a:rPr>
              <a:t>Using open method</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void open(const char* filename, int mode); </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179" name="Google Shape;179;p21"/>
          <p:cNvSpPr txBox="1"/>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