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Lst>
  <p:sldSz cy="6858000" cx="9144000"/>
  <p:notesSz cx="6858000" cy="9144000"/>
  <p:embeddedFontLst>
    <p:embeddedFont>
      <p:font typeface="Tahoma"/>
      <p:regular r:id="rId96"/>
      <p:bold r:id="rId9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font" Target="fonts/Tahoma-bold.fntdata"/><Relationship Id="rId96" Type="http://schemas.openxmlformats.org/officeDocument/2006/relationships/font" Target="fonts/Tahoma-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7" name="Google Shape;827;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39" name="Google Shape;839;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3" name="Google Shape;853;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9" name="Google Shape;859;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1" name="Google Shape;901;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5" name="Google Shape;925;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5" name="Google Shape;975;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7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999" name="Google Shape;999;p73:notes"/>
          <p:cNvSpPr/>
          <p:nvPr>
            <p:ph idx="2" type="sldImg"/>
          </p:nvPr>
        </p:nvSpPr>
        <p:spPr>
          <a:xfrm>
            <a:off x="4064000" y="731837"/>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00" name="Google Shape;1000;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7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008" name="Google Shape;1008;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09" name="Google Shape;1009;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5" name="Google Shape;1015;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1" name="Google Shape;1021;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7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027" name="Google Shape;1027;p77:notes"/>
          <p:cNvSpPr/>
          <p:nvPr>
            <p:ph idx="2" type="sldImg"/>
          </p:nvPr>
        </p:nvSpPr>
        <p:spPr>
          <a:xfrm>
            <a:off x="4064000" y="731837"/>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28" name="Google Shape;1028;p77:notes"/>
          <p:cNvSpPr txBox="1"/>
          <p:nvPr>
            <p:ph idx="1" type="body"/>
          </p:nvPr>
        </p:nvSpPr>
        <p:spPr>
          <a:xfrm>
            <a:off x="1301750" y="4633912"/>
            <a:ext cx="10401300" cy="43878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7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034" name="Google Shape;1034;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35" name="Google Shape;1035;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7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041" name="Google Shape;1041;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42" name="Google Shape;1042;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8" name="Google Shape;1048;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8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054" name="Google Shape;1054;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55" name="Google Shape;1055;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1" name="Google Shape;1061;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8" name="Google Shape;1068;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0" name="Google Shape;1110;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2" name="Google Shape;1132;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1" name="Google Shape;1171;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8" name="Google Shape;1178;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4" name="Google Shape;1184;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0" name="Google Shape;1190;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144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8" name="Google Shape;28;p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2" name="Shape 92"/>
        <p:cNvGrpSpPr/>
        <p:nvPr/>
      </p:nvGrpSpPr>
      <p:grpSpPr>
        <a:xfrm>
          <a:off x="0" y="0"/>
          <a:ext cx="0" cy="0"/>
          <a:chOff x="0" y="0"/>
          <a:chExt cx="0" cy="0"/>
        </a:xfrm>
      </p:grpSpPr>
      <p:sp>
        <p:nvSpPr>
          <p:cNvPr id="93" name="Google Shape;93;p12"/>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5" name="Google Shape;95;p12"/>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2"/>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7" name="Google Shape;97;p12"/>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2"/>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2"/>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p13"/>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440"/>
              <a:buNone/>
              <a:defRPr sz="2400"/>
            </a:lvl1pPr>
            <a:lvl2pPr indent="-228600" lvl="1" marL="914400" algn="l">
              <a:spcBef>
                <a:spcPts val="400"/>
              </a:spcBef>
              <a:spcAft>
                <a:spcPts val="0"/>
              </a:spcAft>
              <a:buSzPts val="1100"/>
              <a:buNone/>
              <a:defRPr sz="2000"/>
            </a:lvl2pPr>
            <a:lvl3pPr indent="-228600" lvl="2" marL="1371600" algn="l">
              <a:spcBef>
                <a:spcPts val="360"/>
              </a:spcBef>
              <a:spcAft>
                <a:spcPts val="0"/>
              </a:spcAft>
              <a:buSzPts val="900"/>
              <a:buNone/>
              <a:defRPr sz="1800"/>
            </a:lvl3pPr>
            <a:lvl4pPr indent="-228600" lvl="3" marL="1828800" algn="l">
              <a:spcBef>
                <a:spcPts val="320"/>
              </a:spcBef>
              <a:spcAft>
                <a:spcPts val="0"/>
              </a:spcAft>
              <a:buSzPts val="880"/>
              <a:buNone/>
              <a:defRPr sz="1600"/>
            </a:lvl4pPr>
            <a:lvl5pPr indent="-228600" lvl="4" marL="2286000" algn="l">
              <a:spcBef>
                <a:spcPts val="320"/>
              </a:spcBef>
              <a:spcAft>
                <a:spcPts val="0"/>
              </a:spcAft>
              <a:buSzPts val="8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04" name="Google Shape;104;p13"/>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3"/>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3"/>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4"/>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5"/>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5"/>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5"/>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6"/>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7"/>
          <p:cNvSpPr txBox="1"/>
          <p:nvPr>
            <p:ph type="title"/>
          </p:nvPr>
        </p:nvSpPr>
        <p:spPr>
          <a:xfrm rot="5400000">
            <a:off x="4722019" y="1899444"/>
            <a:ext cx="6513513" cy="19526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 type="body"/>
          </p:nvPr>
        </p:nvSpPr>
        <p:spPr>
          <a:xfrm rot="5400000">
            <a:off x="739775" y="22225"/>
            <a:ext cx="6513513" cy="570706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7"/>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7"/>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8"/>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 type="body"/>
          </p:nvPr>
        </p:nvSpPr>
        <p:spPr>
          <a:xfrm rot="5400000">
            <a:off x="3011487" y="188912"/>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8"/>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p:nvPr>
            <p:ph idx="2" type="pic"/>
          </p:nvPr>
        </p:nvSpPr>
        <p:spPr>
          <a:xfrm>
            <a:off x="3887788" y="987425"/>
            <a:ext cx="4629150" cy="4873625"/>
          </a:xfrm>
          <a:prstGeom prst="rect">
            <a:avLst/>
          </a:prstGeom>
          <a:noFill/>
          <a:ln>
            <a:noFill/>
          </a:ln>
        </p:spPr>
      </p:sp>
      <p:sp>
        <p:nvSpPr>
          <p:cNvPr id="76" name="Google Shape;76;p9"/>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9"/>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3" name="Google Shape;83;p10"/>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10"/>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0"/>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0"/>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1"/>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1"/>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1"/>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2438400"/>
            <a:ext cx="9009062" cy="1052512"/>
            <a:chOff x="0" y="1536"/>
            <a:chExt cx="5675" cy="663"/>
          </a:xfrm>
        </p:grpSpPr>
        <p:grpSp>
          <p:nvGrpSpPr>
            <p:cNvPr id="11" name="Google Shape;11;p1"/>
            <p:cNvGrpSpPr/>
            <p:nvPr/>
          </p:nvGrpSpPr>
          <p:grpSpPr>
            <a:xfrm>
              <a:off x="183" y="1604"/>
              <a:ext cx="448" cy="299"/>
              <a:chOff x="720" y="336"/>
              <a:chExt cx="624" cy="432"/>
            </a:xfrm>
          </p:grpSpPr>
          <p:sp>
            <p:nvSpPr>
              <p:cNvPr id="12" name="Google Shape;12;p1"/>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 name="Google Shape;13;p1"/>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 name="Google Shape;14;p1"/>
            <p:cNvGrpSpPr/>
            <p:nvPr/>
          </p:nvGrpSpPr>
          <p:grpSpPr>
            <a:xfrm>
              <a:off x="261" y="1870"/>
              <a:ext cx="465" cy="299"/>
              <a:chOff x="912" y="2640"/>
              <a:chExt cx="672" cy="432"/>
            </a:xfrm>
          </p:grpSpPr>
          <p:sp>
            <p:nvSpPr>
              <p:cNvPr id="15" name="Google Shape;15;p1"/>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 name="Google Shape;16;p1"/>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17" name="Google Shape;17;p1"/>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 name="Google Shape;18;p1"/>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 name="Google Shape;19;p1"/>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20" name="Google Shape;20;p1"/>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1" name="Google Shape;21;p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480"/>
              </a:spcBef>
              <a:spcAft>
                <a:spcPts val="0"/>
              </a:spcAft>
              <a:buClr>
                <a:schemeClr val="folHlink"/>
              </a:buClr>
              <a:buSzPts val="1440"/>
              <a:buFont typeface="Noto Sans Symbols"/>
              <a:buChar char="■"/>
              <a:defRPr b="0" i="0" sz="2400" u="none" cap="none" strike="noStrike">
                <a:solidFill>
                  <a:schemeClr val="dk1"/>
                </a:solidFill>
                <a:latin typeface="Tahoma"/>
                <a:ea typeface="Tahoma"/>
                <a:cs typeface="Tahoma"/>
                <a:sym typeface="Tahoma"/>
              </a:defRPr>
            </a:lvl1pPr>
            <a:lvl2pPr indent="-312419" lvl="1" marL="914400" marR="0" rtl="0" algn="l">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22" name="Google Shape;22;p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3" name="Google Shape;23;p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4" name="Google Shape;24;p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3"/>
          <p:cNvSpPr txBox="1"/>
          <p:nvPr/>
        </p:nvSpPr>
        <p:spPr>
          <a:xfrm>
            <a:off x="355600"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3" name="Google Shape;33;p3"/>
          <p:cNvSpPr txBox="1"/>
          <p:nvPr/>
        </p:nvSpPr>
        <p:spPr>
          <a:xfrm>
            <a:off x="738187"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 name="Google Shape;34;p3"/>
          <p:cNvSpPr txBox="1"/>
          <p:nvPr/>
        </p:nvSpPr>
        <p:spPr>
          <a:xfrm>
            <a:off x="479425"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 name="Google Shape;35;p3"/>
          <p:cNvSpPr txBox="1"/>
          <p:nvPr/>
        </p:nvSpPr>
        <p:spPr>
          <a:xfrm>
            <a:off x="849312"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 name="Google Shape;36;p3"/>
          <p:cNvSpPr txBox="1"/>
          <p:nvPr/>
        </p:nvSpPr>
        <p:spPr>
          <a:xfrm>
            <a:off x="1524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 name="Google Shape;37;p3"/>
          <p:cNvSpPr txBox="1"/>
          <p:nvPr/>
        </p:nvSpPr>
        <p:spPr>
          <a:xfrm>
            <a:off x="700087"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 name="Google Shape;38;p3"/>
          <p:cNvSpPr txBox="1"/>
          <p:nvPr/>
        </p:nvSpPr>
        <p:spPr>
          <a:xfrm>
            <a:off x="381000" y="7905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9" name="Google Shape;39;p3"/>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0" name="Google Shape;40;p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480"/>
              </a:spcBef>
              <a:spcAft>
                <a:spcPts val="0"/>
              </a:spcAft>
              <a:buClr>
                <a:schemeClr val="folHlink"/>
              </a:buClr>
              <a:buSzPts val="1440"/>
              <a:buFont typeface="Noto Sans Symbols"/>
              <a:buChar char="■"/>
              <a:defRPr b="0" i="0" sz="2400" u="none" cap="none" strike="noStrike">
                <a:solidFill>
                  <a:schemeClr val="dk1"/>
                </a:solidFill>
                <a:latin typeface="Tahoma"/>
                <a:ea typeface="Tahoma"/>
                <a:cs typeface="Tahoma"/>
                <a:sym typeface="Tahoma"/>
              </a:defRPr>
            </a:lvl1pPr>
            <a:lvl2pPr indent="-312419" lvl="1" marL="914400" marR="0" rtl="0" algn="l">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41" name="Google Shape;41;p3"/>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2" name="Google Shape;42;p3"/>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3" name="Google Shape;43;p3"/>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www.geeksforgeeks.org/stack-empty-and-stack-size-in-c-stl/" TargetMode="External"/><Relationship Id="rId4" Type="http://schemas.openxmlformats.org/officeDocument/2006/relationships/hyperlink" Target="https://www.geeksforgeeks.org/stack-empty-and-stack-size-in-c-stl/" TargetMode="External"/><Relationship Id="rId5" Type="http://schemas.openxmlformats.org/officeDocument/2006/relationships/hyperlink" Target="https://www.geeksforgeeks.org/stack-top-c-stl/" TargetMode="External"/><Relationship Id="rId6" Type="http://schemas.openxmlformats.org/officeDocument/2006/relationships/hyperlink" Target="https://www.geeksforgeeks.org/stack-push-and-pop-in-c-stl/" TargetMode="External"/><Relationship Id="rId7" Type="http://schemas.openxmlformats.org/officeDocument/2006/relationships/hyperlink" Target="https://www.geeksforgeeks.org/stack-push-and-pop-in-c-st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www.cplusplus.com/InputIterator" TargetMode="External"/><Relationship Id="rId4" Type="http://schemas.openxmlformats.org/officeDocument/2006/relationships/hyperlink" Target="http://www.cplusplus.com/OutputIterator" TargetMode="External"/><Relationship Id="rId11" Type="http://schemas.openxmlformats.org/officeDocument/2006/relationships/hyperlink" Target="http://www.cplusplus.com/RandomAccessIterator" TargetMode="External"/><Relationship Id="rId10" Type="http://schemas.openxmlformats.org/officeDocument/2006/relationships/hyperlink" Target="http://www.cplusplus.com/ForwardIterator" TargetMode="External"/><Relationship Id="rId12" Type="http://schemas.openxmlformats.org/officeDocument/2006/relationships/hyperlink" Target="http://www.cplusplus.com/BidirectionalIterator" TargetMode="External"/><Relationship Id="rId9" Type="http://schemas.openxmlformats.org/officeDocument/2006/relationships/hyperlink" Target="http://www.cplusplus.com/BidirectionalIterator" TargetMode="External"/><Relationship Id="rId5" Type="http://schemas.openxmlformats.org/officeDocument/2006/relationships/hyperlink" Target="http://www.cplusplus.com/ForwardIterator" TargetMode="External"/><Relationship Id="rId6" Type="http://schemas.openxmlformats.org/officeDocument/2006/relationships/hyperlink" Target="http://www.cplusplus.com/InputIterator" TargetMode="External"/><Relationship Id="rId7" Type="http://schemas.openxmlformats.org/officeDocument/2006/relationships/hyperlink" Target="http://www.cplusplus.com/OutputIterator" TargetMode="External"/><Relationship Id="rId8" Type="http://schemas.openxmlformats.org/officeDocument/2006/relationships/hyperlink" Target="http://www.cplusplus.com/st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en.cppreference.com/w/cpp/container/set" TargetMode="External"/><Relationship Id="rId4" Type="http://schemas.openxmlformats.org/officeDocument/2006/relationships/hyperlink" Target="http://en.cppreference.com/w/cpp/container/map" TargetMode="External"/><Relationship Id="rId5" Type="http://schemas.openxmlformats.org/officeDocument/2006/relationships/hyperlink" Target="http://en.cppreference.com/w/cpp/container/multiset" TargetMode="External"/><Relationship Id="rId6" Type="http://schemas.openxmlformats.org/officeDocument/2006/relationships/hyperlink" Target="http://en.cppreference.com/w/cpp/container/multimap"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Standard template library</a:t>
            </a:r>
            <a:endParaRPr/>
          </a:p>
        </p:txBody>
      </p:sp>
      <p:sp>
        <p:nvSpPr>
          <p:cNvPr id="112" name="Google Shape;112;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Font typeface="Noto Sans Symbols"/>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Derived Containers</a:t>
            </a:r>
            <a:endParaRPr/>
          </a:p>
        </p:txBody>
      </p:sp>
      <p:sp>
        <p:nvSpPr>
          <p:cNvPr id="196" name="Google Shape;196;p23"/>
          <p:cNvSpPr txBox="1"/>
          <p:nvPr>
            <p:ph idx="1" type="body"/>
          </p:nvPr>
        </p:nvSpPr>
        <p:spPr>
          <a:xfrm>
            <a:off x="533400" y="1219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They are</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Stack</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Queue</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priority_queue</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Also called as container adaptors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Derived containers do not support iterators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They only support 2 members functions – push and pop for inserting and deleting operations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Draw backs with STL</a:t>
            </a:r>
            <a:endParaRPr/>
          </a:p>
        </p:txBody>
      </p:sp>
      <p:sp>
        <p:nvSpPr>
          <p:cNvPr id="202" name="Google Shape;202;p24"/>
          <p:cNvSpPr txBox="1"/>
          <p:nvPr>
            <p:ph idx="1" type="body"/>
          </p:nvPr>
        </p:nvSpPr>
        <p:spPr>
          <a:xfrm>
            <a:off x="457200" y="1773237"/>
            <a:ext cx="7866062" cy="46243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Templates can lead to slower compile-times and possibly larger executable, especially with older compilers.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Compilers often produce incomprehensible error messages on code using templates.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FFC3"/>
              </a:buClr>
              <a:buSzPts val="2200"/>
              <a:buFont typeface="Times New Roman"/>
              <a:buNone/>
            </a:pPr>
            <a:r>
              <a:rPr b="0" i="0" lang="en-US" sz="2200" u="none">
                <a:solidFill>
                  <a:srgbClr val="00FFC3"/>
                </a:solidFill>
                <a:latin typeface="Times New Roman"/>
                <a:ea typeface="Times New Roman"/>
                <a:cs typeface="Times New Roman"/>
                <a:sym typeface="Times New Roman"/>
              </a:rPr>
              <a:t>Sequential Container : Vector</a:t>
            </a:r>
            <a:endParaRPr/>
          </a:p>
        </p:txBody>
      </p:sp>
      <p:sp>
        <p:nvSpPr>
          <p:cNvPr id="208" name="Google Shape;208;p25"/>
          <p:cNvSpPr txBox="1"/>
          <p:nvPr>
            <p:ph idx="1" type="body"/>
          </p:nvPr>
        </p:nvSpPr>
        <p:spPr>
          <a:xfrm>
            <a:off x="554037" y="1017587"/>
            <a:ext cx="7427912" cy="2089150"/>
          </a:xfrm>
          <a:prstGeom prst="rect">
            <a:avLst/>
          </a:prstGeom>
          <a:noFill/>
          <a:ln>
            <a:noFill/>
          </a:ln>
        </p:spPr>
        <p:txBody>
          <a:bodyPr anchorCtr="0" anchor="t" bIns="45700" lIns="91425" spcFirstLastPara="1" rIns="91425" wrap="square" tIns="45700">
            <a:normAutofit/>
          </a:bodyPr>
          <a:lstStyle/>
          <a:p>
            <a:pPr indent="-319087" lvl="0" marL="438150" rtl="0" algn="l">
              <a:lnSpc>
                <a:spcPct val="100000"/>
              </a:lnSpc>
              <a:spcBef>
                <a:spcPts val="0"/>
              </a:spcBef>
              <a:spcAft>
                <a:spcPts val="0"/>
              </a:spcAft>
              <a:buClr>
                <a:schemeClr val="folHlink"/>
              </a:buClr>
              <a:buSzPts val="1440"/>
              <a:buFont typeface="Noto Sans Symbols"/>
              <a:buChar char="◼"/>
            </a:pPr>
            <a:r>
              <a:rPr b="1" i="0" lang="en-US" sz="2400" u="none">
                <a:solidFill>
                  <a:schemeClr val="dk1"/>
                </a:solidFill>
                <a:latin typeface="Times New Roman"/>
                <a:ea typeface="Times New Roman"/>
                <a:cs typeface="Times New Roman"/>
                <a:sym typeface="Times New Roman"/>
              </a:rPr>
              <a:t>Provides an alternative to the built in array.</a:t>
            </a:r>
            <a:endParaRPr/>
          </a:p>
          <a:p>
            <a:pPr indent="-319087" lvl="0" marL="438150" rtl="0" algn="l">
              <a:lnSpc>
                <a:spcPct val="100000"/>
              </a:lnSpc>
              <a:spcBef>
                <a:spcPts val="0"/>
              </a:spcBef>
              <a:spcAft>
                <a:spcPts val="0"/>
              </a:spcAft>
              <a:buClr>
                <a:schemeClr val="folHlink"/>
              </a:buClr>
              <a:buSzPts val="1440"/>
              <a:buFont typeface="Noto Sans Symbols"/>
              <a:buChar char="◼"/>
            </a:pPr>
            <a:r>
              <a:rPr b="1" i="0" lang="en-US" sz="2400" u="none">
                <a:solidFill>
                  <a:schemeClr val="dk1"/>
                </a:solidFill>
                <a:latin typeface="Times New Roman"/>
                <a:ea typeface="Times New Roman"/>
                <a:cs typeface="Times New Roman"/>
                <a:sym typeface="Times New Roman"/>
              </a:rPr>
              <a:t>A vector is self grown. </a:t>
            </a:r>
            <a:endParaRPr/>
          </a:p>
          <a:p>
            <a:pPr indent="-319087" lvl="0" marL="438150" rtl="0" algn="l">
              <a:lnSpc>
                <a:spcPct val="100000"/>
              </a:lnSpc>
              <a:spcBef>
                <a:spcPts val="0"/>
              </a:spcBef>
              <a:spcAft>
                <a:spcPts val="0"/>
              </a:spcAft>
              <a:buClr>
                <a:schemeClr val="folHlink"/>
              </a:buClr>
              <a:buSzPts val="1440"/>
              <a:buFont typeface="Noto Sans Symbols"/>
              <a:buChar char="◼"/>
            </a:pPr>
            <a:r>
              <a:rPr b="1" i="0" lang="en-US" sz="2400" u="none">
                <a:solidFill>
                  <a:schemeClr val="dk1"/>
                </a:solidFill>
                <a:latin typeface="Times New Roman"/>
                <a:ea typeface="Times New Roman"/>
                <a:cs typeface="Times New Roman"/>
                <a:sym typeface="Times New Roman"/>
              </a:rPr>
              <a:t>Use It instead of the built in array!</a:t>
            </a:r>
            <a:endParaRPr/>
          </a:p>
          <a:p>
            <a:pPr indent="-319087" lvl="0" marL="438150" rtl="0" algn="l">
              <a:lnSpc>
                <a:spcPct val="100000"/>
              </a:lnSpc>
              <a:spcBef>
                <a:spcPts val="0"/>
              </a:spcBef>
              <a:spcAft>
                <a:spcPts val="0"/>
              </a:spcAft>
              <a:buClr>
                <a:schemeClr val="folHlink"/>
              </a:buClr>
              <a:buSzPts val="1080"/>
              <a:buFont typeface="Noto Sans Symbols"/>
              <a:buChar char="◼"/>
            </a:pPr>
            <a:r>
              <a:rPr b="0" i="0" lang="en-US" sz="1800" u="none">
                <a:solidFill>
                  <a:schemeClr val="dk1"/>
                </a:solidFill>
                <a:latin typeface="Times New Roman"/>
                <a:ea typeface="Times New Roman"/>
                <a:cs typeface="Times New Roman"/>
                <a:sym typeface="Times New Roman"/>
              </a:rPr>
              <a:t>The vector container (a C++ Standard Template) which is similar to an array with an exception that it automatically handles its own storage requirements in case it grows.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FFC3"/>
              </a:buClr>
              <a:buSzPts val="3600"/>
              <a:buFont typeface="Comic Sans MS"/>
              <a:buNone/>
            </a:pPr>
            <a:r>
              <a:rPr b="0" i="0" lang="en-US" sz="3600" u="none">
                <a:solidFill>
                  <a:srgbClr val="00FFC3"/>
                </a:solidFill>
                <a:latin typeface="Comic Sans MS"/>
                <a:ea typeface="Comic Sans MS"/>
                <a:cs typeface="Comic Sans MS"/>
                <a:sym typeface="Comic Sans MS"/>
              </a:rPr>
              <a:t>Defining &amp; Creating a new vector</a:t>
            </a:r>
            <a:endParaRPr/>
          </a:p>
        </p:txBody>
      </p:sp>
      <p:sp>
        <p:nvSpPr>
          <p:cNvPr id="214" name="Google Shape;214;p26"/>
          <p:cNvSpPr txBox="1"/>
          <p:nvPr>
            <p:ph idx="1" type="body"/>
          </p:nvPr>
        </p:nvSpPr>
        <p:spPr>
          <a:xfrm>
            <a:off x="500062" y="1125537"/>
            <a:ext cx="8229600" cy="35353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None/>
            </a:pPr>
            <a:r>
              <a:rPr b="1" i="0" lang="en-US" sz="2400" u="none">
                <a:solidFill>
                  <a:schemeClr val="dk1"/>
                </a:solidFill>
                <a:latin typeface="Comic Sans MS"/>
                <a:ea typeface="Comic Sans MS"/>
                <a:cs typeface="Comic Sans MS"/>
                <a:sym typeface="Comic Sans MS"/>
              </a:rPr>
              <a:t>Syntax</a:t>
            </a:r>
            <a:r>
              <a:rPr b="1" i="0" lang="en-US" sz="2400" u="none">
                <a:solidFill>
                  <a:schemeClr val="dk1"/>
                </a:solidFill>
                <a:latin typeface="Tahoma"/>
                <a:ea typeface="Tahoma"/>
                <a:cs typeface="Tahoma"/>
                <a:sym typeface="Tahoma"/>
              </a:rPr>
              <a:t>:  </a:t>
            </a:r>
            <a:r>
              <a:rPr b="1" i="0" lang="en-US" sz="2400" u="none">
                <a:solidFill>
                  <a:schemeClr val="dk1"/>
                </a:solidFill>
                <a:latin typeface="Courier New"/>
                <a:ea typeface="Courier New"/>
                <a:cs typeface="Courier New"/>
                <a:sym typeface="Courier New"/>
              </a:rPr>
              <a:t>vector&lt;</a:t>
            </a:r>
            <a:r>
              <a:rPr b="1" i="0" lang="en-US" sz="2400" u="none">
                <a:solidFill>
                  <a:srgbClr val="FF0000"/>
                </a:solidFill>
                <a:latin typeface="Courier New"/>
                <a:ea typeface="Courier New"/>
                <a:cs typeface="Courier New"/>
                <a:sym typeface="Courier New"/>
              </a:rPr>
              <a:t>of what</a:t>
            </a:r>
            <a:r>
              <a:rPr b="1" i="0" lang="en-US" sz="2400" u="none">
                <a:solidFill>
                  <a:schemeClr val="dk1"/>
                </a:solidFill>
                <a:latin typeface="Courier New"/>
                <a:ea typeface="Courier New"/>
                <a:cs typeface="Courier New"/>
                <a:sym typeface="Courier New"/>
              </a:rPr>
              <a:t>&gt;</a:t>
            </a:r>
            <a:br>
              <a:rPr b="1" i="0" lang="en-US" sz="2400" u="none">
                <a:solidFill>
                  <a:schemeClr val="dk1"/>
                </a:solidFill>
                <a:latin typeface="Tahoma"/>
                <a:ea typeface="Tahoma"/>
                <a:cs typeface="Tahoma"/>
                <a:sym typeface="Tahoma"/>
              </a:rPr>
            </a:br>
            <a:endParaRPr/>
          </a:p>
          <a:p>
            <a:pPr indent="-342900" lvl="0" marL="342900" rtl="0" algn="l">
              <a:lnSpc>
                <a:spcPct val="90000"/>
              </a:lnSpc>
              <a:spcBef>
                <a:spcPts val="480"/>
              </a:spcBef>
              <a:spcAft>
                <a:spcPts val="0"/>
              </a:spcAft>
              <a:buSzPts val="1440"/>
              <a:buNone/>
            </a:pPr>
            <a:r>
              <a:rPr b="1" i="0" lang="en-US" sz="2400" u="none">
                <a:solidFill>
                  <a:schemeClr val="dk1"/>
                </a:solidFill>
                <a:latin typeface="Comic Sans MS"/>
                <a:ea typeface="Comic Sans MS"/>
                <a:cs typeface="Comic Sans MS"/>
                <a:sym typeface="Comic Sans MS"/>
              </a:rPr>
              <a:t>For example :</a:t>
            </a:r>
            <a:endParaRPr/>
          </a:p>
          <a:p>
            <a:pPr indent="-342900" lvl="0" marL="342900" rtl="0" algn="l">
              <a:lnSpc>
                <a:spcPct val="90000"/>
              </a:lnSpc>
              <a:spcBef>
                <a:spcPts val="480"/>
              </a:spcBef>
              <a:spcAft>
                <a:spcPts val="0"/>
              </a:spcAft>
              <a:buSzPts val="1440"/>
              <a:buNone/>
            </a:pPr>
            <a:r>
              <a:rPr b="1" i="0" lang="en-US" sz="2400" u="none">
                <a:solidFill>
                  <a:schemeClr val="dk1"/>
                </a:solidFill>
                <a:latin typeface="Tahoma"/>
                <a:ea typeface="Tahoma"/>
                <a:cs typeface="Tahoma"/>
                <a:sym typeface="Tahoma"/>
              </a:rPr>
              <a:t>	</a:t>
            </a:r>
            <a:r>
              <a:rPr b="1" i="0" lang="en-US" sz="2400" u="none">
                <a:solidFill>
                  <a:schemeClr val="dk1"/>
                </a:solidFill>
                <a:latin typeface="Courier New"/>
                <a:ea typeface="Courier New"/>
                <a:cs typeface="Courier New"/>
                <a:sym typeface="Courier New"/>
              </a:rPr>
              <a:t>vector&lt;</a:t>
            </a:r>
            <a:r>
              <a:rPr b="1" i="0" lang="en-US" sz="2400" u="none">
                <a:solidFill>
                  <a:srgbClr val="FF0000"/>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&gt; - </a:t>
            </a:r>
            <a:r>
              <a:rPr b="1" i="0" lang="en-US" sz="2400" u="none">
                <a:solidFill>
                  <a:schemeClr val="dk1"/>
                </a:solidFill>
                <a:latin typeface="Comic Sans MS"/>
                <a:ea typeface="Comic Sans MS"/>
                <a:cs typeface="Comic Sans MS"/>
                <a:sym typeface="Comic Sans MS"/>
              </a:rPr>
              <a:t>vector of integers.</a:t>
            </a:r>
            <a:br>
              <a:rPr b="1" i="0" lang="en-US" sz="2400" u="none">
                <a:solidFill>
                  <a:schemeClr val="dk1"/>
                </a:solidFill>
                <a:latin typeface="Comic Sans MS"/>
                <a:ea typeface="Comic Sans MS"/>
                <a:cs typeface="Comic Sans MS"/>
                <a:sym typeface="Comic Sans MS"/>
              </a:rPr>
            </a:br>
            <a:r>
              <a:rPr b="1" i="0" lang="en-US" sz="2400" u="none">
                <a:solidFill>
                  <a:schemeClr val="dk1"/>
                </a:solidFill>
                <a:latin typeface="Courier New"/>
                <a:ea typeface="Courier New"/>
                <a:cs typeface="Courier New"/>
                <a:sym typeface="Courier New"/>
              </a:rPr>
              <a:t>vector&lt;</a:t>
            </a:r>
            <a:r>
              <a:rPr b="1" i="0" lang="en-US" sz="2400" u="none">
                <a:solidFill>
                  <a:srgbClr val="FF0000"/>
                </a:solidFill>
                <a:latin typeface="Courier New"/>
                <a:ea typeface="Courier New"/>
                <a:cs typeface="Courier New"/>
                <a:sym typeface="Courier New"/>
              </a:rPr>
              <a:t>string</a:t>
            </a:r>
            <a:r>
              <a:rPr b="1" i="0" lang="en-US" sz="2400" u="none">
                <a:solidFill>
                  <a:schemeClr val="dk1"/>
                </a:solidFill>
                <a:latin typeface="Courier New"/>
                <a:ea typeface="Courier New"/>
                <a:cs typeface="Courier New"/>
                <a:sym typeface="Courier New"/>
              </a:rPr>
              <a:t>&gt; - </a:t>
            </a:r>
            <a:r>
              <a:rPr b="1" i="0" lang="en-US" sz="2400" u="none">
                <a:solidFill>
                  <a:schemeClr val="dk1"/>
                </a:solidFill>
                <a:latin typeface="Comic Sans MS"/>
                <a:ea typeface="Comic Sans MS"/>
                <a:cs typeface="Comic Sans MS"/>
                <a:sym typeface="Comic Sans MS"/>
              </a:rPr>
              <a:t>vector of strings.</a:t>
            </a:r>
            <a:br>
              <a:rPr b="1" i="0" lang="en-US" sz="2400" u="none">
                <a:solidFill>
                  <a:schemeClr val="dk1"/>
                </a:solidFill>
                <a:latin typeface="Tahoma"/>
                <a:ea typeface="Tahoma"/>
                <a:cs typeface="Tahoma"/>
                <a:sym typeface="Tahoma"/>
              </a:rPr>
            </a:br>
            <a:r>
              <a:rPr b="1" i="0" lang="en-US" sz="2400" u="none">
                <a:solidFill>
                  <a:schemeClr val="dk1"/>
                </a:solidFill>
                <a:latin typeface="Courier New"/>
                <a:ea typeface="Courier New"/>
                <a:cs typeface="Courier New"/>
                <a:sym typeface="Courier New"/>
              </a:rPr>
              <a:t>vector&lt;</a:t>
            </a:r>
            <a:r>
              <a:rPr b="1" i="0" lang="en-US" sz="2400" u="none">
                <a:solidFill>
                  <a:srgbClr val="FF0000"/>
                </a:solidFill>
                <a:latin typeface="Courier New"/>
                <a:ea typeface="Courier New"/>
                <a:cs typeface="Courier New"/>
                <a:sym typeface="Courier New"/>
              </a:rPr>
              <a:t>int *</a:t>
            </a:r>
            <a:r>
              <a:rPr b="1" i="0" lang="en-US" sz="2400" u="none">
                <a:solidFill>
                  <a:srgbClr val="56EAEA"/>
                </a:solidFill>
                <a:latin typeface="Courier New"/>
                <a:ea typeface="Courier New"/>
                <a:cs typeface="Courier New"/>
                <a:sym typeface="Courier New"/>
              </a:rPr>
              <a:t> </a:t>
            </a:r>
            <a:r>
              <a:rPr b="1" i="0" lang="en-US" sz="2400" u="none">
                <a:solidFill>
                  <a:schemeClr val="dk1"/>
                </a:solidFill>
                <a:latin typeface="Courier New"/>
                <a:ea typeface="Courier New"/>
                <a:cs typeface="Courier New"/>
                <a:sym typeface="Courier New"/>
              </a:rPr>
              <a:t>&gt; - </a:t>
            </a:r>
            <a:r>
              <a:rPr b="1" i="0" lang="en-US" sz="2400" u="none">
                <a:solidFill>
                  <a:schemeClr val="dk1"/>
                </a:solidFill>
                <a:latin typeface="Comic Sans MS"/>
                <a:ea typeface="Comic Sans MS"/>
                <a:cs typeface="Comic Sans MS"/>
                <a:sym typeface="Comic Sans MS"/>
              </a:rPr>
              <a:t>vector of pointers to 	integers.</a:t>
            </a:r>
            <a:br>
              <a:rPr b="1" i="0" lang="en-US" sz="2400" u="none">
                <a:solidFill>
                  <a:schemeClr val="dk1"/>
                </a:solidFill>
                <a:latin typeface="Comic Sans MS"/>
                <a:ea typeface="Comic Sans MS"/>
                <a:cs typeface="Comic Sans MS"/>
                <a:sym typeface="Comic Sans MS"/>
              </a:rPr>
            </a:br>
            <a:r>
              <a:rPr b="1" i="0" lang="en-US" sz="2400" u="none">
                <a:solidFill>
                  <a:schemeClr val="dk1"/>
                </a:solidFill>
                <a:latin typeface="Courier New"/>
                <a:ea typeface="Courier New"/>
                <a:cs typeface="Courier New"/>
                <a:sym typeface="Courier New"/>
              </a:rPr>
              <a:t>vector&lt;</a:t>
            </a:r>
            <a:r>
              <a:rPr b="1" i="0" lang="en-US" sz="2400" u="none">
                <a:solidFill>
                  <a:srgbClr val="FF0000"/>
                </a:solidFill>
                <a:latin typeface="Courier New"/>
                <a:ea typeface="Courier New"/>
                <a:cs typeface="Courier New"/>
                <a:sym typeface="Courier New"/>
              </a:rPr>
              <a:t>Shape</a:t>
            </a:r>
            <a:r>
              <a:rPr b="1" i="0" lang="en-US" sz="2400" u="none">
                <a:solidFill>
                  <a:schemeClr val="dk1"/>
                </a:solidFill>
                <a:latin typeface="Courier New"/>
                <a:ea typeface="Courier New"/>
                <a:cs typeface="Courier New"/>
                <a:sym typeface="Courier New"/>
              </a:rPr>
              <a:t>&gt; - </a:t>
            </a:r>
            <a:r>
              <a:rPr b="1" i="0" lang="en-US" sz="2400" u="none">
                <a:solidFill>
                  <a:schemeClr val="dk1"/>
                </a:solidFill>
                <a:latin typeface="Comic Sans MS"/>
                <a:ea typeface="Comic Sans MS"/>
                <a:cs typeface="Comic Sans MS"/>
                <a:sym typeface="Comic Sans MS"/>
              </a:rPr>
              <a:t>vector of Shape objects. Shape is a user defined class.</a:t>
            </a:r>
            <a:endParaRPr/>
          </a:p>
        </p:txBody>
      </p:sp>
      <p:sp>
        <p:nvSpPr>
          <p:cNvPr id="215" name="Google Shape;215;p26"/>
          <p:cNvSpPr txBox="1"/>
          <p:nvPr/>
        </p:nvSpPr>
        <p:spPr>
          <a:xfrm>
            <a:off x="874712" y="4017962"/>
            <a:ext cx="6429375" cy="2428875"/>
          </a:xfrm>
          <a:prstGeom prst="rect">
            <a:avLst/>
          </a:prstGeom>
          <a:noFill/>
          <a:ln>
            <a:noFill/>
          </a:ln>
        </p:spPr>
        <p:txBody>
          <a:bodyPr anchorCtr="0" anchor="t" bIns="45700" lIns="91425" spcFirstLastPara="1" rIns="91425" wrap="square" tIns="45700">
            <a:spAutoFit/>
          </a:bodyPr>
          <a:lstStyle/>
          <a:p>
            <a:pPr indent="-608012" lvl="0" marL="608012" marR="0" rtl="0" algn="l">
              <a:lnSpc>
                <a:spcPct val="100000"/>
              </a:lnSpc>
              <a:spcBef>
                <a:spcPts val="0"/>
              </a:spcBef>
              <a:spcAft>
                <a:spcPts val="0"/>
              </a:spcAft>
              <a:buClr>
                <a:schemeClr val="dk1"/>
              </a:buClr>
              <a:buSzPts val="2200"/>
              <a:buFont typeface="Tahoma"/>
              <a:buNone/>
            </a:pPr>
            <a:r>
              <a:t/>
            </a:r>
            <a:endParaRPr b="1" i="0" sz="2200" u="sng">
              <a:solidFill>
                <a:srgbClr val="F848F8"/>
              </a:solidFill>
              <a:latin typeface="Courier New"/>
              <a:ea typeface="Courier New"/>
              <a:cs typeface="Courier New"/>
              <a:sym typeface="Courier New"/>
            </a:endParaRPr>
          </a:p>
          <a:p>
            <a:pPr indent="-608012" lvl="0" marL="608012" marR="0" rtl="0" algn="l">
              <a:lnSpc>
                <a:spcPct val="100000"/>
              </a:lnSpc>
              <a:spcBef>
                <a:spcPts val="0"/>
              </a:spcBef>
              <a:spcAft>
                <a:spcPts val="0"/>
              </a:spcAft>
              <a:buClr>
                <a:srgbClr val="F848F8"/>
              </a:buClr>
              <a:buSzPts val="2200"/>
              <a:buFont typeface="Courier New"/>
              <a:buNone/>
            </a:pPr>
            <a:r>
              <a:rPr b="1" i="0" lang="en-US" sz="2200" u="sng">
                <a:solidFill>
                  <a:srgbClr val="F848F8"/>
                </a:solidFill>
                <a:latin typeface="Courier New"/>
                <a:ea typeface="Courier New"/>
                <a:cs typeface="Courier New"/>
                <a:sym typeface="Courier New"/>
              </a:rPr>
              <a:t>Using Vector:</a:t>
            </a:r>
            <a:endParaRPr/>
          </a:p>
          <a:p>
            <a:pPr indent="-608012" lvl="0" marL="608012" marR="0" rtl="0" algn="l">
              <a:lnSpc>
                <a:spcPct val="100000"/>
              </a:lnSpc>
              <a:spcBef>
                <a:spcPts val="0"/>
              </a:spcBef>
              <a:spcAft>
                <a:spcPts val="0"/>
              </a:spcAft>
              <a:buClr>
                <a:srgbClr val="F848F8"/>
              </a:buClr>
              <a:buSzPts val="2200"/>
              <a:buFont typeface="Courier New"/>
              <a:buNone/>
            </a:pPr>
            <a:r>
              <a:rPr b="1" i="0" lang="en-US" sz="2200" u="none">
                <a:solidFill>
                  <a:srgbClr val="F848F8"/>
                </a:solidFill>
                <a:latin typeface="Courier New"/>
                <a:ea typeface="Courier New"/>
                <a:cs typeface="Courier New"/>
                <a:sym typeface="Courier New"/>
              </a:rPr>
              <a:t>#include &lt;vector&gt;</a:t>
            </a:r>
            <a:endParaRPr/>
          </a:p>
          <a:p>
            <a:pPr indent="-608012" lvl="0" marL="608012" marR="0" rtl="0" algn="l">
              <a:lnSpc>
                <a:spcPct val="100000"/>
              </a:lnSpc>
              <a:spcBef>
                <a:spcPts val="0"/>
              </a:spcBef>
              <a:spcAft>
                <a:spcPts val="0"/>
              </a:spcAft>
              <a:buClr>
                <a:schemeClr val="dk1"/>
              </a:buClr>
              <a:buSzPts val="2200"/>
              <a:buFont typeface="Comic Sans MS"/>
              <a:buNone/>
            </a:pPr>
            <a:r>
              <a:rPr b="1" i="0" lang="en-US" sz="2200" u="none">
                <a:solidFill>
                  <a:schemeClr val="dk1"/>
                </a:solidFill>
                <a:latin typeface="Comic Sans MS"/>
                <a:ea typeface="Comic Sans MS"/>
                <a:cs typeface="Comic Sans MS"/>
                <a:sym typeface="Comic Sans MS"/>
              </a:rPr>
              <a:t>Two ways to use the vector type:</a:t>
            </a:r>
            <a:endParaRPr/>
          </a:p>
          <a:p>
            <a:pPr indent="-531812" lvl="1" marL="989012" marR="0" rtl="0" algn="l">
              <a:lnSpc>
                <a:spcPct val="100000"/>
              </a:lnSpc>
              <a:spcBef>
                <a:spcPts val="0"/>
              </a:spcBef>
              <a:spcAft>
                <a:spcPts val="0"/>
              </a:spcAft>
              <a:buClr>
                <a:schemeClr val="dk1"/>
              </a:buClr>
              <a:buSzPts val="2200"/>
              <a:buFont typeface="Comic Sans MS"/>
              <a:buAutoNum type="arabicPeriod"/>
            </a:pPr>
            <a:r>
              <a:rPr b="1" i="0" lang="en-US" sz="2200" u="none" cap="none" strike="noStrike">
                <a:solidFill>
                  <a:schemeClr val="dk1"/>
                </a:solidFill>
                <a:latin typeface="Comic Sans MS"/>
                <a:ea typeface="Comic Sans MS"/>
                <a:cs typeface="Comic Sans MS"/>
                <a:sym typeface="Comic Sans MS"/>
              </a:rPr>
              <a:t>Array style.</a:t>
            </a:r>
            <a:endParaRPr/>
          </a:p>
          <a:p>
            <a:pPr indent="-531812" lvl="1" marL="989012" marR="0" rtl="0" algn="l">
              <a:lnSpc>
                <a:spcPct val="100000"/>
              </a:lnSpc>
              <a:spcBef>
                <a:spcPts val="0"/>
              </a:spcBef>
              <a:spcAft>
                <a:spcPts val="0"/>
              </a:spcAft>
              <a:buClr>
                <a:schemeClr val="dk1"/>
              </a:buClr>
              <a:buSzPts val="2200"/>
              <a:buFont typeface="Comic Sans MS"/>
              <a:buAutoNum type="arabicPeriod"/>
            </a:pPr>
            <a:r>
              <a:rPr b="1" i="0" lang="en-US" sz="2200" u="none" cap="none" strike="noStrike">
                <a:solidFill>
                  <a:schemeClr val="dk1"/>
                </a:solidFill>
                <a:latin typeface="Comic Sans MS"/>
                <a:ea typeface="Comic Sans MS"/>
                <a:cs typeface="Comic Sans MS"/>
                <a:sym typeface="Comic Sans MS"/>
              </a:rPr>
              <a:t>STL style</a:t>
            </a:r>
            <a:endParaRPr b="1" i="0" sz="2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1" i="0" sz="2200" u="none" cap="none" strike="noStrik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Member Functions &amp;Element Access</a:t>
            </a:r>
            <a:endParaRPr/>
          </a:p>
        </p:txBody>
      </p:sp>
      <p:sp>
        <p:nvSpPr>
          <p:cNvPr id="221" name="Google Shape;221;p27"/>
          <p:cNvSpPr txBox="1"/>
          <p:nvPr>
            <p:ph idx="1" type="body"/>
          </p:nvPr>
        </p:nvSpPr>
        <p:spPr>
          <a:xfrm>
            <a:off x="285750" y="857250"/>
            <a:ext cx="8229600" cy="4625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Here are following points to be noted related to various functions we used in the above example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 push_back( ) member function inserts value at the end of the vector, expanding its size as needed.</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 size( ) function displays the size of the vector.</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 function begin( ) returns an iterator to the start of the vector.</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 function end( ) returns an iterator to the end of the vector.</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Accessing elements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at(g) – Returns a reference to the element at position ‘g’ in the vector</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 front() – Returns a reference to the first element in the vector</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back() – Returns a reference to the last element in the vector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vectors</a:t>
            </a:r>
            <a:endParaRPr/>
          </a:p>
        </p:txBody>
      </p:sp>
      <p:sp>
        <p:nvSpPr>
          <p:cNvPr id="227" name="Google Shape;227;p28"/>
          <p:cNvSpPr txBox="1"/>
          <p:nvPr>
            <p:ph idx="1" type="body"/>
          </p:nvPr>
        </p:nvSpPr>
        <p:spPr>
          <a:xfrm>
            <a:off x="457200" y="12192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960"/>
              <a:buFont typeface="Noto Sans Symbols"/>
              <a:buNone/>
            </a:pPr>
            <a:r>
              <a:rPr b="1" i="0" lang="en-US" sz="1600" u="none">
                <a:solidFill>
                  <a:schemeClr val="dk1"/>
                </a:solidFill>
                <a:latin typeface="Tahoma"/>
                <a:ea typeface="Tahoma"/>
                <a:cs typeface="Tahoma"/>
                <a:sym typeface="Tahoma"/>
              </a:rPr>
              <a:t>Member Functions push_back(), size(), and operator[]</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#include &lt;iostream&gt;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#include &lt;vector&gt;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using namespace std;</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int main()</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vector&lt;int&gt; v; //create a vector of ints</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v.push_back(10); //put values at end of array</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v.push_back(11);</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v.push_back(12);</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v.push_back(13);</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v[0] = 20; //replace with new values</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v[3] = 23;</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for(int j=0; j&lt;v.size(); j++) //display vector contents</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cout &lt;&lt; v[j] &lt;&lt; ‘ ‘; //20 11 12 23</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cout &lt;&lt; endl;</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return 0;</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173162"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Example - </a:t>
            </a:r>
            <a:r>
              <a:rPr b="1" i="0" lang="en-US" sz="3200" u="none">
                <a:solidFill>
                  <a:schemeClr val="dk2"/>
                </a:solidFill>
                <a:latin typeface="Tahoma"/>
                <a:ea typeface="Tahoma"/>
                <a:cs typeface="Tahoma"/>
                <a:sym typeface="Tahoma"/>
              </a:rPr>
              <a:t>Member Functions swap(), empty(), back(), and pop_back()</a:t>
            </a:r>
            <a:endParaRPr/>
          </a:p>
        </p:txBody>
      </p:sp>
      <p:sp>
        <p:nvSpPr>
          <p:cNvPr id="233" name="Google Shape;233;p29"/>
          <p:cNvSpPr txBox="1"/>
          <p:nvPr>
            <p:ph idx="1" type="body"/>
          </p:nvPr>
        </p:nvSpPr>
        <p:spPr>
          <a:xfrm>
            <a:off x="685800" y="1676400"/>
            <a:ext cx="8269287" cy="445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#include &lt;iostream&gt;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#include &lt;vector&gt;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using namespace std;</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int main()</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//an array of doubles</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double arr[] = { 1.1, 2.2, 3.3, 4.4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vector&lt;double&gt; v1(arr, arr+4); //initialize vector to array</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vector&lt;double&gt; v2(4); 	//empty vector of size 4</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v1.swap(v2);		 //swap contents of v1 and v2</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while( !v2.empty() )		 //until vector is empty,</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cout &lt;&lt; v2.back() &lt;&lt; ‘ ‘;	 //display the last element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v2.pop_back(); 		//remove the last element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//output: 4.4 3.3 2.2 1.1</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cout &lt;&lt; endl;</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return 0;</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Insert and erase</a:t>
            </a:r>
            <a:endParaRPr/>
          </a:p>
        </p:txBody>
      </p:sp>
      <p:sp>
        <p:nvSpPr>
          <p:cNvPr id="239" name="Google Shape;239;p30"/>
          <p:cNvSpPr txBox="1"/>
          <p:nvPr>
            <p:ph idx="1" type="body"/>
          </p:nvPr>
        </p:nvSpPr>
        <p:spPr>
          <a:xfrm>
            <a:off x="533400" y="7620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#include &lt;iostream&gt;</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#include &lt;vector&gt;</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using namespace std;</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int main()</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int arr[] = { 100, 110, 120, 130 }; //an array of ints</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vector&lt;int&gt; v(arr, arr+4); //initialize vector to array</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cout &lt;&lt; “\nBefore insertion: “;</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for(int j=0; j&lt;v.size(); j++) 	//display all elements</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cout &lt;&lt; v[j] &lt;&lt; ‘ ‘;</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v.insert( v.begin()+2, 115); 	//insert 115 at element 2</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cout &lt;&lt; “\nAfter insertion: “;</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for(j=0; j&lt;v.size(); j++) 	//display all elements</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cout &lt;&lt; v[j] &lt;&lt; ‘ ‘;</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v.erase( v.begin()+2 ); 	//erase element 2</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cout &lt;&lt; “\nAfter erasure: “;</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for(j=0; j&lt;v.size(); j++)	 //display all elements</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cout &lt;&lt; v[j] &lt;&lt; ‘ ‘;   return 0;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ahoma"/>
              <a:ea typeface="Tahoma"/>
              <a:cs typeface="Tahoma"/>
              <a:sym typeface="Tahoma"/>
            </a:endParaRPr>
          </a:p>
        </p:txBody>
      </p:sp>
      <p:sp>
        <p:nvSpPr>
          <p:cNvPr id="245" name="Google Shape;245;p31"/>
          <p:cNvSpPr txBox="1"/>
          <p:nvPr>
            <p:ph idx="1" type="body"/>
          </p:nvPr>
        </p:nvSpPr>
        <p:spPr>
          <a:xfrm>
            <a:off x="573087" y="1066800"/>
            <a:ext cx="8345487" cy="4837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CPP program to illustrate push_back() function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#include &lt;iostream&gt;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#include &lt;vector&gt;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using namespace std; </a:t>
            </a:r>
            <a:endParaRPr/>
          </a:p>
          <a:p>
            <a:pPr indent="0" lvl="0" marL="0" marR="0" rtl="0" algn="l">
              <a:lnSpc>
                <a:spcPct val="10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int main()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vector&lt;int&gt; myvector{ 1, 2, 3, 4, 5 };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myvector.push_back(6);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cout&lt;&lt; “current size = ”  &lt;&lt;  myvector.size() &lt;&lt; “\n”;</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for (vector&lt;int&gt;::iterator it = myvector.begin(); it != myvector.end(); ++it)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cout &lt;&lt; ' ' &lt;&lt; *it;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myvector.pop_back(); </a:t>
            </a:r>
            <a:endParaRPr/>
          </a:p>
          <a:p>
            <a:pPr indent="0" lvl="0" marL="0" marR="0" rtl="0" algn="l">
              <a:lnSpc>
                <a:spcPct val="10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for (vector&lt;int&gt;::iterator it = myvector.begin(); it != myvector.end(); ++it)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cout &lt;&lt; ' ' &lt;&lt; *it;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a:t>
            </a:r>
            <a:endParaRPr/>
          </a:p>
          <a:p>
            <a:pPr indent="-281940" lvl="0" marL="342900" marR="0" rtl="0" algn="l">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Vector – cont…</a:t>
            </a:r>
            <a:endParaRPr/>
          </a:p>
        </p:txBody>
      </p:sp>
      <p:sp>
        <p:nvSpPr>
          <p:cNvPr id="251" name="Google Shape;251;p32"/>
          <p:cNvSpPr txBox="1"/>
          <p:nvPr>
            <p:ph idx="1" type="body"/>
          </p:nvPr>
        </p:nvSpPr>
        <p:spPr>
          <a:xfrm>
            <a:off x="609600" y="15240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//inserting element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//using an iterator to access the vector elements, declares itr and makes it to point to the first position of the vector </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Vector&lt;int&gt; :: iterator it = myvector.begin();</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it = it +3;</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//myvector.insert(iterator position, nooflements, val to be inserted)</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myvector.insert(it,1,9)</a:t>
            </a:r>
            <a:endParaRPr/>
          </a:p>
          <a:p>
            <a:pPr indent="0" lvl="0" marL="0" marR="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//removing 4</a:t>
            </a:r>
            <a:r>
              <a:rPr b="0" baseline="30000" i="0" lang="en-US" sz="2400" u="none">
                <a:solidFill>
                  <a:schemeClr val="dk1"/>
                </a:solidFill>
                <a:latin typeface="Tahoma"/>
                <a:ea typeface="Tahoma"/>
                <a:cs typeface="Tahoma"/>
                <a:sym typeface="Tahoma"/>
              </a:rPr>
              <a:t>th</a:t>
            </a:r>
            <a:r>
              <a:rPr b="0" i="0" lang="en-US" sz="2400" u="none">
                <a:solidFill>
                  <a:schemeClr val="dk1"/>
                </a:solidFill>
                <a:latin typeface="Tahoma"/>
                <a:ea typeface="Tahoma"/>
                <a:cs typeface="Tahoma"/>
                <a:sym typeface="Tahoma"/>
              </a:rPr>
              <a:t> and 5</a:t>
            </a:r>
            <a:r>
              <a:rPr b="0" baseline="30000" i="0" lang="en-US" sz="2400" u="none">
                <a:solidFill>
                  <a:schemeClr val="dk1"/>
                </a:solidFill>
                <a:latin typeface="Tahoma"/>
                <a:ea typeface="Tahoma"/>
                <a:cs typeface="Tahoma"/>
                <a:sym typeface="Tahoma"/>
              </a:rPr>
              <a:t>th</a:t>
            </a:r>
            <a:r>
              <a:rPr b="0" i="0" lang="en-US" sz="2400" u="none">
                <a:solidFill>
                  <a:schemeClr val="dk1"/>
                </a:solidFill>
                <a:latin typeface="Tahoma"/>
                <a:ea typeface="Tahoma"/>
                <a:cs typeface="Tahoma"/>
                <a:sym typeface="Tahoma"/>
              </a:rPr>
              <a:t> element</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myvector.erase(myvector.begin()+3,myvector()+5);</a:t>
            </a:r>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9906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Comic Sans MS"/>
              <a:buNone/>
            </a:pPr>
            <a:r>
              <a:rPr b="1" i="0" lang="en-US" sz="4000" u="none">
                <a:solidFill>
                  <a:schemeClr val="dk2"/>
                </a:solidFill>
                <a:latin typeface="Comic Sans MS"/>
                <a:ea typeface="Comic Sans MS"/>
                <a:cs typeface="Comic Sans MS"/>
                <a:sym typeface="Comic Sans MS"/>
              </a:rPr>
              <a:t>The C++ Standard Template Libraries</a:t>
            </a:r>
            <a:endParaRPr/>
          </a:p>
        </p:txBody>
      </p:sp>
      <p:sp>
        <p:nvSpPr>
          <p:cNvPr id="118" name="Google Shape;118;p15"/>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Comic Sans MS"/>
                <a:ea typeface="Comic Sans MS"/>
                <a:cs typeface="Comic Sans MS"/>
                <a:sym typeface="Comic Sans MS"/>
              </a:rPr>
              <a:t>In 1990, Alex Stepanov and Meng Lee of Hewlett Packard Laboratories extended C++ with a library of class and function templates which has come to be known as the STL.</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Comic Sans MS"/>
                <a:ea typeface="Comic Sans MS"/>
                <a:cs typeface="Comic Sans MS"/>
                <a:sym typeface="Comic Sans MS"/>
              </a:rPr>
              <a:t>In 1994, STL was adopted as part of ANSI/ISO Standard C++.</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Comic Sans MS"/>
                <a:ea typeface="Comic Sans MS"/>
                <a:cs typeface="Comic Sans MS"/>
                <a:sym typeface="Comic Sans MS"/>
              </a:rPr>
              <a:t>Developed a set of general purpose templatized classes (data Structures) and functions (Algorithms) that could be used as a standard approach for storing and processing data</a:t>
            </a:r>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Comic Sans MS"/>
                <a:ea typeface="Comic Sans MS"/>
                <a:cs typeface="Comic Sans MS"/>
                <a:sym typeface="Comic Sans MS"/>
              </a:rPr>
              <a:t>Collection of Generic classes and functions - STL</a:t>
            </a:r>
            <a:endParaRPr/>
          </a:p>
          <a:p>
            <a:pPr indent="-251459" lvl="0" marL="342900" rtl="0" algn="l">
              <a:spcBef>
                <a:spcPts val="480"/>
              </a:spcBef>
              <a:spcAft>
                <a:spcPts val="0"/>
              </a:spcAft>
              <a:buSzPts val="1440"/>
              <a:buNone/>
            </a:pPr>
            <a:r>
              <a:t/>
            </a:r>
            <a:endParaRPr b="0" i="0" sz="2400" u="none">
              <a:solidFill>
                <a:schemeClr val="dk1"/>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a:t>
            </a:r>
            <a:endParaRPr/>
          </a:p>
        </p:txBody>
      </p:sp>
      <p:sp>
        <p:nvSpPr>
          <p:cNvPr id="257" name="Google Shape;257;p33"/>
          <p:cNvSpPr txBox="1"/>
          <p:nvPr>
            <p:ph idx="1" type="body"/>
          </p:nvPr>
        </p:nvSpPr>
        <p:spPr>
          <a:xfrm>
            <a:off x="457200" y="1017587"/>
            <a:ext cx="4060825" cy="58404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#include &lt;iostream&gt;</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#include &lt;vector&gt;</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using namespace std;</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int main()</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 create a vector to store int</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vector&lt;int&gt; vec;</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int i;</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 display the original size of vec</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cout &lt;&lt; "vector size = " &lt;&lt; vec.size()</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&lt;&lt; endl;</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 push 5 values into the vector</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for(i = 0; i &lt; 5; i++){</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vec.push_back(i);</a:t>
            </a:r>
            <a:endParaRPr/>
          </a:p>
          <a:p>
            <a:pPr indent="-342900" lvl="0" marL="342900" marR="0" rtl="0" algn="l">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ahoma"/>
                <a:ea typeface="Tahoma"/>
                <a:cs typeface="Tahoma"/>
                <a:sym typeface="Tahoma"/>
              </a:rPr>
              <a:t>}</a:t>
            </a:r>
            <a:endParaRPr/>
          </a:p>
        </p:txBody>
      </p:sp>
      <p:sp>
        <p:nvSpPr>
          <p:cNvPr id="258" name="Google Shape;258;p33"/>
          <p:cNvSpPr txBox="1"/>
          <p:nvPr/>
        </p:nvSpPr>
        <p:spPr>
          <a:xfrm>
            <a:off x="4411662" y="911225"/>
            <a:ext cx="4124325" cy="6153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 display extended size of vec</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cout &lt;&lt; "extended vector size = " &lt;&lt; vec.size()</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&lt;&lt; endl;</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 access 5 values from the vector</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for(i = 0; i &lt; 5; i++){</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cout &lt;&lt; "value of vec [" &lt;&lt; i &lt;&lt; "] = " &lt;&lt; vec[i]</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&lt;&lt; endl;</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 use iterator to access the values</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vector&lt;int&gt;::iterator v = vec.begin();</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while( v != vec.end()) {</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cout &lt;&lt; "value of v = " &lt;&lt; *v &lt;&lt; endl;</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v++;</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return 0;</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List</a:t>
            </a:r>
            <a:endParaRPr/>
          </a:p>
        </p:txBody>
      </p:sp>
      <p:sp>
        <p:nvSpPr>
          <p:cNvPr id="264" name="Google Shape;264;p34"/>
          <p:cNvSpPr txBox="1"/>
          <p:nvPr>
            <p:ph idx="1" type="body"/>
          </p:nvPr>
        </p:nvSpPr>
        <p:spPr>
          <a:xfrm>
            <a:off x="609600" y="1143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An STL list container is a doubly linked list, in which each element contains a pointer not only to the next element but also to the preceding one. The container stores the address of both the front (first) and the back (last) elements, which makes for fast access to both ends of the list.</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Lists are appropriate when you will make frequent insertions and deletions in the middle of the list.</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Not suitable for random access , only vector or deque is suitable for random access</a:t>
            </a:r>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List</a:t>
            </a:r>
            <a:endParaRPr/>
          </a:p>
        </p:txBody>
      </p:sp>
      <p:sp>
        <p:nvSpPr>
          <p:cNvPr id="270" name="Google Shape;270;p35"/>
          <p:cNvSpPr txBox="1"/>
          <p:nvPr>
            <p:ph idx="1" type="body"/>
          </p:nvPr>
        </p:nvSpPr>
        <p:spPr>
          <a:xfrm>
            <a:off x="457200" y="1231900"/>
            <a:ext cx="7489825" cy="5168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Array and Vector are contiguous containers, i.e they store their data on continuous memory, thus the insert operation at the middle of vector/array is very costly (in terms of number of operation and process time) because we have to shift all the elements, linked list overcome this problem. Linked list can be implemented by using the list container</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#include &lt;iostream&gt;</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#include &lt;list&gt;</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int main()</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std::list&lt;int&gt; l1;</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 /* Creates a new empty linked list l1 */</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std::list&lt;int&gt; l(1,2,3);</a:t>
            </a:r>
            <a:endParaRPr/>
          </a:p>
          <a:p>
            <a:pPr indent="-342900" lvl="0" marL="342900" marR="0" rtl="0" algn="l">
              <a:lnSpc>
                <a:spcPct val="100000"/>
              </a:lnSpc>
              <a:spcBef>
                <a:spcPts val="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a:t>
            </a:r>
            <a:endParaRPr/>
          </a:p>
        </p:txBody>
      </p:sp>
      <p:pic>
        <p:nvPicPr>
          <p:cNvPr id="271" name="Google Shape;271;p35"/>
          <p:cNvPicPr preferRelativeResize="0"/>
          <p:nvPr/>
        </p:nvPicPr>
        <p:blipFill rotWithShape="1">
          <a:blip r:embed="rId3">
            <a:alphaModFix/>
          </a:blip>
          <a:srcRect b="0" l="0" r="0" t="0"/>
          <a:stretch/>
        </p:blipFill>
        <p:spPr>
          <a:xfrm>
            <a:off x="4786312" y="3322637"/>
            <a:ext cx="3268662" cy="18684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 name="Google Shape;277;p36"/>
          <p:cNvSpPr txBox="1"/>
          <p:nvPr/>
        </p:nvSpPr>
        <p:spPr>
          <a:xfrm>
            <a:off x="312737" y="503237"/>
            <a:ext cx="118586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Insert</a:t>
            </a:r>
            <a:endParaRPr/>
          </a:p>
        </p:txBody>
      </p:sp>
      <p:sp>
        <p:nvSpPr>
          <p:cNvPr id="278" name="Google Shape;278;p36"/>
          <p:cNvSpPr txBox="1"/>
          <p:nvPr/>
        </p:nvSpPr>
        <p:spPr>
          <a:xfrm>
            <a:off x="1536700" y="503237"/>
            <a:ext cx="204787"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a:t>
            </a:r>
            <a:endParaRPr/>
          </a:p>
        </p:txBody>
      </p:sp>
      <p:sp>
        <p:nvSpPr>
          <p:cNvPr id="279" name="Google Shape;279;p36"/>
          <p:cNvSpPr txBox="1"/>
          <p:nvPr/>
        </p:nvSpPr>
        <p:spPr>
          <a:xfrm>
            <a:off x="1779587" y="503237"/>
            <a:ext cx="171291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Member</a:t>
            </a:r>
            <a:endParaRPr/>
          </a:p>
        </p:txBody>
      </p:sp>
      <p:sp>
        <p:nvSpPr>
          <p:cNvPr id="280" name="Google Shape;280;p36"/>
          <p:cNvSpPr txBox="1"/>
          <p:nvPr/>
        </p:nvSpPr>
        <p:spPr>
          <a:xfrm>
            <a:off x="3530600" y="503237"/>
            <a:ext cx="1639887"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function</a:t>
            </a:r>
            <a:endParaRPr/>
          </a:p>
        </p:txBody>
      </p:sp>
      <p:sp>
        <p:nvSpPr>
          <p:cNvPr id="281" name="Google Shape;281;p36"/>
          <p:cNvSpPr txBox="1"/>
          <p:nvPr/>
        </p:nvSpPr>
        <p:spPr>
          <a:xfrm>
            <a:off x="608012" y="1303337"/>
            <a:ext cx="8154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This method, as the name suggests, inserts an element at specific</a:t>
            </a:r>
            <a:endParaRPr/>
          </a:p>
        </p:txBody>
      </p:sp>
      <p:sp>
        <p:nvSpPr>
          <p:cNvPr id="282" name="Google Shape;282;p36"/>
          <p:cNvSpPr txBox="1"/>
          <p:nvPr/>
        </p:nvSpPr>
        <p:spPr>
          <a:xfrm>
            <a:off x="295275" y="1319212"/>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283" name="Google Shape;283;p36"/>
          <p:cNvSpPr txBox="1"/>
          <p:nvPr/>
        </p:nvSpPr>
        <p:spPr>
          <a:xfrm>
            <a:off x="608012" y="1624012"/>
            <a:ext cx="1069975" cy="608012"/>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position,</a:t>
            </a:r>
            <a:endParaRPr/>
          </a:p>
          <a:p>
            <a:pPr indent="0" lvl="0" marL="793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follows :</a:t>
            </a:r>
            <a:endParaRPr/>
          </a:p>
        </p:txBody>
      </p:sp>
      <p:sp>
        <p:nvSpPr>
          <p:cNvPr id="284" name="Google Shape;284;p36"/>
          <p:cNvSpPr txBox="1"/>
          <p:nvPr/>
        </p:nvSpPr>
        <p:spPr>
          <a:xfrm>
            <a:off x="1757362" y="1624012"/>
            <a:ext cx="2667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in</a:t>
            </a:r>
            <a:endParaRPr/>
          </a:p>
        </p:txBody>
      </p:sp>
      <p:sp>
        <p:nvSpPr>
          <p:cNvPr id="285" name="Google Shape;285;p36"/>
          <p:cNvSpPr txBox="1"/>
          <p:nvPr/>
        </p:nvSpPr>
        <p:spPr>
          <a:xfrm>
            <a:off x="2105025" y="1624012"/>
            <a:ext cx="2063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a:t>
            </a:r>
            <a:endParaRPr/>
          </a:p>
        </p:txBody>
      </p:sp>
      <p:sp>
        <p:nvSpPr>
          <p:cNvPr id="286" name="Google Shape;286;p36"/>
          <p:cNvSpPr txBox="1"/>
          <p:nvPr/>
        </p:nvSpPr>
        <p:spPr>
          <a:xfrm>
            <a:off x="2392362" y="1624012"/>
            <a:ext cx="4587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list.</a:t>
            </a:r>
            <a:endParaRPr/>
          </a:p>
        </p:txBody>
      </p:sp>
      <p:sp>
        <p:nvSpPr>
          <p:cNvPr id="287" name="Google Shape;287;p36"/>
          <p:cNvSpPr txBox="1"/>
          <p:nvPr/>
        </p:nvSpPr>
        <p:spPr>
          <a:xfrm>
            <a:off x="2932112" y="1624012"/>
            <a:ext cx="7381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There</a:t>
            </a:r>
            <a:endParaRPr/>
          </a:p>
        </p:txBody>
      </p:sp>
      <p:sp>
        <p:nvSpPr>
          <p:cNvPr id="288" name="Google Shape;288;p36"/>
          <p:cNvSpPr txBox="1"/>
          <p:nvPr/>
        </p:nvSpPr>
        <p:spPr>
          <a:xfrm>
            <a:off x="3751262" y="1624012"/>
            <a:ext cx="4397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are</a:t>
            </a:r>
            <a:endParaRPr/>
          </a:p>
        </p:txBody>
      </p:sp>
      <p:sp>
        <p:nvSpPr>
          <p:cNvPr id="289" name="Google Shape;289;p36"/>
          <p:cNvSpPr txBox="1"/>
          <p:nvPr/>
        </p:nvSpPr>
        <p:spPr>
          <a:xfrm>
            <a:off x="4271962" y="1624012"/>
            <a:ext cx="2063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3</a:t>
            </a:r>
            <a:endParaRPr/>
          </a:p>
        </p:txBody>
      </p:sp>
      <p:sp>
        <p:nvSpPr>
          <p:cNvPr id="290" name="Google Shape;290;p36"/>
          <p:cNvSpPr txBox="1"/>
          <p:nvPr/>
        </p:nvSpPr>
        <p:spPr>
          <a:xfrm>
            <a:off x="4559300" y="1624012"/>
            <a:ext cx="12033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variations</a:t>
            </a:r>
            <a:endParaRPr/>
          </a:p>
        </p:txBody>
      </p:sp>
      <p:sp>
        <p:nvSpPr>
          <p:cNvPr id="291" name="Google Shape;291;p36"/>
          <p:cNvSpPr txBox="1"/>
          <p:nvPr/>
        </p:nvSpPr>
        <p:spPr>
          <a:xfrm>
            <a:off x="5843587" y="1624012"/>
            <a:ext cx="13319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of insert(),</a:t>
            </a:r>
            <a:endParaRPr/>
          </a:p>
        </p:txBody>
      </p:sp>
      <p:sp>
        <p:nvSpPr>
          <p:cNvPr id="292" name="Google Shape;292;p36"/>
          <p:cNvSpPr txBox="1"/>
          <p:nvPr/>
        </p:nvSpPr>
        <p:spPr>
          <a:xfrm>
            <a:off x="7256462" y="1624012"/>
            <a:ext cx="5635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they</a:t>
            </a:r>
            <a:endParaRPr/>
          </a:p>
        </p:txBody>
      </p:sp>
      <p:sp>
        <p:nvSpPr>
          <p:cNvPr id="293" name="Google Shape;293;p36"/>
          <p:cNvSpPr txBox="1"/>
          <p:nvPr/>
        </p:nvSpPr>
        <p:spPr>
          <a:xfrm>
            <a:off x="7900987" y="1624012"/>
            <a:ext cx="4397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are</a:t>
            </a:r>
            <a:endParaRPr/>
          </a:p>
        </p:txBody>
      </p:sp>
      <p:sp>
        <p:nvSpPr>
          <p:cNvPr id="294" name="Google Shape;294;p36"/>
          <p:cNvSpPr txBox="1"/>
          <p:nvPr/>
        </p:nvSpPr>
        <p:spPr>
          <a:xfrm>
            <a:off x="8421687" y="1624012"/>
            <a:ext cx="3397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as</a:t>
            </a:r>
            <a:endParaRPr/>
          </a:p>
        </p:txBody>
      </p:sp>
      <p:sp>
        <p:nvSpPr>
          <p:cNvPr id="295" name="Google Shape;295;p36"/>
          <p:cNvSpPr txBox="1"/>
          <p:nvPr/>
        </p:nvSpPr>
        <p:spPr>
          <a:xfrm>
            <a:off x="919162" y="2678112"/>
            <a:ext cx="18605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insert(iterator,</a:t>
            </a:r>
            <a:endParaRPr/>
          </a:p>
        </p:txBody>
      </p:sp>
      <p:sp>
        <p:nvSpPr>
          <p:cNvPr id="296" name="Google Shape;296;p36"/>
          <p:cNvSpPr txBox="1"/>
          <p:nvPr/>
        </p:nvSpPr>
        <p:spPr>
          <a:xfrm>
            <a:off x="2832100" y="2678112"/>
            <a:ext cx="11588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element)</a:t>
            </a:r>
            <a:endParaRPr/>
          </a:p>
        </p:txBody>
      </p:sp>
      <p:sp>
        <p:nvSpPr>
          <p:cNvPr id="297" name="Google Shape;297;p36"/>
          <p:cNvSpPr txBox="1"/>
          <p:nvPr/>
        </p:nvSpPr>
        <p:spPr>
          <a:xfrm>
            <a:off x="4043362" y="2678112"/>
            <a:ext cx="1476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a:t>
            </a:r>
            <a:endParaRPr/>
          </a:p>
        </p:txBody>
      </p:sp>
      <p:sp>
        <p:nvSpPr>
          <p:cNvPr id="298" name="Google Shape;298;p36"/>
          <p:cNvSpPr txBox="1"/>
          <p:nvPr/>
        </p:nvSpPr>
        <p:spPr>
          <a:xfrm>
            <a:off x="4243387" y="2678112"/>
            <a:ext cx="19161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inserts element</a:t>
            </a:r>
            <a:endParaRPr/>
          </a:p>
        </p:txBody>
      </p:sp>
      <p:sp>
        <p:nvSpPr>
          <p:cNvPr id="299" name="Google Shape;299;p36"/>
          <p:cNvSpPr txBox="1"/>
          <p:nvPr/>
        </p:nvSpPr>
        <p:spPr>
          <a:xfrm>
            <a:off x="6211887" y="2678112"/>
            <a:ext cx="2667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in</a:t>
            </a:r>
            <a:endParaRPr/>
          </a:p>
        </p:txBody>
      </p:sp>
      <p:sp>
        <p:nvSpPr>
          <p:cNvPr id="300" name="Google Shape;300;p36"/>
          <p:cNvSpPr txBox="1"/>
          <p:nvPr/>
        </p:nvSpPr>
        <p:spPr>
          <a:xfrm>
            <a:off x="6530975" y="2678112"/>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301" name="Google Shape;301;p36"/>
          <p:cNvSpPr txBox="1"/>
          <p:nvPr/>
        </p:nvSpPr>
        <p:spPr>
          <a:xfrm>
            <a:off x="7013575" y="2678112"/>
            <a:ext cx="3857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list</a:t>
            </a:r>
            <a:endParaRPr/>
          </a:p>
        </p:txBody>
      </p:sp>
      <p:sp>
        <p:nvSpPr>
          <p:cNvPr id="302" name="Google Shape;302;p36"/>
          <p:cNvSpPr txBox="1"/>
          <p:nvPr/>
        </p:nvSpPr>
        <p:spPr>
          <a:xfrm>
            <a:off x="7451725" y="2678112"/>
            <a:ext cx="8270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before</a:t>
            </a:r>
            <a:endParaRPr/>
          </a:p>
        </p:txBody>
      </p:sp>
      <p:sp>
        <p:nvSpPr>
          <p:cNvPr id="303" name="Google Shape;303;p36"/>
          <p:cNvSpPr txBox="1"/>
          <p:nvPr/>
        </p:nvSpPr>
        <p:spPr>
          <a:xfrm>
            <a:off x="8331200" y="2678112"/>
            <a:ext cx="4318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304" name="Google Shape;304;p36"/>
          <p:cNvSpPr txBox="1"/>
          <p:nvPr/>
        </p:nvSpPr>
        <p:spPr>
          <a:xfrm>
            <a:off x="608012" y="2693987"/>
            <a:ext cx="147637" cy="219075"/>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305" name="Google Shape;305;p36"/>
          <p:cNvSpPr txBox="1"/>
          <p:nvPr/>
        </p:nvSpPr>
        <p:spPr>
          <a:xfrm>
            <a:off x="919162" y="2998787"/>
            <a:ext cx="37560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position pointed by the iterator.</a:t>
            </a:r>
            <a:endParaRPr/>
          </a:p>
        </p:txBody>
      </p:sp>
      <p:sp>
        <p:nvSpPr>
          <p:cNvPr id="306" name="Google Shape;306;p36"/>
          <p:cNvSpPr txBox="1"/>
          <p:nvPr/>
        </p:nvSpPr>
        <p:spPr>
          <a:xfrm>
            <a:off x="919162" y="3365500"/>
            <a:ext cx="18605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insert(iterator,</a:t>
            </a:r>
            <a:endParaRPr/>
          </a:p>
        </p:txBody>
      </p:sp>
      <p:sp>
        <p:nvSpPr>
          <p:cNvPr id="307" name="Google Shape;307;p36"/>
          <p:cNvSpPr txBox="1"/>
          <p:nvPr/>
        </p:nvSpPr>
        <p:spPr>
          <a:xfrm>
            <a:off x="2887662" y="3365500"/>
            <a:ext cx="8620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count,</a:t>
            </a:r>
            <a:endParaRPr/>
          </a:p>
        </p:txBody>
      </p:sp>
      <p:sp>
        <p:nvSpPr>
          <p:cNvPr id="308" name="Google Shape;308;p36"/>
          <p:cNvSpPr txBox="1"/>
          <p:nvPr/>
        </p:nvSpPr>
        <p:spPr>
          <a:xfrm>
            <a:off x="3857625" y="3365500"/>
            <a:ext cx="11604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element)</a:t>
            </a:r>
            <a:endParaRPr/>
          </a:p>
        </p:txBody>
      </p:sp>
      <p:sp>
        <p:nvSpPr>
          <p:cNvPr id="309" name="Google Shape;309;p36"/>
          <p:cNvSpPr txBox="1"/>
          <p:nvPr/>
        </p:nvSpPr>
        <p:spPr>
          <a:xfrm>
            <a:off x="4997450" y="3365500"/>
            <a:ext cx="411162" cy="608012"/>
          </a:xfrm>
          <a:prstGeom prst="rect">
            <a:avLst/>
          </a:prstGeom>
          <a:noFill/>
          <a:ln>
            <a:noFill/>
          </a:ln>
        </p:spPr>
        <p:txBody>
          <a:bodyPr anchorCtr="0" anchor="t" bIns="0" lIns="0" spcFirstLastPara="1" rIns="0" wrap="square" tIns="0">
            <a:noAutofit/>
          </a:bodyPr>
          <a:lstStyle/>
          <a:p>
            <a:pPr indent="0" lvl="0" marL="107950" marR="0" rtl="0" algn="ctr">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a:t>
            </a:r>
            <a:endParaRPr b="0" i="0" sz="2100" u="none">
              <a:solidFill>
                <a:schemeClr val="dk1"/>
              </a:solidFill>
              <a:latin typeface="Arial"/>
              <a:ea typeface="Arial"/>
              <a:cs typeface="Arial"/>
              <a:sym typeface="Arial"/>
            </a:endParaRPr>
          </a:p>
          <a:p>
            <a:pPr indent="0" lvl="0" marL="107950" marR="0" rtl="0" algn="ctr">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310" name="Google Shape;310;p36"/>
          <p:cNvSpPr txBox="1"/>
          <p:nvPr/>
        </p:nvSpPr>
        <p:spPr>
          <a:xfrm>
            <a:off x="5381625" y="3365500"/>
            <a:ext cx="8524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inserts</a:t>
            </a:r>
            <a:endParaRPr/>
          </a:p>
        </p:txBody>
      </p:sp>
      <p:sp>
        <p:nvSpPr>
          <p:cNvPr id="311" name="Google Shape;311;p36"/>
          <p:cNvSpPr txBox="1"/>
          <p:nvPr/>
        </p:nvSpPr>
        <p:spPr>
          <a:xfrm>
            <a:off x="6343650" y="3365500"/>
            <a:ext cx="10096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element</a:t>
            </a:r>
            <a:endParaRPr/>
          </a:p>
        </p:txBody>
      </p:sp>
      <p:sp>
        <p:nvSpPr>
          <p:cNvPr id="312" name="Google Shape;312;p36"/>
          <p:cNvSpPr txBox="1"/>
          <p:nvPr/>
        </p:nvSpPr>
        <p:spPr>
          <a:xfrm>
            <a:off x="7462837" y="3365500"/>
            <a:ext cx="2667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in</a:t>
            </a:r>
            <a:endParaRPr/>
          </a:p>
        </p:txBody>
      </p:sp>
      <p:sp>
        <p:nvSpPr>
          <p:cNvPr id="313" name="Google Shape;313;p36"/>
          <p:cNvSpPr txBox="1"/>
          <p:nvPr/>
        </p:nvSpPr>
        <p:spPr>
          <a:xfrm>
            <a:off x="7837487" y="3365500"/>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314" name="Google Shape;314;p36"/>
          <p:cNvSpPr txBox="1"/>
          <p:nvPr/>
        </p:nvSpPr>
        <p:spPr>
          <a:xfrm>
            <a:off x="8377237" y="3365500"/>
            <a:ext cx="385762" cy="608012"/>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list</a:t>
            </a:r>
            <a:endParaRPr/>
          </a:p>
          <a:p>
            <a:pPr indent="0" lvl="0" marL="793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of</a:t>
            </a:r>
            <a:endParaRPr/>
          </a:p>
        </p:txBody>
      </p:sp>
      <p:sp>
        <p:nvSpPr>
          <p:cNvPr id="315" name="Google Shape;315;p36"/>
          <p:cNvSpPr txBox="1"/>
          <p:nvPr/>
        </p:nvSpPr>
        <p:spPr>
          <a:xfrm>
            <a:off x="608012" y="3381375"/>
            <a:ext cx="147637" cy="219075"/>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316" name="Google Shape;316;p36"/>
          <p:cNvSpPr txBox="1"/>
          <p:nvPr/>
        </p:nvSpPr>
        <p:spPr>
          <a:xfrm>
            <a:off x="919162" y="3687762"/>
            <a:ext cx="828675" cy="6064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before</a:t>
            </a:r>
            <a:endParaRPr/>
          </a:p>
          <a:p>
            <a:pPr indent="0" lvl="0" marL="793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times.</a:t>
            </a:r>
            <a:endParaRPr/>
          </a:p>
        </p:txBody>
      </p:sp>
      <p:sp>
        <p:nvSpPr>
          <p:cNvPr id="317" name="Google Shape;317;p36"/>
          <p:cNvSpPr txBox="1"/>
          <p:nvPr/>
        </p:nvSpPr>
        <p:spPr>
          <a:xfrm>
            <a:off x="1847850" y="3687762"/>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318" name="Google Shape;318;p36"/>
          <p:cNvSpPr txBox="1"/>
          <p:nvPr/>
        </p:nvSpPr>
        <p:spPr>
          <a:xfrm>
            <a:off x="2378075" y="3687762"/>
            <a:ext cx="9969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position</a:t>
            </a:r>
            <a:endParaRPr/>
          </a:p>
        </p:txBody>
      </p:sp>
      <p:sp>
        <p:nvSpPr>
          <p:cNvPr id="319" name="Google Shape;319;p36"/>
          <p:cNvSpPr txBox="1"/>
          <p:nvPr/>
        </p:nvSpPr>
        <p:spPr>
          <a:xfrm>
            <a:off x="3475037" y="3687762"/>
            <a:ext cx="9667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pointed</a:t>
            </a:r>
            <a:endParaRPr/>
          </a:p>
        </p:txBody>
      </p:sp>
      <p:sp>
        <p:nvSpPr>
          <p:cNvPr id="320" name="Google Shape;320;p36"/>
          <p:cNvSpPr txBox="1"/>
          <p:nvPr/>
        </p:nvSpPr>
        <p:spPr>
          <a:xfrm>
            <a:off x="4541837" y="3687762"/>
            <a:ext cx="3556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by</a:t>
            </a:r>
            <a:endParaRPr/>
          </a:p>
        </p:txBody>
      </p:sp>
      <p:sp>
        <p:nvSpPr>
          <p:cNvPr id="321" name="Google Shape;321;p36"/>
          <p:cNvSpPr txBox="1"/>
          <p:nvPr/>
        </p:nvSpPr>
        <p:spPr>
          <a:xfrm>
            <a:off x="5529262" y="3687762"/>
            <a:ext cx="17700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iterator,  count</a:t>
            </a:r>
            <a:endParaRPr/>
          </a:p>
        </p:txBody>
      </p:sp>
      <p:sp>
        <p:nvSpPr>
          <p:cNvPr id="322" name="Google Shape;322;p36"/>
          <p:cNvSpPr txBox="1"/>
          <p:nvPr/>
        </p:nvSpPr>
        <p:spPr>
          <a:xfrm>
            <a:off x="7399337" y="3687762"/>
            <a:ext cx="9810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number</a:t>
            </a:r>
            <a:endParaRPr/>
          </a:p>
        </p:txBody>
      </p:sp>
      <p:sp>
        <p:nvSpPr>
          <p:cNvPr id="323" name="Google Shape;323;p36"/>
          <p:cNvSpPr txBox="1"/>
          <p:nvPr/>
        </p:nvSpPr>
        <p:spPr>
          <a:xfrm>
            <a:off x="919162" y="4375150"/>
            <a:ext cx="63309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insert(iterator, start_iterator, end_iterator) : </a:t>
            </a:r>
            <a:r>
              <a:rPr b="0" i="0" lang="en-US" sz="2100" u="none">
                <a:solidFill>
                  <a:schemeClr val="dk1"/>
                </a:solidFill>
                <a:latin typeface="Arial"/>
                <a:ea typeface="Arial"/>
                <a:cs typeface="Arial"/>
                <a:sym typeface="Arial"/>
              </a:rPr>
              <a:t>insert</a:t>
            </a:r>
            <a:endParaRPr/>
          </a:p>
        </p:txBody>
      </p:sp>
      <p:sp>
        <p:nvSpPr>
          <p:cNvPr id="324" name="Google Shape;324;p36"/>
          <p:cNvSpPr txBox="1"/>
          <p:nvPr/>
        </p:nvSpPr>
        <p:spPr>
          <a:xfrm>
            <a:off x="7275512" y="4375150"/>
            <a:ext cx="1487487" cy="606425"/>
          </a:xfrm>
          <a:prstGeom prst="rect">
            <a:avLst/>
          </a:prstGeom>
          <a:noFill/>
          <a:ln>
            <a:noFill/>
          </a:ln>
        </p:spPr>
        <p:txBody>
          <a:bodyPr anchorCtr="0" anchor="t" bIns="0" lIns="0" spcFirstLastPara="1" rIns="0" wrap="square" tIns="0">
            <a:noAutofit/>
          </a:bodyPr>
          <a:lstStyle/>
          <a:p>
            <a:pPr indent="0" lvl="0" marL="19050"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 element</a:t>
            </a:r>
            <a:endParaRPr/>
          </a:p>
          <a:p>
            <a:pPr indent="0" lvl="0" marL="19050"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end_iterator</a:t>
            </a:r>
            <a:endParaRPr/>
          </a:p>
        </p:txBody>
      </p:sp>
      <p:sp>
        <p:nvSpPr>
          <p:cNvPr id="325" name="Google Shape;325;p36"/>
          <p:cNvSpPr txBox="1"/>
          <p:nvPr/>
        </p:nvSpPr>
        <p:spPr>
          <a:xfrm>
            <a:off x="608012" y="4391025"/>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326" name="Google Shape;326;p36"/>
          <p:cNvSpPr txBox="1"/>
          <p:nvPr/>
        </p:nvSpPr>
        <p:spPr>
          <a:xfrm>
            <a:off x="919162" y="4695825"/>
            <a:ext cx="9667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pointed</a:t>
            </a:r>
            <a:endParaRPr/>
          </a:p>
        </p:txBody>
      </p:sp>
      <p:sp>
        <p:nvSpPr>
          <p:cNvPr id="327" name="Google Shape;327;p36"/>
          <p:cNvSpPr txBox="1"/>
          <p:nvPr/>
        </p:nvSpPr>
        <p:spPr>
          <a:xfrm>
            <a:off x="1939925" y="4695825"/>
            <a:ext cx="3556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by</a:t>
            </a:r>
            <a:endParaRPr/>
          </a:p>
        </p:txBody>
      </p:sp>
      <p:sp>
        <p:nvSpPr>
          <p:cNvPr id="328" name="Google Shape;328;p36"/>
          <p:cNvSpPr txBox="1"/>
          <p:nvPr/>
        </p:nvSpPr>
        <p:spPr>
          <a:xfrm>
            <a:off x="2351087" y="4695825"/>
            <a:ext cx="1550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start_iterator</a:t>
            </a:r>
            <a:endParaRPr/>
          </a:p>
        </p:txBody>
      </p:sp>
      <p:sp>
        <p:nvSpPr>
          <p:cNvPr id="329" name="Google Shape;329;p36"/>
          <p:cNvSpPr txBox="1"/>
          <p:nvPr/>
        </p:nvSpPr>
        <p:spPr>
          <a:xfrm>
            <a:off x="3957637" y="4695825"/>
            <a:ext cx="280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to</a:t>
            </a:r>
            <a:endParaRPr/>
          </a:p>
        </p:txBody>
      </p:sp>
      <p:sp>
        <p:nvSpPr>
          <p:cNvPr id="330" name="Google Shape;330;p36"/>
          <p:cNvSpPr txBox="1"/>
          <p:nvPr/>
        </p:nvSpPr>
        <p:spPr>
          <a:xfrm>
            <a:off x="4292600" y="4695825"/>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331" name="Google Shape;331;p36"/>
          <p:cNvSpPr txBox="1"/>
          <p:nvPr/>
        </p:nvSpPr>
        <p:spPr>
          <a:xfrm>
            <a:off x="4778375" y="4695825"/>
            <a:ext cx="10112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element</a:t>
            </a:r>
            <a:endParaRPr/>
          </a:p>
        </p:txBody>
      </p:sp>
      <p:sp>
        <p:nvSpPr>
          <p:cNvPr id="332" name="Google Shape;332;p36"/>
          <p:cNvSpPr txBox="1"/>
          <p:nvPr/>
        </p:nvSpPr>
        <p:spPr>
          <a:xfrm>
            <a:off x="5843587" y="4695825"/>
            <a:ext cx="9667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pointed</a:t>
            </a:r>
            <a:endParaRPr/>
          </a:p>
        </p:txBody>
      </p:sp>
      <p:sp>
        <p:nvSpPr>
          <p:cNvPr id="333" name="Google Shape;333;p36"/>
          <p:cNvSpPr txBox="1"/>
          <p:nvPr/>
        </p:nvSpPr>
        <p:spPr>
          <a:xfrm>
            <a:off x="6864350" y="4695825"/>
            <a:ext cx="3556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by</a:t>
            </a:r>
            <a:endParaRPr/>
          </a:p>
        </p:txBody>
      </p:sp>
      <p:sp>
        <p:nvSpPr>
          <p:cNvPr id="334" name="Google Shape;334;p36"/>
          <p:cNvSpPr txBox="1"/>
          <p:nvPr/>
        </p:nvSpPr>
        <p:spPr>
          <a:xfrm>
            <a:off x="919162" y="5018087"/>
            <a:ext cx="45497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before the position pointed by iterator</a:t>
            </a:r>
            <a:endParaRPr/>
          </a:p>
        </p:txBody>
      </p:sp>
      <p:sp>
        <p:nvSpPr>
          <p:cNvPr id="335" name="Google Shape;335;p36"/>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18</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1" name="Google Shape;341;p37"/>
          <p:cNvSpPr/>
          <p:nvPr/>
        </p:nvSpPr>
        <p:spPr>
          <a:xfrm>
            <a:off x="303212" y="1176337"/>
            <a:ext cx="4664075" cy="5195887"/>
          </a:xfrm>
          <a:custGeom>
            <a:rect b="b" l="l" r="r" t="t"/>
            <a:pathLst>
              <a:path extrusionOk="0" h="7391400" w="6632587">
                <a:moveTo>
                  <a:pt x="0" y="0"/>
                </a:moveTo>
                <a:lnTo>
                  <a:pt x="6632587" y="0"/>
                </a:lnTo>
                <a:lnTo>
                  <a:pt x="6632587" y="7391400"/>
                </a:lnTo>
                <a:lnTo>
                  <a:pt x="0" y="7391400"/>
                </a:lnTo>
                <a:lnTo>
                  <a:pt x="0" y="0"/>
                </a:lnTo>
                <a:close/>
              </a:path>
            </a:pathLst>
          </a:custGeom>
          <a:noFill/>
          <a:ln cap="flat" cmpd="sng" w="25400">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2" name="Google Shape;342;p37"/>
          <p:cNvSpPr txBox="1"/>
          <p:nvPr/>
        </p:nvSpPr>
        <p:spPr>
          <a:xfrm>
            <a:off x="312737" y="503237"/>
            <a:ext cx="1784350"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Example</a:t>
            </a:r>
            <a:endParaRPr/>
          </a:p>
        </p:txBody>
      </p:sp>
      <p:sp>
        <p:nvSpPr>
          <p:cNvPr id="343" name="Google Shape;343;p37"/>
          <p:cNvSpPr txBox="1"/>
          <p:nvPr/>
        </p:nvSpPr>
        <p:spPr>
          <a:xfrm>
            <a:off x="2135187" y="503237"/>
            <a:ext cx="32702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1</a:t>
            </a:r>
            <a:endParaRPr/>
          </a:p>
        </p:txBody>
      </p:sp>
      <p:sp>
        <p:nvSpPr>
          <p:cNvPr id="344" name="Google Shape;344;p37"/>
          <p:cNvSpPr txBox="1"/>
          <p:nvPr/>
        </p:nvSpPr>
        <p:spPr>
          <a:xfrm>
            <a:off x="2500312" y="503237"/>
            <a:ext cx="76517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List</a:t>
            </a:r>
            <a:endParaRPr/>
          </a:p>
        </p:txBody>
      </p:sp>
      <p:sp>
        <p:nvSpPr>
          <p:cNvPr id="345" name="Google Shape;345;p37"/>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19</a:t>
            </a:r>
            <a:endParaRPr/>
          </a:p>
        </p:txBody>
      </p:sp>
      <p:sp>
        <p:nvSpPr>
          <p:cNvPr id="346" name="Google Shape;346;p37"/>
          <p:cNvSpPr txBox="1"/>
          <p:nvPr/>
        </p:nvSpPr>
        <p:spPr>
          <a:xfrm>
            <a:off x="303212" y="1176337"/>
            <a:ext cx="4664075" cy="51958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400"/>
              <a:buFont typeface="Tahoma"/>
              <a:buNone/>
            </a:pPr>
            <a:r>
              <a:t/>
            </a:r>
            <a:endParaRPr b="0" i="0" sz="400" u="none">
              <a:solidFill>
                <a:schemeClr val="dk1"/>
              </a:solidFill>
              <a:latin typeface="Tahoma"/>
              <a:ea typeface="Tahoma"/>
              <a:cs typeface="Tahoma"/>
              <a:sym typeface="Tahoma"/>
            </a:endParaRPr>
          </a:p>
          <a:p>
            <a:pPr indent="0" lvl="0" marL="0" marR="0" rtl="0" algn="l">
              <a:lnSpc>
                <a:spcPct val="96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#include &lt;iostream&gt;</a:t>
            </a:r>
            <a:endParaRPr/>
          </a:p>
          <a:p>
            <a:pPr indent="0" lvl="0" marL="0" marR="0" rtl="0" algn="l">
              <a:lnSpc>
                <a:spcPct val="96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#include &lt;list&gt;</a:t>
            </a:r>
            <a:endParaRPr/>
          </a:p>
          <a:p>
            <a:pPr indent="0" lvl="0" marL="0" marR="0" rtl="0" algn="l">
              <a:lnSpc>
                <a:spcPct val="96000"/>
              </a:lnSpc>
              <a:spcBef>
                <a:spcPts val="160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using namespace std;</a:t>
            </a:r>
            <a:endParaRPr/>
          </a:p>
          <a:p>
            <a:pPr indent="0" lvl="0" marL="0" marR="0" rtl="0" algn="l">
              <a:lnSpc>
                <a:spcPct val="96000"/>
              </a:lnSpc>
              <a:spcBef>
                <a:spcPts val="160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int main()</a:t>
            </a:r>
            <a:endParaRPr/>
          </a:p>
          <a:p>
            <a:pPr indent="0" lvl="0" marL="0" marR="0" rtl="0" algn="l">
              <a:lnSpc>
                <a:spcPct val="96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t>
            </a:r>
            <a:endParaRPr/>
          </a:p>
          <a:p>
            <a:pPr indent="0" lvl="0" marL="0" marR="0" rtl="0" algn="l">
              <a:lnSpc>
                <a:spcPct val="96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list&lt;int&gt; l = {1,2,3,4,5};</a:t>
            </a:r>
            <a:endParaRPr/>
          </a:p>
          <a:p>
            <a:pPr indent="0" lvl="0" marL="0" marR="0" rtl="0" algn="l">
              <a:lnSpc>
                <a:spcPct val="96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list&lt;int&gt;::iterator it = l.begin();</a:t>
            </a:r>
            <a:endParaRPr/>
          </a:p>
          <a:p>
            <a:pPr indent="0" lvl="0" marL="0" marR="0" rtl="0" algn="l">
              <a:lnSpc>
                <a:spcPct val="96000"/>
              </a:lnSpc>
              <a:spcBef>
                <a:spcPts val="160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l.insert (it+1, 100); // insert 100 before 2 position</a:t>
            </a:r>
            <a:endParaRPr/>
          </a:p>
          <a:p>
            <a:pPr indent="0" lvl="0" marL="0" marR="0" rtl="0" algn="l">
              <a:lnSpc>
                <a:spcPct val="96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 now the list is 1 100 2 3 4 5 */</a:t>
            </a:r>
            <a:endParaRPr b="0" i="0" sz="1200" u="none">
              <a:solidFill>
                <a:schemeClr val="dk1"/>
              </a:solidFill>
              <a:latin typeface="Arial"/>
              <a:ea typeface="Arial"/>
              <a:cs typeface="Arial"/>
              <a:sym typeface="Arial"/>
            </a:endParaRPr>
          </a:p>
          <a:p>
            <a:pPr indent="0" lvl="0" marL="0" marR="0" rtl="0" algn="l">
              <a:lnSpc>
                <a:spcPct val="204000"/>
              </a:lnSpc>
              <a:spcBef>
                <a:spcPts val="30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list&lt;int&gt; new_l = {10,20,30,40}; // new list new_l.insert (new_l.begin() , l.begin(), l.end());</a:t>
            </a:r>
            <a:endParaRPr/>
          </a:p>
          <a:p>
            <a:pPr indent="0" lvl="0" marL="0" marR="0" rtl="0" algn="l">
              <a:lnSpc>
                <a:spcPct val="116666"/>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 insert elements from beginning of list l to end of list l </a:t>
            </a:r>
            <a:endParaRPr b="0" i="0" sz="1200" u="none">
              <a:solidFill>
                <a:schemeClr val="dk1"/>
              </a:solidFill>
              <a:latin typeface="Arial"/>
              <a:ea typeface="Arial"/>
              <a:cs typeface="Arial"/>
              <a:sym typeface="Arial"/>
            </a:endParaRPr>
          </a:p>
          <a:p>
            <a:pPr indent="0" lvl="0" marL="0" marR="0" rtl="0" algn="l">
              <a:lnSpc>
                <a:spcPct val="116666"/>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before 1 position in list new_l */</a:t>
            </a:r>
            <a:endParaRPr b="0" i="0" sz="1200" u="none">
              <a:solidFill>
                <a:schemeClr val="dk1"/>
              </a:solidFill>
              <a:latin typeface="Arial"/>
              <a:ea typeface="Arial"/>
              <a:cs typeface="Arial"/>
              <a:sym typeface="Arial"/>
            </a:endParaRPr>
          </a:p>
          <a:p>
            <a:pPr indent="0" lvl="0" marL="0" marR="0" rtl="0" algn="l">
              <a:lnSpc>
                <a:spcPct val="96000"/>
              </a:lnSpc>
              <a:spcBef>
                <a:spcPts val="160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 now the list new_l is 1 100 2 3 4 5 10 20 30 40 */</a:t>
            </a:r>
            <a:endParaRPr/>
          </a:p>
          <a:p>
            <a:pPr indent="0" lvl="0" marL="0" marR="0" rtl="0" algn="l">
              <a:lnSpc>
                <a:spcPct val="96000"/>
              </a:lnSpc>
              <a:spcBef>
                <a:spcPts val="160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l.insert(l.begin() , 5 , 10); // insert 10 before beginning 5 times</a:t>
            </a:r>
            <a:endParaRPr/>
          </a:p>
          <a:p>
            <a:pPr indent="0" lvl="0" marL="0" marR="0" rtl="0" algn="l">
              <a:lnSpc>
                <a:spcPct val="96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 now l is 10 10 10 10 10 1 100 2 3 4 5 */</a:t>
            </a:r>
            <a:endParaRPr b="0" i="0" sz="1200" u="none">
              <a:solidFill>
                <a:schemeClr val="dk1"/>
              </a:solidFill>
              <a:latin typeface="Arial"/>
              <a:ea typeface="Arial"/>
              <a:cs typeface="Arial"/>
              <a:sym typeface="Arial"/>
            </a:endParaRPr>
          </a:p>
          <a:p>
            <a:pPr indent="0" lvl="0" marL="0" marR="0" rtl="0" algn="l">
              <a:lnSpc>
                <a:spcPct val="96000"/>
              </a:lnSpc>
              <a:spcBef>
                <a:spcPts val="160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return 0;</a:t>
            </a:r>
            <a:endParaRPr/>
          </a:p>
          <a:p>
            <a:pPr indent="0" lvl="0" marL="0" marR="0" rtl="0" algn="l">
              <a:lnSpc>
                <a:spcPct val="96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8"/>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2" name="Google Shape;352;p38"/>
          <p:cNvSpPr txBox="1"/>
          <p:nvPr/>
        </p:nvSpPr>
        <p:spPr>
          <a:xfrm>
            <a:off x="677862" y="2286000"/>
            <a:ext cx="7269162" cy="2874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3" name="Google Shape;353;p38"/>
          <p:cNvSpPr txBox="1"/>
          <p:nvPr/>
        </p:nvSpPr>
        <p:spPr>
          <a:xfrm>
            <a:off x="588962" y="2224087"/>
            <a:ext cx="7448550" cy="310673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4" name="Google Shape;354;p38"/>
          <p:cNvSpPr txBox="1"/>
          <p:nvPr/>
        </p:nvSpPr>
        <p:spPr>
          <a:xfrm>
            <a:off x="312737" y="503237"/>
            <a:ext cx="2247900"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push_back</a:t>
            </a:r>
            <a:endParaRPr/>
          </a:p>
        </p:txBody>
      </p:sp>
      <p:sp>
        <p:nvSpPr>
          <p:cNvPr id="355" name="Google Shape;355;p38"/>
          <p:cNvSpPr txBox="1"/>
          <p:nvPr/>
        </p:nvSpPr>
        <p:spPr>
          <a:xfrm>
            <a:off x="608012" y="1303337"/>
            <a:ext cx="25130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push_back(element)</a:t>
            </a:r>
            <a:endParaRPr/>
          </a:p>
        </p:txBody>
      </p:sp>
      <p:sp>
        <p:nvSpPr>
          <p:cNvPr id="356" name="Google Shape;356;p38"/>
          <p:cNvSpPr txBox="1"/>
          <p:nvPr/>
        </p:nvSpPr>
        <p:spPr>
          <a:xfrm>
            <a:off x="3189287" y="1303337"/>
            <a:ext cx="9652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method</a:t>
            </a:r>
            <a:endParaRPr/>
          </a:p>
        </p:txBody>
      </p:sp>
      <p:sp>
        <p:nvSpPr>
          <p:cNvPr id="357" name="Google Shape;357;p38"/>
          <p:cNvSpPr txBox="1"/>
          <p:nvPr/>
        </p:nvSpPr>
        <p:spPr>
          <a:xfrm>
            <a:off x="4222750" y="1303337"/>
            <a:ext cx="2508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is</a:t>
            </a:r>
            <a:endParaRPr/>
          </a:p>
        </p:txBody>
      </p:sp>
      <p:sp>
        <p:nvSpPr>
          <p:cNvPr id="358" name="Google Shape;358;p38"/>
          <p:cNvSpPr txBox="1"/>
          <p:nvPr/>
        </p:nvSpPr>
        <p:spPr>
          <a:xfrm>
            <a:off x="4541837" y="1303337"/>
            <a:ext cx="6540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used</a:t>
            </a:r>
            <a:endParaRPr/>
          </a:p>
        </p:txBody>
      </p:sp>
      <p:sp>
        <p:nvSpPr>
          <p:cNvPr id="359" name="Google Shape;359;p38"/>
          <p:cNvSpPr txBox="1"/>
          <p:nvPr/>
        </p:nvSpPr>
        <p:spPr>
          <a:xfrm>
            <a:off x="5262562" y="1303337"/>
            <a:ext cx="280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to</a:t>
            </a:r>
            <a:endParaRPr/>
          </a:p>
        </p:txBody>
      </p:sp>
      <p:sp>
        <p:nvSpPr>
          <p:cNvPr id="360" name="Google Shape;360;p38"/>
          <p:cNvSpPr txBox="1"/>
          <p:nvPr/>
        </p:nvSpPr>
        <p:spPr>
          <a:xfrm>
            <a:off x="5611812" y="1303337"/>
            <a:ext cx="6540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push</a:t>
            </a:r>
            <a:endParaRPr/>
          </a:p>
        </p:txBody>
      </p:sp>
      <p:sp>
        <p:nvSpPr>
          <p:cNvPr id="361" name="Google Shape;361;p38"/>
          <p:cNvSpPr txBox="1"/>
          <p:nvPr/>
        </p:nvSpPr>
        <p:spPr>
          <a:xfrm>
            <a:off x="6332537" y="1303337"/>
            <a:ext cx="11445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elements</a:t>
            </a:r>
            <a:endParaRPr/>
          </a:p>
        </p:txBody>
      </p:sp>
      <p:sp>
        <p:nvSpPr>
          <p:cNvPr id="362" name="Google Shape;362;p38"/>
          <p:cNvSpPr txBox="1"/>
          <p:nvPr/>
        </p:nvSpPr>
        <p:spPr>
          <a:xfrm>
            <a:off x="7545387" y="1303337"/>
            <a:ext cx="4889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into</a:t>
            </a:r>
            <a:endParaRPr/>
          </a:p>
        </p:txBody>
      </p:sp>
      <p:sp>
        <p:nvSpPr>
          <p:cNvPr id="363" name="Google Shape;363;p38"/>
          <p:cNvSpPr txBox="1"/>
          <p:nvPr/>
        </p:nvSpPr>
        <p:spPr>
          <a:xfrm>
            <a:off x="8102600" y="1303337"/>
            <a:ext cx="2063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a:t>
            </a:r>
            <a:endParaRPr/>
          </a:p>
        </p:txBody>
      </p:sp>
      <p:sp>
        <p:nvSpPr>
          <p:cNvPr id="364" name="Google Shape;364;p38"/>
          <p:cNvSpPr txBox="1"/>
          <p:nvPr/>
        </p:nvSpPr>
        <p:spPr>
          <a:xfrm>
            <a:off x="8377237" y="1303337"/>
            <a:ext cx="3841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list</a:t>
            </a:r>
            <a:endParaRPr/>
          </a:p>
        </p:txBody>
      </p:sp>
      <p:sp>
        <p:nvSpPr>
          <p:cNvPr id="365" name="Google Shape;365;p38"/>
          <p:cNvSpPr txBox="1"/>
          <p:nvPr/>
        </p:nvSpPr>
        <p:spPr>
          <a:xfrm>
            <a:off x="295275" y="1319212"/>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366" name="Google Shape;366;p38"/>
          <p:cNvSpPr txBox="1"/>
          <p:nvPr/>
        </p:nvSpPr>
        <p:spPr>
          <a:xfrm>
            <a:off x="608012" y="1624012"/>
            <a:ext cx="5889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from</a:t>
            </a:r>
            <a:endParaRPr/>
          </a:p>
        </p:txBody>
      </p:sp>
      <p:sp>
        <p:nvSpPr>
          <p:cNvPr id="367" name="Google Shape;367;p38"/>
          <p:cNvSpPr txBox="1"/>
          <p:nvPr/>
        </p:nvSpPr>
        <p:spPr>
          <a:xfrm>
            <a:off x="1212850" y="1624012"/>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368" name="Google Shape;368;p38"/>
          <p:cNvSpPr txBox="1"/>
          <p:nvPr/>
        </p:nvSpPr>
        <p:spPr>
          <a:xfrm>
            <a:off x="1658937" y="1624012"/>
            <a:ext cx="7286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back.</a:t>
            </a:r>
            <a:endParaRPr/>
          </a:p>
        </p:txBody>
      </p:sp>
      <p:sp>
        <p:nvSpPr>
          <p:cNvPr id="369" name="Google Shape;369;p38"/>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9"/>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5" name="Google Shape;375;p39"/>
          <p:cNvSpPr txBox="1"/>
          <p:nvPr/>
        </p:nvSpPr>
        <p:spPr>
          <a:xfrm>
            <a:off x="704850" y="2303462"/>
            <a:ext cx="6877050" cy="21431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6" name="Google Shape;376;p39"/>
          <p:cNvSpPr txBox="1"/>
          <p:nvPr/>
        </p:nvSpPr>
        <p:spPr>
          <a:xfrm>
            <a:off x="615950" y="2241550"/>
            <a:ext cx="7054850" cy="2374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7" name="Google Shape;377;p39"/>
          <p:cNvSpPr txBox="1"/>
          <p:nvPr/>
        </p:nvSpPr>
        <p:spPr>
          <a:xfrm>
            <a:off x="312737" y="503237"/>
            <a:ext cx="214312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push_front</a:t>
            </a:r>
            <a:endParaRPr/>
          </a:p>
        </p:txBody>
      </p:sp>
      <p:sp>
        <p:nvSpPr>
          <p:cNvPr id="378" name="Google Shape;378;p39"/>
          <p:cNvSpPr txBox="1"/>
          <p:nvPr/>
        </p:nvSpPr>
        <p:spPr>
          <a:xfrm>
            <a:off x="608012" y="1303337"/>
            <a:ext cx="24495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push_front(element)</a:t>
            </a:r>
            <a:endParaRPr/>
          </a:p>
        </p:txBody>
      </p:sp>
      <p:sp>
        <p:nvSpPr>
          <p:cNvPr id="379" name="Google Shape;379;p39"/>
          <p:cNvSpPr txBox="1"/>
          <p:nvPr/>
        </p:nvSpPr>
        <p:spPr>
          <a:xfrm>
            <a:off x="3132137" y="1303337"/>
            <a:ext cx="9652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method</a:t>
            </a:r>
            <a:endParaRPr/>
          </a:p>
        </p:txBody>
      </p:sp>
      <p:sp>
        <p:nvSpPr>
          <p:cNvPr id="380" name="Google Shape;380;p39"/>
          <p:cNvSpPr txBox="1"/>
          <p:nvPr/>
        </p:nvSpPr>
        <p:spPr>
          <a:xfrm>
            <a:off x="4171950" y="1303337"/>
            <a:ext cx="2524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is</a:t>
            </a:r>
            <a:endParaRPr/>
          </a:p>
        </p:txBody>
      </p:sp>
      <p:sp>
        <p:nvSpPr>
          <p:cNvPr id="381" name="Google Shape;381;p39"/>
          <p:cNvSpPr txBox="1"/>
          <p:nvPr/>
        </p:nvSpPr>
        <p:spPr>
          <a:xfrm>
            <a:off x="4498975" y="1303337"/>
            <a:ext cx="6540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used</a:t>
            </a:r>
            <a:endParaRPr/>
          </a:p>
        </p:txBody>
      </p:sp>
      <p:sp>
        <p:nvSpPr>
          <p:cNvPr id="382" name="Google Shape;382;p39"/>
          <p:cNvSpPr txBox="1"/>
          <p:nvPr/>
        </p:nvSpPr>
        <p:spPr>
          <a:xfrm>
            <a:off x="5227637" y="1303337"/>
            <a:ext cx="280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to</a:t>
            </a:r>
            <a:endParaRPr/>
          </a:p>
        </p:txBody>
      </p:sp>
      <p:sp>
        <p:nvSpPr>
          <p:cNvPr id="383" name="Google Shape;383;p39"/>
          <p:cNvSpPr txBox="1"/>
          <p:nvPr/>
        </p:nvSpPr>
        <p:spPr>
          <a:xfrm>
            <a:off x="5583237" y="1303337"/>
            <a:ext cx="6540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push</a:t>
            </a:r>
            <a:endParaRPr/>
          </a:p>
        </p:txBody>
      </p:sp>
      <p:sp>
        <p:nvSpPr>
          <p:cNvPr id="384" name="Google Shape;384;p39"/>
          <p:cNvSpPr txBox="1"/>
          <p:nvPr/>
        </p:nvSpPr>
        <p:spPr>
          <a:xfrm>
            <a:off x="6311900" y="1303337"/>
            <a:ext cx="11445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elements</a:t>
            </a:r>
            <a:endParaRPr/>
          </a:p>
        </p:txBody>
      </p:sp>
      <p:sp>
        <p:nvSpPr>
          <p:cNvPr id="385" name="Google Shape;385;p39"/>
          <p:cNvSpPr txBox="1"/>
          <p:nvPr/>
        </p:nvSpPr>
        <p:spPr>
          <a:xfrm>
            <a:off x="7531100" y="1303337"/>
            <a:ext cx="4889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into</a:t>
            </a:r>
            <a:endParaRPr/>
          </a:p>
        </p:txBody>
      </p:sp>
      <p:sp>
        <p:nvSpPr>
          <p:cNvPr id="386" name="Google Shape;386;p39"/>
          <p:cNvSpPr txBox="1"/>
          <p:nvPr/>
        </p:nvSpPr>
        <p:spPr>
          <a:xfrm>
            <a:off x="8094662" y="1303337"/>
            <a:ext cx="2079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a:t>
            </a:r>
            <a:endParaRPr/>
          </a:p>
        </p:txBody>
      </p:sp>
      <p:sp>
        <p:nvSpPr>
          <p:cNvPr id="387" name="Google Shape;387;p39"/>
          <p:cNvSpPr txBox="1"/>
          <p:nvPr/>
        </p:nvSpPr>
        <p:spPr>
          <a:xfrm>
            <a:off x="8377237" y="1303337"/>
            <a:ext cx="3841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list</a:t>
            </a:r>
            <a:endParaRPr/>
          </a:p>
        </p:txBody>
      </p:sp>
      <p:sp>
        <p:nvSpPr>
          <p:cNvPr id="388" name="Google Shape;388;p39"/>
          <p:cNvSpPr txBox="1"/>
          <p:nvPr/>
        </p:nvSpPr>
        <p:spPr>
          <a:xfrm>
            <a:off x="295275" y="1319212"/>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389" name="Google Shape;389;p39"/>
          <p:cNvSpPr txBox="1"/>
          <p:nvPr/>
        </p:nvSpPr>
        <p:spPr>
          <a:xfrm>
            <a:off x="608012" y="1624012"/>
            <a:ext cx="5889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from</a:t>
            </a:r>
            <a:endParaRPr/>
          </a:p>
        </p:txBody>
      </p:sp>
      <p:sp>
        <p:nvSpPr>
          <p:cNvPr id="390" name="Google Shape;390;p39"/>
          <p:cNvSpPr txBox="1"/>
          <p:nvPr/>
        </p:nvSpPr>
        <p:spPr>
          <a:xfrm>
            <a:off x="1212850" y="1624012"/>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391" name="Google Shape;391;p39"/>
          <p:cNvSpPr txBox="1"/>
          <p:nvPr/>
        </p:nvSpPr>
        <p:spPr>
          <a:xfrm>
            <a:off x="1658937" y="1624012"/>
            <a:ext cx="6635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front.</a:t>
            </a:r>
            <a:endParaRPr/>
          </a:p>
        </p:txBody>
      </p:sp>
      <p:sp>
        <p:nvSpPr>
          <p:cNvPr id="392" name="Google Shape;392;p39"/>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0"/>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98" name="Google Shape;398;p40"/>
          <p:cNvSpPr/>
          <p:nvPr/>
        </p:nvSpPr>
        <p:spPr>
          <a:xfrm>
            <a:off x="303212" y="1295400"/>
            <a:ext cx="4149725" cy="4267200"/>
          </a:xfrm>
          <a:custGeom>
            <a:rect b="b" l="l" r="r" t="t"/>
            <a:pathLst>
              <a:path extrusionOk="0" h="6070600" w="5900961">
                <a:moveTo>
                  <a:pt x="0" y="0"/>
                </a:moveTo>
                <a:lnTo>
                  <a:pt x="5900961" y="0"/>
                </a:lnTo>
                <a:lnTo>
                  <a:pt x="5900961" y="6070600"/>
                </a:lnTo>
                <a:lnTo>
                  <a:pt x="0" y="6070600"/>
                </a:lnTo>
                <a:lnTo>
                  <a:pt x="0" y="0"/>
                </a:lnTo>
                <a:close/>
              </a:path>
            </a:pathLst>
          </a:custGeom>
          <a:noFill/>
          <a:ln cap="flat" cmpd="sng" w="25400">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99" name="Google Shape;399;p40"/>
          <p:cNvSpPr txBox="1"/>
          <p:nvPr/>
        </p:nvSpPr>
        <p:spPr>
          <a:xfrm>
            <a:off x="312737" y="503237"/>
            <a:ext cx="1784350"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Example</a:t>
            </a:r>
            <a:endParaRPr/>
          </a:p>
        </p:txBody>
      </p:sp>
      <p:sp>
        <p:nvSpPr>
          <p:cNvPr id="400" name="Google Shape;400;p40"/>
          <p:cNvSpPr txBox="1"/>
          <p:nvPr/>
        </p:nvSpPr>
        <p:spPr>
          <a:xfrm>
            <a:off x="2135187" y="503237"/>
            <a:ext cx="32702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2</a:t>
            </a:r>
            <a:endParaRPr/>
          </a:p>
        </p:txBody>
      </p:sp>
      <p:sp>
        <p:nvSpPr>
          <p:cNvPr id="401" name="Google Shape;401;p40"/>
          <p:cNvSpPr txBox="1"/>
          <p:nvPr/>
        </p:nvSpPr>
        <p:spPr>
          <a:xfrm>
            <a:off x="2500312" y="503237"/>
            <a:ext cx="76517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List</a:t>
            </a:r>
            <a:endParaRPr/>
          </a:p>
        </p:txBody>
      </p:sp>
      <p:sp>
        <p:nvSpPr>
          <p:cNvPr id="402" name="Google Shape;402;p40"/>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22</a:t>
            </a:r>
            <a:endParaRPr/>
          </a:p>
        </p:txBody>
      </p:sp>
      <p:sp>
        <p:nvSpPr>
          <p:cNvPr id="403" name="Google Shape;403;p40"/>
          <p:cNvSpPr txBox="1"/>
          <p:nvPr/>
        </p:nvSpPr>
        <p:spPr>
          <a:xfrm>
            <a:off x="303212" y="1295400"/>
            <a:ext cx="4149725" cy="4267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
              <a:buFont typeface="Tahoma"/>
              <a:buNone/>
            </a:pPr>
            <a:r>
              <a:t/>
            </a:r>
            <a:endParaRPr b="0" i="0" sz="300" u="none">
              <a:solidFill>
                <a:schemeClr val="dk1"/>
              </a:solidFill>
              <a:latin typeface="Tahoma"/>
              <a:ea typeface="Tahoma"/>
              <a:cs typeface="Tahoma"/>
              <a:sym typeface="Tahoma"/>
            </a:endParaRPr>
          </a:p>
          <a:p>
            <a:pPr indent="0" lvl="0" marL="0" marR="0" rtl="0" algn="l">
              <a:lnSpc>
                <a:spcPct val="96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#include &lt;iostream&gt;</a:t>
            </a:r>
            <a:endParaRPr/>
          </a:p>
          <a:p>
            <a:pPr indent="0" lvl="0" marL="0" marR="0" rtl="0" algn="l">
              <a:lnSpc>
                <a:spcPct val="96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#include &lt;list&gt;</a:t>
            </a:r>
            <a:endParaRPr/>
          </a:p>
          <a:p>
            <a:pPr indent="0" lvl="0" marL="0" marR="0" rtl="0" algn="l">
              <a:lnSpc>
                <a:spcPct val="96000"/>
              </a:lnSpc>
              <a:spcBef>
                <a:spcPts val="18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using namespace std;</a:t>
            </a:r>
            <a:endParaRPr/>
          </a:p>
          <a:p>
            <a:pPr indent="0" lvl="0" marL="0" marR="0" rtl="0" algn="l">
              <a:lnSpc>
                <a:spcPct val="96000"/>
              </a:lnSpc>
              <a:spcBef>
                <a:spcPts val="18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int main()</a:t>
            </a:r>
            <a:endParaRPr/>
          </a:p>
          <a:p>
            <a:pPr indent="0" lvl="0" marL="0" marR="0" rtl="0" algn="l">
              <a:lnSpc>
                <a:spcPct val="96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a:p>
            <a:pPr indent="0" lvl="0" marL="0" marR="0" rtl="0" algn="l">
              <a:lnSpc>
                <a:spcPct val="96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list&lt;int&gt; l{1,2,3,4,5};</a:t>
            </a:r>
            <a:endParaRPr/>
          </a:p>
          <a:p>
            <a:pPr indent="0" lvl="0" marL="0" marR="0" rtl="0" algn="l">
              <a:lnSpc>
                <a:spcPct val="96000"/>
              </a:lnSpc>
              <a:spcBef>
                <a:spcPts val="18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l.push_back(6);</a:t>
            </a:r>
            <a:endParaRPr/>
          </a:p>
          <a:p>
            <a:pPr indent="0" lvl="0" marL="0" marR="0" rtl="0" algn="l">
              <a:lnSpc>
                <a:spcPct val="96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l.push_back(7);</a:t>
            </a:r>
            <a:endParaRPr/>
          </a:p>
          <a:p>
            <a:pPr indent="0" lvl="0" marL="0" marR="0" rtl="0" algn="l">
              <a:lnSpc>
                <a:spcPct val="96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 now the list becomes 1,2,3,4,5,6,7 */</a:t>
            </a:r>
            <a:endParaRPr b="0" i="0" sz="1500" u="none">
              <a:solidFill>
                <a:schemeClr val="dk1"/>
              </a:solidFill>
              <a:latin typeface="Arial"/>
              <a:ea typeface="Arial"/>
              <a:cs typeface="Arial"/>
              <a:sym typeface="Arial"/>
            </a:endParaRPr>
          </a:p>
          <a:p>
            <a:pPr indent="0" lvl="0" marL="0" marR="0" rtl="0" algn="l">
              <a:lnSpc>
                <a:spcPct val="96000"/>
              </a:lnSpc>
              <a:spcBef>
                <a:spcPts val="18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l.push_front(8);</a:t>
            </a:r>
            <a:endParaRPr/>
          </a:p>
          <a:p>
            <a:pPr indent="0" lvl="0" marL="0" marR="0" rtl="0" algn="l">
              <a:lnSpc>
                <a:spcPct val="96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l.push_front(9);</a:t>
            </a:r>
            <a:endParaRPr/>
          </a:p>
          <a:p>
            <a:pPr indent="0" lvl="0" marL="0" marR="0" rtl="0" algn="l">
              <a:lnSpc>
                <a:spcPct val="96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 now the list becomes 9,8,1,2,3,4,5,6,7 */</a:t>
            </a:r>
            <a:endParaRPr b="0" i="0" sz="1500" u="none">
              <a:solidFill>
                <a:schemeClr val="dk1"/>
              </a:solidFill>
              <a:latin typeface="Arial"/>
              <a:ea typeface="Arial"/>
              <a:cs typeface="Arial"/>
              <a:sym typeface="Arial"/>
            </a:endParaRPr>
          </a:p>
          <a:p>
            <a:pPr indent="0" lvl="0" marL="0" marR="0" rtl="0" algn="l">
              <a:lnSpc>
                <a:spcPct val="96000"/>
              </a:lnSpc>
              <a:spcBef>
                <a:spcPts val="18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1"/>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9" name="Google Shape;409;p41"/>
          <p:cNvSpPr/>
          <p:nvPr/>
        </p:nvSpPr>
        <p:spPr>
          <a:xfrm>
            <a:off x="601662" y="2211387"/>
            <a:ext cx="3182937" cy="3436937"/>
          </a:xfrm>
          <a:custGeom>
            <a:rect b="b" l="l" r="r" t="t"/>
            <a:pathLst>
              <a:path extrusionOk="0" h="4889500" w="4526967">
                <a:moveTo>
                  <a:pt x="0" y="0"/>
                </a:moveTo>
                <a:lnTo>
                  <a:pt x="4526967" y="0"/>
                </a:lnTo>
                <a:lnTo>
                  <a:pt x="4526967" y="4889500"/>
                </a:lnTo>
                <a:lnTo>
                  <a:pt x="0" y="4889500"/>
                </a:lnTo>
                <a:lnTo>
                  <a:pt x="0" y="0"/>
                </a:lnTo>
                <a:close/>
              </a:path>
            </a:pathLst>
          </a:custGeom>
          <a:noFill/>
          <a:ln cap="flat" cmpd="sng" w="25400">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0" name="Google Shape;410;p41"/>
          <p:cNvSpPr txBox="1"/>
          <p:nvPr/>
        </p:nvSpPr>
        <p:spPr>
          <a:xfrm>
            <a:off x="312737" y="503237"/>
            <a:ext cx="2052637"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pop_back</a:t>
            </a:r>
            <a:endParaRPr/>
          </a:p>
        </p:txBody>
      </p:sp>
      <p:sp>
        <p:nvSpPr>
          <p:cNvPr id="411" name="Google Shape;411;p41"/>
          <p:cNvSpPr txBox="1"/>
          <p:nvPr/>
        </p:nvSpPr>
        <p:spPr>
          <a:xfrm>
            <a:off x="2403475" y="503237"/>
            <a:ext cx="282416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and pop_front</a:t>
            </a:r>
            <a:endParaRPr/>
          </a:p>
        </p:txBody>
      </p:sp>
      <p:sp>
        <p:nvSpPr>
          <p:cNvPr id="412" name="Google Shape;412;p41"/>
          <p:cNvSpPr txBox="1"/>
          <p:nvPr/>
        </p:nvSpPr>
        <p:spPr>
          <a:xfrm>
            <a:off x="608012" y="1303337"/>
            <a:ext cx="1441450" cy="6064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pop_front()</a:t>
            </a:r>
            <a:endParaRPr/>
          </a:p>
          <a:p>
            <a:pPr indent="0" lvl="0" marL="793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pop_back()</a:t>
            </a:r>
            <a:endParaRPr/>
          </a:p>
        </p:txBody>
      </p:sp>
      <p:sp>
        <p:nvSpPr>
          <p:cNvPr id="413" name="Google Shape;413;p41"/>
          <p:cNvSpPr txBox="1"/>
          <p:nvPr/>
        </p:nvSpPr>
        <p:spPr>
          <a:xfrm>
            <a:off x="2055812" y="1303337"/>
            <a:ext cx="1090612" cy="6064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removes</a:t>
            </a:r>
            <a:endParaRPr/>
          </a:p>
          <a:p>
            <a:pPr indent="0" lvl="0" marL="793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removes</a:t>
            </a:r>
            <a:endParaRPr/>
          </a:p>
        </p:txBody>
      </p:sp>
      <p:sp>
        <p:nvSpPr>
          <p:cNvPr id="414" name="Google Shape;414;p41"/>
          <p:cNvSpPr txBox="1"/>
          <p:nvPr/>
        </p:nvSpPr>
        <p:spPr>
          <a:xfrm>
            <a:off x="3162300" y="1303337"/>
            <a:ext cx="534987" cy="606425"/>
          </a:xfrm>
          <a:prstGeom prst="rect">
            <a:avLst/>
          </a:prstGeom>
          <a:noFill/>
          <a:ln>
            <a:noFill/>
          </a:ln>
        </p:spPr>
        <p:txBody>
          <a:bodyPr anchorCtr="0" anchor="t" bIns="0" lIns="0" spcFirstLastPara="1" rIns="0" wrap="square" tIns="0">
            <a:noAutofit/>
          </a:bodyPr>
          <a:lstStyle/>
          <a:p>
            <a:pPr indent="0" lvl="0" marL="5238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first</a:t>
            </a:r>
            <a:endParaRPr/>
          </a:p>
          <a:p>
            <a:pPr indent="0" lvl="0" marL="5238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first</a:t>
            </a:r>
            <a:endParaRPr/>
          </a:p>
        </p:txBody>
      </p:sp>
      <p:sp>
        <p:nvSpPr>
          <p:cNvPr id="415" name="Google Shape;415;p41"/>
          <p:cNvSpPr txBox="1"/>
          <p:nvPr/>
        </p:nvSpPr>
        <p:spPr>
          <a:xfrm>
            <a:off x="3767137" y="1303337"/>
            <a:ext cx="10112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element</a:t>
            </a:r>
            <a:endParaRPr/>
          </a:p>
        </p:txBody>
      </p:sp>
      <p:sp>
        <p:nvSpPr>
          <p:cNvPr id="416" name="Google Shape;416;p41"/>
          <p:cNvSpPr txBox="1"/>
          <p:nvPr/>
        </p:nvSpPr>
        <p:spPr>
          <a:xfrm>
            <a:off x="4849812" y="1303337"/>
            <a:ext cx="5889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from</a:t>
            </a:r>
            <a:endParaRPr/>
          </a:p>
        </p:txBody>
      </p:sp>
      <p:sp>
        <p:nvSpPr>
          <p:cNvPr id="417" name="Google Shape;417;p41"/>
          <p:cNvSpPr txBox="1"/>
          <p:nvPr/>
        </p:nvSpPr>
        <p:spPr>
          <a:xfrm>
            <a:off x="5508625" y="1303337"/>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418" name="Google Shape;418;p41"/>
          <p:cNvSpPr txBox="1"/>
          <p:nvPr/>
        </p:nvSpPr>
        <p:spPr>
          <a:xfrm>
            <a:off x="6010275" y="1303337"/>
            <a:ext cx="5842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start</a:t>
            </a:r>
            <a:endParaRPr/>
          </a:p>
        </p:txBody>
      </p:sp>
      <p:sp>
        <p:nvSpPr>
          <p:cNvPr id="419" name="Google Shape;419;p41"/>
          <p:cNvSpPr txBox="1"/>
          <p:nvPr/>
        </p:nvSpPr>
        <p:spPr>
          <a:xfrm>
            <a:off x="6581775" y="1303337"/>
            <a:ext cx="411162" cy="606425"/>
          </a:xfrm>
          <a:prstGeom prst="rect">
            <a:avLst/>
          </a:prstGeom>
          <a:noFill/>
          <a:ln>
            <a:noFill/>
          </a:ln>
        </p:spPr>
        <p:txBody>
          <a:bodyPr anchorCtr="0" anchor="t" bIns="0" lIns="0" spcFirstLastPara="1" rIns="0" wrap="square" tIns="0">
            <a:noAutofit/>
          </a:bodyPr>
          <a:lstStyle/>
          <a:p>
            <a:pPr indent="0" lvl="0" marL="61911" marR="0" rtl="0" algn="ctr">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of</a:t>
            </a:r>
            <a:endParaRPr/>
          </a:p>
          <a:p>
            <a:pPr indent="0" lvl="0" marL="61911" marR="0" rtl="0" algn="ctr">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420" name="Google Shape;420;p41"/>
          <p:cNvSpPr txBox="1"/>
          <p:nvPr/>
        </p:nvSpPr>
        <p:spPr>
          <a:xfrm>
            <a:off x="7016750" y="1303337"/>
            <a:ext cx="471487" cy="6064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a:p>
            <a:pPr indent="0" lvl="0" marL="793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list.</a:t>
            </a:r>
            <a:endParaRPr/>
          </a:p>
        </p:txBody>
      </p:sp>
      <p:sp>
        <p:nvSpPr>
          <p:cNvPr id="421" name="Google Shape;421;p41"/>
          <p:cNvSpPr txBox="1"/>
          <p:nvPr/>
        </p:nvSpPr>
        <p:spPr>
          <a:xfrm>
            <a:off x="7518400" y="1303337"/>
            <a:ext cx="4603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list.</a:t>
            </a:r>
            <a:endParaRPr/>
          </a:p>
        </p:txBody>
      </p:sp>
      <p:sp>
        <p:nvSpPr>
          <p:cNvPr id="422" name="Google Shape;422;p41"/>
          <p:cNvSpPr txBox="1"/>
          <p:nvPr/>
        </p:nvSpPr>
        <p:spPr>
          <a:xfrm>
            <a:off x="8048625" y="1303337"/>
            <a:ext cx="7143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While</a:t>
            </a:r>
            <a:endParaRPr/>
          </a:p>
        </p:txBody>
      </p:sp>
      <p:sp>
        <p:nvSpPr>
          <p:cNvPr id="423" name="Google Shape;423;p41"/>
          <p:cNvSpPr txBox="1"/>
          <p:nvPr/>
        </p:nvSpPr>
        <p:spPr>
          <a:xfrm>
            <a:off x="295275" y="1319212"/>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424" name="Google Shape;424;p41"/>
          <p:cNvSpPr txBox="1"/>
          <p:nvPr/>
        </p:nvSpPr>
        <p:spPr>
          <a:xfrm>
            <a:off x="3668712" y="1624012"/>
            <a:ext cx="10112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element</a:t>
            </a:r>
            <a:endParaRPr/>
          </a:p>
        </p:txBody>
      </p:sp>
      <p:sp>
        <p:nvSpPr>
          <p:cNvPr id="425" name="Google Shape;425;p41"/>
          <p:cNvSpPr txBox="1"/>
          <p:nvPr/>
        </p:nvSpPr>
        <p:spPr>
          <a:xfrm>
            <a:off x="4695825" y="1624012"/>
            <a:ext cx="5889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from</a:t>
            </a:r>
            <a:endParaRPr/>
          </a:p>
        </p:txBody>
      </p:sp>
      <p:sp>
        <p:nvSpPr>
          <p:cNvPr id="426" name="Google Shape;426;p41"/>
          <p:cNvSpPr txBox="1"/>
          <p:nvPr/>
        </p:nvSpPr>
        <p:spPr>
          <a:xfrm>
            <a:off x="5302250" y="1624012"/>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427" name="Google Shape;427;p41"/>
          <p:cNvSpPr txBox="1"/>
          <p:nvPr/>
        </p:nvSpPr>
        <p:spPr>
          <a:xfrm>
            <a:off x="5748337" y="1624012"/>
            <a:ext cx="5191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end</a:t>
            </a:r>
            <a:endParaRPr/>
          </a:p>
        </p:txBody>
      </p:sp>
      <p:sp>
        <p:nvSpPr>
          <p:cNvPr id="428" name="Google Shape;428;p41"/>
          <p:cNvSpPr txBox="1"/>
          <p:nvPr/>
        </p:nvSpPr>
        <p:spPr>
          <a:xfrm>
            <a:off x="6284912" y="1624012"/>
            <a:ext cx="280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of</a:t>
            </a:r>
            <a:endParaRPr/>
          </a:p>
        </p:txBody>
      </p:sp>
      <p:sp>
        <p:nvSpPr>
          <p:cNvPr id="429" name="Google Shape;429;p41"/>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23</a:t>
            </a:r>
            <a:endParaRPr/>
          </a:p>
        </p:txBody>
      </p:sp>
      <p:sp>
        <p:nvSpPr>
          <p:cNvPr id="430" name="Google Shape;430;p41"/>
          <p:cNvSpPr txBox="1"/>
          <p:nvPr/>
        </p:nvSpPr>
        <p:spPr>
          <a:xfrm>
            <a:off x="601662" y="2211387"/>
            <a:ext cx="3182937" cy="34369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
              <a:buFont typeface="Tahoma"/>
              <a:buNone/>
            </a:pPr>
            <a:r>
              <a:t/>
            </a:r>
            <a:endParaRPr b="0" i="0" sz="300" u="none">
              <a:solidFill>
                <a:schemeClr val="dk1"/>
              </a:solidFill>
              <a:latin typeface="Tahoma"/>
              <a:ea typeface="Tahoma"/>
              <a:cs typeface="Tahoma"/>
              <a:sym typeface="Tahoma"/>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 &lt;iostream&gt;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 &lt;list&gt;</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using namespace std;</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 main()</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list&lt;int&gt; l{1,2,3,4,5};</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l.pop_back()();</a:t>
            </a:r>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now the list becomes 1,2,3,4 */</a:t>
            </a:r>
            <a:endParaRPr b="0" i="0" sz="1400" u="none">
              <a:solidFill>
                <a:schemeClr val="dk1"/>
              </a:solidFill>
              <a:latin typeface="Arial"/>
              <a:ea typeface="Arial"/>
              <a:cs typeface="Arial"/>
              <a:sym typeface="Arial"/>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l.pop_front()();</a:t>
            </a:r>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now the list becomes 2,3,4 */</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2"/>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6" name="Google Shape;436;p42"/>
          <p:cNvSpPr txBox="1"/>
          <p:nvPr/>
        </p:nvSpPr>
        <p:spPr>
          <a:xfrm>
            <a:off x="312737" y="503237"/>
            <a:ext cx="117792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Other</a:t>
            </a:r>
            <a:endParaRPr/>
          </a:p>
        </p:txBody>
      </p:sp>
      <p:sp>
        <p:nvSpPr>
          <p:cNvPr id="437" name="Google Shape;437;p42"/>
          <p:cNvSpPr txBox="1"/>
          <p:nvPr/>
        </p:nvSpPr>
        <p:spPr>
          <a:xfrm>
            <a:off x="1528762" y="503237"/>
            <a:ext cx="185896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functions</a:t>
            </a:r>
            <a:endParaRPr/>
          </a:p>
        </p:txBody>
      </p:sp>
      <p:sp>
        <p:nvSpPr>
          <p:cNvPr id="438" name="Google Shape;438;p42"/>
          <p:cNvSpPr txBox="1"/>
          <p:nvPr/>
        </p:nvSpPr>
        <p:spPr>
          <a:xfrm>
            <a:off x="608012" y="1303337"/>
            <a:ext cx="846137" cy="6064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empty</a:t>
            </a:r>
            <a:endParaRPr b="0" i="0" sz="2100" u="none">
              <a:solidFill>
                <a:schemeClr val="dk1"/>
              </a:solidFill>
              <a:latin typeface="Arial"/>
              <a:ea typeface="Arial"/>
              <a:cs typeface="Arial"/>
              <a:sym typeface="Arial"/>
            </a:endParaRPr>
          </a:p>
          <a:p>
            <a:pPr indent="0" lvl="0" marL="793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false.</a:t>
            </a:r>
            <a:endParaRPr/>
          </a:p>
        </p:txBody>
      </p:sp>
      <p:sp>
        <p:nvSpPr>
          <p:cNvPr id="439" name="Google Shape;439;p42"/>
          <p:cNvSpPr txBox="1"/>
          <p:nvPr/>
        </p:nvSpPr>
        <p:spPr>
          <a:xfrm>
            <a:off x="1514475" y="1303337"/>
            <a:ext cx="1476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a:t>
            </a:r>
            <a:endParaRPr/>
          </a:p>
        </p:txBody>
      </p:sp>
      <p:sp>
        <p:nvSpPr>
          <p:cNvPr id="440" name="Google Shape;440;p42"/>
          <p:cNvSpPr txBox="1"/>
          <p:nvPr/>
        </p:nvSpPr>
        <p:spPr>
          <a:xfrm>
            <a:off x="1724025" y="1303337"/>
            <a:ext cx="5492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This</a:t>
            </a:r>
            <a:endParaRPr/>
          </a:p>
        </p:txBody>
      </p:sp>
      <p:sp>
        <p:nvSpPr>
          <p:cNvPr id="441" name="Google Shape;441;p42"/>
          <p:cNvSpPr txBox="1"/>
          <p:nvPr/>
        </p:nvSpPr>
        <p:spPr>
          <a:xfrm>
            <a:off x="2333625" y="1303337"/>
            <a:ext cx="9667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method</a:t>
            </a:r>
            <a:endParaRPr/>
          </a:p>
        </p:txBody>
      </p:sp>
      <p:sp>
        <p:nvSpPr>
          <p:cNvPr id="442" name="Google Shape;442;p42"/>
          <p:cNvSpPr txBox="1"/>
          <p:nvPr/>
        </p:nvSpPr>
        <p:spPr>
          <a:xfrm>
            <a:off x="3360737" y="1303337"/>
            <a:ext cx="8921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returns</a:t>
            </a:r>
            <a:endParaRPr/>
          </a:p>
        </p:txBody>
      </p:sp>
      <p:sp>
        <p:nvSpPr>
          <p:cNvPr id="443" name="Google Shape;443;p42"/>
          <p:cNvSpPr txBox="1"/>
          <p:nvPr/>
        </p:nvSpPr>
        <p:spPr>
          <a:xfrm>
            <a:off x="4313237" y="1303337"/>
            <a:ext cx="5191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true</a:t>
            </a:r>
            <a:endParaRPr/>
          </a:p>
        </p:txBody>
      </p:sp>
      <p:sp>
        <p:nvSpPr>
          <p:cNvPr id="444" name="Google Shape;444;p42"/>
          <p:cNvSpPr txBox="1"/>
          <p:nvPr/>
        </p:nvSpPr>
        <p:spPr>
          <a:xfrm>
            <a:off x="4894262" y="1303337"/>
            <a:ext cx="1920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if</a:t>
            </a:r>
            <a:endParaRPr/>
          </a:p>
        </p:txBody>
      </p:sp>
      <p:sp>
        <p:nvSpPr>
          <p:cNvPr id="445" name="Google Shape;445;p42"/>
          <p:cNvSpPr txBox="1"/>
          <p:nvPr/>
        </p:nvSpPr>
        <p:spPr>
          <a:xfrm>
            <a:off x="5146675" y="1303337"/>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446" name="Google Shape;446;p42"/>
          <p:cNvSpPr txBox="1"/>
          <p:nvPr/>
        </p:nvSpPr>
        <p:spPr>
          <a:xfrm>
            <a:off x="5638800" y="1303337"/>
            <a:ext cx="3841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list</a:t>
            </a:r>
            <a:endParaRPr/>
          </a:p>
        </p:txBody>
      </p:sp>
      <p:sp>
        <p:nvSpPr>
          <p:cNvPr id="447" name="Google Shape;447;p42"/>
          <p:cNvSpPr txBox="1"/>
          <p:nvPr/>
        </p:nvSpPr>
        <p:spPr>
          <a:xfrm>
            <a:off x="6084887" y="1303337"/>
            <a:ext cx="2508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is</a:t>
            </a:r>
            <a:endParaRPr/>
          </a:p>
        </p:txBody>
      </p:sp>
      <p:sp>
        <p:nvSpPr>
          <p:cNvPr id="448" name="Google Shape;448;p42"/>
          <p:cNvSpPr txBox="1"/>
          <p:nvPr/>
        </p:nvSpPr>
        <p:spPr>
          <a:xfrm>
            <a:off x="6397625" y="1303337"/>
            <a:ext cx="8016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empty</a:t>
            </a:r>
            <a:endParaRPr/>
          </a:p>
        </p:txBody>
      </p:sp>
      <p:sp>
        <p:nvSpPr>
          <p:cNvPr id="449" name="Google Shape;449;p42"/>
          <p:cNvSpPr txBox="1"/>
          <p:nvPr/>
        </p:nvSpPr>
        <p:spPr>
          <a:xfrm>
            <a:off x="7259637" y="1303337"/>
            <a:ext cx="5492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else</a:t>
            </a:r>
            <a:endParaRPr/>
          </a:p>
        </p:txBody>
      </p:sp>
      <p:sp>
        <p:nvSpPr>
          <p:cNvPr id="450" name="Google Shape;450;p42"/>
          <p:cNvSpPr txBox="1"/>
          <p:nvPr/>
        </p:nvSpPr>
        <p:spPr>
          <a:xfrm>
            <a:off x="7870825" y="1303337"/>
            <a:ext cx="8905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returns</a:t>
            </a:r>
            <a:endParaRPr/>
          </a:p>
        </p:txBody>
      </p:sp>
      <p:sp>
        <p:nvSpPr>
          <p:cNvPr id="451" name="Google Shape;451;p42"/>
          <p:cNvSpPr txBox="1"/>
          <p:nvPr/>
        </p:nvSpPr>
        <p:spPr>
          <a:xfrm>
            <a:off x="295275" y="1319212"/>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452" name="Google Shape;452;p42"/>
          <p:cNvSpPr txBox="1"/>
          <p:nvPr/>
        </p:nvSpPr>
        <p:spPr>
          <a:xfrm>
            <a:off x="608012" y="1990725"/>
            <a:ext cx="5635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size</a:t>
            </a:r>
            <a:endParaRPr/>
          </a:p>
        </p:txBody>
      </p:sp>
      <p:sp>
        <p:nvSpPr>
          <p:cNvPr id="453" name="Google Shape;453;p42"/>
          <p:cNvSpPr txBox="1"/>
          <p:nvPr/>
        </p:nvSpPr>
        <p:spPr>
          <a:xfrm>
            <a:off x="1236662" y="1990725"/>
            <a:ext cx="1460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a:t>
            </a:r>
            <a:endParaRPr/>
          </a:p>
        </p:txBody>
      </p:sp>
      <p:sp>
        <p:nvSpPr>
          <p:cNvPr id="454" name="Google Shape;454;p42"/>
          <p:cNvSpPr txBox="1"/>
          <p:nvPr/>
        </p:nvSpPr>
        <p:spPr>
          <a:xfrm>
            <a:off x="1447800" y="1990725"/>
            <a:ext cx="5492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This</a:t>
            </a:r>
            <a:endParaRPr/>
          </a:p>
        </p:txBody>
      </p:sp>
      <p:sp>
        <p:nvSpPr>
          <p:cNvPr id="455" name="Google Shape;455;p42"/>
          <p:cNvSpPr txBox="1"/>
          <p:nvPr/>
        </p:nvSpPr>
        <p:spPr>
          <a:xfrm>
            <a:off x="2062162" y="1990725"/>
            <a:ext cx="9652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method</a:t>
            </a:r>
            <a:endParaRPr/>
          </a:p>
        </p:txBody>
      </p:sp>
      <p:sp>
        <p:nvSpPr>
          <p:cNvPr id="456" name="Google Shape;456;p42"/>
          <p:cNvSpPr txBox="1"/>
          <p:nvPr/>
        </p:nvSpPr>
        <p:spPr>
          <a:xfrm>
            <a:off x="3092450" y="1990725"/>
            <a:ext cx="9398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can be</a:t>
            </a:r>
            <a:endParaRPr/>
          </a:p>
        </p:txBody>
      </p:sp>
      <p:sp>
        <p:nvSpPr>
          <p:cNvPr id="457" name="Google Shape;457;p42"/>
          <p:cNvSpPr txBox="1"/>
          <p:nvPr/>
        </p:nvSpPr>
        <p:spPr>
          <a:xfrm>
            <a:off x="4097337" y="1990725"/>
            <a:ext cx="6540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used</a:t>
            </a:r>
            <a:endParaRPr/>
          </a:p>
        </p:txBody>
      </p:sp>
      <p:sp>
        <p:nvSpPr>
          <p:cNvPr id="458" name="Google Shape;458;p42"/>
          <p:cNvSpPr txBox="1"/>
          <p:nvPr/>
        </p:nvSpPr>
        <p:spPr>
          <a:xfrm>
            <a:off x="4814887" y="1990725"/>
            <a:ext cx="2825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to</a:t>
            </a:r>
            <a:endParaRPr/>
          </a:p>
        </p:txBody>
      </p:sp>
      <p:sp>
        <p:nvSpPr>
          <p:cNvPr id="459" name="Google Shape;459;p42"/>
          <p:cNvSpPr txBox="1"/>
          <p:nvPr/>
        </p:nvSpPr>
        <p:spPr>
          <a:xfrm>
            <a:off x="5160962" y="1990725"/>
            <a:ext cx="5048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find</a:t>
            </a:r>
            <a:endParaRPr/>
          </a:p>
        </p:txBody>
      </p:sp>
      <p:sp>
        <p:nvSpPr>
          <p:cNvPr id="460" name="Google Shape;460;p42"/>
          <p:cNvSpPr txBox="1"/>
          <p:nvPr/>
        </p:nvSpPr>
        <p:spPr>
          <a:xfrm>
            <a:off x="5730875" y="1990725"/>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461" name="Google Shape;461;p42"/>
          <p:cNvSpPr txBox="1"/>
          <p:nvPr/>
        </p:nvSpPr>
        <p:spPr>
          <a:xfrm>
            <a:off x="6226175" y="1990725"/>
            <a:ext cx="9810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number</a:t>
            </a:r>
            <a:endParaRPr/>
          </a:p>
        </p:txBody>
      </p:sp>
      <p:sp>
        <p:nvSpPr>
          <p:cNvPr id="462" name="Google Shape;462;p42"/>
          <p:cNvSpPr txBox="1"/>
          <p:nvPr/>
        </p:nvSpPr>
        <p:spPr>
          <a:xfrm>
            <a:off x="7270750" y="1990725"/>
            <a:ext cx="14922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of elements</a:t>
            </a:r>
            <a:endParaRPr/>
          </a:p>
        </p:txBody>
      </p:sp>
      <p:sp>
        <p:nvSpPr>
          <p:cNvPr id="463" name="Google Shape;463;p42"/>
          <p:cNvSpPr txBox="1"/>
          <p:nvPr/>
        </p:nvSpPr>
        <p:spPr>
          <a:xfrm>
            <a:off x="295275" y="2006600"/>
            <a:ext cx="147637" cy="219075"/>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464" name="Google Shape;464;p42"/>
          <p:cNvSpPr txBox="1"/>
          <p:nvPr/>
        </p:nvSpPr>
        <p:spPr>
          <a:xfrm>
            <a:off x="608012" y="2311400"/>
            <a:ext cx="21669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present in the list.</a:t>
            </a:r>
            <a:endParaRPr/>
          </a:p>
        </p:txBody>
      </p:sp>
      <p:sp>
        <p:nvSpPr>
          <p:cNvPr id="465" name="Google Shape;465;p42"/>
          <p:cNvSpPr txBox="1"/>
          <p:nvPr/>
        </p:nvSpPr>
        <p:spPr>
          <a:xfrm>
            <a:off x="608012" y="2678112"/>
            <a:ext cx="6667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front</a:t>
            </a:r>
            <a:endParaRPr/>
          </a:p>
        </p:txBody>
      </p:sp>
      <p:sp>
        <p:nvSpPr>
          <p:cNvPr id="466" name="Google Shape;466;p42"/>
          <p:cNvSpPr txBox="1"/>
          <p:nvPr/>
        </p:nvSpPr>
        <p:spPr>
          <a:xfrm>
            <a:off x="1325562" y="2678112"/>
            <a:ext cx="534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and</a:t>
            </a:r>
            <a:endParaRPr/>
          </a:p>
        </p:txBody>
      </p:sp>
      <p:sp>
        <p:nvSpPr>
          <p:cNvPr id="467" name="Google Shape;467;p42"/>
          <p:cNvSpPr txBox="1"/>
          <p:nvPr/>
        </p:nvSpPr>
        <p:spPr>
          <a:xfrm>
            <a:off x="1911350" y="2678112"/>
            <a:ext cx="6683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back</a:t>
            </a:r>
            <a:endParaRPr/>
          </a:p>
        </p:txBody>
      </p:sp>
      <p:sp>
        <p:nvSpPr>
          <p:cNvPr id="468" name="Google Shape;468;p42"/>
          <p:cNvSpPr txBox="1"/>
          <p:nvPr/>
        </p:nvSpPr>
        <p:spPr>
          <a:xfrm>
            <a:off x="2630487" y="2678112"/>
            <a:ext cx="1476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a:t>
            </a:r>
            <a:endParaRPr/>
          </a:p>
        </p:txBody>
      </p:sp>
      <p:sp>
        <p:nvSpPr>
          <p:cNvPr id="469" name="Google Shape;469;p42"/>
          <p:cNvSpPr txBox="1"/>
          <p:nvPr/>
        </p:nvSpPr>
        <p:spPr>
          <a:xfrm>
            <a:off x="2827337" y="2678112"/>
            <a:ext cx="7683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front()</a:t>
            </a:r>
            <a:endParaRPr/>
          </a:p>
        </p:txBody>
      </p:sp>
      <p:sp>
        <p:nvSpPr>
          <p:cNvPr id="470" name="Google Shape;470;p42"/>
          <p:cNvSpPr txBox="1"/>
          <p:nvPr/>
        </p:nvSpPr>
        <p:spPr>
          <a:xfrm>
            <a:off x="3646487" y="2678112"/>
            <a:ext cx="2508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is</a:t>
            </a:r>
            <a:endParaRPr/>
          </a:p>
        </p:txBody>
      </p:sp>
      <p:sp>
        <p:nvSpPr>
          <p:cNvPr id="471" name="Google Shape;471;p42"/>
          <p:cNvSpPr txBox="1"/>
          <p:nvPr/>
        </p:nvSpPr>
        <p:spPr>
          <a:xfrm>
            <a:off x="3948112" y="2678112"/>
            <a:ext cx="6540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used</a:t>
            </a:r>
            <a:endParaRPr/>
          </a:p>
        </p:txBody>
      </p:sp>
      <p:sp>
        <p:nvSpPr>
          <p:cNvPr id="472" name="Google Shape;472;p42"/>
          <p:cNvSpPr txBox="1"/>
          <p:nvPr/>
        </p:nvSpPr>
        <p:spPr>
          <a:xfrm>
            <a:off x="4652962" y="2678112"/>
            <a:ext cx="280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to</a:t>
            </a:r>
            <a:endParaRPr/>
          </a:p>
        </p:txBody>
      </p:sp>
      <p:sp>
        <p:nvSpPr>
          <p:cNvPr id="473" name="Google Shape;473;p42"/>
          <p:cNvSpPr txBox="1"/>
          <p:nvPr/>
        </p:nvSpPr>
        <p:spPr>
          <a:xfrm>
            <a:off x="4984750" y="2678112"/>
            <a:ext cx="4445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get</a:t>
            </a:r>
            <a:endParaRPr/>
          </a:p>
        </p:txBody>
      </p:sp>
      <p:sp>
        <p:nvSpPr>
          <p:cNvPr id="474" name="Google Shape;474;p42"/>
          <p:cNvSpPr txBox="1"/>
          <p:nvPr/>
        </p:nvSpPr>
        <p:spPr>
          <a:xfrm>
            <a:off x="5480050" y="2678112"/>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475" name="Google Shape;475;p42"/>
          <p:cNvSpPr txBox="1"/>
          <p:nvPr/>
        </p:nvSpPr>
        <p:spPr>
          <a:xfrm>
            <a:off x="5961062" y="2678112"/>
            <a:ext cx="4905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first</a:t>
            </a:r>
            <a:endParaRPr/>
          </a:p>
        </p:txBody>
      </p:sp>
      <p:sp>
        <p:nvSpPr>
          <p:cNvPr id="476" name="Google Shape;476;p42"/>
          <p:cNvSpPr txBox="1"/>
          <p:nvPr/>
        </p:nvSpPr>
        <p:spPr>
          <a:xfrm>
            <a:off x="6502400" y="2678112"/>
            <a:ext cx="10112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element</a:t>
            </a:r>
            <a:endParaRPr/>
          </a:p>
        </p:txBody>
      </p:sp>
      <p:sp>
        <p:nvSpPr>
          <p:cNvPr id="477" name="Google Shape;477;p42"/>
          <p:cNvSpPr txBox="1"/>
          <p:nvPr/>
        </p:nvSpPr>
        <p:spPr>
          <a:xfrm>
            <a:off x="7562850" y="2678112"/>
            <a:ext cx="11985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of the list</a:t>
            </a:r>
            <a:endParaRPr/>
          </a:p>
        </p:txBody>
      </p:sp>
      <p:sp>
        <p:nvSpPr>
          <p:cNvPr id="478" name="Google Shape;478;p42"/>
          <p:cNvSpPr txBox="1"/>
          <p:nvPr/>
        </p:nvSpPr>
        <p:spPr>
          <a:xfrm>
            <a:off x="295275" y="2693987"/>
            <a:ext cx="147637" cy="219075"/>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479" name="Google Shape;479;p42"/>
          <p:cNvSpPr txBox="1"/>
          <p:nvPr/>
        </p:nvSpPr>
        <p:spPr>
          <a:xfrm>
            <a:off x="608012" y="2998787"/>
            <a:ext cx="8154987" cy="9747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from the start while back() is used to get the first element of the list</a:t>
            </a:r>
            <a:endParaRPr/>
          </a:p>
          <a:p>
            <a:pPr indent="0" lvl="0" marL="793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from the back.</a:t>
            </a:r>
            <a:endParaRPr/>
          </a:p>
          <a:p>
            <a:pPr indent="0" lvl="0" marL="7936" marR="0" rtl="0" algn="l">
              <a:lnSpc>
                <a:spcPct val="96000"/>
              </a:lnSpc>
              <a:spcBef>
                <a:spcPts val="40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swap: </a:t>
            </a:r>
            <a:r>
              <a:rPr b="0" i="0" lang="en-US" sz="2100" u="none">
                <a:solidFill>
                  <a:schemeClr val="dk1"/>
                </a:solidFill>
                <a:latin typeface="Arial"/>
                <a:ea typeface="Arial"/>
                <a:cs typeface="Arial"/>
                <a:sym typeface="Arial"/>
              </a:rPr>
              <a:t>Swaps two list, if there is exception thrown while swapping</a:t>
            </a:r>
            <a:endParaRPr/>
          </a:p>
        </p:txBody>
      </p:sp>
      <p:sp>
        <p:nvSpPr>
          <p:cNvPr id="480" name="Google Shape;480;p42"/>
          <p:cNvSpPr txBox="1"/>
          <p:nvPr/>
        </p:nvSpPr>
        <p:spPr>
          <a:xfrm>
            <a:off x="295275" y="3703637"/>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481" name="Google Shape;481;p42"/>
          <p:cNvSpPr txBox="1"/>
          <p:nvPr/>
        </p:nvSpPr>
        <p:spPr>
          <a:xfrm>
            <a:off x="608012" y="4008437"/>
            <a:ext cx="4889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any</a:t>
            </a:r>
            <a:endParaRPr/>
          </a:p>
        </p:txBody>
      </p:sp>
      <p:sp>
        <p:nvSpPr>
          <p:cNvPr id="482" name="Google Shape;482;p42"/>
          <p:cNvSpPr txBox="1"/>
          <p:nvPr/>
        </p:nvSpPr>
        <p:spPr>
          <a:xfrm>
            <a:off x="1154112" y="4008437"/>
            <a:ext cx="10858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element,</a:t>
            </a:r>
            <a:endParaRPr/>
          </a:p>
        </p:txBody>
      </p:sp>
      <p:sp>
        <p:nvSpPr>
          <p:cNvPr id="483" name="Google Shape;483;p42"/>
          <p:cNvSpPr txBox="1"/>
          <p:nvPr/>
        </p:nvSpPr>
        <p:spPr>
          <a:xfrm>
            <a:off x="2297112" y="4008437"/>
            <a:ext cx="17764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swap() throws</a:t>
            </a:r>
            <a:endParaRPr/>
          </a:p>
        </p:txBody>
      </p:sp>
      <p:sp>
        <p:nvSpPr>
          <p:cNvPr id="484" name="Google Shape;484;p42"/>
          <p:cNvSpPr txBox="1"/>
          <p:nvPr/>
        </p:nvSpPr>
        <p:spPr>
          <a:xfrm>
            <a:off x="4130675" y="4008437"/>
            <a:ext cx="13081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exception.</a:t>
            </a:r>
            <a:endParaRPr/>
          </a:p>
        </p:txBody>
      </p:sp>
      <p:sp>
        <p:nvSpPr>
          <p:cNvPr id="485" name="Google Shape;485;p42"/>
          <p:cNvSpPr txBox="1"/>
          <p:nvPr/>
        </p:nvSpPr>
        <p:spPr>
          <a:xfrm>
            <a:off x="5497512" y="4008437"/>
            <a:ext cx="11842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Both lists</a:t>
            </a:r>
            <a:endParaRPr/>
          </a:p>
        </p:txBody>
      </p:sp>
      <p:sp>
        <p:nvSpPr>
          <p:cNvPr id="486" name="Google Shape;486;p42"/>
          <p:cNvSpPr txBox="1"/>
          <p:nvPr/>
        </p:nvSpPr>
        <p:spPr>
          <a:xfrm>
            <a:off x="6740525" y="4008437"/>
            <a:ext cx="7572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which</a:t>
            </a:r>
            <a:endParaRPr/>
          </a:p>
        </p:txBody>
      </p:sp>
      <p:sp>
        <p:nvSpPr>
          <p:cNvPr id="487" name="Google Shape;487;p42"/>
          <p:cNvSpPr txBox="1"/>
          <p:nvPr/>
        </p:nvSpPr>
        <p:spPr>
          <a:xfrm>
            <a:off x="7554912" y="4008437"/>
            <a:ext cx="12080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are to be</a:t>
            </a:r>
            <a:endParaRPr/>
          </a:p>
        </p:txBody>
      </p:sp>
      <p:sp>
        <p:nvSpPr>
          <p:cNvPr id="488" name="Google Shape;488;p42"/>
          <p:cNvSpPr txBox="1"/>
          <p:nvPr/>
        </p:nvSpPr>
        <p:spPr>
          <a:xfrm>
            <a:off x="608012" y="4330700"/>
            <a:ext cx="11731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swapped</a:t>
            </a:r>
            <a:endParaRPr/>
          </a:p>
        </p:txBody>
      </p:sp>
      <p:sp>
        <p:nvSpPr>
          <p:cNvPr id="489" name="Google Shape;489;p42"/>
          <p:cNvSpPr txBox="1"/>
          <p:nvPr/>
        </p:nvSpPr>
        <p:spPr>
          <a:xfrm>
            <a:off x="1836737" y="4330700"/>
            <a:ext cx="10636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must be</a:t>
            </a:r>
            <a:endParaRPr/>
          </a:p>
        </p:txBody>
      </p:sp>
      <p:sp>
        <p:nvSpPr>
          <p:cNvPr id="490" name="Google Shape;490;p42"/>
          <p:cNvSpPr txBox="1"/>
          <p:nvPr/>
        </p:nvSpPr>
        <p:spPr>
          <a:xfrm>
            <a:off x="2954337" y="4330700"/>
            <a:ext cx="280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of</a:t>
            </a:r>
            <a:endParaRPr/>
          </a:p>
        </p:txBody>
      </p:sp>
      <p:sp>
        <p:nvSpPr>
          <p:cNvPr id="491" name="Google Shape;491;p42"/>
          <p:cNvSpPr txBox="1"/>
          <p:nvPr/>
        </p:nvSpPr>
        <p:spPr>
          <a:xfrm>
            <a:off x="3289300" y="4330700"/>
            <a:ext cx="11985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 same</a:t>
            </a:r>
            <a:endParaRPr/>
          </a:p>
        </p:txBody>
      </p:sp>
      <p:sp>
        <p:nvSpPr>
          <p:cNvPr id="492" name="Google Shape;492;p42"/>
          <p:cNvSpPr txBox="1"/>
          <p:nvPr/>
        </p:nvSpPr>
        <p:spPr>
          <a:xfrm>
            <a:off x="4541837" y="4330700"/>
            <a:ext cx="6540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type,</a:t>
            </a:r>
            <a:endParaRPr/>
          </a:p>
        </p:txBody>
      </p:sp>
      <p:sp>
        <p:nvSpPr>
          <p:cNvPr id="493" name="Google Shape;493;p42"/>
          <p:cNvSpPr txBox="1"/>
          <p:nvPr/>
        </p:nvSpPr>
        <p:spPr>
          <a:xfrm>
            <a:off x="5249862" y="4330700"/>
            <a:ext cx="3413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i.e</a:t>
            </a:r>
            <a:endParaRPr/>
          </a:p>
        </p:txBody>
      </p:sp>
      <p:sp>
        <p:nvSpPr>
          <p:cNvPr id="494" name="Google Shape;494;p42"/>
          <p:cNvSpPr txBox="1"/>
          <p:nvPr/>
        </p:nvSpPr>
        <p:spPr>
          <a:xfrm>
            <a:off x="5645150" y="4330700"/>
            <a:ext cx="4905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you</a:t>
            </a:r>
            <a:endParaRPr/>
          </a:p>
        </p:txBody>
      </p:sp>
      <p:sp>
        <p:nvSpPr>
          <p:cNvPr id="495" name="Google Shape;495;p42"/>
          <p:cNvSpPr txBox="1"/>
          <p:nvPr/>
        </p:nvSpPr>
        <p:spPr>
          <a:xfrm>
            <a:off x="6189662" y="4330700"/>
            <a:ext cx="6334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can’t</a:t>
            </a:r>
            <a:endParaRPr/>
          </a:p>
        </p:txBody>
      </p:sp>
      <p:sp>
        <p:nvSpPr>
          <p:cNvPr id="496" name="Google Shape;496;p42"/>
          <p:cNvSpPr txBox="1"/>
          <p:nvPr/>
        </p:nvSpPr>
        <p:spPr>
          <a:xfrm>
            <a:off x="6878637" y="4330700"/>
            <a:ext cx="6969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swap</a:t>
            </a:r>
            <a:endParaRPr/>
          </a:p>
        </p:txBody>
      </p:sp>
      <p:sp>
        <p:nvSpPr>
          <p:cNvPr id="497" name="Google Shape;497;p42"/>
          <p:cNvSpPr txBox="1"/>
          <p:nvPr/>
        </p:nvSpPr>
        <p:spPr>
          <a:xfrm>
            <a:off x="7631112" y="4330700"/>
            <a:ext cx="3857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list</a:t>
            </a:r>
            <a:endParaRPr/>
          </a:p>
        </p:txBody>
      </p:sp>
      <p:sp>
        <p:nvSpPr>
          <p:cNvPr id="498" name="Google Shape;498;p42"/>
          <p:cNvSpPr txBox="1"/>
          <p:nvPr/>
        </p:nvSpPr>
        <p:spPr>
          <a:xfrm>
            <a:off x="8070850" y="4330700"/>
            <a:ext cx="280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of</a:t>
            </a:r>
            <a:endParaRPr/>
          </a:p>
        </p:txBody>
      </p:sp>
      <p:sp>
        <p:nvSpPr>
          <p:cNvPr id="499" name="Google Shape;499;p42"/>
          <p:cNvSpPr txBox="1"/>
          <p:nvPr/>
        </p:nvSpPr>
        <p:spPr>
          <a:xfrm>
            <a:off x="8405812" y="4330700"/>
            <a:ext cx="3571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an</a:t>
            </a:r>
            <a:endParaRPr/>
          </a:p>
        </p:txBody>
      </p:sp>
      <p:sp>
        <p:nvSpPr>
          <p:cNvPr id="500" name="Google Shape;500;p42"/>
          <p:cNvSpPr txBox="1"/>
          <p:nvPr/>
        </p:nvSpPr>
        <p:spPr>
          <a:xfrm>
            <a:off x="608012" y="4651375"/>
            <a:ext cx="7546975" cy="652462"/>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integer with list of strings.</a:t>
            </a:r>
            <a:endParaRPr/>
          </a:p>
          <a:p>
            <a:pPr indent="0" lvl="0" marL="7936" marR="0" rtl="0" algn="l">
              <a:lnSpc>
                <a:spcPct val="96000"/>
              </a:lnSpc>
              <a:spcBef>
                <a:spcPts val="30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reverse: </a:t>
            </a:r>
            <a:r>
              <a:rPr b="0" i="0" lang="en-US" sz="2100" u="none">
                <a:solidFill>
                  <a:schemeClr val="dk1"/>
                </a:solidFill>
                <a:latin typeface="Arial"/>
                <a:ea typeface="Arial"/>
                <a:cs typeface="Arial"/>
                <a:sym typeface="Arial"/>
              </a:rPr>
              <a:t>This method can be used to reverse a list completely.</a:t>
            </a:r>
            <a:endParaRPr/>
          </a:p>
        </p:txBody>
      </p:sp>
      <p:sp>
        <p:nvSpPr>
          <p:cNvPr id="501" name="Google Shape;501;p42"/>
          <p:cNvSpPr txBox="1"/>
          <p:nvPr/>
        </p:nvSpPr>
        <p:spPr>
          <a:xfrm>
            <a:off x="295275" y="5033962"/>
            <a:ext cx="147637" cy="584200"/>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a:p>
            <a:pPr indent="0" lvl="0" marL="7936" marR="0" rtl="0" algn="l">
              <a:lnSpc>
                <a:spcPct val="96000"/>
              </a:lnSpc>
              <a:spcBef>
                <a:spcPts val="9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502" name="Google Shape;502;p42"/>
          <p:cNvSpPr txBox="1"/>
          <p:nvPr/>
        </p:nvSpPr>
        <p:spPr>
          <a:xfrm>
            <a:off x="608012" y="5383212"/>
            <a:ext cx="6524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sort:</a:t>
            </a:r>
            <a:endParaRPr/>
          </a:p>
        </p:txBody>
      </p:sp>
      <p:sp>
        <p:nvSpPr>
          <p:cNvPr id="503" name="Google Shape;503;p42"/>
          <p:cNvSpPr txBox="1"/>
          <p:nvPr/>
        </p:nvSpPr>
        <p:spPr>
          <a:xfrm>
            <a:off x="1358900" y="5383212"/>
            <a:ext cx="74025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sort method sorts the given list. It does not create new sorted</a:t>
            </a:r>
            <a:endParaRPr/>
          </a:p>
        </p:txBody>
      </p:sp>
      <p:sp>
        <p:nvSpPr>
          <p:cNvPr id="504" name="Google Shape;504;p42"/>
          <p:cNvSpPr txBox="1"/>
          <p:nvPr/>
        </p:nvSpPr>
        <p:spPr>
          <a:xfrm>
            <a:off x="608012" y="5705475"/>
            <a:ext cx="3841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list</a:t>
            </a:r>
            <a:endParaRPr/>
          </a:p>
        </p:txBody>
      </p:sp>
      <p:sp>
        <p:nvSpPr>
          <p:cNvPr id="505" name="Google Shape;505;p42"/>
          <p:cNvSpPr txBox="1"/>
          <p:nvPr/>
        </p:nvSpPr>
        <p:spPr>
          <a:xfrm>
            <a:off x="1049337" y="5705475"/>
            <a:ext cx="4445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but</a:t>
            </a:r>
            <a:endParaRPr/>
          </a:p>
        </p:txBody>
      </p:sp>
      <p:sp>
        <p:nvSpPr>
          <p:cNvPr id="506" name="Google Shape;506;p42"/>
          <p:cNvSpPr txBox="1"/>
          <p:nvPr/>
        </p:nvSpPr>
        <p:spPr>
          <a:xfrm>
            <a:off x="1550987" y="5705475"/>
            <a:ext cx="11001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changes</a:t>
            </a:r>
            <a:endParaRPr/>
          </a:p>
        </p:txBody>
      </p:sp>
      <p:sp>
        <p:nvSpPr>
          <p:cNvPr id="507" name="Google Shape;507;p42"/>
          <p:cNvSpPr txBox="1"/>
          <p:nvPr/>
        </p:nvSpPr>
        <p:spPr>
          <a:xfrm>
            <a:off x="2708275" y="5705475"/>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508" name="Google Shape;508;p42"/>
          <p:cNvSpPr txBox="1"/>
          <p:nvPr/>
        </p:nvSpPr>
        <p:spPr>
          <a:xfrm>
            <a:off x="3195637" y="5705475"/>
            <a:ext cx="9953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position</a:t>
            </a:r>
            <a:endParaRPr/>
          </a:p>
        </p:txBody>
      </p:sp>
      <p:sp>
        <p:nvSpPr>
          <p:cNvPr id="509" name="Google Shape;509;p42"/>
          <p:cNvSpPr txBox="1"/>
          <p:nvPr/>
        </p:nvSpPr>
        <p:spPr>
          <a:xfrm>
            <a:off x="4248150" y="5705475"/>
            <a:ext cx="2825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of</a:t>
            </a:r>
            <a:endParaRPr/>
          </a:p>
        </p:txBody>
      </p:sp>
      <p:sp>
        <p:nvSpPr>
          <p:cNvPr id="510" name="Google Shape;510;p42"/>
          <p:cNvSpPr txBox="1"/>
          <p:nvPr/>
        </p:nvSpPr>
        <p:spPr>
          <a:xfrm>
            <a:off x="4586287" y="5705475"/>
            <a:ext cx="11445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elements</a:t>
            </a:r>
            <a:endParaRPr/>
          </a:p>
        </p:txBody>
      </p:sp>
      <p:sp>
        <p:nvSpPr>
          <p:cNvPr id="511" name="Google Shape;511;p42"/>
          <p:cNvSpPr txBox="1"/>
          <p:nvPr/>
        </p:nvSpPr>
        <p:spPr>
          <a:xfrm>
            <a:off x="5788025" y="5705475"/>
            <a:ext cx="7429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within</a:t>
            </a:r>
            <a:endParaRPr/>
          </a:p>
        </p:txBody>
      </p:sp>
      <p:sp>
        <p:nvSpPr>
          <p:cNvPr id="512" name="Google Shape;512;p42"/>
          <p:cNvSpPr txBox="1"/>
          <p:nvPr/>
        </p:nvSpPr>
        <p:spPr>
          <a:xfrm>
            <a:off x="6588125" y="5705475"/>
            <a:ext cx="3556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an</a:t>
            </a:r>
            <a:endParaRPr/>
          </a:p>
        </p:txBody>
      </p:sp>
      <p:sp>
        <p:nvSpPr>
          <p:cNvPr id="513" name="Google Shape;513;p42"/>
          <p:cNvSpPr txBox="1"/>
          <p:nvPr/>
        </p:nvSpPr>
        <p:spPr>
          <a:xfrm>
            <a:off x="7000875" y="5705475"/>
            <a:ext cx="9810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existing</a:t>
            </a:r>
            <a:endParaRPr/>
          </a:p>
        </p:txBody>
      </p:sp>
      <p:sp>
        <p:nvSpPr>
          <p:cNvPr id="514" name="Google Shape;514;p42"/>
          <p:cNvSpPr txBox="1"/>
          <p:nvPr/>
        </p:nvSpPr>
        <p:spPr>
          <a:xfrm>
            <a:off x="8039100" y="5705475"/>
            <a:ext cx="3841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list</a:t>
            </a:r>
            <a:endParaRPr/>
          </a:p>
        </p:txBody>
      </p:sp>
      <p:sp>
        <p:nvSpPr>
          <p:cNvPr id="515" name="Google Shape;515;p42"/>
          <p:cNvSpPr txBox="1"/>
          <p:nvPr/>
        </p:nvSpPr>
        <p:spPr>
          <a:xfrm>
            <a:off x="8480425" y="5705475"/>
            <a:ext cx="280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to</a:t>
            </a:r>
            <a:endParaRPr/>
          </a:p>
        </p:txBody>
      </p:sp>
      <p:sp>
        <p:nvSpPr>
          <p:cNvPr id="516" name="Google Shape;516;p42"/>
          <p:cNvSpPr txBox="1"/>
          <p:nvPr/>
        </p:nvSpPr>
        <p:spPr>
          <a:xfrm>
            <a:off x="608012" y="6026150"/>
            <a:ext cx="7921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sort it.</a:t>
            </a:r>
            <a:endParaRPr/>
          </a:p>
        </p:txBody>
      </p:sp>
      <p:sp>
        <p:nvSpPr>
          <p:cNvPr id="517" name="Google Shape;517;p42"/>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Standard Template Library</a:t>
            </a:r>
            <a:endParaRPr/>
          </a:p>
        </p:txBody>
      </p:sp>
      <p:sp>
        <p:nvSpPr>
          <p:cNvPr id="124" name="Google Shape;124;p16"/>
          <p:cNvSpPr txBox="1"/>
          <p:nvPr>
            <p:ph idx="1" type="body"/>
          </p:nvPr>
        </p:nvSpPr>
        <p:spPr>
          <a:xfrm>
            <a:off x="304800" y="1143000"/>
            <a:ext cx="8839200" cy="5486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STL components are now part of standard c++ library defined in namespace std</a:t>
            </a:r>
            <a:endParaRPr/>
          </a:p>
          <a:p>
            <a:pPr indent="-251459" lvl="0" marL="34290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 standard template library (STL) contains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Containers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Algorithms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Iterators</a:t>
            </a:r>
            <a:endParaRPr/>
          </a:p>
          <a:p>
            <a:pPr indent="-342900" lvl="0" marL="342900" rtl="0" algn="l">
              <a:lnSpc>
                <a:spcPct val="100000"/>
              </a:lnSpc>
              <a:spcBef>
                <a:spcPts val="480"/>
              </a:spcBef>
              <a:spcAft>
                <a:spcPts val="0"/>
              </a:spcAft>
              <a:buSzPts val="1440"/>
              <a:buNone/>
            </a:pPr>
            <a:r>
              <a:t/>
            </a:r>
            <a:endParaRPr b="0" i="0" sz="2400" u="none">
              <a:solidFill>
                <a:schemeClr val="dk1"/>
              </a:solidFill>
              <a:latin typeface="Tahoma"/>
              <a:ea typeface="Tahoma"/>
              <a:cs typeface="Tahoma"/>
              <a:sym typeface="Tahoma"/>
            </a:endParaRPr>
          </a:p>
          <a:p>
            <a:pPr indent="-251459" lvl="0" marL="342900" rtl="0" algn="l">
              <a:spcBef>
                <a:spcPts val="480"/>
              </a:spcBef>
              <a:spcAft>
                <a:spcPts val="0"/>
              </a:spcAft>
              <a:buSzPts val="1440"/>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3"/>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Vector vs. List</a:t>
            </a:r>
            <a:endParaRPr/>
          </a:p>
        </p:txBody>
      </p:sp>
      <p:sp>
        <p:nvSpPr>
          <p:cNvPr id="523" name="Google Shape;523;p43"/>
          <p:cNvSpPr txBox="1"/>
          <p:nvPr>
            <p:ph idx="1" type="body"/>
          </p:nvPr>
        </p:nvSpPr>
        <p:spPr>
          <a:xfrm>
            <a:off x="285750" y="963612"/>
            <a:ext cx="8229600" cy="535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380"/>
              <a:buFont typeface="Noto Sans Symbols"/>
              <a:buChar char="■"/>
            </a:pPr>
            <a:r>
              <a:rPr b="0" i="0" lang="en-US" sz="2300" u="none">
                <a:solidFill>
                  <a:schemeClr val="dk1"/>
                </a:solidFill>
                <a:latin typeface="Tahoma"/>
                <a:ea typeface="Tahoma"/>
                <a:cs typeface="Tahoma"/>
                <a:sym typeface="Tahoma"/>
              </a:rPr>
              <a:t>By default, use a </a:t>
            </a:r>
            <a:r>
              <a:rPr b="1" i="0" lang="en-US" sz="2300" u="none">
                <a:solidFill>
                  <a:schemeClr val="dk1"/>
                </a:solidFill>
                <a:latin typeface="Tahoma"/>
                <a:ea typeface="Tahoma"/>
                <a:cs typeface="Tahoma"/>
                <a:sym typeface="Tahoma"/>
              </a:rPr>
              <a:t>vector</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You need a reason not to</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You can “grow” a vector (e.g., using </a:t>
            </a:r>
            <a:r>
              <a:rPr b="1" i="0" lang="en-US" sz="2400" u="none" cap="none" strike="noStrike">
                <a:solidFill>
                  <a:schemeClr val="dk1"/>
                </a:solidFill>
                <a:latin typeface="Tahoma"/>
                <a:ea typeface="Tahoma"/>
                <a:cs typeface="Tahoma"/>
                <a:sym typeface="Tahoma"/>
              </a:rPr>
              <a:t>push_back()</a:t>
            </a:r>
            <a:r>
              <a:rPr b="0" i="0" lang="en-US" sz="2400" u="none" cap="none" strike="noStrike">
                <a:solidFill>
                  <a:schemeClr val="dk1"/>
                </a:solidFill>
                <a:latin typeface="Tahoma"/>
                <a:ea typeface="Tahoma"/>
                <a:cs typeface="Tahoma"/>
                <a:sym typeface="Tahoma"/>
              </a:rPr>
              <a:t>)</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You can </a:t>
            </a:r>
            <a:r>
              <a:rPr b="1" i="0" lang="en-US" sz="2400" u="none" cap="none" strike="noStrike">
                <a:solidFill>
                  <a:schemeClr val="dk1"/>
                </a:solidFill>
                <a:latin typeface="Tahoma"/>
                <a:ea typeface="Tahoma"/>
                <a:cs typeface="Tahoma"/>
                <a:sym typeface="Tahoma"/>
              </a:rPr>
              <a:t>insert() </a:t>
            </a:r>
            <a:r>
              <a:rPr b="0" i="0" lang="en-US" sz="2400" u="none" cap="none" strike="noStrike">
                <a:solidFill>
                  <a:schemeClr val="dk1"/>
                </a:solidFill>
                <a:latin typeface="Tahoma"/>
                <a:ea typeface="Tahoma"/>
                <a:cs typeface="Tahoma"/>
                <a:sym typeface="Tahoma"/>
              </a:rPr>
              <a:t>and </a:t>
            </a:r>
            <a:r>
              <a:rPr b="1" i="0" lang="en-US" sz="2400" u="none" cap="none" strike="noStrike">
                <a:solidFill>
                  <a:schemeClr val="dk1"/>
                </a:solidFill>
                <a:latin typeface="Tahoma"/>
                <a:ea typeface="Tahoma"/>
                <a:cs typeface="Tahoma"/>
                <a:sym typeface="Tahoma"/>
              </a:rPr>
              <a:t>erase() </a:t>
            </a:r>
            <a:r>
              <a:rPr b="0" i="0" lang="en-US" sz="2400" u="none" cap="none" strike="noStrike">
                <a:solidFill>
                  <a:schemeClr val="dk1"/>
                </a:solidFill>
                <a:latin typeface="Tahoma"/>
                <a:ea typeface="Tahoma"/>
                <a:cs typeface="Tahoma"/>
                <a:sym typeface="Tahoma"/>
              </a:rPr>
              <a:t>in a vector</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Vector elements are compactly stored and contiguous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For small vectors of small elements all operations are fast</a:t>
            </a:r>
            <a:endParaRPr/>
          </a:p>
          <a:p>
            <a:pPr indent="-228600" lvl="2" marL="1143000" marR="0" rtl="0" algn="l">
              <a:lnSpc>
                <a:spcPct val="100000"/>
              </a:lnSpc>
              <a:spcBef>
                <a:spcPts val="320"/>
              </a:spcBef>
              <a:spcAft>
                <a:spcPts val="0"/>
              </a:spcAft>
              <a:buClr>
                <a:schemeClr val="folHlink"/>
              </a:buClr>
              <a:buSzPts val="800"/>
              <a:buFont typeface="Noto Sans Symbols"/>
              <a:buChar char="■"/>
            </a:pPr>
            <a:r>
              <a:rPr b="0" i="0" lang="en-US" sz="1600" u="none" cap="none" strike="noStrike">
                <a:solidFill>
                  <a:schemeClr val="dk1"/>
                </a:solidFill>
                <a:latin typeface="Tahoma"/>
                <a:ea typeface="Tahoma"/>
                <a:cs typeface="Tahoma"/>
                <a:sym typeface="Tahoma"/>
              </a:rPr>
              <a:t>compared to lists</a:t>
            </a:r>
            <a:endParaRPr/>
          </a:p>
          <a:p>
            <a:pPr indent="-342900" lvl="0" marL="342900" marR="0" rtl="0" algn="l">
              <a:lnSpc>
                <a:spcPct val="100000"/>
              </a:lnSpc>
              <a:spcBef>
                <a:spcPts val="460"/>
              </a:spcBef>
              <a:spcAft>
                <a:spcPts val="0"/>
              </a:spcAft>
              <a:buClr>
                <a:schemeClr val="folHlink"/>
              </a:buClr>
              <a:buSzPts val="1380"/>
              <a:buFont typeface="Noto Sans Symbols"/>
              <a:buChar char="■"/>
            </a:pPr>
            <a:r>
              <a:rPr b="0" i="0" lang="en-US" sz="2300" u="none">
                <a:solidFill>
                  <a:schemeClr val="dk1"/>
                </a:solidFill>
                <a:latin typeface="Tahoma"/>
                <a:ea typeface="Tahoma"/>
                <a:cs typeface="Tahoma"/>
                <a:sym typeface="Tahoma"/>
              </a:rPr>
              <a:t>If you don’t want elements to move, use a </a:t>
            </a:r>
            <a:r>
              <a:rPr b="1" i="0" lang="en-US" sz="2300" u="none">
                <a:solidFill>
                  <a:schemeClr val="dk1"/>
                </a:solidFill>
                <a:latin typeface="Tahoma"/>
                <a:ea typeface="Tahoma"/>
                <a:cs typeface="Tahoma"/>
                <a:sym typeface="Tahoma"/>
              </a:rPr>
              <a:t>list</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You can “grow” a list (e.g., using </a:t>
            </a:r>
            <a:r>
              <a:rPr b="1" i="0" lang="en-US" sz="2400" u="none" cap="none" strike="noStrike">
                <a:solidFill>
                  <a:schemeClr val="dk1"/>
                </a:solidFill>
                <a:latin typeface="Tahoma"/>
                <a:ea typeface="Tahoma"/>
                <a:cs typeface="Tahoma"/>
                <a:sym typeface="Tahoma"/>
              </a:rPr>
              <a:t>push_back() </a:t>
            </a:r>
            <a:r>
              <a:rPr b="0" i="0" lang="en-US" sz="2400" u="none" cap="none" strike="noStrike">
                <a:solidFill>
                  <a:schemeClr val="dk1"/>
                </a:solidFill>
                <a:latin typeface="Tahoma"/>
                <a:ea typeface="Tahoma"/>
                <a:cs typeface="Tahoma"/>
                <a:sym typeface="Tahoma"/>
              </a:rPr>
              <a:t>and </a:t>
            </a:r>
            <a:r>
              <a:rPr b="1" i="0" lang="en-US" sz="2400" u="none" cap="none" strike="noStrike">
                <a:solidFill>
                  <a:schemeClr val="dk1"/>
                </a:solidFill>
                <a:latin typeface="Tahoma"/>
                <a:ea typeface="Tahoma"/>
                <a:cs typeface="Tahoma"/>
                <a:sym typeface="Tahoma"/>
              </a:rPr>
              <a:t>push_front()</a:t>
            </a:r>
            <a:r>
              <a:rPr b="0" i="0" lang="en-US" sz="2400" u="none" cap="none" strike="noStrike">
                <a:solidFill>
                  <a:schemeClr val="dk1"/>
                </a:solidFill>
                <a:latin typeface="Tahoma"/>
                <a:ea typeface="Tahoma"/>
                <a:cs typeface="Tahoma"/>
                <a:sym typeface="Tahoma"/>
              </a:rPr>
              <a:t>)</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You can </a:t>
            </a:r>
            <a:r>
              <a:rPr b="1" i="0" lang="en-US" sz="2400" u="none" cap="none" strike="noStrike">
                <a:solidFill>
                  <a:schemeClr val="dk1"/>
                </a:solidFill>
                <a:latin typeface="Tahoma"/>
                <a:ea typeface="Tahoma"/>
                <a:cs typeface="Tahoma"/>
                <a:sym typeface="Tahoma"/>
              </a:rPr>
              <a:t>insert() </a:t>
            </a:r>
            <a:r>
              <a:rPr b="0" i="0" lang="en-US" sz="2400" u="none" cap="none" strike="noStrike">
                <a:solidFill>
                  <a:schemeClr val="dk1"/>
                </a:solidFill>
                <a:latin typeface="Tahoma"/>
                <a:ea typeface="Tahoma"/>
                <a:cs typeface="Tahoma"/>
                <a:sym typeface="Tahoma"/>
              </a:rPr>
              <a:t>and </a:t>
            </a:r>
            <a:r>
              <a:rPr b="1" i="0" lang="en-US" sz="2400" u="none" cap="none" strike="noStrike">
                <a:solidFill>
                  <a:schemeClr val="dk1"/>
                </a:solidFill>
                <a:latin typeface="Tahoma"/>
                <a:ea typeface="Tahoma"/>
                <a:cs typeface="Tahoma"/>
                <a:sym typeface="Tahoma"/>
              </a:rPr>
              <a:t>erase() </a:t>
            </a:r>
            <a:r>
              <a:rPr b="0" i="0" lang="en-US" sz="2400" u="none" cap="none" strike="noStrike">
                <a:solidFill>
                  <a:schemeClr val="dk1"/>
                </a:solidFill>
                <a:latin typeface="Tahoma"/>
                <a:ea typeface="Tahoma"/>
                <a:cs typeface="Tahoma"/>
                <a:sym typeface="Tahoma"/>
              </a:rPr>
              <a:t>in a list</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List elements are separately allocated</a:t>
            </a:r>
            <a:endParaRPr/>
          </a:p>
          <a:p>
            <a:pPr indent="-342900" lvl="0" marL="342900" marR="0" rtl="0" algn="l">
              <a:lnSpc>
                <a:spcPct val="100000"/>
              </a:lnSpc>
              <a:spcBef>
                <a:spcPts val="460"/>
              </a:spcBef>
              <a:spcAft>
                <a:spcPts val="0"/>
              </a:spcAft>
              <a:buClr>
                <a:schemeClr val="folHlink"/>
              </a:buClr>
              <a:buSzPts val="1380"/>
              <a:buFont typeface="Noto Sans Symbols"/>
              <a:buChar char="■"/>
            </a:pPr>
            <a:r>
              <a:rPr b="0" i="0" lang="en-US" sz="2300" u="none">
                <a:solidFill>
                  <a:schemeClr val="dk1"/>
                </a:solidFill>
                <a:latin typeface="Tahoma"/>
                <a:ea typeface="Tahoma"/>
                <a:cs typeface="Tahoma"/>
                <a:sym typeface="Tahoma"/>
              </a:rPr>
              <a:t>Note that there are more containers, e.g.,</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map</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unordered_map</a:t>
            </a:r>
            <a:endParaRPr/>
          </a:p>
          <a:p>
            <a:pPr indent="-251459" lvl="0" marL="342900" marR="0" rtl="0" algn="l">
              <a:spcBef>
                <a:spcPts val="480"/>
              </a:spcBef>
              <a:spcAft>
                <a:spcPts val="0"/>
              </a:spcAft>
              <a:buClr>
                <a:schemeClr val="folHlink"/>
              </a:buClr>
              <a:buSzPts val="1440"/>
              <a:buFont typeface="Noto Sans Symbols"/>
              <a:buNone/>
            </a:pPr>
            <a:r>
              <a:t/>
            </a:r>
            <a:endParaRPr b="0" i="0" sz="2400" u="none" cap="none" strike="noStrike">
              <a:solidFill>
                <a:schemeClr val="dk1"/>
              </a:solidFill>
              <a:latin typeface="Tahoma"/>
              <a:ea typeface="Tahoma"/>
              <a:cs typeface="Tahoma"/>
              <a:sym typeface="Tahoma"/>
            </a:endParaRPr>
          </a:p>
        </p:txBody>
      </p:sp>
      <p:sp>
        <p:nvSpPr>
          <p:cNvPr id="524" name="Google Shape;524;p43"/>
          <p:cNvSpPr txBox="1"/>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4"/>
          <p:cNvSpPr txBox="1"/>
          <p:nvPr>
            <p:ph type="title"/>
          </p:nvPr>
        </p:nvSpPr>
        <p:spPr>
          <a:xfrm>
            <a:off x="914400" y="1524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Member Functions push_front(), front(), and </a:t>
            </a:r>
            <a:r>
              <a:rPr b="1" i="0" lang="en-US" sz="2400" u="none">
                <a:solidFill>
                  <a:schemeClr val="dk2"/>
                </a:solidFill>
                <a:latin typeface="Tahoma"/>
                <a:ea typeface="Tahoma"/>
                <a:cs typeface="Tahoma"/>
                <a:sym typeface="Tahoma"/>
              </a:rPr>
              <a:t>pop_front</a:t>
            </a:r>
            <a:endParaRPr/>
          </a:p>
        </p:txBody>
      </p:sp>
      <p:sp>
        <p:nvSpPr>
          <p:cNvPr id="530" name="Google Shape;530;p44"/>
          <p:cNvSpPr txBox="1"/>
          <p:nvPr>
            <p:ph idx="1" type="body"/>
          </p:nvPr>
        </p:nvSpPr>
        <p:spPr>
          <a:xfrm>
            <a:off x="533400" y="1219200"/>
            <a:ext cx="8421687" cy="4684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#include &lt;iostream&gt;</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#include &lt;list&gt;</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using namespace std;</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int main()</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list&lt;int&gt; ilist;</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ilist.push_back(30); 	//push items on back</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ilist.push_back(40);</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ilist.push_front(20); 	//push items on front</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ilist.push_front(10);</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int size = ilist.size(); 	//number of items</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for(int j=0; j&lt;size; j++)</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a:t>
            </a:r>
            <a:endParaRPr/>
          </a:p>
          <a:p>
            <a:pPr indent="0" lvl="0" marL="0" marR="0" rtl="0" algn="l">
              <a:lnSpc>
                <a:spcPct val="100000"/>
              </a:lnSpc>
              <a:spcBef>
                <a:spcPts val="36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cout &lt;&lt; ilist.front() &lt;&lt; ‘ ‘; 	//read item from front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ilist.pop_front(); 			//pop item off front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cout &lt;&lt; endl;    return 0;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5"/>
          <p:cNvSpPr txBox="1"/>
          <p:nvPr>
            <p:ph type="title"/>
          </p:nvPr>
        </p:nvSpPr>
        <p:spPr>
          <a:xfrm>
            <a:off x="990600" y="609600"/>
            <a:ext cx="775335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Tahoma"/>
              <a:buNone/>
            </a:pPr>
            <a:r>
              <a:rPr b="1" i="0" lang="en-US" sz="2800" u="none">
                <a:solidFill>
                  <a:schemeClr val="dk2"/>
                </a:solidFill>
                <a:latin typeface="Tahoma"/>
                <a:ea typeface="Tahoma"/>
                <a:cs typeface="Tahoma"/>
                <a:sym typeface="Tahoma"/>
              </a:rPr>
              <a:t>Member Functions reverse(), merge(), and unique</a:t>
            </a:r>
            <a:r>
              <a:rPr b="1" i="0" lang="en-US" sz="4400" u="none">
                <a:solidFill>
                  <a:schemeClr val="dk2"/>
                </a:solidFill>
                <a:latin typeface="Tahoma"/>
                <a:ea typeface="Tahoma"/>
                <a:cs typeface="Tahoma"/>
                <a:sym typeface="Tahoma"/>
              </a:rPr>
              <a:t>()</a:t>
            </a:r>
            <a:endParaRPr/>
          </a:p>
        </p:txBody>
      </p:sp>
      <p:sp>
        <p:nvSpPr>
          <p:cNvPr id="536" name="Google Shape;536;p45"/>
          <p:cNvSpPr txBox="1"/>
          <p:nvPr>
            <p:ph idx="1" type="body"/>
          </p:nvPr>
        </p:nvSpPr>
        <p:spPr>
          <a:xfrm>
            <a:off x="381000" y="990600"/>
            <a:ext cx="8574087" cy="5141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#include &lt;iostream&gt;</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#include &lt;list&gt;</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using namespace std;</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int main()</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int j;</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list&lt;int&gt; list1, list2;</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int arr1[] = { 40, 30, 20, 10 };</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int arr2[] = { 15, 20, 25, 30, 35 };</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for(j=0; j&lt;4; j++)</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list1.push_back( arr1[j] ); //list1: 40, 30, 20, 10</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for(j=0; j&lt;5; j++)</a:t>
            </a:r>
            <a:endParaRPr/>
          </a:p>
          <a:p>
            <a:pPr indent="0" lvl="0" marL="0" marR="0" rtl="0" algn="l">
              <a:lnSpc>
                <a:spcPct val="100000"/>
              </a:lnSpc>
              <a:spcBef>
                <a:spcPts val="48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list2.push_back( arr2[j] ); //list2: 15, 20, 25, 30, 35</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6"/>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ahoma"/>
              <a:ea typeface="Tahoma"/>
              <a:cs typeface="Tahoma"/>
              <a:sym typeface="Tahoma"/>
            </a:endParaRPr>
          </a:p>
        </p:txBody>
      </p:sp>
      <p:sp>
        <p:nvSpPr>
          <p:cNvPr id="542" name="Google Shape;542;p46"/>
          <p:cNvSpPr txBox="1"/>
          <p:nvPr>
            <p:ph idx="1" type="body"/>
          </p:nvPr>
        </p:nvSpPr>
        <p:spPr>
          <a:xfrm>
            <a:off x="609600" y="12954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list1.reverse(); //reverse list1: 10 20 30 40</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list1.merge(list2); //merge list2 into list1</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list1.unique(); //remove duplicate 20 and 30</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int size = list1.size();</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while( !list1.empty() )</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cout &lt;&lt; list1.front() &lt;&lt; ‘ ‘; //read item from front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list1.pop_front(); //pop item off front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cout &lt;&lt; endl;</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return 0;</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7"/>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deque</a:t>
            </a:r>
            <a:endParaRPr/>
          </a:p>
        </p:txBody>
      </p:sp>
      <p:sp>
        <p:nvSpPr>
          <p:cNvPr id="548" name="Google Shape;548;p47"/>
          <p:cNvSpPr txBox="1"/>
          <p:nvPr>
            <p:ph idx="1" type="body"/>
          </p:nvPr>
        </p:nvSpPr>
        <p:spPr>
          <a:xfrm>
            <a:off x="609600" y="9906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 deque is like a vector in some ways and like a linked list in others. Like a vector, it supports random access using the [] operator. However, like a list, a deque can be accessed at the front as well as the back. It’s a sort of double-ended vector, supporting push_front(), pop_front(), and front().</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Syntax for creating vector</a:t>
            </a:r>
            <a:endParaRPr/>
          </a:p>
          <a:p>
            <a:pPr indent="-323850" lvl="0" marL="342900" marR="0" rtl="0" algn="l">
              <a:lnSpc>
                <a:spcPct val="60000"/>
              </a:lnSpc>
              <a:spcBef>
                <a:spcPts val="0"/>
              </a:spcBef>
              <a:spcAft>
                <a:spcPts val="0"/>
              </a:spcAft>
              <a:buClr>
                <a:schemeClr val="folHlink"/>
              </a:buClr>
              <a:buSzPts val="300"/>
              <a:buFont typeface="Noto Sans Symbols"/>
              <a:buNone/>
            </a:pPr>
            <a:r>
              <a:t/>
            </a:r>
            <a:endParaRPr b="0" i="0" sz="500" u="none">
              <a:solidFill>
                <a:schemeClr val="dk1"/>
              </a:solidFill>
              <a:latin typeface="Tahoma"/>
              <a:ea typeface="Tahoma"/>
              <a:cs typeface="Tahoma"/>
              <a:sym typeface="Tahoma"/>
            </a:endParaRPr>
          </a:p>
          <a:p>
            <a:pPr indent="-342900" lvl="0" marL="342900" marR="0" rtl="0" algn="l">
              <a:lnSpc>
                <a:spcPct val="96000"/>
              </a:lnSpc>
              <a:spcBef>
                <a:spcPts val="480"/>
              </a:spcBef>
              <a:spcAft>
                <a:spcPts val="0"/>
              </a:spcAft>
              <a:buClr>
                <a:schemeClr val="folHlink"/>
              </a:buClr>
              <a:buSzPts val="1440"/>
              <a:buFont typeface="Noto Sans Symbols"/>
              <a:buNone/>
            </a:pPr>
            <a:r>
              <a:rPr b="0" i="0" lang="en-US" sz="2400" u="none">
                <a:solidFill>
                  <a:schemeClr val="dk1"/>
                </a:solidFill>
                <a:latin typeface="Arial"/>
                <a:ea typeface="Arial"/>
                <a:cs typeface="Arial"/>
                <a:sym typeface="Arial"/>
              </a:rPr>
              <a:t>deque&lt; object_type &gt; deque_name;</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 vector always occupies a contiguous region of memory. If a vector grows too large, it may need to be moved to a new location where it will fit.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 deque, on the other hand, can be stored in several non-contiguous areas; it is segmented.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8"/>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54" name="Google Shape;554;p48"/>
          <p:cNvSpPr txBox="1"/>
          <p:nvPr/>
        </p:nvSpPr>
        <p:spPr>
          <a:xfrm>
            <a:off x="312737" y="503237"/>
            <a:ext cx="373062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Member Functions</a:t>
            </a:r>
            <a:endParaRPr/>
          </a:p>
        </p:txBody>
      </p:sp>
      <p:sp>
        <p:nvSpPr>
          <p:cNvPr id="555" name="Google Shape;555;p48"/>
          <p:cNvSpPr txBox="1"/>
          <p:nvPr/>
        </p:nvSpPr>
        <p:spPr>
          <a:xfrm>
            <a:off x="4081462" y="503237"/>
            <a:ext cx="44926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of</a:t>
            </a:r>
            <a:endParaRPr/>
          </a:p>
        </p:txBody>
      </p:sp>
      <p:sp>
        <p:nvSpPr>
          <p:cNvPr id="556" name="Google Shape;556;p48"/>
          <p:cNvSpPr txBox="1"/>
          <p:nvPr/>
        </p:nvSpPr>
        <p:spPr>
          <a:xfrm>
            <a:off x="4568825" y="503237"/>
            <a:ext cx="139541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Deque</a:t>
            </a:r>
            <a:endParaRPr/>
          </a:p>
        </p:txBody>
      </p:sp>
      <p:sp>
        <p:nvSpPr>
          <p:cNvPr id="557" name="Google Shape;557;p48"/>
          <p:cNvSpPr txBox="1"/>
          <p:nvPr/>
        </p:nvSpPr>
        <p:spPr>
          <a:xfrm>
            <a:off x="608012" y="1303337"/>
            <a:ext cx="3327400" cy="1017587"/>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push_back, push_front and</a:t>
            </a:r>
            <a:endParaRPr/>
          </a:p>
          <a:p>
            <a:pPr indent="0" lvl="0" marL="7936" marR="0" rtl="0" algn="l">
              <a:lnSpc>
                <a:spcPct val="114000"/>
              </a:lnSpc>
              <a:spcBef>
                <a:spcPts val="40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pop_back and pop_front swap</a:t>
            </a:r>
            <a:endParaRPr/>
          </a:p>
        </p:txBody>
      </p:sp>
      <p:sp>
        <p:nvSpPr>
          <p:cNvPr id="558" name="Google Shape;558;p48"/>
          <p:cNvSpPr txBox="1"/>
          <p:nvPr/>
        </p:nvSpPr>
        <p:spPr>
          <a:xfrm>
            <a:off x="3952875" y="1303337"/>
            <a:ext cx="7175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insert</a:t>
            </a:r>
            <a:endParaRPr/>
          </a:p>
        </p:txBody>
      </p:sp>
      <p:sp>
        <p:nvSpPr>
          <p:cNvPr id="559" name="Google Shape;559;p48"/>
          <p:cNvSpPr txBox="1"/>
          <p:nvPr/>
        </p:nvSpPr>
        <p:spPr>
          <a:xfrm>
            <a:off x="295275" y="1319212"/>
            <a:ext cx="147637" cy="131603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a:p>
            <a:pPr indent="0" lvl="0" marL="7936" marR="0" rtl="0" algn="l">
              <a:lnSpc>
                <a:spcPct val="96000"/>
              </a:lnSpc>
              <a:spcBef>
                <a:spcPts val="9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a:p>
            <a:pPr indent="0" lvl="0" marL="7936" marR="0" rtl="0" algn="l">
              <a:lnSpc>
                <a:spcPct val="96000"/>
              </a:lnSpc>
              <a:spcBef>
                <a:spcPts val="10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a:p>
            <a:pPr indent="0" lvl="0" marL="7936" marR="0" rtl="0" algn="l">
              <a:lnSpc>
                <a:spcPct val="96000"/>
              </a:lnSpc>
              <a:spcBef>
                <a:spcPts val="10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560" name="Google Shape;560;p48"/>
          <p:cNvSpPr txBox="1"/>
          <p:nvPr/>
        </p:nvSpPr>
        <p:spPr>
          <a:xfrm>
            <a:off x="608012" y="2401887"/>
            <a:ext cx="8509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empty,</a:t>
            </a:r>
            <a:endParaRPr/>
          </a:p>
        </p:txBody>
      </p:sp>
      <p:sp>
        <p:nvSpPr>
          <p:cNvPr id="561" name="Google Shape;561;p48"/>
          <p:cNvSpPr txBox="1"/>
          <p:nvPr/>
        </p:nvSpPr>
        <p:spPr>
          <a:xfrm>
            <a:off x="1476375" y="2401887"/>
            <a:ext cx="5334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size</a:t>
            </a:r>
            <a:endParaRPr/>
          </a:p>
        </p:txBody>
      </p:sp>
      <p:sp>
        <p:nvSpPr>
          <p:cNvPr id="562" name="Google Shape;562;p48"/>
          <p:cNvSpPr txBox="1"/>
          <p:nvPr/>
        </p:nvSpPr>
        <p:spPr>
          <a:xfrm>
            <a:off x="2027237" y="2401887"/>
            <a:ext cx="5191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and</a:t>
            </a:r>
            <a:endParaRPr/>
          </a:p>
        </p:txBody>
      </p:sp>
      <p:sp>
        <p:nvSpPr>
          <p:cNvPr id="563" name="Google Shape;563;p48"/>
          <p:cNvSpPr txBox="1"/>
          <p:nvPr/>
        </p:nvSpPr>
        <p:spPr>
          <a:xfrm>
            <a:off x="2562225" y="2401887"/>
            <a:ext cx="11747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max_size</a:t>
            </a:r>
            <a:endParaRPr/>
          </a:p>
        </p:txBody>
      </p:sp>
      <p:sp>
        <p:nvSpPr>
          <p:cNvPr id="564" name="Google Shape;564;p48"/>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26</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9"/>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0" name="Google Shape;570;p49"/>
          <p:cNvSpPr/>
          <p:nvPr/>
        </p:nvSpPr>
        <p:spPr>
          <a:xfrm>
            <a:off x="357187" y="1039812"/>
            <a:ext cx="4152900" cy="5224462"/>
          </a:xfrm>
          <a:custGeom>
            <a:rect b="b" l="l" r="r" t="t"/>
            <a:pathLst>
              <a:path extrusionOk="0" h="7429500" w="5906046">
                <a:moveTo>
                  <a:pt x="0" y="0"/>
                </a:moveTo>
                <a:lnTo>
                  <a:pt x="5906046" y="0"/>
                </a:lnTo>
                <a:lnTo>
                  <a:pt x="5906046" y="7429500"/>
                </a:lnTo>
                <a:lnTo>
                  <a:pt x="0" y="7429500"/>
                </a:lnTo>
                <a:lnTo>
                  <a:pt x="0" y="0"/>
                </a:lnTo>
                <a:close/>
              </a:path>
            </a:pathLst>
          </a:custGeom>
          <a:noFill/>
          <a:ln cap="flat" cmpd="sng" w="25400">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1" name="Google Shape;571;p49"/>
          <p:cNvSpPr/>
          <p:nvPr/>
        </p:nvSpPr>
        <p:spPr>
          <a:xfrm>
            <a:off x="4565650" y="1030287"/>
            <a:ext cx="3921125" cy="2544762"/>
          </a:xfrm>
          <a:custGeom>
            <a:rect b="b" l="l" r="r" t="t"/>
            <a:pathLst>
              <a:path extrusionOk="0" h="3619500" w="5577439">
                <a:moveTo>
                  <a:pt x="0" y="0"/>
                </a:moveTo>
                <a:lnTo>
                  <a:pt x="5577439" y="0"/>
                </a:lnTo>
                <a:lnTo>
                  <a:pt x="5577439" y="3619500"/>
                </a:lnTo>
                <a:lnTo>
                  <a:pt x="0" y="3619500"/>
                </a:lnTo>
                <a:lnTo>
                  <a:pt x="0" y="0"/>
                </a:lnTo>
                <a:close/>
              </a:path>
            </a:pathLst>
          </a:custGeom>
          <a:noFill/>
          <a:ln cap="flat" cmpd="sng" w="25375">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2" name="Google Shape;572;p49"/>
          <p:cNvSpPr txBox="1"/>
          <p:nvPr/>
        </p:nvSpPr>
        <p:spPr>
          <a:xfrm>
            <a:off x="312737" y="503237"/>
            <a:ext cx="1784350"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Example</a:t>
            </a:r>
            <a:endParaRPr/>
          </a:p>
        </p:txBody>
      </p:sp>
      <p:sp>
        <p:nvSpPr>
          <p:cNvPr id="573" name="Google Shape;573;p49"/>
          <p:cNvSpPr txBox="1"/>
          <p:nvPr/>
        </p:nvSpPr>
        <p:spPr>
          <a:xfrm>
            <a:off x="2135187" y="503237"/>
            <a:ext cx="32702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1</a:t>
            </a:r>
            <a:endParaRPr/>
          </a:p>
        </p:txBody>
      </p:sp>
      <p:sp>
        <p:nvSpPr>
          <p:cNvPr id="574" name="Google Shape;574;p49"/>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27</a:t>
            </a:r>
            <a:endParaRPr/>
          </a:p>
        </p:txBody>
      </p:sp>
      <p:sp>
        <p:nvSpPr>
          <p:cNvPr id="575" name="Google Shape;575;p49"/>
          <p:cNvSpPr txBox="1"/>
          <p:nvPr/>
        </p:nvSpPr>
        <p:spPr>
          <a:xfrm>
            <a:off x="4565650" y="1030287"/>
            <a:ext cx="3921125" cy="2544762"/>
          </a:xfrm>
          <a:prstGeom prst="rect">
            <a:avLst/>
          </a:prstGeom>
          <a:noFill/>
          <a:ln>
            <a:noFill/>
          </a:ln>
        </p:spPr>
        <p:txBody>
          <a:bodyPr anchorCtr="0" anchor="t" bIns="0" lIns="0" spcFirstLastPara="1" rIns="0" wrap="square" tIns="0">
            <a:noAutofit/>
          </a:bodyPr>
          <a:lstStyle/>
          <a:p>
            <a:pPr indent="0" lvl="0" marL="14605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i=dq.begin()+2;</a:t>
            </a:r>
            <a:endParaRPr/>
          </a:p>
          <a:p>
            <a:pPr indent="0" lvl="0" marL="14605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i points to 3rd element in dq */</a:t>
            </a:r>
            <a:endParaRPr b="0" i="0" sz="1400" u="none">
              <a:solidFill>
                <a:schemeClr val="dk1"/>
              </a:solidFill>
              <a:latin typeface="Arial"/>
              <a:ea typeface="Arial"/>
              <a:cs typeface="Arial"/>
              <a:sym typeface="Arial"/>
            </a:endParaRPr>
          </a:p>
          <a:p>
            <a:pPr indent="0" lvl="0" marL="14605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dq.insert(i,15);</a:t>
            </a:r>
            <a:endParaRPr/>
          </a:p>
          <a:p>
            <a:pPr indent="0" lvl="0" marL="14605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now dq 20,1,15,5,8,9,3,10  */</a:t>
            </a:r>
            <a:endParaRPr b="0" i="0" sz="1400" u="none">
              <a:solidFill>
                <a:schemeClr val="dk1"/>
              </a:solidFill>
              <a:latin typeface="Arial"/>
              <a:ea typeface="Arial"/>
              <a:cs typeface="Arial"/>
              <a:sym typeface="Arial"/>
            </a:endParaRPr>
          </a:p>
          <a:p>
            <a:pPr indent="0" lvl="0" marL="14605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 a[]={7,7,7,7};</a:t>
            </a:r>
            <a:endParaRPr/>
          </a:p>
          <a:p>
            <a:pPr indent="0" lvl="0" marL="14605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d1.insert(dq.begin() , a , a+4 );</a:t>
            </a:r>
            <a:endParaRPr/>
          </a:p>
          <a:p>
            <a:pPr indent="0" lvl="0" marL="14605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now dq is 7,7,7,7,20,1,15,5,8,9,3,10  */</a:t>
            </a:r>
            <a:endParaRPr/>
          </a:p>
          <a:p>
            <a:pPr indent="0" lvl="0" marL="14605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p:txBody>
      </p:sp>
      <p:sp>
        <p:nvSpPr>
          <p:cNvPr id="576" name="Google Shape;576;p49"/>
          <p:cNvSpPr txBox="1"/>
          <p:nvPr/>
        </p:nvSpPr>
        <p:spPr>
          <a:xfrm>
            <a:off x="357187" y="1039812"/>
            <a:ext cx="4152900" cy="52244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
              <a:buFont typeface="Tahoma"/>
              <a:buNone/>
            </a:pPr>
            <a:r>
              <a:t/>
            </a:r>
            <a:endParaRPr b="0" i="0" sz="300" u="none">
              <a:solidFill>
                <a:schemeClr val="dk1"/>
              </a:solidFill>
              <a:latin typeface="Tahoma"/>
              <a:ea typeface="Tahoma"/>
              <a:cs typeface="Tahoma"/>
              <a:sym typeface="Tahoma"/>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 &lt;iostream&gt;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 &lt;deque&gt;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 &lt;vector&gt;</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using namespace std;</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 main ()</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 a[] = { 1,5,8,9,3 };</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deque&lt;int&gt; dq(a, a+5);</a:t>
            </a:r>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creates s deque with elements 1,5,8,9,3  */</a:t>
            </a:r>
            <a:endParaRPr b="0" i="0" sz="1400" u="none">
              <a:solidFill>
                <a:schemeClr val="dk1"/>
              </a:solidFill>
              <a:latin typeface="Arial"/>
              <a:ea typeface="Arial"/>
              <a:cs typeface="Arial"/>
              <a:sym typeface="Arial"/>
            </a:endParaRPr>
          </a:p>
          <a:p>
            <a:pPr indent="0" lvl="0" marL="0" marR="0" rtl="0" algn="l">
              <a:lnSpc>
                <a:spcPct val="96000"/>
              </a:lnSpc>
              <a:spcBef>
                <a:spcPts val="35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dq.push_back(10);</a:t>
            </a:r>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now dq is : 1,5,8,9,3,10 */</a:t>
            </a:r>
            <a:endParaRPr b="0" i="0" sz="1400" u="none">
              <a:solidFill>
                <a:schemeClr val="dk1"/>
              </a:solidFill>
              <a:latin typeface="Arial"/>
              <a:ea typeface="Arial"/>
              <a:cs typeface="Arial"/>
              <a:sym typeface="Arial"/>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dq.push_front(20);</a:t>
            </a:r>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now dq is : 20,1,5,8,9,3,10  */</a:t>
            </a:r>
            <a:endParaRPr b="0" i="0" sz="1400" u="none">
              <a:solidFill>
                <a:schemeClr val="dk1"/>
              </a:solidFill>
              <a:latin typeface="Arial"/>
              <a:ea typeface="Arial"/>
              <a:cs typeface="Arial"/>
              <a:sym typeface="Arial"/>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deque&lt;int&gt;::iterator i;</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0"/>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2" name="Google Shape;582;p50"/>
          <p:cNvSpPr/>
          <p:nvPr/>
        </p:nvSpPr>
        <p:spPr>
          <a:xfrm>
            <a:off x="339725" y="1039812"/>
            <a:ext cx="4621212" cy="4778375"/>
          </a:xfrm>
          <a:custGeom>
            <a:rect b="b" l="l" r="r" t="t"/>
            <a:pathLst>
              <a:path extrusionOk="0" h="6794500" w="6573316">
                <a:moveTo>
                  <a:pt x="0" y="0"/>
                </a:moveTo>
                <a:lnTo>
                  <a:pt x="6573316" y="0"/>
                </a:lnTo>
                <a:lnTo>
                  <a:pt x="6573316" y="6794500"/>
                </a:lnTo>
                <a:lnTo>
                  <a:pt x="0" y="6794500"/>
                </a:lnTo>
                <a:lnTo>
                  <a:pt x="0" y="0"/>
                </a:lnTo>
                <a:close/>
              </a:path>
            </a:pathLst>
          </a:custGeom>
          <a:noFill/>
          <a:ln cap="flat" cmpd="sng" w="25400">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3" name="Google Shape;583;p50"/>
          <p:cNvSpPr txBox="1"/>
          <p:nvPr/>
        </p:nvSpPr>
        <p:spPr>
          <a:xfrm>
            <a:off x="312737" y="503237"/>
            <a:ext cx="1784350"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Example</a:t>
            </a:r>
            <a:endParaRPr/>
          </a:p>
        </p:txBody>
      </p:sp>
      <p:sp>
        <p:nvSpPr>
          <p:cNvPr id="584" name="Google Shape;584;p50"/>
          <p:cNvSpPr txBox="1"/>
          <p:nvPr/>
        </p:nvSpPr>
        <p:spPr>
          <a:xfrm>
            <a:off x="2135187" y="503237"/>
            <a:ext cx="32702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2</a:t>
            </a:r>
            <a:endParaRPr/>
          </a:p>
        </p:txBody>
      </p:sp>
      <p:sp>
        <p:nvSpPr>
          <p:cNvPr id="585" name="Google Shape;585;p50"/>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28</a:t>
            </a:r>
            <a:endParaRPr/>
          </a:p>
        </p:txBody>
      </p:sp>
      <p:sp>
        <p:nvSpPr>
          <p:cNvPr id="586" name="Google Shape;586;p50"/>
          <p:cNvSpPr txBox="1"/>
          <p:nvPr/>
        </p:nvSpPr>
        <p:spPr>
          <a:xfrm>
            <a:off x="339725" y="1039812"/>
            <a:ext cx="4621212" cy="47783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
              <a:buFont typeface="Tahoma"/>
              <a:buNone/>
            </a:pPr>
            <a:r>
              <a:t/>
            </a:r>
            <a:endParaRPr b="0" i="0" sz="300" u="none">
              <a:solidFill>
                <a:schemeClr val="dk1"/>
              </a:solidFill>
              <a:latin typeface="Tahoma"/>
              <a:ea typeface="Tahoma"/>
              <a:cs typeface="Tahoma"/>
              <a:sym typeface="Tahoma"/>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 &lt;iostream&gt;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 &lt;deque&gt;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 &lt;vector&gt;</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using namespace std;</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 main ()</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 a[] = { 1,5,8,9,3,5,6,4 };</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deque&lt;int&gt; dq(a,a+8);</a:t>
            </a:r>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creates s deque with elements 1,5,8,9,3,5,6,4  */</a:t>
            </a:r>
            <a:endParaRPr b="0" i="0" sz="1400" u="none">
              <a:solidFill>
                <a:schemeClr val="dk1"/>
              </a:solidFill>
              <a:latin typeface="Arial"/>
              <a:ea typeface="Arial"/>
              <a:cs typeface="Arial"/>
              <a:sym typeface="Arial"/>
            </a:endParaRPr>
          </a:p>
          <a:p>
            <a:pPr indent="0" lvl="0" marL="0" marR="0" rtl="0" algn="l">
              <a:lnSpc>
                <a:spcPct val="96000"/>
              </a:lnSpc>
              <a:spcBef>
                <a:spcPts val="35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dq.pop_back();</a:t>
            </a:r>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removes an element from the back */</a:t>
            </a:r>
            <a:endParaRPr b="0" i="0" sz="1400" u="none">
              <a:solidFill>
                <a:schemeClr val="dk1"/>
              </a:solidFill>
              <a:latin typeface="Arial"/>
              <a:ea typeface="Arial"/>
              <a:cs typeface="Arial"/>
              <a:sym typeface="Arial"/>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now the deque dq is : 1,5,8,9,3,5,6 */</a:t>
            </a:r>
            <a:endParaRPr b="0" i="0" sz="1400" u="none">
              <a:solidFill>
                <a:schemeClr val="dk1"/>
              </a:solidFill>
              <a:latin typeface="Arial"/>
              <a:ea typeface="Arial"/>
              <a:cs typeface="Arial"/>
              <a:sym typeface="Arial"/>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dq.pop_front();</a:t>
            </a:r>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now dq is : 1,5,8,9,3,5,6  */</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1"/>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ahoma"/>
              <a:ea typeface="Tahoma"/>
              <a:cs typeface="Tahoma"/>
              <a:sym typeface="Tahoma"/>
            </a:endParaRPr>
          </a:p>
        </p:txBody>
      </p:sp>
      <p:sp>
        <p:nvSpPr>
          <p:cNvPr id="592" name="Google Shape;592;p51"/>
          <p:cNvSpPr txBox="1"/>
          <p:nvPr>
            <p:ph idx="1" type="body"/>
          </p:nvPr>
        </p:nvSpPr>
        <p:spPr>
          <a:xfrm>
            <a:off x="685800" y="9144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#include &lt;iostream&gt;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#include &lt;deque&gt;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using namespace std;</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int main()</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deque&lt;int&gt; deq;</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deq.push_back(30); //push items on back</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deq.push_back(40);</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deq.push_back(50);</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deq.push_front(20); //push items on front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deq.push_front(10);</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deq[2] = 33; //change middle item</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for(int j=0; j&lt;deq.size(); j++)</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cout &lt;&lt; deq[j] &lt;&lt; ‘ ‘; //display items</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cout &lt;&lt; endl;</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return 0;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2"/>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Stack</a:t>
            </a:r>
            <a:endParaRPr/>
          </a:p>
        </p:txBody>
      </p:sp>
      <p:sp>
        <p:nvSpPr>
          <p:cNvPr id="598" name="Google Shape;598;p52"/>
          <p:cNvSpPr txBox="1"/>
          <p:nvPr>
            <p:ph idx="1" type="body"/>
          </p:nvPr>
        </p:nvSpPr>
        <p:spPr>
          <a:xfrm>
            <a:off x="685800" y="12954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Stacks are a type of container adaptors with LIFO(Last In First Out) type of working, where a new element is added at one end and (top) an element is removed from that end only.</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 The functions associated with stack are:</a:t>
            </a:r>
            <a:br>
              <a:rPr b="0" i="0" lang="en-US" sz="2400" u="none">
                <a:solidFill>
                  <a:schemeClr val="dk1"/>
                </a:solidFill>
                <a:latin typeface="Tahoma"/>
                <a:ea typeface="Tahoma"/>
                <a:cs typeface="Tahoma"/>
                <a:sym typeface="Tahoma"/>
              </a:rPr>
            </a:br>
            <a:r>
              <a:rPr b="0" i="0" lang="en-US" sz="2400" u="sng">
                <a:solidFill>
                  <a:schemeClr val="hlink"/>
                </a:solidFill>
                <a:latin typeface="Tahoma"/>
                <a:ea typeface="Tahoma"/>
                <a:cs typeface="Tahoma"/>
                <a:sym typeface="Tahoma"/>
                <a:hlinkClick r:id="rId3"/>
              </a:rPr>
              <a:t>empty()</a:t>
            </a:r>
            <a:r>
              <a:rPr b="0" i="0" lang="en-US" sz="2400" u="none">
                <a:solidFill>
                  <a:schemeClr val="dk1"/>
                </a:solidFill>
                <a:latin typeface="Tahoma"/>
                <a:ea typeface="Tahoma"/>
                <a:cs typeface="Tahoma"/>
                <a:sym typeface="Tahoma"/>
              </a:rPr>
              <a:t> – Returns whether the stack is empty</a:t>
            </a:r>
            <a:br>
              <a:rPr b="0" i="0" lang="en-US" sz="2400" u="none">
                <a:solidFill>
                  <a:schemeClr val="dk1"/>
                </a:solidFill>
                <a:latin typeface="Tahoma"/>
                <a:ea typeface="Tahoma"/>
                <a:cs typeface="Tahoma"/>
                <a:sym typeface="Tahoma"/>
              </a:rPr>
            </a:br>
            <a:r>
              <a:rPr b="0" i="0" lang="en-US" sz="2400" u="sng">
                <a:solidFill>
                  <a:schemeClr val="hlink"/>
                </a:solidFill>
                <a:latin typeface="Tahoma"/>
                <a:ea typeface="Tahoma"/>
                <a:cs typeface="Tahoma"/>
                <a:sym typeface="Tahoma"/>
                <a:hlinkClick r:id="rId4"/>
              </a:rPr>
              <a:t>size()</a:t>
            </a:r>
            <a:r>
              <a:rPr b="0" i="0" lang="en-US" sz="2400" u="none">
                <a:solidFill>
                  <a:schemeClr val="dk1"/>
                </a:solidFill>
                <a:latin typeface="Tahoma"/>
                <a:ea typeface="Tahoma"/>
                <a:cs typeface="Tahoma"/>
                <a:sym typeface="Tahoma"/>
              </a:rPr>
              <a:t> – Returns the size of the stack</a:t>
            </a:r>
            <a:br>
              <a:rPr b="0" i="0" lang="en-US" sz="2400" u="none">
                <a:solidFill>
                  <a:schemeClr val="dk1"/>
                </a:solidFill>
                <a:latin typeface="Tahoma"/>
                <a:ea typeface="Tahoma"/>
                <a:cs typeface="Tahoma"/>
                <a:sym typeface="Tahoma"/>
              </a:rPr>
            </a:br>
            <a:r>
              <a:rPr b="0" i="0" lang="en-US" sz="2400" u="sng">
                <a:solidFill>
                  <a:schemeClr val="hlink"/>
                </a:solidFill>
                <a:latin typeface="Tahoma"/>
                <a:ea typeface="Tahoma"/>
                <a:cs typeface="Tahoma"/>
                <a:sym typeface="Tahoma"/>
                <a:hlinkClick r:id="rId5"/>
              </a:rPr>
              <a:t>top()</a:t>
            </a:r>
            <a:r>
              <a:rPr b="0" i="0" lang="en-US" sz="2400" u="none">
                <a:solidFill>
                  <a:schemeClr val="dk1"/>
                </a:solidFill>
                <a:latin typeface="Tahoma"/>
                <a:ea typeface="Tahoma"/>
                <a:cs typeface="Tahoma"/>
                <a:sym typeface="Tahoma"/>
              </a:rPr>
              <a:t> – Returns a reference to the top most element of the stack</a:t>
            </a:r>
            <a:br>
              <a:rPr b="0" i="0" lang="en-US" sz="2400" u="none">
                <a:solidFill>
                  <a:schemeClr val="dk1"/>
                </a:solidFill>
                <a:latin typeface="Tahoma"/>
                <a:ea typeface="Tahoma"/>
                <a:cs typeface="Tahoma"/>
                <a:sym typeface="Tahoma"/>
              </a:rPr>
            </a:br>
            <a:r>
              <a:rPr b="0" i="0" lang="en-US" sz="2400" u="sng">
                <a:solidFill>
                  <a:schemeClr val="hlink"/>
                </a:solidFill>
                <a:latin typeface="Tahoma"/>
                <a:ea typeface="Tahoma"/>
                <a:cs typeface="Tahoma"/>
                <a:sym typeface="Tahoma"/>
                <a:hlinkClick r:id="rId6"/>
              </a:rPr>
              <a:t>push(g)</a:t>
            </a:r>
            <a:r>
              <a:rPr b="0" i="0" lang="en-US" sz="2400" u="none">
                <a:solidFill>
                  <a:schemeClr val="dk1"/>
                </a:solidFill>
                <a:latin typeface="Tahoma"/>
                <a:ea typeface="Tahoma"/>
                <a:cs typeface="Tahoma"/>
                <a:sym typeface="Tahoma"/>
              </a:rPr>
              <a:t> – Adds the element ‘g’ at the top of the stack</a:t>
            </a:r>
            <a:br>
              <a:rPr b="0" i="0" lang="en-US" sz="2400" u="none">
                <a:solidFill>
                  <a:schemeClr val="dk1"/>
                </a:solidFill>
                <a:latin typeface="Tahoma"/>
                <a:ea typeface="Tahoma"/>
                <a:cs typeface="Tahoma"/>
                <a:sym typeface="Tahoma"/>
              </a:rPr>
            </a:br>
            <a:r>
              <a:rPr b="0" i="0" lang="en-US" sz="2400" u="sng">
                <a:solidFill>
                  <a:schemeClr val="hlink"/>
                </a:solidFill>
                <a:latin typeface="Tahoma"/>
                <a:ea typeface="Tahoma"/>
                <a:cs typeface="Tahoma"/>
                <a:sym typeface="Tahoma"/>
                <a:hlinkClick r:id="rId7"/>
              </a:rPr>
              <a:t>pop()</a:t>
            </a:r>
            <a:r>
              <a:rPr b="0" i="0" lang="en-US" sz="2400" u="none">
                <a:solidFill>
                  <a:schemeClr val="dk1"/>
                </a:solidFill>
                <a:latin typeface="Tahoma"/>
                <a:ea typeface="Tahoma"/>
                <a:cs typeface="Tahoma"/>
                <a:sym typeface="Tahoma"/>
              </a:rPr>
              <a:t> – Deletes the top most element of the stack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914400" y="-304800"/>
            <a:ext cx="8610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Containers, Iterators, Algorithms</a:t>
            </a:r>
            <a:endParaRPr/>
          </a:p>
        </p:txBody>
      </p:sp>
      <p:sp>
        <p:nvSpPr>
          <p:cNvPr id="130" name="Google Shape;130;p17"/>
          <p:cNvSpPr txBox="1"/>
          <p:nvPr/>
        </p:nvSpPr>
        <p:spPr>
          <a:xfrm>
            <a:off x="1371600" y="3200400"/>
            <a:ext cx="1752600" cy="3581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 name="Google Shape;131;p17"/>
          <p:cNvSpPr/>
          <p:nvPr/>
        </p:nvSpPr>
        <p:spPr>
          <a:xfrm>
            <a:off x="1828800" y="3657600"/>
            <a:ext cx="685800" cy="358775"/>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 name="Google Shape;132;p17"/>
          <p:cNvSpPr/>
          <p:nvPr/>
        </p:nvSpPr>
        <p:spPr>
          <a:xfrm>
            <a:off x="2133600" y="4343400"/>
            <a:ext cx="685800" cy="358775"/>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 name="Google Shape;133;p17"/>
          <p:cNvSpPr/>
          <p:nvPr/>
        </p:nvSpPr>
        <p:spPr>
          <a:xfrm>
            <a:off x="1676400" y="5334000"/>
            <a:ext cx="685800" cy="358775"/>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 name="Google Shape;134;p17"/>
          <p:cNvSpPr/>
          <p:nvPr/>
        </p:nvSpPr>
        <p:spPr>
          <a:xfrm>
            <a:off x="2133600" y="6096000"/>
            <a:ext cx="685800" cy="358775"/>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 name="Google Shape;135;p17"/>
          <p:cNvSpPr txBox="1"/>
          <p:nvPr/>
        </p:nvSpPr>
        <p:spPr>
          <a:xfrm>
            <a:off x="1447800" y="2743200"/>
            <a:ext cx="1473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Container</a:t>
            </a:r>
            <a:endParaRPr/>
          </a:p>
        </p:txBody>
      </p:sp>
      <p:sp>
        <p:nvSpPr>
          <p:cNvPr id="136" name="Google Shape;136;p17"/>
          <p:cNvSpPr/>
          <p:nvPr/>
        </p:nvSpPr>
        <p:spPr>
          <a:xfrm>
            <a:off x="3810000" y="3429000"/>
            <a:ext cx="2057400" cy="715962"/>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Algorithm</a:t>
            </a:r>
            <a:endParaRPr/>
          </a:p>
        </p:txBody>
      </p:sp>
      <p:cxnSp>
        <p:nvCxnSpPr>
          <p:cNvPr id="137" name="Google Shape;137;p17"/>
          <p:cNvCxnSpPr/>
          <p:nvPr/>
        </p:nvCxnSpPr>
        <p:spPr>
          <a:xfrm flipH="1">
            <a:off x="2514600" y="3810000"/>
            <a:ext cx="1295400" cy="1587"/>
          </a:xfrm>
          <a:prstGeom prst="straightConnector1">
            <a:avLst/>
          </a:prstGeom>
          <a:noFill/>
          <a:ln cap="flat" cmpd="sng" w="38100">
            <a:solidFill>
              <a:schemeClr val="dk1"/>
            </a:solidFill>
            <a:prstDash val="solid"/>
            <a:miter lim="800000"/>
            <a:headEnd len="med" w="med" type="none"/>
            <a:tailEnd len="med" w="med" type="triangle"/>
          </a:ln>
        </p:spPr>
      </p:cxnSp>
      <p:sp>
        <p:nvSpPr>
          <p:cNvPr id="138" name="Google Shape;138;p17"/>
          <p:cNvSpPr/>
          <p:nvPr/>
        </p:nvSpPr>
        <p:spPr>
          <a:xfrm>
            <a:off x="2895600" y="4038600"/>
            <a:ext cx="1143000" cy="430212"/>
          </a:xfrm>
          <a:custGeom>
            <a:rect b="b" l="l" r="r" t="t"/>
            <a:pathLst>
              <a:path extrusionOk="0" h="240" w="720">
                <a:moveTo>
                  <a:pt x="720" y="0"/>
                </a:moveTo>
                <a:lnTo>
                  <a:pt x="720" y="240"/>
                </a:lnTo>
                <a:lnTo>
                  <a:pt x="0" y="240"/>
                </a:lnTo>
              </a:path>
            </a:pathLst>
          </a:custGeom>
          <a:noFill/>
          <a:ln cap="flat" cmpd="sng" w="38100">
            <a:solidFill>
              <a:schemeClr val="dk1"/>
            </a:solidFill>
            <a:prstDash val="solid"/>
            <a:miter lim="524288"/>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9" name="Google Shape;139;p17"/>
          <p:cNvSpPr txBox="1"/>
          <p:nvPr/>
        </p:nvSpPr>
        <p:spPr>
          <a:xfrm>
            <a:off x="2667000" y="3276600"/>
            <a:ext cx="12065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Iterator</a:t>
            </a:r>
            <a:endParaRPr/>
          </a:p>
        </p:txBody>
      </p:sp>
      <p:sp>
        <p:nvSpPr>
          <p:cNvPr id="140" name="Google Shape;140;p17"/>
          <p:cNvSpPr txBox="1"/>
          <p:nvPr/>
        </p:nvSpPr>
        <p:spPr>
          <a:xfrm>
            <a:off x="6553200" y="3276600"/>
            <a:ext cx="1752600" cy="3429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1" name="Google Shape;141;p17"/>
          <p:cNvSpPr/>
          <p:nvPr/>
        </p:nvSpPr>
        <p:spPr>
          <a:xfrm>
            <a:off x="7010400" y="3733800"/>
            <a:ext cx="685800" cy="358775"/>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2" name="Google Shape;142;p17"/>
          <p:cNvSpPr/>
          <p:nvPr/>
        </p:nvSpPr>
        <p:spPr>
          <a:xfrm>
            <a:off x="7315200" y="4419600"/>
            <a:ext cx="685800" cy="358775"/>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3" name="Google Shape;143;p17"/>
          <p:cNvSpPr/>
          <p:nvPr/>
        </p:nvSpPr>
        <p:spPr>
          <a:xfrm>
            <a:off x="6858000" y="5410200"/>
            <a:ext cx="685800" cy="358775"/>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4" name="Google Shape;144;p17"/>
          <p:cNvSpPr/>
          <p:nvPr/>
        </p:nvSpPr>
        <p:spPr>
          <a:xfrm>
            <a:off x="7315200" y="6172200"/>
            <a:ext cx="685800" cy="358775"/>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5" name="Google Shape;145;p17"/>
          <p:cNvSpPr txBox="1"/>
          <p:nvPr/>
        </p:nvSpPr>
        <p:spPr>
          <a:xfrm>
            <a:off x="6613525" y="2700337"/>
            <a:ext cx="1473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Container</a:t>
            </a:r>
            <a:endParaRPr/>
          </a:p>
        </p:txBody>
      </p:sp>
      <p:sp>
        <p:nvSpPr>
          <p:cNvPr id="146" name="Google Shape;146;p17"/>
          <p:cNvSpPr txBox="1"/>
          <p:nvPr/>
        </p:nvSpPr>
        <p:spPr>
          <a:xfrm>
            <a:off x="5867400" y="5181600"/>
            <a:ext cx="12065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Iterator</a:t>
            </a:r>
            <a:endParaRPr/>
          </a:p>
        </p:txBody>
      </p:sp>
      <p:sp>
        <p:nvSpPr>
          <p:cNvPr id="147" name="Google Shape;147;p17"/>
          <p:cNvSpPr/>
          <p:nvPr/>
        </p:nvSpPr>
        <p:spPr>
          <a:xfrm flipH="1">
            <a:off x="5562600" y="4114800"/>
            <a:ext cx="1752600" cy="501650"/>
          </a:xfrm>
          <a:custGeom>
            <a:rect b="b" l="l" r="r" t="t"/>
            <a:pathLst>
              <a:path extrusionOk="0" h="240" w="720">
                <a:moveTo>
                  <a:pt x="720" y="0"/>
                </a:moveTo>
                <a:lnTo>
                  <a:pt x="720" y="240"/>
                </a:lnTo>
                <a:lnTo>
                  <a:pt x="0" y="240"/>
                </a:lnTo>
              </a:path>
            </a:pathLst>
          </a:custGeom>
          <a:noFill/>
          <a:ln cap="flat" cmpd="sng" w="38100">
            <a:solidFill>
              <a:schemeClr val="dk1"/>
            </a:solidFill>
            <a:prstDash val="solid"/>
            <a:miter lim="524288"/>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8" name="Google Shape;148;p17"/>
          <p:cNvSpPr/>
          <p:nvPr/>
        </p:nvSpPr>
        <p:spPr>
          <a:xfrm>
            <a:off x="3886200" y="5867400"/>
            <a:ext cx="2057400" cy="715962"/>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Algorithm</a:t>
            </a:r>
            <a:endParaRPr/>
          </a:p>
        </p:txBody>
      </p:sp>
      <p:sp>
        <p:nvSpPr>
          <p:cNvPr id="149" name="Google Shape;149;p17"/>
          <p:cNvSpPr txBox="1"/>
          <p:nvPr/>
        </p:nvSpPr>
        <p:spPr>
          <a:xfrm>
            <a:off x="533400" y="4267200"/>
            <a:ext cx="1193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Objects</a:t>
            </a:r>
            <a:endParaRPr/>
          </a:p>
        </p:txBody>
      </p:sp>
      <p:cxnSp>
        <p:nvCxnSpPr>
          <p:cNvPr id="150" name="Google Shape;150;p17"/>
          <p:cNvCxnSpPr/>
          <p:nvPr/>
        </p:nvCxnSpPr>
        <p:spPr>
          <a:xfrm>
            <a:off x="1676400" y="4419600"/>
            <a:ext cx="457200" cy="1587"/>
          </a:xfrm>
          <a:prstGeom prst="straightConnector1">
            <a:avLst/>
          </a:prstGeom>
          <a:noFill/>
          <a:ln cap="flat" cmpd="sng" w="38100">
            <a:solidFill>
              <a:schemeClr val="dk1"/>
            </a:solidFill>
            <a:prstDash val="solid"/>
            <a:miter lim="800000"/>
            <a:headEnd len="med" w="med" type="none"/>
            <a:tailEnd len="med" w="med" type="triangle"/>
          </a:ln>
        </p:spPr>
      </p:cxnSp>
      <p:cxnSp>
        <p:nvCxnSpPr>
          <p:cNvPr id="151" name="Google Shape;151;p17"/>
          <p:cNvCxnSpPr/>
          <p:nvPr/>
        </p:nvCxnSpPr>
        <p:spPr>
          <a:xfrm>
            <a:off x="1447800" y="4800600"/>
            <a:ext cx="304800" cy="501650"/>
          </a:xfrm>
          <a:prstGeom prst="straightConnector1">
            <a:avLst/>
          </a:prstGeom>
          <a:noFill/>
          <a:ln cap="flat" cmpd="sng" w="38100">
            <a:solidFill>
              <a:schemeClr val="dk1"/>
            </a:solidFill>
            <a:prstDash val="solid"/>
            <a:miter lim="800000"/>
            <a:headEnd len="med" w="med" type="none"/>
            <a:tailEnd len="med" w="med" type="triangle"/>
          </a:ln>
        </p:spPr>
      </p:cxnSp>
      <p:cxnSp>
        <p:nvCxnSpPr>
          <p:cNvPr id="152" name="Google Shape;152;p17"/>
          <p:cNvCxnSpPr/>
          <p:nvPr/>
        </p:nvCxnSpPr>
        <p:spPr>
          <a:xfrm flipH="1" rot="10800000">
            <a:off x="1219200" y="3886200"/>
            <a:ext cx="609600" cy="358775"/>
          </a:xfrm>
          <a:prstGeom prst="straightConnector1">
            <a:avLst/>
          </a:prstGeom>
          <a:noFill/>
          <a:ln cap="flat" cmpd="sng" w="38100">
            <a:solidFill>
              <a:schemeClr val="dk1"/>
            </a:solidFill>
            <a:prstDash val="solid"/>
            <a:miter lim="800000"/>
            <a:headEnd len="med" w="med" type="none"/>
            <a:tailEnd len="med" w="med" type="triangle"/>
          </a:ln>
        </p:spPr>
      </p:cxnSp>
      <p:sp>
        <p:nvSpPr>
          <p:cNvPr id="153" name="Google Shape;153;p17"/>
          <p:cNvSpPr/>
          <p:nvPr/>
        </p:nvSpPr>
        <p:spPr>
          <a:xfrm flipH="1" rot="10800000">
            <a:off x="2362200" y="5486400"/>
            <a:ext cx="1752600" cy="501650"/>
          </a:xfrm>
          <a:custGeom>
            <a:rect b="b" l="l" r="r" t="t"/>
            <a:pathLst>
              <a:path extrusionOk="0" h="240" w="720">
                <a:moveTo>
                  <a:pt x="720" y="0"/>
                </a:moveTo>
                <a:lnTo>
                  <a:pt x="720" y="240"/>
                </a:lnTo>
                <a:lnTo>
                  <a:pt x="0" y="240"/>
                </a:lnTo>
              </a:path>
            </a:pathLst>
          </a:custGeom>
          <a:noFill/>
          <a:ln cap="flat" cmpd="sng" w="38100">
            <a:solidFill>
              <a:schemeClr val="dk1"/>
            </a:solidFill>
            <a:prstDash val="solid"/>
            <a:miter lim="524288"/>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4" name="Google Shape;154;p17"/>
          <p:cNvSpPr txBox="1"/>
          <p:nvPr/>
        </p:nvSpPr>
        <p:spPr>
          <a:xfrm>
            <a:off x="2895600" y="5029200"/>
            <a:ext cx="12065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Iterator</a:t>
            </a:r>
            <a:endParaRPr/>
          </a:p>
        </p:txBody>
      </p:sp>
      <p:sp>
        <p:nvSpPr>
          <p:cNvPr id="155" name="Google Shape;155;p17"/>
          <p:cNvSpPr txBox="1"/>
          <p:nvPr/>
        </p:nvSpPr>
        <p:spPr>
          <a:xfrm>
            <a:off x="5791200" y="4191000"/>
            <a:ext cx="12065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Iterator</a:t>
            </a:r>
            <a:endParaRPr/>
          </a:p>
        </p:txBody>
      </p:sp>
      <p:sp>
        <p:nvSpPr>
          <p:cNvPr id="156" name="Google Shape;156;p17"/>
          <p:cNvSpPr/>
          <p:nvPr/>
        </p:nvSpPr>
        <p:spPr>
          <a:xfrm>
            <a:off x="3962400" y="4724400"/>
            <a:ext cx="2057400" cy="715962"/>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Algorithm</a:t>
            </a:r>
            <a:endParaRPr/>
          </a:p>
        </p:txBody>
      </p:sp>
      <p:sp>
        <p:nvSpPr>
          <p:cNvPr id="157" name="Google Shape;157;p17"/>
          <p:cNvSpPr/>
          <p:nvPr/>
        </p:nvSpPr>
        <p:spPr>
          <a:xfrm flipH="1">
            <a:off x="5715000" y="5410200"/>
            <a:ext cx="1143000" cy="214312"/>
          </a:xfrm>
          <a:custGeom>
            <a:rect b="b" l="l" r="r" t="t"/>
            <a:pathLst>
              <a:path extrusionOk="0" h="240" w="720">
                <a:moveTo>
                  <a:pt x="720" y="0"/>
                </a:moveTo>
                <a:lnTo>
                  <a:pt x="720" y="240"/>
                </a:lnTo>
                <a:lnTo>
                  <a:pt x="0" y="240"/>
                </a:lnTo>
              </a:path>
            </a:pathLst>
          </a:custGeom>
          <a:noFill/>
          <a:ln cap="flat" cmpd="sng" w="38100">
            <a:solidFill>
              <a:schemeClr val="dk1"/>
            </a:solidFill>
            <a:prstDash val="solid"/>
            <a:miter lim="524288"/>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 name="Google Shape;158;p17"/>
          <p:cNvSpPr txBox="1"/>
          <p:nvPr/>
        </p:nvSpPr>
        <p:spPr>
          <a:xfrm>
            <a:off x="746125" y="1481137"/>
            <a:ext cx="6573837"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Algorithms use iterators to interact with objects</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stored in containers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3"/>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Stack</a:t>
            </a:r>
            <a:endParaRPr/>
          </a:p>
        </p:txBody>
      </p:sp>
      <p:sp>
        <p:nvSpPr>
          <p:cNvPr id="604" name="Google Shape;604;p53"/>
          <p:cNvSpPr txBox="1"/>
          <p:nvPr>
            <p:ph idx="1" type="body"/>
          </p:nvPr>
        </p:nvSpPr>
        <p:spPr>
          <a:xfrm>
            <a:off x="547687" y="914400"/>
            <a:ext cx="3300412"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 CPP program to demonstrate working of STL stack </a:t>
            </a:r>
            <a:endParaRPr/>
          </a:p>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#include &lt;iostream&gt; </a:t>
            </a:r>
            <a:endParaRPr/>
          </a:p>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#include &lt;stack&gt; </a:t>
            </a:r>
            <a:endParaRPr/>
          </a:p>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using namespace std; </a:t>
            </a:r>
            <a:endParaRPr/>
          </a:p>
          <a:p>
            <a:pPr indent="0" lvl="0" marL="0" marR="0" rtl="0" algn="l">
              <a:lnSpc>
                <a:spcPct val="100000"/>
              </a:lnSpc>
              <a:spcBef>
                <a:spcPts val="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void showstack(stack &lt;int&gt; s) </a:t>
            </a:r>
            <a:endParaRPr/>
          </a:p>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while (!s.empty()) </a:t>
            </a:r>
            <a:endParaRPr/>
          </a:p>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cout &lt;&lt; '\t' &lt;&lt; s.top(); </a:t>
            </a:r>
            <a:endParaRPr/>
          </a:p>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s.pop(); </a:t>
            </a:r>
            <a:endParaRPr/>
          </a:p>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cout &lt;&lt; '\n'; </a:t>
            </a:r>
            <a:endParaRPr/>
          </a:p>
          <a:p>
            <a:pPr indent="0" lvl="0" marL="0" marR="0" rtl="0" algn="l">
              <a:lnSpc>
                <a:spcPct val="100000"/>
              </a:lnSpc>
              <a:spcBef>
                <a:spcPts val="0"/>
              </a:spcBef>
              <a:spcAft>
                <a:spcPts val="0"/>
              </a:spcAft>
              <a:buClr>
                <a:schemeClr val="folHlink"/>
              </a:buClr>
              <a:buSzPts val="1080"/>
              <a:buFont typeface="Noto Sans Symbols"/>
              <a:buNone/>
            </a:pPr>
            <a:r>
              <a:rPr b="0" i="0" lang="en-US" sz="1800" u="none">
                <a:solidFill>
                  <a:schemeClr val="dk1"/>
                </a:solidFill>
                <a:latin typeface="Tahoma"/>
                <a:ea typeface="Tahoma"/>
                <a:cs typeface="Tahoma"/>
                <a:sym typeface="Tahoma"/>
              </a:rPr>
              <a:t>} </a:t>
            </a:r>
            <a:endParaRPr/>
          </a:p>
          <a:p>
            <a:pPr indent="-274320" lvl="0" marL="342900" marR="0" rtl="0" algn="l">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p:txBody>
      </p:sp>
      <p:sp>
        <p:nvSpPr>
          <p:cNvPr id="605" name="Google Shape;605;p53"/>
          <p:cNvSpPr txBox="1"/>
          <p:nvPr/>
        </p:nvSpPr>
        <p:spPr>
          <a:xfrm>
            <a:off x="4265612" y="39687"/>
            <a:ext cx="4572000" cy="535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int main ()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stack &lt;int&gt; s;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s.push(10);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s.push(30);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s.push(20);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s.push(5);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s.push(1);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cout &lt;&lt; "The stack is : ";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showstack(s);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cout &lt;&lt; "\ns.size() : " &lt;&lt; s.size();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cout &lt;&lt; "\ns.top() : " &lt;&lt; s.top();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cout &lt;&lt; "\ns.pop() : ";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s.pop();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showstack(s);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return 0;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4"/>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Algorithms</a:t>
            </a:r>
            <a:endParaRPr/>
          </a:p>
        </p:txBody>
      </p:sp>
      <p:sp>
        <p:nvSpPr>
          <p:cNvPr id="611" name="Google Shape;611;p54"/>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Retrieve or Non-mutating Algorithms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Mutating Algorithms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Sorting Algorithms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Set Algorithms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Relational Algorithms</a:t>
            </a:r>
            <a:endParaRPr/>
          </a:p>
          <a:p>
            <a:pPr indent="-251459" lvl="0" marL="342900" marR="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251459" lvl="0" marL="342900" marR="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5"/>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Non Mutating Algorithms</a:t>
            </a:r>
            <a:endParaRPr/>
          </a:p>
        </p:txBody>
      </p:sp>
      <p:sp>
        <p:nvSpPr>
          <p:cNvPr id="617" name="Google Shape;617;p55"/>
          <p:cNvSpPr txBox="1"/>
          <p:nvPr>
            <p:ph idx="1" type="body"/>
          </p:nvPr>
        </p:nvSpPr>
        <p:spPr>
          <a:xfrm>
            <a:off x="533400" y="1143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Adjacent_find –adj pairs</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Count-occurrence of a value</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Count_if—no.of  elements that matches a predicate</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Equal-if two ranges are equal</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Find-first occurrence of a value</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Find_end</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Find_first_of()</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Find_if()- find the elements that matches a predicate</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For_each()- apply an operation to each element</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Mismatch()</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Search_ch()</a:t>
            </a:r>
            <a:endParaRPr/>
          </a:p>
          <a:p>
            <a:pPr indent="-342900" lvl="0" marL="342900" marR="0" rtl="0" algn="l">
              <a:lnSpc>
                <a:spcPct val="10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Search_n()</a:t>
            </a:r>
            <a:endParaRPr/>
          </a:p>
          <a:p>
            <a:pPr indent="-251459" lvl="0" marL="342900" marR="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6"/>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Mutating Algorithms</a:t>
            </a:r>
            <a:endParaRPr/>
          </a:p>
        </p:txBody>
      </p:sp>
      <p:sp>
        <p:nvSpPr>
          <p:cNvPr id="623" name="Google Shape;623;p5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Copy()</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Copy_backward()</a:t>
            </a:r>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7"/>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Algorithms : find()</a:t>
            </a:r>
            <a:endParaRPr/>
          </a:p>
        </p:txBody>
      </p:sp>
      <p:sp>
        <p:nvSpPr>
          <p:cNvPr id="629" name="Google Shape;629;p57"/>
          <p:cNvSpPr txBox="1"/>
          <p:nvPr>
            <p:ph idx="1" type="body"/>
          </p:nvPr>
        </p:nvSpPr>
        <p:spPr>
          <a:xfrm>
            <a:off x="500062" y="911225"/>
            <a:ext cx="8026400" cy="55181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140"/>
              <a:buFont typeface="Noto Sans Symbols"/>
              <a:buChar char="■"/>
            </a:pPr>
            <a:r>
              <a:rPr b="0" i="0" lang="en-US" sz="1900" u="none">
                <a:solidFill>
                  <a:schemeClr val="dk1"/>
                </a:solidFill>
                <a:latin typeface="Tahoma"/>
                <a:ea typeface="Tahoma"/>
                <a:cs typeface="Tahoma"/>
                <a:sym typeface="Tahoma"/>
              </a:rPr>
              <a:t>InputIterator find (InputIterator first, InputIterator last, const T&amp; val);</a:t>
            </a:r>
            <a:endParaRPr/>
          </a:p>
          <a:p>
            <a:pPr indent="-342900" lvl="0" marL="342900" marR="0" rtl="0" algn="just">
              <a:lnSpc>
                <a:spcPct val="100000"/>
              </a:lnSpc>
              <a:spcBef>
                <a:spcPts val="380"/>
              </a:spcBef>
              <a:spcAft>
                <a:spcPts val="0"/>
              </a:spcAft>
              <a:buClr>
                <a:schemeClr val="folHlink"/>
              </a:buClr>
              <a:buSzPts val="1140"/>
              <a:buFont typeface="Noto Sans Symbols"/>
              <a:buChar char="■"/>
            </a:pPr>
            <a:r>
              <a:rPr b="0" i="0" lang="en-US" sz="1900" u="none">
                <a:solidFill>
                  <a:schemeClr val="dk1"/>
                </a:solidFill>
                <a:latin typeface="Times New Roman"/>
                <a:ea typeface="Times New Roman"/>
                <a:cs typeface="Times New Roman"/>
                <a:sym typeface="Times New Roman"/>
              </a:rPr>
              <a:t>The find() algorithm looks for an element matching </a:t>
            </a:r>
            <a:r>
              <a:rPr b="0" i="1" lang="en-US" sz="1900" u="none">
                <a:solidFill>
                  <a:schemeClr val="dk1"/>
                </a:solidFill>
                <a:latin typeface="Times New Roman"/>
                <a:ea typeface="Times New Roman"/>
                <a:cs typeface="Times New Roman"/>
                <a:sym typeface="Times New Roman"/>
              </a:rPr>
              <a:t>val</a:t>
            </a:r>
            <a:r>
              <a:rPr b="0" i="0" lang="en-US" sz="1900" u="none">
                <a:solidFill>
                  <a:schemeClr val="dk1"/>
                </a:solidFill>
                <a:latin typeface="Times New Roman"/>
                <a:ea typeface="Times New Roman"/>
                <a:cs typeface="Times New Roman"/>
                <a:sym typeface="Times New Roman"/>
              </a:rPr>
              <a:t> between </a:t>
            </a:r>
            <a:r>
              <a:rPr b="0" i="1" lang="en-US" sz="1900" u="none">
                <a:solidFill>
                  <a:schemeClr val="dk1"/>
                </a:solidFill>
                <a:latin typeface="Times New Roman"/>
                <a:ea typeface="Times New Roman"/>
                <a:cs typeface="Times New Roman"/>
                <a:sym typeface="Times New Roman"/>
              </a:rPr>
              <a:t>start</a:t>
            </a:r>
            <a:r>
              <a:rPr b="0" i="0" lang="en-US" sz="1900" u="none">
                <a:solidFill>
                  <a:schemeClr val="dk1"/>
                </a:solidFill>
                <a:latin typeface="Times New Roman"/>
                <a:ea typeface="Times New Roman"/>
                <a:cs typeface="Times New Roman"/>
                <a:sym typeface="Times New Roman"/>
              </a:rPr>
              <a:t> and </a:t>
            </a:r>
            <a:r>
              <a:rPr b="0" i="1" lang="en-US" sz="1900" u="none">
                <a:solidFill>
                  <a:schemeClr val="dk1"/>
                </a:solidFill>
                <a:latin typeface="Times New Roman"/>
                <a:ea typeface="Times New Roman"/>
                <a:cs typeface="Times New Roman"/>
                <a:sym typeface="Times New Roman"/>
              </a:rPr>
              <a:t>end</a:t>
            </a:r>
            <a:r>
              <a:rPr b="0" i="0" lang="en-US" sz="1900" u="none">
                <a:solidFill>
                  <a:schemeClr val="dk1"/>
                </a:solidFill>
                <a:latin typeface="Times New Roman"/>
                <a:ea typeface="Times New Roman"/>
                <a:cs typeface="Times New Roman"/>
                <a:sym typeface="Times New Roman"/>
              </a:rPr>
              <a:t>.</a:t>
            </a:r>
            <a:endParaRPr/>
          </a:p>
          <a:p>
            <a:pPr indent="-342900" lvl="0" marL="342900" marR="0" rtl="0" algn="just">
              <a:lnSpc>
                <a:spcPct val="100000"/>
              </a:lnSpc>
              <a:spcBef>
                <a:spcPts val="380"/>
              </a:spcBef>
              <a:spcAft>
                <a:spcPts val="0"/>
              </a:spcAft>
              <a:buClr>
                <a:schemeClr val="folHlink"/>
              </a:buClr>
              <a:buSzPts val="1140"/>
              <a:buFont typeface="Noto Sans Symbols"/>
              <a:buChar char="■"/>
            </a:pPr>
            <a:r>
              <a:rPr b="0" i="0" lang="en-US" sz="1900" u="none">
                <a:solidFill>
                  <a:schemeClr val="dk1"/>
                </a:solidFill>
                <a:latin typeface="Times New Roman"/>
                <a:ea typeface="Times New Roman"/>
                <a:cs typeface="Times New Roman"/>
                <a:sym typeface="Times New Roman"/>
              </a:rPr>
              <a:t> If an element matching </a:t>
            </a:r>
            <a:r>
              <a:rPr b="0" i="1" lang="en-US" sz="1900" u="none">
                <a:solidFill>
                  <a:schemeClr val="dk1"/>
                </a:solidFill>
                <a:latin typeface="Times New Roman"/>
                <a:ea typeface="Times New Roman"/>
                <a:cs typeface="Times New Roman"/>
                <a:sym typeface="Times New Roman"/>
              </a:rPr>
              <a:t>val</a:t>
            </a:r>
            <a:r>
              <a:rPr b="0" i="0" lang="en-US" sz="1900" u="none">
                <a:solidFill>
                  <a:schemeClr val="dk1"/>
                </a:solidFill>
                <a:latin typeface="Times New Roman"/>
                <a:ea typeface="Times New Roman"/>
                <a:cs typeface="Times New Roman"/>
                <a:sym typeface="Times New Roman"/>
              </a:rPr>
              <a:t> is found, the return value Is an iterator that points to that element. Otherwise, the return value is an iterator that points to </a:t>
            </a:r>
            <a:r>
              <a:rPr b="0" i="1" lang="en-US" sz="1900" u="none">
                <a:solidFill>
                  <a:schemeClr val="dk1"/>
                </a:solidFill>
                <a:latin typeface="Times New Roman"/>
                <a:ea typeface="Times New Roman"/>
                <a:cs typeface="Times New Roman"/>
                <a:sym typeface="Times New Roman"/>
              </a:rPr>
              <a:t>end</a:t>
            </a:r>
            <a:r>
              <a:rPr b="0" i="0" lang="en-US" sz="1900" u="none">
                <a:solidFill>
                  <a:schemeClr val="dk1"/>
                </a:solidFill>
                <a:latin typeface="Times New Roman"/>
                <a:ea typeface="Times New Roman"/>
                <a:cs typeface="Times New Roman"/>
                <a:sym typeface="Times New Roman"/>
              </a:rPr>
              <a:t>.</a:t>
            </a:r>
            <a:endParaRPr/>
          </a:p>
          <a:p>
            <a:pPr indent="-342900" lvl="0" marL="342900" marR="0" rtl="0" algn="just">
              <a:lnSpc>
                <a:spcPct val="100000"/>
              </a:lnSpc>
              <a:spcBef>
                <a:spcPts val="380"/>
              </a:spcBef>
              <a:spcAft>
                <a:spcPts val="0"/>
              </a:spcAft>
              <a:buClr>
                <a:schemeClr val="folHlink"/>
              </a:buClr>
              <a:buSzPts val="1140"/>
              <a:buFont typeface="Noto Sans Symbols"/>
              <a:buNone/>
            </a:pPr>
            <a:r>
              <a:rPr b="0" i="1" lang="en-US" sz="1900" u="none">
                <a:solidFill>
                  <a:schemeClr val="dk1"/>
                </a:solidFill>
                <a:latin typeface="Times New Roman"/>
                <a:ea typeface="Times New Roman"/>
                <a:cs typeface="Times New Roman"/>
                <a:sym typeface="Times New Roman"/>
              </a:rPr>
              <a:t>#include &lt;iostream&gt; </a:t>
            </a:r>
            <a:endParaRPr/>
          </a:p>
          <a:p>
            <a:pPr indent="-342900" lvl="0" marL="342900" marR="0" rtl="0" algn="just">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 </a:t>
            </a:r>
            <a:r>
              <a:rPr b="0" i="1" lang="en-US" sz="1900" u="none">
                <a:solidFill>
                  <a:schemeClr val="dk1"/>
                </a:solidFill>
                <a:latin typeface="Times New Roman"/>
                <a:ea typeface="Times New Roman"/>
                <a:cs typeface="Times New Roman"/>
                <a:sym typeface="Times New Roman"/>
              </a:rPr>
              <a:t>#include &lt;algorithm&gt; </a:t>
            </a:r>
            <a:endParaRPr/>
          </a:p>
          <a:p>
            <a:pPr indent="-342900" lvl="0" marL="342900" marR="0" rtl="0" algn="just">
              <a:lnSpc>
                <a:spcPct val="100000"/>
              </a:lnSpc>
              <a:spcBef>
                <a:spcPts val="380"/>
              </a:spcBef>
              <a:spcAft>
                <a:spcPts val="0"/>
              </a:spcAft>
              <a:buClr>
                <a:schemeClr val="folHlink"/>
              </a:buClr>
              <a:buSzPts val="1140"/>
              <a:buFont typeface="Noto Sans Symbols"/>
              <a:buNone/>
            </a:pPr>
            <a:r>
              <a:rPr b="0" i="1" lang="en-US" sz="1900" u="none">
                <a:solidFill>
                  <a:schemeClr val="dk1"/>
                </a:solidFill>
                <a:latin typeface="Times New Roman"/>
                <a:ea typeface="Times New Roman"/>
                <a:cs typeface="Times New Roman"/>
                <a:sym typeface="Times New Roman"/>
              </a:rPr>
              <a:t>using namespace std;</a:t>
            </a:r>
            <a:endParaRPr/>
          </a:p>
          <a:p>
            <a:pPr indent="-342900" lvl="0" marL="342900" marR="0" rtl="0" algn="just">
              <a:lnSpc>
                <a:spcPct val="100000"/>
              </a:lnSpc>
              <a:spcBef>
                <a:spcPts val="380"/>
              </a:spcBef>
              <a:spcAft>
                <a:spcPts val="0"/>
              </a:spcAft>
              <a:buClr>
                <a:schemeClr val="folHlink"/>
              </a:buClr>
              <a:buSzPts val="1140"/>
              <a:buFont typeface="Noto Sans Symbols"/>
              <a:buNone/>
            </a:pPr>
            <a:r>
              <a:rPr b="0" i="1" lang="en-US" sz="1900" u="none">
                <a:solidFill>
                  <a:schemeClr val="dk1"/>
                </a:solidFill>
                <a:latin typeface="Times New Roman"/>
                <a:ea typeface="Times New Roman"/>
                <a:cs typeface="Times New Roman"/>
                <a:sym typeface="Times New Roman"/>
              </a:rPr>
              <a:t>int</a:t>
            </a:r>
            <a:r>
              <a:rPr b="0" i="0" lang="en-US" sz="1900" u="none">
                <a:solidFill>
                  <a:schemeClr val="dk1"/>
                </a:solidFill>
                <a:latin typeface="Times New Roman"/>
                <a:ea typeface="Times New Roman"/>
                <a:cs typeface="Times New Roman"/>
                <a:sym typeface="Times New Roman"/>
              </a:rPr>
              <a:t> main () {</a:t>
            </a:r>
            <a:endParaRPr/>
          </a:p>
          <a:p>
            <a:pPr indent="-342900" lvl="0" marL="342900" marR="0" rtl="0" algn="just">
              <a:lnSpc>
                <a:spcPct val="100000"/>
              </a:lnSpc>
              <a:spcBef>
                <a:spcPts val="380"/>
              </a:spcBef>
              <a:spcAft>
                <a:spcPts val="0"/>
              </a:spcAft>
              <a:buClr>
                <a:schemeClr val="folHlink"/>
              </a:buClr>
              <a:buSzPts val="1140"/>
              <a:buFont typeface="Noto Sans Symbols"/>
              <a:buNone/>
            </a:pPr>
            <a:r>
              <a:rPr b="0" i="1" lang="en-US" sz="1900" u="none">
                <a:solidFill>
                  <a:schemeClr val="dk1"/>
                </a:solidFill>
                <a:latin typeface="Times New Roman"/>
                <a:ea typeface="Times New Roman"/>
                <a:cs typeface="Times New Roman"/>
                <a:sym typeface="Times New Roman"/>
              </a:rPr>
              <a:t>int</a:t>
            </a:r>
            <a:r>
              <a:rPr b="0" i="0" lang="en-US" sz="1900" u="none">
                <a:solidFill>
                  <a:schemeClr val="dk1"/>
                </a:solidFill>
                <a:latin typeface="Times New Roman"/>
                <a:ea typeface="Times New Roman"/>
                <a:cs typeface="Times New Roman"/>
                <a:sym typeface="Times New Roman"/>
              </a:rPr>
              <a:t> myints[] = { 10, 20, 30, 40 }; </a:t>
            </a:r>
            <a:endParaRPr/>
          </a:p>
          <a:p>
            <a:pPr indent="-342900" lvl="0" marL="342900" marR="0" rtl="0" algn="just">
              <a:lnSpc>
                <a:spcPct val="100000"/>
              </a:lnSpc>
              <a:spcBef>
                <a:spcPts val="380"/>
              </a:spcBef>
              <a:spcAft>
                <a:spcPts val="0"/>
              </a:spcAft>
              <a:buClr>
                <a:schemeClr val="folHlink"/>
              </a:buClr>
              <a:buSzPts val="1140"/>
              <a:buFont typeface="Noto Sans Symbols"/>
              <a:buNone/>
            </a:pPr>
            <a:r>
              <a:rPr b="0" i="1" lang="en-US" sz="1900" u="none">
                <a:solidFill>
                  <a:schemeClr val="dk1"/>
                </a:solidFill>
                <a:latin typeface="Times New Roman"/>
                <a:ea typeface="Times New Roman"/>
                <a:cs typeface="Times New Roman"/>
                <a:sym typeface="Times New Roman"/>
              </a:rPr>
              <a:t>int</a:t>
            </a:r>
            <a:r>
              <a:rPr b="0" i="0" lang="en-US" sz="1900" u="none">
                <a:solidFill>
                  <a:schemeClr val="dk1"/>
                </a:solidFill>
                <a:latin typeface="Times New Roman"/>
                <a:ea typeface="Times New Roman"/>
                <a:cs typeface="Times New Roman"/>
                <a:sym typeface="Times New Roman"/>
              </a:rPr>
              <a:t> * p = </a:t>
            </a:r>
            <a:r>
              <a:rPr b="1" i="0" lang="en-US" sz="1900" u="none">
                <a:solidFill>
                  <a:srgbClr val="C00000"/>
                </a:solidFill>
                <a:latin typeface="Times New Roman"/>
                <a:ea typeface="Times New Roman"/>
                <a:cs typeface="Times New Roman"/>
                <a:sym typeface="Times New Roman"/>
              </a:rPr>
              <a:t>find (myints, myints+4, 30);</a:t>
            </a:r>
            <a:endParaRPr/>
          </a:p>
          <a:p>
            <a:pPr indent="-342900" lvl="0" marL="342900" marR="0" rtl="0" algn="just">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 </a:t>
            </a:r>
            <a:r>
              <a:rPr b="0" i="1" lang="en-US" sz="1900" u="none">
                <a:solidFill>
                  <a:schemeClr val="dk1"/>
                </a:solidFill>
                <a:latin typeface="Times New Roman"/>
                <a:ea typeface="Times New Roman"/>
                <a:cs typeface="Times New Roman"/>
                <a:sym typeface="Times New Roman"/>
              </a:rPr>
              <a:t>if</a:t>
            </a:r>
            <a:r>
              <a:rPr b="0" i="0" lang="en-US" sz="1900" u="none">
                <a:solidFill>
                  <a:schemeClr val="dk1"/>
                </a:solidFill>
                <a:latin typeface="Times New Roman"/>
                <a:ea typeface="Times New Roman"/>
                <a:cs typeface="Times New Roman"/>
                <a:sym typeface="Times New Roman"/>
              </a:rPr>
              <a:t> (p != myints+4) cout &lt;&lt; "Element found in myints: " &lt;&lt; *p &lt;&lt; '\n'; </a:t>
            </a:r>
            <a:endParaRPr/>
          </a:p>
          <a:p>
            <a:pPr indent="-342900" lvl="0" marL="342900" marR="0" rtl="0" algn="just">
              <a:lnSpc>
                <a:spcPct val="100000"/>
              </a:lnSpc>
              <a:spcBef>
                <a:spcPts val="380"/>
              </a:spcBef>
              <a:spcAft>
                <a:spcPts val="0"/>
              </a:spcAft>
              <a:buClr>
                <a:schemeClr val="folHlink"/>
              </a:buClr>
              <a:buSzPts val="1140"/>
              <a:buFont typeface="Noto Sans Symbols"/>
              <a:buNone/>
            </a:pPr>
            <a:r>
              <a:rPr b="0" i="1" lang="en-US" sz="1900" u="none">
                <a:solidFill>
                  <a:schemeClr val="dk1"/>
                </a:solidFill>
                <a:latin typeface="Times New Roman"/>
                <a:ea typeface="Times New Roman"/>
                <a:cs typeface="Times New Roman"/>
                <a:sym typeface="Times New Roman"/>
              </a:rPr>
              <a:t>else</a:t>
            </a:r>
            <a:r>
              <a:rPr b="0" i="0" lang="en-US" sz="1900" u="none">
                <a:solidFill>
                  <a:schemeClr val="dk1"/>
                </a:solidFill>
                <a:latin typeface="Times New Roman"/>
                <a:ea typeface="Times New Roman"/>
                <a:cs typeface="Times New Roman"/>
                <a:sym typeface="Times New Roman"/>
              </a:rPr>
              <a:t>   cout &lt;&lt; "Element not found in myints\n“;</a:t>
            </a:r>
            <a:endParaRPr/>
          </a:p>
          <a:p>
            <a:pPr indent="-342900" lvl="0" marL="342900" marR="0" rtl="0" algn="just">
              <a:lnSpc>
                <a:spcPct val="100000"/>
              </a:lnSpc>
              <a:spcBef>
                <a:spcPts val="38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 </a:t>
            </a:r>
            <a:r>
              <a:rPr b="0" i="1" lang="en-US" sz="1900" u="none">
                <a:solidFill>
                  <a:schemeClr val="dk1"/>
                </a:solidFill>
                <a:latin typeface="Times New Roman"/>
                <a:ea typeface="Times New Roman"/>
                <a:cs typeface="Times New Roman"/>
                <a:sym typeface="Times New Roman"/>
              </a:rPr>
              <a:t>return</a:t>
            </a:r>
            <a:r>
              <a:rPr b="0" i="0" lang="en-US" sz="1900" u="none">
                <a:solidFill>
                  <a:schemeClr val="dk1"/>
                </a:solidFill>
                <a:latin typeface="Times New Roman"/>
                <a:ea typeface="Times New Roman"/>
                <a:cs typeface="Times New Roman"/>
                <a:sym typeface="Times New Roman"/>
              </a:rPr>
              <a:t> 0; }</a:t>
            </a:r>
            <a:endParaRPr/>
          </a:p>
          <a:p>
            <a:pPr indent="-270510" lvl="0" marL="342900" marR="0" rtl="0" algn="just">
              <a:lnSpc>
                <a:spcPct val="100000"/>
              </a:lnSpc>
              <a:spcBef>
                <a:spcPts val="380"/>
              </a:spcBef>
              <a:spcAft>
                <a:spcPts val="0"/>
              </a:spcAft>
              <a:buClr>
                <a:schemeClr val="folHlink"/>
              </a:buClr>
              <a:buSzPts val="1140"/>
              <a:buFont typeface="Noto Sans Symbols"/>
              <a:buNone/>
            </a:pPr>
            <a:r>
              <a:t/>
            </a:r>
            <a:endParaRPr b="0" i="0" sz="1900" u="none">
              <a:solidFill>
                <a:schemeClr val="dk1"/>
              </a:solidFill>
              <a:latin typeface="Times New Roman"/>
              <a:ea typeface="Times New Roman"/>
              <a:cs typeface="Times New Roman"/>
              <a:sym typeface="Times New Roman"/>
            </a:endParaRPr>
          </a:p>
          <a:p>
            <a:pPr indent="-270510" lvl="0" marL="342900" marR="0" rtl="0" algn="l">
              <a:spcBef>
                <a:spcPts val="380"/>
              </a:spcBef>
              <a:spcAft>
                <a:spcPts val="0"/>
              </a:spcAft>
              <a:buClr>
                <a:schemeClr val="folHlink"/>
              </a:buClr>
              <a:buSzPts val="1140"/>
              <a:buFont typeface="Noto Sans Symbols"/>
              <a:buNone/>
            </a:pPr>
            <a:r>
              <a:t/>
            </a:r>
            <a:endParaRPr b="0" i="0" sz="19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8"/>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Find() Algorithm</a:t>
            </a:r>
            <a:endParaRPr/>
          </a:p>
        </p:txBody>
      </p:sp>
      <p:sp>
        <p:nvSpPr>
          <p:cNvPr id="635" name="Google Shape;635;p58"/>
          <p:cNvSpPr txBox="1"/>
          <p:nvPr>
            <p:ph idx="1" type="body"/>
          </p:nvPr>
        </p:nvSpPr>
        <p:spPr>
          <a:xfrm>
            <a:off x="685800" y="1143000"/>
            <a:ext cx="8269287" cy="5486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b="0" i="0" lang="en-US" sz="2000" u="none">
                <a:solidFill>
                  <a:schemeClr val="dk1"/>
                </a:solidFill>
                <a:latin typeface="Arial"/>
                <a:ea typeface="Arial"/>
                <a:cs typeface="Arial"/>
                <a:sym typeface="Arial"/>
              </a:rPr>
              <a:t>#include &lt;vector&gt;</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Arial"/>
                <a:ea typeface="Arial"/>
                <a:cs typeface="Arial"/>
                <a:sym typeface="Arial"/>
              </a:rPr>
              <a:t>#include &lt;algorithm&gt;</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Arial"/>
                <a:ea typeface="Arial"/>
                <a:cs typeface="Arial"/>
                <a:sym typeface="Arial"/>
              </a:rPr>
              <a:t>#include &lt;iostream&gt;</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Arial"/>
                <a:ea typeface="Arial"/>
                <a:cs typeface="Arial"/>
                <a:sym typeface="Arial"/>
              </a:rPr>
              <a:t>int key;</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Arial"/>
                <a:ea typeface="Arial"/>
                <a:cs typeface="Arial"/>
                <a:sym typeface="Arial"/>
              </a:rPr>
              <a:t>int arr[] = { 12, 3, 17, 8, 34, 56, 9  };  // standard C array</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Arial"/>
                <a:ea typeface="Arial"/>
                <a:cs typeface="Arial"/>
                <a:sym typeface="Arial"/>
              </a:rPr>
              <a:t>vector&lt;int&gt; v(arr, arr+7);  // initialize vector with C array </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Arial"/>
                <a:ea typeface="Arial"/>
                <a:cs typeface="Arial"/>
                <a:sym typeface="Arial"/>
              </a:rPr>
              <a:t>vector&lt;int&gt;::iterator iter;</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Arial"/>
                <a:ea typeface="Arial"/>
                <a:cs typeface="Arial"/>
                <a:sym typeface="Arial"/>
              </a:rPr>
              <a:t>cout &lt;&lt; ”enter value :”;</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Arial"/>
                <a:ea typeface="Arial"/>
                <a:cs typeface="Arial"/>
                <a:sym typeface="Arial"/>
              </a:rPr>
              <a:t>cin &gt;&gt; key;</a:t>
            </a:r>
            <a:endParaRPr/>
          </a:p>
          <a:p>
            <a:pPr indent="-342900" lvl="0" marL="342900" rtl="0" algn="l">
              <a:lnSpc>
                <a:spcPct val="100000"/>
              </a:lnSpc>
              <a:spcBef>
                <a:spcPts val="400"/>
              </a:spcBef>
              <a:spcAft>
                <a:spcPts val="0"/>
              </a:spcAft>
              <a:buSzPts val="1200"/>
              <a:buNone/>
            </a:pPr>
            <a:r>
              <a:rPr b="0" i="0" lang="en-US" sz="2000" u="none">
                <a:solidFill>
                  <a:srgbClr val="FF0000"/>
                </a:solidFill>
                <a:latin typeface="Arial"/>
                <a:ea typeface="Arial"/>
                <a:cs typeface="Arial"/>
                <a:sym typeface="Arial"/>
              </a:rPr>
              <a:t>iter=find(v.begin(),v.end(),key); // finds integer key in v</a:t>
            </a:r>
            <a:endParaRPr/>
          </a:p>
          <a:p>
            <a:pPr indent="-342900" lvl="0" marL="342900" rtl="0" algn="l">
              <a:lnSpc>
                <a:spcPct val="100000"/>
              </a:lnSpc>
              <a:spcBef>
                <a:spcPts val="400"/>
              </a:spcBef>
              <a:spcAft>
                <a:spcPts val="0"/>
              </a:spcAft>
              <a:buSzPts val="1200"/>
              <a:buNone/>
            </a:pPr>
            <a:r>
              <a:rPr b="0" i="0" lang="en-US" sz="2000" u="none">
                <a:solidFill>
                  <a:srgbClr val="FF0000"/>
                </a:solidFill>
                <a:latin typeface="Arial"/>
                <a:ea typeface="Arial"/>
                <a:cs typeface="Arial"/>
                <a:sym typeface="Arial"/>
              </a:rPr>
              <a:t>if (iter != v.end()) // found the element</a:t>
            </a:r>
            <a:endParaRPr/>
          </a:p>
          <a:p>
            <a:pPr indent="-342900" lvl="0" marL="342900" rtl="0" algn="l">
              <a:lnSpc>
                <a:spcPct val="100000"/>
              </a:lnSpc>
              <a:spcBef>
                <a:spcPts val="400"/>
              </a:spcBef>
              <a:spcAft>
                <a:spcPts val="0"/>
              </a:spcAft>
              <a:buSzPts val="1200"/>
              <a:buNone/>
            </a:pPr>
            <a:r>
              <a:rPr b="0" i="0" lang="en-US" sz="2000" u="none">
                <a:solidFill>
                  <a:srgbClr val="FF0000"/>
                </a:solidFill>
                <a:latin typeface="Arial"/>
                <a:ea typeface="Arial"/>
                <a:cs typeface="Arial"/>
                <a:sym typeface="Arial"/>
              </a:rPr>
              <a:t>   cout &lt;&lt; ”Element ” &lt;&lt; key &lt;&lt; ” found” &lt;&lt; endl;</a:t>
            </a:r>
            <a:endParaRPr/>
          </a:p>
          <a:p>
            <a:pPr indent="-342900" lvl="0" marL="342900" rtl="0" algn="l">
              <a:lnSpc>
                <a:spcPct val="100000"/>
              </a:lnSpc>
              <a:spcBef>
                <a:spcPts val="400"/>
              </a:spcBef>
              <a:spcAft>
                <a:spcPts val="0"/>
              </a:spcAft>
              <a:buSzPts val="1200"/>
              <a:buNone/>
            </a:pPr>
            <a:r>
              <a:rPr b="0" i="0" lang="en-US" sz="2000" u="none">
                <a:solidFill>
                  <a:srgbClr val="FF0000"/>
                </a:solidFill>
                <a:latin typeface="Arial"/>
                <a:ea typeface="Arial"/>
                <a:cs typeface="Arial"/>
                <a:sym typeface="Arial"/>
              </a:rPr>
              <a:t>else</a:t>
            </a:r>
            <a:endParaRPr/>
          </a:p>
          <a:p>
            <a:pPr indent="-342900" lvl="0" marL="342900" rtl="0" algn="l">
              <a:lnSpc>
                <a:spcPct val="100000"/>
              </a:lnSpc>
              <a:spcBef>
                <a:spcPts val="400"/>
              </a:spcBef>
              <a:spcAft>
                <a:spcPts val="0"/>
              </a:spcAft>
              <a:buSzPts val="1200"/>
              <a:buNone/>
            </a:pPr>
            <a:r>
              <a:rPr b="0" i="0" lang="en-US" sz="2000" u="none">
                <a:solidFill>
                  <a:srgbClr val="FF0000"/>
                </a:solidFill>
                <a:latin typeface="Arial"/>
                <a:ea typeface="Arial"/>
                <a:cs typeface="Arial"/>
                <a:sym typeface="Arial"/>
              </a:rPr>
              <a:t>  cout &lt;&lt; ”Element ” &lt;&lt; key &lt;&lt; ” not in vector v” &lt;&lt; endl;</a:t>
            </a:r>
            <a:endParaRPr/>
          </a:p>
          <a:p>
            <a:pPr indent="-342900" lvl="0" marL="342900" rtl="0" algn="l">
              <a:lnSpc>
                <a:spcPct val="100000"/>
              </a:lnSpc>
              <a:spcBef>
                <a:spcPts val="400"/>
              </a:spcBef>
              <a:spcAft>
                <a:spcPts val="0"/>
              </a:spcAft>
              <a:buSzPts val="1200"/>
              <a:buNone/>
            </a:pPr>
            <a:r>
              <a:t/>
            </a:r>
            <a:endParaRPr b="0" i="0" sz="2000" u="none">
              <a:solidFill>
                <a:srgbClr val="FF0000"/>
              </a:solidFill>
              <a:latin typeface="Arial"/>
              <a:ea typeface="Arial"/>
              <a:cs typeface="Arial"/>
              <a:sym typeface="Arial"/>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Arial"/>
              <a:ea typeface="Arial"/>
              <a:cs typeface="Arial"/>
              <a:sym typeface="Arial"/>
            </a:endParaRPr>
          </a:p>
          <a:p>
            <a:pPr indent="-266700" lvl="0" marL="342900" rtl="0" algn="l">
              <a:spcBef>
                <a:spcPts val="400"/>
              </a:spcBef>
              <a:spcAft>
                <a:spcPts val="0"/>
              </a:spcAft>
              <a:buSzPts val="12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9"/>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Find_If() Algorithm</a:t>
            </a:r>
            <a:endParaRPr/>
          </a:p>
        </p:txBody>
      </p:sp>
      <p:sp>
        <p:nvSpPr>
          <p:cNvPr id="641" name="Google Shape;641;p59"/>
          <p:cNvSpPr txBox="1"/>
          <p:nvPr>
            <p:ph idx="1" type="body"/>
          </p:nvPr>
        </p:nvSpPr>
        <p:spPr>
          <a:xfrm>
            <a:off x="381000" y="1371600"/>
            <a:ext cx="8574087"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None/>
            </a:pPr>
            <a:r>
              <a:rPr b="0" i="0" lang="en-US" sz="2400" u="none">
                <a:solidFill>
                  <a:schemeClr val="dk1"/>
                </a:solidFill>
                <a:latin typeface="Arial"/>
                <a:ea typeface="Arial"/>
                <a:cs typeface="Arial"/>
                <a:sym typeface="Arial"/>
              </a:rPr>
              <a:t>#include &lt;vector&gt;</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Arial"/>
                <a:ea typeface="Arial"/>
                <a:cs typeface="Arial"/>
                <a:sym typeface="Arial"/>
              </a:rPr>
              <a:t>#include &lt;algorithm&gt;</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Arial"/>
                <a:ea typeface="Arial"/>
                <a:cs typeface="Arial"/>
                <a:sym typeface="Arial"/>
              </a:rPr>
              <a:t>#include &lt;iostream&gt;</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Arial"/>
                <a:ea typeface="Arial"/>
                <a:cs typeface="Arial"/>
                <a:sym typeface="Arial"/>
              </a:rPr>
              <a:t>Bool mytest(int n) { return (n&gt;21) &amp;&amp; (n &lt;36); };</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Arial"/>
                <a:ea typeface="Arial"/>
                <a:cs typeface="Arial"/>
                <a:sym typeface="Arial"/>
              </a:rPr>
              <a:t>int arr[] = { 12, 3, 17, 8, 34, 56, 9  };  // standard C array</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Arial"/>
                <a:ea typeface="Arial"/>
                <a:cs typeface="Arial"/>
                <a:sym typeface="Arial"/>
              </a:rPr>
              <a:t>vector&lt;int&gt; v(arr, arr+7);  // initialize vector with C array </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Arial"/>
                <a:ea typeface="Arial"/>
                <a:cs typeface="Arial"/>
                <a:sym typeface="Arial"/>
              </a:rPr>
              <a:t>vector&lt;int&gt;::iterator iter;</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Arial"/>
                <a:ea typeface="Arial"/>
                <a:cs typeface="Arial"/>
                <a:sym typeface="Arial"/>
              </a:rPr>
              <a:t>iter=find_if(v.begin(),v.end(),mytest); </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Arial"/>
                <a:ea typeface="Arial"/>
                <a:cs typeface="Arial"/>
                <a:sym typeface="Arial"/>
              </a:rPr>
              <a:t>  // finds element in v  for which mytest is true </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Arial"/>
                <a:ea typeface="Arial"/>
                <a:cs typeface="Arial"/>
                <a:sym typeface="Arial"/>
              </a:rPr>
              <a:t>if (iter != v.end()) // found the element</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Arial"/>
                <a:ea typeface="Arial"/>
                <a:cs typeface="Arial"/>
                <a:sym typeface="Arial"/>
              </a:rPr>
              <a:t>   cout &lt;&lt; ”found ” &lt;&lt; *iter &lt;&lt; endl;</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Arial"/>
                <a:ea typeface="Arial"/>
                <a:cs typeface="Arial"/>
                <a:sym typeface="Arial"/>
              </a:rPr>
              <a:t>else</a:t>
            </a:r>
            <a:endParaRPr/>
          </a:p>
          <a:p>
            <a:pPr indent="-342900" lvl="0" marL="342900" rtl="0" algn="l">
              <a:lnSpc>
                <a:spcPct val="90000"/>
              </a:lnSpc>
              <a:spcBef>
                <a:spcPts val="480"/>
              </a:spcBef>
              <a:spcAft>
                <a:spcPts val="0"/>
              </a:spcAft>
              <a:buSzPts val="1440"/>
              <a:buNone/>
            </a:pPr>
            <a:r>
              <a:rPr b="0" i="0" lang="en-US" sz="2400" u="none">
                <a:solidFill>
                  <a:schemeClr val="dk1"/>
                </a:solidFill>
                <a:latin typeface="Arial"/>
                <a:ea typeface="Arial"/>
                <a:cs typeface="Arial"/>
                <a:sym typeface="Arial"/>
              </a:rPr>
              <a:t>  cout &lt;&lt; ”not found” &lt;&lt; endl;</a:t>
            </a:r>
            <a:endParaRPr/>
          </a:p>
          <a:p>
            <a:pPr indent="-342900" lvl="0" marL="342900" rtl="0" algn="l">
              <a:lnSpc>
                <a:spcPct val="90000"/>
              </a:lnSpc>
              <a:spcBef>
                <a:spcPts val="480"/>
              </a:spcBef>
              <a:spcAft>
                <a:spcPts val="0"/>
              </a:spcAft>
              <a:buSzPts val="1440"/>
              <a:buNone/>
            </a:pPr>
            <a:r>
              <a:t/>
            </a:r>
            <a:endParaRPr b="0" i="0" sz="24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SzPts val="1440"/>
              <a:buNone/>
            </a:pPr>
            <a:r>
              <a:t/>
            </a:r>
            <a:endParaRPr b="0" i="0" sz="2400" u="none">
              <a:solidFill>
                <a:schemeClr val="dk1"/>
              </a:solidFill>
              <a:latin typeface="Arial"/>
              <a:ea typeface="Arial"/>
              <a:cs typeface="Arial"/>
              <a:sym typeface="Arial"/>
            </a:endParaRPr>
          </a:p>
          <a:p>
            <a:pPr indent="-251459" lvl="0" marL="342900" rtl="0" algn="l">
              <a:spcBef>
                <a:spcPts val="480"/>
              </a:spcBef>
              <a:spcAft>
                <a:spcPts val="0"/>
              </a:spcAft>
              <a:buSzPts val="144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0"/>
          <p:cNvSpPr txBox="1"/>
          <p:nvPr>
            <p:ph type="title"/>
          </p:nvPr>
        </p:nvSpPr>
        <p:spPr>
          <a:xfrm>
            <a:off x="457200" y="152400"/>
            <a:ext cx="8229600" cy="7588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Algorithm: count()</a:t>
            </a:r>
            <a:endParaRPr/>
          </a:p>
        </p:txBody>
      </p:sp>
      <p:sp>
        <p:nvSpPr>
          <p:cNvPr id="647" name="Google Shape;647;p60"/>
          <p:cNvSpPr txBox="1"/>
          <p:nvPr>
            <p:ph idx="1" type="body"/>
          </p:nvPr>
        </p:nvSpPr>
        <p:spPr>
          <a:xfrm>
            <a:off x="457200" y="1179512"/>
            <a:ext cx="4038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960"/>
              <a:buFont typeface="Noto Sans Symbols"/>
              <a:buChar char="■"/>
            </a:pPr>
            <a:r>
              <a:rPr b="0" i="0" lang="en-US" sz="1600" u="none">
                <a:solidFill>
                  <a:schemeClr val="dk1"/>
                </a:solidFill>
                <a:latin typeface="Times New Roman"/>
                <a:ea typeface="Times New Roman"/>
                <a:cs typeface="Times New Roman"/>
                <a:sym typeface="Times New Roman"/>
              </a:rPr>
              <a:t>count() returns the number of elements in the given range that are equal to given value. </a:t>
            </a:r>
            <a:endParaRPr/>
          </a:p>
          <a:p>
            <a:pPr indent="-342900" lvl="0" marL="342900" marR="0" rtl="0" algn="l">
              <a:lnSpc>
                <a:spcPct val="100000"/>
              </a:lnSpc>
              <a:spcBef>
                <a:spcPts val="320"/>
              </a:spcBef>
              <a:spcAft>
                <a:spcPts val="0"/>
              </a:spcAft>
              <a:buClr>
                <a:schemeClr val="folHlink"/>
              </a:buClr>
              <a:buSzPts val="960"/>
              <a:buFont typeface="Noto Sans Symbols"/>
              <a:buChar char="■"/>
            </a:pPr>
            <a:r>
              <a:rPr b="0" i="0" lang="en-US" sz="1600" u="none">
                <a:solidFill>
                  <a:schemeClr val="dk1"/>
                </a:solidFill>
                <a:latin typeface="Times New Roman"/>
                <a:ea typeface="Times New Roman"/>
                <a:cs typeface="Times New Roman"/>
                <a:sym typeface="Times New Roman"/>
              </a:rPr>
              <a:t>Syntax for count is:</a:t>
            </a:r>
            <a:endParaRPr/>
          </a:p>
          <a:p>
            <a:pPr indent="-342900" lvl="0" marL="342900" marR="0" rtl="0" algn="l">
              <a:lnSpc>
                <a:spcPct val="100000"/>
              </a:lnSpc>
              <a:spcBef>
                <a:spcPts val="320"/>
              </a:spcBef>
              <a:spcAft>
                <a:spcPts val="0"/>
              </a:spcAft>
              <a:buClr>
                <a:schemeClr val="folHlink"/>
              </a:buClr>
              <a:buSzPts val="960"/>
              <a:buFont typeface="Noto Sans Symbols"/>
              <a:buChar char="■"/>
            </a:pPr>
            <a:r>
              <a:rPr b="1" i="0" lang="en-US" sz="1600" u="none">
                <a:solidFill>
                  <a:schemeClr val="dk1"/>
                </a:solidFill>
                <a:latin typeface="Times New Roman"/>
                <a:ea typeface="Times New Roman"/>
                <a:cs typeface="Times New Roman"/>
                <a:sym typeface="Times New Roman"/>
              </a:rPr>
              <a:t>count(first ,last ,value) : This will return number of the element in range defined</a:t>
            </a:r>
            <a:endParaRPr/>
          </a:p>
          <a:p>
            <a:pPr indent="-342900" lvl="0" marL="342900" marR="0" rtl="0" algn="l">
              <a:lnSpc>
                <a:spcPct val="100000"/>
              </a:lnSpc>
              <a:spcBef>
                <a:spcPts val="320"/>
              </a:spcBef>
              <a:spcAft>
                <a:spcPts val="0"/>
              </a:spcAft>
              <a:buClr>
                <a:schemeClr val="folHlink"/>
              </a:buClr>
              <a:buSzPts val="960"/>
              <a:buFont typeface="Noto Sans Symbols"/>
              <a:buChar char="■"/>
            </a:pPr>
            <a:r>
              <a:rPr b="0" i="0" lang="en-US" sz="1600" u="none">
                <a:solidFill>
                  <a:schemeClr val="dk1"/>
                </a:solidFill>
                <a:latin typeface="Times New Roman"/>
                <a:ea typeface="Times New Roman"/>
                <a:cs typeface="Times New Roman"/>
                <a:sym typeface="Times New Roman"/>
              </a:rPr>
              <a:t>by iterators first and last ( excluded ) which are equal ( == ) the value</a:t>
            </a:r>
            <a:endParaRPr/>
          </a:p>
        </p:txBody>
      </p:sp>
      <p:sp>
        <p:nvSpPr>
          <p:cNvPr id="648" name="Google Shape;648;p60"/>
          <p:cNvSpPr txBox="1"/>
          <p:nvPr>
            <p:ph idx="2" type="body"/>
          </p:nvPr>
        </p:nvSpPr>
        <p:spPr>
          <a:xfrm>
            <a:off x="4648200" y="1071562"/>
            <a:ext cx="4038600" cy="53260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#include &lt;iostream&gt;</a:t>
            </a:r>
            <a:endParaRPr/>
          </a:p>
          <a:p>
            <a:pPr indent="-342900" lvl="0" marL="34290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#include &lt;algorithm&gt;</a:t>
            </a:r>
            <a:endParaRPr/>
          </a:p>
          <a:p>
            <a:pPr indent="-342900" lvl="0" marL="34290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#include &lt;vector&gt;</a:t>
            </a:r>
            <a:endParaRPr/>
          </a:p>
          <a:p>
            <a:pPr indent="-342900" lvl="0" marL="34290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using namespace std;</a:t>
            </a:r>
            <a:endParaRPr/>
          </a:p>
          <a:p>
            <a:pPr indent="-342900" lvl="0" marL="34290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int main ()</a:t>
            </a:r>
            <a:endParaRPr/>
          </a:p>
          <a:p>
            <a:pPr indent="-342900" lvl="0" marL="34290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a:t>
            </a:r>
            <a:endParaRPr/>
          </a:p>
          <a:p>
            <a:pPr indent="-342900" lvl="0" marL="34290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int values[] = {5,1,6,9,10,1,12,5,5,5,1,8,9,7,46};</a:t>
            </a:r>
            <a:endParaRPr/>
          </a:p>
          <a:p>
            <a:pPr indent="-342900" lvl="0" marL="34290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int count_5 = count(values, values+15, 5);</a:t>
            </a:r>
            <a:endParaRPr/>
          </a:p>
          <a:p>
            <a:pPr indent="-342900" lvl="0" marL="342900" marR="0" rtl="0" algn="l">
              <a:lnSpc>
                <a:spcPct val="100000"/>
              </a:lnSpc>
              <a:spcBef>
                <a:spcPts val="320"/>
              </a:spcBef>
              <a:spcAft>
                <a:spcPts val="0"/>
              </a:spcAft>
              <a:buClr>
                <a:schemeClr val="folHlink"/>
              </a:buClr>
              <a:buSzPts val="960"/>
              <a:buFont typeface="Noto Sans Symbols"/>
              <a:buNone/>
            </a:pPr>
            <a:r>
              <a:rPr b="1" i="0" lang="en-US" sz="1600" u="none">
                <a:solidFill>
                  <a:schemeClr val="dk1"/>
                </a:solidFill>
                <a:latin typeface="Tahoma"/>
                <a:ea typeface="Tahoma"/>
                <a:cs typeface="Tahoma"/>
                <a:sym typeface="Tahoma"/>
              </a:rPr>
              <a:t>/* now count_5 is equal to 4 */</a:t>
            </a:r>
            <a:endParaRPr/>
          </a:p>
          <a:p>
            <a:pPr indent="-342900" lvl="0" marL="34290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vector&lt;int&gt; v(values, values+15);</a:t>
            </a:r>
            <a:endParaRPr/>
          </a:p>
          <a:p>
            <a:pPr indent="-342900" lvl="0" marL="34290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int count_1 = count(v.begin(), v.end(), 1);</a:t>
            </a:r>
            <a:endParaRPr/>
          </a:p>
          <a:p>
            <a:pPr indent="-342900" lvl="0" marL="342900" marR="0" rtl="0" algn="l">
              <a:lnSpc>
                <a:spcPct val="100000"/>
              </a:lnSpc>
              <a:spcBef>
                <a:spcPts val="320"/>
              </a:spcBef>
              <a:spcAft>
                <a:spcPts val="0"/>
              </a:spcAft>
              <a:buClr>
                <a:schemeClr val="folHlink"/>
              </a:buClr>
              <a:buSzPts val="960"/>
              <a:buFont typeface="Noto Sans Symbols"/>
              <a:buNone/>
            </a:pPr>
            <a:r>
              <a:rPr b="1" i="0" lang="en-US" sz="1600" u="none">
                <a:solidFill>
                  <a:schemeClr val="dk1"/>
                </a:solidFill>
                <a:latin typeface="Tahoma"/>
                <a:ea typeface="Tahoma"/>
                <a:cs typeface="Tahoma"/>
                <a:sym typeface="Tahoma"/>
              </a:rPr>
              <a:t>/* now count_1 is equal to */</a:t>
            </a:r>
            <a:endParaRPr/>
          </a:p>
          <a:p>
            <a:pPr indent="-342900" lvl="0" marL="34290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return 0;</a:t>
            </a:r>
            <a:endParaRPr/>
          </a:p>
          <a:p>
            <a:pPr indent="-342900" lvl="0" marL="34290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1"/>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Count_If() Algorithm</a:t>
            </a:r>
            <a:endParaRPr/>
          </a:p>
        </p:txBody>
      </p:sp>
      <p:sp>
        <p:nvSpPr>
          <p:cNvPr id="654" name="Google Shape;654;p61"/>
          <p:cNvSpPr txBox="1"/>
          <p:nvPr>
            <p:ph idx="1" type="body"/>
          </p:nvPr>
        </p:nvSpPr>
        <p:spPr>
          <a:xfrm>
            <a:off x="381000" y="1371600"/>
            <a:ext cx="8574087"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None/>
            </a:pPr>
            <a:r>
              <a:rPr b="0" i="0" lang="en-US" sz="2400" u="none">
                <a:solidFill>
                  <a:schemeClr val="dk1"/>
                </a:solidFill>
                <a:latin typeface="Arial"/>
                <a:ea typeface="Arial"/>
                <a:cs typeface="Arial"/>
                <a:sym typeface="Arial"/>
              </a:rPr>
              <a:t>#include &lt;vector&gt;</a:t>
            </a:r>
            <a:endParaRPr/>
          </a:p>
          <a:p>
            <a:pPr indent="-342900" lvl="0" marL="342900" rtl="0" algn="l">
              <a:lnSpc>
                <a:spcPct val="100000"/>
              </a:lnSpc>
              <a:spcBef>
                <a:spcPts val="480"/>
              </a:spcBef>
              <a:spcAft>
                <a:spcPts val="0"/>
              </a:spcAft>
              <a:buSzPts val="1440"/>
              <a:buNone/>
            </a:pPr>
            <a:r>
              <a:rPr b="0" i="0" lang="en-US" sz="2400" u="none">
                <a:solidFill>
                  <a:schemeClr val="dk1"/>
                </a:solidFill>
                <a:latin typeface="Arial"/>
                <a:ea typeface="Arial"/>
                <a:cs typeface="Arial"/>
                <a:sym typeface="Arial"/>
              </a:rPr>
              <a:t>#include &lt;algorithm&gt;</a:t>
            </a:r>
            <a:endParaRPr/>
          </a:p>
          <a:p>
            <a:pPr indent="-342900" lvl="0" marL="342900" rtl="0" algn="l">
              <a:lnSpc>
                <a:spcPct val="100000"/>
              </a:lnSpc>
              <a:spcBef>
                <a:spcPts val="480"/>
              </a:spcBef>
              <a:spcAft>
                <a:spcPts val="0"/>
              </a:spcAft>
              <a:buSzPts val="1440"/>
              <a:buNone/>
            </a:pPr>
            <a:r>
              <a:rPr b="0" i="0" lang="en-US" sz="2400" u="none">
                <a:solidFill>
                  <a:schemeClr val="dk1"/>
                </a:solidFill>
                <a:latin typeface="Arial"/>
                <a:ea typeface="Arial"/>
                <a:cs typeface="Arial"/>
                <a:sym typeface="Arial"/>
              </a:rPr>
              <a:t>#include &lt;iostream&gt;</a:t>
            </a:r>
            <a:endParaRPr/>
          </a:p>
          <a:p>
            <a:pPr indent="-342900" lvl="0" marL="342900" rtl="0" algn="l">
              <a:lnSpc>
                <a:spcPct val="100000"/>
              </a:lnSpc>
              <a:spcBef>
                <a:spcPts val="480"/>
              </a:spcBef>
              <a:spcAft>
                <a:spcPts val="0"/>
              </a:spcAft>
              <a:buSzPts val="1440"/>
              <a:buNone/>
            </a:pPr>
            <a:r>
              <a:rPr b="0" i="0" lang="en-US" sz="2400" u="none">
                <a:solidFill>
                  <a:schemeClr val="dk1"/>
                </a:solidFill>
                <a:latin typeface="Arial"/>
                <a:ea typeface="Arial"/>
                <a:cs typeface="Arial"/>
                <a:sym typeface="Arial"/>
              </a:rPr>
              <a:t>Bool mytest(int n) { return (n&gt;14) &amp;&amp; (n &lt;36); };</a:t>
            </a:r>
            <a:endParaRPr/>
          </a:p>
          <a:p>
            <a:pPr indent="-342900" lvl="0" marL="342900" rtl="0" algn="l">
              <a:lnSpc>
                <a:spcPct val="100000"/>
              </a:lnSpc>
              <a:spcBef>
                <a:spcPts val="480"/>
              </a:spcBef>
              <a:spcAft>
                <a:spcPts val="0"/>
              </a:spcAft>
              <a:buSzPts val="1440"/>
              <a:buNone/>
            </a:pPr>
            <a:r>
              <a:rPr b="0" i="0" lang="en-US" sz="2400" u="none">
                <a:solidFill>
                  <a:schemeClr val="dk1"/>
                </a:solidFill>
                <a:latin typeface="Arial"/>
                <a:ea typeface="Arial"/>
                <a:cs typeface="Arial"/>
                <a:sym typeface="Arial"/>
              </a:rPr>
              <a:t>int arr[] = { 12, 3, 17, 8, 34, 56, 9  };  // standard C array</a:t>
            </a:r>
            <a:endParaRPr/>
          </a:p>
          <a:p>
            <a:pPr indent="-342900" lvl="0" marL="342900" rtl="0" algn="l">
              <a:lnSpc>
                <a:spcPct val="100000"/>
              </a:lnSpc>
              <a:spcBef>
                <a:spcPts val="480"/>
              </a:spcBef>
              <a:spcAft>
                <a:spcPts val="0"/>
              </a:spcAft>
              <a:buSzPts val="1440"/>
              <a:buNone/>
            </a:pPr>
            <a:r>
              <a:rPr b="0" i="0" lang="en-US" sz="2400" u="none">
                <a:solidFill>
                  <a:schemeClr val="dk1"/>
                </a:solidFill>
                <a:latin typeface="Arial"/>
                <a:ea typeface="Arial"/>
                <a:cs typeface="Arial"/>
                <a:sym typeface="Arial"/>
              </a:rPr>
              <a:t>vector&lt;int&gt; v(arr, arr+7);  // initialize vector with C array </a:t>
            </a:r>
            <a:endParaRPr/>
          </a:p>
          <a:p>
            <a:pPr indent="-342900" lvl="0" marL="342900" rtl="0" algn="l">
              <a:lnSpc>
                <a:spcPct val="100000"/>
              </a:lnSpc>
              <a:spcBef>
                <a:spcPts val="480"/>
              </a:spcBef>
              <a:spcAft>
                <a:spcPts val="0"/>
              </a:spcAft>
              <a:buSzPts val="1440"/>
              <a:buNone/>
            </a:pPr>
            <a:r>
              <a:rPr b="0" i="0" lang="en-US" sz="2400" u="none">
                <a:solidFill>
                  <a:schemeClr val="dk1"/>
                </a:solidFill>
                <a:latin typeface="Arial"/>
                <a:ea typeface="Arial"/>
                <a:cs typeface="Arial"/>
                <a:sym typeface="Arial"/>
              </a:rPr>
              <a:t>int n=count_if(v.begin(),v.end(),mytest); </a:t>
            </a:r>
            <a:endParaRPr/>
          </a:p>
          <a:p>
            <a:pPr indent="-342900" lvl="0" marL="342900" rtl="0" algn="l">
              <a:lnSpc>
                <a:spcPct val="100000"/>
              </a:lnSpc>
              <a:spcBef>
                <a:spcPts val="480"/>
              </a:spcBef>
              <a:spcAft>
                <a:spcPts val="0"/>
              </a:spcAft>
              <a:buSzPts val="1440"/>
              <a:buNone/>
            </a:pPr>
            <a:r>
              <a:rPr b="0" i="0" lang="en-US" sz="2400" u="none">
                <a:solidFill>
                  <a:schemeClr val="dk1"/>
                </a:solidFill>
                <a:latin typeface="Arial"/>
                <a:ea typeface="Arial"/>
                <a:cs typeface="Arial"/>
                <a:sym typeface="Arial"/>
              </a:rPr>
              <a:t>  // counts element in v  for which mytest is true </a:t>
            </a:r>
            <a:endParaRPr/>
          </a:p>
          <a:p>
            <a:pPr indent="-342900" lvl="0" marL="342900" rtl="0" algn="l">
              <a:lnSpc>
                <a:spcPct val="100000"/>
              </a:lnSpc>
              <a:spcBef>
                <a:spcPts val="480"/>
              </a:spcBef>
              <a:spcAft>
                <a:spcPts val="0"/>
              </a:spcAft>
              <a:buSzPts val="1440"/>
              <a:buNone/>
            </a:pPr>
            <a:r>
              <a:rPr b="0" i="0" lang="en-US" sz="2400" u="none">
                <a:solidFill>
                  <a:schemeClr val="dk1"/>
                </a:solidFill>
                <a:latin typeface="Arial"/>
                <a:ea typeface="Arial"/>
                <a:cs typeface="Arial"/>
                <a:sym typeface="Arial"/>
              </a:rPr>
              <a:t>cout &lt;&lt; ”found ” &lt;&lt; n &lt;&lt; ” elements” &lt;&lt; endl;</a:t>
            </a:r>
            <a:endParaRPr/>
          </a:p>
          <a:p>
            <a:pPr indent="-342900" lvl="0" marL="342900" rtl="0" algn="l">
              <a:lnSpc>
                <a:spcPct val="100000"/>
              </a:lnSpc>
              <a:spcBef>
                <a:spcPts val="480"/>
              </a:spcBef>
              <a:spcAft>
                <a:spcPts val="0"/>
              </a:spcAft>
              <a:buSzPts val="1440"/>
              <a:buNone/>
            </a:pPr>
            <a:r>
              <a:t/>
            </a:r>
            <a:endParaRPr b="0" i="0" sz="2400" u="none">
              <a:solidFill>
                <a:schemeClr val="dk1"/>
              </a:solidFill>
              <a:latin typeface="Arial"/>
              <a:ea typeface="Arial"/>
              <a:cs typeface="Arial"/>
              <a:sym typeface="Arial"/>
            </a:endParaRPr>
          </a:p>
          <a:p>
            <a:pPr indent="-342900" lvl="0" marL="342900" rtl="0" algn="l">
              <a:lnSpc>
                <a:spcPct val="100000"/>
              </a:lnSpc>
              <a:spcBef>
                <a:spcPts val="480"/>
              </a:spcBef>
              <a:spcAft>
                <a:spcPts val="0"/>
              </a:spcAft>
              <a:buSzPts val="1440"/>
              <a:buNone/>
            </a:pPr>
            <a:r>
              <a:t/>
            </a:r>
            <a:endParaRPr b="0" i="0" sz="2400" u="none">
              <a:solidFill>
                <a:schemeClr val="dk1"/>
              </a:solidFill>
              <a:latin typeface="Arial"/>
              <a:ea typeface="Arial"/>
              <a:cs typeface="Arial"/>
              <a:sym typeface="Arial"/>
            </a:endParaRPr>
          </a:p>
          <a:p>
            <a:pPr indent="-251459" lvl="0" marL="342900" rtl="0" algn="l">
              <a:spcBef>
                <a:spcPts val="480"/>
              </a:spcBef>
              <a:spcAft>
                <a:spcPts val="0"/>
              </a:spcAft>
              <a:buSzPts val="144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2"/>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60" name="Google Shape;660;p62"/>
          <p:cNvSpPr txBox="1"/>
          <p:nvPr/>
        </p:nvSpPr>
        <p:spPr>
          <a:xfrm>
            <a:off x="312737" y="503237"/>
            <a:ext cx="241776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Algorithms :</a:t>
            </a:r>
            <a:endParaRPr/>
          </a:p>
        </p:txBody>
      </p:sp>
      <p:sp>
        <p:nvSpPr>
          <p:cNvPr id="661" name="Google Shape;661;p62"/>
          <p:cNvSpPr txBox="1"/>
          <p:nvPr/>
        </p:nvSpPr>
        <p:spPr>
          <a:xfrm>
            <a:off x="2768600" y="503237"/>
            <a:ext cx="141287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search</a:t>
            </a:r>
            <a:endParaRPr/>
          </a:p>
        </p:txBody>
      </p:sp>
      <p:sp>
        <p:nvSpPr>
          <p:cNvPr id="662" name="Google Shape;662;p62"/>
          <p:cNvSpPr txBox="1"/>
          <p:nvPr/>
        </p:nvSpPr>
        <p:spPr>
          <a:xfrm>
            <a:off x="608012" y="1303337"/>
            <a:ext cx="8154987" cy="6064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This function is used to perform searches for a given sequence in a</a:t>
            </a:r>
            <a:endParaRPr/>
          </a:p>
          <a:p>
            <a:pPr indent="0" lvl="0" marL="793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given range. There are two variations of the search():</a:t>
            </a:r>
            <a:endParaRPr/>
          </a:p>
        </p:txBody>
      </p:sp>
      <p:sp>
        <p:nvSpPr>
          <p:cNvPr id="663" name="Google Shape;663;p62"/>
          <p:cNvSpPr txBox="1"/>
          <p:nvPr/>
        </p:nvSpPr>
        <p:spPr>
          <a:xfrm>
            <a:off x="295275" y="1319212"/>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664" name="Google Shape;664;p62"/>
          <p:cNvSpPr txBox="1"/>
          <p:nvPr/>
        </p:nvSpPr>
        <p:spPr>
          <a:xfrm>
            <a:off x="608012" y="2355850"/>
            <a:ext cx="16652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search(first1</a:t>
            </a:r>
            <a:endParaRPr/>
          </a:p>
        </p:txBody>
      </p:sp>
      <p:sp>
        <p:nvSpPr>
          <p:cNvPr id="665" name="Google Shape;665;p62"/>
          <p:cNvSpPr txBox="1"/>
          <p:nvPr/>
        </p:nvSpPr>
        <p:spPr>
          <a:xfrm>
            <a:off x="2324100" y="2355850"/>
            <a:ext cx="15827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,last1 ,first2</a:t>
            </a:r>
            <a:endParaRPr/>
          </a:p>
        </p:txBody>
      </p:sp>
      <p:sp>
        <p:nvSpPr>
          <p:cNvPr id="666" name="Google Shape;666;p62"/>
          <p:cNvSpPr txBox="1"/>
          <p:nvPr/>
        </p:nvSpPr>
        <p:spPr>
          <a:xfrm>
            <a:off x="3957637" y="2355850"/>
            <a:ext cx="10318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,last2) :</a:t>
            </a:r>
            <a:endParaRPr/>
          </a:p>
        </p:txBody>
      </p:sp>
      <p:sp>
        <p:nvSpPr>
          <p:cNvPr id="667" name="Google Shape;667;p62"/>
          <p:cNvSpPr txBox="1"/>
          <p:nvPr/>
        </p:nvSpPr>
        <p:spPr>
          <a:xfrm>
            <a:off x="5040312" y="2355850"/>
            <a:ext cx="5492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This</a:t>
            </a:r>
            <a:endParaRPr/>
          </a:p>
        </p:txBody>
      </p:sp>
      <p:sp>
        <p:nvSpPr>
          <p:cNvPr id="668" name="Google Shape;668;p62"/>
          <p:cNvSpPr txBox="1"/>
          <p:nvPr/>
        </p:nvSpPr>
        <p:spPr>
          <a:xfrm>
            <a:off x="5640387" y="2355850"/>
            <a:ext cx="10112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function</a:t>
            </a:r>
            <a:endParaRPr/>
          </a:p>
        </p:txBody>
      </p:sp>
      <p:sp>
        <p:nvSpPr>
          <p:cNvPr id="669" name="Google Shape;669;p62"/>
          <p:cNvSpPr txBox="1"/>
          <p:nvPr/>
        </p:nvSpPr>
        <p:spPr>
          <a:xfrm>
            <a:off x="6704012" y="2355850"/>
            <a:ext cx="11541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searches</a:t>
            </a:r>
            <a:endParaRPr/>
          </a:p>
        </p:txBody>
      </p:sp>
      <p:sp>
        <p:nvSpPr>
          <p:cNvPr id="670" name="Google Shape;670;p62"/>
          <p:cNvSpPr txBox="1"/>
          <p:nvPr/>
        </p:nvSpPr>
        <p:spPr>
          <a:xfrm>
            <a:off x="7910512" y="2355850"/>
            <a:ext cx="3698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for</a:t>
            </a:r>
            <a:endParaRPr/>
          </a:p>
        </p:txBody>
      </p:sp>
      <p:sp>
        <p:nvSpPr>
          <p:cNvPr id="671" name="Google Shape;671;p62"/>
          <p:cNvSpPr txBox="1"/>
          <p:nvPr/>
        </p:nvSpPr>
        <p:spPr>
          <a:xfrm>
            <a:off x="8242300" y="2355850"/>
            <a:ext cx="500062" cy="608012"/>
          </a:xfrm>
          <a:prstGeom prst="rect">
            <a:avLst/>
          </a:prstGeom>
          <a:noFill/>
          <a:ln>
            <a:noFill/>
          </a:ln>
        </p:spPr>
        <p:txBody>
          <a:bodyPr anchorCtr="0" anchor="t" bIns="0" lIns="0" spcFirstLastPara="1" rIns="0" wrap="square" tIns="0">
            <a:noAutofit/>
          </a:bodyPr>
          <a:lstStyle/>
          <a:p>
            <a:pPr indent="0" lvl="0" marL="68262" marR="0" rtl="0" algn="ctr">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a:p>
            <a:pPr indent="0" lvl="0" marL="68262" marR="0" rtl="0" algn="ctr">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and</a:t>
            </a:r>
            <a:endParaRPr/>
          </a:p>
        </p:txBody>
      </p:sp>
      <p:sp>
        <p:nvSpPr>
          <p:cNvPr id="672" name="Google Shape;672;p62"/>
          <p:cNvSpPr txBox="1"/>
          <p:nvPr/>
        </p:nvSpPr>
        <p:spPr>
          <a:xfrm>
            <a:off x="295275" y="2371725"/>
            <a:ext cx="147637" cy="219075"/>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673" name="Google Shape;673;p62"/>
          <p:cNvSpPr txBox="1"/>
          <p:nvPr/>
        </p:nvSpPr>
        <p:spPr>
          <a:xfrm>
            <a:off x="608012" y="2678112"/>
            <a:ext cx="12477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sequence</a:t>
            </a:r>
            <a:endParaRPr/>
          </a:p>
        </p:txBody>
      </p:sp>
      <p:sp>
        <p:nvSpPr>
          <p:cNvPr id="674" name="Google Shape;674;p62"/>
          <p:cNvSpPr txBox="1"/>
          <p:nvPr/>
        </p:nvSpPr>
        <p:spPr>
          <a:xfrm>
            <a:off x="1974850" y="2678112"/>
            <a:ext cx="14414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defined  by</a:t>
            </a:r>
            <a:endParaRPr/>
          </a:p>
        </p:txBody>
      </p:sp>
      <p:sp>
        <p:nvSpPr>
          <p:cNvPr id="675" name="Google Shape;675;p62"/>
          <p:cNvSpPr txBox="1"/>
          <p:nvPr/>
        </p:nvSpPr>
        <p:spPr>
          <a:xfrm>
            <a:off x="3535362" y="2678112"/>
            <a:ext cx="6381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first2</a:t>
            </a:r>
            <a:endParaRPr/>
          </a:p>
        </p:txBody>
      </p:sp>
      <p:sp>
        <p:nvSpPr>
          <p:cNvPr id="676" name="Google Shape;676;p62"/>
          <p:cNvSpPr txBox="1"/>
          <p:nvPr/>
        </p:nvSpPr>
        <p:spPr>
          <a:xfrm>
            <a:off x="4292600" y="2678112"/>
            <a:ext cx="5191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and</a:t>
            </a:r>
            <a:endParaRPr/>
          </a:p>
        </p:txBody>
      </p:sp>
      <p:sp>
        <p:nvSpPr>
          <p:cNvPr id="677" name="Google Shape;677;p62"/>
          <p:cNvSpPr txBox="1"/>
          <p:nvPr/>
        </p:nvSpPr>
        <p:spPr>
          <a:xfrm>
            <a:off x="4930775" y="2678112"/>
            <a:ext cx="6238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last2</a:t>
            </a:r>
            <a:endParaRPr/>
          </a:p>
        </p:txBody>
      </p:sp>
      <p:sp>
        <p:nvSpPr>
          <p:cNvPr id="678" name="Google Shape;678;p62"/>
          <p:cNvSpPr txBox="1"/>
          <p:nvPr/>
        </p:nvSpPr>
        <p:spPr>
          <a:xfrm>
            <a:off x="5673725" y="2678112"/>
            <a:ext cx="2667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in</a:t>
            </a:r>
            <a:endParaRPr/>
          </a:p>
        </p:txBody>
      </p:sp>
      <p:sp>
        <p:nvSpPr>
          <p:cNvPr id="679" name="Google Shape;679;p62"/>
          <p:cNvSpPr txBox="1"/>
          <p:nvPr/>
        </p:nvSpPr>
        <p:spPr>
          <a:xfrm>
            <a:off x="6059487" y="2678112"/>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680" name="Google Shape;680;p62"/>
          <p:cNvSpPr txBox="1"/>
          <p:nvPr/>
        </p:nvSpPr>
        <p:spPr>
          <a:xfrm>
            <a:off x="6608762" y="2678112"/>
            <a:ext cx="7572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range</a:t>
            </a:r>
            <a:endParaRPr/>
          </a:p>
        </p:txBody>
      </p:sp>
      <p:sp>
        <p:nvSpPr>
          <p:cNvPr id="681" name="Google Shape;681;p62"/>
          <p:cNvSpPr txBox="1"/>
          <p:nvPr/>
        </p:nvSpPr>
        <p:spPr>
          <a:xfrm>
            <a:off x="7485062" y="2678112"/>
            <a:ext cx="6381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first1</a:t>
            </a:r>
            <a:endParaRPr/>
          </a:p>
        </p:txBody>
      </p:sp>
      <p:sp>
        <p:nvSpPr>
          <p:cNvPr id="682" name="Google Shape;682;p62"/>
          <p:cNvSpPr txBox="1"/>
          <p:nvPr/>
        </p:nvSpPr>
        <p:spPr>
          <a:xfrm>
            <a:off x="608012" y="2998787"/>
            <a:ext cx="49784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last1(where last1 is excluded). If there is</a:t>
            </a:r>
            <a:endParaRPr/>
          </a:p>
        </p:txBody>
      </p:sp>
      <p:sp>
        <p:nvSpPr>
          <p:cNvPr id="683" name="Google Shape;683;p62"/>
          <p:cNvSpPr txBox="1"/>
          <p:nvPr/>
        </p:nvSpPr>
        <p:spPr>
          <a:xfrm>
            <a:off x="5621337" y="2998787"/>
            <a:ext cx="31416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 match an iterator to the</a:t>
            </a:r>
            <a:endParaRPr/>
          </a:p>
        </p:txBody>
      </p:sp>
      <p:sp>
        <p:nvSpPr>
          <p:cNvPr id="684" name="Google Shape;684;p62"/>
          <p:cNvSpPr txBox="1"/>
          <p:nvPr/>
        </p:nvSpPr>
        <p:spPr>
          <a:xfrm>
            <a:off x="608012" y="3321050"/>
            <a:ext cx="8154987" cy="6064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first element of the sequence in the range [first1,last1] is returned,</a:t>
            </a:r>
            <a:endParaRPr/>
          </a:p>
          <a:p>
            <a:pPr indent="0" lvl="0" marL="793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else iterator to last1 is returned.</a:t>
            </a:r>
            <a:endParaRPr/>
          </a:p>
        </p:txBody>
      </p:sp>
      <p:sp>
        <p:nvSpPr>
          <p:cNvPr id="685" name="Google Shape;685;p62"/>
          <p:cNvSpPr txBox="1"/>
          <p:nvPr/>
        </p:nvSpPr>
        <p:spPr>
          <a:xfrm>
            <a:off x="608012" y="4008437"/>
            <a:ext cx="1762125" cy="608012"/>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search(first1</a:t>
            </a:r>
            <a:endParaRPr b="0" i="0" sz="2100" u="none">
              <a:solidFill>
                <a:schemeClr val="dk1"/>
              </a:solidFill>
              <a:latin typeface="Arial"/>
              <a:ea typeface="Arial"/>
              <a:cs typeface="Arial"/>
              <a:sym typeface="Arial"/>
            </a:endParaRPr>
          </a:p>
          <a:p>
            <a:pPr indent="0" lvl="0" marL="793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cmp_function</a:t>
            </a:r>
            <a:endParaRPr/>
          </a:p>
        </p:txBody>
      </p:sp>
      <p:sp>
        <p:nvSpPr>
          <p:cNvPr id="686" name="Google Shape;686;p62"/>
          <p:cNvSpPr txBox="1"/>
          <p:nvPr/>
        </p:nvSpPr>
        <p:spPr>
          <a:xfrm>
            <a:off x="2525712" y="4008437"/>
            <a:ext cx="7858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,last1</a:t>
            </a:r>
            <a:endParaRPr/>
          </a:p>
        </p:txBody>
      </p:sp>
      <p:sp>
        <p:nvSpPr>
          <p:cNvPr id="687" name="Google Shape;687;p62"/>
          <p:cNvSpPr txBox="1"/>
          <p:nvPr/>
        </p:nvSpPr>
        <p:spPr>
          <a:xfrm>
            <a:off x="3467100" y="4008437"/>
            <a:ext cx="8318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,first2</a:t>
            </a:r>
            <a:endParaRPr/>
          </a:p>
        </p:txBody>
      </p:sp>
      <p:sp>
        <p:nvSpPr>
          <p:cNvPr id="688" name="Google Shape;688;p62"/>
          <p:cNvSpPr txBox="1"/>
          <p:nvPr/>
        </p:nvSpPr>
        <p:spPr>
          <a:xfrm>
            <a:off x="4452937" y="4008437"/>
            <a:ext cx="31924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,last2  ,cmp_functions)</a:t>
            </a:r>
            <a:endParaRPr/>
          </a:p>
        </p:txBody>
      </p:sp>
      <p:sp>
        <p:nvSpPr>
          <p:cNvPr id="689" name="Google Shape;689;p62"/>
          <p:cNvSpPr txBox="1"/>
          <p:nvPr/>
        </p:nvSpPr>
        <p:spPr>
          <a:xfrm>
            <a:off x="7799387" y="4008437"/>
            <a:ext cx="9636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  </a:t>
            </a:r>
            <a:r>
              <a:rPr b="0" i="0" lang="en-US" sz="2100" u="none">
                <a:solidFill>
                  <a:schemeClr val="dk1"/>
                </a:solidFill>
                <a:latin typeface="Arial"/>
                <a:ea typeface="Arial"/>
                <a:cs typeface="Arial"/>
                <a:sym typeface="Arial"/>
              </a:rPr>
              <a:t>Here</a:t>
            </a:r>
            <a:endParaRPr/>
          </a:p>
        </p:txBody>
      </p:sp>
      <p:sp>
        <p:nvSpPr>
          <p:cNvPr id="690" name="Google Shape;690;p62"/>
          <p:cNvSpPr txBox="1"/>
          <p:nvPr/>
        </p:nvSpPr>
        <p:spPr>
          <a:xfrm>
            <a:off x="295275" y="4024312"/>
            <a:ext cx="147637" cy="219075"/>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691" name="Google Shape;691;p62"/>
          <p:cNvSpPr txBox="1"/>
          <p:nvPr/>
        </p:nvSpPr>
        <p:spPr>
          <a:xfrm>
            <a:off x="2341562" y="4330700"/>
            <a:ext cx="2524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is</a:t>
            </a:r>
            <a:endParaRPr/>
          </a:p>
        </p:txBody>
      </p:sp>
      <p:sp>
        <p:nvSpPr>
          <p:cNvPr id="692" name="Google Shape;692;p62"/>
          <p:cNvSpPr txBox="1"/>
          <p:nvPr/>
        </p:nvSpPr>
        <p:spPr>
          <a:xfrm>
            <a:off x="2647950" y="4330700"/>
            <a:ext cx="6540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used</a:t>
            </a:r>
            <a:endParaRPr/>
          </a:p>
        </p:txBody>
      </p:sp>
      <p:sp>
        <p:nvSpPr>
          <p:cNvPr id="693" name="Google Shape;693;p62"/>
          <p:cNvSpPr txBox="1"/>
          <p:nvPr/>
        </p:nvSpPr>
        <p:spPr>
          <a:xfrm>
            <a:off x="3355975" y="4330700"/>
            <a:ext cx="280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to</a:t>
            </a:r>
            <a:endParaRPr/>
          </a:p>
        </p:txBody>
      </p:sp>
      <p:sp>
        <p:nvSpPr>
          <p:cNvPr id="694" name="Google Shape;694;p62"/>
          <p:cNvSpPr txBox="1"/>
          <p:nvPr/>
        </p:nvSpPr>
        <p:spPr>
          <a:xfrm>
            <a:off x="3690937" y="4330700"/>
            <a:ext cx="8921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decide</a:t>
            </a:r>
            <a:endParaRPr/>
          </a:p>
        </p:txBody>
      </p:sp>
      <p:sp>
        <p:nvSpPr>
          <p:cNvPr id="695" name="Google Shape;695;p62"/>
          <p:cNvSpPr txBox="1"/>
          <p:nvPr/>
        </p:nvSpPr>
        <p:spPr>
          <a:xfrm>
            <a:off x="4637087" y="4330700"/>
            <a:ext cx="5492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how</a:t>
            </a:r>
            <a:endParaRPr/>
          </a:p>
        </p:txBody>
      </p:sp>
      <p:sp>
        <p:nvSpPr>
          <p:cNvPr id="696" name="Google Shape;696;p62"/>
          <p:cNvSpPr txBox="1"/>
          <p:nvPr/>
        </p:nvSpPr>
        <p:spPr>
          <a:xfrm>
            <a:off x="5240337" y="4330700"/>
            <a:ext cx="280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to</a:t>
            </a:r>
            <a:endParaRPr/>
          </a:p>
        </p:txBody>
      </p:sp>
      <p:sp>
        <p:nvSpPr>
          <p:cNvPr id="697" name="Google Shape;697;p62"/>
          <p:cNvSpPr txBox="1"/>
          <p:nvPr/>
        </p:nvSpPr>
        <p:spPr>
          <a:xfrm>
            <a:off x="5575300" y="4330700"/>
            <a:ext cx="7874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check</a:t>
            </a:r>
            <a:endParaRPr/>
          </a:p>
        </p:txBody>
      </p:sp>
      <p:sp>
        <p:nvSpPr>
          <p:cNvPr id="698" name="Google Shape;698;p62"/>
          <p:cNvSpPr txBox="1"/>
          <p:nvPr/>
        </p:nvSpPr>
        <p:spPr>
          <a:xfrm>
            <a:off x="6416675" y="4330700"/>
            <a:ext cx="4318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699" name="Google Shape;699;p62"/>
          <p:cNvSpPr txBox="1"/>
          <p:nvPr/>
        </p:nvSpPr>
        <p:spPr>
          <a:xfrm>
            <a:off x="6902450" y="4330700"/>
            <a:ext cx="9953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equality</a:t>
            </a:r>
            <a:endParaRPr/>
          </a:p>
        </p:txBody>
      </p:sp>
      <p:sp>
        <p:nvSpPr>
          <p:cNvPr id="700" name="Google Shape;700;p62"/>
          <p:cNvSpPr txBox="1"/>
          <p:nvPr/>
        </p:nvSpPr>
        <p:spPr>
          <a:xfrm>
            <a:off x="7951787" y="4330700"/>
            <a:ext cx="280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of</a:t>
            </a:r>
            <a:endParaRPr/>
          </a:p>
        </p:txBody>
      </p:sp>
      <p:sp>
        <p:nvSpPr>
          <p:cNvPr id="701" name="Google Shape;701;p62"/>
          <p:cNvSpPr txBox="1"/>
          <p:nvPr/>
        </p:nvSpPr>
        <p:spPr>
          <a:xfrm>
            <a:off x="8242300" y="4330700"/>
            <a:ext cx="520700" cy="606425"/>
          </a:xfrm>
          <a:prstGeom prst="rect">
            <a:avLst/>
          </a:prstGeom>
          <a:noFill/>
          <a:ln>
            <a:noFill/>
          </a:ln>
        </p:spPr>
        <p:txBody>
          <a:bodyPr anchorCtr="0" anchor="t" bIns="0" lIns="0" spcFirstLastPara="1" rIns="0" wrap="square" tIns="0">
            <a:noAutofit/>
          </a:bodyPr>
          <a:lstStyle/>
          <a:p>
            <a:pPr indent="0" lvl="0" marL="5238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two</a:t>
            </a:r>
            <a:endParaRPr/>
          </a:p>
          <a:p>
            <a:pPr indent="0" lvl="0" marL="5238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and</a:t>
            </a:r>
            <a:endParaRPr/>
          </a:p>
        </p:txBody>
      </p:sp>
      <p:sp>
        <p:nvSpPr>
          <p:cNvPr id="702" name="Google Shape;702;p62"/>
          <p:cNvSpPr txBox="1"/>
          <p:nvPr/>
        </p:nvSpPr>
        <p:spPr>
          <a:xfrm>
            <a:off x="608012" y="4651375"/>
            <a:ext cx="1219200" cy="608012"/>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elements,</a:t>
            </a:r>
            <a:endParaRPr/>
          </a:p>
          <a:p>
            <a:pPr indent="0" lvl="0" marL="793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objects.</a:t>
            </a:r>
            <a:endParaRPr/>
          </a:p>
        </p:txBody>
      </p:sp>
      <p:sp>
        <p:nvSpPr>
          <p:cNvPr id="703" name="Google Shape;703;p62"/>
          <p:cNvSpPr txBox="1"/>
          <p:nvPr/>
        </p:nvSpPr>
        <p:spPr>
          <a:xfrm>
            <a:off x="1916112" y="4651375"/>
            <a:ext cx="1920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it</a:t>
            </a:r>
            <a:endParaRPr/>
          </a:p>
        </p:txBody>
      </p:sp>
      <p:sp>
        <p:nvSpPr>
          <p:cNvPr id="704" name="Google Shape;704;p62"/>
          <p:cNvSpPr txBox="1"/>
          <p:nvPr/>
        </p:nvSpPr>
        <p:spPr>
          <a:xfrm>
            <a:off x="2197100" y="4651375"/>
            <a:ext cx="2508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is</a:t>
            </a:r>
            <a:endParaRPr/>
          </a:p>
        </p:txBody>
      </p:sp>
      <p:sp>
        <p:nvSpPr>
          <p:cNvPr id="705" name="Google Shape;705;p62"/>
          <p:cNvSpPr txBox="1"/>
          <p:nvPr/>
        </p:nvSpPr>
        <p:spPr>
          <a:xfrm>
            <a:off x="2536825" y="4651375"/>
            <a:ext cx="7731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useful</a:t>
            </a:r>
            <a:endParaRPr/>
          </a:p>
        </p:txBody>
      </p:sp>
      <p:sp>
        <p:nvSpPr>
          <p:cNvPr id="706" name="Google Shape;706;p62"/>
          <p:cNvSpPr txBox="1"/>
          <p:nvPr/>
        </p:nvSpPr>
        <p:spPr>
          <a:xfrm>
            <a:off x="3398837" y="4651375"/>
            <a:ext cx="3698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for</a:t>
            </a:r>
            <a:endParaRPr/>
          </a:p>
        </p:txBody>
      </p:sp>
      <p:sp>
        <p:nvSpPr>
          <p:cNvPr id="707" name="Google Shape;707;p62"/>
          <p:cNvSpPr txBox="1"/>
          <p:nvPr/>
        </p:nvSpPr>
        <p:spPr>
          <a:xfrm>
            <a:off x="3859212" y="4651375"/>
            <a:ext cx="15605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non-numeric</a:t>
            </a:r>
            <a:endParaRPr/>
          </a:p>
        </p:txBody>
      </p:sp>
      <p:sp>
        <p:nvSpPr>
          <p:cNvPr id="708" name="Google Shape;708;p62"/>
          <p:cNvSpPr txBox="1"/>
          <p:nvPr/>
        </p:nvSpPr>
        <p:spPr>
          <a:xfrm>
            <a:off x="5508625" y="4651375"/>
            <a:ext cx="11461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elements</a:t>
            </a:r>
            <a:endParaRPr/>
          </a:p>
        </p:txBody>
      </p:sp>
      <p:sp>
        <p:nvSpPr>
          <p:cNvPr id="709" name="Google Shape;709;p62"/>
          <p:cNvSpPr txBox="1"/>
          <p:nvPr/>
        </p:nvSpPr>
        <p:spPr>
          <a:xfrm>
            <a:off x="6743700" y="4651375"/>
            <a:ext cx="4587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like</a:t>
            </a:r>
            <a:endParaRPr/>
          </a:p>
        </p:txBody>
      </p:sp>
      <p:sp>
        <p:nvSpPr>
          <p:cNvPr id="710" name="Google Shape;710;p62"/>
          <p:cNvSpPr txBox="1"/>
          <p:nvPr/>
        </p:nvSpPr>
        <p:spPr>
          <a:xfrm>
            <a:off x="7291387" y="4651375"/>
            <a:ext cx="8620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strings</a:t>
            </a:r>
            <a:endParaRPr/>
          </a:p>
        </p:txBody>
      </p:sp>
      <p:sp>
        <p:nvSpPr>
          <p:cNvPr id="711" name="Google Shape;711;p62"/>
          <p:cNvSpPr txBox="1"/>
          <p:nvPr/>
        </p:nvSpPr>
        <p:spPr>
          <a:xfrm>
            <a:off x="4510087" y="6564312"/>
            <a:ext cx="130175"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ahoma"/>
              <a:ea typeface="Tahoma"/>
              <a:cs typeface="Tahoma"/>
              <a:sym typeface="Tahoma"/>
            </a:endParaRPr>
          </a:p>
        </p:txBody>
      </p:sp>
      <p:sp>
        <p:nvSpPr>
          <p:cNvPr id="164" name="Google Shape;164;p18"/>
          <p:cNvSpPr txBox="1"/>
          <p:nvPr>
            <p:ph idx="1" type="body"/>
          </p:nvPr>
        </p:nvSpPr>
        <p:spPr>
          <a:xfrm>
            <a:off x="457200" y="1143000"/>
            <a:ext cx="8497887" cy="4989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cap="none" strike="noStrike">
                <a:solidFill>
                  <a:schemeClr val="dk1"/>
                </a:solidFill>
                <a:latin typeface="Tahoma"/>
                <a:ea typeface="Tahoma"/>
                <a:cs typeface="Tahoma"/>
                <a:sym typeface="Tahoma"/>
              </a:rPr>
              <a:t>A </a:t>
            </a:r>
            <a:r>
              <a:rPr b="0" i="1" lang="en-US" sz="2400" u="none" cap="none" strike="noStrike">
                <a:solidFill>
                  <a:schemeClr val="dk1"/>
                </a:solidFill>
                <a:latin typeface="Tahoma"/>
                <a:ea typeface="Tahoma"/>
                <a:cs typeface="Tahoma"/>
                <a:sym typeface="Tahoma"/>
              </a:rPr>
              <a:t>container</a:t>
            </a:r>
            <a:r>
              <a:rPr b="0" i="0" lang="en-US" sz="2400" u="none" cap="none" strike="noStrike">
                <a:solidFill>
                  <a:schemeClr val="dk1"/>
                </a:solidFill>
                <a:latin typeface="Tahoma"/>
                <a:ea typeface="Tahoma"/>
                <a:cs typeface="Tahoma"/>
                <a:sym typeface="Tahoma"/>
              </a:rPr>
              <a:t> is a way that stored data is organized in memory, 		</a:t>
            </a:r>
            <a:endParaRPr/>
          </a:p>
          <a:p>
            <a:pPr indent="-342900" lvl="0" marL="342900" marR="0" rtl="0" algn="l">
              <a:lnSpc>
                <a:spcPct val="100000"/>
              </a:lnSpc>
              <a:spcBef>
                <a:spcPts val="48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		</a:t>
            </a:r>
            <a:r>
              <a:rPr b="0" i="0" lang="en-US" sz="1800" u="none" cap="none" strike="noStrike">
                <a:solidFill>
                  <a:schemeClr val="dk1"/>
                </a:solidFill>
                <a:latin typeface="Tahoma"/>
                <a:ea typeface="Tahoma"/>
                <a:cs typeface="Tahoma"/>
                <a:sym typeface="Tahoma"/>
              </a:rPr>
              <a:t>-&gt; an array of elements.</a:t>
            </a:r>
            <a:endParaRPr/>
          </a:p>
          <a:p>
            <a:pPr indent="-274320" lvl="0" marL="342900" marR="0" rtl="0" algn="l">
              <a:lnSpc>
                <a:spcPct val="100000"/>
              </a:lnSpc>
              <a:spcBef>
                <a:spcPts val="360"/>
              </a:spcBef>
              <a:spcAft>
                <a:spcPts val="0"/>
              </a:spcAft>
              <a:buClr>
                <a:schemeClr val="folHlink"/>
              </a:buClr>
              <a:buSzPts val="1080"/>
              <a:buFont typeface="Noto Sans Symbols"/>
              <a:buNone/>
            </a:pPr>
            <a:r>
              <a:t/>
            </a:r>
            <a:endParaRPr b="0" i="0" sz="1800" u="none" cap="none" strike="noStrike">
              <a:solidFill>
                <a:schemeClr val="dk1"/>
              </a:solidFill>
              <a:latin typeface="Tahoma"/>
              <a:ea typeface="Tahoma"/>
              <a:cs typeface="Tahoma"/>
              <a:sym typeface="Tahoma"/>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1" lang="en-US" sz="2400" u="none" cap="none" strike="noStrike">
                <a:solidFill>
                  <a:schemeClr val="dk1"/>
                </a:solidFill>
                <a:latin typeface="Tahoma"/>
                <a:ea typeface="Tahoma"/>
                <a:cs typeface="Tahoma"/>
                <a:sym typeface="Tahoma"/>
              </a:rPr>
              <a:t>Algorithms</a:t>
            </a:r>
            <a:r>
              <a:rPr b="0" i="0" lang="en-US" sz="2400" u="none" cap="none" strike="noStrike">
                <a:solidFill>
                  <a:schemeClr val="dk1"/>
                </a:solidFill>
                <a:latin typeface="Tahoma"/>
                <a:ea typeface="Tahoma"/>
                <a:cs typeface="Tahoma"/>
                <a:sym typeface="Tahoma"/>
              </a:rPr>
              <a:t> in the STL are procedures that are applied to containers to process their data</a:t>
            </a:r>
            <a:endParaRPr/>
          </a:p>
          <a:p>
            <a:pPr indent="0" lvl="4" marL="1714500" marR="0" rtl="0" algn="l">
              <a:lnSpc>
                <a:spcPct val="100000"/>
              </a:lnSpc>
              <a:spcBef>
                <a:spcPts val="400"/>
              </a:spcBef>
              <a:spcAft>
                <a:spcPts val="0"/>
              </a:spcAft>
              <a:buClr>
                <a:schemeClr val="accent1"/>
              </a:buClr>
              <a:buSzPts val="1000"/>
              <a:buFont typeface="Noto Sans Symbols"/>
              <a:buNone/>
            </a:pPr>
            <a:r>
              <a:rPr b="0" i="0" lang="en-US" sz="2000" u="none" cap="none" strike="noStrike">
                <a:solidFill>
                  <a:schemeClr val="dk1"/>
                </a:solidFill>
                <a:latin typeface="Tahoma"/>
                <a:ea typeface="Tahoma"/>
                <a:cs typeface="Tahoma"/>
                <a:sym typeface="Tahoma"/>
              </a:rPr>
              <a:t>-&gt; search for an element in an array</a:t>
            </a:r>
            <a:endParaRPr/>
          </a:p>
          <a:p>
            <a:pPr indent="0" lvl="4" marL="1714500" marR="0" rtl="0" algn="l">
              <a:lnSpc>
                <a:spcPct val="100000"/>
              </a:lnSpc>
              <a:spcBef>
                <a:spcPts val="400"/>
              </a:spcBef>
              <a:spcAft>
                <a:spcPts val="0"/>
              </a:spcAft>
              <a:buClr>
                <a:schemeClr val="accent1"/>
              </a:buClr>
              <a:buSzPts val="1000"/>
              <a:buFont typeface="Noto Sans Symbols"/>
              <a:buNone/>
            </a:pPr>
            <a:r>
              <a:rPr b="0" i="0" lang="en-US" sz="2000" u="none" cap="none" strike="noStrike">
                <a:solidFill>
                  <a:schemeClr val="dk1"/>
                </a:solidFill>
                <a:latin typeface="Tahoma"/>
                <a:ea typeface="Tahoma"/>
                <a:cs typeface="Tahoma"/>
                <a:sym typeface="Tahoma"/>
              </a:rPr>
              <a:t>-&gt; sort an array.</a:t>
            </a:r>
            <a:endParaRPr/>
          </a:p>
          <a:p>
            <a:pPr indent="0" lvl="4" marL="1714500" marR="0" rtl="0" algn="l">
              <a:lnSpc>
                <a:spcPct val="100000"/>
              </a:lnSpc>
              <a:spcBef>
                <a:spcPts val="400"/>
              </a:spcBef>
              <a:spcAft>
                <a:spcPts val="0"/>
              </a:spcAft>
              <a:buClr>
                <a:schemeClr val="accent1"/>
              </a:buClr>
              <a:buSzPts val="1000"/>
              <a:buFont typeface="Noto Sans Symbols"/>
              <a:buNone/>
            </a:pPr>
            <a:r>
              <a:rPr b="0" i="0" lang="en-US" sz="2000" u="none" cap="none" strike="noStrike">
                <a:solidFill>
                  <a:schemeClr val="dk1"/>
                </a:solidFill>
                <a:latin typeface="Tahoma"/>
                <a:ea typeface="Tahoma"/>
                <a:cs typeface="Tahoma"/>
                <a:sym typeface="Tahoma"/>
              </a:rPr>
              <a:t>-&gt; copying  -&gt; merging</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1" lang="en-US" sz="2400" u="none" cap="none" strike="noStrike">
                <a:solidFill>
                  <a:schemeClr val="dk1"/>
                </a:solidFill>
                <a:latin typeface="Tahoma"/>
                <a:ea typeface="Tahoma"/>
                <a:cs typeface="Tahoma"/>
                <a:sym typeface="Tahoma"/>
              </a:rPr>
              <a:t>Iterators</a:t>
            </a:r>
            <a:r>
              <a:rPr b="0" i="0" lang="en-US" sz="2400" u="none" cap="none" strike="noStrike">
                <a:solidFill>
                  <a:schemeClr val="dk1"/>
                </a:solidFill>
                <a:latin typeface="Tahoma"/>
                <a:ea typeface="Tahoma"/>
                <a:cs typeface="Tahoma"/>
                <a:sym typeface="Tahoma"/>
              </a:rPr>
              <a:t> are a generalization of the concept of pointers, they point to elements in a container</a:t>
            </a:r>
            <a:endParaRPr/>
          </a:p>
          <a:p>
            <a:pPr indent="-342900" lvl="0" marL="342900" marR="0" rtl="0" algn="l">
              <a:lnSpc>
                <a:spcPct val="100000"/>
              </a:lnSpc>
              <a:spcBef>
                <a:spcPts val="48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	-&gt;</a:t>
            </a:r>
            <a:r>
              <a:rPr b="0" i="0" lang="en-US" sz="1800" u="none" cap="none" strike="noStrike">
                <a:solidFill>
                  <a:schemeClr val="dk1"/>
                </a:solidFill>
                <a:latin typeface="Tahoma"/>
                <a:ea typeface="Tahoma"/>
                <a:cs typeface="Tahoma"/>
                <a:sym typeface="Tahoma"/>
              </a:rPr>
              <a:t>increment an iterator to point to the next element in an array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3"/>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7" name="Google Shape;717;p63"/>
          <p:cNvSpPr/>
          <p:nvPr/>
        </p:nvSpPr>
        <p:spPr>
          <a:xfrm>
            <a:off x="339725" y="1098550"/>
            <a:ext cx="6194425" cy="5446712"/>
          </a:xfrm>
          <a:custGeom>
            <a:rect b="b" l="l" r="r" t="t"/>
            <a:pathLst>
              <a:path extrusionOk="0" h="7747000" w="8809013">
                <a:moveTo>
                  <a:pt x="0" y="0"/>
                </a:moveTo>
                <a:lnTo>
                  <a:pt x="8809013" y="0"/>
                </a:lnTo>
                <a:lnTo>
                  <a:pt x="8809013" y="7747000"/>
                </a:lnTo>
                <a:lnTo>
                  <a:pt x="0" y="7747000"/>
                </a:lnTo>
                <a:lnTo>
                  <a:pt x="0" y="0"/>
                </a:lnTo>
                <a:close/>
              </a:path>
            </a:pathLst>
          </a:custGeom>
          <a:noFill/>
          <a:ln cap="flat" cmpd="sng" w="25400">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8" name="Google Shape;718;p63"/>
          <p:cNvSpPr txBox="1"/>
          <p:nvPr/>
        </p:nvSpPr>
        <p:spPr>
          <a:xfrm>
            <a:off x="312737" y="503237"/>
            <a:ext cx="2173287"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Algorithms</a:t>
            </a:r>
            <a:endParaRPr/>
          </a:p>
        </p:txBody>
      </p:sp>
      <p:sp>
        <p:nvSpPr>
          <p:cNvPr id="719" name="Google Shape;719;p63"/>
          <p:cNvSpPr txBox="1"/>
          <p:nvPr/>
        </p:nvSpPr>
        <p:spPr>
          <a:xfrm>
            <a:off x="2524125" y="503237"/>
            <a:ext cx="20637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a:t>
            </a:r>
            <a:endParaRPr/>
          </a:p>
        </p:txBody>
      </p:sp>
      <p:sp>
        <p:nvSpPr>
          <p:cNvPr id="720" name="Google Shape;720;p63"/>
          <p:cNvSpPr txBox="1"/>
          <p:nvPr/>
        </p:nvSpPr>
        <p:spPr>
          <a:xfrm>
            <a:off x="2768600" y="503237"/>
            <a:ext cx="1460500"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Search</a:t>
            </a:r>
            <a:endParaRPr/>
          </a:p>
        </p:txBody>
      </p:sp>
      <p:sp>
        <p:nvSpPr>
          <p:cNvPr id="721" name="Google Shape;721;p63"/>
          <p:cNvSpPr txBox="1"/>
          <p:nvPr/>
        </p:nvSpPr>
        <p:spPr>
          <a:xfrm>
            <a:off x="4268787" y="503237"/>
            <a:ext cx="1784350"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Example</a:t>
            </a:r>
            <a:endParaRPr/>
          </a:p>
        </p:txBody>
      </p:sp>
      <p:sp>
        <p:nvSpPr>
          <p:cNvPr id="722" name="Google Shape;722;p63"/>
          <p:cNvSpPr txBox="1"/>
          <p:nvPr/>
        </p:nvSpPr>
        <p:spPr>
          <a:xfrm>
            <a:off x="6091237" y="503237"/>
            <a:ext cx="32702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1</a:t>
            </a:r>
            <a:endParaRPr/>
          </a:p>
        </p:txBody>
      </p:sp>
      <p:sp>
        <p:nvSpPr>
          <p:cNvPr id="723" name="Google Shape;723;p63"/>
          <p:cNvSpPr txBox="1"/>
          <p:nvPr/>
        </p:nvSpPr>
        <p:spPr>
          <a:xfrm>
            <a:off x="4510087" y="6564312"/>
            <a:ext cx="130175"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8</a:t>
            </a:r>
            <a:endParaRPr/>
          </a:p>
        </p:txBody>
      </p:sp>
      <p:sp>
        <p:nvSpPr>
          <p:cNvPr id="724" name="Google Shape;724;p63"/>
          <p:cNvSpPr txBox="1"/>
          <p:nvPr/>
        </p:nvSpPr>
        <p:spPr>
          <a:xfrm>
            <a:off x="339725" y="1098550"/>
            <a:ext cx="6194425" cy="54467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
              <a:buFont typeface="Tahoma"/>
              <a:buNone/>
            </a:pPr>
            <a:r>
              <a:t/>
            </a:r>
            <a:endParaRPr b="0" i="0" sz="300" u="none">
              <a:solidFill>
                <a:schemeClr val="dk1"/>
              </a:solidFill>
              <a:latin typeface="Tahoma"/>
              <a:ea typeface="Tahoma"/>
              <a:cs typeface="Tahoma"/>
              <a:sym typeface="Tahoma"/>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#include&lt;iostream&gt;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#include&lt;algorithm&gt;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#include&lt;vector&gt;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using namespace std;</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 main()</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 inputs1[] = { 1,2,3,4,5,6,7,8};</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 inputs2[] = { 2,3,4};</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vector&lt;int&gt; v1(inputs1, inputs1+9);</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vector&lt;int&gt; v2(inputs2, inputs2+3);</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vector&lt;int&gt;::iterator i ,j;</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 = search(v1.begin(), v1.end(), v2.begin(), v2.end());</a:t>
            </a:r>
            <a:endParaRPr/>
          </a:p>
          <a:p>
            <a:pPr indent="0" lvl="0" marL="0" marR="0" rtl="0" algn="l">
              <a:lnSpc>
                <a:spcPct val="96000"/>
              </a:lnSpc>
              <a:spcBef>
                <a:spcPts val="180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now i points to the second element in v1 */</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j = search(v1.begin()+2, v1.end(), v2.begin(), v2.end());</a:t>
            </a:r>
            <a:endParaRPr/>
          </a:p>
          <a:p>
            <a:pPr indent="0" lvl="0" marL="0" marR="0" rtl="0" algn="l">
              <a:lnSpc>
                <a:spcPct val="96000"/>
              </a:lnSpc>
              <a:spcBef>
                <a:spcPts val="180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j now points to the end of v1 as no sequence is equal to 2,3,4 in</a:t>
            </a:r>
            <a:endParaRPr b="0" i="0" sz="1400" u="none">
              <a:solidFill>
                <a:schemeClr val="dk1"/>
              </a:solidFill>
              <a:latin typeface="Arial"/>
              <a:ea typeface="Arial"/>
              <a:cs typeface="Arial"/>
              <a:sym typeface="Arial"/>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[v1.begin()+2 ,v1.end()] */</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4"/>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30" name="Google Shape;730;p64"/>
          <p:cNvSpPr txBox="1"/>
          <p:nvPr/>
        </p:nvSpPr>
        <p:spPr>
          <a:xfrm>
            <a:off x="312737" y="503237"/>
            <a:ext cx="2173287"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Algorithms</a:t>
            </a:r>
            <a:endParaRPr/>
          </a:p>
        </p:txBody>
      </p:sp>
      <p:sp>
        <p:nvSpPr>
          <p:cNvPr id="731" name="Google Shape;731;p64"/>
          <p:cNvSpPr txBox="1"/>
          <p:nvPr/>
        </p:nvSpPr>
        <p:spPr>
          <a:xfrm>
            <a:off x="2524125" y="503237"/>
            <a:ext cx="20637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a:t>
            </a:r>
            <a:endParaRPr/>
          </a:p>
        </p:txBody>
      </p:sp>
      <p:sp>
        <p:nvSpPr>
          <p:cNvPr id="732" name="Google Shape;732;p64"/>
          <p:cNvSpPr txBox="1"/>
          <p:nvPr/>
        </p:nvSpPr>
        <p:spPr>
          <a:xfrm>
            <a:off x="2768600" y="503237"/>
            <a:ext cx="1111250"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sort()</a:t>
            </a:r>
            <a:endParaRPr/>
          </a:p>
        </p:txBody>
      </p:sp>
      <p:sp>
        <p:nvSpPr>
          <p:cNvPr id="733" name="Google Shape;733;p64"/>
          <p:cNvSpPr txBox="1"/>
          <p:nvPr/>
        </p:nvSpPr>
        <p:spPr>
          <a:xfrm>
            <a:off x="608012" y="1303337"/>
            <a:ext cx="5492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This</a:t>
            </a:r>
            <a:endParaRPr/>
          </a:p>
        </p:txBody>
      </p:sp>
      <p:sp>
        <p:nvSpPr>
          <p:cNvPr id="734" name="Google Shape;734;p64"/>
          <p:cNvSpPr txBox="1"/>
          <p:nvPr/>
        </p:nvSpPr>
        <p:spPr>
          <a:xfrm>
            <a:off x="1235075" y="1303337"/>
            <a:ext cx="13731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function of</a:t>
            </a:r>
            <a:endParaRPr/>
          </a:p>
        </p:txBody>
      </p:sp>
      <p:sp>
        <p:nvSpPr>
          <p:cNvPr id="735" name="Google Shape;735;p64"/>
          <p:cNvSpPr txBox="1"/>
          <p:nvPr/>
        </p:nvSpPr>
        <p:spPr>
          <a:xfrm>
            <a:off x="2687637" y="1303337"/>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736" name="Google Shape;736;p64"/>
          <p:cNvSpPr txBox="1"/>
          <p:nvPr/>
        </p:nvSpPr>
        <p:spPr>
          <a:xfrm>
            <a:off x="3197225" y="1303337"/>
            <a:ext cx="5937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STL,</a:t>
            </a:r>
            <a:endParaRPr/>
          </a:p>
        </p:txBody>
      </p:sp>
      <p:sp>
        <p:nvSpPr>
          <p:cNvPr id="737" name="Google Shape;737;p64"/>
          <p:cNvSpPr txBox="1"/>
          <p:nvPr/>
        </p:nvSpPr>
        <p:spPr>
          <a:xfrm>
            <a:off x="3870325" y="1303337"/>
            <a:ext cx="6429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sorts</a:t>
            </a:r>
            <a:endParaRPr/>
          </a:p>
        </p:txBody>
      </p:sp>
      <p:sp>
        <p:nvSpPr>
          <p:cNvPr id="738" name="Google Shape;738;p64"/>
          <p:cNvSpPr txBox="1"/>
          <p:nvPr/>
        </p:nvSpPr>
        <p:spPr>
          <a:xfrm>
            <a:off x="4592637" y="1303337"/>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739" name="Google Shape;739;p64"/>
          <p:cNvSpPr txBox="1"/>
          <p:nvPr/>
        </p:nvSpPr>
        <p:spPr>
          <a:xfrm>
            <a:off x="5102225" y="1303337"/>
            <a:ext cx="10858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contents</a:t>
            </a:r>
            <a:endParaRPr/>
          </a:p>
        </p:txBody>
      </p:sp>
      <p:sp>
        <p:nvSpPr>
          <p:cNvPr id="740" name="Google Shape;740;p64"/>
          <p:cNvSpPr txBox="1"/>
          <p:nvPr/>
        </p:nvSpPr>
        <p:spPr>
          <a:xfrm>
            <a:off x="6267450" y="1303337"/>
            <a:ext cx="280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of</a:t>
            </a:r>
            <a:endParaRPr/>
          </a:p>
        </p:txBody>
      </p:sp>
      <p:sp>
        <p:nvSpPr>
          <p:cNvPr id="741" name="Google Shape;741;p64"/>
          <p:cNvSpPr txBox="1"/>
          <p:nvPr/>
        </p:nvSpPr>
        <p:spPr>
          <a:xfrm>
            <a:off x="6627812" y="1303337"/>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742" name="Google Shape;742;p64"/>
          <p:cNvSpPr txBox="1"/>
          <p:nvPr/>
        </p:nvSpPr>
        <p:spPr>
          <a:xfrm>
            <a:off x="7137400" y="1303337"/>
            <a:ext cx="7127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given</a:t>
            </a:r>
            <a:endParaRPr/>
          </a:p>
        </p:txBody>
      </p:sp>
      <p:sp>
        <p:nvSpPr>
          <p:cNvPr id="743" name="Google Shape;743;p64"/>
          <p:cNvSpPr txBox="1"/>
          <p:nvPr/>
        </p:nvSpPr>
        <p:spPr>
          <a:xfrm>
            <a:off x="7929562" y="1303337"/>
            <a:ext cx="8318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range.</a:t>
            </a:r>
            <a:endParaRPr/>
          </a:p>
        </p:txBody>
      </p:sp>
      <p:sp>
        <p:nvSpPr>
          <p:cNvPr id="744" name="Google Shape;744;p64"/>
          <p:cNvSpPr txBox="1"/>
          <p:nvPr/>
        </p:nvSpPr>
        <p:spPr>
          <a:xfrm>
            <a:off x="295275" y="1319212"/>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745" name="Google Shape;745;p64"/>
          <p:cNvSpPr txBox="1"/>
          <p:nvPr/>
        </p:nvSpPr>
        <p:spPr>
          <a:xfrm>
            <a:off x="608012" y="1624012"/>
            <a:ext cx="37750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There are two version of sort() :</a:t>
            </a:r>
            <a:endParaRPr/>
          </a:p>
        </p:txBody>
      </p:sp>
      <p:sp>
        <p:nvSpPr>
          <p:cNvPr id="746" name="Google Shape;746;p64"/>
          <p:cNvSpPr txBox="1"/>
          <p:nvPr/>
        </p:nvSpPr>
        <p:spPr>
          <a:xfrm>
            <a:off x="608012" y="1990725"/>
            <a:ext cx="23653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sort(start_iterator,</a:t>
            </a:r>
            <a:endParaRPr/>
          </a:p>
        </p:txBody>
      </p:sp>
      <p:sp>
        <p:nvSpPr>
          <p:cNvPr id="747" name="Google Shape;747;p64"/>
          <p:cNvSpPr txBox="1"/>
          <p:nvPr/>
        </p:nvSpPr>
        <p:spPr>
          <a:xfrm>
            <a:off x="3065462" y="1990725"/>
            <a:ext cx="16049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end_iterator</a:t>
            </a:r>
            <a:endParaRPr/>
          </a:p>
        </p:txBody>
      </p:sp>
      <p:sp>
        <p:nvSpPr>
          <p:cNvPr id="748" name="Google Shape;748;p64"/>
          <p:cNvSpPr txBox="1"/>
          <p:nvPr/>
        </p:nvSpPr>
        <p:spPr>
          <a:xfrm>
            <a:off x="4762500" y="1990725"/>
            <a:ext cx="1476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a:t>
            </a:r>
            <a:endParaRPr/>
          </a:p>
        </p:txBody>
      </p:sp>
      <p:sp>
        <p:nvSpPr>
          <p:cNvPr id="749" name="Google Shape;749;p64"/>
          <p:cNvSpPr txBox="1"/>
          <p:nvPr/>
        </p:nvSpPr>
        <p:spPr>
          <a:xfrm>
            <a:off x="5002212" y="1990725"/>
            <a:ext cx="8826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  </a:t>
            </a:r>
            <a:r>
              <a:rPr b="0" i="0" lang="en-US" sz="2100" u="none">
                <a:solidFill>
                  <a:schemeClr val="dk1"/>
                </a:solidFill>
                <a:latin typeface="Arial"/>
                <a:ea typeface="Arial"/>
                <a:cs typeface="Arial"/>
                <a:sym typeface="Arial"/>
              </a:rPr>
              <a:t>sorts</a:t>
            </a:r>
            <a:endParaRPr/>
          </a:p>
        </p:txBody>
      </p:sp>
      <p:sp>
        <p:nvSpPr>
          <p:cNvPr id="750" name="Google Shape;750;p64"/>
          <p:cNvSpPr txBox="1"/>
          <p:nvPr/>
        </p:nvSpPr>
        <p:spPr>
          <a:xfrm>
            <a:off x="5976937" y="1990725"/>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751" name="Google Shape;751;p64"/>
          <p:cNvSpPr txBox="1"/>
          <p:nvPr/>
        </p:nvSpPr>
        <p:spPr>
          <a:xfrm>
            <a:off x="6499225" y="1990725"/>
            <a:ext cx="7572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range</a:t>
            </a:r>
            <a:endParaRPr/>
          </a:p>
        </p:txBody>
      </p:sp>
      <p:sp>
        <p:nvSpPr>
          <p:cNvPr id="752" name="Google Shape;752;p64"/>
          <p:cNvSpPr txBox="1"/>
          <p:nvPr/>
        </p:nvSpPr>
        <p:spPr>
          <a:xfrm>
            <a:off x="7348537" y="1990725"/>
            <a:ext cx="9667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defined</a:t>
            </a:r>
            <a:endParaRPr/>
          </a:p>
        </p:txBody>
      </p:sp>
      <p:sp>
        <p:nvSpPr>
          <p:cNvPr id="753" name="Google Shape;753;p64"/>
          <p:cNvSpPr txBox="1"/>
          <p:nvPr/>
        </p:nvSpPr>
        <p:spPr>
          <a:xfrm>
            <a:off x="8405812" y="1990725"/>
            <a:ext cx="3556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by</a:t>
            </a:r>
            <a:endParaRPr/>
          </a:p>
        </p:txBody>
      </p:sp>
      <p:sp>
        <p:nvSpPr>
          <p:cNvPr id="754" name="Google Shape;754;p64"/>
          <p:cNvSpPr txBox="1"/>
          <p:nvPr/>
        </p:nvSpPr>
        <p:spPr>
          <a:xfrm>
            <a:off x="295275" y="2006600"/>
            <a:ext cx="147637" cy="219075"/>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755" name="Google Shape;755;p64"/>
          <p:cNvSpPr txBox="1"/>
          <p:nvPr/>
        </p:nvSpPr>
        <p:spPr>
          <a:xfrm>
            <a:off x="608012" y="2311400"/>
            <a:ext cx="70151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iterators start_iterator and end_iterator in ascending order.</a:t>
            </a:r>
            <a:endParaRPr/>
          </a:p>
        </p:txBody>
      </p:sp>
      <p:sp>
        <p:nvSpPr>
          <p:cNvPr id="756" name="Google Shape;756;p64"/>
          <p:cNvSpPr txBox="1"/>
          <p:nvPr/>
        </p:nvSpPr>
        <p:spPr>
          <a:xfrm>
            <a:off x="608012" y="2678112"/>
            <a:ext cx="23653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sort(start_iterator,</a:t>
            </a:r>
            <a:endParaRPr/>
          </a:p>
        </p:txBody>
      </p:sp>
      <p:sp>
        <p:nvSpPr>
          <p:cNvPr id="757" name="Google Shape;757;p64"/>
          <p:cNvSpPr txBox="1"/>
          <p:nvPr/>
        </p:nvSpPr>
        <p:spPr>
          <a:xfrm>
            <a:off x="3070225" y="2678112"/>
            <a:ext cx="16652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end_iterator,</a:t>
            </a:r>
            <a:endParaRPr/>
          </a:p>
        </p:txBody>
      </p:sp>
      <p:sp>
        <p:nvSpPr>
          <p:cNvPr id="758" name="Google Shape;758;p64"/>
          <p:cNvSpPr txBox="1"/>
          <p:nvPr/>
        </p:nvSpPr>
        <p:spPr>
          <a:xfrm>
            <a:off x="4832350" y="2678112"/>
            <a:ext cx="24685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compare_function)</a:t>
            </a:r>
            <a:endParaRPr/>
          </a:p>
        </p:txBody>
      </p:sp>
      <p:sp>
        <p:nvSpPr>
          <p:cNvPr id="759" name="Google Shape;759;p64"/>
          <p:cNvSpPr txBox="1"/>
          <p:nvPr/>
        </p:nvSpPr>
        <p:spPr>
          <a:xfrm>
            <a:off x="7397750" y="2678112"/>
            <a:ext cx="1476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1" i="0" lang="en-US" sz="2100" u="none">
                <a:solidFill>
                  <a:schemeClr val="dk1"/>
                </a:solidFill>
                <a:latin typeface="Arial"/>
                <a:ea typeface="Arial"/>
                <a:cs typeface="Arial"/>
                <a:sym typeface="Arial"/>
              </a:rPr>
              <a:t>:</a:t>
            </a:r>
            <a:endParaRPr/>
          </a:p>
        </p:txBody>
      </p:sp>
      <p:sp>
        <p:nvSpPr>
          <p:cNvPr id="760" name="Google Shape;760;p64"/>
          <p:cNvSpPr txBox="1"/>
          <p:nvPr/>
        </p:nvSpPr>
        <p:spPr>
          <a:xfrm>
            <a:off x="7642225" y="2678112"/>
            <a:ext cx="4746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this</a:t>
            </a:r>
            <a:endParaRPr/>
          </a:p>
        </p:txBody>
      </p:sp>
      <p:sp>
        <p:nvSpPr>
          <p:cNvPr id="761" name="Google Shape;761;p64"/>
          <p:cNvSpPr txBox="1"/>
          <p:nvPr/>
        </p:nvSpPr>
        <p:spPr>
          <a:xfrm>
            <a:off x="8212137" y="2678112"/>
            <a:ext cx="5492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also</a:t>
            </a:r>
            <a:endParaRPr/>
          </a:p>
        </p:txBody>
      </p:sp>
      <p:sp>
        <p:nvSpPr>
          <p:cNvPr id="762" name="Google Shape;762;p64"/>
          <p:cNvSpPr txBox="1"/>
          <p:nvPr/>
        </p:nvSpPr>
        <p:spPr>
          <a:xfrm>
            <a:off x="295275" y="2693987"/>
            <a:ext cx="147637" cy="219075"/>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763" name="Google Shape;763;p64"/>
          <p:cNvSpPr txBox="1"/>
          <p:nvPr/>
        </p:nvSpPr>
        <p:spPr>
          <a:xfrm>
            <a:off x="608012" y="2998787"/>
            <a:ext cx="668337" cy="608012"/>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sorts</a:t>
            </a:r>
            <a:endParaRPr/>
          </a:p>
          <a:p>
            <a:pPr indent="0" lvl="0" marL="7936" marR="0" rtl="0" algn="l">
              <a:lnSpc>
                <a:spcPct val="96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done</a:t>
            </a:r>
            <a:endParaRPr/>
          </a:p>
        </p:txBody>
      </p:sp>
      <p:sp>
        <p:nvSpPr>
          <p:cNvPr id="764" name="Google Shape;764;p64"/>
          <p:cNvSpPr txBox="1"/>
          <p:nvPr/>
        </p:nvSpPr>
        <p:spPr>
          <a:xfrm>
            <a:off x="1273175" y="2998787"/>
            <a:ext cx="29273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 given range but you</a:t>
            </a:r>
            <a:endParaRPr/>
          </a:p>
        </p:txBody>
      </p:sp>
      <p:sp>
        <p:nvSpPr>
          <p:cNvPr id="765" name="Google Shape;765;p64"/>
          <p:cNvSpPr txBox="1"/>
          <p:nvPr/>
        </p:nvSpPr>
        <p:spPr>
          <a:xfrm>
            <a:off x="4224337" y="2998787"/>
            <a:ext cx="5048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can</a:t>
            </a:r>
            <a:endParaRPr/>
          </a:p>
        </p:txBody>
      </p:sp>
      <p:sp>
        <p:nvSpPr>
          <p:cNvPr id="766" name="Google Shape;766;p64"/>
          <p:cNvSpPr txBox="1"/>
          <p:nvPr/>
        </p:nvSpPr>
        <p:spPr>
          <a:xfrm>
            <a:off x="4751387" y="2998787"/>
            <a:ext cx="8032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define</a:t>
            </a:r>
            <a:endParaRPr/>
          </a:p>
        </p:txBody>
      </p:sp>
      <p:sp>
        <p:nvSpPr>
          <p:cNvPr id="767" name="Google Shape;767;p64"/>
          <p:cNvSpPr txBox="1"/>
          <p:nvPr/>
        </p:nvSpPr>
        <p:spPr>
          <a:xfrm>
            <a:off x="5576887" y="2998787"/>
            <a:ext cx="5492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how</a:t>
            </a:r>
            <a:endParaRPr/>
          </a:p>
        </p:txBody>
      </p:sp>
      <p:sp>
        <p:nvSpPr>
          <p:cNvPr id="768" name="Google Shape;768;p64"/>
          <p:cNvSpPr txBox="1"/>
          <p:nvPr/>
        </p:nvSpPr>
        <p:spPr>
          <a:xfrm>
            <a:off x="6148387" y="2998787"/>
            <a:ext cx="4318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769" name="Google Shape;769;p64"/>
          <p:cNvSpPr txBox="1"/>
          <p:nvPr/>
        </p:nvSpPr>
        <p:spPr>
          <a:xfrm>
            <a:off x="6602412" y="2998787"/>
            <a:ext cx="8810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sorting</a:t>
            </a:r>
            <a:endParaRPr/>
          </a:p>
        </p:txBody>
      </p:sp>
      <p:sp>
        <p:nvSpPr>
          <p:cNvPr id="770" name="Google Shape;770;p64"/>
          <p:cNvSpPr txBox="1"/>
          <p:nvPr/>
        </p:nvSpPr>
        <p:spPr>
          <a:xfrm>
            <a:off x="7507287" y="2998787"/>
            <a:ext cx="8620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should</a:t>
            </a:r>
            <a:endParaRPr/>
          </a:p>
        </p:txBody>
      </p:sp>
      <p:sp>
        <p:nvSpPr>
          <p:cNvPr id="771" name="Google Shape;771;p64"/>
          <p:cNvSpPr txBox="1"/>
          <p:nvPr/>
        </p:nvSpPr>
        <p:spPr>
          <a:xfrm>
            <a:off x="8391525" y="2998787"/>
            <a:ext cx="3698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be</a:t>
            </a:r>
            <a:endParaRPr/>
          </a:p>
        </p:txBody>
      </p:sp>
      <p:sp>
        <p:nvSpPr>
          <p:cNvPr id="772" name="Google Shape;772;p64"/>
          <p:cNvSpPr txBox="1"/>
          <p:nvPr/>
        </p:nvSpPr>
        <p:spPr>
          <a:xfrm>
            <a:off x="1292225" y="3321050"/>
            <a:ext cx="3556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by</a:t>
            </a:r>
            <a:endParaRPr/>
          </a:p>
        </p:txBody>
      </p:sp>
      <p:sp>
        <p:nvSpPr>
          <p:cNvPr id="773" name="Google Shape;773;p64"/>
          <p:cNvSpPr txBox="1"/>
          <p:nvPr/>
        </p:nvSpPr>
        <p:spPr>
          <a:xfrm>
            <a:off x="1663700" y="3321050"/>
            <a:ext cx="22875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compare_function.</a:t>
            </a:r>
            <a:endParaRPr/>
          </a:p>
        </p:txBody>
      </p:sp>
      <p:sp>
        <p:nvSpPr>
          <p:cNvPr id="774" name="Google Shape;774;p64"/>
          <p:cNvSpPr txBox="1"/>
          <p:nvPr/>
        </p:nvSpPr>
        <p:spPr>
          <a:xfrm>
            <a:off x="4510087" y="6564312"/>
            <a:ext cx="130175"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9</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65"/>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80" name="Google Shape;780;p65"/>
          <p:cNvSpPr/>
          <p:nvPr/>
        </p:nvSpPr>
        <p:spPr>
          <a:xfrm>
            <a:off x="238125" y="750887"/>
            <a:ext cx="3865562" cy="5429250"/>
          </a:xfrm>
          <a:custGeom>
            <a:rect b="b" l="l" r="r" t="t"/>
            <a:pathLst>
              <a:path extrusionOk="0" h="7721600" w="5497675">
                <a:moveTo>
                  <a:pt x="0" y="0"/>
                </a:moveTo>
                <a:lnTo>
                  <a:pt x="5497675" y="0"/>
                </a:lnTo>
                <a:lnTo>
                  <a:pt x="5497675" y="7721600"/>
                </a:lnTo>
                <a:lnTo>
                  <a:pt x="0" y="7721600"/>
                </a:lnTo>
                <a:lnTo>
                  <a:pt x="0" y="0"/>
                </a:lnTo>
                <a:close/>
              </a:path>
            </a:pathLst>
          </a:custGeom>
          <a:noFill/>
          <a:ln cap="flat" cmpd="sng" w="25400">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81" name="Google Shape;781;p65"/>
          <p:cNvSpPr/>
          <p:nvPr/>
        </p:nvSpPr>
        <p:spPr>
          <a:xfrm>
            <a:off x="4146550" y="731837"/>
            <a:ext cx="5149850" cy="5394325"/>
          </a:xfrm>
          <a:custGeom>
            <a:rect b="b" l="l" r="r" t="t"/>
            <a:pathLst>
              <a:path extrusionOk="0" h="7670800" w="7323522">
                <a:moveTo>
                  <a:pt x="7107167" y="0"/>
                </a:moveTo>
                <a:lnTo>
                  <a:pt x="0" y="0"/>
                </a:lnTo>
                <a:lnTo>
                  <a:pt x="0" y="7670800"/>
                </a:lnTo>
                <a:lnTo>
                  <a:pt x="7107167" y="7670800"/>
                </a:lnTo>
              </a:path>
            </a:pathLst>
          </a:custGeom>
          <a:noFill/>
          <a:ln cap="flat" cmpd="sng" w="25400">
            <a:solidFill>
              <a:srgbClr val="85878C"/>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82" name="Google Shape;782;p65"/>
          <p:cNvSpPr txBox="1"/>
          <p:nvPr/>
        </p:nvSpPr>
        <p:spPr>
          <a:xfrm>
            <a:off x="231775" y="217487"/>
            <a:ext cx="217487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Algorithms</a:t>
            </a:r>
            <a:endParaRPr/>
          </a:p>
        </p:txBody>
      </p:sp>
      <p:sp>
        <p:nvSpPr>
          <p:cNvPr id="783" name="Google Shape;783;p65"/>
          <p:cNvSpPr txBox="1"/>
          <p:nvPr/>
        </p:nvSpPr>
        <p:spPr>
          <a:xfrm>
            <a:off x="2444750" y="217487"/>
            <a:ext cx="204787"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a:t>
            </a:r>
            <a:endParaRPr/>
          </a:p>
        </p:txBody>
      </p:sp>
      <p:sp>
        <p:nvSpPr>
          <p:cNvPr id="784" name="Google Shape;784;p65"/>
          <p:cNvSpPr txBox="1"/>
          <p:nvPr/>
        </p:nvSpPr>
        <p:spPr>
          <a:xfrm>
            <a:off x="2687637" y="217487"/>
            <a:ext cx="1112837"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sort()</a:t>
            </a:r>
            <a:endParaRPr/>
          </a:p>
        </p:txBody>
      </p:sp>
      <p:sp>
        <p:nvSpPr>
          <p:cNvPr id="785" name="Google Shape;785;p65"/>
          <p:cNvSpPr txBox="1"/>
          <p:nvPr/>
        </p:nvSpPr>
        <p:spPr>
          <a:xfrm>
            <a:off x="3838575" y="217487"/>
            <a:ext cx="1784350"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Example</a:t>
            </a:r>
            <a:endParaRPr/>
          </a:p>
        </p:txBody>
      </p:sp>
      <p:sp>
        <p:nvSpPr>
          <p:cNvPr id="786" name="Google Shape;786;p65"/>
          <p:cNvSpPr txBox="1"/>
          <p:nvPr/>
        </p:nvSpPr>
        <p:spPr>
          <a:xfrm>
            <a:off x="5661025" y="217487"/>
            <a:ext cx="32702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1</a:t>
            </a:r>
            <a:endParaRPr/>
          </a:p>
        </p:txBody>
      </p:sp>
      <p:sp>
        <p:nvSpPr>
          <p:cNvPr id="787" name="Google Shape;787;p65"/>
          <p:cNvSpPr txBox="1"/>
          <p:nvPr/>
        </p:nvSpPr>
        <p:spPr>
          <a:xfrm>
            <a:off x="4268787" y="1590675"/>
            <a:ext cx="1676400"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vector&lt;int&gt;::iterator i, j;</a:t>
            </a:r>
            <a:endParaRPr/>
          </a:p>
        </p:txBody>
      </p:sp>
      <p:sp>
        <p:nvSpPr>
          <p:cNvPr id="788" name="Google Shape;788;p65"/>
          <p:cNvSpPr txBox="1"/>
          <p:nvPr/>
        </p:nvSpPr>
        <p:spPr>
          <a:xfrm>
            <a:off x="4268787" y="2179637"/>
            <a:ext cx="895350"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j = v1.end();</a:t>
            </a:r>
            <a:endParaRPr/>
          </a:p>
        </p:txBody>
      </p:sp>
      <p:sp>
        <p:nvSpPr>
          <p:cNvPr id="789" name="Google Shape;789;p65"/>
          <p:cNvSpPr txBox="1"/>
          <p:nvPr/>
        </p:nvSpPr>
        <p:spPr>
          <a:xfrm>
            <a:off x="5345112" y="2179637"/>
            <a:ext cx="2871787"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 j now points to end of the vector v1</a:t>
            </a:r>
            <a:endParaRPr/>
          </a:p>
        </p:txBody>
      </p:sp>
      <p:sp>
        <p:nvSpPr>
          <p:cNvPr id="790" name="Google Shape;790;p65"/>
          <p:cNvSpPr txBox="1"/>
          <p:nvPr/>
        </p:nvSpPr>
        <p:spPr>
          <a:xfrm>
            <a:off x="4268787" y="2770187"/>
            <a:ext cx="2417762" cy="177800"/>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 now the vector v1 is 1,4,5,8 */</a:t>
            </a:r>
            <a:endParaRPr/>
          </a:p>
        </p:txBody>
      </p:sp>
      <p:sp>
        <p:nvSpPr>
          <p:cNvPr id="791" name="Google Shape;791;p65"/>
          <p:cNvSpPr txBox="1"/>
          <p:nvPr/>
        </p:nvSpPr>
        <p:spPr>
          <a:xfrm>
            <a:off x="4268787" y="3359150"/>
            <a:ext cx="2109787" cy="177800"/>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int a2[] = { 4,3,6,5,6,8,4,3,6 };</a:t>
            </a:r>
            <a:endParaRPr/>
          </a:p>
        </p:txBody>
      </p:sp>
      <p:sp>
        <p:nvSpPr>
          <p:cNvPr id="792" name="Google Shape;792;p65"/>
          <p:cNvSpPr txBox="1"/>
          <p:nvPr/>
        </p:nvSpPr>
        <p:spPr>
          <a:xfrm>
            <a:off x="4268787" y="3948112"/>
            <a:ext cx="3971925"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 here we have used compare_function which uses</a:t>
            </a:r>
            <a:endParaRPr/>
          </a:p>
        </p:txBody>
      </p:sp>
      <p:sp>
        <p:nvSpPr>
          <p:cNvPr id="793" name="Google Shape;793;p65"/>
          <p:cNvSpPr txBox="1"/>
          <p:nvPr/>
        </p:nvSpPr>
        <p:spPr>
          <a:xfrm>
            <a:off x="8243887" y="3948112"/>
            <a:ext cx="93821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operator(&gt;),</a:t>
            </a:r>
            <a:endParaRPr/>
          </a:p>
        </p:txBody>
      </p:sp>
      <p:sp>
        <p:nvSpPr>
          <p:cNvPr id="794" name="Google Shape;794;p65"/>
          <p:cNvSpPr txBox="1"/>
          <p:nvPr/>
        </p:nvSpPr>
        <p:spPr>
          <a:xfrm>
            <a:off x="4268787" y="5716587"/>
            <a:ext cx="2830512" cy="177800"/>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 now s is "a","ab","abc","abcde" */</a:t>
            </a:r>
            <a:endParaRPr/>
          </a:p>
        </p:txBody>
      </p:sp>
      <p:sp>
        <p:nvSpPr>
          <p:cNvPr id="795" name="Google Shape;795;p65"/>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10</a:t>
            </a:r>
            <a:endParaRPr/>
          </a:p>
        </p:txBody>
      </p:sp>
      <p:sp>
        <p:nvSpPr>
          <p:cNvPr id="796" name="Google Shape;796;p65"/>
          <p:cNvSpPr txBox="1"/>
          <p:nvPr/>
        </p:nvSpPr>
        <p:spPr>
          <a:xfrm>
            <a:off x="238125" y="741362"/>
            <a:ext cx="3865562" cy="54387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400"/>
              <a:buFont typeface="Tahoma"/>
              <a:buNone/>
            </a:pPr>
            <a:r>
              <a:t/>
            </a:r>
            <a:endParaRPr b="0" i="0" sz="400" u="none">
              <a:solidFill>
                <a:schemeClr val="dk1"/>
              </a:solidFill>
              <a:latin typeface="Tahoma"/>
              <a:ea typeface="Tahoma"/>
              <a:cs typeface="Tahoma"/>
              <a:sym typeface="Tahoma"/>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#include&lt;iostream&gt;</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#include&lt;algorithm&gt;</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#include&lt;vector&gt;</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using namespace std;</a:t>
            </a:r>
            <a:endParaRPr/>
          </a:p>
          <a:p>
            <a:pPr indent="0" lvl="0" marL="0" marR="0" rtl="0" algn="l">
              <a:lnSpc>
                <a:spcPct val="96000"/>
              </a:lnSpc>
              <a:spcBef>
                <a:spcPts val="170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bool compare_function(int i, int j)</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return i &gt; j;    // return 1 if i&gt;j else 0</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bool compare_string(string i, string j)</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return (i.size() &lt; j.size());</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a:t>
            </a:r>
            <a:endParaRPr/>
          </a:p>
          <a:p>
            <a:pPr indent="0" lvl="0" marL="0" marR="0" rtl="0" algn="l">
              <a:lnSpc>
                <a:spcPct val="96000"/>
              </a:lnSpc>
              <a:spcBef>
                <a:spcPts val="170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int main()</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int arr[5] = {1,5,8,4,2};</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sort(arr , arr+5);</a:t>
            </a:r>
            <a:endParaRPr/>
          </a:p>
          <a:p>
            <a:pPr indent="0" lvl="0" marL="0" marR="0" rtl="0" algn="l">
              <a:lnSpc>
                <a:spcPct val="96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 sorts arr[0] to arr[4] in ascending order</a:t>
            </a:r>
            <a:endParaRPr b="0" i="0" sz="1300" u="none">
              <a:solidFill>
                <a:schemeClr val="dk1"/>
              </a:solidFill>
              <a:latin typeface="Arial"/>
              <a:ea typeface="Arial"/>
              <a:cs typeface="Arial"/>
              <a:sym typeface="Arial"/>
            </a:endParaRPr>
          </a:p>
          <a:p>
            <a:pPr indent="0" lvl="0" marL="0" marR="0" rtl="0" algn="l">
              <a:lnSpc>
                <a:spcPct val="96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 now the arr is 1,2,4,5,8  */</a:t>
            </a:r>
            <a:endParaRPr b="0" i="0" sz="1300" u="none">
              <a:solidFill>
                <a:schemeClr val="dk1"/>
              </a:solidFill>
              <a:latin typeface="Arial"/>
              <a:ea typeface="Arial"/>
              <a:cs typeface="Arial"/>
              <a:sym typeface="Arial"/>
            </a:endParaRPr>
          </a:p>
          <a:p>
            <a:pPr indent="0" lvl="0" marL="0" marR="0" rtl="0" algn="l">
              <a:lnSpc>
                <a:spcPct val="96000"/>
              </a:lnSpc>
              <a:spcBef>
                <a:spcPts val="170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vector&lt;int&gt; v1;</a:t>
            </a:r>
            <a:endParaRPr/>
          </a:p>
          <a:p>
            <a:pPr indent="0" lvl="0" marL="0" marR="0" rtl="0" algn="l">
              <a:lnSpc>
                <a:spcPct val="96000"/>
              </a:lnSpc>
              <a:spcBef>
                <a:spcPts val="170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v1.push_back(8);</a:t>
            </a:r>
            <a:endParaRPr/>
          </a:p>
          <a:p>
            <a:pPr indent="0" lvl="0" marL="0" marR="0" rtl="0" algn="l">
              <a:lnSpc>
                <a:spcPct val="96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v1.push_back(4);</a:t>
            </a:r>
            <a:endParaRPr/>
          </a:p>
        </p:txBody>
      </p:sp>
      <p:sp>
        <p:nvSpPr>
          <p:cNvPr id="797" name="Google Shape;797;p65"/>
          <p:cNvSpPr txBox="1"/>
          <p:nvPr/>
        </p:nvSpPr>
        <p:spPr>
          <a:xfrm>
            <a:off x="4103687" y="741362"/>
            <a:ext cx="42862" cy="538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8" name="Google Shape;798;p65"/>
          <p:cNvSpPr txBox="1"/>
          <p:nvPr/>
        </p:nvSpPr>
        <p:spPr>
          <a:xfrm>
            <a:off x="4146550" y="741362"/>
            <a:ext cx="4997450" cy="5384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
              <a:buFont typeface="Tahoma"/>
              <a:buNone/>
            </a:pPr>
            <a:r>
              <a:t/>
            </a:r>
            <a:endParaRPr b="0" i="0" sz="300" u="none">
              <a:solidFill>
                <a:schemeClr val="dk1"/>
              </a:solidFill>
              <a:latin typeface="Tahoma"/>
              <a:ea typeface="Tahoma"/>
              <a:cs typeface="Tahoma"/>
              <a:sym typeface="Tahoma"/>
            </a:endParaRPr>
          </a:p>
          <a:p>
            <a:pPr indent="0" lvl="0" marL="0" marR="0" rtl="0" algn="l">
              <a:lnSpc>
                <a:spcPct val="96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v1.push_back(5);</a:t>
            </a:r>
            <a:endParaRPr/>
          </a:p>
          <a:p>
            <a:pPr indent="0" lvl="0" marL="0" marR="0" rtl="0" algn="l">
              <a:lnSpc>
                <a:spcPct val="96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v1.push_back(1);</a:t>
            </a:r>
            <a:endParaRPr/>
          </a:p>
          <a:p>
            <a:pPr indent="0" lvl="0" marL="0" marR="0" rtl="0" algn="l">
              <a:lnSpc>
                <a:spcPct val="96000"/>
              </a:lnSpc>
              <a:spcBef>
                <a:spcPts val="160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 now the vector v1 is 8,4,5,1 */</a:t>
            </a:r>
            <a:endParaRPr b="0" i="0" sz="1200" u="none">
              <a:solidFill>
                <a:schemeClr val="dk1"/>
              </a:solidFill>
              <a:latin typeface="Arial"/>
              <a:ea typeface="Arial"/>
              <a:cs typeface="Arial"/>
              <a:sym typeface="Arial"/>
            </a:endParaRPr>
          </a:p>
          <a:p>
            <a:pPr indent="0" lvl="0" marL="0" marR="0" rtl="0" algn="l">
              <a:lnSpc>
                <a:spcPct val="96000"/>
              </a:lnSpc>
              <a:spcBef>
                <a:spcPts val="310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i = v1.begin();   </a:t>
            </a:r>
            <a:r>
              <a:rPr b="1" i="0" lang="en-US" sz="1200" u="none">
                <a:solidFill>
                  <a:schemeClr val="dk1"/>
                </a:solidFill>
                <a:latin typeface="Arial"/>
                <a:ea typeface="Arial"/>
                <a:cs typeface="Arial"/>
                <a:sym typeface="Arial"/>
              </a:rPr>
              <a:t>// i now points to beginning of the vector v1</a:t>
            </a:r>
            <a:endParaRPr/>
          </a:p>
          <a:p>
            <a:pPr indent="0" lvl="0" marL="0" marR="0" rtl="0" algn="l">
              <a:lnSpc>
                <a:spcPct val="96000"/>
              </a:lnSpc>
              <a:spcBef>
                <a:spcPts val="310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sort(i,j);      </a:t>
            </a:r>
            <a:r>
              <a:rPr b="1" i="0" lang="en-US" sz="1200" u="none">
                <a:solidFill>
                  <a:schemeClr val="dk1"/>
                </a:solidFill>
                <a:latin typeface="Arial"/>
                <a:ea typeface="Arial"/>
                <a:cs typeface="Arial"/>
                <a:sym typeface="Arial"/>
              </a:rPr>
              <a:t>//sort(v1.begin() , v1.end() ) can also be used</a:t>
            </a:r>
            <a:endParaRPr b="0" i="0" sz="1200" u="none">
              <a:solidFill>
                <a:schemeClr val="dk1"/>
              </a:solidFill>
              <a:latin typeface="Arial"/>
              <a:ea typeface="Arial"/>
              <a:cs typeface="Arial"/>
              <a:sym typeface="Arial"/>
            </a:endParaRPr>
          </a:p>
          <a:p>
            <a:pPr indent="0" lvl="0" marL="0" marR="0" rtl="0" algn="l">
              <a:lnSpc>
                <a:spcPct val="96000"/>
              </a:lnSpc>
              <a:spcBef>
                <a:spcPts val="310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 use of compare_function */</a:t>
            </a:r>
            <a:endParaRPr b="0" i="0" sz="1200" u="none">
              <a:solidFill>
                <a:schemeClr val="dk1"/>
              </a:solidFill>
              <a:latin typeface="Arial"/>
              <a:ea typeface="Arial"/>
              <a:cs typeface="Arial"/>
              <a:sym typeface="Arial"/>
            </a:endParaRPr>
          </a:p>
          <a:p>
            <a:pPr indent="0" lvl="0" marL="0" marR="0" rtl="0" algn="l">
              <a:lnSpc>
                <a:spcPct val="116666"/>
              </a:lnSpc>
              <a:spcBef>
                <a:spcPts val="310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sort(a2,a2+9,compare_function); </a:t>
            </a:r>
            <a:r>
              <a:rPr b="1" i="0" lang="en-US" sz="1200" u="none">
                <a:solidFill>
                  <a:schemeClr val="dk1"/>
                </a:solidFill>
                <a:latin typeface="Arial"/>
                <a:ea typeface="Arial"/>
                <a:cs typeface="Arial"/>
                <a:sym typeface="Arial"/>
              </a:rPr>
              <a:t>// sorts a2 in descending order </a:t>
            </a:r>
            <a:endParaRPr b="0" i="0" sz="1200" u="none">
              <a:solidFill>
                <a:schemeClr val="dk1"/>
              </a:solidFill>
              <a:latin typeface="Arial"/>
              <a:ea typeface="Arial"/>
              <a:cs typeface="Arial"/>
              <a:sym typeface="Arial"/>
            </a:endParaRPr>
          </a:p>
          <a:p>
            <a:pPr indent="0" lvl="0" marL="0" marR="0" rtl="0" algn="l">
              <a:lnSpc>
                <a:spcPct val="116666"/>
              </a:lnSpc>
              <a:spcBef>
                <a:spcPts val="160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that result into sorting in descending order */</a:t>
            </a:r>
            <a:endParaRPr b="0" i="0" sz="1200" u="none">
              <a:solidFill>
                <a:schemeClr val="dk1"/>
              </a:solidFill>
              <a:latin typeface="Arial"/>
              <a:ea typeface="Arial"/>
              <a:cs typeface="Arial"/>
              <a:sym typeface="Arial"/>
            </a:endParaRPr>
          </a:p>
          <a:p>
            <a:pPr indent="0" lvl="0" marL="0" marR="0" rtl="0" algn="l">
              <a:lnSpc>
                <a:spcPct val="116666"/>
              </a:lnSpc>
              <a:spcBef>
                <a:spcPts val="160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 compare_function is also used to sort </a:t>
            </a:r>
            <a:endParaRPr b="0" i="0" sz="1200" u="none">
              <a:solidFill>
                <a:schemeClr val="dk1"/>
              </a:solidFill>
              <a:latin typeface="Arial"/>
              <a:ea typeface="Arial"/>
              <a:cs typeface="Arial"/>
              <a:sym typeface="Arial"/>
            </a:endParaRPr>
          </a:p>
          <a:p>
            <a:pPr indent="0" lvl="0" marL="0" marR="0" rtl="0" algn="l">
              <a:lnSpc>
                <a:spcPct val="116666"/>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non-numeric elements such as*/</a:t>
            </a:r>
            <a:endParaRPr b="0" i="0" sz="1200" u="none">
              <a:solidFill>
                <a:schemeClr val="dk1"/>
              </a:solidFill>
              <a:latin typeface="Arial"/>
              <a:ea typeface="Arial"/>
              <a:cs typeface="Arial"/>
              <a:sym typeface="Arial"/>
            </a:endParaRPr>
          </a:p>
          <a:p>
            <a:pPr indent="0" lvl="0" marL="0" marR="0" rtl="0" algn="l">
              <a:lnSpc>
                <a:spcPct val="96000"/>
              </a:lnSpc>
              <a:spcBef>
                <a:spcPts val="160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string s[]={"a" , "abc", "ab" , "abcde"};</a:t>
            </a:r>
            <a:endParaRPr/>
          </a:p>
          <a:p>
            <a:pPr indent="0" lvl="0" marL="0" marR="0" rtl="0" algn="l">
              <a:lnSpc>
                <a:spcPct val="96000"/>
              </a:lnSpc>
              <a:spcBef>
                <a:spcPts val="160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sort(s,s+4,compare_string);</a:t>
            </a:r>
            <a:endParaRPr/>
          </a:p>
          <a:p>
            <a:pPr indent="0" lvl="0" marL="0" marR="0" rtl="0" algn="l">
              <a:lnSpc>
                <a:spcPct val="96000"/>
              </a:lnSpc>
              <a:spcBef>
                <a:spcPts val="160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t>
            </a:r>
            <a:endParaRPr/>
          </a:p>
        </p:txBody>
      </p:sp>
      <p:sp>
        <p:nvSpPr>
          <p:cNvPr id="799" name="Google Shape;799;p65"/>
          <p:cNvSpPr txBox="1"/>
          <p:nvPr/>
        </p:nvSpPr>
        <p:spPr>
          <a:xfrm>
            <a:off x="4103687" y="6126162"/>
            <a:ext cx="5040312" cy="539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6"/>
          <p:cNvSpPr txBox="1"/>
          <p:nvPr>
            <p:ph type="title"/>
          </p:nvPr>
        </p:nvSpPr>
        <p:spPr>
          <a:xfrm>
            <a:off x="457200" y="155575"/>
            <a:ext cx="8229600" cy="5953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Algorithm: merge()</a:t>
            </a:r>
            <a:endParaRPr/>
          </a:p>
        </p:txBody>
      </p:sp>
      <p:sp>
        <p:nvSpPr>
          <p:cNvPr id="805" name="Google Shape;805;p66"/>
          <p:cNvSpPr txBox="1"/>
          <p:nvPr>
            <p:ph idx="1" type="body"/>
          </p:nvPr>
        </p:nvSpPr>
        <p:spPr>
          <a:xfrm>
            <a:off x="392112" y="2249487"/>
            <a:ext cx="7448550" cy="4340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#include &lt;iostream&gt;</a:t>
            </a:r>
            <a:endParaRPr/>
          </a:p>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 #include &lt;algorithm&gt;</a:t>
            </a:r>
            <a:endParaRPr/>
          </a:p>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#include &lt;vector&gt; </a:t>
            </a:r>
            <a:endParaRPr/>
          </a:p>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using namespace std;</a:t>
            </a:r>
            <a:endParaRPr/>
          </a:p>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int main () { </a:t>
            </a:r>
            <a:endParaRPr/>
          </a:p>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int first[] = {5,10,15,20,25};</a:t>
            </a:r>
            <a:endParaRPr/>
          </a:p>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 int second[] = {50,40,30,20,10};</a:t>
            </a:r>
            <a:endParaRPr/>
          </a:p>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vector&lt;int&gt; v(10);</a:t>
            </a:r>
            <a:endParaRPr/>
          </a:p>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sort (first,first+5); </a:t>
            </a:r>
            <a:endParaRPr/>
          </a:p>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sort (second,second+5); </a:t>
            </a:r>
            <a:endParaRPr/>
          </a:p>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rgbClr val="C00000"/>
                </a:solidFill>
                <a:latin typeface="Times New Roman"/>
                <a:ea typeface="Times New Roman"/>
                <a:cs typeface="Times New Roman"/>
                <a:sym typeface="Times New Roman"/>
              </a:rPr>
              <a:t>merge (first,first+5,second,second+5,v.begin()); </a:t>
            </a:r>
            <a:endParaRPr/>
          </a:p>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cout &lt;&lt; "The resulting vector contains:"; </a:t>
            </a:r>
            <a:endParaRPr/>
          </a:p>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for (std::vector&lt;int&gt;::iterator it=v.begin(); it!=v.end(); ++it)</a:t>
            </a:r>
            <a:endParaRPr/>
          </a:p>
          <a:p>
            <a:pPr indent="-342900" lvl="0" marL="342900" marR="0" rtl="0" algn="l">
              <a:lnSpc>
                <a:spcPct val="100000"/>
              </a:lnSpc>
              <a:spcBef>
                <a:spcPts val="0"/>
              </a:spcBef>
              <a:spcAft>
                <a:spcPts val="0"/>
              </a:spcAft>
              <a:buClr>
                <a:schemeClr val="folHlink"/>
              </a:buClr>
              <a:buSzPts val="1140"/>
              <a:buFont typeface="Noto Sans Symbols"/>
              <a:buNone/>
            </a:pPr>
            <a:r>
              <a:rPr b="0" i="0" lang="en-US" sz="1900" u="none">
                <a:solidFill>
                  <a:schemeClr val="dk1"/>
                </a:solidFill>
                <a:latin typeface="Times New Roman"/>
                <a:ea typeface="Times New Roman"/>
                <a:cs typeface="Times New Roman"/>
                <a:sym typeface="Times New Roman"/>
              </a:rPr>
              <a:t>cout &lt;&lt; ' ' &lt;&lt; *it; std::cout &lt;&lt; '\n'; return 0; }</a:t>
            </a:r>
            <a:endParaRPr/>
          </a:p>
        </p:txBody>
      </p:sp>
      <p:sp>
        <p:nvSpPr>
          <p:cNvPr id="806" name="Google Shape;806;p66"/>
          <p:cNvSpPr txBox="1"/>
          <p:nvPr/>
        </p:nvSpPr>
        <p:spPr>
          <a:xfrm>
            <a:off x="714375" y="911225"/>
            <a:ext cx="7232650" cy="13906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Combines the elements in the sorted ranges [first1,last1) and [first2,last2), into a new range beginning at </a:t>
            </a:r>
            <a:r>
              <a:rPr b="0" i="1" lang="en-US" sz="1600" u="none">
                <a:solidFill>
                  <a:schemeClr val="dk1"/>
                </a:solidFill>
                <a:latin typeface="Tahoma"/>
                <a:ea typeface="Tahoma"/>
                <a:cs typeface="Tahoma"/>
                <a:sym typeface="Tahoma"/>
              </a:rPr>
              <a:t>result</a:t>
            </a:r>
            <a:r>
              <a:rPr b="0" i="0" lang="en-US" sz="1600" u="none">
                <a:solidFill>
                  <a:schemeClr val="dk1"/>
                </a:solidFill>
                <a:latin typeface="Tahoma"/>
                <a:ea typeface="Tahoma"/>
                <a:cs typeface="Tahoma"/>
                <a:sym typeface="Tahoma"/>
              </a:rPr>
              <a:t> with all its elements sorted.</a:t>
            </a:r>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Syntax: </a:t>
            </a:r>
            <a:r>
              <a:rPr b="0" i="0" lang="en-US" sz="1600" u="none">
                <a:solidFill>
                  <a:srgbClr val="C00000"/>
                </a:solidFill>
                <a:latin typeface="Tahoma"/>
                <a:ea typeface="Tahoma"/>
                <a:cs typeface="Tahoma"/>
                <a:sym typeface="Tahoma"/>
              </a:rPr>
              <a:t>OutputIterator merge (InputIterator1 first1, InputIterator1 last1, InputIterator2 first2, InputIterator2 last2, OutputIterator result);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67"/>
          <p:cNvSpPr/>
          <p:nvPr/>
        </p:nvSpPr>
        <p:spPr>
          <a:xfrm>
            <a:off x="376237" y="720725"/>
            <a:ext cx="3763962" cy="5892800"/>
          </a:xfrm>
          <a:custGeom>
            <a:rect b="b" l="l" r="r" t="t"/>
            <a:pathLst>
              <a:path extrusionOk="0" h="8382000" w="5353742">
                <a:moveTo>
                  <a:pt x="0" y="0"/>
                </a:moveTo>
                <a:lnTo>
                  <a:pt x="5353742" y="0"/>
                </a:lnTo>
                <a:lnTo>
                  <a:pt x="5353742" y="8382000"/>
                </a:lnTo>
                <a:lnTo>
                  <a:pt x="0" y="8382000"/>
                </a:lnTo>
                <a:lnTo>
                  <a:pt x="0" y="0"/>
                </a:lnTo>
                <a:close/>
              </a:path>
            </a:pathLst>
          </a:custGeom>
          <a:noFill/>
          <a:ln cap="flat" cmpd="sng" w="25400">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2" name="Google Shape;812;p67"/>
          <p:cNvSpPr txBox="1"/>
          <p:nvPr/>
        </p:nvSpPr>
        <p:spPr>
          <a:xfrm>
            <a:off x="357187" y="217487"/>
            <a:ext cx="1785937"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for_each</a:t>
            </a:r>
            <a:endParaRPr/>
          </a:p>
        </p:txBody>
      </p:sp>
      <p:sp>
        <p:nvSpPr>
          <p:cNvPr id="813" name="Google Shape;813;p67"/>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11</a:t>
            </a:r>
            <a:endParaRPr/>
          </a:p>
        </p:txBody>
      </p:sp>
      <p:sp>
        <p:nvSpPr>
          <p:cNvPr id="814" name="Google Shape;814;p67"/>
          <p:cNvSpPr txBox="1"/>
          <p:nvPr/>
        </p:nvSpPr>
        <p:spPr>
          <a:xfrm>
            <a:off x="376237" y="720725"/>
            <a:ext cx="3763962" cy="5892800"/>
          </a:xfrm>
          <a:prstGeom prst="rect">
            <a:avLst/>
          </a:prstGeom>
          <a:noFill/>
          <a:ln>
            <a:noFill/>
          </a:ln>
        </p:spPr>
        <p:txBody>
          <a:bodyPr anchorCtr="0" anchor="t" bIns="0" lIns="0" spcFirstLastPara="1" rIns="0" wrap="square" tIns="0">
            <a:noAutofit/>
          </a:bodyPr>
          <a:lstStyle/>
          <a:p>
            <a:pPr indent="0" lvl="0" marL="0" marR="0" rtl="0" algn="l">
              <a:lnSpc>
                <a:spcPct val="18750"/>
              </a:lnSpc>
              <a:spcBef>
                <a:spcPts val="0"/>
              </a:spcBef>
              <a:spcAft>
                <a:spcPts val="0"/>
              </a:spcAft>
              <a:buClr>
                <a:schemeClr val="dk1"/>
              </a:buClr>
              <a:buSzPts val="1600"/>
              <a:buFont typeface="Tahoma"/>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#include &lt;iostream&gt;</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#include &lt;algorithm&gt;</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using namespace std;</a:t>
            </a:r>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void in_to_cm(double); //declaration</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int main()</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//array of inches values</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double inches[] = { 3.5, 6.2, 1.0, 12.75, 4.33 };</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//output as centimeters</a:t>
            </a:r>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for_each(inches, inches+5, in_to_cm);</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cout &lt;&lt; endl;</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return 0;</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void in_to_cm(double in) //convert and display as centimeters</a:t>
            </a:r>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cout &lt;&lt; (in * 2.54) &lt;&lt; ‘ ‘;</a:t>
            </a:r>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The output looks like this:</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8.89 15.748 2.54 32.385 10.9982}</a:t>
            </a:r>
            <a:endParaRPr/>
          </a:p>
        </p:txBody>
      </p:sp>
      <p:sp>
        <p:nvSpPr>
          <p:cNvPr id="815" name="Google Shape;815;p67"/>
          <p:cNvSpPr txBox="1"/>
          <p:nvPr/>
        </p:nvSpPr>
        <p:spPr>
          <a:xfrm>
            <a:off x="4678362" y="1339850"/>
            <a:ext cx="3857625" cy="1303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Syntax : </a:t>
            </a:r>
            <a:endParaRPr/>
          </a:p>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Function for_each (InputIterator first, InputIterator last, Function fn);</a:t>
            </a:r>
            <a:endParaRPr/>
          </a:p>
        </p:txBody>
      </p:sp>
      <p:sp>
        <p:nvSpPr>
          <p:cNvPr id="816" name="Google Shape;816;p67"/>
          <p:cNvSpPr txBox="1"/>
          <p:nvPr/>
        </p:nvSpPr>
        <p:spPr>
          <a:xfrm>
            <a:off x="4786312" y="2946400"/>
            <a:ext cx="3643312" cy="281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for_each() algorithm allows you to do something to every item in a container. You write  your own function to determine what that “something” is. Your function can’t change the elements  in the container, but it can use or display their values.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68"/>
          <p:cNvSpPr txBox="1"/>
          <p:nvPr>
            <p:ph type="title"/>
          </p:nvPr>
        </p:nvSpPr>
        <p:spPr>
          <a:xfrm>
            <a:off x="457200" y="155575"/>
            <a:ext cx="8229600" cy="5413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Transform()</a:t>
            </a:r>
            <a:endParaRPr/>
          </a:p>
        </p:txBody>
      </p:sp>
      <p:sp>
        <p:nvSpPr>
          <p:cNvPr id="822" name="Google Shape;822;p68"/>
          <p:cNvSpPr txBox="1"/>
          <p:nvPr>
            <p:ph idx="1" type="body"/>
          </p:nvPr>
        </p:nvSpPr>
        <p:spPr>
          <a:xfrm>
            <a:off x="392112" y="911225"/>
            <a:ext cx="4286250" cy="52498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#include &lt;iostream&gt;</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#include &lt;algorithm&gt;</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using namespace std;</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int main()</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 //array of inches values</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double inches[] = { 3.5, 6.2, 1.0, 12.75, 4.33 };</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double centi[5];</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double in_to_cm(double); //prototype</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//transform into array centi[]</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rgbClr val="FF0000"/>
                </a:solidFill>
                <a:latin typeface="Times New Roman"/>
                <a:ea typeface="Times New Roman"/>
                <a:cs typeface="Times New Roman"/>
                <a:sym typeface="Times New Roman"/>
              </a:rPr>
              <a:t>transform(inches, inches+5, centi, in_to_cm);</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for(int j=0; j&lt;5; j++) //display array centi[]</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cout &lt;&lt; centi[j] &lt;&lt; ‘ ‘;</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cout &lt;&lt; endl;</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return 0;</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double in_to_cm(double in) //convert inches to centimeters</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imes New Roman"/>
                <a:ea typeface="Times New Roman"/>
                <a:cs typeface="Times New Roman"/>
                <a:sym typeface="Times New Roman"/>
              </a:rPr>
              <a:t>return (in * 2.54); //return result</a:t>
            </a:r>
            <a:endParaRPr/>
          </a:p>
          <a:p>
            <a:pPr indent="-342900" lvl="0" marL="34290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a:t>
            </a:r>
            <a:endParaRPr/>
          </a:p>
        </p:txBody>
      </p:sp>
      <p:sp>
        <p:nvSpPr>
          <p:cNvPr id="823" name="Google Shape;823;p68"/>
          <p:cNvSpPr txBox="1"/>
          <p:nvPr/>
        </p:nvSpPr>
        <p:spPr>
          <a:xfrm>
            <a:off x="4732337" y="1179512"/>
            <a:ext cx="3911600" cy="2168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The transform() algorithm does something to every item in a container, and places the resulting values in a different container (or the same one). </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Again, a user-written function determines what will be done to each item. The return type of this function must be the same as that of the destination container.</a:t>
            </a:r>
            <a:endParaRPr/>
          </a:p>
        </p:txBody>
      </p:sp>
      <p:sp>
        <p:nvSpPr>
          <p:cNvPr id="824" name="Google Shape;824;p68"/>
          <p:cNvSpPr txBox="1"/>
          <p:nvPr/>
        </p:nvSpPr>
        <p:spPr>
          <a:xfrm>
            <a:off x="4625975" y="3963987"/>
            <a:ext cx="4178300" cy="160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Syntax:</a:t>
            </a:r>
            <a:endParaRPr/>
          </a:p>
          <a:p>
            <a:pPr indent="0" lvl="0" marL="0" marR="0" rtl="0" algn="l">
              <a:lnSpc>
                <a:spcPct val="100000"/>
              </a:lnSpc>
              <a:spcBef>
                <a:spcPts val="0"/>
              </a:spcBef>
              <a:spcAft>
                <a:spcPts val="0"/>
              </a:spcAft>
              <a:buClr>
                <a:schemeClr val="dk1"/>
              </a:buClr>
              <a:buSzPts val="1900"/>
              <a:buFont typeface="Times New Roman"/>
              <a:buNone/>
            </a:pPr>
            <a:r>
              <a:rPr b="0" i="0" lang="en-US" sz="1900" u="none">
                <a:solidFill>
                  <a:schemeClr val="dk1"/>
                </a:solidFill>
                <a:latin typeface="Times New Roman"/>
                <a:ea typeface="Times New Roman"/>
                <a:cs typeface="Times New Roman"/>
                <a:sym typeface="Times New Roman"/>
              </a:rPr>
              <a:t>OutputIterator transform (InputIterator first1, InputIterator last1, OutputIterator result, UnaryOperation op);</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69"/>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Iterators</a:t>
            </a:r>
            <a:endParaRPr/>
          </a:p>
        </p:txBody>
      </p:sp>
      <p:sp>
        <p:nvSpPr>
          <p:cNvPr id="830" name="Google Shape;830;p69"/>
          <p:cNvSpPr txBox="1"/>
          <p:nvPr>
            <p:ph idx="1" type="body"/>
          </p:nvPr>
        </p:nvSpPr>
        <p:spPr>
          <a:xfrm>
            <a:off x="457200" y="1219200"/>
            <a:ext cx="8001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Iterator behave like pointers and are used to access container elements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Used to traverse from one element to another , a process known as iterating through the container</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5 types of iterators </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Input</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Output</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Forward</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Bidirectional</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Random</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70"/>
          <p:cNvSpPr txBox="1"/>
          <p:nvPr>
            <p:ph type="title"/>
          </p:nvPr>
        </p:nvSpPr>
        <p:spPr>
          <a:xfrm>
            <a:off x="457200" y="155575"/>
            <a:ext cx="8229600" cy="7556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Iterator Categories</a:t>
            </a:r>
            <a:endParaRPr/>
          </a:p>
        </p:txBody>
      </p:sp>
      <p:sp>
        <p:nvSpPr>
          <p:cNvPr id="836" name="Google Shape;836;p70"/>
          <p:cNvSpPr txBox="1"/>
          <p:nvPr>
            <p:ph idx="1" type="body"/>
          </p:nvPr>
        </p:nvSpPr>
        <p:spPr>
          <a:xfrm>
            <a:off x="392112" y="1125537"/>
            <a:ext cx="8229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1" i="0" lang="en-US" sz="2400" u="sng">
                <a:solidFill>
                  <a:schemeClr val="hlink"/>
                </a:solidFill>
                <a:latin typeface="Tahoma"/>
                <a:ea typeface="Tahoma"/>
                <a:cs typeface="Tahoma"/>
                <a:sym typeface="Tahoma"/>
                <a:hlinkClick r:id="rId3"/>
              </a:rPr>
              <a:t>Input</a:t>
            </a:r>
            <a:r>
              <a:rPr b="1" i="0" lang="en-US" sz="2400" u="none">
                <a:solidFill>
                  <a:schemeClr val="dk1"/>
                </a:solidFill>
                <a:latin typeface="Times New Roman"/>
                <a:ea typeface="Times New Roman"/>
                <a:cs typeface="Times New Roman"/>
                <a:sym typeface="Times New Roman"/>
              </a:rPr>
              <a:t>Input and </a:t>
            </a:r>
            <a:r>
              <a:rPr b="1" i="0" lang="en-US" sz="2400" u="sng">
                <a:solidFill>
                  <a:schemeClr val="hlink"/>
                </a:solidFill>
                <a:latin typeface="Tahoma"/>
                <a:ea typeface="Tahoma"/>
                <a:cs typeface="Tahoma"/>
                <a:sym typeface="Tahoma"/>
                <a:hlinkClick r:id="rId4"/>
              </a:rPr>
              <a:t>output</a:t>
            </a:r>
            <a:r>
              <a:rPr b="1"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iterators are the most limited types of iterators: they can perform sequential single-pass input or output operations.</a:t>
            </a:r>
            <a:endParaRPr/>
          </a:p>
          <a:p>
            <a:pPr indent="-342900" lvl="0" marL="342900" marR="0" rtl="0" algn="l">
              <a:lnSpc>
                <a:spcPct val="100000"/>
              </a:lnSpc>
              <a:spcBef>
                <a:spcPts val="0"/>
              </a:spcBef>
              <a:spcAft>
                <a:spcPts val="0"/>
              </a:spcAft>
              <a:buClr>
                <a:schemeClr val="folHlink"/>
              </a:buClr>
              <a:buSzPts val="1440"/>
              <a:buFont typeface="Noto Sans Symbols"/>
              <a:buChar char="■"/>
            </a:pPr>
            <a:r>
              <a:rPr b="1" i="0" lang="en-US" sz="2400" u="sng">
                <a:solidFill>
                  <a:schemeClr val="hlink"/>
                </a:solidFill>
                <a:latin typeface="Tahoma"/>
                <a:ea typeface="Tahoma"/>
                <a:cs typeface="Tahoma"/>
                <a:sym typeface="Tahoma"/>
                <a:hlinkClick r:id="rId5"/>
              </a:rPr>
              <a:t>Forward iterators</a:t>
            </a:r>
            <a:r>
              <a:rPr b="1"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have all the functionality of </a:t>
            </a:r>
            <a:r>
              <a:rPr b="0" i="0" lang="en-US" sz="2400" u="sng">
                <a:solidFill>
                  <a:schemeClr val="hlink"/>
                </a:solidFill>
                <a:latin typeface="Tahoma"/>
                <a:ea typeface="Tahoma"/>
                <a:cs typeface="Tahoma"/>
                <a:sym typeface="Tahoma"/>
                <a:hlinkClick r:id="rId6"/>
              </a:rPr>
              <a:t>input iterators</a:t>
            </a:r>
            <a:r>
              <a:rPr b="0" i="0" lang="en-US" sz="2400" u="none">
                <a:solidFill>
                  <a:schemeClr val="dk1"/>
                </a:solidFill>
                <a:latin typeface="Times New Roman"/>
                <a:ea typeface="Times New Roman"/>
                <a:cs typeface="Times New Roman"/>
                <a:sym typeface="Times New Roman"/>
              </a:rPr>
              <a:t> and -if they are not </a:t>
            </a:r>
            <a:r>
              <a:rPr b="0" i="1" lang="en-US" sz="2400" u="none">
                <a:solidFill>
                  <a:schemeClr val="dk1"/>
                </a:solidFill>
                <a:latin typeface="Times New Roman"/>
                <a:ea typeface="Times New Roman"/>
                <a:cs typeface="Times New Roman"/>
                <a:sym typeface="Times New Roman"/>
              </a:rPr>
              <a:t>constant iterators</a:t>
            </a:r>
            <a:r>
              <a:rPr b="0" i="0" lang="en-US" sz="2400" u="none">
                <a:solidFill>
                  <a:schemeClr val="dk1"/>
                </a:solidFill>
                <a:latin typeface="Times New Roman"/>
                <a:ea typeface="Times New Roman"/>
                <a:cs typeface="Times New Roman"/>
                <a:sym typeface="Times New Roman"/>
              </a:rPr>
              <a:t>- also the functionality of </a:t>
            </a:r>
            <a:r>
              <a:rPr b="0" i="0" lang="en-US" sz="2400" u="sng">
                <a:solidFill>
                  <a:schemeClr val="hlink"/>
                </a:solidFill>
                <a:latin typeface="Tahoma"/>
                <a:ea typeface="Tahoma"/>
                <a:cs typeface="Tahoma"/>
                <a:sym typeface="Tahoma"/>
                <a:hlinkClick r:id="rId7"/>
              </a:rPr>
              <a:t>output iterators</a:t>
            </a:r>
            <a:r>
              <a:rPr b="0" i="0" lang="en-US" sz="2400" u="none">
                <a:solidFill>
                  <a:schemeClr val="dk1"/>
                </a:solidFill>
                <a:latin typeface="Times New Roman"/>
                <a:ea typeface="Times New Roman"/>
                <a:cs typeface="Times New Roman"/>
                <a:sym typeface="Times New Roman"/>
              </a:rPr>
              <a:t>- also the functionality of output iterators, although they are limited to one direction in which to iterate through a range (forward). All </a:t>
            </a:r>
            <a:r>
              <a:rPr b="0" i="0" lang="en-US" sz="2400" u="sng">
                <a:solidFill>
                  <a:schemeClr val="hlink"/>
                </a:solidFill>
                <a:latin typeface="Tahoma"/>
                <a:ea typeface="Tahoma"/>
                <a:cs typeface="Tahoma"/>
                <a:sym typeface="Tahoma"/>
                <a:hlinkClick r:id="rId8"/>
              </a:rPr>
              <a:t>standard containers</a:t>
            </a:r>
            <a:r>
              <a:rPr b="0" i="0" lang="en-US" sz="2400" u="none">
                <a:solidFill>
                  <a:schemeClr val="dk1"/>
                </a:solidFill>
                <a:latin typeface="Times New Roman"/>
                <a:ea typeface="Times New Roman"/>
                <a:cs typeface="Times New Roman"/>
                <a:sym typeface="Times New Roman"/>
              </a:rPr>
              <a:t> support at least forward iterator types.</a:t>
            </a:r>
            <a:endParaRPr/>
          </a:p>
          <a:p>
            <a:pPr indent="-342900" lvl="0" marL="342900" marR="0" rtl="0" algn="l">
              <a:lnSpc>
                <a:spcPct val="100000"/>
              </a:lnSpc>
              <a:spcBef>
                <a:spcPts val="0"/>
              </a:spcBef>
              <a:spcAft>
                <a:spcPts val="0"/>
              </a:spcAft>
              <a:buClr>
                <a:schemeClr val="folHlink"/>
              </a:buClr>
              <a:buSzPts val="1440"/>
              <a:buFont typeface="Noto Sans Symbols"/>
              <a:buChar char="■"/>
            </a:pPr>
            <a:r>
              <a:rPr b="1" i="0" lang="en-US" sz="2400" u="sng">
                <a:solidFill>
                  <a:schemeClr val="hlink"/>
                </a:solidFill>
                <a:latin typeface="Tahoma"/>
                <a:ea typeface="Tahoma"/>
                <a:cs typeface="Tahoma"/>
                <a:sym typeface="Tahoma"/>
                <a:hlinkClick r:id="rId9"/>
              </a:rPr>
              <a:t>Bidirectional iterators</a:t>
            </a:r>
            <a:r>
              <a:rPr b="1"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are like </a:t>
            </a:r>
            <a:r>
              <a:rPr b="0" i="0" lang="en-US" sz="2400" u="sng">
                <a:solidFill>
                  <a:schemeClr val="hlink"/>
                </a:solidFill>
                <a:latin typeface="Tahoma"/>
                <a:ea typeface="Tahoma"/>
                <a:cs typeface="Tahoma"/>
                <a:sym typeface="Tahoma"/>
                <a:hlinkClick r:id="rId10"/>
              </a:rPr>
              <a:t>forward iterators</a:t>
            </a:r>
            <a:r>
              <a:rPr b="0" i="0" lang="en-US" sz="2400" u="none">
                <a:solidFill>
                  <a:schemeClr val="dk1"/>
                </a:solidFill>
                <a:latin typeface="Times New Roman"/>
                <a:ea typeface="Times New Roman"/>
                <a:cs typeface="Times New Roman"/>
                <a:sym typeface="Times New Roman"/>
              </a:rPr>
              <a:t> but can also be iterated through backwards.</a:t>
            </a:r>
            <a:endParaRPr/>
          </a:p>
          <a:p>
            <a:pPr indent="-342900" lvl="0" marL="342900" marR="0" rtl="0" algn="l">
              <a:lnSpc>
                <a:spcPct val="100000"/>
              </a:lnSpc>
              <a:spcBef>
                <a:spcPts val="0"/>
              </a:spcBef>
              <a:spcAft>
                <a:spcPts val="0"/>
              </a:spcAft>
              <a:buClr>
                <a:schemeClr val="folHlink"/>
              </a:buClr>
              <a:buSzPts val="1440"/>
              <a:buFont typeface="Noto Sans Symbols"/>
              <a:buChar char="■"/>
            </a:pPr>
            <a:r>
              <a:rPr b="1" i="0" lang="en-US" sz="2400" u="sng">
                <a:solidFill>
                  <a:schemeClr val="hlink"/>
                </a:solidFill>
                <a:latin typeface="Tahoma"/>
                <a:ea typeface="Tahoma"/>
                <a:cs typeface="Tahoma"/>
                <a:sym typeface="Tahoma"/>
                <a:hlinkClick r:id="rId11"/>
              </a:rPr>
              <a:t>Random-access iterators</a:t>
            </a:r>
            <a:r>
              <a:rPr b="1"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implement all the functionality of </a:t>
            </a:r>
            <a:r>
              <a:rPr b="0" i="0" lang="en-US" sz="2400" u="sng">
                <a:solidFill>
                  <a:schemeClr val="hlink"/>
                </a:solidFill>
                <a:latin typeface="Tahoma"/>
                <a:ea typeface="Tahoma"/>
                <a:cs typeface="Tahoma"/>
                <a:sym typeface="Tahoma"/>
                <a:hlinkClick r:id="rId12"/>
              </a:rPr>
              <a:t>bidirectional iterators</a:t>
            </a:r>
            <a:r>
              <a:rPr b="0" i="0" lang="en-US" sz="2400" u="none">
                <a:solidFill>
                  <a:schemeClr val="dk1"/>
                </a:solidFill>
                <a:latin typeface="Times New Roman"/>
                <a:ea typeface="Times New Roman"/>
                <a:cs typeface="Times New Roman"/>
                <a:sym typeface="Times New Roman"/>
              </a:rPr>
              <a:t>, and also have the ability to access ranges non-sequentially: distant elements can be accessed directly by applying an offset value to an iterator without iterating through all the elements in between.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71"/>
          <p:cNvSpPr txBox="1"/>
          <p:nvPr>
            <p:ph type="title"/>
          </p:nvPr>
        </p:nvSpPr>
        <p:spPr>
          <a:xfrm>
            <a:off x="457200" y="685800"/>
            <a:ext cx="8229600" cy="7048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Iterators</a:t>
            </a:r>
            <a:endParaRPr/>
          </a:p>
        </p:txBody>
      </p:sp>
      <p:sp>
        <p:nvSpPr>
          <p:cNvPr id="842" name="Google Shape;842;p71"/>
          <p:cNvSpPr txBox="1"/>
          <p:nvPr/>
        </p:nvSpPr>
        <p:spPr>
          <a:xfrm>
            <a:off x="500062" y="1447800"/>
            <a:ext cx="8229600" cy="704850"/>
          </a:xfrm>
          <a:prstGeom prst="rect">
            <a:avLst/>
          </a:prstGeom>
          <a:noFill/>
          <a:ln>
            <a:noFill/>
          </a:ln>
        </p:spPr>
        <p:txBody>
          <a:bodyPr anchorCtr="0" anchor="b" bIns="0" lIns="0" spcFirstLastPara="1" rIns="0" wrap="square" tIns="45700">
            <a:noAutofit/>
          </a:bodyPr>
          <a:lstStyle/>
          <a:p>
            <a:pPr indent="0" lvl="0" marL="0" marR="0" rtl="0" algn="l">
              <a:lnSpc>
                <a:spcPct val="100000"/>
              </a:lnSpc>
              <a:spcBef>
                <a:spcPts val="0"/>
              </a:spcBef>
              <a:spcAft>
                <a:spcPts val="0"/>
              </a:spcAft>
              <a:buClr>
                <a:schemeClr val="dk2"/>
              </a:buClr>
              <a:buSzPts val="4900"/>
              <a:buFont typeface="Tahoma"/>
              <a:buNone/>
            </a:pPr>
            <a:r>
              <a:rPr b="0" i="0" lang="en-US" sz="4900" u="none">
                <a:solidFill>
                  <a:schemeClr val="dk2"/>
                </a:solidFill>
                <a:latin typeface="Tahoma"/>
                <a:ea typeface="Tahoma"/>
                <a:cs typeface="Tahoma"/>
                <a:sym typeface="Tahoma"/>
              </a:rPr>
              <a:t>Syntax</a:t>
            </a:r>
            <a:endParaRPr/>
          </a:p>
        </p:txBody>
      </p:sp>
      <p:sp>
        <p:nvSpPr>
          <p:cNvPr id="843" name="Google Shape;843;p71"/>
          <p:cNvSpPr txBox="1"/>
          <p:nvPr/>
        </p:nvSpPr>
        <p:spPr>
          <a:xfrm>
            <a:off x="304800" y="2133600"/>
            <a:ext cx="8610600" cy="23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200"/>
              <a:buFont typeface="Tahoma"/>
              <a:buNone/>
            </a:pPr>
            <a:r>
              <a:rPr b="1" i="1" lang="en-US" sz="2200" u="none">
                <a:solidFill>
                  <a:srgbClr val="FF0000"/>
                </a:solidFill>
                <a:latin typeface="Tahoma"/>
                <a:ea typeface="Tahoma"/>
                <a:cs typeface="Tahoma"/>
                <a:sym typeface="Tahoma"/>
              </a:rPr>
              <a:t>std::class_name&lt;template_parameters&gt;:: iterator  itname</a:t>
            </a:r>
            <a:endParaRPr b="0" i="0" sz="2200" u="none">
              <a:solidFill>
                <a:srgbClr val="FF0000"/>
              </a:solidFill>
              <a:latin typeface="Tahoma"/>
              <a:ea typeface="Tahoma"/>
              <a:cs typeface="Tahoma"/>
              <a:sym typeface="Tahoma"/>
            </a:endParaRPr>
          </a:p>
          <a:p>
            <a:pPr indent="0" lvl="0" marL="0" marR="0" rtl="0" algn="just">
              <a:lnSpc>
                <a:spcPct val="100000"/>
              </a:lnSpc>
              <a:spcBef>
                <a:spcPts val="0"/>
              </a:spcBef>
              <a:spcAft>
                <a:spcPts val="0"/>
              </a:spcAft>
              <a:buClr>
                <a:schemeClr val="dk1"/>
              </a:buClr>
              <a:buSzPts val="2600"/>
              <a:buFont typeface="Tahoma"/>
              <a:buNone/>
            </a:pPr>
            <a:r>
              <a:rPr b="0" i="0" lang="en-US" sz="2600" u="none">
                <a:solidFill>
                  <a:schemeClr val="dk1"/>
                </a:solidFill>
                <a:latin typeface="Tahoma"/>
                <a:ea typeface="Tahoma"/>
                <a:cs typeface="Tahoma"/>
                <a:sym typeface="Tahoma"/>
              </a:rPr>
              <a:t>where </a:t>
            </a:r>
            <a:r>
              <a:rPr b="1" i="1" lang="en-US" sz="2600" u="none">
                <a:solidFill>
                  <a:schemeClr val="accent1"/>
                </a:solidFill>
                <a:latin typeface="Tahoma"/>
                <a:ea typeface="Tahoma"/>
                <a:cs typeface="Tahoma"/>
                <a:sym typeface="Tahoma"/>
              </a:rPr>
              <a:t>itname</a:t>
            </a:r>
            <a:r>
              <a:rPr b="0" i="0" lang="en-US" sz="2600" u="none">
                <a:solidFill>
                  <a:schemeClr val="dk1"/>
                </a:solidFill>
                <a:latin typeface="Tahoma"/>
                <a:ea typeface="Tahoma"/>
                <a:cs typeface="Tahoma"/>
                <a:sym typeface="Tahoma"/>
              </a:rPr>
              <a:t> - name of the iterator, </a:t>
            </a:r>
            <a:r>
              <a:rPr b="1" i="1" lang="en-US" sz="2600" u="none">
                <a:solidFill>
                  <a:schemeClr val="accent1"/>
                </a:solidFill>
                <a:latin typeface="Tahoma"/>
                <a:ea typeface="Tahoma"/>
                <a:cs typeface="Tahoma"/>
                <a:sym typeface="Tahoma"/>
              </a:rPr>
              <a:t>class_name</a:t>
            </a:r>
            <a:r>
              <a:rPr b="0" i="0" lang="en-US" sz="2600" u="none">
                <a:solidFill>
                  <a:schemeClr val="dk1"/>
                </a:solidFill>
                <a:latin typeface="Tahoma"/>
                <a:ea typeface="Tahoma"/>
                <a:cs typeface="Tahoma"/>
                <a:sym typeface="Tahoma"/>
              </a:rPr>
              <a:t> - name of the STL container, </a:t>
            </a:r>
            <a:r>
              <a:rPr b="1" i="1" lang="en-US" sz="2600" u="none">
                <a:solidFill>
                  <a:schemeClr val="accent1"/>
                </a:solidFill>
                <a:latin typeface="Tahoma"/>
                <a:ea typeface="Tahoma"/>
                <a:cs typeface="Tahoma"/>
                <a:sym typeface="Tahoma"/>
              </a:rPr>
              <a:t>template_parameters</a:t>
            </a:r>
            <a:r>
              <a:rPr b="0" i="0" lang="en-US" sz="2600" u="none">
                <a:solidFill>
                  <a:schemeClr val="dk1"/>
                </a:solidFill>
                <a:latin typeface="Tahoma"/>
                <a:ea typeface="Tahoma"/>
                <a:cs typeface="Tahoma"/>
                <a:sym typeface="Tahoma"/>
              </a:rPr>
              <a:t> - parameters to the template, and finally, </a:t>
            </a:r>
            <a:r>
              <a:rPr b="1" i="1" lang="en-US" sz="2600" u="none">
                <a:solidFill>
                  <a:schemeClr val="accent1"/>
                </a:solidFill>
                <a:latin typeface="Tahoma"/>
                <a:ea typeface="Tahoma"/>
                <a:cs typeface="Tahoma"/>
                <a:sym typeface="Tahoma"/>
              </a:rPr>
              <a:t>std</a:t>
            </a:r>
            <a:r>
              <a:rPr b="1" i="1" lang="en-US" sz="2600" u="none">
                <a:solidFill>
                  <a:schemeClr val="dk1"/>
                </a:solidFill>
                <a:latin typeface="Tahoma"/>
                <a:ea typeface="Tahoma"/>
                <a:cs typeface="Tahoma"/>
                <a:sym typeface="Tahoma"/>
              </a:rPr>
              <a:t> </a:t>
            </a:r>
            <a:r>
              <a:rPr b="0" i="0" lang="en-US" sz="2600" u="none">
                <a:solidFill>
                  <a:schemeClr val="dk1"/>
                </a:solidFill>
                <a:latin typeface="Tahoma"/>
                <a:ea typeface="Tahoma"/>
                <a:cs typeface="Tahoma"/>
                <a:sym typeface="Tahoma"/>
              </a:rPr>
              <a:t>- namespace having collection of STL classes</a:t>
            </a:r>
            <a:endParaRPr/>
          </a:p>
        </p:txBody>
      </p:sp>
      <p:sp>
        <p:nvSpPr>
          <p:cNvPr id="844" name="Google Shape;844;p7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251459" lvl="0" marL="342900" marR="0" rtl="0" algn="l">
              <a:spcBef>
                <a:spcPts val="0"/>
              </a:spcBef>
              <a:spcAft>
                <a:spcPts val="0"/>
              </a:spcAft>
              <a:buClr>
                <a:schemeClr val="folHlink"/>
              </a:buClr>
              <a:buSzPts val="1440"/>
              <a:buFont typeface="Noto Sans Symbols"/>
              <a:buNone/>
            </a:pPr>
            <a:r>
              <a:t/>
            </a:r>
            <a:endParaRPr sz="2400">
              <a:solidFill>
                <a:schemeClr val="dk1"/>
              </a:solidFill>
              <a:latin typeface="Tahoma"/>
              <a:ea typeface="Tahoma"/>
              <a:cs typeface="Tahoma"/>
              <a:sym typeface="Tahom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72"/>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Iterators - </a:t>
            </a:r>
            <a:r>
              <a:rPr b="1" i="0" lang="en-US" sz="4400" u="none">
                <a:solidFill>
                  <a:schemeClr val="dk2"/>
                </a:solidFill>
                <a:latin typeface="Tahoma"/>
                <a:ea typeface="Tahoma"/>
                <a:cs typeface="Tahoma"/>
                <a:sym typeface="Tahoma"/>
              </a:rPr>
              <a:t>Data Access</a:t>
            </a:r>
            <a:endParaRPr/>
          </a:p>
        </p:txBody>
      </p:sp>
      <p:sp>
        <p:nvSpPr>
          <p:cNvPr id="850" name="Google Shape;850;p72"/>
          <p:cNvSpPr txBox="1"/>
          <p:nvPr>
            <p:ph idx="1" type="body"/>
          </p:nvPr>
        </p:nvSpPr>
        <p:spPr>
          <a:xfrm>
            <a:off x="533400" y="1143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iterator values are returned by a container’s begin() and end() member functions</a:t>
            </a:r>
            <a:endParaRPr b="1" i="0" sz="2400" u="none">
              <a:solidFill>
                <a:schemeClr val="dk1"/>
              </a:solidFill>
              <a:latin typeface="Tahoma"/>
              <a:ea typeface="Tahoma"/>
              <a:cs typeface="Tahoma"/>
              <a:sym typeface="Tahoma"/>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In containers that provide random access iterators (vector and queue) it’s easy to iterate through the container using the [] operator. Containers such as lists, which don’t support random access, require a different 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Containers supported by STL</a:t>
            </a:r>
            <a:endParaRPr/>
          </a:p>
        </p:txBody>
      </p:sp>
      <p:sp>
        <p:nvSpPr>
          <p:cNvPr id="170" name="Google Shape;170;p19"/>
          <p:cNvSpPr txBox="1"/>
          <p:nvPr>
            <p:ph idx="1" type="body"/>
          </p:nvPr>
        </p:nvSpPr>
        <p:spPr>
          <a:xfrm>
            <a:off x="762000" y="1752600"/>
            <a:ext cx="7772400" cy="4114800"/>
          </a:xfrm>
          <a:prstGeom prst="rect">
            <a:avLst/>
          </a:prstGeom>
          <a:noFill/>
          <a:ln>
            <a:noFill/>
          </a:ln>
        </p:spPr>
        <p:txBody>
          <a:bodyPr anchorCtr="0" anchor="t" bIns="45700" lIns="91425" spcFirstLastPara="1" rIns="91425" wrap="square" tIns="45700">
            <a:noAutofit/>
          </a:bodyPr>
          <a:lstStyle/>
          <a:p>
            <a:pPr indent="-251459" lvl="0" marL="342900" marR="0" rtl="0" algn="l">
              <a:spcBef>
                <a:spcPts val="0"/>
              </a:spcBef>
              <a:spcAft>
                <a:spcPts val="0"/>
              </a:spcAft>
              <a:buClr>
                <a:schemeClr val="folHlink"/>
              </a:buClr>
              <a:buSzPts val="1440"/>
              <a:buFont typeface="Noto Sans Symbols"/>
              <a:buNone/>
            </a:pPr>
            <a:r>
              <a:t/>
            </a:r>
            <a:endParaRPr sz="2400">
              <a:solidFill>
                <a:schemeClr val="dk1"/>
              </a:solidFill>
              <a:latin typeface="Tahoma"/>
              <a:ea typeface="Tahoma"/>
              <a:cs typeface="Tahoma"/>
              <a:sym typeface="Tahoma"/>
            </a:endParaRPr>
          </a:p>
        </p:txBody>
      </p:sp>
      <p:pic>
        <p:nvPicPr>
          <p:cNvPr id="171" name="Google Shape;171;p19"/>
          <p:cNvPicPr preferRelativeResize="0"/>
          <p:nvPr/>
        </p:nvPicPr>
        <p:blipFill rotWithShape="1">
          <a:blip r:embed="rId3">
            <a:alphaModFix/>
          </a:blip>
          <a:srcRect b="0" l="0" r="0" t="0"/>
          <a:stretch/>
        </p:blipFill>
        <p:spPr>
          <a:xfrm>
            <a:off x="119062" y="1727200"/>
            <a:ext cx="9058275" cy="4495800"/>
          </a:xfrm>
          <a:prstGeom prst="rect">
            <a:avLst/>
          </a:prstGeom>
          <a:noFill/>
          <a:ln>
            <a:noFill/>
          </a:ln>
        </p:spPr>
      </p:pic>
      <p:sp>
        <p:nvSpPr>
          <p:cNvPr id="172" name="Google Shape;172;p19"/>
          <p:cNvSpPr txBox="1"/>
          <p:nvPr/>
        </p:nvSpPr>
        <p:spPr>
          <a:xfrm>
            <a:off x="762000" y="1066800"/>
            <a:ext cx="817403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Containers are objects that hold data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73"/>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ahoma"/>
              <a:ea typeface="Tahoma"/>
              <a:cs typeface="Tahoma"/>
              <a:sym typeface="Tahoma"/>
            </a:endParaRPr>
          </a:p>
        </p:txBody>
      </p:sp>
      <p:pic>
        <p:nvPicPr>
          <p:cNvPr id="856" name="Google Shape;856;p73"/>
          <p:cNvPicPr preferRelativeResize="0"/>
          <p:nvPr/>
        </p:nvPicPr>
        <p:blipFill rotWithShape="1">
          <a:blip r:embed="rId3">
            <a:alphaModFix/>
          </a:blip>
          <a:srcRect b="0" l="0" r="0" t="0"/>
          <a:stretch/>
        </p:blipFill>
        <p:spPr>
          <a:xfrm>
            <a:off x="685800" y="1447800"/>
            <a:ext cx="6934200" cy="2470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74"/>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2" name="Google Shape;862;p74"/>
          <p:cNvSpPr/>
          <p:nvPr/>
        </p:nvSpPr>
        <p:spPr>
          <a:xfrm>
            <a:off x="614362" y="1638300"/>
            <a:ext cx="5178425" cy="339725"/>
          </a:xfrm>
          <a:custGeom>
            <a:rect b="b" l="l" r="r" t="t"/>
            <a:pathLst>
              <a:path extrusionOk="0" h="482600" w="7364896">
                <a:moveTo>
                  <a:pt x="0" y="0"/>
                </a:moveTo>
                <a:lnTo>
                  <a:pt x="7364896" y="0"/>
                </a:lnTo>
                <a:lnTo>
                  <a:pt x="7364896" y="482600"/>
                </a:lnTo>
                <a:lnTo>
                  <a:pt x="0" y="482600"/>
                </a:lnTo>
                <a:lnTo>
                  <a:pt x="0" y="0"/>
                </a:lnTo>
                <a:close/>
              </a:path>
            </a:pathLst>
          </a:custGeom>
          <a:noFill/>
          <a:ln cap="flat" cmpd="sng" w="25400">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3" name="Google Shape;863;p74"/>
          <p:cNvSpPr/>
          <p:nvPr/>
        </p:nvSpPr>
        <p:spPr>
          <a:xfrm>
            <a:off x="625475" y="2079625"/>
            <a:ext cx="5154612" cy="4332287"/>
          </a:xfrm>
          <a:custGeom>
            <a:rect b="b" l="l" r="r" t="t"/>
            <a:pathLst>
              <a:path extrusionOk="0" h="6159500" w="7330986">
                <a:moveTo>
                  <a:pt x="0" y="0"/>
                </a:moveTo>
                <a:lnTo>
                  <a:pt x="7330986" y="0"/>
                </a:lnTo>
                <a:lnTo>
                  <a:pt x="7330986" y="6159500"/>
                </a:lnTo>
                <a:lnTo>
                  <a:pt x="0" y="6159500"/>
                </a:lnTo>
                <a:lnTo>
                  <a:pt x="0" y="0"/>
                </a:lnTo>
                <a:close/>
              </a:path>
            </a:pathLst>
          </a:custGeom>
          <a:noFill/>
          <a:ln cap="flat" cmpd="sng" w="25400">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4" name="Google Shape;864;p74"/>
          <p:cNvSpPr txBox="1"/>
          <p:nvPr/>
        </p:nvSpPr>
        <p:spPr>
          <a:xfrm>
            <a:off x="312737" y="503237"/>
            <a:ext cx="171291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Defining</a:t>
            </a:r>
            <a:endParaRPr/>
          </a:p>
        </p:txBody>
      </p:sp>
      <p:sp>
        <p:nvSpPr>
          <p:cNvPr id="865" name="Google Shape;865;p74"/>
          <p:cNvSpPr txBox="1"/>
          <p:nvPr/>
        </p:nvSpPr>
        <p:spPr>
          <a:xfrm>
            <a:off x="2063750" y="503237"/>
            <a:ext cx="56991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an</a:t>
            </a:r>
            <a:endParaRPr/>
          </a:p>
        </p:txBody>
      </p:sp>
      <p:sp>
        <p:nvSpPr>
          <p:cNvPr id="866" name="Google Shape;866;p74"/>
          <p:cNvSpPr txBox="1"/>
          <p:nvPr/>
        </p:nvSpPr>
        <p:spPr>
          <a:xfrm>
            <a:off x="2671762" y="503237"/>
            <a:ext cx="144462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iterator</a:t>
            </a:r>
            <a:endParaRPr/>
          </a:p>
        </p:txBody>
      </p:sp>
      <p:sp>
        <p:nvSpPr>
          <p:cNvPr id="867" name="Google Shape;867;p74"/>
          <p:cNvSpPr txBox="1"/>
          <p:nvPr/>
        </p:nvSpPr>
        <p:spPr>
          <a:xfrm>
            <a:off x="608012" y="1303337"/>
            <a:ext cx="8604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Syntax</a:t>
            </a:r>
            <a:endParaRPr/>
          </a:p>
        </p:txBody>
      </p:sp>
      <p:sp>
        <p:nvSpPr>
          <p:cNvPr id="868" name="Google Shape;868;p74"/>
          <p:cNvSpPr txBox="1"/>
          <p:nvPr/>
        </p:nvSpPr>
        <p:spPr>
          <a:xfrm>
            <a:off x="1485900" y="1303337"/>
            <a:ext cx="3698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for</a:t>
            </a:r>
            <a:endParaRPr/>
          </a:p>
        </p:txBody>
      </p:sp>
      <p:sp>
        <p:nvSpPr>
          <p:cNvPr id="869" name="Google Shape;869;p74"/>
          <p:cNvSpPr txBox="1"/>
          <p:nvPr/>
        </p:nvSpPr>
        <p:spPr>
          <a:xfrm>
            <a:off x="1873250" y="1303337"/>
            <a:ext cx="10255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defining</a:t>
            </a:r>
            <a:endParaRPr/>
          </a:p>
        </p:txBody>
      </p:sp>
      <p:sp>
        <p:nvSpPr>
          <p:cNvPr id="870" name="Google Shape;870;p74"/>
          <p:cNvSpPr txBox="1"/>
          <p:nvPr/>
        </p:nvSpPr>
        <p:spPr>
          <a:xfrm>
            <a:off x="2914650" y="1303337"/>
            <a:ext cx="3556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an</a:t>
            </a:r>
            <a:endParaRPr/>
          </a:p>
        </p:txBody>
      </p:sp>
      <p:sp>
        <p:nvSpPr>
          <p:cNvPr id="871" name="Google Shape;871;p74"/>
          <p:cNvSpPr txBox="1"/>
          <p:nvPr/>
        </p:nvSpPr>
        <p:spPr>
          <a:xfrm>
            <a:off x="3287712" y="1303337"/>
            <a:ext cx="8905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iterator</a:t>
            </a:r>
            <a:endParaRPr/>
          </a:p>
        </p:txBody>
      </p:sp>
      <p:sp>
        <p:nvSpPr>
          <p:cNvPr id="872" name="Google Shape;872;p74"/>
          <p:cNvSpPr txBox="1"/>
          <p:nvPr/>
        </p:nvSpPr>
        <p:spPr>
          <a:xfrm>
            <a:off x="4195762" y="1303337"/>
            <a:ext cx="2508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is</a:t>
            </a:r>
            <a:endParaRPr/>
          </a:p>
        </p:txBody>
      </p:sp>
      <p:sp>
        <p:nvSpPr>
          <p:cNvPr id="873" name="Google Shape;873;p74"/>
          <p:cNvSpPr txBox="1"/>
          <p:nvPr/>
        </p:nvSpPr>
        <p:spPr>
          <a:xfrm>
            <a:off x="4462462" y="1303337"/>
            <a:ext cx="1333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t>
            </a:r>
            <a:endParaRPr/>
          </a:p>
        </p:txBody>
      </p:sp>
      <p:sp>
        <p:nvSpPr>
          <p:cNvPr id="874" name="Google Shape;874;p74"/>
          <p:cNvSpPr txBox="1"/>
          <p:nvPr/>
        </p:nvSpPr>
        <p:spPr>
          <a:xfrm>
            <a:off x="295275" y="1319212"/>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875" name="Google Shape;875;p74"/>
          <p:cNvSpPr txBox="1"/>
          <p:nvPr/>
        </p:nvSpPr>
        <p:spPr>
          <a:xfrm>
            <a:off x="625475" y="2079625"/>
            <a:ext cx="5154612" cy="43322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
              <a:buFont typeface="Tahoma"/>
              <a:buNone/>
            </a:pPr>
            <a:r>
              <a:t/>
            </a:r>
            <a:endParaRPr b="0" i="0" sz="300" u="none">
              <a:solidFill>
                <a:schemeClr val="dk1"/>
              </a:solidFill>
              <a:latin typeface="Tahoma"/>
              <a:ea typeface="Tahoma"/>
              <a:cs typeface="Tahoma"/>
              <a:sym typeface="Tahoma"/>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#include&lt;iostream&gt;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#include&lt;vector&gt;</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using namespace std;</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 main()</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vector&lt;int&gt;::iterator i;</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create an iterator named i to a vector of integers */</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vector&lt;string&gt;::iterator j;</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create an iterator named j to a vector of strings */</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list&lt;int&gt;::iterator k;</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create an iterator named k to a vector of integers */</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map&lt;int, int&gt;::iterator l;</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 create an iterator named l to a map  of integers */</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p:txBody>
      </p:sp>
      <p:sp>
        <p:nvSpPr>
          <p:cNvPr id="876" name="Google Shape;876;p74"/>
          <p:cNvSpPr txBox="1"/>
          <p:nvPr/>
        </p:nvSpPr>
        <p:spPr>
          <a:xfrm>
            <a:off x="614362" y="1638300"/>
            <a:ext cx="5178425" cy="3397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
              <a:buFont typeface="Tahoma"/>
              <a:buNone/>
            </a:pPr>
            <a:r>
              <a:t/>
            </a:r>
            <a:endParaRPr b="0" i="0" sz="300" u="none">
              <a:solidFill>
                <a:schemeClr val="dk1"/>
              </a:solidFill>
              <a:latin typeface="Tahoma"/>
              <a:ea typeface="Tahoma"/>
              <a:cs typeface="Tahoma"/>
              <a:sym typeface="Tahoma"/>
            </a:endParaRPr>
          </a:p>
          <a:p>
            <a:pPr indent="0" lvl="0" marL="0" marR="0" rtl="0" algn="l">
              <a:lnSpc>
                <a:spcPct val="96000"/>
              </a:lnSpc>
              <a:spcBef>
                <a:spcPts val="0"/>
              </a:spcBef>
              <a:spcAft>
                <a:spcPts val="0"/>
              </a:spcAft>
              <a:buClr>
                <a:srgbClr val="0432FF"/>
              </a:buClr>
              <a:buSzPts val="1600"/>
              <a:buFont typeface="Arial"/>
              <a:buNone/>
            </a:pPr>
            <a:r>
              <a:rPr b="0" i="0" lang="en-US" sz="1600" u="none">
                <a:solidFill>
                  <a:srgbClr val="0432FF"/>
                </a:solidFill>
                <a:latin typeface="Arial"/>
                <a:ea typeface="Arial"/>
                <a:cs typeface="Arial"/>
                <a:sym typeface="Arial"/>
              </a:rPr>
              <a:t>container_type &lt;parameter_list&gt;::iterator iterator_name;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75"/>
          <p:cNvSpPr txBox="1"/>
          <p:nvPr>
            <p:ph type="title"/>
          </p:nvPr>
        </p:nvSpPr>
        <p:spPr>
          <a:xfrm>
            <a:off x="955675" y="15398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Output Iterator – Writing the list to file</a:t>
            </a:r>
            <a:endParaRPr/>
          </a:p>
        </p:txBody>
      </p:sp>
      <p:sp>
        <p:nvSpPr>
          <p:cNvPr id="882" name="Google Shape;882;p75"/>
          <p:cNvSpPr txBox="1"/>
          <p:nvPr>
            <p:ph idx="4294967295" type="body"/>
          </p:nvPr>
        </p:nvSpPr>
        <p:spPr>
          <a:xfrm>
            <a:off x="1182688" y="2017713"/>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//demonstrates ostream_iterator with files</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#include &lt;fstream&gt;</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#include &lt;algorithm&gt;</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#include&lt;iterator&gt;</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#include &lt;list&gt;</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using namespace std;</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int main()</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int arr[] = { 11, 21, 31, 41, 51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list&lt;int&gt; theList;</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for(int j=0; j&lt;5; j++) //transfer array</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theList.push_back( arr[j] ); // to list</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ofstream outfile("ITER.DAT");</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 //create file object</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ostream_iterator &lt;int&gt;ositer(outfile, " "); //iterator</a:t>
            </a:r>
            <a:endParaRPr b="0" i="0" sz="1687"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//write list to file</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copy(theList.begin(), theList.end(), ositer);</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return 0;</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337"/>
              </a:spcBef>
              <a:spcAft>
                <a:spcPts val="0"/>
              </a:spcAft>
              <a:buClr>
                <a:schemeClr val="folHlink"/>
              </a:buClr>
              <a:buSzPts val="1012"/>
              <a:buFont typeface="Noto Sans Symbols"/>
              <a:buNone/>
            </a:pPr>
            <a:r>
              <a:t/>
            </a:r>
            <a:endParaRPr b="0" i="0" sz="1687"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76"/>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88" name="Google Shape;888;p76"/>
          <p:cNvSpPr/>
          <p:nvPr/>
        </p:nvSpPr>
        <p:spPr>
          <a:xfrm>
            <a:off x="352425" y="1057275"/>
            <a:ext cx="8289925" cy="3884612"/>
          </a:xfrm>
          <a:custGeom>
            <a:rect b="b" l="l" r="r" t="t"/>
            <a:pathLst>
              <a:path extrusionOk="0" h="5524500" w="11790091">
                <a:moveTo>
                  <a:pt x="0" y="0"/>
                </a:moveTo>
                <a:lnTo>
                  <a:pt x="11790091" y="0"/>
                </a:lnTo>
                <a:lnTo>
                  <a:pt x="11790091" y="5524500"/>
                </a:lnTo>
                <a:lnTo>
                  <a:pt x="0" y="5524500"/>
                </a:lnTo>
                <a:lnTo>
                  <a:pt x="0" y="0"/>
                </a:lnTo>
                <a:close/>
              </a:path>
            </a:pathLst>
          </a:custGeom>
          <a:noFill/>
          <a:ln cap="flat" cmpd="sng" w="25400">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89" name="Google Shape;889;p76"/>
          <p:cNvSpPr txBox="1"/>
          <p:nvPr/>
        </p:nvSpPr>
        <p:spPr>
          <a:xfrm>
            <a:off x="312737" y="511175"/>
            <a:ext cx="1554162" cy="420687"/>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100"/>
              <a:buFont typeface="Arial"/>
              <a:buNone/>
            </a:pPr>
            <a:r>
              <a:rPr b="0" i="0" lang="en-US" sz="3100" u="none">
                <a:solidFill>
                  <a:srgbClr val="AA7941"/>
                </a:solidFill>
                <a:latin typeface="Arial"/>
                <a:ea typeface="Arial"/>
                <a:cs typeface="Arial"/>
                <a:sym typeface="Arial"/>
              </a:rPr>
              <a:t>Iterators</a:t>
            </a:r>
            <a:endParaRPr/>
          </a:p>
        </p:txBody>
      </p:sp>
      <p:sp>
        <p:nvSpPr>
          <p:cNvPr id="890" name="Google Shape;890;p76"/>
          <p:cNvSpPr txBox="1"/>
          <p:nvPr/>
        </p:nvSpPr>
        <p:spPr>
          <a:xfrm>
            <a:off x="1900237" y="511175"/>
            <a:ext cx="750887" cy="420687"/>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100"/>
              <a:buFont typeface="Arial"/>
              <a:buNone/>
            </a:pPr>
            <a:r>
              <a:rPr b="0" i="0" lang="en-US" sz="3100" u="none">
                <a:solidFill>
                  <a:srgbClr val="AA7941"/>
                </a:solidFill>
                <a:latin typeface="Arial"/>
                <a:ea typeface="Arial"/>
                <a:cs typeface="Arial"/>
                <a:sym typeface="Arial"/>
              </a:rPr>
              <a:t>can</a:t>
            </a:r>
            <a:endParaRPr/>
          </a:p>
        </p:txBody>
      </p:sp>
      <p:sp>
        <p:nvSpPr>
          <p:cNvPr id="891" name="Google Shape;891;p76"/>
          <p:cNvSpPr txBox="1"/>
          <p:nvPr/>
        </p:nvSpPr>
        <p:spPr>
          <a:xfrm>
            <a:off x="2684462" y="511175"/>
            <a:ext cx="547687" cy="420687"/>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100"/>
              <a:buFont typeface="Arial"/>
              <a:buNone/>
            </a:pPr>
            <a:r>
              <a:rPr b="0" i="0" lang="en-US" sz="3100" u="none">
                <a:solidFill>
                  <a:srgbClr val="AA7941"/>
                </a:solidFill>
                <a:latin typeface="Arial"/>
                <a:ea typeface="Arial"/>
                <a:cs typeface="Arial"/>
                <a:sym typeface="Arial"/>
              </a:rPr>
              <a:t>be</a:t>
            </a:r>
            <a:endParaRPr/>
          </a:p>
        </p:txBody>
      </p:sp>
      <p:sp>
        <p:nvSpPr>
          <p:cNvPr id="892" name="Google Shape;892;p76"/>
          <p:cNvSpPr txBox="1"/>
          <p:nvPr/>
        </p:nvSpPr>
        <p:spPr>
          <a:xfrm>
            <a:off x="3265487" y="511175"/>
            <a:ext cx="973137" cy="420687"/>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100"/>
              <a:buFont typeface="Arial"/>
              <a:buNone/>
            </a:pPr>
            <a:r>
              <a:rPr b="0" i="0" lang="en-US" sz="3100" u="none">
                <a:solidFill>
                  <a:srgbClr val="AA7941"/>
                </a:solidFill>
                <a:latin typeface="Arial"/>
                <a:ea typeface="Arial"/>
                <a:cs typeface="Arial"/>
                <a:sym typeface="Arial"/>
              </a:rPr>
              <a:t>used</a:t>
            </a:r>
            <a:endParaRPr/>
          </a:p>
        </p:txBody>
      </p:sp>
      <p:sp>
        <p:nvSpPr>
          <p:cNvPr id="893" name="Google Shape;893;p76"/>
          <p:cNvSpPr txBox="1"/>
          <p:nvPr/>
        </p:nvSpPr>
        <p:spPr>
          <a:xfrm>
            <a:off x="4273550" y="511175"/>
            <a:ext cx="412750" cy="420687"/>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100"/>
              <a:buFont typeface="Arial"/>
              <a:buNone/>
            </a:pPr>
            <a:r>
              <a:rPr b="0" i="0" lang="en-US" sz="3100" u="none">
                <a:solidFill>
                  <a:srgbClr val="AA7941"/>
                </a:solidFill>
                <a:latin typeface="Arial"/>
                <a:ea typeface="Arial"/>
                <a:cs typeface="Arial"/>
                <a:sym typeface="Arial"/>
              </a:rPr>
              <a:t>to</a:t>
            </a:r>
            <a:endParaRPr/>
          </a:p>
        </p:txBody>
      </p:sp>
      <p:sp>
        <p:nvSpPr>
          <p:cNvPr id="894" name="Google Shape;894;p76"/>
          <p:cNvSpPr txBox="1"/>
          <p:nvPr/>
        </p:nvSpPr>
        <p:spPr>
          <a:xfrm>
            <a:off x="4721225" y="511175"/>
            <a:ext cx="1531937" cy="420687"/>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100"/>
              <a:buFont typeface="Arial"/>
              <a:buNone/>
            </a:pPr>
            <a:r>
              <a:rPr b="0" i="0" lang="en-US" sz="3100" u="none">
                <a:solidFill>
                  <a:srgbClr val="AA7941"/>
                </a:solidFill>
                <a:latin typeface="Arial"/>
                <a:ea typeface="Arial"/>
                <a:cs typeface="Arial"/>
                <a:sym typeface="Arial"/>
              </a:rPr>
              <a:t>traverse</a:t>
            </a:r>
            <a:endParaRPr/>
          </a:p>
        </p:txBody>
      </p:sp>
      <p:sp>
        <p:nvSpPr>
          <p:cNvPr id="895" name="Google Shape;895;p76"/>
          <p:cNvSpPr txBox="1"/>
          <p:nvPr/>
        </p:nvSpPr>
        <p:spPr>
          <a:xfrm>
            <a:off x="6286500" y="511175"/>
            <a:ext cx="638175" cy="420687"/>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100"/>
              <a:buFont typeface="Arial"/>
              <a:buNone/>
            </a:pPr>
            <a:r>
              <a:rPr b="0" i="0" lang="en-US" sz="3100" u="none">
                <a:solidFill>
                  <a:srgbClr val="AA7941"/>
                </a:solidFill>
                <a:latin typeface="Arial"/>
                <a:ea typeface="Arial"/>
                <a:cs typeface="Arial"/>
                <a:sym typeface="Arial"/>
              </a:rPr>
              <a:t>the</a:t>
            </a:r>
            <a:endParaRPr/>
          </a:p>
        </p:txBody>
      </p:sp>
      <p:sp>
        <p:nvSpPr>
          <p:cNvPr id="896" name="Google Shape;896;p76"/>
          <p:cNvSpPr txBox="1"/>
          <p:nvPr/>
        </p:nvSpPr>
        <p:spPr>
          <a:xfrm>
            <a:off x="6958012" y="511175"/>
            <a:ext cx="1755775" cy="420687"/>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100"/>
              <a:buFont typeface="Arial"/>
              <a:buNone/>
            </a:pPr>
            <a:r>
              <a:rPr b="0" i="0" lang="en-US" sz="3100" u="none">
                <a:solidFill>
                  <a:srgbClr val="AA7941"/>
                </a:solidFill>
                <a:latin typeface="Arial"/>
                <a:ea typeface="Arial"/>
                <a:cs typeface="Arial"/>
                <a:sym typeface="Arial"/>
              </a:rPr>
              <a:t>container</a:t>
            </a:r>
            <a:endParaRPr/>
          </a:p>
        </p:txBody>
      </p:sp>
      <p:sp>
        <p:nvSpPr>
          <p:cNvPr id="897" name="Google Shape;897;p76"/>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8" name="Google Shape;898;p76"/>
          <p:cNvSpPr txBox="1"/>
          <p:nvPr/>
        </p:nvSpPr>
        <p:spPr>
          <a:xfrm>
            <a:off x="352425" y="1057275"/>
            <a:ext cx="8289925" cy="38846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
              <a:buFont typeface="Tahoma"/>
              <a:buNone/>
            </a:pPr>
            <a:r>
              <a:t/>
            </a:r>
            <a:endParaRPr b="0" i="0" sz="300" u="none">
              <a:solidFill>
                <a:schemeClr val="dk1"/>
              </a:solidFill>
              <a:latin typeface="Tahoma"/>
              <a:ea typeface="Tahoma"/>
              <a:cs typeface="Tahoma"/>
              <a:sym typeface="Tahoma"/>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#include&lt;iostream&gt;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#include&lt;vector&gt;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 main()</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vector&lt;int&gt; v(10);</a:t>
            </a:r>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creates an vector v : 0,0,0,0,0,0,0,0,0,0  */</a:t>
            </a:r>
            <a:endParaRPr b="0" i="0" sz="1400" u="none">
              <a:solidFill>
                <a:schemeClr val="dk1"/>
              </a:solidFill>
              <a:latin typeface="Arial"/>
              <a:ea typeface="Arial"/>
              <a:cs typeface="Arial"/>
              <a:sym typeface="Arial"/>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vector&lt;int&gt;::iterator i;</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for(i = v.begin(); i! = v.end(); i++)</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cout &lt;&lt; *i &lt;&lt;"  “;</a:t>
            </a:r>
            <a:endParaRPr/>
          </a:p>
          <a:p>
            <a:pPr indent="0" lvl="0" marL="0" marR="0" rtl="0" algn="l">
              <a:lnSpc>
                <a:spcPct val="99000"/>
              </a:lnSpc>
              <a:spcBef>
                <a:spcPts val="180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in the above for loop iterator I iterates though the vector v and *operator is used of printing the element pointed by it.  */</a:t>
            </a:r>
            <a:endParaRPr b="0" i="0" sz="1400" u="none">
              <a:solidFill>
                <a:schemeClr val="dk1"/>
              </a:solidFill>
              <a:latin typeface="Arial"/>
              <a:ea typeface="Arial"/>
              <a:cs typeface="Arial"/>
              <a:sym typeface="Arial"/>
            </a:endParaRPr>
          </a:p>
          <a:p>
            <a:pPr indent="0" lvl="0" marL="0" marR="0" rtl="0" algn="l">
              <a:lnSpc>
                <a:spcPct val="96000"/>
              </a:lnSpc>
              <a:spcBef>
                <a:spcPts val="17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return 0;</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77"/>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4" name="Google Shape;904;p77"/>
          <p:cNvSpPr txBox="1"/>
          <p:nvPr/>
        </p:nvSpPr>
        <p:spPr>
          <a:xfrm>
            <a:off x="312737" y="503237"/>
            <a:ext cx="2247900"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Operations</a:t>
            </a:r>
            <a:endParaRPr/>
          </a:p>
        </p:txBody>
      </p:sp>
      <p:sp>
        <p:nvSpPr>
          <p:cNvPr id="905" name="Google Shape;905;p77"/>
          <p:cNvSpPr txBox="1"/>
          <p:nvPr/>
        </p:nvSpPr>
        <p:spPr>
          <a:xfrm>
            <a:off x="2598737" y="503237"/>
            <a:ext cx="56991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on</a:t>
            </a:r>
            <a:endParaRPr/>
          </a:p>
        </p:txBody>
      </p:sp>
      <p:sp>
        <p:nvSpPr>
          <p:cNvPr id="906" name="Google Shape;906;p77"/>
          <p:cNvSpPr txBox="1"/>
          <p:nvPr/>
        </p:nvSpPr>
        <p:spPr>
          <a:xfrm>
            <a:off x="3206750" y="503237"/>
            <a:ext cx="168751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Iterators</a:t>
            </a:r>
            <a:endParaRPr/>
          </a:p>
        </p:txBody>
      </p:sp>
      <p:sp>
        <p:nvSpPr>
          <p:cNvPr id="907" name="Google Shape;907;p77"/>
          <p:cNvSpPr txBox="1"/>
          <p:nvPr/>
        </p:nvSpPr>
        <p:spPr>
          <a:xfrm>
            <a:off x="4932362" y="503237"/>
            <a:ext cx="508000" cy="10858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in</a:t>
            </a:r>
            <a:endParaRPr b="0" i="0" sz="3400" u="none">
              <a:solidFill>
                <a:schemeClr val="dk1"/>
              </a:solidFill>
              <a:latin typeface="Arial"/>
              <a:ea typeface="Arial"/>
              <a:cs typeface="Arial"/>
              <a:sym typeface="Arial"/>
            </a:endParaRPr>
          </a:p>
          <a:p>
            <a:pPr indent="0" lvl="0" marL="7936" marR="0" rtl="0" algn="l">
              <a:lnSpc>
                <a:spcPct val="96000"/>
              </a:lnSpc>
              <a:spcBef>
                <a:spcPts val="230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can</a:t>
            </a:r>
            <a:endParaRPr/>
          </a:p>
        </p:txBody>
      </p:sp>
      <p:sp>
        <p:nvSpPr>
          <p:cNvPr id="908" name="Google Shape;908;p77"/>
          <p:cNvSpPr txBox="1"/>
          <p:nvPr/>
        </p:nvSpPr>
        <p:spPr>
          <a:xfrm>
            <a:off x="5395912" y="503237"/>
            <a:ext cx="83661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STL</a:t>
            </a:r>
            <a:endParaRPr/>
          </a:p>
        </p:txBody>
      </p:sp>
      <p:sp>
        <p:nvSpPr>
          <p:cNvPr id="909" name="Google Shape;909;p77"/>
          <p:cNvSpPr txBox="1"/>
          <p:nvPr/>
        </p:nvSpPr>
        <p:spPr>
          <a:xfrm>
            <a:off x="608012" y="1303337"/>
            <a:ext cx="11890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Following</a:t>
            </a:r>
            <a:endParaRPr/>
          </a:p>
        </p:txBody>
      </p:sp>
      <p:sp>
        <p:nvSpPr>
          <p:cNvPr id="910" name="Google Shape;910;p77"/>
          <p:cNvSpPr txBox="1"/>
          <p:nvPr/>
        </p:nvSpPr>
        <p:spPr>
          <a:xfrm>
            <a:off x="1884362" y="1303337"/>
            <a:ext cx="4413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are</a:t>
            </a:r>
            <a:endParaRPr/>
          </a:p>
        </p:txBody>
      </p:sp>
      <p:sp>
        <p:nvSpPr>
          <p:cNvPr id="911" name="Google Shape;911;p77"/>
          <p:cNvSpPr txBox="1"/>
          <p:nvPr/>
        </p:nvSpPr>
        <p:spPr>
          <a:xfrm>
            <a:off x="2413000" y="1303337"/>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912" name="Google Shape;912;p77"/>
          <p:cNvSpPr txBox="1"/>
          <p:nvPr/>
        </p:nvSpPr>
        <p:spPr>
          <a:xfrm>
            <a:off x="2932112" y="1303337"/>
            <a:ext cx="13223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operations</a:t>
            </a:r>
            <a:endParaRPr/>
          </a:p>
        </p:txBody>
      </p:sp>
      <p:sp>
        <p:nvSpPr>
          <p:cNvPr id="913" name="Google Shape;913;p77"/>
          <p:cNvSpPr txBox="1"/>
          <p:nvPr/>
        </p:nvSpPr>
        <p:spPr>
          <a:xfrm>
            <a:off x="4343400" y="1303337"/>
            <a:ext cx="5048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that</a:t>
            </a:r>
            <a:endParaRPr/>
          </a:p>
        </p:txBody>
      </p:sp>
      <p:sp>
        <p:nvSpPr>
          <p:cNvPr id="914" name="Google Shape;914;p77"/>
          <p:cNvSpPr txBox="1"/>
          <p:nvPr/>
        </p:nvSpPr>
        <p:spPr>
          <a:xfrm>
            <a:off x="5529262" y="1303337"/>
            <a:ext cx="3698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be</a:t>
            </a:r>
            <a:endParaRPr/>
          </a:p>
        </p:txBody>
      </p:sp>
      <p:sp>
        <p:nvSpPr>
          <p:cNvPr id="915" name="Google Shape;915;p77"/>
          <p:cNvSpPr txBox="1"/>
          <p:nvPr/>
        </p:nvSpPr>
        <p:spPr>
          <a:xfrm>
            <a:off x="5988050" y="1303337"/>
            <a:ext cx="6540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used</a:t>
            </a:r>
            <a:endParaRPr/>
          </a:p>
        </p:txBody>
      </p:sp>
      <p:sp>
        <p:nvSpPr>
          <p:cNvPr id="916" name="Google Shape;916;p77"/>
          <p:cNvSpPr txBox="1"/>
          <p:nvPr/>
        </p:nvSpPr>
        <p:spPr>
          <a:xfrm>
            <a:off x="6729412" y="1303337"/>
            <a:ext cx="5349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with</a:t>
            </a:r>
            <a:endParaRPr/>
          </a:p>
        </p:txBody>
      </p:sp>
      <p:sp>
        <p:nvSpPr>
          <p:cNvPr id="917" name="Google Shape;917;p77"/>
          <p:cNvSpPr txBox="1"/>
          <p:nvPr/>
        </p:nvSpPr>
        <p:spPr>
          <a:xfrm>
            <a:off x="7351712" y="1303337"/>
            <a:ext cx="10414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Iterators</a:t>
            </a:r>
            <a:endParaRPr/>
          </a:p>
        </p:txBody>
      </p:sp>
      <p:sp>
        <p:nvSpPr>
          <p:cNvPr id="918" name="Google Shape;918;p77"/>
          <p:cNvSpPr txBox="1"/>
          <p:nvPr/>
        </p:nvSpPr>
        <p:spPr>
          <a:xfrm>
            <a:off x="8480425" y="1303337"/>
            <a:ext cx="2825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to</a:t>
            </a:r>
            <a:endParaRPr/>
          </a:p>
        </p:txBody>
      </p:sp>
      <p:sp>
        <p:nvSpPr>
          <p:cNvPr id="919" name="Google Shape;919;p77"/>
          <p:cNvSpPr txBox="1"/>
          <p:nvPr/>
        </p:nvSpPr>
        <p:spPr>
          <a:xfrm>
            <a:off x="295275" y="1319212"/>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920" name="Google Shape;920;p77"/>
          <p:cNvSpPr txBox="1"/>
          <p:nvPr/>
        </p:nvSpPr>
        <p:spPr>
          <a:xfrm>
            <a:off x="608012" y="1624012"/>
            <a:ext cx="19431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perform various</a:t>
            </a:r>
            <a:endParaRPr/>
          </a:p>
        </p:txBody>
      </p:sp>
      <p:sp>
        <p:nvSpPr>
          <p:cNvPr id="921" name="Google Shape;921;p77"/>
          <p:cNvSpPr txBox="1"/>
          <p:nvPr/>
        </p:nvSpPr>
        <p:spPr>
          <a:xfrm>
            <a:off x="2566987" y="1624012"/>
            <a:ext cx="9953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actions.</a:t>
            </a:r>
            <a:endParaRPr/>
          </a:p>
        </p:txBody>
      </p:sp>
      <p:sp>
        <p:nvSpPr>
          <p:cNvPr id="922" name="Google Shape;922;p77"/>
          <p:cNvSpPr txBox="1"/>
          <p:nvPr/>
        </p:nvSpPr>
        <p:spPr>
          <a:xfrm>
            <a:off x="608012" y="2089150"/>
            <a:ext cx="7607300" cy="4394200"/>
          </a:xfrm>
          <a:prstGeom prst="rect">
            <a:avLst/>
          </a:prstGeom>
          <a:noFill/>
          <a:ln>
            <a:noFill/>
          </a:ln>
        </p:spPr>
        <p:txBody>
          <a:bodyPr anchorCtr="0" anchor="t" bIns="0" lIns="0" spcFirstLastPara="1" rIns="0" wrap="square" tIns="0">
            <a:noAutofit/>
          </a:bodyPr>
          <a:lstStyle/>
          <a:p>
            <a:pPr indent="-139700" lvl="0" marL="7936" marR="0" rtl="0" algn="just">
              <a:lnSpc>
                <a:spcPct val="109090"/>
              </a:lnSpc>
              <a:spcBef>
                <a:spcPts val="0"/>
              </a:spcBef>
              <a:spcAft>
                <a:spcPts val="0"/>
              </a:spcAft>
              <a:buClr>
                <a:srgbClr val="C00000"/>
              </a:buClr>
              <a:buSzPts val="2200"/>
              <a:buFont typeface="Arial"/>
              <a:buChar char="•"/>
            </a:pPr>
            <a:r>
              <a:rPr b="1" i="0" lang="en-US" sz="2200" u="none">
                <a:solidFill>
                  <a:srgbClr val="C00000"/>
                </a:solidFill>
                <a:latin typeface="Times New Roman"/>
                <a:ea typeface="Times New Roman"/>
                <a:cs typeface="Times New Roman"/>
                <a:sym typeface="Times New Roman"/>
              </a:rPr>
              <a:t>begin() </a:t>
            </a:r>
            <a:r>
              <a:rPr b="0" i="0" lang="en-US" sz="2200" u="none">
                <a:solidFill>
                  <a:schemeClr val="dk1"/>
                </a:solidFill>
                <a:latin typeface="Times New Roman"/>
                <a:ea typeface="Times New Roman"/>
                <a:cs typeface="Times New Roman"/>
                <a:sym typeface="Times New Roman"/>
              </a:rPr>
              <a:t>- This function is used to return the </a:t>
            </a:r>
            <a:r>
              <a:rPr b="1" i="0" lang="en-US" sz="2200" u="none">
                <a:solidFill>
                  <a:schemeClr val="dk1"/>
                </a:solidFill>
                <a:latin typeface="Times New Roman"/>
                <a:ea typeface="Times New Roman"/>
                <a:cs typeface="Times New Roman"/>
                <a:sym typeface="Times New Roman"/>
              </a:rPr>
              <a:t>beginning position</a:t>
            </a:r>
            <a:r>
              <a:rPr b="0" i="0" lang="en-US" sz="2200" u="none">
                <a:solidFill>
                  <a:schemeClr val="dk1"/>
                </a:solidFill>
                <a:latin typeface="Times New Roman"/>
                <a:ea typeface="Times New Roman"/>
                <a:cs typeface="Times New Roman"/>
                <a:sym typeface="Times New Roman"/>
              </a:rPr>
              <a:t> of the container.</a:t>
            </a:r>
            <a:endParaRPr/>
          </a:p>
          <a:p>
            <a:pPr indent="-139700" lvl="0" marL="7936" marR="0" rtl="0" algn="just">
              <a:lnSpc>
                <a:spcPct val="96000"/>
              </a:lnSpc>
              <a:spcBef>
                <a:spcPts val="0"/>
              </a:spcBef>
              <a:spcAft>
                <a:spcPts val="0"/>
              </a:spcAft>
              <a:buClr>
                <a:srgbClr val="C00000"/>
              </a:buClr>
              <a:buSzPts val="2200"/>
              <a:buFont typeface="Arial"/>
              <a:buChar char="•"/>
            </a:pPr>
            <a:r>
              <a:rPr b="1" i="0" lang="en-US" sz="2200" u="none">
                <a:solidFill>
                  <a:srgbClr val="C00000"/>
                </a:solidFill>
                <a:latin typeface="Times New Roman"/>
                <a:ea typeface="Times New Roman"/>
                <a:cs typeface="Times New Roman"/>
                <a:sym typeface="Times New Roman"/>
              </a:rPr>
              <a:t>end()  </a:t>
            </a:r>
            <a:r>
              <a:rPr b="0" i="0" lang="en-US" sz="2200" u="none">
                <a:solidFill>
                  <a:schemeClr val="dk1"/>
                </a:solidFill>
                <a:latin typeface="Times New Roman"/>
                <a:ea typeface="Times New Roman"/>
                <a:cs typeface="Times New Roman"/>
                <a:sym typeface="Times New Roman"/>
              </a:rPr>
              <a:t>- This function is used to return the</a:t>
            </a:r>
            <a:r>
              <a:rPr b="1" i="0" lang="en-US" sz="2200" u="none">
                <a:solidFill>
                  <a:schemeClr val="dk1"/>
                </a:solidFill>
                <a:latin typeface="Times New Roman"/>
                <a:ea typeface="Times New Roman"/>
                <a:cs typeface="Times New Roman"/>
                <a:sym typeface="Times New Roman"/>
              </a:rPr>
              <a:t> end position</a:t>
            </a:r>
            <a:r>
              <a:rPr b="0" i="0" lang="en-US" sz="2200" u="none">
                <a:solidFill>
                  <a:schemeClr val="dk1"/>
                </a:solidFill>
                <a:latin typeface="Times New Roman"/>
                <a:ea typeface="Times New Roman"/>
                <a:cs typeface="Times New Roman"/>
                <a:sym typeface="Times New Roman"/>
              </a:rPr>
              <a:t> of the container.</a:t>
            </a:r>
            <a:endParaRPr/>
          </a:p>
          <a:p>
            <a:pPr indent="0" lvl="0" marL="7936" marR="0" rtl="0" algn="just">
              <a:lnSpc>
                <a:spcPct val="95454"/>
              </a:lnSpc>
              <a:spcBef>
                <a:spcPts val="0"/>
              </a:spcBef>
              <a:spcAft>
                <a:spcPts val="0"/>
              </a:spcAft>
              <a:buClr>
                <a:schemeClr val="dk1"/>
              </a:buClr>
              <a:buSzPts val="2200"/>
              <a:buFont typeface="Arial"/>
              <a:buNone/>
            </a:pPr>
            <a:r>
              <a:t/>
            </a:r>
            <a:endParaRPr b="0" i="0" sz="2200" u="none">
              <a:solidFill>
                <a:schemeClr val="dk1"/>
              </a:solidFill>
              <a:latin typeface="Times New Roman"/>
              <a:ea typeface="Times New Roman"/>
              <a:cs typeface="Times New Roman"/>
              <a:sym typeface="Times New Roman"/>
            </a:endParaRPr>
          </a:p>
          <a:p>
            <a:pPr indent="-139700" lvl="0" marL="7936" marR="0" rtl="0" algn="just">
              <a:lnSpc>
                <a:spcPct val="95454"/>
              </a:lnSpc>
              <a:spcBef>
                <a:spcPts val="0"/>
              </a:spcBef>
              <a:spcAft>
                <a:spcPts val="0"/>
              </a:spcAft>
              <a:buClr>
                <a:srgbClr val="C00000"/>
              </a:buClr>
              <a:buSzPts val="2200"/>
              <a:buFont typeface="Arial"/>
              <a:buChar char="•"/>
            </a:pPr>
            <a:r>
              <a:rPr b="1" i="0" lang="en-US" sz="2200" u="none">
                <a:solidFill>
                  <a:srgbClr val="C00000"/>
                </a:solidFill>
                <a:latin typeface="Times New Roman"/>
                <a:ea typeface="Times New Roman"/>
                <a:cs typeface="Times New Roman"/>
                <a:sym typeface="Times New Roman"/>
              </a:rPr>
              <a:t>advance()- </a:t>
            </a:r>
            <a:r>
              <a:rPr b="0" i="0" lang="en-US" sz="2200" u="none">
                <a:solidFill>
                  <a:schemeClr val="dk1"/>
                </a:solidFill>
                <a:latin typeface="Times New Roman"/>
                <a:ea typeface="Times New Roman"/>
                <a:cs typeface="Times New Roman"/>
                <a:sym typeface="Times New Roman"/>
              </a:rPr>
              <a:t>This function is used to </a:t>
            </a:r>
            <a:r>
              <a:rPr b="1" i="0" lang="en-US" sz="2200" u="none">
                <a:solidFill>
                  <a:schemeClr val="dk1"/>
                </a:solidFill>
                <a:latin typeface="Times New Roman"/>
                <a:ea typeface="Times New Roman"/>
                <a:cs typeface="Times New Roman"/>
                <a:sym typeface="Times New Roman"/>
              </a:rPr>
              <a:t>increment the iterator position </a:t>
            </a:r>
            <a:r>
              <a:rPr b="0" i="0" lang="en-US" sz="2200" u="none">
                <a:solidFill>
                  <a:schemeClr val="dk1"/>
                </a:solidFill>
                <a:latin typeface="Times New Roman"/>
                <a:ea typeface="Times New Roman"/>
                <a:cs typeface="Times New Roman"/>
                <a:sym typeface="Times New Roman"/>
              </a:rPr>
              <a:t>till the specified number mentioned in its arguments.</a:t>
            </a:r>
            <a:endParaRPr/>
          </a:p>
          <a:p>
            <a:pPr indent="-139700" lvl="0" marL="7936" marR="0" rtl="0" algn="just">
              <a:lnSpc>
                <a:spcPct val="109090"/>
              </a:lnSpc>
              <a:spcBef>
                <a:spcPts val="0"/>
              </a:spcBef>
              <a:spcAft>
                <a:spcPts val="0"/>
              </a:spcAft>
              <a:buClr>
                <a:srgbClr val="C00000"/>
              </a:buClr>
              <a:buSzPts val="2200"/>
              <a:buFont typeface="Arial"/>
              <a:buChar char="•"/>
            </a:pPr>
            <a:r>
              <a:rPr b="1" i="0" lang="en-US" sz="2200" u="none">
                <a:solidFill>
                  <a:srgbClr val="C00000"/>
                </a:solidFill>
                <a:latin typeface="Times New Roman"/>
                <a:ea typeface="Times New Roman"/>
                <a:cs typeface="Times New Roman"/>
                <a:sym typeface="Times New Roman"/>
              </a:rPr>
              <a:t>next() </a:t>
            </a:r>
            <a:r>
              <a:rPr b="0" i="0" lang="en-US" sz="2200" u="none">
                <a:solidFill>
                  <a:schemeClr val="dk1"/>
                </a:solidFill>
                <a:latin typeface="Times New Roman"/>
                <a:ea typeface="Times New Roman"/>
                <a:cs typeface="Times New Roman"/>
                <a:sym typeface="Times New Roman"/>
              </a:rPr>
              <a:t>- This function </a:t>
            </a:r>
            <a:r>
              <a:rPr b="1" i="0" lang="en-US" sz="2200" u="none">
                <a:solidFill>
                  <a:schemeClr val="dk1"/>
                </a:solidFill>
                <a:latin typeface="Times New Roman"/>
                <a:ea typeface="Times New Roman"/>
                <a:cs typeface="Times New Roman"/>
                <a:sym typeface="Times New Roman"/>
              </a:rPr>
              <a:t>returns the new iterator</a:t>
            </a:r>
            <a:r>
              <a:rPr b="0" i="0" lang="en-US" sz="2200" u="none">
                <a:solidFill>
                  <a:schemeClr val="dk1"/>
                </a:solidFill>
                <a:latin typeface="Times New Roman"/>
                <a:ea typeface="Times New Roman"/>
                <a:cs typeface="Times New Roman"/>
                <a:sym typeface="Times New Roman"/>
              </a:rPr>
              <a:t> that the iterator would point after </a:t>
            </a:r>
            <a:r>
              <a:rPr b="1" i="0" lang="en-US" sz="2200" u="none">
                <a:solidFill>
                  <a:schemeClr val="dk1"/>
                </a:solidFill>
                <a:latin typeface="Times New Roman"/>
                <a:ea typeface="Times New Roman"/>
                <a:cs typeface="Times New Roman"/>
                <a:sym typeface="Times New Roman"/>
              </a:rPr>
              <a:t>advancing the positions</a:t>
            </a:r>
            <a:r>
              <a:rPr b="0" i="0" lang="en-US" sz="2200" u="none">
                <a:solidFill>
                  <a:schemeClr val="dk1"/>
                </a:solidFill>
                <a:latin typeface="Times New Roman"/>
                <a:ea typeface="Times New Roman"/>
                <a:cs typeface="Times New Roman"/>
                <a:sym typeface="Times New Roman"/>
              </a:rPr>
              <a:t> mentioned in its arguments.</a:t>
            </a:r>
            <a:endParaRPr/>
          </a:p>
          <a:p>
            <a:pPr indent="-139700" lvl="0" marL="7936" marR="0" rtl="0" algn="just">
              <a:lnSpc>
                <a:spcPct val="109090"/>
              </a:lnSpc>
              <a:spcBef>
                <a:spcPts val="0"/>
              </a:spcBef>
              <a:spcAft>
                <a:spcPts val="0"/>
              </a:spcAft>
              <a:buClr>
                <a:srgbClr val="C00000"/>
              </a:buClr>
              <a:buSzPts val="2200"/>
              <a:buFont typeface="Arial"/>
              <a:buChar char="•"/>
            </a:pPr>
            <a:r>
              <a:rPr b="0" i="0" lang="en-US" sz="2200" u="none">
                <a:solidFill>
                  <a:srgbClr val="C00000"/>
                </a:solidFill>
                <a:latin typeface="Times New Roman"/>
                <a:ea typeface="Times New Roman"/>
                <a:cs typeface="Times New Roman"/>
                <a:sym typeface="Times New Roman"/>
              </a:rPr>
              <a:t>prev() </a:t>
            </a:r>
            <a:r>
              <a:rPr b="0" i="0" lang="en-US" sz="2200" u="none">
                <a:solidFill>
                  <a:schemeClr val="dk1"/>
                </a:solidFill>
                <a:latin typeface="Times New Roman"/>
                <a:ea typeface="Times New Roman"/>
                <a:cs typeface="Times New Roman"/>
                <a:sym typeface="Times New Roman"/>
              </a:rPr>
              <a:t>- This function </a:t>
            </a:r>
            <a:r>
              <a:rPr b="1" i="0" lang="en-US" sz="2200" u="none">
                <a:solidFill>
                  <a:schemeClr val="dk1"/>
                </a:solidFill>
                <a:latin typeface="Times New Roman"/>
                <a:ea typeface="Times New Roman"/>
                <a:cs typeface="Times New Roman"/>
                <a:sym typeface="Times New Roman"/>
              </a:rPr>
              <a:t>returns the new iterator</a:t>
            </a:r>
            <a:r>
              <a:rPr b="0" i="0" lang="en-US" sz="2200" u="none">
                <a:solidFill>
                  <a:schemeClr val="dk1"/>
                </a:solidFill>
                <a:latin typeface="Times New Roman"/>
                <a:ea typeface="Times New Roman"/>
                <a:cs typeface="Times New Roman"/>
                <a:sym typeface="Times New Roman"/>
              </a:rPr>
              <a:t> that the iterator would point </a:t>
            </a:r>
            <a:r>
              <a:rPr b="1" i="0" lang="en-US" sz="2200" u="none">
                <a:solidFill>
                  <a:schemeClr val="dk1"/>
                </a:solidFill>
                <a:latin typeface="Times New Roman"/>
                <a:ea typeface="Times New Roman"/>
                <a:cs typeface="Times New Roman"/>
                <a:sym typeface="Times New Roman"/>
              </a:rPr>
              <a:t>after decrementing the positions</a:t>
            </a:r>
            <a:r>
              <a:rPr b="0" i="0" lang="en-US" sz="2200" u="none">
                <a:solidFill>
                  <a:schemeClr val="dk1"/>
                </a:solidFill>
                <a:latin typeface="Times New Roman"/>
                <a:ea typeface="Times New Roman"/>
                <a:cs typeface="Times New Roman"/>
                <a:sym typeface="Times New Roman"/>
              </a:rPr>
              <a:t> mentioned in its arguments.</a:t>
            </a:r>
            <a:endParaRPr/>
          </a:p>
          <a:p>
            <a:pPr indent="-139700" lvl="0" marL="7936" marR="0" rtl="0" algn="just">
              <a:lnSpc>
                <a:spcPct val="109090"/>
              </a:lnSpc>
              <a:spcBef>
                <a:spcPts val="0"/>
              </a:spcBef>
              <a:spcAft>
                <a:spcPts val="0"/>
              </a:spcAft>
              <a:buClr>
                <a:srgbClr val="C00000"/>
              </a:buClr>
              <a:buSzPts val="2200"/>
              <a:buFont typeface="Arial"/>
              <a:buChar char="•"/>
            </a:pPr>
            <a:r>
              <a:rPr b="1" i="0" lang="en-US" sz="2200" u="none">
                <a:solidFill>
                  <a:srgbClr val="C00000"/>
                </a:solidFill>
                <a:latin typeface="Times New Roman"/>
                <a:ea typeface="Times New Roman"/>
                <a:cs typeface="Times New Roman"/>
                <a:sym typeface="Times New Roman"/>
              </a:rPr>
              <a:t>Distance() </a:t>
            </a:r>
            <a:r>
              <a:rPr b="0" i="0" lang="en-US" sz="2200" u="none">
                <a:solidFill>
                  <a:schemeClr val="dk1"/>
                </a:solidFill>
                <a:latin typeface="Times New Roman"/>
                <a:ea typeface="Times New Roman"/>
                <a:cs typeface="Times New Roman"/>
                <a:sym typeface="Times New Roman"/>
              </a:rPr>
              <a:t>– returns distance between two fast and last iterator</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78"/>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ahoma"/>
              <a:ea typeface="Tahoma"/>
              <a:cs typeface="Tahoma"/>
              <a:sym typeface="Tahoma"/>
            </a:endParaRPr>
          </a:p>
        </p:txBody>
      </p:sp>
      <p:sp>
        <p:nvSpPr>
          <p:cNvPr id="928" name="Google Shape;928;p78"/>
          <p:cNvSpPr txBox="1"/>
          <p:nvPr>
            <p:ph idx="1" type="body"/>
          </p:nvPr>
        </p:nvSpPr>
        <p:spPr>
          <a:xfrm>
            <a:off x="685800" y="914400"/>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#include &lt;iostream&gt;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#include &lt;list&gt;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#include &lt;algorithm&gt;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using namespace std;</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int main()</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int arr[] = { 2, 4, 6, 8 };</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list&lt;int&gt; theList;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for(int k=0; k&lt;4; k++) //fill list with array elements</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theList.push_back( arr[k] );</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list&lt;int&gt;::iterator iter; //iterator to list-of-ints</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for(iter = theList.begin(); iter != theList.end(); iter++)</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cout &lt;&lt; *iter &lt;&lt; ‘ ‘; //display the list</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cout &lt;&lt; endl;</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return 0;</a:t>
            </a:r>
            <a:endParaRPr/>
          </a:p>
          <a:p>
            <a:pPr indent="0" lvl="0" marL="0" marR="0" rtl="0" algn="l">
              <a:lnSpc>
                <a:spcPct val="100000"/>
              </a:lnSpc>
              <a:spcBef>
                <a:spcPts val="400"/>
              </a:spcBef>
              <a:spcAft>
                <a:spcPts val="0"/>
              </a:spcAft>
              <a:buClr>
                <a:schemeClr val="folHlink"/>
              </a:buClr>
              <a:buSzPts val="1200"/>
              <a:buFont typeface="Noto Sans Symbols"/>
              <a:buNone/>
            </a:pPr>
            <a:r>
              <a:rPr b="0" i="0" lang="en-US" sz="2000" u="none">
                <a:solidFill>
                  <a:schemeClr val="dk1"/>
                </a:solidFill>
                <a:latin typeface="Tahoma"/>
                <a:ea typeface="Tahoma"/>
                <a:cs typeface="Tahoma"/>
                <a:sym typeface="Tahoma"/>
              </a:rPr>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9"/>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advance() iterator</a:t>
            </a:r>
            <a:endParaRPr/>
          </a:p>
        </p:txBody>
      </p:sp>
      <p:sp>
        <p:nvSpPr>
          <p:cNvPr id="934" name="Google Shape;934;p79"/>
          <p:cNvSpPr txBox="1"/>
          <p:nvPr>
            <p:ph idx="1" type="body"/>
          </p:nvPr>
        </p:nvSpPr>
        <p:spPr>
          <a:xfrm>
            <a:off x="446087" y="1125537"/>
            <a:ext cx="8229600" cy="5143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#include&lt;iostream&gt;</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#include&lt;iterator&gt; // for iterators</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#include&lt;vector&gt; // for vectors</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using namespace std;</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int main()</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     vector&lt;int&gt; ar = { 1, 2, 3, 4, 5 };</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     // Declaring iterator to a vector</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    </a:t>
            </a:r>
            <a:r>
              <a:rPr b="0" i="0" lang="en-US" sz="2400" u="none">
                <a:solidFill>
                  <a:srgbClr val="C00000"/>
                </a:solidFill>
                <a:latin typeface="Tahoma"/>
                <a:ea typeface="Tahoma"/>
                <a:cs typeface="Tahoma"/>
                <a:sym typeface="Tahoma"/>
              </a:rPr>
              <a:t>vector&lt;int&gt;::iterator ptr = ar.begin();</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      // Using advance() to increment iterator position points to 4</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   </a:t>
            </a:r>
            <a:r>
              <a:rPr b="0" i="0" lang="en-US" sz="2400" u="none">
                <a:solidFill>
                  <a:srgbClr val="C00000"/>
                </a:solidFill>
                <a:latin typeface="Tahoma"/>
                <a:ea typeface="Tahoma"/>
                <a:cs typeface="Tahoma"/>
                <a:sym typeface="Tahoma"/>
              </a:rPr>
              <a:t> advance(ptr, 3);</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       // Displaying iterator position</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    cout &lt;&lt; "The position of iterator after advancing is : ";</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    cout &lt;&lt; *ptr &lt;&lt; " ";</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      return 0;</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     }</a:t>
            </a:r>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80"/>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0" name="Google Shape;940;p80"/>
          <p:cNvSpPr/>
          <p:nvPr/>
        </p:nvSpPr>
        <p:spPr>
          <a:xfrm>
            <a:off x="673100" y="2006600"/>
            <a:ext cx="3556000" cy="365125"/>
          </a:xfrm>
          <a:custGeom>
            <a:rect b="b" l="l" r="r" t="t"/>
            <a:pathLst>
              <a:path extrusionOk="0" h="520700" w="5057551">
                <a:moveTo>
                  <a:pt x="0" y="0"/>
                </a:moveTo>
                <a:lnTo>
                  <a:pt x="5057551" y="0"/>
                </a:lnTo>
                <a:lnTo>
                  <a:pt x="5057551" y="520700"/>
                </a:lnTo>
                <a:lnTo>
                  <a:pt x="0" y="520700"/>
                </a:lnTo>
                <a:lnTo>
                  <a:pt x="0" y="0"/>
                </a:lnTo>
                <a:close/>
              </a:path>
            </a:pathLst>
          </a:custGeom>
          <a:noFill/>
          <a:ln cap="flat" cmpd="sng" w="25400">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1" name="Google Shape;941;p80"/>
          <p:cNvSpPr/>
          <p:nvPr/>
        </p:nvSpPr>
        <p:spPr>
          <a:xfrm>
            <a:off x="673100" y="2463800"/>
            <a:ext cx="8091487" cy="3884612"/>
          </a:xfrm>
          <a:custGeom>
            <a:rect b="b" l="l" r="r" t="t"/>
            <a:pathLst>
              <a:path extrusionOk="0" h="5524500" w="11506661">
                <a:moveTo>
                  <a:pt x="0" y="0"/>
                </a:moveTo>
                <a:lnTo>
                  <a:pt x="11506661" y="0"/>
                </a:lnTo>
                <a:lnTo>
                  <a:pt x="11506661" y="5524500"/>
                </a:lnTo>
                <a:lnTo>
                  <a:pt x="0" y="5524500"/>
                </a:lnTo>
                <a:lnTo>
                  <a:pt x="0" y="0"/>
                </a:lnTo>
                <a:close/>
              </a:path>
            </a:pathLst>
          </a:custGeom>
          <a:noFill/>
          <a:ln cap="flat" cmpd="sng" w="25400">
            <a:solidFill>
              <a:srgbClr val="85878C"/>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2" name="Google Shape;942;p80"/>
          <p:cNvSpPr txBox="1"/>
          <p:nvPr/>
        </p:nvSpPr>
        <p:spPr>
          <a:xfrm>
            <a:off x="312737" y="503237"/>
            <a:ext cx="2052637"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distance()</a:t>
            </a:r>
            <a:endParaRPr/>
          </a:p>
        </p:txBody>
      </p:sp>
      <p:sp>
        <p:nvSpPr>
          <p:cNvPr id="943" name="Google Shape;943;p80"/>
          <p:cNvSpPr txBox="1"/>
          <p:nvPr/>
        </p:nvSpPr>
        <p:spPr>
          <a:xfrm>
            <a:off x="2403475" y="503237"/>
            <a:ext cx="2028825"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Operation</a:t>
            </a:r>
            <a:endParaRPr/>
          </a:p>
        </p:txBody>
      </p:sp>
      <p:sp>
        <p:nvSpPr>
          <p:cNvPr id="944" name="Google Shape;944;p80"/>
          <p:cNvSpPr txBox="1"/>
          <p:nvPr/>
        </p:nvSpPr>
        <p:spPr>
          <a:xfrm>
            <a:off x="608012" y="1303337"/>
            <a:ext cx="2063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It</a:t>
            </a:r>
            <a:endParaRPr/>
          </a:p>
        </p:txBody>
      </p:sp>
      <p:sp>
        <p:nvSpPr>
          <p:cNvPr id="945" name="Google Shape;945;p80"/>
          <p:cNvSpPr txBox="1"/>
          <p:nvPr/>
        </p:nvSpPr>
        <p:spPr>
          <a:xfrm>
            <a:off x="919162" y="1303337"/>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will</a:t>
            </a:r>
            <a:endParaRPr/>
          </a:p>
        </p:txBody>
      </p:sp>
      <p:sp>
        <p:nvSpPr>
          <p:cNvPr id="946" name="Google Shape;946;p80"/>
          <p:cNvSpPr txBox="1"/>
          <p:nvPr/>
        </p:nvSpPr>
        <p:spPr>
          <a:xfrm>
            <a:off x="1455737" y="1303337"/>
            <a:ext cx="7572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return</a:t>
            </a:r>
            <a:endParaRPr/>
          </a:p>
        </p:txBody>
      </p:sp>
      <p:sp>
        <p:nvSpPr>
          <p:cNvPr id="947" name="Google Shape;947;p80"/>
          <p:cNvSpPr txBox="1"/>
          <p:nvPr/>
        </p:nvSpPr>
        <p:spPr>
          <a:xfrm>
            <a:off x="2317750" y="1303337"/>
            <a:ext cx="4318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948" name="Google Shape;948;p80"/>
          <p:cNvSpPr txBox="1"/>
          <p:nvPr/>
        </p:nvSpPr>
        <p:spPr>
          <a:xfrm>
            <a:off x="2854325" y="1303337"/>
            <a:ext cx="9810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number</a:t>
            </a:r>
            <a:endParaRPr/>
          </a:p>
        </p:txBody>
      </p:sp>
      <p:sp>
        <p:nvSpPr>
          <p:cNvPr id="949" name="Google Shape;949;p80"/>
          <p:cNvSpPr txBox="1"/>
          <p:nvPr/>
        </p:nvSpPr>
        <p:spPr>
          <a:xfrm>
            <a:off x="3940175" y="1303337"/>
            <a:ext cx="2825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of</a:t>
            </a:r>
            <a:endParaRPr/>
          </a:p>
        </p:txBody>
      </p:sp>
      <p:sp>
        <p:nvSpPr>
          <p:cNvPr id="950" name="Google Shape;950;p80"/>
          <p:cNvSpPr txBox="1"/>
          <p:nvPr/>
        </p:nvSpPr>
        <p:spPr>
          <a:xfrm>
            <a:off x="4327525" y="1303337"/>
            <a:ext cx="11445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elements</a:t>
            </a:r>
            <a:endParaRPr/>
          </a:p>
        </p:txBody>
      </p:sp>
      <p:sp>
        <p:nvSpPr>
          <p:cNvPr id="951" name="Google Shape;951;p80"/>
          <p:cNvSpPr txBox="1"/>
          <p:nvPr/>
        </p:nvSpPr>
        <p:spPr>
          <a:xfrm>
            <a:off x="5578475" y="1303337"/>
            <a:ext cx="2952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or</a:t>
            </a:r>
            <a:endParaRPr/>
          </a:p>
        </p:txBody>
      </p:sp>
      <p:sp>
        <p:nvSpPr>
          <p:cNvPr id="952" name="Google Shape;952;p80"/>
          <p:cNvSpPr txBox="1"/>
          <p:nvPr/>
        </p:nvSpPr>
        <p:spPr>
          <a:xfrm>
            <a:off x="5980112" y="1303337"/>
            <a:ext cx="4000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we</a:t>
            </a:r>
            <a:endParaRPr/>
          </a:p>
        </p:txBody>
      </p:sp>
      <p:sp>
        <p:nvSpPr>
          <p:cNvPr id="953" name="Google Shape;953;p80"/>
          <p:cNvSpPr txBox="1"/>
          <p:nvPr/>
        </p:nvSpPr>
        <p:spPr>
          <a:xfrm>
            <a:off x="6486525" y="1303337"/>
            <a:ext cx="5048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can</a:t>
            </a:r>
            <a:endParaRPr/>
          </a:p>
        </p:txBody>
      </p:sp>
      <p:sp>
        <p:nvSpPr>
          <p:cNvPr id="954" name="Google Shape;954;p80"/>
          <p:cNvSpPr txBox="1"/>
          <p:nvPr/>
        </p:nvSpPr>
        <p:spPr>
          <a:xfrm>
            <a:off x="7096125" y="1303337"/>
            <a:ext cx="4746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say</a:t>
            </a:r>
            <a:endParaRPr/>
          </a:p>
        </p:txBody>
      </p:sp>
      <p:sp>
        <p:nvSpPr>
          <p:cNvPr id="955" name="Google Shape;955;p80"/>
          <p:cNvSpPr txBox="1"/>
          <p:nvPr/>
        </p:nvSpPr>
        <p:spPr>
          <a:xfrm>
            <a:off x="7677150" y="1303337"/>
            <a:ext cx="10842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distance</a:t>
            </a:r>
            <a:endParaRPr/>
          </a:p>
        </p:txBody>
      </p:sp>
      <p:sp>
        <p:nvSpPr>
          <p:cNvPr id="956" name="Google Shape;956;p80"/>
          <p:cNvSpPr txBox="1"/>
          <p:nvPr/>
        </p:nvSpPr>
        <p:spPr>
          <a:xfrm>
            <a:off x="295275" y="1319212"/>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957" name="Google Shape;957;p80"/>
          <p:cNvSpPr txBox="1"/>
          <p:nvPr/>
        </p:nvSpPr>
        <p:spPr>
          <a:xfrm>
            <a:off x="608012" y="1624012"/>
            <a:ext cx="10842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between</a:t>
            </a:r>
            <a:endParaRPr/>
          </a:p>
        </p:txBody>
      </p:sp>
      <p:sp>
        <p:nvSpPr>
          <p:cNvPr id="958" name="Google Shape;958;p80"/>
          <p:cNvSpPr txBox="1"/>
          <p:nvPr/>
        </p:nvSpPr>
        <p:spPr>
          <a:xfrm>
            <a:off x="1709737" y="1624012"/>
            <a:ext cx="4302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959" name="Google Shape;959;p80"/>
          <p:cNvSpPr txBox="1"/>
          <p:nvPr/>
        </p:nvSpPr>
        <p:spPr>
          <a:xfrm>
            <a:off x="2155825" y="1624012"/>
            <a:ext cx="48895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first</a:t>
            </a:r>
            <a:endParaRPr/>
          </a:p>
        </p:txBody>
      </p:sp>
      <p:sp>
        <p:nvSpPr>
          <p:cNvPr id="960" name="Google Shape;960;p80"/>
          <p:cNvSpPr txBox="1"/>
          <p:nvPr/>
        </p:nvSpPr>
        <p:spPr>
          <a:xfrm>
            <a:off x="2662237" y="1624012"/>
            <a:ext cx="5191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and</a:t>
            </a:r>
            <a:endParaRPr/>
          </a:p>
        </p:txBody>
      </p:sp>
      <p:sp>
        <p:nvSpPr>
          <p:cNvPr id="961" name="Google Shape;961;p80"/>
          <p:cNvSpPr txBox="1"/>
          <p:nvPr/>
        </p:nvSpPr>
        <p:spPr>
          <a:xfrm>
            <a:off x="3197225" y="1624012"/>
            <a:ext cx="4318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962" name="Google Shape;962;p80"/>
          <p:cNvSpPr txBox="1"/>
          <p:nvPr/>
        </p:nvSpPr>
        <p:spPr>
          <a:xfrm>
            <a:off x="3644900" y="1624012"/>
            <a:ext cx="4746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last</a:t>
            </a:r>
            <a:endParaRPr/>
          </a:p>
        </p:txBody>
      </p:sp>
      <p:sp>
        <p:nvSpPr>
          <p:cNvPr id="963" name="Google Shape;963;p80"/>
          <p:cNvSpPr txBox="1"/>
          <p:nvPr/>
        </p:nvSpPr>
        <p:spPr>
          <a:xfrm>
            <a:off x="4135437" y="1624012"/>
            <a:ext cx="9429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iterator.</a:t>
            </a:r>
            <a:endParaRPr/>
          </a:p>
        </p:txBody>
      </p:sp>
      <p:sp>
        <p:nvSpPr>
          <p:cNvPr id="964" name="Google Shape;964;p80"/>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37</a:t>
            </a:r>
            <a:endParaRPr/>
          </a:p>
        </p:txBody>
      </p:sp>
      <p:sp>
        <p:nvSpPr>
          <p:cNvPr id="965" name="Google Shape;965;p80"/>
          <p:cNvSpPr txBox="1"/>
          <p:nvPr/>
        </p:nvSpPr>
        <p:spPr>
          <a:xfrm>
            <a:off x="673100" y="2463800"/>
            <a:ext cx="8091487" cy="388461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
              <a:buFont typeface="Tahoma"/>
              <a:buNone/>
            </a:pPr>
            <a:r>
              <a:t/>
            </a:r>
            <a:endParaRPr b="0" i="0" sz="300" u="none">
              <a:solidFill>
                <a:schemeClr val="dk1"/>
              </a:solidFill>
              <a:latin typeface="Tahoma"/>
              <a:ea typeface="Tahoma"/>
              <a:cs typeface="Tahoma"/>
              <a:sym typeface="Tahoma"/>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#include&lt;iostream&gt;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#include&lt;vector&gt;</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 main()</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vector&lt;int&gt;  v(10) ;    // create a vector of 10 0's</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vector&lt;int&gt;::iterator i, j;  // defines iterators i,j to the vector of integers</a:t>
            </a:r>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 = v.begin();</a:t>
            </a:r>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i now points to the beginning of the vector v */</a:t>
            </a:r>
            <a:endParaRPr b="0" i="0" sz="1400" u="none">
              <a:solidFill>
                <a:schemeClr val="dk1"/>
              </a:solidFill>
              <a:latin typeface="Arial"/>
              <a:ea typeface="Arial"/>
              <a:cs typeface="Arial"/>
              <a:sym typeface="Arial"/>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j = v.end();</a:t>
            </a:r>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j now points to the end() of the vector v */</a:t>
            </a:r>
            <a:endParaRPr b="0" i="0" sz="1400" u="none">
              <a:solidFill>
                <a:schemeClr val="dk1"/>
              </a:solidFill>
              <a:latin typeface="Arial"/>
              <a:ea typeface="Arial"/>
              <a:cs typeface="Arial"/>
              <a:sym typeface="Arial"/>
            </a:endParaRPr>
          </a:p>
          <a:p>
            <a:pPr indent="0" lvl="0" marL="0" marR="0" rtl="0" algn="l">
              <a:lnSpc>
                <a:spcPct val="96000"/>
              </a:lnSpc>
              <a:spcBef>
                <a:spcPts val="1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cout &lt;&lt; distance(i,j) &lt;&lt; endl;</a:t>
            </a:r>
            <a:endParaRPr/>
          </a:p>
          <a:p>
            <a:pPr indent="0" lvl="0" marL="0" marR="0" rtl="0" algn="l">
              <a:lnSpc>
                <a:spcPct val="96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prints 10 , */</a:t>
            </a:r>
            <a:endParaRPr/>
          </a:p>
          <a:p>
            <a:pPr indent="0" lvl="0" marL="0" marR="0" rtl="0" algn="l">
              <a:lnSpc>
                <a:spcPct val="96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p:txBody>
      </p:sp>
      <p:sp>
        <p:nvSpPr>
          <p:cNvPr id="966" name="Google Shape;966;p80"/>
          <p:cNvSpPr txBox="1"/>
          <p:nvPr/>
        </p:nvSpPr>
        <p:spPr>
          <a:xfrm>
            <a:off x="673100" y="2006600"/>
            <a:ext cx="3556000" cy="36512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
              <a:buFont typeface="Tahoma"/>
              <a:buNone/>
            </a:pPr>
            <a:r>
              <a:t/>
            </a:r>
            <a:endParaRPr b="0" i="0" sz="300" u="none">
              <a:solidFill>
                <a:schemeClr val="dk1"/>
              </a:solidFill>
              <a:latin typeface="Tahoma"/>
              <a:ea typeface="Tahoma"/>
              <a:cs typeface="Tahoma"/>
              <a:sym typeface="Tahoma"/>
            </a:endParaRPr>
          </a:p>
          <a:p>
            <a:pPr indent="0" lvl="0" marL="0" marR="0" rtl="0" algn="l">
              <a:lnSpc>
                <a:spcPct val="96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distance(iterator first, iterator last)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81"/>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a:t>
            </a:r>
            <a:endParaRPr/>
          </a:p>
        </p:txBody>
      </p:sp>
      <p:sp>
        <p:nvSpPr>
          <p:cNvPr id="972" name="Google Shape;972;p81"/>
          <p:cNvSpPr txBox="1"/>
          <p:nvPr>
            <p:ph idx="1" type="body"/>
          </p:nvPr>
        </p:nvSpPr>
        <p:spPr>
          <a:xfrm>
            <a:off x="228600" y="990600"/>
            <a:ext cx="8726487"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 Algorithm </a:t>
            </a:r>
            <a:r>
              <a:rPr b="1" i="0" lang="en-US" sz="2400" u="none">
                <a:solidFill>
                  <a:schemeClr val="dk1"/>
                </a:solidFill>
                <a:latin typeface="Tahoma"/>
                <a:ea typeface="Tahoma"/>
                <a:cs typeface="Tahoma"/>
                <a:sym typeface="Tahoma"/>
              </a:rPr>
              <a:t>next_permutation()</a:t>
            </a:r>
            <a:r>
              <a:rPr b="0" i="0" lang="en-US" sz="2400" u="none">
                <a:solidFill>
                  <a:schemeClr val="dk1"/>
                </a:solidFill>
                <a:latin typeface="Tahoma"/>
                <a:ea typeface="Tahoma"/>
                <a:cs typeface="Tahoma"/>
                <a:sym typeface="Tahoma"/>
              </a:rPr>
              <a:t> function is used to reorder the elements in the range [first, last) into the next lexicographically greater permutation.</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bool next_permutation (BidirectionalIterator first,</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                       BidirectionalIterator last);</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Parameters: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first, last : Bidirectional iterators to the initial and final positions of the sequence.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82"/>
          <p:cNvSpPr txBox="1"/>
          <p:nvPr>
            <p:ph type="title"/>
          </p:nvPr>
        </p:nvSpPr>
        <p:spPr>
          <a:xfrm>
            <a:off x="619125" y="152400"/>
            <a:ext cx="7488237"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a:t>
            </a:r>
            <a:endParaRPr/>
          </a:p>
        </p:txBody>
      </p:sp>
      <p:sp>
        <p:nvSpPr>
          <p:cNvPr id="978" name="Google Shape;978;p82"/>
          <p:cNvSpPr txBox="1"/>
          <p:nvPr>
            <p:ph idx="1" type="body"/>
          </p:nvPr>
        </p:nvSpPr>
        <p:spPr>
          <a:xfrm>
            <a:off x="609600" y="990600"/>
            <a:ext cx="79248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#include &lt;iostream&gt;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#include &lt;algorithm&gt;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#include &lt;string&gt;</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using namespace std;</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int main()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string s;</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cin &gt;&gt;s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sort(s.begin(),s.end());</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do</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cout &lt;&lt; s&lt;&lt;"\n";</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 while (next_permutation(s.begin(),s.end()));</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	return 0;</a:t>
            </a:r>
            <a:endParaRPr/>
          </a:p>
          <a:p>
            <a:pPr indent="0" lvl="0" marL="0" marR="0" rtl="0" algn="l">
              <a:lnSpc>
                <a:spcPct val="100000"/>
              </a:lnSpc>
              <a:spcBef>
                <a:spcPts val="320"/>
              </a:spcBef>
              <a:spcAft>
                <a:spcPts val="0"/>
              </a:spcAft>
              <a:buClr>
                <a:schemeClr val="folHlink"/>
              </a:buClr>
              <a:buSzPts val="960"/>
              <a:buFont typeface="Noto Sans Symbols"/>
              <a:buNone/>
            </a:pPr>
            <a:r>
              <a:rPr b="0" i="0" lang="en-US" sz="1600" u="none">
                <a:solidFill>
                  <a:schemeClr val="dk1"/>
                </a:solidFill>
                <a:latin typeface="Tahoma"/>
                <a:ea typeface="Tahoma"/>
                <a:cs typeface="Tahoma"/>
                <a:sym typeface="Tahoma"/>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Sequence Containers</a:t>
            </a:r>
            <a:endParaRPr/>
          </a:p>
        </p:txBody>
      </p:sp>
      <p:sp>
        <p:nvSpPr>
          <p:cNvPr id="178" name="Google Shape;178;p20"/>
          <p:cNvSpPr txBox="1"/>
          <p:nvPr>
            <p:ph idx="1" type="body"/>
          </p:nvPr>
        </p:nvSpPr>
        <p:spPr>
          <a:xfrm>
            <a:off x="533400" y="1524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Can store elements is a linear sequence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Each element is related to other elements by its position along its line</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STL provides 3 types of sequence containers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Vector</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List</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deque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83"/>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Associative container - Set</a:t>
            </a:r>
            <a:endParaRPr/>
          </a:p>
        </p:txBody>
      </p:sp>
      <p:sp>
        <p:nvSpPr>
          <p:cNvPr id="984" name="Google Shape;984;p83"/>
          <p:cNvSpPr txBox="1"/>
          <p:nvPr>
            <p:ph idx="1" type="body"/>
          </p:nvPr>
        </p:nvSpPr>
        <p:spPr>
          <a:xfrm>
            <a:off x="381000" y="1295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Sequence containers (vector, list, and deque) store data items in a fixed linear sequence. Finding an item in such a container will involve the slow process of stepping through the items in the container one by one.</a:t>
            </a:r>
            <a:endParaRPr/>
          </a:p>
          <a:p>
            <a:pPr indent="-342900" lvl="0" marL="342900" marR="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In an associative container the items are not arranged in sequence.This arrangement is typically a tree structure.</a:t>
            </a:r>
            <a:endParaRPr/>
          </a:p>
          <a:p>
            <a:pPr indent="-342900" lvl="0" marL="342900" marR="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 two main categories of associative containers in the STL are sets and maps.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 set stores objects containing keys. A map stores pairs, where the first part of the pair is an object containing a key and the second part is an object containing a value.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84"/>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ahoma"/>
              <a:ea typeface="Tahoma"/>
              <a:cs typeface="Tahoma"/>
              <a:sym typeface="Tahoma"/>
            </a:endParaRPr>
          </a:p>
        </p:txBody>
      </p:sp>
      <p:sp>
        <p:nvSpPr>
          <p:cNvPr id="990" name="Google Shape;990;p84"/>
          <p:cNvSpPr txBox="1"/>
          <p:nvPr>
            <p:ph idx="1" type="body"/>
          </p:nvPr>
        </p:nvSpPr>
        <p:spPr>
          <a:xfrm>
            <a:off x="457200" y="10668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algorithms, such as lower_bound() and equal_range(), exist only for associative containers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In both a set and a map, only one example of each key can be stored. It’s like a dictionary that forbids more than one entry for each word</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 </a:t>
            </a:r>
            <a:r>
              <a:rPr b="0" i="1" lang="en-US" sz="2400" u="none">
                <a:solidFill>
                  <a:schemeClr val="dk1"/>
                </a:solidFill>
                <a:latin typeface="Tahoma"/>
                <a:ea typeface="Tahoma"/>
                <a:cs typeface="Tahoma"/>
                <a:sym typeface="Tahoma"/>
              </a:rPr>
              <a:t>multiset </a:t>
            </a:r>
            <a:r>
              <a:rPr b="0" i="0" lang="en-US" sz="2400" u="none">
                <a:solidFill>
                  <a:schemeClr val="dk1"/>
                </a:solidFill>
                <a:latin typeface="Tahoma"/>
                <a:ea typeface="Tahoma"/>
                <a:cs typeface="Tahoma"/>
                <a:sym typeface="Tahoma"/>
              </a:rPr>
              <a:t>and a </a:t>
            </a:r>
            <a:r>
              <a:rPr b="0" i="1" lang="en-US" sz="2400" u="none">
                <a:solidFill>
                  <a:schemeClr val="dk1"/>
                </a:solidFill>
                <a:latin typeface="Tahoma"/>
                <a:ea typeface="Tahoma"/>
                <a:cs typeface="Tahoma"/>
                <a:sym typeface="Tahoma"/>
              </a:rPr>
              <a:t>multimap </a:t>
            </a:r>
            <a:r>
              <a:rPr b="0" i="0" lang="en-US" sz="2400" u="none">
                <a:solidFill>
                  <a:schemeClr val="dk1"/>
                </a:solidFill>
                <a:latin typeface="Tahoma"/>
                <a:ea typeface="Tahoma"/>
                <a:cs typeface="Tahoma"/>
                <a:sym typeface="Tahoma"/>
              </a:rPr>
              <a:t>are similar to a set and a map,but can include multiple instances of the same key.</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85"/>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Associative Container</a:t>
            </a:r>
            <a:endParaRPr/>
          </a:p>
        </p:txBody>
      </p:sp>
      <p:sp>
        <p:nvSpPr>
          <p:cNvPr id="996" name="Google Shape;996;p85"/>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Associative containers implement sorted data structures that can be quickly searched (O(log n) complexity).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sng">
                <a:solidFill>
                  <a:schemeClr val="hlink"/>
                </a:solidFill>
                <a:latin typeface="Tahoma"/>
                <a:ea typeface="Tahoma"/>
                <a:cs typeface="Tahoma"/>
                <a:sym typeface="Tahoma"/>
                <a:hlinkClick r:id="rId3"/>
              </a:rPr>
              <a:t>Set</a:t>
            </a:r>
            <a:r>
              <a:rPr b="0" i="0" lang="en-US" sz="2400" u="none">
                <a:solidFill>
                  <a:schemeClr val="dk1"/>
                </a:solidFill>
                <a:latin typeface="Tahoma"/>
                <a:ea typeface="Tahoma"/>
                <a:cs typeface="Tahoma"/>
                <a:sym typeface="Tahoma"/>
              </a:rPr>
              <a:t> collection of unique keys, sorted by keys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 </a:t>
            </a:r>
            <a:r>
              <a:rPr b="0" i="0" lang="en-US" sz="2400" u="sng">
                <a:solidFill>
                  <a:schemeClr val="hlink"/>
                </a:solidFill>
                <a:latin typeface="Tahoma"/>
                <a:ea typeface="Tahoma"/>
                <a:cs typeface="Tahoma"/>
                <a:sym typeface="Tahoma"/>
                <a:hlinkClick r:id="rId4"/>
              </a:rPr>
              <a:t>map</a:t>
            </a:r>
            <a:r>
              <a:rPr b="0" i="0" lang="en-US" sz="2400" u="none">
                <a:solidFill>
                  <a:schemeClr val="dk1"/>
                </a:solidFill>
                <a:latin typeface="Tahoma"/>
                <a:ea typeface="Tahoma"/>
                <a:cs typeface="Tahoma"/>
                <a:sym typeface="Tahoma"/>
              </a:rPr>
              <a:t> collection of key-value pairs, sorted by keys, keys are unique </a:t>
            </a:r>
            <a:br>
              <a:rPr b="0" i="0" lang="en-US" sz="2400" u="none">
                <a:solidFill>
                  <a:schemeClr val="dk1"/>
                </a:solidFill>
                <a:latin typeface="Tahoma"/>
                <a:ea typeface="Tahoma"/>
                <a:cs typeface="Tahoma"/>
                <a:sym typeface="Tahoma"/>
              </a:rPr>
            </a:b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sng">
                <a:solidFill>
                  <a:schemeClr val="hlink"/>
                </a:solidFill>
                <a:latin typeface="Tahoma"/>
                <a:ea typeface="Tahoma"/>
                <a:cs typeface="Tahoma"/>
                <a:sym typeface="Tahoma"/>
                <a:hlinkClick r:id="rId5"/>
              </a:rPr>
              <a:t>Multiset</a:t>
            </a:r>
            <a:r>
              <a:rPr b="0" i="0" lang="en-US" sz="2400" u="none">
                <a:solidFill>
                  <a:schemeClr val="dk1"/>
                </a:solidFill>
                <a:latin typeface="Tahoma"/>
                <a:ea typeface="Tahoma"/>
                <a:cs typeface="Tahoma"/>
                <a:sym typeface="Tahoma"/>
              </a:rPr>
              <a:t> collection of keys, sorted by keys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sng">
                <a:solidFill>
                  <a:schemeClr val="hlink"/>
                </a:solidFill>
                <a:latin typeface="Tahoma"/>
                <a:ea typeface="Tahoma"/>
                <a:cs typeface="Tahoma"/>
                <a:sym typeface="Tahoma"/>
                <a:hlinkClick r:id="rId6"/>
              </a:rPr>
              <a:t>Multimap</a:t>
            </a:r>
            <a:r>
              <a:rPr b="0" i="0" lang="en-US" sz="2400" u="none">
                <a:solidFill>
                  <a:schemeClr val="dk1"/>
                </a:solidFill>
                <a:latin typeface="Tahoma"/>
                <a:ea typeface="Tahoma"/>
                <a:cs typeface="Tahoma"/>
                <a:sym typeface="Tahoma"/>
              </a:rPr>
              <a:t> collection of key-value pairs, sorted by keys </a:t>
            </a:r>
            <a:br>
              <a:rPr b="0" i="0" lang="en-US" sz="2400" u="none">
                <a:solidFill>
                  <a:schemeClr val="dk1"/>
                </a:solidFill>
                <a:latin typeface="Tahoma"/>
                <a:ea typeface="Tahoma"/>
                <a:cs typeface="Tahoma"/>
                <a:sym typeface="Tahoma"/>
              </a:rPr>
            </a:b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86"/>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Pair Template</a:t>
            </a:r>
            <a:endParaRPr/>
          </a:p>
        </p:txBody>
      </p:sp>
      <p:sp>
        <p:nvSpPr>
          <p:cNvPr id="1003" name="Google Shape;1003;p86"/>
          <p:cNvSpPr txBox="1"/>
          <p:nvPr>
            <p:ph idx="1" type="body"/>
          </p:nvPr>
        </p:nvSpPr>
        <p:spPr>
          <a:xfrm>
            <a:off x="685800" y="1371600"/>
            <a:ext cx="7772400" cy="38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140"/>
              <a:buFont typeface="Noto Sans Symbols"/>
              <a:buChar char="■"/>
            </a:pPr>
            <a:r>
              <a:rPr b="0" i="0" lang="en-US" sz="1900" u="none">
                <a:solidFill>
                  <a:schemeClr val="dk1"/>
                </a:solidFill>
                <a:latin typeface="Tahoma"/>
                <a:ea typeface="Tahoma"/>
                <a:cs typeface="Tahoma"/>
                <a:sym typeface="Tahoma"/>
              </a:rPr>
              <a:t> A class that holds a pair of items (may be of different types)</a:t>
            </a:r>
            <a:endParaRPr b="1" i="0" sz="1400" u="none">
              <a:solidFill>
                <a:schemeClr val="dk1"/>
              </a:solidFill>
              <a:latin typeface="Courier New"/>
              <a:ea typeface="Courier New"/>
              <a:cs typeface="Courier New"/>
              <a:sym typeface="Courier New"/>
            </a:endParaRPr>
          </a:p>
          <a:p>
            <a:pPr indent="-285750" lvl="1" marL="742950" rtl="0" algn="l">
              <a:lnSpc>
                <a:spcPct val="90000"/>
              </a:lnSpc>
              <a:spcBef>
                <a:spcPts val="280"/>
              </a:spcBef>
              <a:spcAft>
                <a:spcPts val="0"/>
              </a:spcAft>
              <a:buSzPts val="770"/>
              <a:buNone/>
            </a:pPr>
            <a:r>
              <a:rPr b="1" i="0" lang="en-US" sz="1400" u="none">
                <a:solidFill>
                  <a:srgbClr val="0000FF"/>
                </a:solidFill>
                <a:latin typeface="Courier New"/>
                <a:ea typeface="Courier New"/>
                <a:cs typeface="Courier New"/>
                <a:sym typeface="Courier New"/>
              </a:rPr>
              <a:t>template &lt;typename T1, typename T2&gt;</a:t>
            </a:r>
            <a:endParaRPr/>
          </a:p>
          <a:p>
            <a:pPr indent="-285750" lvl="1" marL="742950" rtl="0" algn="l">
              <a:lnSpc>
                <a:spcPct val="90000"/>
              </a:lnSpc>
              <a:spcBef>
                <a:spcPts val="280"/>
              </a:spcBef>
              <a:spcAft>
                <a:spcPts val="0"/>
              </a:spcAft>
              <a:buSzPts val="770"/>
              <a:buNone/>
            </a:pPr>
            <a:r>
              <a:rPr b="1" i="0" lang="en-US" sz="1400" u="none">
                <a:solidFill>
                  <a:srgbClr val="0000FF"/>
                </a:solidFill>
                <a:latin typeface="Courier New"/>
                <a:ea typeface="Courier New"/>
                <a:cs typeface="Courier New"/>
                <a:sym typeface="Courier New"/>
              </a:rPr>
              <a:t>class Pair {</a:t>
            </a:r>
            <a:endParaRPr/>
          </a:p>
          <a:p>
            <a:pPr indent="-285750" lvl="1" marL="742950" rtl="0" algn="l">
              <a:lnSpc>
                <a:spcPct val="90000"/>
              </a:lnSpc>
              <a:spcBef>
                <a:spcPts val="280"/>
              </a:spcBef>
              <a:spcAft>
                <a:spcPts val="0"/>
              </a:spcAft>
              <a:buSzPts val="770"/>
              <a:buNone/>
            </a:pPr>
            <a:r>
              <a:rPr b="1" i="0" lang="en-US" sz="1400" u="none">
                <a:solidFill>
                  <a:srgbClr val="0000FF"/>
                </a:solidFill>
                <a:latin typeface="Courier New"/>
                <a:ea typeface="Courier New"/>
                <a:cs typeface="Courier New"/>
                <a:sym typeface="Courier New"/>
              </a:rPr>
              <a:t>	public:</a:t>
            </a:r>
            <a:endParaRPr/>
          </a:p>
          <a:p>
            <a:pPr indent="-285750" lvl="1" marL="742950" rtl="0" algn="l">
              <a:lnSpc>
                <a:spcPct val="90000"/>
              </a:lnSpc>
              <a:spcBef>
                <a:spcPts val="280"/>
              </a:spcBef>
              <a:spcAft>
                <a:spcPts val="0"/>
              </a:spcAft>
              <a:buSzPts val="770"/>
              <a:buNone/>
            </a:pPr>
            <a:r>
              <a:rPr b="1" i="0" lang="en-US" sz="1400" u="none">
                <a:solidFill>
                  <a:srgbClr val="0000FF"/>
                </a:solidFill>
                <a:latin typeface="Courier New"/>
                <a:ea typeface="Courier New"/>
                <a:cs typeface="Courier New"/>
                <a:sym typeface="Courier New"/>
              </a:rPr>
              <a:t>		T1 first;</a:t>
            </a:r>
            <a:endParaRPr/>
          </a:p>
          <a:p>
            <a:pPr indent="-285750" lvl="1" marL="742950" rtl="0" algn="l">
              <a:lnSpc>
                <a:spcPct val="90000"/>
              </a:lnSpc>
              <a:spcBef>
                <a:spcPts val="280"/>
              </a:spcBef>
              <a:spcAft>
                <a:spcPts val="0"/>
              </a:spcAft>
              <a:buSzPts val="770"/>
              <a:buNone/>
            </a:pPr>
            <a:r>
              <a:rPr b="1" i="0" lang="en-US" sz="1400" u="none">
                <a:solidFill>
                  <a:srgbClr val="0000FF"/>
                </a:solidFill>
                <a:latin typeface="Courier New"/>
                <a:ea typeface="Courier New"/>
                <a:cs typeface="Courier New"/>
                <a:sym typeface="Courier New"/>
              </a:rPr>
              <a:t>		T2 second;</a:t>
            </a:r>
            <a:endParaRPr/>
          </a:p>
          <a:p>
            <a:pPr indent="-285750" lvl="1" marL="742950" rtl="0" algn="l">
              <a:lnSpc>
                <a:spcPct val="90000"/>
              </a:lnSpc>
              <a:spcBef>
                <a:spcPts val="280"/>
              </a:spcBef>
              <a:spcAft>
                <a:spcPts val="0"/>
              </a:spcAft>
              <a:buSzPts val="770"/>
              <a:buNone/>
            </a:pPr>
            <a:r>
              <a:rPr b="1" i="0" lang="en-US" sz="1400" u="none">
                <a:solidFill>
                  <a:srgbClr val="0000FF"/>
                </a:solidFill>
                <a:latin typeface="Courier New"/>
                <a:ea typeface="Courier New"/>
                <a:cs typeface="Courier New"/>
                <a:sym typeface="Courier New"/>
              </a:rPr>
              <a:t>		Pair() {};</a:t>
            </a:r>
            <a:endParaRPr/>
          </a:p>
          <a:p>
            <a:pPr indent="-285750" lvl="1" marL="742950" rtl="0" algn="l">
              <a:lnSpc>
                <a:spcPct val="90000"/>
              </a:lnSpc>
              <a:spcBef>
                <a:spcPts val="280"/>
              </a:spcBef>
              <a:spcAft>
                <a:spcPts val="0"/>
              </a:spcAft>
              <a:buSzPts val="770"/>
              <a:buNone/>
            </a:pPr>
            <a:r>
              <a:rPr b="1" i="0" lang="en-US" sz="1400" u="none">
                <a:solidFill>
                  <a:srgbClr val="0000FF"/>
                </a:solidFill>
                <a:latin typeface="Courier New"/>
                <a:ea typeface="Courier New"/>
                <a:cs typeface="Courier New"/>
                <a:sym typeface="Courier New"/>
              </a:rPr>
              <a:t>		Pair(const T1&amp; t1, const T2&amp; t2): first(t1), second(t2) {};</a:t>
            </a:r>
            <a:endParaRPr/>
          </a:p>
          <a:p>
            <a:pPr indent="-285750" lvl="1" marL="742950" rtl="0" algn="l">
              <a:lnSpc>
                <a:spcPct val="90000"/>
              </a:lnSpc>
              <a:spcBef>
                <a:spcPts val="280"/>
              </a:spcBef>
              <a:spcAft>
                <a:spcPts val="0"/>
              </a:spcAft>
              <a:buSzPts val="770"/>
              <a:buNone/>
            </a:pPr>
            <a:r>
              <a:rPr b="1" i="0" lang="en-US" sz="1400" u="none">
                <a:solidFill>
                  <a:srgbClr val="0000FF"/>
                </a:solidFill>
                <a:latin typeface="Courier New"/>
                <a:ea typeface="Courier New"/>
                <a:cs typeface="Courier New"/>
                <a:sym typeface="Courier New"/>
              </a:rPr>
              <a:t>};</a:t>
            </a:r>
            <a:endParaRPr/>
          </a:p>
        </p:txBody>
      </p:sp>
      <p:sp>
        <p:nvSpPr>
          <p:cNvPr id="1004" name="Google Shape;1004;p86"/>
          <p:cNvSpPr txBox="1"/>
          <p:nvPr/>
        </p:nvSpPr>
        <p:spPr>
          <a:xfrm>
            <a:off x="914400" y="4343400"/>
            <a:ext cx="7391400" cy="19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5" name="Google Shape;1005;p86"/>
          <p:cNvSpPr txBox="1"/>
          <p:nvPr/>
        </p:nvSpPr>
        <p:spPr>
          <a:xfrm>
            <a:off x="838200" y="3886200"/>
            <a:ext cx="7772400" cy="19812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FF0000"/>
              </a:buClr>
              <a:buSzPts val="1900"/>
              <a:buFont typeface="Arial"/>
              <a:buChar char="•"/>
            </a:pPr>
            <a:r>
              <a:rPr b="0" i="0" lang="en-US" sz="1900" u="none">
                <a:solidFill>
                  <a:srgbClr val="FF0000"/>
                </a:solidFill>
                <a:latin typeface="Arial"/>
                <a:ea typeface="Arial"/>
                <a:cs typeface="Arial"/>
                <a:sym typeface="Arial"/>
              </a:rPr>
              <a:t>Examples</a:t>
            </a:r>
            <a:endParaRPr b="1" i="0" sz="1900" u="none">
              <a:solidFill>
                <a:srgbClr val="FF0000"/>
              </a:solidFill>
              <a:latin typeface="Courier New"/>
              <a:ea typeface="Courier New"/>
              <a:cs typeface="Courier New"/>
              <a:sym typeface="Courier New"/>
            </a:endParaRPr>
          </a:p>
          <a:p>
            <a:pPr indent="-284162" lvl="1" marL="741362" marR="0" rtl="0" algn="l">
              <a:lnSpc>
                <a:spcPct val="90000"/>
              </a:lnSpc>
              <a:spcBef>
                <a:spcPts val="280"/>
              </a:spcBef>
              <a:spcAft>
                <a:spcPts val="0"/>
              </a:spcAft>
              <a:buClr>
                <a:srgbClr val="0000FF"/>
              </a:buClr>
              <a:buSzPts val="1400"/>
              <a:buFont typeface="Courier New"/>
              <a:buNone/>
            </a:pPr>
            <a:r>
              <a:rPr b="1" i="0" lang="en-US" sz="1400" u="none" cap="none" strike="noStrike">
                <a:solidFill>
                  <a:srgbClr val="0000FF"/>
                </a:solidFill>
                <a:latin typeface="Courier New"/>
                <a:ea typeface="Courier New"/>
                <a:cs typeface="Courier New"/>
                <a:sym typeface="Courier New"/>
              </a:rPr>
              <a:t>	Pair&lt;int, int&gt; pair1;</a:t>
            </a:r>
            <a:endParaRPr/>
          </a:p>
          <a:p>
            <a:pPr indent="-284162" lvl="1" marL="741362" marR="0" rtl="0" algn="l">
              <a:lnSpc>
                <a:spcPct val="90000"/>
              </a:lnSpc>
              <a:spcBef>
                <a:spcPts val="280"/>
              </a:spcBef>
              <a:spcAft>
                <a:spcPts val="0"/>
              </a:spcAft>
              <a:buClr>
                <a:srgbClr val="0000FF"/>
              </a:buClr>
              <a:buSzPts val="1400"/>
              <a:buFont typeface="Courier New"/>
              <a:buNone/>
            </a:pPr>
            <a:r>
              <a:rPr b="1" i="0" lang="en-US" sz="1400" u="none" cap="none" strike="noStrike">
                <a:solidFill>
                  <a:srgbClr val="0000FF"/>
                </a:solidFill>
                <a:latin typeface="Courier New"/>
                <a:ea typeface="Courier New"/>
                <a:cs typeface="Courier New"/>
                <a:sym typeface="Courier New"/>
              </a:rPr>
              <a:t>	Pair&lt;string, int&gt; pair2;</a:t>
            </a:r>
            <a:endParaRPr/>
          </a:p>
          <a:p>
            <a:pPr indent="-341312" lvl="0" marL="341312" marR="0" rtl="0" algn="l">
              <a:lnSpc>
                <a:spcPct val="90000"/>
              </a:lnSpc>
              <a:spcBef>
                <a:spcPts val="380"/>
              </a:spcBef>
              <a:spcAft>
                <a:spcPts val="0"/>
              </a:spcAft>
              <a:buClr>
                <a:srgbClr val="FF0000"/>
              </a:buClr>
              <a:buSzPts val="1900"/>
              <a:buFont typeface="Arial"/>
              <a:buChar char="•"/>
            </a:pPr>
            <a:r>
              <a:rPr b="0" i="0" lang="en-US" sz="1900" u="none">
                <a:solidFill>
                  <a:srgbClr val="FF0000"/>
                </a:solidFill>
                <a:latin typeface="Arial"/>
                <a:ea typeface="Arial"/>
                <a:cs typeface="Arial"/>
                <a:sym typeface="Arial"/>
              </a:rPr>
              <a:t>C++/STL</a:t>
            </a:r>
            <a:endParaRPr/>
          </a:p>
          <a:p>
            <a:pPr indent="-341312" lvl="0" marL="341312" marR="0" rtl="0" algn="l">
              <a:lnSpc>
                <a:spcPct val="90000"/>
              </a:lnSpc>
              <a:spcBef>
                <a:spcPts val="380"/>
              </a:spcBef>
              <a:spcAft>
                <a:spcPts val="0"/>
              </a:spcAft>
              <a:buClr>
                <a:srgbClr val="0000FF"/>
              </a:buClr>
              <a:buSzPts val="1900"/>
              <a:buFont typeface="Courier New"/>
              <a:buNone/>
            </a:pPr>
            <a:r>
              <a:rPr b="1" i="0" lang="en-US" sz="1900" u="none">
                <a:solidFill>
                  <a:srgbClr val="0000FF"/>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#include &lt;utility&gt;</a:t>
            </a:r>
            <a:endParaRPr/>
          </a:p>
          <a:p>
            <a:pPr indent="-341312" lvl="0" marL="341312" marR="0" rtl="0" algn="l">
              <a:lnSpc>
                <a:spcPct val="90000"/>
              </a:lnSpc>
              <a:spcBef>
                <a:spcPts val="280"/>
              </a:spcBef>
              <a:spcAft>
                <a:spcPts val="0"/>
              </a:spcAft>
              <a:buClr>
                <a:srgbClr val="0000FF"/>
              </a:buClr>
              <a:buSzPts val="1400"/>
              <a:buFont typeface="Courier New"/>
              <a:buNone/>
            </a:pPr>
            <a:r>
              <a:rPr b="1" i="0" lang="en-US" sz="1400" u="none">
                <a:solidFill>
                  <a:srgbClr val="0000FF"/>
                </a:solidFill>
                <a:latin typeface="Courier New"/>
                <a:ea typeface="Courier New"/>
                <a:cs typeface="Courier New"/>
                <a:sym typeface="Courier New"/>
              </a:rPr>
              <a:t>		pair&lt;int, int&gt; pair1</a:t>
            </a:r>
            <a:endParaRPr/>
          </a:p>
          <a:p>
            <a:pPr indent="-341312" lvl="0" marL="341312" marR="0" rtl="0" algn="l">
              <a:lnSpc>
                <a:spcPct val="90000"/>
              </a:lnSpc>
              <a:spcBef>
                <a:spcPts val="280"/>
              </a:spcBef>
              <a:spcAft>
                <a:spcPts val="0"/>
              </a:spcAft>
              <a:buClr>
                <a:srgbClr val="0000FF"/>
              </a:buClr>
              <a:buSzPts val="1400"/>
              <a:buFont typeface="Courier New"/>
              <a:buNone/>
            </a:pPr>
            <a:r>
              <a:rPr b="1" i="0" lang="en-US" sz="1400" u="none">
                <a:solidFill>
                  <a:srgbClr val="0000FF"/>
                </a:solidFill>
                <a:latin typeface="Courier New"/>
                <a:ea typeface="Courier New"/>
                <a:cs typeface="Courier New"/>
                <a:sym typeface="Courier New"/>
              </a:rPr>
              <a:t>		pair&lt;string, int&gt; pair2</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87"/>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STL Set Template</a:t>
            </a:r>
            <a:endParaRPr/>
          </a:p>
        </p:txBody>
      </p:sp>
      <p:sp>
        <p:nvSpPr>
          <p:cNvPr id="1012" name="Google Shape;1012;p87"/>
          <p:cNvSpPr txBox="1"/>
          <p:nvPr>
            <p:ph idx="1" type="body"/>
          </p:nvPr>
        </p:nvSpPr>
        <p:spPr>
          <a:xfrm>
            <a:off x="533400" y="1219200"/>
            <a:ext cx="8077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080"/>
              <a:buFont typeface="Noto Sans Symbols"/>
              <a:buChar char="■"/>
            </a:pPr>
            <a:r>
              <a:rPr b="0" i="0" lang="en-US" sz="1800" u="none">
                <a:solidFill>
                  <a:srgbClr val="0000FF"/>
                </a:solidFill>
                <a:latin typeface="Tahoma"/>
                <a:ea typeface="Tahoma"/>
                <a:cs typeface="Tahoma"/>
                <a:sym typeface="Tahoma"/>
              </a:rPr>
              <a:t>set</a:t>
            </a:r>
            <a:r>
              <a:rPr b="0" i="0" lang="en-US" sz="1800" u="none">
                <a:solidFill>
                  <a:schemeClr val="dk1"/>
                </a:solidFill>
                <a:latin typeface="Tahoma"/>
                <a:ea typeface="Tahoma"/>
                <a:cs typeface="Tahoma"/>
                <a:sym typeface="Tahoma"/>
              </a:rPr>
              <a:t>()  // Creates an empty set. </a:t>
            </a:r>
            <a:endParaRPr/>
          </a:p>
          <a:p>
            <a:pPr indent="-342900" lvl="0" marL="342900" rtl="0" algn="l">
              <a:lnSpc>
                <a:spcPct val="80000"/>
              </a:lnSpc>
              <a:spcBef>
                <a:spcPts val="360"/>
              </a:spcBef>
              <a:spcAft>
                <a:spcPts val="0"/>
              </a:spcAft>
              <a:buClr>
                <a:schemeClr val="folHlink"/>
              </a:buClr>
              <a:buSzPts val="1080"/>
              <a:buFont typeface="Noto Sans Symbols"/>
              <a:buChar char="■"/>
            </a:pPr>
            <a:r>
              <a:rPr b="0" i="0" lang="en-US" sz="1800" u="none">
                <a:solidFill>
                  <a:srgbClr val="0000FF"/>
                </a:solidFill>
                <a:latin typeface="Tahoma"/>
                <a:ea typeface="Tahoma"/>
                <a:cs typeface="Tahoma"/>
                <a:sym typeface="Tahoma"/>
              </a:rPr>
              <a:t>set</a:t>
            </a:r>
            <a:r>
              <a:rPr b="0" i="0" lang="en-US" sz="1800" u="none">
                <a:solidFill>
                  <a:schemeClr val="dk1"/>
                </a:solidFill>
                <a:latin typeface="Tahoma"/>
                <a:ea typeface="Tahoma"/>
                <a:cs typeface="Tahoma"/>
                <a:sym typeface="Tahoma"/>
              </a:rPr>
              <a:t>(const key_compare&amp; comp)  //Creates an empty set, use comp for key comparison</a:t>
            </a:r>
            <a:endParaRPr/>
          </a:p>
          <a:p>
            <a:pPr indent="-274320" lvl="0" marL="342900" rtl="0" algn="l">
              <a:lnSpc>
                <a:spcPct val="80000"/>
              </a:lnSpc>
              <a:spcBef>
                <a:spcPts val="360"/>
              </a:spcBef>
              <a:spcAft>
                <a:spcPts val="0"/>
              </a:spcAft>
              <a:buClr>
                <a:schemeClr val="folHlink"/>
              </a:buClr>
              <a:buSzPts val="1080"/>
              <a:buFont typeface="Noto Sans Symbols"/>
              <a:buNone/>
            </a:pPr>
            <a:r>
              <a:t/>
            </a:r>
            <a:endParaRPr b="0" i="0" sz="1800" u="none">
              <a:solidFill>
                <a:schemeClr val="dk1"/>
              </a:solidFill>
              <a:latin typeface="Tahoma"/>
              <a:ea typeface="Tahoma"/>
              <a:cs typeface="Tahoma"/>
              <a:sym typeface="Tahoma"/>
            </a:endParaRPr>
          </a:p>
          <a:p>
            <a:pPr indent="-308610" lvl="0" marL="342900" rtl="0" algn="l">
              <a:lnSpc>
                <a:spcPct val="80000"/>
              </a:lnSpc>
              <a:spcBef>
                <a:spcPts val="180"/>
              </a:spcBef>
              <a:spcAft>
                <a:spcPts val="0"/>
              </a:spcAft>
              <a:buClr>
                <a:schemeClr val="folHlink"/>
              </a:buClr>
              <a:buSzPts val="540"/>
              <a:buFont typeface="Noto Sans Symbols"/>
              <a:buNone/>
            </a:pPr>
            <a:r>
              <a:t/>
            </a:r>
            <a:endParaRPr b="0" i="0" sz="900" u="none">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pair&lt;iterator, bool&gt; </a:t>
            </a:r>
            <a:r>
              <a:rPr b="0" i="0" lang="en-US" sz="1800" u="none">
                <a:solidFill>
                  <a:srgbClr val="0000FF"/>
                </a:solidFill>
                <a:latin typeface="Tahoma"/>
                <a:ea typeface="Tahoma"/>
                <a:cs typeface="Tahoma"/>
                <a:sym typeface="Tahoma"/>
              </a:rPr>
              <a:t>insert</a:t>
            </a:r>
            <a:r>
              <a:rPr b="0" i="0" lang="en-US" sz="1800" u="none">
                <a:solidFill>
                  <a:schemeClr val="dk1"/>
                </a:solidFill>
                <a:latin typeface="Tahoma"/>
                <a:ea typeface="Tahoma"/>
                <a:cs typeface="Tahoma"/>
                <a:sym typeface="Tahoma"/>
              </a:rPr>
              <a:t>(const value_type&amp; x) </a:t>
            </a:r>
            <a:endParaRPr/>
          </a:p>
          <a:p>
            <a:pPr indent="-342900" lvl="0" marL="342900" rtl="0" algn="l">
              <a:lnSpc>
                <a:spcPct val="8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iterator </a:t>
            </a:r>
            <a:r>
              <a:rPr b="0" i="0" lang="en-US" sz="1800" u="none">
                <a:solidFill>
                  <a:srgbClr val="0000FF"/>
                </a:solidFill>
                <a:latin typeface="Tahoma"/>
                <a:ea typeface="Tahoma"/>
                <a:cs typeface="Tahoma"/>
                <a:sym typeface="Tahoma"/>
              </a:rPr>
              <a:t>insert</a:t>
            </a:r>
            <a:r>
              <a:rPr b="0" i="0" lang="en-US" sz="1800" u="none">
                <a:solidFill>
                  <a:schemeClr val="dk1"/>
                </a:solidFill>
                <a:latin typeface="Tahoma"/>
                <a:ea typeface="Tahoma"/>
                <a:cs typeface="Tahoma"/>
                <a:sym typeface="Tahoma"/>
              </a:rPr>
              <a:t>(iterator pos, const value_type&amp; x) </a:t>
            </a:r>
            <a:endParaRPr/>
          </a:p>
          <a:p>
            <a:pPr indent="-285750" lvl="1" marL="742950" rtl="0" algn="l">
              <a:lnSpc>
                <a:spcPct val="8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Inserts x into the set, using pos as a hint to where it will be inserted. </a:t>
            </a:r>
            <a:endParaRPr/>
          </a:p>
          <a:p>
            <a:pPr indent="-308610" lvl="0" marL="342900" rtl="0" algn="l">
              <a:lnSpc>
                <a:spcPct val="80000"/>
              </a:lnSpc>
              <a:spcBef>
                <a:spcPts val="180"/>
              </a:spcBef>
              <a:spcAft>
                <a:spcPts val="0"/>
              </a:spcAft>
              <a:buClr>
                <a:schemeClr val="folHlink"/>
              </a:buClr>
              <a:buSzPts val="540"/>
              <a:buFont typeface="Noto Sans Symbols"/>
              <a:buNone/>
            </a:pPr>
            <a:r>
              <a:t/>
            </a:r>
            <a:endParaRPr b="0" i="0" sz="900" u="none">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void </a:t>
            </a:r>
            <a:r>
              <a:rPr b="0" i="0" lang="en-US" sz="1800" u="none">
                <a:solidFill>
                  <a:srgbClr val="0000FF"/>
                </a:solidFill>
                <a:latin typeface="Tahoma"/>
                <a:ea typeface="Tahoma"/>
                <a:cs typeface="Tahoma"/>
                <a:sym typeface="Tahoma"/>
              </a:rPr>
              <a:t>erase</a:t>
            </a:r>
            <a:r>
              <a:rPr b="0" i="0" lang="en-US" sz="1800" u="none">
                <a:solidFill>
                  <a:schemeClr val="dk1"/>
                </a:solidFill>
                <a:latin typeface="Tahoma"/>
                <a:ea typeface="Tahoma"/>
                <a:cs typeface="Tahoma"/>
                <a:sym typeface="Tahoma"/>
              </a:rPr>
              <a:t>(iterator pos) </a:t>
            </a:r>
            <a:endParaRPr/>
          </a:p>
          <a:p>
            <a:pPr indent="-285750" lvl="1" marL="742950" rtl="0" algn="l">
              <a:lnSpc>
                <a:spcPct val="8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Erases the element pointed to by pos. </a:t>
            </a:r>
            <a:endParaRPr/>
          </a:p>
          <a:p>
            <a:pPr indent="-342900" lvl="0" marL="342900" rtl="0" algn="l">
              <a:lnSpc>
                <a:spcPct val="8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size_type </a:t>
            </a:r>
            <a:r>
              <a:rPr b="0" i="0" lang="en-US" sz="1800" u="none">
                <a:solidFill>
                  <a:srgbClr val="0000FF"/>
                </a:solidFill>
                <a:latin typeface="Tahoma"/>
                <a:ea typeface="Tahoma"/>
                <a:cs typeface="Tahoma"/>
                <a:sym typeface="Tahoma"/>
              </a:rPr>
              <a:t>erase</a:t>
            </a:r>
            <a:r>
              <a:rPr b="0" i="0" lang="en-US" sz="1800" u="none">
                <a:solidFill>
                  <a:schemeClr val="dk1"/>
                </a:solidFill>
                <a:latin typeface="Tahoma"/>
                <a:ea typeface="Tahoma"/>
                <a:cs typeface="Tahoma"/>
                <a:sym typeface="Tahoma"/>
              </a:rPr>
              <a:t>(const key_type&amp; k) </a:t>
            </a:r>
            <a:endParaRPr/>
          </a:p>
          <a:p>
            <a:pPr indent="-285750" lvl="1" marL="742950" rtl="0" algn="l">
              <a:lnSpc>
                <a:spcPct val="8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Erases the element whose key is k</a:t>
            </a:r>
            <a:endParaRPr/>
          </a:p>
          <a:p>
            <a:pPr indent="-342900" lvl="0" marL="342900" rtl="0" algn="l">
              <a:lnSpc>
                <a:spcPct val="8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void </a:t>
            </a:r>
            <a:r>
              <a:rPr b="0" i="0" lang="en-US" sz="1800" u="none">
                <a:solidFill>
                  <a:srgbClr val="0000FF"/>
                </a:solidFill>
                <a:latin typeface="Tahoma"/>
                <a:ea typeface="Tahoma"/>
                <a:cs typeface="Tahoma"/>
                <a:sym typeface="Tahoma"/>
              </a:rPr>
              <a:t>erase</a:t>
            </a:r>
            <a:r>
              <a:rPr b="0" i="0" lang="en-US" sz="1800" u="none">
                <a:solidFill>
                  <a:schemeClr val="dk1"/>
                </a:solidFill>
                <a:latin typeface="Tahoma"/>
                <a:ea typeface="Tahoma"/>
                <a:cs typeface="Tahoma"/>
                <a:sym typeface="Tahoma"/>
              </a:rPr>
              <a:t>(iterator first, iterator last) </a:t>
            </a:r>
            <a:endParaRPr/>
          </a:p>
          <a:p>
            <a:pPr indent="-285750" lvl="1" marL="742950" rtl="0" algn="l">
              <a:lnSpc>
                <a:spcPct val="8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Erases all elements in a range</a:t>
            </a:r>
            <a:endParaRPr/>
          </a:p>
          <a:p>
            <a:pPr indent="-316230" lvl="0" marL="342900" rtl="0" algn="l">
              <a:lnSpc>
                <a:spcPct val="80000"/>
              </a:lnSpc>
              <a:spcBef>
                <a:spcPts val="140"/>
              </a:spcBef>
              <a:spcAft>
                <a:spcPts val="0"/>
              </a:spcAft>
              <a:buClr>
                <a:schemeClr val="folHlink"/>
              </a:buClr>
              <a:buSzPts val="420"/>
              <a:buFont typeface="Noto Sans Symbols"/>
              <a:buNone/>
            </a:pPr>
            <a:r>
              <a:t/>
            </a:r>
            <a:endParaRPr b="0" i="0" sz="700" u="none">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iterator </a:t>
            </a:r>
            <a:r>
              <a:rPr b="0" i="0" lang="en-US" sz="1800" u="none">
                <a:solidFill>
                  <a:srgbClr val="0000FF"/>
                </a:solidFill>
                <a:latin typeface="Tahoma"/>
                <a:ea typeface="Tahoma"/>
                <a:cs typeface="Tahoma"/>
                <a:sym typeface="Tahoma"/>
              </a:rPr>
              <a:t>find</a:t>
            </a:r>
            <a:r>
              <a:rPr b="0" i="0" lang="en-US" sz="1800" u="none">
                <a:solidFill>
                  <a:schemeClr val="dk1"/>
                </a:solidFill>
                <a:latin typeface="Tahoma"/>
                <a:ea typeface="Tahoma"/>
                <a:cs typeface="Tahoma"/>
                <a:sym typeface="Tahoma"/>
              </a:rPr>
              <a:t>(const key_type&amp; k) const </a:t>
            </a:r>
            <a:endParaRPr/>
          </a:p>
          <a:p>
            <a:pPr indent="-285750" lvl="1" marL="742950" rtl="0" algn="l">
              <a:lnSpc>
                <a:spcPct val="80000"/>
              </a:lnSpc>
              <a:spcBef>
                <a:spcPts val="320"/>
              </a:spcBef>
              <a:spcAft>
                <a:spcPts val="0"/>
              </a:spcAft>
              <a:buClr>
                <a:schemeClr val="hlink"/>
              </a:buClr>
              <a:buSzPts val="880"/>
              <a:buFont typeface="Noto Sans Symbols"/>
              <a:buChar char="■"/>
            </a:pPr>
            <a:r>
              <a:rPr b="0" i="0" lang="en-US" sz="1600" u="none">
                <a:solidFill>
                  <a:schemeClr val="dk1"/>
                </a:solidFill>
                <a:latin typeface="Tahoma"/>
                <a:ea typeface="Tahoma"/>
                <a:cs typeface="Tahoma"/>
                <a:sym typeface="Tahoma"/>
              </a:rPr>
              <a:t>Finds an element whose key is k</a:t>
            </a:r>
            <a:endParaRPr/>
          </a:p>
          <a:p>
            <a:pPr indent="-222884" lvl="1" marL="742950" rtl="0" algn="l">
              <a:lnSpc>
                <a:spcPct val="80000"/>
              </a:lnSpc>
              <a:spcBef>
                <a:spcPts val="360"/>
              </a:spcBef>
              <a:spcAft>
                <a:spcPts val="0"/>
              </a:spcAft>
              <a:buClr>
                <a:schemeClr val="hlink"/>
              </a:buClr>
              <a:buSzPts val="990"/>
              <a:buFont typeface="Noto Sans Symbols"/>
              <a:buNone/>
            </a:pPr>
            <a:r>
              <a:t/>
            </a:r>
            <a:endParaRPr b="0" i="0" sz="1800" u="none">
              <a:solidFill>
                <a:schemeClr val="dk1"/>
              </a:solidFill>
              <a:latin typeface="Tahoma"/>
              <a:ea typeface="Tahoma"/>
              <a:cs typeface="Tahoma"/>
              <a:sym typeface="Tahoma"/>
            </a:endParaRPr>
          </a:p>
          <a:p>
            <a:pPr indent="-342900" lvl="0" marL="342900" rtl="0" algn="l">
              <a:lnSpc>
                <a:spcPct val="80000"/>
              </a:lnSpc>
              <a:spcBef>
                <a:spcPts val="36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Logarithmic complexity for insertion, remove, search</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88"/>
          <p:cNvSpPr txBox="1"/>
          <p:nvPr>
            <p:ph type="title"/>
          </p:nvPr>
        </p:nvSpPr>
        <p:spPr>
          <a:xfrm>
            <a:off x="457200" y="155575"/>
            <a:ext cx="8229600" cy="8620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Set Example</a:t>
            </a:r>
            <a:endParaRPr/>
          </a:p>
        </p:txBody>
      </p:sp>
      <p:sp>
        <p:nvSpPr>
          <p:cNvPr id="1018" name="Google Shape;1018;p88"/>
          <p:cNvSpPr txBox="1"/>
          <p:nvPr>
            <p:ph idx="4294967295" type="body"/>
          </p:nvPr>
        </p:nvSpPr>
        <p:spPr>
          <a:xfrm>
            <a:off x="446484" y="910828"/>
            <a:ext cx="8229600" cy="62150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#include &lt;iostream&gt;</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#include&lt;set&gt;</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using namespace std;</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int main()</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 set declare</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set&lt;int&gt; s;</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 Elements added to set</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s.insert(12);</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s.insert(10);</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s.insert(2);</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s.insert(10); // duplicate – not //included</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s.insert(90);</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s.insert(85);</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s.insert(45);</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 Iterator declared to traverse</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 set elements</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set&lt;int&gt;::iterator it, it1, it2;</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cout &lt;&lt; "Set elements sort &amp;    remove duplicates by itself:\n";</a:t>
            </a:r>
            <a:endParaRPr/>
          </a:p>
          <a:p>
            <a:pPr indent="-342900" lvl="0" marL="342900" marR="0" rtl="0" algn="l">
              <a:lnSpc>
                <a:spcPct val="100000"/>
              </a:lnSpc>
              <a:spcBef>
                <a:spcPts val="0"/>
              </a:spcBef>
              <a:spcAft>
                <a:spcPts val="0"/>
              </a:spcAft>
              <a:buClr>
                <a:schemeClr val="folHlink"/>
              </a:buClr>
              <a:buSzPts val="1181"/>
              <a:buFont typeface="Noto Sans Symbols"/>
              <a:buNone/>
            </a:pPr>
            <a:r>
              <a:t/>
            </a:r>
            <a:endParaRPr b="0" i="0" sz="1969"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for (it = s.begin(); it != s.end(); it++) </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cout &lt;&lt; *it &lt;&lt; ' ';    </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cout &lt;&lt; '\n';</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it1 = s.find(10);</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it2 = s.find(90);</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 elements from 10 to elements before</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 90 erased</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s.erase(it1, it2);</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cout &lt;&lt; "Set Elements after erase:\n";</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for (it = s.begin(); it != s.end(); it++)</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cout &lt;&lt; *it &lt;&lt; ' ';</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return 0;</a:t>
            </a:r>
            <a:endParaRPr/>
          </a:p>
          <a:p>
            <a:pPr indent="-342900" lvl="0" marL="342900" marR="0" rtl="0" algn="l">
              <a:lnSpc>
                <a:spcPct val="100000"/>
              </a:lnSpc>
              <a:spcBef>
                <a:spcPts val="0"/>
              </a:spcBef>
              <a:spcAft>
                <a:spcPts val="0"/>
              </a:spcAft>
              <a:buClr>
                <a:schemeClr val="folHlink"/>
              </a:buClr>
              <a:buSzPts val="1181"/>
              <a:buFont typeface="Noto Sans Symbols"/>
              <a:buNone/>
            </a:pPr>
            <a:r>
              <a:rPr b="0" i="0" lang="en-US" sz="1969"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89"/>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Multi Set Example</a:t>
            </a:r>
            <a:endParaRPr/>
          </a:p>
        </p:txBody>
      </p:sp>
      <p:sp>
        <p:nvSpPr>
          <p:cNvPr id="1024" name="Google Shape;1024;p89"/>
          <p:cNvSpPr txBox="1"/>
          <p:nvPr>
            <p:ph idx="4294967295" type="body"/>
          </p:nvPr>
        </p:nvSpPr>
        <p:spPr>
          <a:xfrm>
            <a:off x="392906" y="750094"/>
            <a:ext cx="8229600" cy="594717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#include&lt;iostream&gt;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#include &lt;set&gt;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using namespace std;</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int main()</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 multiset declare</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multiset&lt;int&gt; s;</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 Elements added to set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s.insert(12);</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s.insert(10);</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s.insert(2);</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s.insert(10); // duplicate added</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s.insert(90);</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s.insert(85);</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s.insert(75);</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s.insert(90);</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s.insert(95);</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s.insert(45);</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s.insert(80);</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s.insert(45);</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 Iterator declared to traverse</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 set elements</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0"/>
              </a:spcBef>
              <a:spcAft>
                <a:spcPts val="0"/>
              </a:spcAft>
              <a:buClr>
                <a:schemeClr val="folHlink"/>
              </a:buClr>
              <a:buSzPts val="1012"/>
              <a:buFont typeface="Noto Sans Symbols"/>
              <a:buNone/>
            </a:pPr>
            <a:r>
              <a:t/>
            </a:r>
            <a:endParaRPr b="0" i="0" sz="1687" u="none" cap="none" strike="noStrike">
              <a:solidFill>
                <a:schemeClr val="dk1"/>
              </a:solidFill>
              <a:latin typeface="Tahoma"/>
              <a:ea typeface="Tahoma"/>
              <a:cs typeface="Tahoma"/>
              <a:sym typeface="Tahoma"/>
            </a:endParaRPr>
          </a:p>
          <a:p>
            <a:pPr indent="-342900" lvl="0" marL="342900" marR="0" rtl="0" algn="l">
              <a:lnSpc>
                <a:spcPct val="100000"/>
              </a:lnSpc>
              <a:spcBef>
                <a:spcPts val="0"/>
              </a:spcBef>
              <a:spcAft>
                <a:spcPts val="0"/>
              </a:spcAft>
              <a:buClr>
                <a:schemeClr val="folHlink"/>
              </a:buClr>
              <a:buSzPts val="1012"/>
              <a:buFont typeface="Noto Sans Symbols"/>
              <a:buNone/>
            </a:pPr>
            <a:r>
              <a:t/>
            </a:r>
            <a:endParaRPr b="0" i="0" sz="1687" u="none" cap="none" strike="noStrike">
              <a:solidFill>
                <a:schemeClr val="dk1"/>
              </a:solidFill>
              <a:latin typeface="Tahoma"/>
              <a:ea typeface="Tahoma"/>
              <a:cs typeface="Tahoma"/>
              <a:sym typeface="Tahoma"/>
            </a:endParaRPr>
          </a:p>
          <a:p>
            <a:pPr indent="-342900" lvl="0" marL="342900" marR="0" rtl="0" algn="l">
              <a:lnSpc>
                <a:spcPct val="100000"/>
              </a:lnSpc>
              <a:spcBef>
                <a:spcPts val="0"/>
              </a:spcBef>
              <a:spcAft>
                <a:spcPts val="0"/>
              </a:spcAft>
              <a:buClr>
                <a:schemeClr val="folHlink"/>
              </a:buClr>
              <a:buSzPts val="1012"/>
              <a:buFont typeface="Noto Sans Symbols"/>
              <a:buNone/>
            </a:pPr>
            <a:r>
              <a:t/>
            </a:r>
            <a:endParaRPr b="0" i="0" sz="1687" u="none" cap="none" strike="noStrike">
              <a:solidFill>
                <a:schemeClr val="dk1"/>
              </a:solidFill>
              <a:latin typeface="Tahoma"/>
              <a:ea typeface="Tahoma"/>
              <a:cs typeface="Tahoma"/>
              <a:sym typeface="Tahoma"/>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multiset&lt;int&gt;::iterator it, it1, it2;</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cout &lt;&lt; "Multiset elements duplicates here \n";</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for (it = s.begin(); it != s.end(); it++)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cout &lt;&lt; *it &lt;&lt; ' ';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cout &lt;&lt; '\n';</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it1 = s.find(10);</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it2 = s.find(80);</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 elements from 10 to elements before 90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 erased</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s.erase(it1, it2);</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cout &lt;&lt; "Multiset Elements after erase:\n from 10 to 80";</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for (it = s.begin(); it != s.end(); it++)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cout &lt;&lt; *it &lt;&lt; ' ';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cout&lt;&lt;endl&lt;&lt;"number of elements with 90 as value "&lt;&lt;s.count(90);</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return 0;</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0"/>
              </a:spcBef>
              <a:spcAft>
                <a:spcPts val="0"/>
              </a:spcAft>
              <a:buClr>
                <a:schemeClr val="folHlink"/>
              </a:buClr>
              <a:buSzPts val="1012"/>
              <a:buFont typeface="Noto Sans Symbols"/>
              <a:buNone/>
            </a:pPr>
            <a:r>
              <a:t/>
            </a:r>
            <a:endParaRPr b="0" i="0" sz="1687" u="none" cap="none" strike="noStrike">
              <a:solidFill>
                <a:schemeClr val="dk1"/>
              </a:solidFill>
              <a:latin typeface="Tahoma"/>
              <a:ea typeface="Tahoma"/>
              <a:cs typeface="Tahoma"/>
              <a:sym typeface="Tahoma"/>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90"/>
          <p:cNvSpPr txBox="1"/>
          <p:nvPr>
            <p:ph type="title"/>
          </p:nvPr>
        </p:nvSpPr>
        <p:spPr>
          <a:xfrm>
            <a:off x="685800" y="738187"/>
            <a:ext cx="7772400" cy="404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Maps</a:t>
            </a:r>
            <a:endParaRPr/>
          </a:p>
        </p:txBody>
      </p:sp>
      <p:sp>
        <p:nvSpPr>
          <p:cNvPr id="1031" name="Google Shape;1031;p90"/>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Associative container that associates objects of type </a:t>
            </a:r>
            <a:r>
              <a:rPr b="0" i="1" lang="en-US" sz="2400" u="none">
                <a:solidFill>
                  <a:srgbClr val="0000FF"/>
                </a:solidFill>
                <a:latin typeface="Tahoma"/>
                <a:ea typeface="Tahoma"/>
                <a:cs typeface="Tahoma"/>
                <a:sym typeface="Tahoma"/>
              </a:rPr>
              <a:t>Key</a:t>
            </a:r>
            <a:r>
              <a:rPr b="0" i="0" lang="en-US" sz="2400" u="none">
                <a:solidFill>
                  <a:schemeClr val="dk1"/>
                </a:solidFill>
                <a:latin typeface="Tahoma"/>
                <a:ea typeface="Tahoma"/>
                <a:cs typeface="Tahoma"/>
                <a:sym typeface="Tahoma"/>
              </a:rPr>
              <a:t> with objects of type </a:t>
            </a:r>
            <a:r>
              <a:rPr b="0" i="1" lang="en-US" sz="2400" u="none">
                <a:solidFill>
                  <a:srgbClr val="0000FF"/>
                </a:solidFill>
                <a:latin typeface="Tahoma"/>
                <a:ea typeface="Tahoma"/>
                <a:cs typeface="Tahoma"/>
                <a:sym typeface="Tahoma"/>
              </a:rPr>
              <a:t>Data</a:t>
            </a:r>
            <a:r>
              <a:rPr b="0" i="0" lang="en-US" sz="2400" u="none">
                <a:solidFill>
                  <a:schemeClr val="dk1"/>
                </a:solidFill>
                <a:latin typeface="Tahoma"/>
                <a:ea typeface="Tahoma"/>
                <a:cs typeface="Tahoma"/>
                <a:sym typeface="Tahoma"/>
              </a:rPr>
              <a:t> </a:t>
            </a:r>
            <a:endParaRPr b="0" i="0" sz="1900" u="none">
              <a:solidFill>
                <a:schemeClr val="dk1"/>
              </a:solidFill>
              <a:latin typeface="Tahoma"/>
              <a:ea typeface="Tahoma"/>
              <a:cs typeface="Tahoma"/>
              <a:sym typeface="Tahoma"/>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Sorted according to keys</a:t>
            </a:r>
            <a:endParaRPr/>
          </a:p>
          <a:p>
            <a:pPr indent="-270510" lvl="0" marL="342900" rtl="0" algn="l">
              <a:lnSpc>
                <a:spcPct val="100000"/>
              </a:lnSpc>
              <a:spcBef>
                <a:spcPts val="380"/>
              </a:spcBef>
              <a:spcAft>
                <a:spcPts val="0"/>
              </a:spcAft>
              <a:buClr>
                <a:schemeClr val="folHlink"/>
              </a:buClr>
              <a:buSzPts val="1140"/>
              <a:buFont typeface="Noto Sans Symbols"/>
              <a:buNone/>
            </a:pPr>
            <a:r>
              <a:t/>
            </a:r>
            <a:endParaRPr b="0" i="0" sz="1900" u="none">
              <a:solidFill>
                <a:schemeClr val="dk1"/>
              </a:solidFill>
              <a:latin typeface="Tahoma"/>
              <a:ea typeface="Tahoma"/>
              <a:cs typeface="Tahoma"/>
              <a:sym typeface="Tahoma"/>
            </a:endParaRPr>
          </a:p>
          <a:p>
            <a:pPr indent="-342900" lvl="0" marL="34290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Map</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Stores (key, object) pairs</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Unimodal:  duplicate keys not allowed</a:t>
            </a:r>
            <a:endParaRPr/>
          </a:p>
          <a:p>
            <a:pPr indent="-285750" lvl="1" marL="742950" rtl="0" algn="l">
              <a:lnSpc>
                <a:spcPct val="10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AKA:  table, associative array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91"/>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STL Map Template</a:t>
            </a:r>
            <a:endParaRPr/>
          </a:p>
        </p:txBody>
      </p:sp>
      <p:sp>
        <p:nvSpPr>
          <p:cNvPr id="1038" name="Google Shape;1038;p9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map() </a:t>
            </a:r>
            <a:endParaRPr/>
          </a:p>
          <a:p>
            <a:pPr indent="-342900" lvl="0" marL="342900" rtl="0" algn="l">
              <a:lnSpc>
                <a:spcPct val="8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map(const key_compare&amp; comp) </a:t>
            </a:r>
            <a:endParaRPr/>
          </a:p>
          <a:p>
            <a:pPr indent="-251459" lvl="0" marL="342900" rtl="0" algn="l">
              <a:lnSpc>
                <a:spcPct val="8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342900" lvl="0" marL="342900" rtl="0" algn="l">
              <a:lnSpc>
                <a:spcPct val="8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pair&lt;iterator, bool&gt; </a:t>
            </a:r>
            <a:r>
              <a:rPr b="0" i="0" lang="en-US" sz="2400" u="none">
                <a:solidFill>
                  <a:srgbClr val="0000FF"/>
                </a:solidFill>
                <a:latin typeface="Tahoma"/>
                <a:ea typeface="Tahoma"/>
                <a:cs typeface="Tahoma"/>
                <a:sym typeface="Tahoma"/>
              </a:rPr>
              <a:t>insert</a:t>
            </a:r>
            <a:r>
              <a:rPr b="0" i="0" lang="en-US" sz="2400" u="none">
                <a:solidFill>
                  <a:schemeClr val="dk1"/>
                </a:solidFill>
                <a:latin typeface="Tahoma"/>
                <a:ea typeface="Tahoma"/>
                <a:cs typeface="Tahoma"/>
                <a:sym typeface="Tahoma"/>
              </a:rPr>
              <a:t>(const value_type&amp; x) </a:t>
            </a:r>
            <a:endParaRPr/>
          </a:p>
          <a:p>
            <a:pPr indent="-285750" lvl="1" marL="742950" rtl="0" algn="l">
              <a:lnSpc>
                <a:spcPct val="80000"/>
              </a:lnSpc>
              <a:spcBef>
                <a:spcPts val="460"/>
              </a:spcBef>
              <a:spcAft>
                <a:spcPts val="0"/>
              </a:spcAft>
              <a:buClr>
                <a:schemeClr val="hlink"/>
              </a:buClr>
              <a:buSzPts val="1265"/>
              <a:buFont typeface="Noto Sans Symbols"/>
              <a:buChar char="■"/>
            </a:pPr>
            <a:r>
              <a:rPr b="0" i="0" lang="en-US" sz="2300" u="none">
                <a:solidFill>
                  <a:schemeClr val="dk1"/>
                </a:solidFill>
                <a:latin typeface="Tahoma"/>
                <a:ea typeface="Tahoma"/>
                <a:cs typeface="Tahoma"/>
                <a:sym typeface="Tahoma"/>
              </a:rPr>
              <a:t>Inserts x into the map</a:t>
            </a:r>
            <a:endParaRPr/>
          </a:p>
          <a:p>
            <a:pPr indent="-342900" lvl="0" marL="342900" rtl="0" algn="l">
              <a:lnSpc>
                <a:spcPct val="8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iterator </a:t>
            </a:r>
            <a:r>
              <a:rPr b="0" i="0" lang="en-US" sz="2400" u="none">
                <a:solidFill>
                  <a:srgbClr val="0000FF"/>
                </a:solidFill>
                <a:latin typeface="Tahoma"/>
                <a:ea typeface="Tahoma"/>
                <a:cs typeface="Tahoma"/>
                <a:sym typeface="Tahoma"/>
              </a:rPr>
              <a:t>insert</a:t>
            </a:r>
            <a:r>
              <a:rPr b="0" i="0" lang="en-US" sz="2400" u="none">
                <a:solidFill>
                  <a:schemeClr val="dk1"/>
                </a:solidFill>
                <a:latin typeface="Tahoma"/>
                <a:ea typeface="Tahoma"/>
                <a:cs typeface="Tahoma"/>
                <a:sym typeface="Tahoma"/>
              </a:rPr>
              <a:t>(iterator pos, const value_type&amp; x) </a:t>
            </a:r>
            <a:endParaRPr/>
          </a:p>
          <a:p>
            <a:pPr indent="-285750" lvl="1" marL="742950" rtl="0" algn="l">
              <a:lnSpc>
                <a:spcPct val="80000"/>
              </a:lnSpc>
              <a:spcBef>
                <a:spcPts val="460"/>
              </a:spcBef>
              <a:spcAft>
                <a:spcPts val="0"/>
              </a:spcAft>
              <a:buClr>
                <a:schemeClr val="hlink"/>
              </a:buClr>
              <a:buSzPts val="1265"/>
              <a:buFont typeface="Noto Sans Symbols"/>
              <a:buChar char="■"/>
            </a:pPr>
            <a:r>
              <a:rPr b="0" i="0" lang="en-US" sz="2300" u="none">
                <a:solidFill>
                  <a:schemeClr val="dk1"/>
                </a:solidFill>
                <a:latin typeface="Tahoma"/>
                <a:ea typeface="Tahoma"/>
                <a:cs typeface="Tahoma"/>
                <a:sym typeface="Tahoma"/>
              </a:rPr>
              <a:t>Inserts x into the map, using pos as a hint to where it will be inserted </a:t>
            </a:r>
            <a:endParaRPr/>
          </a:p>
          <a:p>
            <a:pPr indent="-342900" lvl="0" marL="342900" rtl="0" algn="l">
              <a:lnSpc>
                <a:spcPct val="8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void </a:t>
            </a:r>
            <a:r>
              <a:rPr b="0" i="0" lang="en-US" sz="2400" u="none">
                <a:solidFill>
                  <a:srgbClr val="0000FF"/>
                </a:solidFill>
                <a:latin typeface="Tahoma"/>
                <a:ea typeface="Tahoma"/>
                <a:cs typeface="Tahoma"/>
                <a:sym typeface="Tahoma"/>
              </a:rPr>
              <a:t>insert</a:t>
            </a:r>
            <a:r>
              <a:rPr b="0" i="0" lang="en-US" sz="2400" u="none">
                <a:solidFill>
                  <a:schemeClr val="dk1"/>
                </a:solidFill>
                <a:latin typeface="Tahoma"/>
                <a:ea typeface="Tahoma"/>
                <a:cs typeface="Tahoma"/>
                <a:sym typeface="Tahoma"/>
              </a:rPr>
              <a:t>(iterator, iterator) </a:t>
            </a:r>
            <a:endParaRPr/>
          </a:p>
          <a:p>
            <a:pPr indent="-285750" lvl="1" marL="742950" rtl="0" algn="l">
              <a:lnSpc>
                <a:spcPct val="80000"/>
              </a:lnSpc>
              <a:spcBef>
                <a:spcPts val="460"/>
              </a:spcBef>
              <a:spcAft>
                <a:spcPts val="0"/>
              </a:spcAft>
              <a:buClr>
                <a:schemeClr val="hlink"/>
              </a:buClr>
              <a:buSzPts val="1265"/>
              <a:buFont typeface="Noto Sans Symbols"/>
              <a:buChar char="■"/>
            </a:pPr>
            <a:r>
              <a:rPr b="0" i="0" lang="en-US" sz="2300" u="none">
                <a:solidFill>
                  <a:schemeClr val="dk1"/>
                </a:solidFill>
                <a:latin typeface="Tahoma"/>
                <a:ea typeface="Tahoma"/>
                <a:cs typeface="Tahoma"/>
                <a:sym typeface="Tahoma"/>
              </a:rPr>
              <a:t>Inserts a range into the map </a:t>
            </a:r>
            <a:endParaRPr/>
          </a:p>
          <a:p>
            <a:pPr indent="-255270" lvl="0" marL="342900" rtl="0" algn="l">
              <a:spcBef>
                <a:spcPts val="460"/>
              </a:spcBef>
              <a:spcAft>
                <a:spcPts val="0"/>
              </a:spcAft>
              <a:buSzPts val="1380"/>
              <a:buNone/>
            </a:pPr>
            <a:r>
              <a:t/>
            </a:r>
            <a:endParaRPr b="0" i="0" sz="2300" u="none">
              <a:solidFill>
                <a:schemeClr val="dk1"/>
              </a:solidFill>
              <a:latin typeface="Tahoma"/>
              <a:ea typeface="Tahoma"/>
              <a:cs typeface="Tahoma"/>
              <a:sym typeface="Tahoma"/>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92"/>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STL Map Template</a:t>
            </a:r>
            <a:endParaRPr/>
          </a:p>
        </p:txBody>
      </p:sp>
      <p:sp>
        <p:nvSpPr>
          <p:cNvPr id="1045" name="Google Shape;1045;p92"/>
          <p:cNvSpPr txBox="1"/>
          <p:nvPr>
            <p:ph idx="1" type="body"/>
          </p:nvPr>
        </p:nvSpPr>
        <p:spPr>
          <a:xfrm>
            <a:off x="838200" y="1219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140"/>
              <a:buFont typeface="Noto Sans Symbols"/>
              <a:buChar char="■"/>
            </a:pPr>
            <a:r>
              <a:rPr b="0" i="0" lang="en-US" sz="1900" u="none">
                <a:solidFill>
                  <a:schemeClr val="dk1"/>
                </a:solidFill>
                <a:latin typeface="Tahoma"/>
                <a:ea typeface="Tahoma"/>
                <a:cs typeface="Tahoma"/>
                <a:sym typeface="Tahoma"/>
              </a:rPr>
              <a:t>void </a:t>
            </a:r>
            <a:r>
              <a:rPr b="0" i="0" lang="en-US" sz="1900" u="none">
                <a:solidFill>
                  <a:srgbClr val="0000FF"/>
                </a:solidFill>
                <a:latin typeface="Tahoma"/>
                <a:ea typeface="Tahoma"/>
                <a:cs typeface="Tahoma"/>
                <a:sym typeface="Tahoma"/>
              </a:rPr>
              <a:t>erase</a:t>
            </a:r>
            <a:r>
              <a:rPr b="0" i="0" lang="en-US" sz="1900" u="none">
                <a:solidFill>
                  <a:schemeClr val="dk1"/>
                </a:solidFill>
                <a:latin typeface="Tahoma"/>
                <a:ea typeface="Tahoma"/>
                <a:cs typeface="Tahoma"/>
                <a:sym typeface="Tahoma"/>
              </a:rPr>
              <a:t>(iterator pos) </a:t>
            </a:r>
            <a:endParaRPr/>
          </a:p>
          <a:p>
            <a:pPr indent="-285750" lvl="1" marL="742950" rtl="0" algn="l">
              <a:lnSpc>
                <a:spcPct val="8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Erases the element pointed to by pos</a:t>
            </a:r>
            <a:endParaRPr/>
          </a:p>
          <a:p>
            <a:pPr indent="-342900" lvl="0" marL="342900" rtl="0" algn="l">
              <a:lnSpc>
                <a:spcPct val="80000"/>
              </a:lnSpc>
              <a:spcBef>
                <a:spcPts val="380"/>
              </a:spcBef>
              <a:spcAft>
                <a:spcPts val="0"/>
              </a:spcAft>
              <a:buClr>
                <a:schemeClr val="folHlink"/>
              </a:buClr>
              <a:buSzPts val="1140"/>
              <a:buFont typeface="Noto Sans Symbols"/>
              <a:buChar char="■"/>
            </a:pPr>
            <a:r>
              <a:rPr b="0" i="0" lang="en-US" sz="1900" u="none">
                <a:solidFill>
                  <a:schemeClr val="dk1"/>
                </a:solidFill>
                <a:latin typeface="Tahoma"/>
                <a:ea typeface="Tahoma"/>
                <a:cs typeface="Tahoma"/>
                <a:sym typeface="Tahoma"/>
              </a:rPr>
              <a:t>size_type </a:t>
            </a:r>
            <a:r>
              <a:rPr b="0" i="0" lang="en-US" sz="1900" u="none">
                <a:solidFill>
                  <a:srgbClr val="0000FF"/>
                </a:solidFill>
                <a:latin typeface="Tahoma"/>
                <a:ea typeface="Tahoma"/>
                <a:cs typeface="Tahoma"/>
                <a:sym typeface="Tahoma"/>
              </a:rPr>
              <a:t>erase</a:t>
            </a:r>
            <a:r>
              <a:rPr b="0" i="0" lang="en-US" sz="1900" u="none">
                <a:solidFill>
                  <a:schemeClr val="dk1"/>
                </a:solidFill>
                <a:latin typeface="Tahoma"/>
                <a:ea typeface="Tahoma"/>
                <a:cs typeface="Tahoma"/>
                <a:sym typeface="Tahoma"/>
              </a:rPr>
              <a:t>(const key_type&amp; k)</a:t>
            </a:r>
            <a:endParaRPr/>
          </a:p>
          <a:p>
            <a:pPr indent="-285750" lvl="1" marL="742950" rtl="0" algn="l">
              <a:lnSpc>
                <a:spcPct val="8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Erases the element whose key is k </a:t>
            </a:r>
            <a:endParaRPr/>
          </a:p>
          <a:p>
            <a:pPr indent="-342900" lvl="0" marL="342900" rtl="0" algn="l">
              <a:lnSpc>
                <a:spcPct val="80000"/>
              </a:lnSpc>
              <a:spcBef>
                <a:spcPts val="380"/>
              </a:spcBef>
              <a:spcAft>
                <a:spcPts val="0"/>
              </a:spcAft>
              <a:buClr>
                <a:schemeClr val="folHlink"/>
              </a:buClr>
              <a:buSzPts val="1140"/>
              <a:buFont typeface="Noto Sans Symbols"/>
              <a:buChar char="■"/>
            </a:pPr>
            <a:r>
              <a:rPr b="0" i="0" lang="en-US" sz="1900" u="none">
                <a:solidFill>
                  <a:schemeClr val="dk1"/>
                </a:solidFill>
                <a:latin typeface="Tahoma"/>
                <a:ea typeface="Tahoma"/>
                <a:cs typeface="Tahoma"/>
                <a:sym typeface="Tahoma"/>
              </a:rPr>
              <a:t>void </a:t>
            </a:r>
            <a:r>
              <a:rPr b="0" i="0" lang="en-US" sz="1900" u="none">
                <a:solidFill>
                  <a:srgbClr val="0000FF"/>
                </a:solidFill>
                <a:latin typeface="Tahoma"/>
                <a:ea typeface="Tahoma"/>
                <a:cs typeface="Tahoma"/>
                <a:sym typeface="Tahoma"/>
              </a:rPr>
              <a:t>erase</a:t>
            </a:r>
            <a:r>
              <a:rPr b="0" i="0" lang="en-US" sz="1900" u="none">
                <a:solidFill>
                  <a:schemeClr val="dk1"/>
                </a:solidFill>
                <a:latin typeface="Tahoma"/>
                <a:ea typeface="Tahoma"/>
                <a:cs typeface="Tahoma"/>
                <a:sym typeface="Tahoma"/>
              </a:rPr>
              <a:t>(iterator first, iterator last)  </a:t>
            </a:r>
            <a:endParaRPr/>
          </a:p>
          <a:p>
            <a:pPr indent="-285750" lvl="1" marL="742950" rtl="0" algn="l">
              <a:lnSpc>
                <a:spcPct val="8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Erases all elements in a range </a:t>
            </a:r>
            <a:endParaRPr/>
          </a:p>
          <a:p>
            <a:pPr indent="-270510" lvl="0" marL="342900" rtl="0" algn="l">
              <a:lnSpc>
                <a:spcPct val="80000"/>
              </a:lnSpc>
              <a:spcBef>
                <a:spcPts val="380"/>
              </a:spcBef>
              <a:spcAft>
                <a:spcPts val="0"/>
              </a:spcAft>
              <a:buClr>
                <a:schemeClr val="folHlink"/>
              </a:buClr>
              <a:buSzPts val="1140"/>
              <a:buFont typeface="Noto Sans Symbols"/>
              <a:buNone/>
            </a:pPr>
            <a:r>
              <a:t/>
            </a:r>
            <a:endParaRPr b="0" i="0" sz="1900" u="none">
              <a:solidFill>
                <a:schemeClr val="dk1"/>
              </a:solidFill>
              <a:latin typeface="Tahoma"/>
              <a:ea typeface="Tahoma"/>
              <a:cs typeface="Tahoma"/>
              <a:sym typeface="Tahoma"/>
            </a:endParaRPr>
          </a:p>
          <a:p>
            <a:pPr indent="-342900" lvl="0" marL="342900" rtl="0" algn="l">
              <a:lnSpc>
                <a:spcPct val="80000"/>
              </a:lnSpc>
              <a:spcBef>
                <a:spcPts val="380"/>
              </a:spcBef>
              <a:spcAft>
                <a:spcPts val="0"/>
              </a:spcAft>
              <a:buClr>
                <a:schemeClr val="folHlink"/>
              </a:buClr>
              <a:buSzPts val="1140"/>
              <a:buFont typeface="Noto Sans Symbols"/>
              <a:buChar char="■"/>
            </a:pPr>
            <a:r>
              <a:rPr b="0" i="0" lang="en-US" sz="1900" u="none">
                <a:solidFill>
                  <a:schemeClr val="dk1"/>
                </a:solidFill>
                <a:latin typeface="Tahoma"/>
                <a:ea typeface="Tahoma"/>
                <a:cs typeface="Tahoma"/>
                <a:sym typeface="Tahoma"/>
              </a:rPr>
              <a:t>iterator </a:t>
            </a:r>
            <a:r>
              <a:rPr b="0" i="0" lang="en-US" sz="1900" u="none">
                <a:solidFill>
                  <a:srgbClr val="0000FF"/>
                </a:solidFill>
                <a:latin typeface="Tahoma"/>
                <a:ea typeface="Tahoma"/>
                <a:cs typeface="Tahoma"/>
                <a:sym typeface="Tahoma"/>
              </a:rPr>
              <a:t>find</a:t>
            </a:r>
            <a:r>
              <a:rPr b="0" i="0" lang="en-US" sz="1900" u="none">
                <a:solidFill>
                  <a:schemeClr val="dk1"/>
                </a:solidFill>
                <a:latin typeface="Tahoma"/>
                <a:ea typeface="Tahoma"/>
                <a:cs typeface="Tahoma"/>
                <a:sym typeface="Tahoma"/>
              </a:rPr>
              <a:t>(const key_type&amp; k) </a:t>
            </a:r>
            <a:endParaRPr/>
          </a:p>
          <a:p>
            <a:pPr indent="-285750" lvl="1" marL="742950" rtl="0" algn="l">
              <a:lnSpc>
                <a:spcPct val="8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Finds an element whose key is k.</a:t>
            </a:r>
            <a:endParaRPr/>
          </a:p>
          <a:p>
            <a:pPr indent="-342900" lvl="0" marL="342900" rtl="0" algn="l">
              <a:lnSpc>
                <a:spcPct val="80000"/>
              </a:lnSpc>
              <a:spcBef>
                <a:spcPts val="380"/>
              </a:spcBef>
              <a:spcAft>
                <a:spcPts val="0"/>
              </a:spcAft>
              <a:buClr>
                <a:schemeClr val="folHlink"/>
              </a:buClr>
              <a:buSzPts val="1140"/>
              <a:buFont typeface="Noto Sans Symbols"/>
              <a:buChar char="■"/>
            </a:pPr>
            <a:r>
              <a:rPr b="0" i="0" lang="en-US" sz="1900" u="none">
                <a:solidFill>
                  <a:schemeClr val="dk1"/>
                </a:solidFill>
                <a:latin typeface="Tahoma"/>
                <a:ea typeface="Tahoma"/>
                <a:cs typeface="Tahoma"/>
                <a:sym typeface="Tahoma"/>
              </a:rPr>
              <a:t>data_type&amp; </a:t>
            </a:r>
            <a:r>
              <a:rPr b="0" i="0" lang="en-US" sz="1900" u="none">
                <a:solidFill>
                  <a:srgbClr val="0000FF"/>
                </a:solidFill>
                <a:latin typeface="Tahoma"/>
                <a:ea typeface="Tahoma"/>
                <a:cs typeface="Tahoma"/>
                <a:sym typeface="Tahoma"/>
              </a:rPr>
              <a:t>operator[]</a:t>
            </a:r>
            <a:r>
              <a:rPr b="0" i="0" lang="en-US" sz="1900" u="none">
                <a:solidFill>
                  <a:schemeClr val="dk1"/>
                </a:solidFill>
                <a:latin typeface="Tahoma"/>
                <a:ea typeface="Tahoma"/>
                <a:cs typeface="Tahoma"/>
                <a:sym typeface="Tahoma"/>
              </a:rPr>
              <a:t>(const key_type&amp; k)</a:t>
            </a:r>
            <a:endParaRPr/>
          </a:p>
          <a:p>
            <a:pPr indent="-285750" lvl="1" marL="742950" rtl="0" algn="l">
              <a:lnSpc>
                <a:spcPct val="80000"/>
              </a:lnSpc>
              <a:spcBef>
                <a:spcPts val="48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Returns a reference to the object that is associated with a particular key. </a:t>
            </a:r>
            <a:endParaRPr/>
          </a:p>
          <a:p>
            <a:pPr indent="-285750" lvl="1" marL="742950" rtl="0" algn="l">
              <a:lnSpc>
                <a:spcPct val="80000"/>
              </a:lnSpc>
              <a:spcBef>
                <a:spcPts val="480"/>
              </a:spcBef>
              <a:spcAft>
                <a:spcPts val="0"/>
              </a:spcAft>
              <a:buClr>
                <a:schemeClr val="hlink"/>
              </a:buClr>
              <a:buSzPts val="1320"/>
              <a:buFont typeface="Noto Sans Symbols"/>
              <a:buChar char="■"/>
            </a:pPr>
            <a:r>
              <a:rPr b="0" i="0" lang="en-US" sz="2400" u="none">
                <a:solidFill>
                  <a:srgbClr val="0000FF"/>
                </a:solidFill>
                <a:latin typeface="Tahoma"/>
                <a:ea typeface="Tahoma"/>
                <a:cs typeface="Tahoma"/>
                <a:sym typeface="Tahoma"/>
              </a:rPr>
              <a:t>If the map does not already contain such an object, operator[] inserts the default object data_type()</a:t>
            </a:r>
            <a:r>
              <a:rPr b="0" i="0" lang="en-US" sz="1600" u="none">
                <a:solidFill>
                  <a:srgbClr val="0000FF"/>
                </a:solidFill>
                <a:latin typeface="Tahoma"/>
                <a:ea typeface="Tahoma"/>
                <a:cs typeface="Tahoma"/>
                <a:sym typeface="Tahoma"/>
              </a:rPr>
              <a:t> </a:t>
            </a:r>
            <a:endParaRPr/>
          </a:p>
          <a:p>
            <a:pPr indent="-281940" lvl="0" marL="342900" rtl="0" algn="l">
              <a:spcBef>
                <a:spcPts val="320"/>
              </a:spcBef>
              <a:spcAft>
                <a:spcPts val="0"/>
              </a:spcAft>
              <a:buSzPts val="960"/>
              <a:buNone/>
            </a:pPr>
            <a:r>
              <a:t/>
            </a:r>
            <a:endParaRPr b="0" i="0" sz="1600" u="none">
              <a:solidFill>
                <a:srgbClr val="0000FF"/>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Associative containers</a:t>
            </a:r>
            <a:endParaRPr/>
          </a:p>
        </p:txBody>
      </p:sp>
      <p:sp>
        <p:nvSpPr>
          <p:cNvPr id="184" name="Google Shape;184;p21"/>
          <p:cNvSpPr txBox="1"/>
          <p:nvPr>
            <p:ph idx="1" type="body"/>
          </p:nvPr>
        </p:nvSpPr>
        <p:spPr>
          <a:xfrm>
            <a:off x="533400" y="1295400"/>
            <a:ext cx="8421687" cy="4837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They are designed to support direct access to elements using keys</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Not sequential</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There are four types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Set</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Multiset</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Map</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Multimap</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Store data in a structure called tree which facilitates fast searching, deletion and insertion</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Slow for random access and inefficient for sorting</a:t>
            </a:r>
            <a:endParaRPr/>
          </a:p>
          <a:p>
            <a:pPr indent="-251459" lvl="0" marL="342900" marR="0" rtl="0" algn="l">
              <a:lnSpc>
                <a:spcPct val="100000"/>
              </a:lnSpc>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93"/>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Maps</a:t>
            </a:r>
            <a:endParaRPr/>
          </a:p>
        </p:txBody>
      </p:sp>
      <p:sp>
        <p:nvSpPr>
          <p:cNvPr id="1051" name="Google Shape;1051;p93"/>
          <p:cNvSpPr txBox="1"/>
          <p:nvPr>
            <p:ph idx="4294967295" type="body"/>
          </p:nvPr>
        </p:nvSpPr>
        <p:spPr>
          <a:xfrm>
            <a:off x="457200" y="1178719"/>
            <a:ext cx="8229600" cy="522208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#include &lt;iostream&gt;</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#include &lt;map&gt;</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using namespace std;</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int main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map&lt;int,string&gt; m;</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m.insert(pair&lt;int,string&gt;(5,"ABCD"));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m.insert(pair&lt;int,string&gt;(6,"EFGH"));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m.insert(pair&lt;int,string&gt;(7,"IJKL"));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cout &lt;&lt; m.at(5)&lt;&lt;endl ;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cout &lt;&lt; m.at(6) &lt;&lt;endl;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prints value associated with key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5,6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337"/>
              </a:spcBef>
              <a:spcAft>
                <a:spcPts val="0"/>
              </a:spcAft>
              <a:buClr>
                <a:schemeClr val="folHlink"/>
              </a:buClr>
              <a:buSzPts val="1012"/>
              <a:buFont typeface="Noto Sans Symbols"/>
              <a:buNone/>
            </a:pPr>
            <a:r>
              <a:t/>
            </a:r>
            <a:endParaRPr b="0" i="0" sz="1687" u="none" cap="none" strike="noStrike">
              <a:solidFill>
                <a:schemeClr val="dk1"/>
              </a:solidFill>
              <a:latin typeface="Tahoma"/>
              <a:ea typeface="Tahoma"/>
              <a:cs typeface="Tahoma"/>
              <a:sym typeface="Tahoma"/>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 note that the parameters in the above at() are the keys not the index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cout &lt;&lt; m[7]&lt;&lt;endl ; // prints value associated with key 7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m.at(1) = “abc";   // changes the value associated with key 5</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m[6] = “XYZ";   // changes the value associated with key 6</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cout&lt;&lt;m.at(5)&lt;&lt;endl;</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cout &lt;&lt; m.at(6) &lt;&lt;endl;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337"/>
              </a:spcBef>
              <a:spcAft>
                <a:spcPts val="0"/>
              </a:spcAft>
              <a:buClr>
                <a:schemeClr val="folHlink"/>
              </a:buClr>
              <a:buSzPts val="1012"/>
              <a:buFont typeface="Noto Sans Symbols"/>
              <a:buNone/>
            </a:pPr>
            <a:r>
              <a:rPr b="0" i="0" lang="en-US" sz="1687"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337"/>
              </a:spcBef>
              <a:spcAft>
                <a:spcPts val="0"/>
              </a:spcAft>
              <a:buClr>
                <a:schemeClr val="folHlink"/>
              </a:buClr>
              <a:buSzPts val="1012"/>
              <a:buFont typeface="Noto Sans Symbols"/>
              <a:buNone/>
            </a:pPr>
            <a:r>
              <a:t/>
            </a:r>
            <a:endParaRPr b="0" i="0" sz="1687" u="none" cap="none" strike="noStrike">
              <a:solidFill>
                <a:schemeClr val="dk1"/>
              </a:solidFill>
              <a:latin typeface="Tahoma"/>
              <a:ea typeface="Tahoma"/>
              <a:cs typeface="Tahoma"/>
              <a:sym typeface="Tahoma"/>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94"/>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Map Usage Example</a:t>
            </a:r>
            <a:endParaRPr/>
          </a:p>
        </p:txBody>
      </p:sp>
      <p:sp>
        <p:nvSpPr>
          <p:cNvPr id="1058" name="Google Shape;1058;p94"/>
          <p:cNvSpPr txBox="1"/>
          <p:nvPr>
            <p:ph idx="4294967295" type="body"/>
          </p:nvPr>
        </p:nvSpPr>
        <p:spPr>
          <a:xfrm>
            <a:off x="685800" y="1371600"/>
            <a:ext cx="8065293" cy="47244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#include &lt;iostream&gt;</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#include&lt;iterator&gt;</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#include &lt;map&gt;</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#include &lt;algorithm&gt;</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#include&lt;cstring&gt;</a:t>
            </a:r>
            <a:endParaRPr/>
          </a:p>
          <a:p>
            <a:pPr indent="-342900" lvl="0" marL="342900" marR="0" rtl="0" algn="l">
              <a:lnSpc>
                <a:spcPct val="80000"/>
              </a:lnSpc>
              <a:spcBef>
                <a:spcPts val="337"/>
              </a:spcBef>
              <a:spcAft>
                <a:spcPts val="0"/>
              </a:spcAft>
              <a:buClr>
                <a:schemeClr val="folHlink"/>
              </a:buClr>
              <a:buSzPts val="1012"/>
              <a:buFont typeface="Noto Sans Symbols"/>
              <a:buNone/>
            </a:pPr>
            <a:r>
              <a:t/>
            </a:r>
            <a:endParaRPr b="1" i="0" sz="1687" u="none" cap="none" strike="noStrike">
              <a:solidFill>
                <a:srgbClr val="0000FF"/>
              </a:solidFill>
              <a:latin typeface="Courier New"/>
              <a:ea typeface="Courier New"/>
              <a:cs typeface="Courier New"/>
              <a:sym typeface="Courier New"/>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using namespace std;</a:t>
            </a:r>
            <a:endParaRPr/>
          </a:p>
          <a:p>
            <a:pPr indent="-342900" lvl="0" marL="342900" marR="0" rtl="0" algn="l">
              <a:lnSpc>
                <a:spcPct val="80000"/>
              </a:lnSpc>
              <a:spcBef>
                <a:spcPts val="337"/>
              </a:spcBef>
              <a:spcAft>
                <a:spcPts val="0"/>
              </a:spcAft>
              <a:buClr>
                <a:schemeClr val="folHlink"/>
              </a:buClr>
              <a:buSzPts val="1012"/>
              <a:buFont typeface="Noto Sans Symbols"/>
              <a:buNone/>
            </a:pPr>
            <a:r>
              <a:t/>
            </a:r>
            <a:endParaRPr b="1" i="0" sz="1687" u="none" cap="none" strike="noStrike">
              <a:solidFill>
                <a:srgbClr val="0000FF"/>
              </a:solidFill>
              <a:latin typeface="Courier New"/>
              <a:ea typeface="Courier New"/>
              <a:cs typeface="Courier New"/>
              <a:sym typeface="Courier New"/>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map&lt;const char*, int&gt; months;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map&lt;const char*, int&gt;::iterator cur;</a:t>
            </a:r>
            <a:endParaRPr/>
          </a:p>
          <a:p>
            <a:pPr indent="-342900" lvl="0" marL="342900" marR="0" rtl="0" algn="l">
              <a:lnSpc>
                <a:spcPct val="80000"/>
              </a:lnSpc>
              <a:spcBef>
                <a:spcPts val="337"/>
              </a:spcBef>
              <a:spcAft>
                <a:spcPts val="0"/>
              </a:spcAft>
              <a:buClr>
                <a:schemeClr val="folHlink"/>
              </a:buClr>
              <a:buSzPts val="1012"/>
              <a:buFont typeface="Noto Sans Symbols"/>
              <a:buNone/>
            </a:pPr>
            <a:r>
              <a:t/>
            </a:r>
            <a:endParaRPr b="1" i="0" sz="1687" u="none" cap="none" strike="noStrike">
              <a:solidFill>
                <a:srgbClr val="0000FF"/>
              </a:solidFill>
              <a:latin typeface="Courier New"/>
              <a:ea typeface="Courier New"/>
              <a:cs typeface="Courier New"/>
              <a:sym typeface="Courier New"/>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int main() {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months["january"] = 31;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months["february"] = 28;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months["march"] = 31;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months["april"] = 30;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months["may"] = 31;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months["june"] = 30;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months["july"] = 31;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months["august"] = 31;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months["september"] = 30;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months["october"] = 31;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months["november"] = 30;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months["december"] = 31; </a:t>
            </a:r>
            <a:endParaRPr/>
          </a:p>
          <a:p>
            <a:pPr indent="-342900" lvl="0" marL="342900" marR="0" rtl="0" algn="l">
              <a:lnSpc>
                <a:spcPct val="80000"/>
              </a:lnSpc>
              <a:spcBef>
                <a:spcPts val="337"/>
              </a:spcBef>
              <a:spcAft>
                <a:spcPts val="0"/>
              </a:spcAft>
              <a:buClr>
                <a:schemeClr val="folHlink"/>
              </a:buClr>
              <a:buSzPts val="1012"/>
              <a:buFont typeface="Noto Sans Symbols"/>
              <a:buNone/>
            </a:pPr>
            <a:r>
              <a:t/>
            </a:r>
            <a:endParaRPr b="1" i="0" sz="1687" u="none" cap="none" strike="noStrike">
              <a:solidFill>
                <a:srgbClr val="0000FF"/>
              </a:solidFill>
              <a:latin typeface="Courier New"/>
              <a:ea typeface="Courier New"/>
              <a:cs typeface="Courier New"/>
              <a:sym typeface="Courier New"/>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cout &lt;&lt; "june: " &lt;&lt; months["june"] &lt;&lt; endl;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cur = months.find("june"); </a:t>
            </a:r>
            <a:endParaRPr/>
          </a:p>
          <a:p>
            <a:pPr indent="-342900" lvl="0" marL="342900" marR="0" rtl="0" algn="l">
              <a:lnSpc>
                <a:spcPct val="80000"/>
              </a:lnSpc>
              <a:spcBef>
                <a:spcPts val="337"/>
              </a:spcBef>
              <a:spcAft>
                <a:spcPts val="0"/>
              </a:spcAft>
              <a:buClr>
                <a:schemeClr val="folHlink"/>
              </a:buClr>
              <a:buSzPts val="1012"/>
              <a:buFont typeface="Noto Sans Symbols"/>
              <a:buNone/>
            </a:pPr>
            <a:r>
              <a:t/>
            </a:r>
            <a:endParaRPr b="1" i="0" sz="1687" u="none" cap="none" strike="noStrike">
              <a:solidFill>
                <a:srgbClr val="0000FF"/>
              </a:solidFill>
              <a:latin typeface="Courier New"/>
              <a:ea typeface="Courier New"/>
              <a:cs typeface="Courier New"/>
              <a:sym typeface="Courier New"/>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cout &lt;&lt; "Month " &lt;&lt; cur-&gt;first&lt;&lt;	":" &lt;&lt; cur-&gt;second &lt;&lt; endl; </a:t>
            </a:r>
            <a:endParaRPr/>
          </a:p>
          <a:p>
            <a:pPr indent="-342900" lvl="0" marL="342900" marR="0" rtl="0" algn="l">
              <a:lnSpc>
                <a:spcPct val="80000"/>
              </a:lnSpc>
              <a:spcBef>
                <a:spcPts val="337"/>
              </a:spcBef>
              <a:spcAft>
                <a:spcPts val="0"/>
              </a:spcAft>
              <a:buClr>
                <a:schemeClr val="folHlink"/>
              </a:buClr>
              <a:buSzPts val="1012"/>
              <a:buFont typeface="Noto Sans Symbols"/>
              <a:buNone/>
            </a:pPr>
            <a:r>
              <a:rPr b="1" i="0" lang="en-US" sz="1687" u="none" cap="none" strike="noStrike">
                <a:solidFill>
                  <a:srgbClr val="0000FF"/>
                </a:solidFill>
                <a:latin typeface="Courier New"/>
                <a:ea typeface="Courier New"/>
                <a:cs typeface="Courier New"/>
                <a:sym typeface="Courier New"/>
              </a:rPr>
              <a:t>} </a:t>
            </a:r>
            <a:endParaRPr/>
          </a:p>
          <a:p>
            <a:pPr indent="-342900" lvl="0" marL="342900" marR="0" rtl="0" algn="l">
              <a:lnSpc>
                <a:spcPct val="80000"/>
              </a:lnSpc>
              <a:spcBef>
                <a:spcPts val="337"/>
              </a:spcBef>
              <a:spcAft>
                <a:spcPts val="0"/>
              </a:spcAft>
              <a:buClr>
                <a:schemeClr val="folHlink"/>
              </a:buClr>
              <a:buSzPts val="1012"/>
              <a:buFont typeface="Noto Sans Symbols"/>
              <a:buNone/>
            </a:pPr>
            <a:r>
              <a:t/>
            </a:r>
            <a:endParaRPr b="1" i="0" sz="1687" u="none" cap="none" strike="noStrike">
              <a:solidFill>
                <a:srgbClr val="0000FF"/>
              </a:solidFill>
              <a:latin typeface="Courier New"/>
              <a:ea typeface="Courier New"/>
              <a:cs typeface="Courier New"/>
              <a:sym typeface="Courier New"/>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95"/>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ahoma"/>
              <a:ea typeface="Tahoma"/>
              <a:cs typeface="Tahoma"/>
              <a:sym typeface="Tahoma"/>
            </a:endParaRPr>
          </a:p>
        </p:txBody>
      </p:sp>
      <p:sp>
        <p:nvSpPr>
          <p:cNvPr id="1064" name="Google Shape;1064;p95"/>
          <p:cNvSpPr txBox="1"/>
          <p:nvPr>
            <p:ph idx="1" type="body"/>
          </p:nvPr>
        </p:nvSpPr>
        <p:spPr>
          <a:xfrm>
            <a:off x="381000" y="1143000"/>
            <a:ext cx="38100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#include &lt;iostream&gt; </a:t>
            </a:r>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#include &lt;map&gt; </a:t>
            </a:r>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#include &lt;iterator&gt; </a:t>
            </a:r>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using namespace std; </a:t>
            </a:r>
            <a:endParaRPr/>
          </a:p>
          <a:p>
            <a:pPr indent="0" lvl="0" marL="0" marR="0" rtl="0" algn="l">
              <a:lnSpc>
                <a:spcPct val="100000"/>
              </a:lnSpc>
              <a:spcBef>
                <a:spcPts val="260"/>
              </a:spcBef>
              <a:spcAft>
                <a:spcPts val="0"/>
              </a:spcAft>
              <a:buClr>
                <a:schemeClr val="folHlink"/>
              </a:buClr>
              <a:buSzPts val="780"/>
              <a:buFont typeface="Noto Sans Symbols"/>
              <a:buNone/>
            </a:pPr>
            <a:r>
              <a:t/>
            </a:r>
            <a:endParaRPr b="0" i="0" sz="1300" u="none">
              <a:solidFill>
                <a:schemeClr val="dk1"/>
              </a:solidFill>
              <a:latin typeface="Tahoma"/>
              <a:ea typeface="Tahoma"/>
              <a:cs typeface="Tahoma"/>
              <a:sym typeface="Tahoma"/>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int main() </a:t>
            </a:r>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 </a:t>
            </a:r>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multimap &lt;int, int&gt; gquiz1;</a:t>
            </a:r>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	 // empty multimap container </a:t>
            </a:r>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	// insert elements in random order </a:t>
            </a:r>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gquiz1.insert(pair &lt;int, int&gt; (1, 40)); </a:t>
            </a:r>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gquiz1.insert(pair &lt;int, int&gt; (2, 30)); </a:t>
            </a:r>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gquiz1.insert(pair &lt;int, int&gt; (3, 60)); </a:t>
            </a:r>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gquiz1.insert(pair &lt;int, int&gt; (4, 20)); </a:t>
            </a:r>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gquiz1.insert(pair &lt;int, int&gt; (5, 50)); </a:t>
            </a:r>
            <a:endParaRPr/>
          </a:p>
          <a:p>
            <a:pPr indent="0" lvl="0" marL="0" marR="0" rtl="0" algn="l">
              <a:lnSpc>
                <a:spcPct val="100000"/>
              </a:lnSpc>
              <a:spcBef>
                <a:spcPts val="260"/>
              </a:spcBef>
              <a:spcAft>
                <a:spcPts val="0"/>
              </a:spcAft>
              <a:buClr>
                <a:schemeClr val="folHlink"/>
              </a:buClr>
              <a:buSzPts val="780"/>
              <a:buFont typeface="Noto Sans Symbols"/>
              <a:buNone/>
            </a:pPr>
            <a:r>
              <a:rPr b="0" i="0" lang="en-US" sz="1300" u="none">
                <a:solidFill>
                  <a:schemeClr val="dk1"/>
                </a:solidFill>
                <a:latin typeface="Tahoma"/>
                <a:ea typeface="Tahoma"/>
                <a:cs typeface="Tahoma"/>
                <a:sym typeface="Tahoma"/>
              </a:rPr>
              <a:t>gquiz1.insert(pair &lt;int, int&gt; (6, 50)); gquiz1.insert(pair &lt;int, int&gt; (6, 10)); </a:t>
            </a:r>
            <a:endParaRPr/>
          </a:p>
          <a:p>
            <a:pPr indent="-293370" lvl="0" marL="342900" marR="0" rtl="0" algn="l">
              <a:spcBef>
                <a:spcPts val="260"/>
              </a:spcBef>
              <a:spcAft>
                <a:spcPts val="0"/>
              </a:spcAft>
              <a:buClr>
                <a:schemeClr val="folHlink"/>
              </a:buClr>
              <a:buSzPts val="780"/>
              <a:buFont typeface="Noto Sans Symbols"/>
              <a:buNone/>
            </a:pPr>
            <a:r>
              <a:t/>
            </a:r>
            <a:endParaRPr b="0" i="0" sz="1300" u="none">
              <a:solidFill>
                <a:schemeClr val="dk1"/>
              </a:solidFill>
              <a:latin typeface="Tahoma"/>
              <a:ea typeface="Tahoma"/>
              <a:cs typeface="Tahoma"/>
              <a:sym typeface="Tahoma"/>
            </a:endParaRPr>
          </a:p>
        </p:txBody>
      </p:sp>
      <p:sp>
        <p:nvSpPr>
          <p:cNvPr id="1065" name="Google Shape;1065;p95"/>
          <p:cNvSpPr txBox="1"/>
          <p:nvPr>
            <p:ph idx="2" type="body"/>
          </p:nvPr>
        </p:nvSpPr>
        <p:spPr>
          <a:xfrm>
            <a:off x="4211637" y="1122362"/>
            <a:ext cx="38100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	// printing multimap gquiz1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multimap &lt;int, int&gt; :: iterator itr;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cout &lt;&lt; "\nThe multimap gquiz1 is : \n";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cout &lt;&lt; "\tKEY\tELEMENT\n";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for (itr = gquiz1.begin(); itr != gquiz1.end(); ++itr)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cout &lt;&lt; '\t' &lt;&lt; itr-&gt;first &lt;&lt; '\t' &lt;&lt; itr-&gt;second &lt;&lt; '\n';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	}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	cout &lt;&lt; endl; </a:t>
            </a:r>
            <a:endParaRPr/>
          </a:p>
          <a:p>
            <a:pPr indent="0" lvl="0" marL="0" marR="0" rtl="0" algn="l">
              <a:lnSpc>
                <a:spcPct val="100000"/>
              </a:lnSpc>
              <a:spcBef>
                <a:spcPts val="240"/>
              </a:spcBef>
              <a:spcAft>
                <a:spcPts val="0"/>
              </a:spcAft>
              <a:buClr>
                <a:schemeClr val="folHlink"/>
              </a:buClr>
              <a:buSzPts val="720"/>
              <a:buFont typeface="Noto Sans Symbols"/>
              <a:buNone/>
            </a:pPr>
            <a:r>
              <a:t/>
            </a:r>
            <a:endParaRPr b="0" i="0" sz="1200" u="none">
              <a:solidFill>
                <a:schemeClr val="dk1"/>
              </a:solidFill>
              <a:latin typeface="Tahoma"/>
              <a:ea typeface="Tahoma"/>
              <a:cs typeface="Tahoma"/>
              <a:sym typeface="Tahoma"/>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gquiz1.erase(6);</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cout &lt;&lt; "\nThe multimap gquiz1 after erase is : \n";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cout &lt;&lt; "\tKEY\tELEMENT\n";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for (itr = gquiz1.begin(); itr != gquiz1.end(); ++itr)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cout &lt;&lt; '\t' &lt;&lt; itr-&gt;first &lt;&lt; '\t' &lt;&lt; itr-&gt;second &lt;&lt; '\n';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	cout &lt;&lt; endl;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  </a:t>
            </a:r>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	return 0; </a:t>
            </a:r>
            <a:endParaRPr/>
          </a:p>
          <a:p>
            <a:pPr indent="0" lvl="0" marL="0" marR="0" rtl="0" algn="l">
              <a:lnSpc>
                <a:spcPct val="100000"/>
              </a:lnSpc>
              <a:spcBef>
                <a:spcPts val="240"/>
              </a:spcBef>
              <a:spcAft>
                <a:spcPts val="0"/>
              </a:spcAft>
              <a:buClr>
                <a:schemeClr val="folHlink"/>
              </a:buClr>
              <a:buSzPts val="720"/>
              <a:buFont typeface="Noto Sans Symbols"/>
              <a:buNone/>
            </a:pPr>
            <a:r>
              <a:t/>
            </a:r>
            <a:endParaRPr b="0" i="0" sz="1200" u="none">
              <a:solidFill>
                <a:schemeClr val="dk1"/>
              </a:solidFill>
              <a:latin typeface="Tahoma"/>
              <a:ea typeface="Tahoma"/>
              <a:cs typeface="Tahoma"/>
              <a:sym typeface="Tahoma"/>
            </a:endParaRPr>
          </a:p>
          <a:p>
            <a:pPr indent="0" lvl="0" marL="0" marR="0" rtl="0" algn="l">
              <a:lnSpc>
                <a:spcPct val="100000"/>
              </a:lnSpc>
              <a:spcBef>
                <a:spcPts val="240"/>
              </a:spcBef>
              <a:spcAft>
                <a:spcPts val="0"/>
              </a:spcAft>
              <a:buClr>
                <a:schemeClr val="folHlink"/>
              </a:buClr>
              <a:buSzPts val="720"/>
              <a:buFont typeface="Noto Sans Symbols"/>
              <a:buNone/>
            </a:pPr>
            <a:r>
              <a:rPr b="0" i="0" lang="en-US" sz="1200" u="none">
                <a:solidFill>
                  <a:schemeClr val="dk1"/>
                </a:solidFill>
                <a:latin typeface="Tahoma"/>
                <a:ea typeface="Tahoma"/>
                <a:cs typeface="Tahoma"/>
                <a:sym typeface="Tahoma"/>
              </a:rPr>
              <a:t>} </a:t>
            </a:r>
            <a:endParaRPr/>
          </a:p>
          <a:p>
            <a:pPr indent="0" lvl="0" marL="0" marR="0" rtl="0" algn="l">
              <a:lnSpc>
                <a:spcPct val="100000"/>
              </a:lnSpc>
              <a:spcBef>
                <a:spcPts val="240"/>
              </a:spcBef>
              <a:spcAft>
                <a:spcPts val="0"/>
              </a:spcAft>
              <a:buClr>
                <a:schemeClr val="folHlink"/>
              </a:buClr>
              <a:buSzPts val="720"/>
              <a:buFont typeface="Noto Sans Symbols"/>
              <a:buNone/>
            </a:pPr>
            <a:r>
              <a:t/>
            </a:r>
            <a:endParaRPr b="0" i="0" sz="1200" u="none">
              <a:solidFill>
                <a:schemeClr val="dk1"/>
              </a:solidFill>
              <a:latin typeface="Tahoma"/>
              <a:ea typeface="Tahoma"/>
              <a:cs typeface="Tahoma"/>
              <a:sym typeface="Tahoma"/>
            </a:endParaRPr>
          </a:p>
          <a:p>
            <a:pPr indent="-297180" lvl="0" marL="342900" marR="0" rtl="0" algn="l">
              <a:spcBef>
                <a:spcPts val="240"/>
              </a:spcBef>
              <a:spcAft>
                <a:spcPts val="0"/>
              </a:spcAft>
              <a:buClr>
                <a:schemeClr val="folHlink"/>
              </a:buClr>
              <a:buSzPts val="720"/>
              <a:buFont typeface="Noto Sans Symbols"/>
              <a:buNone/>
            </a:pPr>
            <a:r>
              <a:t/>
            </a:r>
            <a:endParaRPr b="0" i="0" sz="1200" u="none">
              <a:solidFill>
                <a:schemeClr val="dk1"/>
              </a:solidFill>
              <a:latin typeface="Tahoma"/>
              <a:ea typeface="Tahoma"/>
              <a:cs typeface="Tahoma"/>
              <a:sym typeface="Tahoma"/>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96"/>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1" name="Google Shape;1071;p96"/>
          <p:cNvSpPr txBox="1"/>
          <p:nvPr/>
        </p:nvSpPr>
        <p:spPr>
          <a:xfrm>
            <a:off x="312737" y="503237"/>
            <a:ext cx="3098800"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STL Categories</a:t>
            </a:r>
            <a:endParaRPr/>
          </a:p>
        </p:txBody>
      </p:sp>
      <p:sp>
        <p:nvSpPr>
          <p:cNvPr id="1072" name="Google Shape;1072;p96"/>
          <p:cNvSpPr txBox="1"/>
          <p:nvPr/>
        </p:nvSpPr>
        <p:spPr>
          <a:xfrm>
            <a:off x="608012" y="1303337"/>
            <a:ext cx="73834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 C++ Standard Library can be categorized into two parts:</a:t>
            </a:r>
            <a:endParaRPr/>
          </a:p>
        </p:txBody>
      </p:sp>
      <p:sp>
        <p:nvSpPr>
          <p:cNvPr id="1073" name="Google Shape;1073;p96"/>
          <p:cNvSpPr txBox="1"/>
          <p:nvPr/>
        </p:nvSpPr>
        <p:spPr>
          <a:xfrm>
            <a:off x="295275" y="1319212"/>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1074" name="Google Shape;1074;p96"/>
          <p:cNvSpPr txBox="1"/>
          <p:nvPr/>
        </p:nvSpPr>
        <p:spPr>
          <a:xfrm>
            <a:off x="919162" y="1665287"/>
            <a:ext cx="500062"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The</a:t>
            </a:r>
            <a:endParaRPr/>
          </a:p>
        </p:txBody>
      </p:sp>
      <p:sp>
        <p:nvSpPr>
          <p:cNvPr id="1075" name="Google Shape;1075;p96"/>
          <p:cNvSpPr txBox="1"/>
          <p:nvPr/>
        </p:nvSpPr>
        <p:spPr>
          <a:xfrm>
            <a:off x="1497012" y="1665287"/>
            <a:ext cx="1138237"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Standard</a:t>
            </a:r>
            <a:endParaRPr/>
          </a:p>
        </p:txBody>
      </p:sp>
      <p:sp>
        <p:nvSpPr>
          <p:cNvPr id="1076" name="Google Shape;1076;p96"/>
          <p:cNvSpPr txBox="1"/>
          <p:nvPr/>
        </p:nvSpPr>
        <p:spPr>
          <a:xfrm>
            <a:off x="2711450" y="1665287"/>
            <a:ext cx="1111250"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Function</a:t>
            </a:r>
            <a:endParaRPr/>
          </a:p>
        </p:txBody>
      </p:sp>
      <p:sp>
        <p:nvSpPr>
          <p:cNvPr id="1077" name="Google Shape;1077;p96"/>
          <p:cNvSpPr txBox="1"/>
          <p:nvPr/>
        </p:nvSpPr>
        <p:spPr>
          <a:xfrm>
            <a:off x="3898900" y="1665287"/>
            <a:ext cx="985837"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Library:</a:t>
            </a:r>
            <a:endParaRPr/>
          </a:p>
        </p:txBody>
      </p:sp>
      <p:sp>
        <p:nvSpPr>
          <p:cNvPr id="1078" name="Google Shape;1078;p96"/>
          <p:cNvSpPr txBox="1"/>
          <p:nvPr/>
        </p:nvSpPr>
        <p:spPr>
          <a:xfrm>
            <a:off x="4962525" y="1665287"/>
            <a:ext cx="1344612"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This library</a:t>
            </a:r>
            <a:endParaRPr/>
          </a:p>
        </p:txBody>
      </p:sp>
      <p:sp>
        <p:nvSpPr>
          <p:cNvPr id="1079" name="Google Shape;1079;p96"/>
          <p:cNvSpPr txBox="1"/>
          <p:nvPr/>
        </p:nvSpPr>
        <p:spPr>
          <a:xfrm>
            <a:off x="6383337" y="1665287"/>
            <a:ext cx="973137"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consists</a:t>
            </a:r>
            <a:endParaRPr/>
          </a:p>
        </p:txBody>
      </p:sp>
      <p:sp>
        <p:nvSpPr>
          <p:cNvPr id="1080" name="Google Shape;1080;p96"/>
          <p:cNvSpPr txBox="1"/>
          <p:nvPr/>
        </p:nvSpPr>
        <p:spPr>
          <a:xfrm>
            <a:off x="7432675" y="1665287"/>
            <a:ext cx="263525"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of</a:t>
            </a:r>
            <a:endParaRPr/>
          </a:p>
        </p:txBody>
      </p:sp>
      <p:sp>
        <p:nvSpPr>
          <p:cNvPr id="1081" name="Google Shape;1081;p96"/>
          <p:cNvSpPr txBox="1"/>
          <p:nvPr/>
        </p:nvSpPr>
        <p:spPr>
          <a:xfrm>
            <a:off x="7773987" y="1665287"/>
            <a:ext cx="985837"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general-</a:t>
            </a:r>
            <a:endParaRPr/>
          </a:p>
        </p:txBody>
      </p:sp>
      <p:sp>
        <p:nvSpPr>
          <p:cNvPr id="1082" name="Google Shape;1082;p96"/>
          <p:cNvSpPr txBox="1"/>
          <p:nvPr/>
        </p:nvSpPr>
        <p:spPr>
          <a:xfrm>
            <a:off x="608012" y="1685925"/>
            <a:ext cx="139700" cy="206375"/>
          </a:xfrm>
          <a:prstGeom prst="rect">
            <a:avLst/>
          </a:prstGeom>
          <a:noFill/>
          <a:ln>
            <a:noFill/>
          </a:ln>
        </p:spPr>
        <p:txBody>
          <a:bodyPr anchorCtr="0" anchor="t" bIns="0" lIns="0" spcFirstLastPara="1" rIns="0" wrap="square" tIns="0">
            <a:noAutofit/>
          </a:bodyPr>
          <a:lstStyle/>
          <a:p>
            <a:pPr indent="0" lvl="0" marL="7936" marR="0" rtl="0" algn="l">
              <a:lnSpc>
                <a:spcPct val="107142"/>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p:txBody>
      </p:sp>
      <p:sp>
        <p:nvSpPr>
          <p:cNvPr id="1083" name="Google Shape;1083;p96"/>
          <p:cNvSpPr txBox="1"/>
          <p:nvPr/>
        </p:nvSpPr>
        <p:spPr>
          <a:xfrm>
            <a:off x="919162" y="1968500"/>
            <a:ext cx="1055687"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purpose,</a:t>
            </a:r>
            <a:endParaRPr/>
          </a:p>
        </p:txBody>
      </p:sp>
      <p:sp>
        <p:nvSpPr>
          <p:cNvPr id="1084" name="Google Shape;1084;p96"/>
          <p:cNvSpPr txBox="1"/>
          <p:nvPr/>
        </p:nvSpPr>
        <p:spPr>
          <a:xfrm>
            <a:off x="2039937" y="1968500"/>
            <a:ext cx="1374775"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stand-alone</a:t>
            </a:r>
            <a:endParaRPr/>
          </a:p>
        </p:txBody>
      </p:sp>
      <p:sp>
        <p:nvSpPr>
          <p:cNvPr id="1085" name="Google Shape;1085;p96"/>
          <p:cNvSpPr txBox="1"/>
          <p:nvPr/>
        </p:nvSpPr>
        <p:spPr>
          <a:xfrm>
            <a:off x="3479800" y="1968500"/>
            <a:ext cx="1069975"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functions</a:t>
            </a:r>
            <a:endParaRPr/>
          </a:p>
        </p:txBody>
      </p:sp>
      <p:sp>
        <p:nvSpPr>
          <p:cNvPr id="1086" name="Google Shape;1086;p96"/>
          <p:cNvSpPr txBox="1"/>
          <p:nvPr/>
        </p:nvSpPr>
        <p:spPr>
          <a:xfrm>
            <a:off x="4613275" y="1968500"/>
            <a:ext cx="473075"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that</a:t>
            </a:r>
            <a:endParaRPr/>
          </a:p>
        </p:txBody>
      </p:sp>
      <p:sp>
        <p:nvSpPr>
          <p:cNvPr id="1087" name="Google Shape;1087;p96"/>
          <p:cNvSpPr txBox="1"/>
          <p:nvPr/>
        </p:nvSpPr>
        <p:spPr>
          <a:xfrm>
            <a:off x="5151437" y="1968500"/>
            <a:ext cx="411162"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are</a:t>
            </a:r>
            <a:endParaRPr/>
          </a:p>
        </p:txBody>
      </p:sp>
      <p:sp>
        <p:nvSpPr>
          <p:cNvPr id="1088" name="Google Shape;1088;p96"/>
          <p:cNvSpPr txBox="1"/>
          <p:nvPr/>
        </p:nvSpPr>
        <p:spPr>
          <a:xfrm>
            <a:off x="5627687" y="1968500"/>
            <a:ext cx="403225"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not</a:t>
            </a:r>
            <a:endParaRPr/>
          </a:p>
        </p:txBody>
      </p:sp>
      <p:sp>
        <p:nvSpPr>
          <p:cNvPr id="1089" name="Google Shape;1089;p96"/>
          <p:cNvSpPr txBox="1"/>
          <p:nvPr/>
        </p:nvSpPr>
        <p:spPr>
          <a:xfrm>
            <a:off x="6094412" y="1968500"/>
            <a:ext cx="504825"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part</a:t>
            </a:r>
            <a:endParaRPr/>
          </a:p>
        </p:txBody>
      </p:sp>
      <p:sp>
        <p:nvSpPr>
          <p:cNvPr id="1090" name="Google Shape;1090;p96"/>
          <p:cNvSpPr txBox="1"/>
          <p:nvPr/>
        </p:nvSpPr>
        <p:spPr>
          <a:xfrm>
            <a:off x="6662737" y="1968500"/>
            <a:ext cx="265112"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of</a:t>
            </a:r>
            <a:endParaRPr/>
          </a:p>
        </p:txBody>
      </p:sp>
      <p:sp>
        <p:nvSpPr>
          <p:cNvPr id="1091" name="Google Shape;1091;p96"/>
          <p:cNvSpPr txBox="1"/>
          <p:nvPr/>
        </p:nvSpPr>
        <p:spPr>
          <a:xfrm>
            <a:off x="6991350" y="1968500"/>
            <a:ext cx="458787"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any</a:t>
            </a:r>
            <a:endParaRPr/>
          </a:p>
        </p:txBody>
      </p:sp>
      <p:sp>
        <p:nvSpPr>
          <p:cNvPr id="1092" name="Google Shape;1092;p96"/>
          <p:cNvSpPr txBox="1"/>
          <p:nvPr/>
        </p:nvSpPr>
        <p:spPr>
          <a:xfrm>
            <a:off x="7513637" y="1968500"/>
            <a:ext cx="709612"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class.</a:t>
            </a:r>
            <a:endParaRPr/>
          </a:p>
        </p:txBody>
      </p:sp>
      <p:sp>
        <p:nvSpPr>
          <p:cNvPr id="1093" name="Google Shape;1093;p96"/>
          <p:cNvSpPr txBox="1"/>
          <p:nvPr/>
        </p:nvSpPr>
        <p:spPr>
          <a:xfrm>
            <a:off x="8286750" y="1968500"/>
            <a:ext cx="473075"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The</a:t>
            </a:r>
            <a:endParaRPr/>
          </a:p>
        </p:txBody>
      </p:sp>
      <p:sp>
        <p:nvSpPr>
          <p:cNvPr id="1094" name="Google Shape;1094;p96"/>
          <p:cNvSpPr txBox="1"/>
          <p:nvPr/>
        </p:nvSpPr>
        <p:spPr>
          <a:xfrm>
            <a:off x="919162" y="2271712"/>
            <a:ext cx="3890962"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function library is inherited from C.</a:t>
            </a:r>
            <a:endParaRPr/>
          </a:p>
        </p:txBody>
      </p:sp>
      <p:sp>
        <p:nvSpPr>
          <p:cNvPr id="1095" name="Google Shape;1095;p96"/>
          <p:cNvSpPr txBox="1"/>
          <p:nvPr/>
        </p:nvSpPr>
        <p:spPr>
          <a:xfrm>
            <a:off x="919162" y="2620962"/>
            <a:ext cx="500062" cy="5715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The</a:t>
            </a:r>
            <a:endParaRPr b="0" i="0" sz="1900" u="none">
              <a:solidFill>
                <a:schemeClr val="dk1"/>
              </a:solidFill>
              <a:latin typeface="Arial"/>
              <a:ea typeface="Arial"/>
              <a:cs typeface="Arial"/>
              <a:sym typeface="Arial"/>
            </a:endParaRPr>
          </a:p>
          <a:p>
            <a:pPr indent="0" lvl="0" marL="7936" marR="0" rtl="0" algn="l">
              <a:lnSpc>
                <a:spcPct val="96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and</a:t>
            </a:r>
            <a:endParaRPr/>
          </a:p>
        </p:txBody>
      </p:sp>
      <p:sp>
        <p:nvSpPr>
          <p:cNvPr id="1096" name="Google Shape;1096;p96"/>
          <p:cNvSpPr txBox="1"/>
          <p:nvPr/>
        </p:nvSpPr>
        <p:spPr>
          <a:xfrm>
            <a:off x="1466850" y="2620962"/>
            <a:ext cx="2735262"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Object Oriented Class</a:t>
            </a:r>
            <a:endParaRPr/>
          </a:p>
        </p:txBody>
      </p:sp>
      <p:sp>
        <p:nvSpPr>
          <p:cNvPr id="1097" name="Google Shape;1097;p96"/>
          <p:cNvSpPr txBox="1"/>
          <p:nvPr/>
        </p:nvSpPr>
        <p:spPr>
          <a:xfrm>
            <a:off x="4249737" y="2620962"/>
            <a:ext cx="985837"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Library:</a:t>
            </a:r>
            <a:endParaRPr/>
          </a:p>
        </p:txBody>
      </p:sp>
      <p:sp>
        <p:nvSpPr>
          <p:cNvPr id="1098" name="Google Shape;1098;p96"/>
          <p:cNvSpPr txBox="1"/>
          <p:nvPr/>
        </p:nvSpPr>
        <p:spPr>
          <a:xfrm>
            <a:off x="5284787" y="2620962"/>
            <a:ext cx="512762"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This</a:t>
            </a:r>
            <a:endParaRPr/>
          </a:p>
        </p:txBody>
      </p:sp>
      <p:sp>
        <p:nvSpPr>
          <p:cNvPr id="1099" name="Google Shape;1099;p96"/>
          <p:cNvSpPr txBox="1"/>
          <p:nvPr/>
        </p:nvSpPr>
        <p:spPr>
          <a:xfrm>
            <a:off x="5845175" y="2620962"/>
            <a:ext cx="236537"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is</a:t>
            </a:r>
            <a:endParaRPr/>
          </a:p>
        </p:txBody>
      </p:sp>
      <p:sp>
        <p:nvSpPr>
          <p:cNvPr id="1100" name="Google Shape;1100;p96"/>
          <p:cNvSpPr txBox="1"/>
          <p:nvPr/>
        </p:nvSpPr>
        <p:spPr>
          <a:xfrm>
            <a:off x="6129337" y="2620962"/>
            <a:ext cx="193675"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a</a:t>
            </a:r>
            <a:endParaRPr/>
          </a:p>
        </p:txBody>
      </p:sp>
      <p:sp>
        <p:nvSpPr>
          <p:cNvPr id="1101" name="Google Shape;1101;p96"/>
          <p:cNvSpPr txBox="1"/>
          <p:nvPr/>
        </p:nvSpPr>
        <p:spPr>
          <a:xfrm>
            <a:off x="6372225" y="2620962"/>
            <a:ext cx="1125537"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collection</a:t>
            </a:r>
            <a:endParaRPr/>
          </a:p>
        </p:txBody>
      </p:sp>
      <p:sp>
        <p:nvSpPr>
          <p:cNvPr id="1102" name="Google Shape;1102;p96"/>
          <p:cNvSpPr txBox="1"/>
          <p:nvPr/>
        </p:nvSpPr>
        <p:spPr>
          <a:xfrm>
            <a:off x="7545387" y="2620962"/>
            <a:ext cx="263525"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of</a:t>
            </a:r>
            <a:endParaRPr/>
          </a:p>
        </p:txBody>
      </p:sp>
      <p:sp>
        <p:nvSpPr>
          <p:cNvPr id="1103" name="Google Shape;1103;p96"/>
          <p:cNvSpPr txBox="1"/>
          <p:nvPr/>
        </p:nvSpPr>
        <p:spPr>
          <a:xfrm>
            <a:off x="7856537" y="2620962"/>
            <a:ext cx="903287" cy="266700"/>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classes</a:t>
            </a:r>
            <a:endParaRPr/>
          </a:p>
        </p:txBody>
      </p:sp>
      <p:sp>
        <p:nvSpPr>
          <p:cNvPr id="1104" name="Google Shape;1104;p96"/>
          <p:cNvSpPr txBox="1"/>
          <p:nvPr/>
        </p:nvSpPr>
        <p:spPr>
          <a:xfrm>
            <a:off x="608012" y="2641600"/>
            <a:ext cx="139700" cy="204787"/>
          </a:xfrm>
          <a:prstGeom prst="rect">
            <a:avLst/>
          </a:prstGeom>
          <a:noFill/>
          <a:ln>
            <a:noFill/>
          </a:ln>
        </p:spPr>
        <p:txBody>
          <a:bodyPr anchorCtr="0" anchor="t" bIns="0" lIns="0" spcFirstLastPara="1" rIns="0" wrap="square" tIns="0">
            <a:noAutofit/>
          </a:bodyPr>
          <a:lstStyle/>
          <a:p>
            <a:pPr indent="0" lvl="0" marL="7936" marR="0" rtl="0" algn="l">
              <a:lnSpc>
                <a:spcPct val="107142"/>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p:txBody>
      </p:sp>
      <p:sp>
        <p:nvSpPr>
          <p:cNvPr id="1105" name="Google Shape;1105;p96"/>
          <p:cNvSpPr txBox="1"/>
          <p:nvPr/>
        </p:nvSpPr>
        <p:spPr>
          <a:xfrm>
            <a:off x="1420812" y="2924175"/>
            <a:ext cx="1277937"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associated</a:t>
            </a:r>
            <a:endParaRPr/>
          </a:p>
        </p:txBody>
      </p:sp>
      <p:sp>
        <p:nvSpPr>
          <p:cNvPr id="1106" name="Google Shape;1106;p96"/>
          <p:cNvSpPr txBox="1"/>
          <p:nvPr/>
        </p:nvSpPr>
        <p:spPr>
          <a:xfrm>
            <a:off x="2713037" y="2924175"/>
            <a:ext cx="1138237" cy="268287"/>
          </a:xfrm>
          <a:prstGeom prst="rect">
            <a:avLst/>
          </a:prstGeom>
          <a:noFill/>
          <a:ln>
            <a:noFill/>
          </a:ln>
        </p:spPr>
        <p:txBody>
          <a:bodyPr anchorCtr="0" anchor="t" bIns="0" lIns="0" spcFirstLastPara="1" rIns="0" wrap="square" tIns="0">
            <a:noAutofit/>
          </a:bodyPr>
          <a:lstStyle/>
          <a:p>
            <a:pPr indent="0" lvl="0" marL="7936" marR="0" rtl="0" algn="l">
              <a:lnSpc>
                <a:spcPct val="105263"/>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functions.</a:t>
            </a:r>
            <a:endParaRPr/>
          </a:p>
        </p:txBody>
      </p:sp>
      <p:sp>
        <p:nvSpPr>
          <p:cNvPr id="1107" name="Google Shape;1107;p96"/>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29</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97"/>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3" name="Google Shape;1113;p97"/>
          <p:cNvSpPr txBox="1"/>
          <p:nvPr/>
        </p:nvSpPr>
        <p:spPr>
          <a:xfrm>
            <a:off x="312737" y="503237"/>
            <a:ext cx="83661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STL</a:t>
            </a:r>
            <a:endParaRPr/>
          </a:p>
        </p:txBody>
      </p:sp>
      <p:sp>
        <p:nvSpPr>
          <p:cNvPr id="1114" name="Google Shape;1114;p97"/>
          <p:cNvSpPr txBox="1"/>
          <p:nvPr/>
        </p:nvSpPr>
        <p:spPr>
          <a:xfrm>
            <a:off x="608012" y="1303337"/>
            <a:ext cx="5159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1115" name="Google Shape;1115;p97"/>
          <p:cNvSpPr txBox="1"/>
          <p:nvPr/>
        </p:nvSpPr>
        <p:spPr>
          <a:xfrm>
            <a:off x="1276350" y="1303337"/>
            <a:ext cx="11668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standard</a:t>
            </a:r>
            <a:endParaRPr/>
          </a:p>
        </p:txBody>
      </p:sp>
      <p:sp>
        <p:nvSpPr>
          <p:cNvPr id="1116" name="Google Shape;1116;p97"/>
          <p:cNvSpPr txBox="1"/>
          <p:nvPr/>
        </p:nvSpPr>
        <p:spPr>
          <a:xfrm>
            <a:off x="2595562" y="1303337"/>
            <a:ext cx="10525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function</a:t>
            </a:r>
            <a:endParaRPr/>
          </a:p>
        </p:txBody>
      </p:sp>
      <p:sp>
        <p:nvSpPr>
          <p:cNvPr id="1117" name="Google Shape;1117;p97"/>
          <p:cNvSpPr txBox="1"/>
          <p:nvPr/>
        </p:nvSpPr>
        <p:spPr>
          <a:xfrm>
            <a:off x="3800475" y="1303337"/>
            <a:ext cx="8413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library</a:t>
            </a:r>
            <a:endParaRPr/>
          </a:p>
        </p:txBody>
      </p:sp>
      <p:sp>
        <p:nvSpPr>
          <p:cNvPr id="1118" name="Google Shape;1118;p97"/>
          <p:cNvSpPr txBox="1"/>
          <p:nvPr/>
        </p:nvSpPr>
        <p:spPr>
          <a:xfrm>
            <a:off x="4795837" y="1303337"/>
            <a:ext cx="25717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is</a:t>
            </a:r>
            <a:endParaRPr/>
          </a:p>
        </p:txBody>
      </p:sp>
      <p:sp>
        <p:nvSpPr>
          <p:cNvPr id="1119" name="Google Shape;1119;p97"/>
          <p:cNvSpPr txBox="1"/>
          <p:nvPr/>
        </p:nvSpPr>
        <p:spPr>
          <a:xfrm>
            <a:off x="5205412" y="1303337"/>
            <a:ext cx="98583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divided</a:t>
            </a:r>
            <a:endParaRPr/>
          </a:p>
        </p:txBody>
      </p:sp>
      <p:sp>
        <p:nvSpPr>
          <p:cNvPr id="1120" name="Google Shape;1120;p97"/>
          <p:cNvSpPr txBox="1"/>
          <p:nvPr/>
        </p:nvSpPr>
        <p:spPr>
          <a:xfrm>
            <a:off x="6345237" y="1303337"/>
            <a:ext cx="50641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into</a:t>
            </a:r>
            <a:endParaRPr/>
          </a:p>
        </p:txBody>
      </p:sp>
      <p:sp>
        <p:nvSpPr>
          <p:cNvPr id="1121" name="Google Shape;1121;p97"/>
          <p:cNvSpPr txBox="1"/>
          <p:nvPr/>
        </p:nvSpPr>
        <p:spPr>
          <a:xfrm>
            <a:off x="7005637" y="1303337"/>
            <a:ext cx="441325"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the</a:t>
            </a:r>
            <a:endParaRPr/>
          </a:p>
        </p:txBody>
      </p:sp>
      <p:sp>
        <p:nvSpPr>
          <p:cNvPr id="1122" name="Google Shape;1122;p97"/>
          <p:cNvSpPr txBox="1"/>
          <p:nvPr/>
        </p:nvSpPr>
        <p:spPr>
          <a:xfrm>
            <a:off x="7600950" y="1303337"/>
            <a:ext cx="1160462"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following</a:t>
            </a:r>
            <a:endParaRPr/>
          </a:p>
        </p:txBody>
      </p:sp>
      <p:sp>
        <p:nvSpPr>
          <p:cNvPr id="1123" name="Google Shape;1123;p97"/>
          <p:cNvSpPr txBox="1"/>
          <p:nvPr/>
        </p:nvSpPr>
        <p:spPr>
          <a:xfrm>
            <a:off x="295275" y="1319212"/>
            <a:ext cx="147637" cy="2174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1124" name="Google Shape;1124;p97"/>
          <p:cNvSpPr txBox="1"/>
          <p:nvPr/>
        </p:nvSpPr>
        <p:spPr>
          <a:xfrm>
            <a:off x="608012" y="1624012"/>
            <a:ext cx="13970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categories:</a:t>
            </a:r>
            <a:endParaRPr/>
          </a:p>
        </p:txBody>
      </p:sp>
      <p:sp>
        <p:nvSpPr>
          <p:cNvPr id="1125" name="Google Shape;1125;p97"/>
          <p:cNvSpPr txBox="1"/>
          <p:nvPr/>
        </p:nvSpPr>
        <p:spPr>
          <a:xfrm>
            <a:off x="919162" y="1990725"/>
            <a:ext cx="3638550" cy="2116137"/>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I/O</a:t>
            </a:r>
            <a:endParaRPr/>
          </a:p>
          <a:p>
            <a:pPr indent="0" lvl="0" marL="7936" marR="0" rtl="0" algn="l">
              <a:lnSpc>
                <a:spcPct val="96000"/>
              </a:lnSpc>
              <a:spcBef>
                <a:spcPts val="30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String and character handling</a:t>
            </a:r>
            <a:endParaRPr/>
          </a:p>
          <a:p>
            <a:pPr indent="0" lvl="0" marL="7936" marR="0" rtl="0" algn="l">
              <a:lnSpc>
                <a:spcPct val="96000"/>
              </a:lnSpc>
              <a:spcBef>
                <a:spcPts val="40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Mathematical</a:t>
            </a:r>
            <a:endParaRPr/>
          </a:p>
          <a:p>
            <a:pPr indent="0" lvl="0" marL="7936" marR="0" rtl="0" algn="l">
              <a:lnSpc>
                <a:spcPct val="133333"/>
              </a:lnSpc>
              <a:spcBef>
                <a:spcPts val="20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Time, date, and localization Dynamic allocation Miscellaneous</a:t>
            </a:r>
            <a:endParaRPr/>
          </a:p>
        </p:txBody>
      </p:sp>
      <p:sp>
        <p:nvSpPr>
          <p:cNvPr id="1126" name="Google Shape;1126;p97"/>
          <p:cNvSpPr txBox="1"/>
          <p:nvPr/>
        </p:nvSpPr>
        <p:spPr>
          <a:xfrm>
            <a:off x="608012" y="2006600"/>
            <a:ext cx="147637" cy="2414587"/>
          </a:xfrm>
          <a:prstGeom prst="rect">
            <a:avLst/>
          </a:prstGeom>
          <a:noFill/>
          <a:ln>
            <a:noFill/>
          </a:ln>
        </p:spPr>
        <p:txBody>
          <a:bodyPr anchorCtr="0" anchor="t" bIns="0" lIns="0" spcFirstLastPara="1" rIns="0" wrap="square" tIns="0">
            <a:noAutofit/>
          </a:bodyPr>
          <a:lstStyle/>
          <a:p>
            <a:pPr indent="0" lvl="0" marL="7936" marR="0" rtl="0" algn="l">
              <a:lnSpc>
                <a:spcPct val="106666"/>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a:p>
            <a:pPr indent="0" lvl="0" marL="7936" marR="0" rtl="0" algn="l">
              <a:lnSpc>
                <a:spcPct val="96000"/>
              </a:lnSpc>
              <a:spcBef>
                <a:spcPts val="9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a:p>
            <a:pPr indent="0" lvl="0" marL="7936" marR="0" rtl="0" algn="l">
              <a:lnSpc>
                <a:spcPct val="96000"/>
              </a:lnSpc>
              <a:spcBef>
                <a:spcPts val="10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a:p>
            <a:pPr indent="0" lvl="0" marL="7936" marR="0" rtl="0" algn="l">
              <a:lnSpc>
                <a:spcPct val="96000"/>
              </a:lnSpc>
              <a:spcBef>
                <a:spcPts val="10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a:p>
            <a:pPr indent="0" lvl="0" marL="7936" marR="0" rtl="0" algn="l">
              <a:lnSpc>
                <a:spcPct val="96000"/>
              </a:lnSpc>
              <a:spcBef>
                <a:spcPts val="10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a:p>
            <a:pPr indent="0" lvl="0" marL="7936" marR="0" rtl="0" algn="l">
              <a:lnSpc>
                <a:spcPct val="96000"/>
              </a:lnSpc>
              <a:spcBef>
                <a:spcPts val="10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a:p>
            <a:pPr indent="0" lvl="0" marL="7936" marR="0" rtl="0" algn="l">
              <a:lnSpc>
                <a:spcPct val="96000"/>
              </a:lnSpc>
              <a:spcBef>
                <a:spcPts val="10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a:t>
            </a:r>
            <a:endParaRPr/>
          </a:p>
        </p:txBody>
      </p:sp>
      <p:sp>
        <p:nvSpPr>
          <p:cNvPr id="1127" name="Google Shape;1127;p97"/>
          <p:cNvSpPr txBox="1"/>
          <p:nvPr/>
        </p:nvSpPr>
        <p:spPr>
          <a:xfrm>
            <a:off x="919162" y="4187825"/>
            <a:ext cx="1905000"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Wide-character</a:t>
            </a:r>
            <a:endParaRPr/>
          </a:p>
        </p:txBody>
      </p:sp>
      <p:sp>
        <p:nvSpPr>
          <p:cNvPr id="1128" name="Google Shape;1128;p97"/>
          <p:cNvSpPr txBox="1"/>
          <p:nvPr/>
        </p:nvSpPr>
        <p:spPr>
          <a:xfrm>
            <a:off x="2840037" y="4187825"/>
            <a:ext cx="1144587" cy="2857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functions</a:t>
            </a:r>
            <a:endParaRPr/>
          </a:p>
        </p:txBody>
      </p:sp>
      <p:sp>
        <p:nvSpPr>
          <p:cNvPr id="1129" name="Google Shape;1129;p97"/>
          <p:cNvSpPr txBox="1"/>
          <p:nvPr/>
        </p:nvSpPr>
        <p:spPr>
          <a:xfrm>
            <a:off x="4465637" y="6564312"/>
            <a:ext cx="220662" cy="179387"/>
          </a:xfrm>
          <a:prstGeom prst="rect">
            <a:avLst/>
          </a:prstGeom>
          <a:noFill/>
          <a:ln>
            <a:noFill/>
          </a:ln>
        </p:spPr>
        <p:txBody>
          <a:bodyPr anchorCtr="0" anchor="t" bIns="0" lIns="0" spcFirstLastPara="1" rIns="0" wrap="square" tIns="0">
            <a:noAutofit/>
          </a:bodyPr>
          <a:lstStyle/>
          <a:p>
            <a:pPr indent="0" lvl="0" marL="7936" marR="0" rtl="0" algn="l">
              <a:lnSpc>
                <a:spcPct val="108333"/>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30</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98"/>
          <p:cNvSpPr/>
          <p:nvPr/>
        </p:nvSpPr>
        <p:spPr>
          <a:xfrm>
            <a:off x="0" y="0"/>
            <a:ext cx="9144000" cy="6858000"/>
          </a:xfrm>
          <a:custGeom>
            <a:rect b="b" l="l" r="r" t="t"/>
            <a:pathLst>
              <a:path extrusionOk="0" h="9753600" w="13004800">
                <a:moveTo>
                  <a:pt x="0" y="9753600"/>
                </a:moveTo>
                <a:lnTo>
                  <a:pt x="13004800" y="9753600"/>
                </a:lnTo>
                <a:lnTo>
                  <a:pt x="13004800" y="0"/>
                </a:lnTo>
                <a:lnTo>
                  <a:pt x="0" y="0"/>
                </a:lnTo>
                <a:lnTo>
                  <a:pt x="0" y="9753600"/>
                </a:lnTo>
                <a:close/>
              </a:path>
            </a:pathLst>
          </a:custGeom>
          <a:solidFill>
            <a:srgbClr val="FE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5" name="Google Shape;1135;p98"/>
          <p:cNvSpPr txBox="1"/>
          <p:nvPr/>
        </p:nvSpPr>
        <p:spPr>
          <a:xfrm>
            <a:off x="312737" y="503237"/>
            <a:ext cx="812800"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The</a:t>
            </a:r>
            <a:endParaRPr/>
          </a:p>
        </p:txBody>
      </p:sp>
      <p:sp>
        <p:nvSpPr>
          <p:cNvPr id="1136" name="Google Shape;1136;p98"/>
          <p:cNvSpPr txBox="1"/>
          <p:nvPr/>
        </p:nvSpPr>
        <p:spPr>
          <a:xfrm>
            <a:off x="1163637" y="503237"/>
            <a:ext cx="1397000"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Object</a:t>
            </a:r>
            <a:endParaRPr/>
          </a:p>
        </p:txBody>
      </p:sp>
      <p:sp>
        <p:nvSpPr>
          <p:cNvPr id="1137" name="Google Shape;1137;p98"/>
          <p:cNvSpPr txBox="1"/>
          <p:nvPr/>
        </p:nvSpPr>
        <p:spPr>
          <a:xfrm>
            <a:off x="2598737" y="503237"/>
            <a:ext cx="1785937"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Oriented</a:t>
            </a:r>
            <a:endParaRPr/>
          </a:p>
        </p:txBody>
      </p:sp>
      <p:sp>
        <p:nvSpPr>
          <p:cNvPr id="1138" name="Google Shape;1138;p98"/>
          <p:cNvSpPr txBox="1"/>
          <p:nvPr/>
        </p:nvSpPr>
        <p:spPr>
          <a:xfrm>
            <a:off x="4422775" y="503237"/>
            <a:ext cx="1176337"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Class</a:t>
            </a:r>
            <a:endParaRPr/>
          </a:p>
        </p:txBody>
      </p:sp>
      <p:sp>
        <p:nvSpPr>
          <p:cNvPr id="1139" name="Google Shape;1139;p98"/>
          <p:cNvSpPr txBox="1"/>
          <p:nvPr/>
        </p:nvSpPr>
        <p:spPr>
          <a:xfrm>
            <a:off x="5638800" y="503237"/>
            <a:ext cx="1452562" cy="454025"/>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rgbClr val="AA7941"/>
              </a:buClr>
              <a:buSzPts val="3400"/>
              <a:buFont typeface="Arial"/>
              <a:buNone/>
            </a:pPr>
            <a:r>
              <a:rPr b="0" i="0" lang="en-US" sz="3400" u="none">
                <a:solidFill>
                  <a:srgbClr val="AA7941"/>
                </a:solidFill>
                <a:latin typeface="Arial"/>
                <a:ea typeface="Arial"/>
                <a:cs typeface="Arial"/>
                <a:sym typeface="Arial"/>
              </a:rPr>
              <a:t>Library</a:t>
            </a:r>
            <a:endParaRPr/>
          </a:p>
        </p:txBody>
      </p:sp>
      <p:sp>
        <p:nvSpPr>
          <p:cNvPr id="1140" name="Google Shape;1140;p98"/>
          <p:cNvSpPr txBox="1"/>
          <p:nvPr/>
        </p:nvSpPr>
        <p:spPr>
          <a:xfrm>
            <a:off x="581025" y="1281112"/>
            <a:ext cx="1074737" cy="5524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Standard</a:t>
            </a:r>
            <a:endParaRPr/>
          </a:p>
          <a:p>
            <a:pPr indent="0" lvl="0" marL="7936" marR="0" rtl="0" algn="l">
              <a:lnSpc>
                <a:spcPct val="96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classes</a:t>
            </a:r>
            <a:endParaRPr/>
          </a:p>
        </p:txBody>
      </p:sp>
      <p:sp>
        <p:nvSpPr>
          <p:cNvPr id="1141" name="Google Shape;1141;p98"/>
          <p:cNvSpPr txBox="1"/>
          <p:nvPr/>
        </p:nvSpPr>
        <p:spPr>
          <a:xfrm>
            <a:off x="1757362" y="1281112"/>
            <a:ext cx="563562"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C++</a:t>
            </a:r>
            <a:endParaRPr/>
          </a:p>
        </p:txBody>
      </p:sp>
      <p:sp>
        <p:nvSpPr>
          <p:cNvPr id="1142" name="Google Shape;1142;p98"/>
          <p:cNvSpPr txBox="1"/>
          <p:nvPr/>
        </p:nvSpPr>
        <p:spPr>
          <a:xfrm>
            <a:off x="2422525" y="1281112"/>
            <a:ext cx="1927225"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Object  Oriented</a:t>
            </a:r>
            <a:endParaRPr/>
          </a:p>
        </p:txBody>
      </p:sp>
      <p:sp>
        <p:nvSpPr>
          <p:cNvPr id="1143" name="Google Shape;1143;p98"/>
          <p:cNvSpPr txBox="1"/>
          <p:nvPr/>
        </p:nvSpPr>
        <p:spPr>
          <a:xfrm>
            <a:off x="4451350" y="1281112"/>
            <a:ext cx="835025"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Library</a:t>
            </a:r>
            <a:endParaRPr/>
          </a:p>
        </p:txBody>
      </p:sp>
      <p:sp>
        <p:nvSpPr>
          <p:cNvPr id="1144" name="Google Shape;1144;p98"/>
          <p:cNvSpPr txBox="1"/>
          <p:nvPr/>
        </p:nvSpPr>
        <p:spPr>
          <a:xfrm>
            <a:off x="5387975" y="1281112"/>
            <a:ext cx="871537"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defines</a:t>
            </a:r>
            <a:endParaRPr/>
          </a:p>
        </p:txBody>
      </p:sp>
      <p:sp>
        <p:nvSpPr>
          <p:cNvPr id="1145" name="Google Shape;1145;p98"/>
          <p:cNvSpPr txBox="1"/>
          <p:nvPr/>
        </p:nvSpPr>
        <p:spPr>
          <a:xfrm>
            <a:off x="6361112" y="1281112"/>
            <a:ext cx="331787"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an</a:t>
            </a:r>
            <a:endParaRPr/>
          </a:p>
        </p:txBody>
      </p:sp>
      <p:sp>
        <p:nvSpPr>
          <p:cNvPr id="1146" name="Google Shape;1146;p98"/>
          <p:cNvSpPr txBox="1"/>
          <p:nvPr/>
        </p:nvSpPr>
        <p:spPr>
          <a:xfrm>
            <a:off x="6794500" y="1281112"/>
            <a:ext cx="1106487"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extensive</a:t>
            </a:r>
            <a:endParaRPr/>
          </a:p>
        </p:txBody>
      </p:sp>
      <p:sp>
        <p:nvSpPr>
          <p:cNvPr id="1147" name="Google Shape;1147;p98"/>
          <p:cNvSpPr txBox="1"/>
          <p:nvPr/>
        </p:nvSpPr>
        <p:spPr>
          <a:xfrm>
            <a:off x="8002587" y="1281112"/>
            <a:ext cx="387350"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set</a:t>
            </a:r>
            <a:endParaRPr/>
          </a:p>
        </p:txBody>
      </p:sp>
      <p:sp>
        <p:nvSpPr>
          <p:cNvPr id="1148" name="Google Shape;1148;p98"/>
          <p:cNvSpPr txBox="1"/>
          <p:nvPr/>
        </p:nvSpPr>
        <p:spPr>
          <a:xfrm>
            <a:off x="8491537" y="1281112"/>
            <a:ext cx="263525"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of</a:t>
            </a:r>
            <a:endParaRPr/>
          </a:p>
        </p:txBody>
      </p:sp>
      <p:sp>
        <p:nvSpPr>
          <p:cNvPr id="1149" name="Google Shape;1149;p98"/>
          <p:cNvSpPr txBox="1"/>
          <p:nvPr/>
        </p:nvSpPr>
        <p:spPr>
          <a:xfrm>
            <a:off x="295275" y="1311275"/>
            <a:ext cx="138112" cy="204787"/>
          </a:xfrm>
          <a:prstGeom prst="rect">
            <a:avLst/>
          </a:prstGeom>
          <a:noFill/>
          <a:ln>
            <a:noFill/>
          </a:ln>
        </p:spPr>
        <p:txBody>
          <a:bodyPr anchorCtr="0" anchor="t" bIns="0" lIns="0" spcFirstLastPara="1" rIns="0" wrap="square" tIns="0">
            <a:noAutofit/>
          </a:bodyPr>
          <a:lstStyle/>
          <a:p>
            <a:pPr indent="0" lvl="0" marL="7936" marR="0" rtl="0" algn="l">
              <a:lnSpc>
                <a:spcPct val="107142"/>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p:txBody>
      </p:sp>
      <p:sp>
        <p:nvSpPr>
          <p:cNvPr id="1150" name="Google Shape;1150;p98"/>
          <p:cNvSpPr txBox="1"/>
          <p:nvPr/>
        </p:nvSpPr>
        <p:spPr>
          <a:xfrm>
            <a:off x="1608137" y="1566862"/>
            <a:ext cx="1495425"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that  provide</a:t>
            </a:r>
            <a:endParaRPr/>
          </a:p>
        </p:txBody>
      </p:sp>
      <p:sp>
        <p:nvSpPr>
          <p:cNvPr id="1151" name="Google Shape;1151;p98"/>
          <p:cNvSpPr txBox="1"/>
          <p:nvPr/>
        </p:nvSpPr>
        <p:spPr>
          <a:xfrm>
            <a:off x="3232150" y="1566862"/>
            <a:ext cx="917575"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support</a:t>
            </a:r>
            <a:endParaRPr/>
          </a:p>
        </p:txBody>
      </p:sp>
      <p:sp>
        <p:nvSpPr>
          <p:cNvPr id="1152" name="Google Shape;1152;p98"/>
          <p:cNvSpPr txBox="1"/>
          <p:nvPr/>
        </p:nvSpPr>
        <p:spPr>
          <a:xfrm>
            <a:off x="4278312" y="1566862"/>
            <a:ext cx="346075"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for</a:t>
            </a:r>
            <a:endParaRPr/>
          </a:p>
        </p:txBody>
      </p:sp>
      <p:sp>
        <p:nvSpPr>
          <p:cNvPr id="1153" name="Google Shape;1153;p98"/>
          <p:cNvSpPr txBox="1"/>
          <p:nvPr/>
        </p:nvSpPr>
        <p:spPr>
          <a:xfrm>
            <a:off x="4752975" y="1566862"/>
            <a:ext cx="193675"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a</a:t>
            </a:r>
            <a:endParaRPr/>
          </a:p>
        </p:txBody>
      </p:sp>
      <p:sp>
        <p:nvSpPr>
          <p:cNvPr id="1154" name="Google Shape;1154;p98"/>
          <p:cNvSpPr txBox="1"/>
          <p:nvPr/>
        </p:nvSpPr>
        <p:spPr>
          <a:xfrm>
            <a:off x="5075237" y="1566862"/>
            <a:ext cx="912812"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number</a:t>
            </a:r>
            <a:endParaRPr/>
          </a:p>
        </p:txBody>
      </p:sp>
      <p:sp>
        <p:nvSpPr>
          <p:cNvPr id="1155" name="Google Shape;1155;p98"/>
          <p:cNvSpPr txBox="1"/>
          <p:nvPr/>
        </p:nvSpPr>
        <p:spPr>
          <a:xfrm>
            <a:off x="5992812" y="1566862"/>
            <a:ext cx="493712" cy="552450"/>
          </a:xfrm>
          <a:prstGeom prst="rect">
            <a:avLst/>
          </a:prstGeom>
          <a:noFill/>
          <a:ln>
            <a:noFill/>
          </a:ln>
        </p:spPr>
        <p:txBody>
          <a:bodyPr anchorCtr="0" anchor="t" bIns="0" lIns="0" spcFirstLastPara="1" rIns="0" wrap="square" tIns="0">
            <a:noAutofit/>
          </a:bodyPr>
          <a:lstStyle/>
          <a:p>
            <a:pPr indent="0" lvl="0" marL="103187" marR="0" rtl="0" algn="ctr">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of</a:t>
            </a:r>
            <a:endParaRPr/>
          </a:p>
          <a:p>
            <a:pPr indent="0" lvl="0" marL="103187" marR="0" rtl="0" algn="ctr">
              <a:lnSpc>
                <a:spcPct val="96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This</a:t>
            </a:r>
            <a:endParaRPr/>
          </a:p>
        </p:txBody>
      </p:sp>
      <p:sp>
        <p:nvSpPr>
          <p:cNvPr id="1156" name="Google Shape;1156;p98"/>
          <p:cNvSpPr txBox="1"/>
          <p:nvPr/>
        </p:nvSpPr>
        <p:spPr>
          <a:xfrm>
            <a:off x="6508750" y="1566862"/>
            <a:ext cx="1023937"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common</a:t>
            </a:r>
            <a:endParaRPr/>
          </a:p>
        </p:txBody>
      </p:sp>
      <p:sp>
        <p:nvSpPr>
          <p:cNvPr id="1157" name="Google Shape;1157;p98"/>
          <p:cNvSpPr txBox="1"/>
          <p:nvPr/>
        </p:nvSpPr>
        <p:spPr>
          <a:xfrm>
            <a:off x="7661275" y="1566862"/>
            <a:ext cx="1093787"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activities,</a:t>
            </a:r>
            <a:endParaRPr/>
          </a:p>
        </p:txBody>
      </p:sp>
      <p:sp>
        <p:nvSpPr>
          <p:cNvPr id="1158" name="Google Shape;1158;p98"/>
          <p:cNvSpPr txBox="1"/>
          <p:nvPr/>
        </p:nvSpPr>
        <p:spPr>
          <a:xfrm>
            <a:off x="581025" y="1852612"/>
            <a:ext cx="5378450" cy="55245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including  I/O, strings, and numeric processing.</a:t>
            </a:r>
            <a:endParaRPr/>
          </a:p>
          <a:p>
            <a:pPr indent="0" lvl="0" marL="7936" marR="0" rtl="0" algn="l">
              <a:lnSpc>
                <a:spcPct val="96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following:</a:t>
            </a:r>
            <a:endParaRPr/>
          </a:p>
        </p:txBody>
      </p:sp>
      <p:sp>
        <p:nvSpPr>
          <p:cNvPr id="1159" name="Google Shape;1159;p98"/>
          <p:cNvSpPr txBox="1"/>
          <p:nvPr/>
        </p:nvSpPr>
        <p:spPr>
          <a:xfrm>
            <a:off x="6538912" y="1852612"/>
            <a:ext cx="750887"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library</a:t>
            </a:r>
            <a:endParaRPr/>
          </a:p>
        </p:txBody>
      </p:sp>
      <p:sp>
        <p:nvSpPr>
          <p:cNvPr id="1160" name="Google Shape;1160;p98"/>
          <p:cNvSpPr txBox="1"/>
          <p:nvPr/>
        </p:nvSpPr>
        <p:spPr>
          <a:xfrm>
            <a:off x="7323137" y="1852612"/>
            <a:ext cx="996950"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includes</a:t>
            </a:r>
            <a:endParaRPr/>
          </a:p>
        </p:txBody>
      </p:sp>
      <p:sp>
        <p:nvSpPr>
          <p:cNvPr id="1161" name="Google Shape;1161;p98"/>
          <p:cNvSpPr txBox="1"/>
          <p:nvPr/>
        </p:nvSpPr>
        <p:spPr>
          <a:xfrm>
            <a:off x="8353425" y="1852612"/>
            <a:ext cx="401637" cy="2667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the</a:t>
            </a:r>
            <a:endParaRPr/>
          </a:p>
        </p:txBody>
      </p:sp>
      <p:sp>
        <p:nvSpPr>
          <p:cNvPr id="1162" name="Google Shape;1162;p98"/>
          <p:cNvSpPr txBox="1"/>
          <p:nvPr/>
        </p:nvSpPr>
        <p:spPr>
          <a:xfrm>
            <a:off x="1169987" y="2790825"/>
            <a:ext cx="468312" cy="2892425"/>
          </a:xfrm>
          <a:prstGeom prst="rect">
            <a:avLst/>
          </a:prstGeom>
          <a:noFill/>
          <a:ln>
            <a:noFill/>
          </a:ln>
        </p:spPr>
        <p:txBody>
          <a:bodyPr anchorCtr="0" anchor="t" bIns="0" lIns="0" spcFirstLastPara="1" rIns="0" wrap="square" tIns="0">
            <a:noAutofit/>
          </a:bodyPr>
          <a:lstStyle/>
          <a:p>
            <a:pPr indent="0" lvl="0" marL="7936" marR="0" rtl="0" algn="just">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The</a:t>
            </a:r>
            <a:endParaRPr/>
          </a:p>
          <a:p>
            <a:pPr indent="0" lvl="0" marL="7936" marR="0" rtl="0" algn="just">
              <a:lnSpc>
                <a:spcPct val="115789"/>
              </a:lnSpc>
              <a:spcBef>
                <a:spcPts val="2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The </a:t>
            </a:r>
            <a:endParaRPr/>
          </a:p>
          <a:p>
            <a:pPr indent="0" lvl="0" marL="7936" marR="0" rtl="0" algn="just">
              <a:lnSpc>
                <a:spcPct val="115789"/>
              </a:lnSpc>
              <a:spcBef>
                <a:spcPts val="3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The </a:t>
            </a:r>
            <a:endParaRPr/>
          </a:p>
          <a:p>
            <a:pPr indent="0" lvl="0" marL="7936" marR="0" rtl="0" algn="just">
              <a:lnSpc>
                <a:spcPct val="115789"/>
              </a:lnSpc>
              <a:spcBef>
                <a:spcPts val="3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The </a:t>
            </a:r>
            <a:endParaRPr/>
          </a:p>
          <a:p>
            <a:pPr indent="0" lvl="0" marL="7936" marR="0" rtl="0" algn="just">
              <a:lnSpc>
                <a:spcPct val="115789"/>
              </a:lnSpc>
              <a:spcBef>
                <a:spcPts val="3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The </a:t>
            </a:r>
            <a:endParaRPr/>
          </a:p>
          <a:p>
            <a:pPr indent="0" lvl="0" marL="7936" marR="0" rtl="0" algn="just">
              <a:lnSpc>
                <a:spcPct val="115789"/>
              </a:lnSpc>
              <a:spcBef>
                <a:spcPts val="3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The </a:t>
            </a:r>
            <a:endParaRPr/>
          </a:p>
          <a:p>
            <a:pPr indent="0" lvl="0" marL="7936" marR="0" rtl="0" algn="just">
              <a:lnSpc>
                <a:spcPct val="115789"/>
              </a:lnSpc>
              <a:spcBef>
                <a:spcPts val="3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The </a:t>
            </a:r>
            <a:endParaRPr/>
          </a:p>
          <a:p>
            <a:pPr indent="0" lvl="0" marL="7936" marR="0" rtl="0" algn="just">
              <a:lnSpc>
                <a:spcPct val="115789"/>
              </a:lnSpc>
              <a:spcBef>
                <a:spcPts val="3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The</a:t>
            </a:r>
            <a:endParaRPr/>
          </a:p>
          <a:p>
            <a:pPr indent="0" lvl="0" marL="7936" marR="0" rtl="0" algn="just">
              <a:lnSpc>
                <a:spcPct val="75862"/>
              </a:lnSpc>
              <a:spcBef>
                <a:spcPts val="400"/>
              </a:spcBef>
              <a:spcAft>
                <a:spcPts val="0"/>
              </a:spcAft>
              <a:buClr>
                <a:schemeClr val="dk1"/>
              </a:buClr>
              <a:buSzPts val="2900"/>
              <a:buFont typeface="Arial"/>
              <a:buNone/>
            </a:pPr>
            <a:r>
              <a:rPr b="0" baseline="-25000" i="0" lang="en-US" sz="2900" u="none">
                <a:solidFill>
                  <a:schemeClr val="dk1"/>
                </a:solidFill>
                <a:latin typeface="Arial"/>
                <a:ea typeface="Arial"/>
                <a:cs typeface="Arial"/>
                <a:sym typeface="Arial"/>
              </a:rPr>
              <a:t>The</a:t>
            </a:r>
            <a:endParaRPr/>
          </a:p>
        </p:txBody>
      </p:sp>
      <p:sp>
        <p:nvSpPr>
          <p:cNvPr id="1163" name="Google Shape;1163;p98"/>
          <p:cNvSpPr txBox="1"/>
          <p:nvPr/>
        </p:nvSpPr>
        <p:spPr>
          <a:xfrm>
            <a:off x="1654175" y="2790825"/>
            <a:ext cx="3009900" cy="927100"/>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Standard C++ I/O Classes</a:t>
            </a:r>
            <a:endParaRPr/>
          </a:p>
          <a:p>
            <a:pPr indent="0" lvl="0" marL="7936" marR="0" rtl="0" algn="l">
              <a:lnSpc>
                <a:spcPct val="96000"/>
              </a:lnSpc>
              <a:spcBef>
                <a:spcPts val="2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String Class</a:t>
            </a:r>
            <a:endParaRPr/>
          </a:p>
          <a:p>
            <a:pPr indent="0" lvl="0" marL="7936" marR="0" rtl="0" algn="l">
              <a:lnSpc>
                <a:spcPct val="96000"/>
              </a:lnSpc>
              <a:spcBef>
                <a:spcPts val="3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Numeric Classes</a:t>
            </a:r>
            <a:endParaRPr/>
          </a:p>
        </p:txBody>
      </p:sp>
      <p:sp>
        <p:nvSpPr>
          <p:cNvPr id="1164" name="Google Shape;1164;p98"/>
          <p:cNvSpPr txBox="1"/>
          <p:nvPr/>
        </p:nvSpPr>
        <p:spPr>
          <a:xfrm>
            <a:off x="608012" y="2820987"/>
            <a:ext cx="138112" cy="3481387"/>
          </a:xfrm>
          <a:prstGeom prst="rect">
            <a:avLst/>
          </a:prstGeom>
          <a:noFill/>
          <a:ln>
            <a:noFill/>
          </a:ln>
        </p:spPr>
        <p:txBody>
          <a:bodyPr anchorCtr="0" anchor="t" bIns="0" lIns="0" spcFirstLastPara="1" rIns="0" wrap="square" tIns="0">
            <a:noAutofit/>
          </a:bodyPr>
          <a:lstStyle/>
          <a:p>
            <a:pPr indent="0" lvl="0" marL="7936" marR="0" rtl="0" algn="l">
              <a:lnSpc>
                <a:spcPct val="107142"/>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7936" marR="0" rtl="0" algn="l">
              <a:lnSpc>
                <a:spcPct val="96000"/>
              </a:lnSpc>
              <a:spcBef>
                <a:spcPts val="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7936" marR="0" rtl="0" algn="l">
              <a:lnSpc>
                <a:spcPct val="96000"/>
              </a:lnSpc>
              <a:spcBef>
                <a:spcPts val="9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7936" marR="0" rtl="0" algn="l">
              <a:lnSpc>
                <a:spcPct val="96000"/>
              </a:lnSpc>
              <a:spcBef>
                <a:spcPts val="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7936" marR="0" rtl="0" algn="l">
              <a:lnSpc>
                <a:spcPct val="96000"/>
              </a:lnSpc>
              <a:spcBef>
                <a:spcPts val="9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7936" marR="0" rtl="0" algn="l">
              <a:lnSpc>
                <a:spcPct val="96000"/>
              </a:lnSpc>
              <a:spcBef>
                <a:spcPts val="9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7936" marR="0" rtl="0" algn="l">
              <a:lnSpc>
                <a:spcPct val="96000"/>
              </a:lnSpc>
              <a:spcBef>
                <a:spcPts val="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7936" marR="0" rtl="0" algn="l">
              <a:lnSpc>
                <a:spcPct val="96000"/>
              </a:lnSpc>
              <a:spcBef>
                <a:spcPts val="9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7936" marR="0" rtl="0" algn="l">
              <a:lnSpc>
                <a:spcPct val="96000"/>
              </a:lnSpc>
              <a:spcBef>
                <a:spcPts val="9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7936" marR="0" rtl="0" algn="l">
              <a:lnSpc>
                <a:spcPct val="96000"/>
              </a:lnSpc>
              <a:spcBef>
                <a:spcPts val="8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a:p>
            <a:pPr indent="0" lvl="0" marL="7936" marR="0" rtl="0" algn="l">
              <a:lnSpc>
                <a:spcPct val="96000"/>
              </a:lnSpc>
              <a:spcBef>
                <a:spcPts val="9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endParaRPr/>
          </a:p>
        </p:txBody>
      </p:sp>
      <p:sp>
        <p:nvSpPr>
          <p:cNvPr id="1165" name="Google Shape;1165;p98"/>
          <p:cNvSpPr txBox="1"/>
          <p:nvPr/>
        </p:nvSpPr>
        <p:spPr>
          <a:xfrm>
            <a:off x="1654175" y="3773487"/>
            <a:ext cx="482600" cy="1579562"/>
          </a:xfrm>
          <a:prstGeom prst="rect">
            <a:avLst/>
          </a:prstGeom>
          <a:noFill/>
          <a:ln>
            <a:noFill/>
          </a:ln>
        </p:spPr>
        <p:txBody>
          <a:bodyPr anchorCtr="0" anchor="t" bIns="0" lIns="0" spcFirstLastPara="1" rIns="0" wrap="square" tIns="0">
            <a:noAutofit/>
          </a:bodyPr>
          <a:lstStyle/>
          <a:p>
            <a:pPr indent="0" lvl="0" marL="7936" marR="0" rtl="0" algn="just">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STL</a:t>
            </a:r>
            <a:endParaRPr/>
          </a:p>
          <a:p>
            <a:pPr indent="0" lvl="0" marL="7936" marR="0" rtl="0" algn="just">
              <a:lnSpc>
                <a:spcPct val="115789"/>
              </a:lnSpc>
              <a:spcBef>
                <a:spcPts val="2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STL </a:t>
            </a:r>
            <a:endParaRPr/>
          </a:p>
          <a:p>
            <a:pPr indent="0" lvl="0" marL="7936" marR="0" rtl="0" algn="just">
              <a:lnSpc>
                <a:spcPct val="115789"/>
              </a:lnSpc>
              <a:spcBef>
                <a:spcPts val="3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STL </a:t>
            </a:r>
            <a:endParaRPr/>
          </a:p>
          <a:p>
            <a:pPr indent="0" lvl="0" marL="7936" marR="0" rtl="0" algn="just">
              <a:lnSpc>
                <a:spcPct val="115789"/>
              </a:lnSpc>
              <a:spcBef>
                <a:spcPts val="3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STL</a:t>
            </a:r>
            <a:endParaRPr/>
          </a:p>
          <a:p>
            <a:pPr indent="0" lvl="0" marL="7936" marR="0" rtl="0" algn="just">
              <a:lnSpc>
                <a:spcPct val="96000"/>
              </a:lnSpc>
              <a:spcBef>
                <a:spcPts val="3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STL</a:t>
            </a:r>
            <a:endParaRPr/>
          </a:p>
        </p:txBody>
      </p:sp>
      <p:sp>
        <p:nvSpPr>
          <p:cNvPr id="1166" name="Google Shape;1166;p98"/>
          <p:cNvSpPr txBox="1"/>
          <p:nvPr/>
        </p:nvSpPr>
        <p:spPr>
          <a:xfrm>
            <a:off x="2152650" y="3773487"/>
            <a:ext cx="2090737" cy="1579562"/>
          </a:xfrm>
          <a:prstGeom prst="rect">
            <a:avLst/>
          </a:prstGeom>
          <a:noFill/>
          <a:ln>
            <a:noFill/>
          </a:ln>
        </p:spPr>
        <p:txBody>
          <a:bodyPr anchorCtr="0" anchor="t" bIns="0" lIns="0" spcFirstLastPara="1" rIns="0" wrap="square" tIns="0">
            <a:noAutofit/>
          </a:bodyPr>
          <a:lstStyle/>
          <a:p>
            <a:pPr indent="0" lvl="0" marL="7936" marR="0" rtl="0" algn="l">
              <a:lnSpc>
                <a:spcPct val="100000"/>
              </a:lnSpc>
              <a:spcBef>
                <a:spcPts val="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Container Classes</a:t>
            </a:r>
            <a:endParaRPr/>
          </a:p>
          <a:p>
            <a:pPr indent="0" lvl="0" marL="7936" marR="0" rtl="0" algn="l">
              <a:lnSpc>
                <a:spcPct val="115789"/>
              </a:lnSpc>
              <a:spcBef>
                <a:spcPts val="2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Algorithms </a:t>
            </a:r>
            <a:endParaRPr/>
          </a:p>
          <a:p>
            <a:pPr indent="0" lvl="0" marL="7936" marR="0" rtl="0" algn="l">
              <a:lnSpc>
                <a:spcPct val="115789"/>
              </a:lnSpc>
              <a:spcBef>
                <a:spcPts val="3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Function Objects </a:t>
            </a:r>
            <a:endParaRPr/>
          </a:p>
          <a:p>
            <a:pPr indent="0" lvl="0" marL="7936" marR="0" rtl="0" algn="l">
              <a:lnSpc>
                <a:spcPct val="115789"/>
              </a:lnSpc>
              <a:spcBef>
                <a:spcPts val="3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Iterators</a:t>
            </a:r>
            <a:endParaRPr/>
          </a:p>
          <a:p>
            <a:pPr indent="0" lvl="0" marL="7936" marR="0" rtl="0" algn="l">
              <a:lnSpc>
                <a:spcPct val="96000"/>
              </a:lnSpc>
              <a:spcBef>
                <a:spcPts val="3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Allocators</a:t>
            </a:r>
            <a:endParaRPr/>
          </a:p>
        </p:txBody>
      </p:sp>
      <p:sp>
        <p:nvSpPr>
          <p:cNvPr id="1167" name="Google Shape;1167;p98"/>
          <p:cNvSpPr txBox="1"/>
          <p:nvPr/>
        </p:nvSpPr>
        <p:spPr>
          <a:xfrm>
            <a:off x="1654175" y="5416550"/>
            <a:ext cx="2151062" cy="266700"/>
          </a:xfrm>
          <a:prstGeom prst="rect">
            <a:avLst/>
          </a:prstGeom>
          <a:noFill/>
          <a:ln>
            <a:noFill/>
          </a:ln>
        </p:spPr>
        <p:txBody>
          <a:bodyPr anchorCtr="0" anchor="t" bIns="0" lIns="0" spcFirstLastPara="1" rIns="0" wrap="square" tIns="0">
            <a:noAutofit/>
          </a:bodyPr>
          <a:lstStyle/>
          <a:p>
            <a:pPr indent="0" lvl="0" marL="7936" marR="0" rtl="0" algn="l">
              <a:lnSpc>
                <a:spcPct val="68965"/>
              </a:lnSpc>
              <a:spcBef>
                <a:spcPts val="0"/>
              </a:spcBef>
              <a:spcAft>
                <a:spcPts val="0"/>
              </a:spcAft>
              <a:buClr>
                <a:schemeClr val="dk1"/>
              </a:buClr>
              <a:buSzPts val="2900"/>
              <a:buFont typeface="Arial"/>
              <a:buNone/>
            </a:pPr>
            <a:r>
              <a:rPr b="0" baseline="30000" i="0" lang="en-US" sz="2900" u="none">
                <a:solidFill>
                  <a:schemeClr val="dk1"/>
                </a:solidFill>
                <a:latin typeface="Arial"/>
                <a:ea typeface="Arial"/>
                <a:cs typeface="Arial"/>
                <a:sym typeface="Arial"/>
              </a:rPr>
              <a:t>Localization library</a:t>
            </a:r>
            <a:endParaRPr/>
          </a:p>
        </p:txBody>
      </p:sp>
      <p:sp>
        <p:nvSpPr>
          <p:cNvPr id="1168" name="Google Shape;1168;p98"/>
          <p:cNvSpPr txBox="1"/>
          <p:nvPr/>
        </p:nvSpPr>
        <p:spPr>
          <a:xfrm>
            <a:off x="1169987" y="5737225"/>
            <a:ext cx="3490912" cy="1006475"/>
          </a:xfrm>
          <a:prstGeom prst="rect">
            <a:avLst/>
          </a:prstGeom>
          <a:noFill/>
          <a:ln>
            <a:noFill/>
          </a:ln>
        </p:spPr>
        <p:txBody>
          <a:bodyPr anchorCtr="0" anchor="t" bIns="0" lIns="0" spcFirstLastPara="1" rIns="0" wrap="square" tIns="0">
            <a:noAutofit/>
          </a:bodyPr>
          <a:lstStyle/>
          <a:p>
            <a:pPr indent="0" lvl="0" marL="7936" marR="0" rtl="0" algn="l">
              <a:lnSpc>
                <a:spcPct val="68965"/>
              </a:lnSpc>
              <a:spcBef>
                <a:spcPts val="0"/>
              </a:spcBef>
              <a:spcAft>
                <a:spcPts val="0"/>
              </a:spcAft>
              <a:buClr>
                <a:schemeClr val="dk1"/>
              </a:buClr>
              <a:buSzPts val="2900"/>
              <a:buFont typeface="Arial"/>
              <a:buNone/>
            </a:pPr>
            <a:r>
              <a:rPr b="0" baseline="30000" i="0" lang="en-US" sz="2900" u="none">
                <a:solidFill>
                  <a:schemeClr val="dk1"/>
                </a:solidFill>
                <a:latin typeface="Arial"/>
                <a:ea typeface="Arial"/>
                <a:cs typeface="Arial"/>
                <a:sym typeface="Arial"/>
              </a:rPr>
              <a:t>Exception Handling Classes</a:t>
            </a:r>
            <a:endParaRPr b="0" i="0" sz="1900" u="none">
              <a:solidFill>
                <a:schemeClr val="dk1"/>
              </a:solidFill>
              <a:latin typeface="Arial"/>
              <a:ea typeface="Arial"/>
              <a:cs typeface="Arial"/>
              <a:sym typeface="Arial"/>
            </a:endParaRPr>
          </a:p>
          <a:p>
            <a:pPr indent="0" lvl="0" marL="7936" marR="0" rtl="0" algn="l">
              <a:lnSpc>
                <a:spcPct val="96000"/>
              </a:lnSpc>
              <a:spcBef>
                <a:spcPts val="2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Miscellaneous Support Library</a:t>
            </a:r>
            <a:endParaRPr/>
          </a:p>
          <a:p>
            <a:pPr indent="0" lvl="0" marL="7936" marR="0" rtl="0" algn="r">
              <a:lnSpc>
                <a:spcPct val="96000"/>
              </a:lnSpc>
              <a:spcBef>
                <a:spcPts val="170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31</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99"/>
          <p:cNvSpPr txBox="1"/>
          <p:nvPr>
            <p:ph type="title"/>
          </p:nvPr>
        </p:nvSpPr>
        <p:spPr>
          <a:xfrm>
            <a:off x="457200" y="155575"/>
            <a:ext cx="8229600" cy="7016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Storing User Defined Objects in Vectors</a:t>
            </a:r>
            <a:endParaRPr/>
          </a:p>
        </p:txBody>
      </p:sp>
      <p:sp>
        <p:nvSpPr>
          <p:cNvPr id="1174" name="Google Shape;1174;p99"/>
          <p:cNvSpPr txBox="1"/>
          <p:nvPr>
            <p:ph idx="4294967295" type="body"/>
          </p:nvPr>
        </p:nvSpPr>
        <p:spPr>
          <a:xfrm>
            <a:off x="446484" y="803672"/>
            <a:ext cx="8229600" cy="47148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#include &lt;iostream&gt;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#include &lt;vector&gt;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#include &lt;algorithm&gt;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#include &lt;string&gt;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using namespace std;</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00AB7E"/>
                </a:solidFill>
                <a:latin typeface="Times New Roman"/>
                <a:ea typeface="Times New Roman"/>
                <a:cs typeface="Times New Roman"/>
                <a:sym typeface="Times New Roman"/>
              </a:rPr>
              <a:t>class Student {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00AB7E"/>
                </a:solidFill>
                <a:latin typeface="Times New Roman"/>
                <a:ea typeface="Times New Roman"/>
                <a:cs typeface="Times New Roman"/>
                <a:sym typeface="Times New Roman"/>
              </a:rPr>
              <a:t>  string name;</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00AB7E"/>
                </a:solidFill>
                <a:latin typeface="Times New Roman"/>
                <a:ea typeface="Times New Roman"/>
                <a:cs typeface="Times New Roman"/>
                <a:sym typeface="Times New Roman"/>
              </a:rPr>
              <a:t>  unsigned number;</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00AB7E"/>
                </a:solidFill>
                <a:latin typeface="Times New Roman"/>
                <a:ea typeface="Times New Roman"/>
                <a:cs typeface="Times New Roman"/>
                <a:sym typeface="Times New Roman"/>
              </a:rPr>
              <a:t>public:</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00AB7E"/>
                </a:solidFill>
                <a:latin typeface="Times New Roman"/>
                <a:ea typeface="Times New Roman"/>
                <a:cs typeface="Times New Roman"/>
                <a:sym typeface="Times New Roman"/>
              </a:rPr>
              <a:t>  Student() { name = ""; number = 0;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00AB7E"/>
                </a:solidFill>
                <a:latin typeface="Times New Roman"/>
                <a:ea typeface="Times New Roman"/>
                <a:cs typeface="Times New Roman"/>
                <a:sym typeface="Times New Roman"/>
              </a:rPr>
              <a:t>  Student(string n, unsigned num)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00AB7E"/>
                </a:solidFill>
                <a:latin typeface="Times New Roman"/>
                <a:ea typeface="Times New Roman"/>
                <a:cs typeface="Times New Roman"/>
                <a:sym typeface="Times New Roman"/>
              </a:rPr>
              <a:t>    name = n;</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00AB7E"/>
                </a:solidFill>
                <a:latin typeface="Times New Roman"/>
                <a:ea typeface="Times New Roman"/>
                <a:cs typeface="Times New Roman"/>
                <a:sym typeface="Times New Roman"/>
              </a:rPr>
              <a:t>    number = num;</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00AB7E"/>
                </a:solidFill>
                <a:latin typeface="Times New Roman"/>
                <a:ea typeface="Times New Roman"/>
                <a:cs typeface="Times New Roman"/>
                <a:sym typeface="Times New Roman"/>
              </a:rPr>
              <a:t>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00AB7E"/>
                </a:solidFill>
                <a:latin typeface="Times New Roman"/>
                <a:ea typeface="Times New Roman"/>
                <a:cs typeface="Times New Roman"/>
                <a:sym typeface="Times New Roman"/>
              </a:rPr>
              <a:t>  string get_name() { return name;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00AB7E"/>
                </a:solidFill>
                <a:latin typeface="Times New Roman"/>
                <a:ea typeface="Times New Roman"/>
                <a:cs typeface="Times New Roman"/>
                <a:sym typeface="Times New Roman"/>
              </a:rPr>
              <a:t>  unsigned get_number() { return number;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00AB7E"/>
                </a:solidFill>
                <a:latin typeface="Times New Roman"/>
                <a:ea typeface="Times New Roman"/>
                <a:cs typeface="Times New Roman"/>
                <a:sym typeface="Times New Roman"/>
              </a:rPr>
              <a:t>};</a:t>
            </a:r>
            <a:endParaRPr/>
          </a:p>
          <a:p>
            <a:pPr indent="-342900" lvl="0" marL="342900" marR="0" rtl="0" algn="l">
              <a:lnSpc>
                <a:spcPct val="100000"/>
              </a:lnSpc>
              <a:spcBef>
                <a:spcPts val="0"/>
              </a:spcBef>
              <a:spcAft>
                <a:spcPts val="0"/>
              </a:spcAft>
              <a:buClr>
                <a:schemeClr val="folHlink"/>
              </a:buClr>
              <a:buSzPts val="1012"/>
              <a:buFont typeface="Noto Sans Symbols"/>
              <a:buNone/>
            </a:pPr>
            <a:r>
              <a:t/>
            </a:r>
            <a:endParaRPr b="0" i="0" sz="1687"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folHlink"/>
              </a:buClr>
              <a:buSzPts val="1012"/>
              <a:buFont typeface="Noto Sans Symbols"/>
              <a:buNone/>
            </a:pPr>
            <a:r>
              <a:t/>
            </a:r>
            <a:endParaRPr b="0" i="0" sz="1687"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folHlink"/>
              </a:buClr>
              <a:buSzPts val="1012"/>
              <a:buFont typeface="Noto Sans Symbols"/>
              <a:buNone/>
            </a:pPr>
            <a:r>
              <a:t/>
            </a:r>
            <a:endParaRPr b="0" i="0" sz="1687"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folHlink"/>
              </a:buClr>
              <a:buSzPts val="1012"/>
              <a:buFont typeface="Noto Sans Symbols"/>
              <a:buNone/>
            </a:pPr>
            <a:r>
              <a:t/>
            </a:r>
            <a:endParaRPr b="0" i="0" sz="1687"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folHlink"/>
              </a:buClr>
              <a:buSzPts val="1012"/>
              <a:buFont typeface="Noto Sans Symbols"/>
              <a:buNone/>
            </a:pPr>
            <a:r>
              <a:t/>
            </a:r>
            <a:endParaRPr b="0" i="0" sz="1687"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void show(vector&lt;Student&gt; vect)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  vector&lt;Student&gt;::iterator itr;</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  for(itr=vect.begin(); itr != vect.end(); ++itr)</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7F7F7F"/>
                </a:solidFill>
                <a:latin typeface="Times New Roman"/>
                <a:ea typeface="Times New Roman"/>
                <a:cs typeface="Times New Roman"/>
                <a:sym typeface="Times New Roman"/>
              </a:rPr>
              <a:t>    cout &lt;&lt; itr-&gt;get_number() &lt;&lt;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7F7F7F"/>
                </a:solidFill>
                <a:latin typeface="Times New Roman"/>
                <a:ea typeface="Times New Roman"/>
                <a:cs typeface="Times New Roman"/>
                <a:sym typeface="Times New Roman"/>
              </a:rPr>
              <a:t>   " " &lt;&lt; itr-&gt;get_name() &lt;&lt; endl;</a:t>
            </a:r>
            <a:endParaRPr/>
          </a:p>
          <a:p>
            <a:pPr indent="-342900" lvl="0" marL="342900" marR="0" rtl="0" algn="l">
              <a:lnSpc>
                <a:spcPct val="100000"/>
              </a:lnSpc>
              <a:spcBef>
                <a:spcPts val="0"/>
              </a:spcBef>
              <a:spcAft>
                <a:spcPts val="0"/>
              </a:spcAft>
              <a:buClr>
                <a:schemeClr val="folHlink"/>
              </a:buClr>
              <a:buSzPts val="1012"/>
              <a:buFont typeface="Noto Sans Symbols"/>
              <a:buNone/>
            </a:pPr>
            <a:r>
              <a:t/>
            </a:r>
            <a:endParaRPr b="0" i="0" sz="1687"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int main()</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C00000"/>
                </a:solidFill>
                <a:latin typeface="Times New Roman"/>
                <a:ea typeface="Times New Roman"/>
                <a:cs typeface="Times New Roman"/>
                <a:sym typeface="Times New Roman"/>
              </a:rPr>
              <a:t>  vector&lt;Student&gt; StudentList;</a:t>
            </a:r>
            <a:endParaRPr/>
          </a:p>
          <a:p>
            <a:pPr indent="-342900" lvl="0" marL="342900" marR="0" rtl="0" algn="l">
              <a:lnSpc>
                <a:spcPct val="100000"/>
              </a:lnSpc>
              <a:spcBef>
                <a:spcPts val="0"/>
              </a:spcBef>
              <a:spcAft>
                <a:spcPts val="0"/>
              </a:spcAft>
              <a:buClr>
                <a:schemeClr val="folHlink"/>
              </a:buClr>
              <a:buSzPts val="1012"/>
              <a:buFont typeface="Noto Sans Symbols"/>
              <a:buNone/>
            </a:pPr>
            <a:r>
              <a:t/>
            </a:r>
            <a:endParaRPr b="0" i="0" sz="1687" u="none" cap="none" strike="noStrike">
              <a:solidFill>
                <a:srgbClr val="C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C00000"/>
                </a:solidFill>
                <a:latin typeface="Times New Roman"/>
                <a:ea typeface="Times New Roman"/>
                <a:cs typeface="Times New Roman"/>
                <a:sym typeface="Times New Roman"/>
              </a:rPr>
              <a:t>  StudentList.push_back(Student("A", 9));</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C00000"/>
                </a:solidFill>
                <a:latin typeface="Times New Roman"/>
                <a:ea typeface="Times New Roman"/>
                <a:cs typeface="Times New Roman"/>
                <a:sym typeface="Times New Roman"/>
              </a:rPr>
              <a:t>  StudentList.push_back(Student("B", 8));</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C00000"/>
                </a:solidFill>
                <a:latin typeface="Times New Roman"/>
                <a:ea typeface="Times New Roman"/>
                <a:cs typeface="Times New Roman"/>
                <a:sym typeface="Times New Roman"/>
              </a:rPr>
              <a:t>  StudentList.push_back(Student("C", 6));</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C00000"/>
                </a:solidFill>
                <a:latin typeface="Times New Roman"/>
                <a:ea typeface="Times New Roman"/>
                <a:cs typeface="Times New Roman"/>
                <a:sym typeface="Times New Roman"/>
              </a:rPr>
              <a:t>  StudentList.push_back(Student("D", 1));</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rgbClr val="C00000"/>
                </a:solidFill>
                <a:latin typeface="Times New Roman"/>
                <a:ea typeface="Times New Roman"/>
                <a:cs typeface="Times New Roman"/>
                <a:sym typeface="Times New Roman"/>
              </a:rPr>
              <a:t>  show(StudentList);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  return 0;</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0"/>
              </a:spcBef>
              <a:spcAft>
                <a:spcPts val="0"/>
              </a:spcAft>
              <a:buClr>
                <a:schemeClr val="folHlink"/>
              </a:buClr>
              <a:buSzPts val="1012"/>
              <a:buFont typeface="Noto Sans Symbols"/>
              <a:buNone/>
            </a:pPr>
            <a:r>
              <a:rPr b="0" i="0" lang="en-US" sz="1687" u="none" cap="none" strike="noStrike">
                <a:solidFill>
                  <a:schemeClr val="dk1"/>
                </a:solidFill>
                <a:latin typeface="Times New Roman"/>
                <a:ea typeface="Times New Roman"/>
                <a:cs typeface="Times New Roman"/>
                <a:sym typeface="Times New Roman"/>
              </a:rPr>
              <a:t> </a:t>
            </a:r>
            <a:endParaRPr/>
          </a:p>
        </p:txBody>
      </p:sp>
      <p:sp>
        <p:nvSpPr>
          <p:cNvPr id="1175" name="Google Shape;1175;p99"/>
          <p:cNvSpPr txBox="1"/>
          <p:nvPr/>
        </p:nvSpPr>
        <p:spPr>
          <a:xfrm>
            <a:off x="660400" y="5624512"/>
            <a:ext cx="7234237" cy="784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with the STL is that you can use it to store and manipulate objects of classes that you write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00"/>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Function Objects</a:t>
            </a:r>
            <a:endParaRPr/>
          </a:p>
        </p:txBody>
      </p:sp>
      <p:sp>
        <p:nvSpPr>
          <p:cNvPr id="1181" name="Google Shape;1181;p100"/>
          <p:cNvSpPr txBox="1"/>
          <p:nvPr>
            <p:ph idx="1" type="body"/>
          </p:nvPr>
        </p:nvSpPr>
        <p:spPr>
          <a:xfrm>
            <a:off x="339725" y="963612"/>
            <a:ext cx="8804275" cy="5143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Functors (Function Objects or Functionals) are simply put </a:t>
            </a:r>
            <a:r>
              <a:rPr b="1" i="0" lang="en-US" sz="2400" u="none">
                <a:solidFill>
                  <a:schemeClr val="dk1"/>
                </a:solidFill>
                <a:latin typeface="Tahoma"/>
                <a:ea typeface="Tahoma"/>
                <a:cs typeface="Tahoma"/>
                <a:sym typeface="Tahoma"/>
              </a:rPr>
              <a:t>object + ()</a:t>
            </a:r>
            <a:r>
              <a:rPr b="0" i="0" lang="en-US" sz="2400" u="none">
                <a:solidFill>
                  <a:schemeClr val="dk1"/>
                </a:solidFill>
                <a:latin typeface="Tahoma"/>
                <a:ea typeface="Tahoma"/>
                <a:cs typeface="Tahoma"/>
                <a:sym typeface="Tahoma"/>
              </a:rPr>
              <a:t>.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In other words, a </a:t>
            </a:r>
            <a:r>
              <a:rPr b="1" i="0" lang="en-US" sz="2400" u="none">
                <a:solidFill>
                  <a:schemeClr val="dk1"/>
                </a:solidFill>
                <a:latin typeface="Tahoma"/>
                <a:ea typeface="Tahoma"/>
                <a:cs typeface="Tahoma"/>
                <a:sym typeface="Tahoma"/>
              </a:rPr>
              <a:t>functor</a:t>
            </a:r>
            <a:r>
              <a:rPr b="0" i="0" lang="en-US" sz="2400" u="none">
                <a:solidFill>
                  <a:schemeClr val="dk1"/>
                </a:solidFill>
                <a:latin typeface="Tahoma"/>
                <a:ea typeface="Tahoma"/>
                <a:cs typeface="Tahoma"/>
                <a:sym typeface="Tahoma"/>
              </a:rPr>
              <a:t> is any object that can be used with </a:t>
            </a:r>
            <a:r>
              <a:rPr b="1" i="0" lang="en-US" sz="2400" u="none">
                <a:solidFill>
                  <a:schemeClr val="dk1"/>
                </a:solidFill>
                <a:latin typeface="Tahoma"/>
                <a:ea typeface="Tahoma"/>
                <a:cs typeface="Tahoma"/>
                <a:sym typeface="Tahoma"/>
              </a:rPr>
              <a:t>()</a:t>
            </a:r>
            <a:r>
              <a:rPr b="0" i="0" lang="en-US" sz="2400" u="none">
                <a:solidFill>
                  <a:schemeClr val="dk1"/>
                </a:solidFill>
                <a:latin typeface="Tahoma"/>
                <a:ea typeface="Tahoma"/>
                <a:cs typeface="Tahoma"/>
                <a:sym typeface="Tahoma"/>
              </a:rPr>
              <a:t> in the manner of a function. </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This includes normal functions, pointers to functions, and class objects for which the </a:t>
            </a:r>
            <a:r>
              <a:rPr b="1" i="0" lang="en-US" sz="2400" u="none">
                <a:solidFill>
                  <a:schemeClr val="dk1"/>
                </a:solidFill>
                <a:latin typeface="Tahoma"/>
                <a:ea typeface="Tahoma"/>
                <a:cs typeface="Tahoma"/>
                <a:sym typeface="Tahoma"/>
              </a:rPr>
              <a:t>() operator</a:t>
            </a:r>
            <a:r>
              <a:rPr b="0" i="0" lang="en-US" sz="2400" u="none">
                <a:solidFill>
                  <a:schemeClr val="dk1"/>
                </a:solidFill>
                <a:latin typeface="Tahoma"/>
                <a:ea typeface="Tahoma"/>
                <a:cs typeface="Tahoma"/>
                <a:sym typeface="Tahoma"/>
              </a:rPr>
              <a:t> (function call operator) is overloaded, i.e., classes for which the function </a:t>
            </a:r>
            <a:r>
              <a:rPr b="1" i="0" lang="en-US" sz="2400" u="none">
                <a:solidFill>
                  <a:schemeClr val="dk1"/>
                </a:solidFill>
                <a:latin typeface="Tahoma"/>
                <a:ea typeface="Tahoma"/>
                <a:cs typeface="Tahoma"/>
                <a:sym typeface="Tahoma"/>
              </a:rPr>
              <a:t>operator()()</a:t>
            </a:r>
            <a:r>
              <a:rPr b="0" i="0" lang="en-US" sz="2400" u="none">
                <a:solidFill>
                  <a:schemeClr val="dk1"/>
                </a:solidFill>
                <a:latin typeface="Tahoma"/>
                <a:ea typeface="Tahoma"/>
                <a:cs typeface="Tahoma"/>
                <a:sym typeface="Tahoma"/>
              </a:rPr>
              <a:t> is defined.</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Sometimes we can use a function object when an ordinary function won't work. The STL often uses function objects and provides several function objects that are very helpful.</a:t>
            </a: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Function objects are another example of the power of generic programming and the concept of pure abstraction. We could say that anything that behaves like a function is a function. So, if we define an object that behaves as a function, it can be used as a function.</a:t>
            </a:r>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01"/>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Function Objects</a:t>
            </a:r>
            <a:endParaRPr/>
          </a:p>
        </p:txBody>
      </p:sp>
      <p:sp>
        <p:nvSpPr>
          <p:cNvPr id="1187" name="Google Shape;1187;p101"/>
          <p:cNvSpPr txBox="1"/>
          <p:nvPr>
            <p:ph idx="4294967295" type="body"/>
          </p:nvPr>
        </p:nvSpPr>
        <p:spPr>
          <a:xfrm>
            <a:off x="446484" y="910828"/>
            <a:ext cx="8229600" cy="4625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#include &lt;iostream&gt;</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#include&lt;vector&gt;&gt;</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#include &lt;algorithm&gt;</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using namespace std;</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rgbClr val="FF0000"/>
                </a:solidFill>
                <a:latin typeface="Tahoma"/>
                <a:ea typeface="Tahoma"/>
                <a:cs typeface="Tahoma"/>
                <a:sym typeface="Tahoma"/>
              </a:rPr>
              <a:t>class InCm </a:t>
            </a:r>
            <a:r>
              <a:rPr b="0" i="0" lang="en-US" sz="2400" u="none" cap="none" strike="noStrike">
                <a:solidFill>
                  <a:schemeClr val="dk1"/>
                </a:solidFill>
                <a:latin typeface="Tahoma"/>
                <a:ea typeface="Tahoma"/>
                <a:cs typeface="Tahoma"/>
                <a:sym typeface="Tahoma"/>
              </a:rPr>
              <a:t>{</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public:</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rgbClr val="FF0000"/>
                </a:solidFill>
                <a:latin typeface="Tahoma"/>
                <a:ea typeface="Tahoma"/>
                <a:cs typeface="Tahoma"/>
                <a:sym typeface="Tahoma"/>
              </a:rPr>
              <a:t>	void operator()(double in) </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rgbClr val="FF0000"/>
                </a:solidFill>
                <a:latin typeface="Tahoma"/>
                <a:ea typeface="Tahoma"/>
                <a:cs typeface="Tahoma"/>
                <a:sym typeface="Tahoma"/>
              </a:rPr>
              <a:t> {</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rgbClr val="FF0000"/>
                </a:solidFill>
                <a:latin typeface="Tahoma"/>
                <a:ea typeface="Tahoma"/>
                <a:cs typeface="Tahoma"/>
                <a:sym typeface="Tahoma"/>
              </a:rPr>
              <a:t>		cout &lt;&lt; (in * 2.54) &lt;&lt; " ";</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rgbClr val="FF0000"/>
                </a:solidFill>
                <a:latin typeface="Tahoma"/>
                <a:ea typeface="Tahoma"/>
                <a:cs typeface="Tahoma"/>
                <a:sym typeface="Tahoma"/>
              </a:rPr>
              <a:t>	}</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int main()</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 </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vector&lt;double&gt; inches;</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inches.push_back(3.5);</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inches.push_back(7);</a:t>
            </a:r>
            <a:endParaRPr/>
          </a:p>
          <a:p>
            <a:pPr indent="-342900" lvl="0" marL="34290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dk1"/>
              </a:solidFill>
              <a:latin typeface="Tahoma"/>
              <a:ea typeface="Tahoma"/>
              <a:cs typeface="Tahoma"/>
              <a:sym typeface="Tahoma"/>
            </a:endParaRPr>
          </a:p>
          <a:p>
            <a:pPr indent="-342900" lvl="0" marL="34290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dk1"/>
              </a:solidFill>
              <a:latin typeface="Tahoma"/>
              <a:ea typeface="Tahoma"/>
              <a:cs typeface="Tahoma"/>
              <a:sym typeface="Tahoma"/>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rgbClr val="FF0000"/>
                </a:solidFill>
                <a:latin typeface="Tahoma"/>
                <a:ea typeface="Tahoma"/>
                <a:cs typeface="Tahoma"/>
                <a:sym typeface="Tahoma"/>
              </a:rPr>
              <a:t>InCm in_to_cm;</a:t>
            </a:r>
            <a:endParaRPr/>
          </a:p>
          <a:p>
            <a:pPr indent="-342900" lvl="0" marL="34290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dk1"/>
              </a:solidFill>
              <a:latin typeface="Tahoma"/>
              <a:ea typeface="Tahoma"/>
              <a:cs typeface="Tahoma"/>
              <a:sym typeface="Tahoma"/>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for_each (inches.begin(), inches.end(), </a:t>
            </a:r>
            <a:r>
              <a:rPr b="0" i="0" lang="en-US" sz="2400" u="none" cap="none" strike="noStrike">
                <a:solidFill>
                  <a:srgbClr val="FF0000"/>
                </a:solidFill>
                <a:latin typeface="Tahoma"/>
                <a:ea typeface="Tahoma"/>
                <a:cs typeface="Tahoma"/>
                <a:sym typeface="Tahoma"/>
              </a:rPr>
              <a:t>in_to_cm</a:t>
            </a:r>
            <a:r>
              <a:rPr b="0" i="0" lang="en-US" sz="2400" u="none" cap="none" strike="noStrike">
                <a:solidFill>
                  <a:schemeClr val="dk1"/>
                </a:solidFill>
                <a:latin typeface="Tahoma"/>
                <a:ea typeface="Tahoma"/>
                <a:cs typeface="Tahoma"/>
                <a:sym typeface="Tahoma"/>
              </a:rPr>
              <a:t>);</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cout &lt;&lt; endl;</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return 0;</a:t>
            </a:r>
            <a:endParaRPr/>
          </a:p>
          <a:p>
            <a:pPr indent="-342900" lvl="0" marL="342900" marR="0" rtl="0" algn="l">
              <a:lnSpc>
                <a:spcPct val="100000"/>
              </a:lnSpc>
              <a:spcBef>
                <a:spcPts val="0"/>
              </a:spcBef>
              <a:spcAft>
                <a:spcPts val="0"/>
              </a:spcAft>
              <a:buClr>
                <a:schemeClr val="folHlink"/>
              </a:buClr>
              <a:buSzPts val="1440"/>
              <a:buFont typeface="Noto Sans Symbols"/>
              <a:buNone/>
            </a:pPr>
            <a:r>
              <a:rPr b="0" i="0" lang="en-US" sz="2400" u="none" cap="none" strike="noStrike">
                <a:solidFill>
                  <a:schemeClr val="dk1"/>
                </a:solidFill>
                <a:latin typeface="Tahoma"/>
                <a:ea typeface="Tahoma"/>
                <a:cs typeface="Tahoma"/>
                <a:sym typeface="Tahoma"/>
              </a:rPr>
              <a:t>}</a:t>
            </a:r>
            <a:endParaRPr/>
          </a:p>
          <a:p>
            <a:pPr indent="-342900" lvl="0" marL="342900" marR="0" rtl="0" algn="l">
              <a:lnSpc>
                <a:spcPct val="100000"/>
              </a:lnSpc>
              <a:spcBef>
                <a:spcPts val="0"/>
              </a:spcBef>
              <a:spcAft>
                <a:spcPts val="0"/>
              </a:spcAft>
              <a:buClr>
                <a:schemeClr val="folHlink"/>
              </a:buClr>
              <a:buSzPts val="1440"/>
              <a:buFont typeface="Noto Sans Symbols"/>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102"/>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Advantages of function object </a:t>
            </a:r>
            <a:endParaRPr/>
          </a:p>
        </p:txBody>
      </p:sp>
      <p:sp>
        <p:nvSpPr>
          <p:cNvPr id="1193" name="Google Shape;1193;p10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Function object are "smart functions." </a:t>
            </a:r>
            <a:br>
              <a:rPr b="0" i="0" lang="en-US" sz="2400" u="none">
                <a:solidFill>
                  <a:schemeClr val="dk1"/>
                </a:solidFill>
                <a:latin typeface="Tahoma"/>
                <a:ea typeface="Tahoma"/>
                <a:cs typeface="Tahoma"/>
                <a:sym typeface="Tahoma"/>
              </a:rPr>
            </a:b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Each function object has its own type. </a:t>
            </a:r>
            <a:br>
              <a:rPr b="0" i="0" lang="en-US" sz="2400" u="none">
                <a:solidFill>
                  <a:schemeClr val="dk1"/>
                </a:solidFill>
                <a:latin typeface="Tahoma"/>
                <a:ea typeface="Tahoma"/>
                <a:cs typeface="Tahoma"/>
                <a:sym typeface="Tahoma"/>
              </a:rPr>
            </a:br>
            <a:endParaRPr/>
          </a:p>
          <a:p>
            <a:pPr indent="-342900" lvl="0" marL="34290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Function objects are usually faster than ordinary functions. </a:t>
            </a:r>
            <a:br>
              <a:rPr b="0" i="0" lang="en-US" sz="2400" u="none">
                <a:solidFill>
                  <a:schemeClr val="dk1"/>
                </a:solidFill>
                <a:latin typeface="Tahoma"/>
                <a:ea typeface="Tahoma"/>
                <a:cs typeface="Tahoma"/>
                <a:sym typeface="Tahoma"/>
              </a:rPr>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143000" y="-381000"/>
            <a:ext cx="7793037"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ahoma"/>
              <a:ea typeface="Tahoma"/>
              <a:cs typeface="Tahoma"/>
              <a:sym typeface="Tahoma"/>
            </a:endParaRPr>
          </a:p>
        </p:txBody>
      </p:sp>
      <p:sp>
        <p:nvSpPr>
          <p:cNvPr id="190" name="Google Shape;190;p22"/>
          <p:cNvSpPr txBox="1"/>
          <p:nvPr>
            <p:ph idx="1" type="body"/>
          </p:nvPr>
        </p:nvSpPr>
        <p:spPr>
          <a:xfrm>
            <a:off x="457200" y="13716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Set and Multiset </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Store number of items and provide operations for manipulating them using the values as keys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Difference between set and multiset</a:t>
            </a:r>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Tahoma"/>
                <a:ea typeface="Tahoma"/>
                <a:cs typeface="Tahoma"/>
                <a:sym typeface="Tahoma"/>
              </a:rPr>
              <a:t>Multiset allows duplicates , but set does not allow</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Map and multimap </a:t>
            </a:r>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Tahoma"/>
                <a:ea typeface="Tahoma"/>
                <a:cs typeface="Tahoma"/>
                <a:sym typeface="Tahoma"/>
              </a:rPr>
              <a:t>Used to store pairs of items – one called the key and the other called the value</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Tahoma"/>
                <a:ea typeface="Tahoma"/>
                <a:cs typeface="Tahoma"/>
                <a:sym typeface="Tahoma"/>
              </a:rPr>
              <a:t>Difference between map and multimap</a:t>
            </a:r>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Tahoma"/>
                <a:ea typeface="Tahoma"/>
                <a:cs typeface="Tahoma"/>
                <a:sym typeface="Tahoma"/>
              </a:rPr>
              <a:t>Map allows only one key for a given value while multimap permits multiple keys</a:t>
            </a:r>
            <a:endParaRPr/>
          </a:p>
          <a:p>
            <a:pPr indent="-251459" lvl="0" marL="342900" marR="0" rtl="0" algn="l">
              <a:spcBef>
                <a:spcPts val="480"/>
              </a:spcBef>
              <a:spcAft>
                <a:spcPts val="0"/>
              </a:spcAft>
              <a:buClr>
                <a:schemeClr val="folHlink"/>
              </a:buClr>
              <a:buSzPts val="1440"/>
              <a:buFont typeface="Noto Sans Symbols"/>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