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Lst>
  <p:sldSz cy="6858000" cx="9144000"/>
  <p:notesSz cx="6858000" cy="9144000"/>
  <p:embeddedFontLst>
    <p:embeddedFont>
      <p:font typeface="Tahoma"/>
      <p:regular r:id="rId117"/>
      <p:bold r:id="rId118"/>
    </p:embeddedFont>
    <p:embeddedFont>
      <p:font typeface="Century Schoolbook"/>
      <p:regular r:id="rId119"/>
      <p:bold r:id="rId120"/>
      <p:italic r:id="rId121"/>
      <p:boldItalic r:id="rId122"/>
    </p:embeddedFont>
    <p:embeddedFont>
      <p:font typeface="Arial Black"/>
      <p:regular r:id="rId1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24" roundtripDataSignature="AMtx7mjBnga9Ks4hwpAivLT9k3gx/FZZ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121" Type="http://schemas.openxmlformats.org/officeDocument/2006/relationships/font" Target="fonts/CenturySchoolbook-italic.fntdata"/><Relationship Id="rId25" Type="http://schemas.openxmlformats.org/officeDocument/2006/relationships/slide" Target="slides/slide20.xml"/><Relationship Id="rId120" Type="http://schemas.openxmlformats.org/officeDocument/2006/relationships/font" Target="fonts/CenturySchoolbook-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24" Type="http://customschemas.google.com/relationships/presentationmetadata" Target="metadata"/><Relationship Id="rId123" Type="http://schemas.openxmlformats.org/officeDocument/2006/relationships/font" Target="fonts/ArialBlack-regular.fntdata"/><Relationship Id="rId122" Type="http://schemas.openxmlformats.org/officeDocument/2006/relationships/font" Target="fonts/CenturySchoolbook-boldItalic.fntdata"/><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font" Target="fonts/Tahoma-bold.fntdata"/><Relationship Id="rId117" Type="http://schemas.openxmlformats.org/officeDocument/2006/relationships/font" Target="fonts/Tahoma-regular.fntdata"/><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font" Target="fonts/CenturySchoolbook-regular.fntdata"/><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41" name="Google Shape;24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2" name="Google Shape;24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p1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3" name="Google Shape;973;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p1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9" name="Google Shape;979;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p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5" name="Google Shape;985;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p1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1" name="Google Shape;991;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p1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7" name="Google Shape;997;p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p1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3" name="Google Shape;1003;p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p1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9" name="Google Shape;1009;p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p1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5" name="Google Shape;1015;p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p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2" name="Google Shape;1022;p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p1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8" name="Google Shape;1028;p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308" name="Google Shape;30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9" name="Google Shape;309;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p1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5" name="Google Shape;1035;p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p1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1" name="Google Shape;1041;p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322" name="Google Shape;32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3" name="Google Shape;323;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1" name="Google Shape;531;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9" name="Google Shape;579;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5" name="Google Shape;585;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7" name="Google Shape;597;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 name="Google Shape;615;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8" name="Google Shape;628;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6" name="Google Shape;636;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2" name="Google Shape;642;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8" name="Google Shape;648;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4" name="Google Shape;654;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0" name="Google Shape;660;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8" name="Google Shape;668;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9" name="Google Shape;679;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6" name="Google Shape;686;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3" name="Google Shape;693;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7" name="Google Shape;707;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3" name="Google Shape;713;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9" name="Google Shape;719;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6" name="Google Shape;726;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2" name="Google Shape;732;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8" name="Google Shape;738;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0" name="Google Shape;750;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6" name="Google Shape;756;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3" name="Google Shape;763;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9" name="Google Shape;769;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5" name="Google Shape;775;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1" name="Google Shape;781;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7" name="Google Shape;787;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4" name="Google Shape;794;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0" name="Google Shape;800;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6" name="Google Shape;806;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3" name="Google Shape;813;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p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0" name="Google Shape;820;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p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6" name="Google Shape;826;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p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2" name="Google Shape;832;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p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8" name="Google Shape;838;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p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3" name="Google Shape;843;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p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5" name="Google Shape;855;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p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9" name="Google Shape;869;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p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3" name="Google Shape;883;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p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5" name="Google Shape;895;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p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6" name="Google Shape;906;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192" name="Google Shape;19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3" name="Google Shape;19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p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2" name="Google Shape;912;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p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8" name="Google Shape;918;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p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4" name="Google Shape;924;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p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0" name="Google Shape;930;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p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6" name="Google Shape;936;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p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2" name="Google Shape;942;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p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8" name="Google Shape;948;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p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5" name="Google Shape;955;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p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1" name="Google Shape;961;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p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7" name="Google Shape;967;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1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F0000"/>
              </a:buClr>
              <a:buSzPts val="3000"/>
              <a:buFont typeface="Arial Black"/>
              <a:buNone/>
              <a:defRPr b="1">
                <a:solidFill>
                  <a:srgbClr val="FF0000"/>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13"/>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lvl1pPr indent="-370840" lvl="0" marL="457200" algn="l">
              <a:spcBef>
                <a:spcPts val="600"/>
              </a:spcBef>
              <a:spcAft>
                <a:spcPts val="0"/>
              </a:spcAft>
              <a:buSzPts val="2240"/>
              <a:buChar char="🞆"/>
              <a:defRPr b="1" sz="3200">
                <a:solidFill>
                  <a:schemeClr val="dk1"/>
                </a:solidFill>
                <a:latin typeface="Arial Black"/>
                <a:ea typeface="Arial Black"/>
                <a:cs typeface="Arial Black"/>
                <a:sym typeface="Arial Black"/>
              </a:defRPr>
            </a:lvl1pPr>
            <a:lvl2pPr indent="-370840" lvl="1" marL="914400" algn="l">
              <a:spcBef>
                <a:spcPts val="560"/>
              </a:spcBef>
              <a:spcAft>
                <a:spcPts val="0"/>
              </a:spcAft>
              <a:buSzPts val="2240"/>
              <a:buChar char="⚫"/>
              <a:defRPr b="1" sz="2800">
                <a:solidFill>
                  <a:schemeClr val="dk1"/>
                </a:solidFill>
                <a:latin typeface="Arial Black"/>
                <a:ea typeface="Arial Black"/>
                <a:cs typeface="Arial Black"/>
                <a:sym typeface="Arial Black"/>
              </a:defRPr>
            </a:lvl2pPr>
            <a:lvl3pPr indent="-320039" lvl="2" marL="1371600" algn="l">
              <a:spcBef>
                <a:spcPts val="480"/>
              </a:spcBef>
              <a:spcAft>
                <a:spcPts val="0"/>
              </a:spcAft>
              <a:buSzPts val="1440"/>
              <a:buChar char="🞆"/>
              <a:defRPr b="1" sz="2400">
                <a:solidFill>
                  <a:schemeClr val="dk1"/>
                </a:solidFill>
                <a:latin typeface="Arial Black"/>
                <a:ea typeface="Arial Black"/>
                <a:cs typeface="Arial Black"/>
                <a:sym typeface="Arial Black"/>
              </a:defRPr>
            </a:lvl3pPr>
            <a:lvl4pPr indent="-297180" lvl="3" marL="1828800" algn="l">
              <a:spcBef>
                <a:spcPts val="360"/>
              </a:spcBef>
              <a:spcAft>
                <a:spcPts val="0"/>
              </a:spcAft>
              <a:buSzPts val="1080"/>
              <a:buChar char="🞆"/>
              <a:defRPr b="1">
                <a:latin typeface="Arial Black"/>
                <a:ea typeface="Arial Black"/>
                <a:cs typeface="Arial Black"/>
                <a:sym typeface="Arial Black"/>
              </a:defRPr>
            </a:lvl4pPr>
            <a:lvl5pPr indent="-297688" lvl="4" marL="2286000" algn="l">
              <a:spcBef>
                <a:spcPts val="320"/>
              </a:spcBef>
              <a:spcAft>
                <a:spcPts val="0"/>
              </a:spcAft>
              <a:buSzPts val="1088"/>
              <a:buChar char="⚫"/>
              <a:defRPr b="1">
                <a:solidFill>
                  <a:schemeClr val="dk1"/>
                </a:solidFill>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4" name="Google Shape;24;p113"/>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3"/>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6" name="Google Shape;26;p113"/>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4" name="Shape 124"/>
        <p:cNvGrpSpPr/>
        <p:nvPr/>
      </p:nvGrpSpPr>
      <p:grpSpPr>
        <a:xfrm>
          <a:off x="0" y="0"/>
          <a:ext cx="0" cy="0"/>
          <a:chOff x="0" y="0"/>
          <a:chExt cx="0" cy="0"/>
        </a:xfrm>
      </p:grpSpPr>
      <p:sp>
        <p:nvSpPr>
          <p:cNvPr id="125" name="Google Shape;125;p122"/>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122"/>
          <p:cNvSpPr txBox="1"/>
          <p:nvPr>
            <p:ph idx="1" type="body"/>
          </p:nvPr>
        </p:nvSpPr>
        <p:spPr>
          <a:xfrm rot="5400000">
            <a:off x="1754124" y="303276"/>
            <a:ext cx="4873752" cy="74676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7" name="Google Shape;127;p122"/>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22"/>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22"/>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0" name="Shape 130"/>
        <p:cNvGrpSpPr/>
        <p:nvPr/>
      </p:nvGrpSpPr>
      <p:grpSpPr>
        <a:xfrm>
          <a:off x="0" y="0"/>
          <a:ext cx="0" cy="0"/>
          <a:chOff x="0" y="0"/>
          <a:chExt cx="0" cy="0"/>
        </a:xfrm>
      </p:grpSpPr>
      <p:sp>
        <p:nvSpPr>
          <p:cNvPr id="131" name="Google Shape;131;p123"/>
          <p:cNvSpPr txBox="1"/>
          <p:nvPr>
            <p:ph type="title"/>
          </p:nvPr>
        </p:nvSpPr>
        <p:spPr>
          <a:xfrm rot="5400000">
            <a:off x="4541837" y="2362202"/>
            <a:ext cx="5851525" cy="1676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123"/>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3" name="Google Shape;133;p123"/>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23"/>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23"/>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27" name="Shape 27"/>
        <p:cNvGrpSpPr/>
        <p:nvPr/>
      </p:nvGrpSpPr>
      <p:grpSpPr>
        <a:xfrm>
          <a:off x="0" y="0"/>
          <a:ext cx="0" cy="0"/>
          <a:chOff x="0" y="0"/>
          <a:chExt cx="0" cy="0"/>
        </a:xfrm>
      </p:grpSpPr>
      <p:sp>
        <p:nvSpPr>
          <p:cNvPr id="28" name="Google Shape;28;p114"/>
          <p:cNvSpPr txBox="1"/>
          <p:nvPr>
            <p:ph type="ctrTitle"/>
          </p:nvPr>
        </p:nvSpPr>
        <p:spPr>
          <a:xfrm>
            <a:off x="2286000" y="3124200"/>
            <a:ext cx="6172200" cy="189436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3000"/>
              <a:buFont typeface="Century Schoolboo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14"/>
          <p:cNvSpPr txBox="1"/>
          <p:nvPr>
            <p:ph idx="1" type="subTitle"/>
          </p:nvPr>
        </p:nvSpPr>
        <p:spPr>
          <a:xfrm>
            <a:off x="2286000" y="5003322"/>
            <a:ext cx="6172200" cy="1371600"/>
          </a:xfrm>
          <a:prstGeom prst="rect">
            <a:avLst/>
          </a:prstGeom>
          <a:noFill/>
          <a:ln>
            <a:noFill/>
          </a:ln>
        </p:spPr>
        <p:txBody>
          <a:bodyPr anchorCtr="0" anchor="t" bIns="45700" lIns="91425" spcFirstLastPara="1" rIns="91425" wrap="square" tIns="45700">
            <a:normAutofit/>
          </a:bodyPr>
          <a:lstStyle>
            <a:lvl1pPr lvl="0" algn="l">
              <a:spcBef>
                <a:spcPts val="600"/>
              </a:spcBef>
              <a:spcAft>
                <a:spcPts val="0"/>
              </a:spcAft>
              <a:buSzPts val="1260"/>
              <a:buNone/>
              <a:defRPr b="1" sz="1800">
                <a:solidFill>
                  <a:schemeClr val="dk2"/>
                </a:solidFill>
              </a:defRPr>
            </a:lvl1pPr>
            <a:lvl2pPr lvl="1" algn="ctr">
              <a:spcBef>
                <a:spcPts val="360"/>
              </a:spcBef>
              <a:spcAft>
                <a:spcPts val="0"/>
              </a:spcAft>
              <a:buSzPts val="1440"/>
              <a:buNone/>
              <a:defRPr/>
            </a:lvl2pPr>
            <a:lvl3pPr lvl="2" algn="ctr">
              <a:spcBef>
                <a:spcPts val="360"/>
              </a:spcBef>
              <a:spcAft>
                <a:spcPts val="0"/>
              </a:spcAft>
              <a:buSzPts val="1080"/>
              <a:buNone/>
              <a:defRPr/>
            </a:lvl3pPr>
            <a:lvl4pPr lvl="3" algn="ctr">
              <a:spcBef>
                <a:spcPts val="360"/>
              </a:spcBef>
              <a:spcAft>
                <a:spcPts val="0"/>
              </a:spcAft>
              <a:buSzPts val="1080"/>
              <a:buNone/>
              <a:defRPr/>
            </a:lvl4pPr>
            <a:lvl5pPr lvl="4" algn="ctr">
              <a:spcBef>
                <a:spcPts val="360"/>
              </a:spcBef>
              <a:spcAft>
                <a:spcPts val="0"/>
              </a:spcAft>
              <a:buSzPts val="1224"/>
              <a:buNone/>
              <a:defRPr/>
            </a:lvl5pPr>
            <a:lvl6pPr lvl="5" algn="ctr">
              <a:spcBef>
                <a:spcPts val="360"/>
              </a:spcBef>
              <a:spcAft>
                <a:spcPts val="0"/>
              </a:spcAft>
              <a:buSzPts val="1800"/>
              <a:buNone/>
              <a:defRPr/>
            </a:lvl6pPr>
            <a:lvl7pPr lvl="6" algn="ctr">
              <a:spcBef>
                <a:spcPts val="360"/>
              </a:spcBef>
              <a:spcAft>
                <a:spcPts val="0"/>
              </a:spcAft>
              <a:buSzPts val="108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30" name="Google Shape;30;p114"/>
          <p:cNvSpPr txBox="1"/>
          <p:nvPr>
            <p:ph idx="10" type="dt"/>
          </p:nvPr>
        </p:nvSpPr>
        <p:spPr>
          <a:xfrm rot="5400000">
            <a:off x="7764621" y="1174097"/>
            <a:ext cx="2286000" cy="381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14"/>
          <p:cNvSpPr txBox="1"/>
          <p:nvPr>
            <p:ph idx="11" type="ftr"/>
          </p:nvPr>
        </p:nvSpPr>
        <p:spPr>
          <a:xfrm rot="5400000">
            <a:off x="7077269" y="4181669"/>
            <a:ext cx="36576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4"/>
          <p:cNvSpPr/>
          <p:nvPr/>
        </p:nvSpPr>
        <p:spPr>
          <a:xfrm>
            <a:off x="381000" y="0"/>
            <a:ext cx="609600" cy="6858000"/>
          </a:xfrm>
          <a:prstGeom prst="rect">
            <a:avLst/>
          </a:prstGeom>
          <a:solidFill>
            <a:srgbClr val="FEC2AC">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3" name="Google Shape;33;p114"/>
          <p:cNvSpPr/>
          <p:nvPr/>
        </p:nvSpPr>
        <p:spPr>
          <a:xfrm>
            <a:off x="276336" y="0"/>
            <a:ext cx="104664" cy="6858000"/>
          </a:xfrm>
          <a:prstGeom prst="rect">
            <a:avLst/>
          </a:prstGeom>
          <a:solidFill>
            <a:srgbClr val="FFD8CC">
              <a:alpha val="3568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4" name="Google Shape;34;p114"/>
          <p:cNvSpPr/>
          <p:nvPr/>
        </p:nvSpPr>
        <p:spPr>
          <a:xfrm>
            <a:off x="990600" y="0"/>
            <a:ext cx="181872" cy="6858000"/>
          </a:xfrm>
          <a:prstGeom prst="rect">
            <a:avLst/>
          </a:prstGeom>
          <a:solidFill>
            <a:srgbClr val="FFD8CC">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5" name="Google Shape;35;p114"/>
          <p:cNvSpPr/>
          <p:nvPr/>
        </p:nvSpPr>
        <p:spPr>
          <a:xfrm>
            <a:off x="1141320" y="0"/>
            <a:ext cx="230280" cy="6858000"/>
          </a:xfrm>
          <a:prstGeom prst="rect">
            <a:avLst/>
          </a:prstGeom>
          <a:solidFill>
            <a:srgbClr val="FFEDE7">
              <a:alpha val="7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36" name="Google Shape;36;p114"/>
          <p:cNvCxnSpPr/>
          <p:nvPr/>
        </p:nvCxnSpPr>
        <p:spPr>
          <a:xfrm>
            <a:off x="106344" y="0"/>
            <a:ext cx="0" cy="6858000"/>
          </a:xfrm>
          <a:prstGeom prst="straightConnector1">
            <a:avLst/>
          </a:prstGeom>
          <a:noFill/>
          <a:ln cap="flat" cmpd="sng" w="57150">
            <a:solidFill>
              <a:srgbClr val="FEC2AC">
                <a:alpha val="72941"/>
              </a:srgbClr>
            </a:solidFill>
            <a:prstDash val="solid"/>
            <a:round/>
            <a:headEnd len="sm" w="sm" type="none"/>
            <a:tailEnd len="sm" w="sm" type="none"/>
          </a:ln>
        </p:spPr>
      </p:cxnSp>
      <p:cxnSp>
        <p:nvCxnSpPr>
          <p:cNvPr id="37" name="Google Shape;37;p114"/>
          <p:cNvCxnSpPr/>
          <p:nvPr/>
        </p:nvCxnSpPr>
        <p:spPr>
          <a:xfrm>
            <a:off x="914400" y="0"/>
            <a:ext cx="0" cy="6858000"/>
          </a:xfrm>
          <a:prstGeom prst="straightConnector1">
            <a:avLst/>
          </a:prstGeom>
          <a:noFill/>
          <a:ln cap="flat" cmpd="sng" w="57150">
            <a:solidFill>
              <a:srgbClr val="FFEDE7">
                <a:alpha val="82745"/>
              </a:srgbClr>
            </a:solidFill>
            <a:prstDash val="solid"/>
            <a:round/>
            <a:headEnd len="sm" w="sm" type="none"/>
            <a:tailEnd len="sm" w="sm" type="none"/>
          </a:ln>
        </p:spPr>
      </p:cxnSp>
      <p:cxnSp>
        <p:nvCxnSpPr>
          <p:cNvPr id="38" name="Google Shape;38;p114"/>
          <p:cNvCxnSpPr/>
          <p:nvPr/>
        </p:nvCxnSpPr>
        <p:spPr>
          <a:xfrm>
            <a:off x="854112" y="0"/>
            <a:ext cx="0" cy="6858000"/>
          </a:xfrm>
          <a:prstGeom prst="straightConnector1">
            <a:avLst/>
          </a:prstGeom>
          <a:noFill/>
          <a:ln cap="flat" cmpd="sng" w="57150">
            <a:solidFill>
              <a:srgbClr val="FEC2AC"/>
            </a:solidFill>
            <a:prstDash val="solid"/>
            <a:round/>
            <a:headEnd len="sm" w="sm" type="none"/>
            <a:tailEnd len="sm" w="sm" type="none"/>
          </a:ln>
        </p:spPr>
      </p:cxnSp>
      <p:cxnSp>
        <p:nvCxnSpPr>
          <p:cNvPr id="39" name="Google Shape;39;p114"/>
          <p:cNvCxnSpPr/>
          <p:nvPr/>
        </p:nvCxnSpPr>
        <p:spPr>
          <a:xfrm>
            <a:off x="1726640" y="0"/>
            <a:ext cx="0" cy="6858000"/>
          </a:xfrm>
          <a:prstGeom prst="straightConnector1">
            <a:avLst/>
          </a:prstGeom>
          <a:noFill/>
          <a:ln cap="flat" cmpd="sng" w="28575">
            <a:solidFill>
              <a:srgbClr val="FEC2AC">
                <a:alpha val="81960"/>
              </a:srgbClr>
            </a:solidFill>
            <a:prstDash val="solid"/>
            <a:round/>
            <a:headEnd len="sm" w="sm" type="none"/>
            <a:tailEnd len="sm" w="sm" type="none"/>
          </a:ln>
        </p:spPr>
      </p:cxnSp>
      <p:cxnSp>
        <p:nvCxnSpPr>
          <p:cNvPr id="40" name="Google Shape;40;p114"/>
          <p:cNvCxnSpPr/>
          <p:nvPr/>
        </p:nvCxnSpPr>
        <p:spPr>
          <a:xfrm>
            <a:off x="1066800" y="0"/>
            <a:ext cx="0" cy="6858000"/>
          </a:xfrm>
          <a:prstGeom prst="straightConnector1">
            <a:avLst/>
          </a:prstGeom>
          <a:noFill/>
          <a:ln cap="flat" cmpd="sng" w="9525">
            <a:solidFill>
              <a:srgbClr val="FEC2AC"/>
            </a:solidFill>
            <a:prstDash val="solid"/>
            <a:round/>
            <a:headEnd len="sm" w="sm" type="none"/>
            <a:tailEnd len="sm" w="sm" type="none"/>
          </a:ln>
        </p:spPr>
      </p:cxnSp>
      <p:cxnSp>
        <p:nvCxnSpPr>
          <p:cNvPr id="41" name="Google Shape;41;p114"/>
          <p:cNvCxnSpPr/>
          <p:nvPr/>
        </p:nvCxnSpPr>
        <p:spPr>
          <a:xfrm>
            <a:off x="9113856" y="0"/>
            <a:ext cx="0" cy="6858000"/>
          </a:xfrm>
          <a:prstGeom prst="straightConnector1">
            <a:avLst/>
          </a:prstGeom>
          <a:noFill/>
          <a:ln cap="flat" cmpd="thickThin" w="57150">
            <a:solidFill>
              <a:srgbClr val="FEC2AC"/>
            </a:solidFill>
            <a:prstDash val="solid"/>
            <a:round/>
            <a:headEnd len="sm" w="sm" type="none"/>
            <a:tailEnd len="sm" w="sm" type="none"/>
          </a:ln>
        </p:spPr>
      </p:cxnSp>
      <p:sp>
        <p:nvSpPr>
          <p:cNvPr id="42" name="Google Shape;42;p114"/>
          <p:cNvSpPr/>
          <p:nvPr/>
        </p:nvSpPr>
        <p:spPr>
          <a:xfrm>
            <a:off x="1219200" y="0"/>
            <a:ext cx="76200" cy="6858000"/>
          </a:xfrm>
          <a:prstGeom prst="rect">
            <a:avLst/>
          </a:prstGeom>
          <a:solidFill>
            <a:srgbClr val="FEC2AC">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43" name="Google Shape;43;p114"/>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44" name="Google Shape;44;p114"/>
          <p:cNvSpPr/>
          <p:nvPr/>
        </p:nvSpPr>
        <p:spPr>
          <a:xfrm>
            <a:off x="1309632"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45" name="Google Shape;45;p114"/>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46" name="Google Shape;46;p114"/>
          <p:cNvSpPr/>
          <p:nvPr/>
        </p:nvSpPr>
        <p:spPr>
          <a:xfrm>
            <a:off x="1664208" y="5788152"/>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47" name="Google Shape;47;p114"/>
          <p:cNvSpPr/>
          <p:nvPr/>
        </p:nvSpPr>
        <p:spPr>
          <a:xfrm>
            <a:off x="1905000" y="4495800"/>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48" name="Google Shape;48;p114"/>
          <p:cNvSpPr txBox="1"/>
          <p:nvPr>
            <p:ph idx="12" type="sldNum"/>
          </p:nvPr>
        </p:nvSpPr>
        <p:spPr>
          <a:xfrm>
            <a:off x="1325544" y="4928702"/>
            <a:ext cx="609600" cy="51752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15"/>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15"/>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15"/>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53" name="Shape 53"/>
        <p:cNvGrpSpPr/>
        <p:nvPr/>
      </p:nvGrpSpPr>
      <p:grpSpPr>
        <a:xfrm>
          <a:off x="0" y="0"/>
          <a:ext cx="0" cy="0"/>
          <a:chOff x="0" y="0"/>
          <a:chExt cx="0" cy="0"/>
        </a:xfrm>
      </p:grpSpPr>
      <p:sp>
        <p:nvSpPr>
          <p:cNvPr id="54" name="Google Shape;54;p116"/>
          <p:cNvSpPr txBox="1"/>
          <p:nvPr>
            <p:ph type="title"/>
          </p:nvPr>
        </p:nvSpPr>
        <p:spPr>
          <a:xfrm>
            <a:off x="2286000" y="2895600"/>
            <a:ext cx="6172200" cy="205359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000"/>
              <a:buFont typeface="Century Schoolbook"/>
              <a:buNone/>
              <a:defRPr b="1" sz="3000"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16"/>
          <p:cNvSpPr txBox="1"/>
          <p:nvPr>
            <p:ph idx="1" type="body"/>
          </p:nvPr>
        </p:nvSpPr>
        <p:spPr>
          <a:xfrm>
            <a:off x="2286000" y="5010150"/>
            <a:ext cx="6172200"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600"/>
              </a:spcBef>
              <a:spcAft>
                <a:spcPts val="0"/>
              </a:spcAft>
              <a:buSzPts val="1260"/>
              <a:buNone/>
              <a:defRPr b="1" sz="1800">
                <a:solidFill>
                  <a:schemeClr val="lt2"/>
                </a:solidFill>
              </a:defRPr>
            </a:lvl1pPr>
            <a:lvl2pPr indent="-228600" lvl="1" marL="914400" algn="l">
              <a:spcBef>
                <a:spcPts val="360"/>
              </a:spcBef>
              <a:spcAft>
                <a:spcPts val="0"/>
              </a:spcAft>
              <a:buSzPts val="1440"/>
              <a:buNone/>
              <a:defRPr sz="1800">
                <a:solidFill>
                  <a:schemeClr val="lt1"/>
                </a:solidFill>
              </a:defRPr>
            </a:lvl2pPr>
            <a:lvl3pPr indent="-228600" lvl="2" marL="1371600" algn="l">
              <a:spcBef>
                <a:spcPts val="320"/>
              </a:spcBef>
              <a:spcAft>
                <a:spcPts val="0"/>
              </a:spcAft>
              <a:buSzPts val="960"/>
              <a:buNone/>
              <a:defRPr sz="1600">
                <a:solidFill>
                  <a:schemeClr val="lt1"/>
                </a:solidFill>
              </a:defRPr>
            </a:lvl3pPr>
            <a:lvl4pPr indent="-228600" lvl="3" marL="1828800" algn="l">
              <a:spcBef>
                <a:spcPts val="280"/>
              </a:spcBef>
              <a:spcAft>
                <a:spcPts val="0"/>
              </a:spcAft>
              <a:buSzPts val="840"/>
              <a:buNone/>
              <a:defRPr sz="1400">
                <a:solidFill>
                  <a:schemeClr val="lt1"/>
                </a:solidFill>
              </a:defRPr>
            </a:lvl4pPr>
            <a:lvl5pPr indent="-228600" lvl="4" marL="2286000" algn="l">
              <a:spcBef>
                <a:spcPts val="280"/>
              </a:spcBef>
              <a:spcAft>
                <a:spcPts val="0"/>
              </a:spcAft>
              <a:buSzPts val="952"/>
              <a:buNone/>
              <a:defRPr sz="1400">
                <a:solidFill>
                  <a:schemeClr val="lt1"/>
                </a:solidFill>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6" name="Google Shape;56;p116"/>
          <p:cNvSpPr txBox="1"/>
          <p:nvPr>
            <p:ph idx="10" type="dt"/>
          </p:nvPr>
        </p:nvSpPr>
        <p:spPr>
          <a:xfrm rot="5400000">
            <a:off x="7763256" y="1170432"/>
            <a:ext cx="2286000" cy="381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16"/>
          <p:cNvSpPr txBox="1"/>
          <p:nvPr>
            <p:ph idx="11" type="ftr"/>
          </p:nvPr>
        </p:nvSpPr>
        <p:spPr>
          <a:xfrm rot="5400000">
            <a:off x="7077456" y="4178808"/>
            <a:ext cx="36576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16"/>
          <p:cNvSpPr/>
          <p:nvPr/>
        </p:nvSpPr>
        <p:spPr>
          <a:xfrm>
            <a:off x="381000" y="0"/>
            <a:ext cx="609600" cy="6858000"/>
          </a:xfrm>
          <a:prstGeom prst="rect">
            <a:avLst/>
          </a:prstGeom>
          <a:solidFill>
            <a:srgbClr val="FEC2AC">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59" name="Google Shape;59;p116"/>
          <p:cNvSpPr/>
          <p:nvPr/>
        </p:nvSpPr>
        <p:spPr>
          <a:xfrm>
            <a:off x="276336" y="0"/>
            <a:ext cx="104664" cy="6858000"/>
          </a:xfrm>
          <a:prstGeom prst="rect">
            <a:avLst/>
          </a:prstGeom>
          <a:solidFill>
            <a:srgbClr val="FFD8CC">
              <a:alpha val="3568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0" name="Google Shape;60;p116"/>
          <p:cNvSpPr/>
          <p:nvPr/>
        </p:nvSpPr>
        <p:spPr>
          <a:xfrm>
            <a:off x="990600" y="0"/>
            <a:ext cx="181872" cy="6858000"/>
          </a:xfrm>
          <a:prstGeom prst="rect">
            <a:avLst/>
          </a:prstGeom>
          <a:solidFill>
            <a:srgbClr val="FFD8CC">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1" name="Google Shape;61;p116"/>
          <p:cNvSpPr/>
          <p:nvPr/>
        </p:nvSpPr>
        <p:spPr>
          <a:xfrm>
            <a:off x="1141320" y="0"/>
            <a:ext cx="230280" cy="6858000"/>
          </a:xfrm>
          <a:prstGeom prst="rect">
            <a:avLst/>
          </a:prstGeom>
          <a:solidFill>
            <a:srgbClr val="FFEDE7">
              <a:alpha val="7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62" name="Google Shape;62;p116"/>
          <p:cNvCxnSpPr/>
          <p:nvPr/>
        </p:nvCxnSpPr>
        <p:spPr>
          <a:xfrm>
            <a:off x="106344" y="0"/>
            <a:ext cx="0" cy="6858000"/>
          </a:xfrm>
          <a:prstGeom prst="straightConnector1">
            <a:avLst/>
          </a:prstGeom>
          <a:noFill/>
          <a:ln cap="flat" cmpd="sng" w="57150">
            <a:solidFill>
              <a:srgbClr val="FEC2AC">
                <a:alpha val="72941"/>
              </a:srgbClr>
            </a:solidFill>
            <a:prstDash val="solid"/>
            <a:round/>
            <a:headEnd len="sm" w="sm" type="none"/>
            <a:tailEnd len="sm" w="sm" type="none"/>
          </a:ln>
        </p:spPr>
      </p:cxnSp>
      <p:cxnSp>
        <p:nvCxnSpPr>
          <p:cNvPr id="63" name="Google Shape;63;p116"/>
          <p:cNvCxnSpPr/>
          <p:nvPr/>
        </p:nvCxnSpPr>
        <p:spPr>
          <a:xfrm>
            <a:off x="914400" y="0"/>
            <a:ext cx="0" cy="6858000"/>
          </a:xfrm>
          <a:prstGeom prst="straightConnector1">
            <a:avLst/>
          </a:prstGeom>
          <a:noFill/>
          <a:ln cap="flat" cmpd="sng" w="57150">
            <a:solidFill>
              <a:srgbClr val="FFEDE7">
                <a:alpha val="82745"/>
              </a:srgbClr>
            </a:solidFill>
            <a:prstDash val="solid"/>
            <a:round/>
            <a:headEnd len="sm" w="sm" type="none"/>
            <a:tailEnd len="sm" w="sm" type="none"/>
          </a:ln>
        </p:spPr>
      </p:cxnSp>
      <p:cxnSp>
        <p:nvCxnSpPr>
          <p:cNvPr id="64" name="Google Shape;64;p116"/>
          <p:cNvCxnSpPr/>
          <p:nvPr/>
        </p:nvCxnSpPr>
        <p:spPr>
          <a:xfrm>
            <a:off x="854112" y="0"/>
            <a:ext cx="0" cy="6858000"/>
          </a:xfrm>
          <a:prstGeom prst="straightConnector1">
            <a:avLst/>
          </a:prstGeom>
          <a:noFill/>
          <a:ln cap="flat" cmpd="sng" w="57150">
            <a:solidFill>
              <a:srgbClr val="FEC2AC"/>
            </a:solidFill>
            <a:prstDash val="solid"/>
            <a:round/>
            <a:headEnd len="sm" w="sm" type="none"/>
            <a:tailEnd len="sm" w="sm" type="none"/>
          </a:ln>
        </p:spPr>
      </p:cxnSp>
      <p:cxnSp>
        <p:nvCxnSpPr>
          <p:cNvPr id="65" name="Google Shape;65;p116"/>
          <p:cNvCxnSpPr/>
          <p:nvPr/>
        </p:nvCxnSpPr>
        <p:spPr>
          <a:xfrm>
            <a:off x="1726640" y="0"/>
            <a:ext cx="0" cy="6858000"/>
          </a:xfrm>
          <a:prstGeom prst="straightConnector1">
            <a:avLst/>
          </a:prstGeom>
          <a:noFill/>
          <a:ln cap="flat" cmpd="sng" w="28575">
            <a:solidFill>
              <a:srgbClr val="FEC2AC">
                <a:alpha val="81960"/>
              </a:srgbClr>
            </a:solidFill>
            <a:prstDash val="solid"/>
            <a:round/>
            <a:headEnd len="sm" w="sm" type="none"/>
            <a:tailEnd len="sm" w="sm" type="none"/>
          </a:ln>
        </p:spPr>
      </p:cxnSp>
      <p:cxnSp>
        <p:nvCxnSpPr>
          <p:cNvPr id="66" name="Google Shape;66;p116"/>
          <p:cNvCxnSpPr/>
          <p:nvPr/>
        </p:nvCxnSpPr>
        <p:spPr>
          <a:xfrm>
            <a:off x="1066800" y="0"/>
            <a:ext cx="0" cy="6858000"/>
          </a:xfrm>
          <a:prstGeom prst="straightConnector1">
            <a:avLst/>
          </a:prstGeom>
          <a:noFill/>
          <a:ln cap="flat" cmpd="sng" w="9525">
            <a:solidFill>
              <a:srgbClr val="FEC2AC"/>
            </a:solidFill>
            <a:prstDash val="solid"/>
            <a:round/>
            <a:headEnd len="sm" w="sm" type="none"/>
            <a:tailEnd len="sm" w="sm" type="none"/>
          </a:ln>
        </p:spPr>
      </p:cxnSp>
      <p:sp>
        <p:nvSpPr>
          <p:cNvPr id="67" name="Google Shape;67;p116"/>
          <p:cNvSpPr/>
          <p:nvPr/>
        </p:nvSpPr>
        <p:spPr>
          <a:xfrm>
            <a:off x="1219200" y="0"/>
            <a:ext cx="76200" cy="6858000"/>
          </a:xfrm>
          <a:prstGeom prst="rect">
            <a:avLst/>
          </a:prstGeom>
          <a:solidFill>
            <a:srgbClr val="FEC2AC">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8" name="Google Shape;68;p116"/>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9" name="Google Shape;69;p116"/>
          <p:cNvSpPr/>
          <p:nvPr/>
        </p:nvSpPr>
        <p:spPr>
          <a:xfrm>
            <a:off x="1324704"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70" name="Google Shape;70;p116"/>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71" name="Google Shape;71;p116"/>
          <p:cNvSpPr/>
          <p:nvPr/>
        </p:nvSpPr>
        <p:spPr>
          <a:xfrm>
            <a:off x="1664208" y="5791200"/>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72" name="Google Shape;72;p116"/>
          <p:cNvSpPr/>
          <p:nvPr/>
        </p:nvSpPr>
        <p:spPr>
          <a:xfrm>
            <a:off x="1879040" y="4479888"/>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73" name="Google Shape;73;p116"/>
          <p:cNvCxnSpPr/>
          <p:nvPr/>
        </p:nvCxnSpPr>
        <p:spPr>
          <a:xfrm>
            <a:off x="9097944" y="0"/>
            <a:ext cx="0" cy="6858000"/>
          </a:xfrm>
          <a:prstGeom prst="straightConnector1">
            <a:avLst/>
          </a:prstGeom>
          <a:noFill/>
          <a:ln cap="flat" cmpd="thickThin" w="57150">
            <a:solidFill>
              <a:srgbClr val="FEC2AC"/>
            </a:solidFill>
            <a:prstDash val="solid"/>
            <a:round/>
            <a:headEnd len="sm" w="sm" type="none"/>
            <a:tailEnd len="sm" w="sm" type="none"/>
          </a:ln>
        </p:spPr>
      </p:cxnSp>
      <p:sp>
        <p:nvSpPr>
          <p:cNvPr id="74" name="Google Shape;74;p116"/>
          <p:cNvSpPr txBox="1"/>
          <p:nvPr>
            <p:ph idx="12" type="sldNum"/>
          </p:nvPr>
        </p:nvSpPr>
        <p:spPr>
          <a:xfrm>
            <a:off x="1340616" y="4928702"/>
            <a:ext cx="609600" cy="51752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5" name="Shape 75"/>
        <p:cNvGrpSpPr/>
        <p:nvPr/>
      </p:nvGrpSpPr>
      <p:grpSpPr>
        <a:xfrm>
          <a:off x="0" y="0"/>
          <a:ext cx="0" cy="0"/>
          <a:chOff x="0" y="0"/>
          <a:chExt cx="0" cy="0"/>
        </a:xfrm>
      </p:grpSpPr>
      <p:sp>
        <p:nvSpPr>
          <p:cNvPr id="76" name="Google Shape;76;p11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17"/>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7"/>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7"/>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0" name="Google Shape;80;p117"/>
          <p:cNvSpPr txBox="1"/>
          <p:nvPr>
            <p:ph idx="1" type="body"/>
          </p:nvPr>
        </p:nvSpPr>
        <p:spPr>
          <a:xfrm>
            <a:off x="457200" y="1600200"/>
            <a:ext cx="3657600" cy="45720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1" name="Google Shape;81;p117"/>
          <p:cNvSpPr txBox="1"/>
          <p:nvPr>
            <p:ph idx="2" type="body"/>
          </p:nvPr>
        </p:nvSpPr>
        <p:spPr>
          <a:xfrm>
            <a:off x="4270248" y="1600200"/>
            <a:ext cx="3657600" cy="45720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2" name="Shape 82"/>
        <p:cNvGrpSpPr/>
        <p:nvPr/>
      </p:nvGrpSpPr>
      <p:grpSpPr>
        <a:xfrm>
          <a:off x="0" y="0"/>
          <a:ext cx="0" cy="0"/>
          <a:chOff x="0" y="0"/>
          <a:chExt cx="0" cy="0"/>
        </a:xfrm>
      </p:grpSpPr>
      <p:sp>
        <p:nvSpPr>
          <p:cNvPr id="83" name="Google Shape;83;p118"/>
          <p:cNvSpPr txBox="1"/>
          <p:nvPr>
            <p:ph type="title"/>
          </p:nvPr>
        </p:nvSpPr>
        <p:spPr>
          <a:xfrm>
            <a:off x="457200" y="273050"/>
            <a:ext cx="75438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3000"/>
              <a:buFont typeface="Century Schoolboo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18"/>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8"/>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8"/>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7" name="Google Shape;87;p118"/>
          <p:cNvSpPr txBox="1"/>
          <p:nvPr>
            <p:ph idx="1" type="body"/>
          </p:nvPr>
        </p:nvSpPr>
        <p:spPr>
          <a:xfrm>
            <a:off x="457200" y="2362200"/>
            <a:ext cx="3657600" cy="38862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8" name="Google Shape;88;p118"/>
          <p:cNvSpPr txBox="1"/>
          <p:nvPr>
            <p:ph idx="2" type="body"/>
          </p:nvPr>
        </p:nvSpPr>
        <p:spPr>
          <a:xfrm>
            <a:off x="4371975" y="2362200"/>
            <a:ext cx="3657600" cy="38862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9" name="Google Shape;89;p118"/>
          <p:cNvSpPr/>
          <p:nvPr>
            <p:ph idx="3" type="body"/>
          </p:nvPr>
        </p:nvSpPr>
        <p:spPr>
          <a:xfrm>
            <a:off x="4572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lvl1pPr indent="-228600" lvl="0" marL="457200" algn="l">
              <a:spcBef>
                <a:spcPts val="600"/>
              </a:spcBef>
              <a:spcAft>
                <a:spcPts val="0"/>
              </a:spcAft>
              <a:buSzPts val="1400"/>
              <a:buFont typeface="Century Schoolbook"/>
              <a:buNone/>
              <a:defRPr b="1" sz="2000">
                <a:solidFill>
                  <a:srgbClr val="FFFFFF"/>
                </a:solidFill>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0" name="Google Shape;90;p118"/>
          <p:cNvSpPr/>
          <p:nvPr>
            <p:ph idx="4" type="body"/>
          </p:nvPr>
        </p:nvSpPr>
        <p:spPr>
          <a:xfrm>
            <a:off x="43434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lvl1pPr indent="-228600" lvl="0" marL="457200" algn="l">
              <a:spcBef>
                <a:spcPts val="600"/>
              </a:spcBef>
              <a:spcAft>
                <a:spcPts val="0"/>
              </a:spcAft>
              <a:buSzPts val="1400"/>
              <a:buFont typeface="Century Schoolbook"/>
              <a:buNone/>
              <a:defRPr b="1" sz="2000">
                <a:solidFill>
                  <a:srgbClr val="FFFFFF"/>
                </a:solidFill>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1" name="Shape 91"/>
        <p:cNvGrpSpPr/>
        <p:nvPr/>
      </p:nvGrpSpPr>
      <p:grpSpPr>
        <a:xfrm>
          <a:off x="0" y="0"/>
          <a:ext cx="0" cy="0"/>
          <a:chOff x="0" y="0"/>
          <a:chExt cx="0" cy="0"/>
        </a:xfrm>
      </p:grpSpPr>
      <p:sp>
        <p:nvSpPr>
          <p:cNvPr id="92" name="Google Shape;92;p119"/>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19"/>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9"/>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5" name="Google Shape;95;p119"/>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solidFill>
          <a:schemeClr val="lt1"/>
        </a:solidFill>
      </p:bgPr>
    </p:bg>
    <p:spTree>
      <p:nvGrpSpPr>
        <p:cNvPr id="96" name="Shape 96"/>
        <p:cNvGrpSpPr/>
        <p:nvPr/>
      </p:nvGrpSpPr>
      <p:grpSpPr>
        <a:xfrm>
          <a:off x="0" y="0"/>
          <a:ext cx="0" cy="0"/>
          <a:chOff x="0" y="0"/>
          <a:chExt cx="0" cy="0"/>
        </a:xfrm>
      </p:grpSpPr>
      <p:cxnSp>
        <p:nvCxnSpPr>
          <p:cNvPr id="97" name="Google Shape;97;p120"/>
          <p:cNvCxnSpPr/>
          <p:nvPr/>
        </p:nvCxnSpPr>
        <p:spPr>
          <a:xfrm>
            <a:off x="8763000" y="0"/>
            <a:ext cx="0" cy="6858000"/>
          </a:xfrm>
          <a:prstGeom prst="straightConnector1">
            <a:avLst/>
          </a:prstGeom>
          <a:noFill/>
          <a:ln cap="flat" cmpd="sng" w="38100">
            <a:solidFill>
              <a:srgbClr val="FEC2AC">
                <a:alpha val="92941"/>
              </a:srgbClr>
            </a:solidFill>
            <a:prstDash val="solid"/>
            <a:round/>
            <a:headEnd len="sm" w="sm" type="none"/>
            <a:tailEnd len="sm" w="sm" type="none"/>
          </a:ln>
        </p:spPr>
      </p:cxnSp>
      <p:sp>
        <p:nvSpPr>
          <p:cNvPr id="98" name="Google Shape;98;p120"/>
          <p:cNvSpPr txBox="1"/>
          <p:nvPr>
            <p:ph type="title"/>
          </p:nvPr>
        </p:nvSpPr>
        <p:spPr>
          <a:xfrm rot="5400000">
            <a:off x="3371850" y="3200400"/>
            <a:ext cx="6309360" cy="457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000"/>
              <a:buFont typeface="Century Schoolbook"/>
              <a:buNone/>
              <a:defRPr b="1" sz="2000"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120"/>
          <p:cNvSpPr txBox="1"/>
          <p:nvPr>
            <p:ph idx="1" type="body"/>
          </p:nvPr>
        </p:nvSpPr>
        <p:spPr>
          <a:xfrm>
            <a:off x="6812280" y="274320"/>
            <a:ext cx="1527048" cy="498348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840"/>
              <a:buNone/>
              <a:defRPr sz="1200"/>
            </a:lvl1pPr>
            <a:lvl2pPr indent="-228600" lvl="1" marL="914400" algn="l">
              <a:spcBef>
                <a:spcPts val="1000"/>
              </a:spcBef>
              <a:spcAft>
                <a:spcPts val="0"/>
              </a:spcAft>
              <a:buSzPts val="960"/>
              <a:buNone/>
              <a:defRPr sz="1200"/>
            </a:lvl2pPr>
            <a:lvl3pPr indent="-228600" lvl="2" marL="1371600" algn="l">
              <a:spcBef>
                <a:spcPts val="200"/>
              </a:spcBef>
              <a:spcAft>
                <a:spcPts val="0"/>
              </a:spcAft>
              <a:buSzPts val="600"/>
              <a:buNone/>
              <a:defRPr sz="1000"/>
            </a:lvl3pPr>
            <a:lvl4pPr indent="-228600" lvl="3" marL="1828800" algn="l">
              <a:spcBef>
                <a:spcPts val="180"/>
              </a:spcBef>
              <a:spcAft>
                <a:spcPts val="0"/>
              </a:spcAft>
              <a:buSzPts val="540"/>
              <a:buNone/>
              <a:defRPr sz="900"/>
            </a:lvl4pPr>
            <a:lvl5pPr indent="-228600" lvl="4" marL="2286000" algn="l">
              <a:spcBef>
                <a:spcPts val="180"/>
              </a:spcBef>
              <a:spcAft>
                <a:spcPts val="0"/>
              </a:spcAft>
              <a:buSzPts val="612"/>
              <a:buNone/>
              <a:defRPr sz="900"/>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cxnSp>
        <p:nvCxnSpPr>
          <p:cNvPr id="100" name="Google Shape;100;p120"/>
          <p:cNvCxnSpPr/>
          <p:nvPr/>
        </p:nvCxnSpPr>
        <p:spPr>
          <a:xfrm>
            <a:off x="6248400" y="0"/>
            <a:ext cx="0" cy="6858000"/>
          </a:xfrm>
          <a:prstGeom prst="straightConnector1">
            <a:avLst/>
          </a:prstGeom>
          <a:noFill/>
          <a:ln cap="flat" cmpd="sng" w="38100">
            <a:solidFill>
              <a:srgbClr val="FEC2AC"/>
            </a:solidFill>
            <a:prstDash val="solid"/>
            <a:round/>
            <a:headEnd len="sm" w="sm" type="none"/>
            <a:tailEnd len="sm" w="sm" type="none"/>
          </a:ln>
        </p:spPr>
      </p:cxnSp>
      <p:cxnSp>
        <p:nvCxnSpPr>
          <p:cNvPr id="101" name="Google Shape;101;p120"/>
          <p:cNvCxnSpPr/>
          <p:nvPr/>
        </p:nvCxnSpPr>
        <p:spPr>
          <a:xfrm>
            <a:off x="6192296" y="0"/>
            <a:ext cx="0" cy="6858000"/>
          </a:xfrm>
          <a:prstGeom prst="straightConnector1">
            <a:avLst/>
          </a:prstGeom>
          <a:noFill/>
          <a:ln cap="flat" cmpd="sng" w="12700">
            <a:solidFill>
              <a:schemeClr val="accent1"/>
            </a:solidFill>
            <a:prstDash val="solid"/>
            <a:round/>
            <a:headEnd len="sm" w="sm" type="none"/>
            <a:tailEnd len="sm" w="sm" type="none"/>
          </a:ln>
        </p:spPr>
      </p:cxnSp>
      <p:cxnSp>
        <p:nvCxnSpPr>
          <p:cNvPr id="102" name="Google Shape;102;p120"/>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103" name="Google Shape;103;p120"/>
          <p:cNvSpPr/>
          <p:nvPr/>
        </p:nvSpPr>
        <p:spPr>
          <a:xfrm>
            <a:off x="8839200" y="0"/>
            <a:ext cx="304800" cy="6858000"/>
          </a:xfrm>
          <a:prstGeom prst="rect">
            <a:avLst/>
          </a:prstGeom>
          <a:solidFill>
            <a:srgbClr val="FEC2AC">
              <a:alpha val="8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104" name="Google Shape;104;p120"/>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05" name="Google Shape;105;p120"/>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06" name="Google Shape;106;p120"/>
          <p:cNvSpPr txBox="1"/>
          <p:nvPr>
            <p:ph idx="2" type="body"/>
          </p:nvPr>
        </p:nvSpPr>
        <p:spPr>
          <a:xfrm>
            <a:off x="304800" y="274320"/>
            <a:ext cx="5638800" cy="6327648"/>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7" name="Google Shape;107;p120"/>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20"/>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09" name="Google Shape;109;p120"/>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10" name="Shape 110"/>
        <p:cNvGrpSpPr/>
        <p:nvPr/>
      </p:nvGrpSpPr>
      <p:grpSpPr>
        <a:xfrm>
          <a:off x="0" y="0"/>
          <a:ext cx="0" cy="0"/>
          <a:chOff x="0" y="0"/>
          <a:chExt cx="0" cy="0"/>
        </a:xfrm>
      </p:grpSpPr>
      <p:cxnSp>
        <p:nvCxnSpPr>
          <p:cNvPr id="111" name="Google Shape;111;p121"/>
          <p:cNvCxnSpPr/>
          <p:nvPr/>
        </p:nvCxnSpPr>
        <p:spPr>
          <a:xfrm>
            <a:off x="8763000" y="0"/>
            <a:ext cx="0" cy="6858000"/>
          </a:xfrm>
          <a:prstGeom prst="straightConnector1">
            <a:avLst/>
          </a:prstGeom>
          <a:noFill/>
          <a:ln cap="flat" cmpd="sng" w="38100">
            <a:solidFill>
              <a:srgbClr val="FEC2AC"/>
            </a:solidFill>
            <a:prstDash val="solid"/>
            <a:round/>
            <a:headEnd len="sm" w="sm" type="none"/>
            <a:tailEnd len="sm" w="sm" type="none"/>
          </a:ln>
        </p:spPr>
      </p:cxnSp>
      <p:sp>
        <p:nvSpPr>
          <p:cNvPr id="112" name="Google Shape;112;p121"/>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13" name="Google Shape;113;p121"/>
          <p:cNvSpPr txBox="1"/>
          <p:nvPr>
            <p:ph type="title"/>
          </p:nvPr>
        </p:nvSpPr>
        <p:spPr>
          <a:xfrm rot="5400000">
            <a:off x="3350133" y="3200400"/>
            <a:ext cx="6309360" cy="457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000"/>
              <a:buFont typeface="Century Schoolbook"/>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121"/>
          <p:cNvSpPr/>
          <p:nvPr>
            <p:ph idx="2" type="pic"/>
          </p:nvPr>
        </p:nvSpPr>
        <p:spPr>
          <a:xfrm>
            <a:off x="0" y="0"/>
            <a:ext cx="6172200" cy="6858000"/>
          </a:xfrm>
          <a:prstGeom prst="rect">
            <a:avLst/>
          </a:prstGeom>
          <a:solidFill>
            <a:schemeClr val="lt2"/>
          </a:solidFill>
          <a:ln>
            <a:noFill/>
          </a:ln>
        </p:spPr>
        <p:txBody>
          <a:bodyPr anchorCtr="0" anchor="t" bIns="45700" lIns="91425" spcFirstLastPara="1" rIns="91425" wrap="square" tIns="45700">
            <a:normAutofit/>
          </a:bodyPr>
          <a:lstStyle>
            <a:lvl1pPr lvl="0" marR="0" rtl="0" algn="l">
              <a:spcBef>
                <a:spcPts val="600"/>
              </a:spcBef>
              <a:spcAft>
                <a:spcPts val="0"/>
              </a:spcAft>
              <a:buClr>
                <a:schemeClr val="accent1"/>
              </a:buClr>
              <a:buSzPts val="2240"/>
              <a:buFont typeface="Noto Sans Symbols"/>
              <a:buNone/>
              <a:defRPr b="0" i="0" sz="3200" u="none" cap="none" strike="noStrike">
                <a:solidFill>
                  <a:schemeClr val="dk1"/>
                </a:solidFill>
                <a:latin typeface="Century Schoolbook"/>
                <a:ea typeface="Century Schoolbook"/>
                <a:cs typeface="Century Schoolbook"/>
                <a:sym typeface="Century Schoolbook"/>
              </a:defRPr>
            </a:lvl1pPr>
            <a:lvl2pPr lvl="1"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lvl="2" marR="0" rtl="0" algn="l">
              <a:spcBef>
                <a:spcPts val="360"/>
              </a:spcBef>
              <a:spcAft>
                <a:spcPts val="0"/>
              </a:spcAft>
              <a:buClr>
                <a:srgbClr val="DE753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360"/>
              </a:spcBef>
              <a:spcAft>
                <a:spcPts val="0"/>
              </a:spcAft>
              <a:buClr>
                <a:srgbClr val="FEC2AC"/>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320"/>
              </a:spcBef>
              <a:spcAft>
                <a:spcPts val="0"/>
              </a:spcAft>
              <a:buClr>
                <a:srgbClr val="BBC9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lvl="5"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lvl="6"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lvl="7"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lvl="8"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115" name="Google Shape;115;p121"/>
          <p:cNvSpPr txBox="1"/>
          <p:nvPr>
            <p:ph idx="1" type="body"/>
          </p:nvPr>
        </p:nvSpPr>
        <p:spPr>
          <a:xfrm>
            <a:off x="6765798" y="264795"/>
            <a:ext cx="1524000" cy="4956048"/>
          </a:xfrm>
          <a:prstGeom prst="rect">
            <a:avLst/>
          </a:prstGeom>
          <a:noFill/>
          <a:ln>
            <a:noFill/>
          </a:ln>
        </p:spPr>
        <p:txBody>
          <a:bodyPr anchorCtr="0" anchor="t" bIns="45700" lIns="91425" spcFirstLastPara="1" rIns="91425" wrap="square" tIns="45700">
            <a:normAutofit/>
          </a:bodyPr>
          <a:lstStyle>
            <a:lvl1pPr indent="-228600" lvl="0" marL="457200" algn="l">
              <a:spcBef>
                <a:spcPts val="100"/>
              </a:spcBef>
              <a:spcAft>
                <a:spcPts val="0"/>
              </a:spcAft>
              <a:buSzPts val="840"/>
              <a:buFont typeface="Century Schoolbook"/>
              <a:buNone/>
              <a:defRPr sz="1200"/>
            </a:lvl1pPr>
            <a:lvl2pPr indent="-289560" lvl="1" marL="914400" algn="l">
              <a:spcBef>
                <a:spcPts val="400"/>
              </a:spcBef>
              <a:spcAft>
                <a:spcPts val="0"/>
              </a:spcAft>
              <a:buSzPts val="960"/>
              <a:buChar char="⚫"/>
              <a:defRPr sz="1200"/>
            </a:lvl2pPr>
            <a:lvl3pPr indent="-266700" lvl="2" marL="1371600" algn="l">
              <a:spcBef>
                <a:spcPts val="200"/>
              </a:spcBef>
              <a:spcAft>
                <a:spcPts val="0"/>
              </a:spcAft>
              <a:buSzPts val="600"/>
              <a:buChar char="🞆"/>
              <a:defRPr sz="1000"/>
            </a:lvl3pPr>
            <a:lvl4pPr indent="-262889" lvl="3" marL="1828800" algn="l">
              <a:spcBef>
                <a:spcPts val="180"/>
              </a:spcBef>
              <a:spcAft>
                <a:spcPts val="0"/>
              </a:spcAft>
              <a:buSzPts val="540"/>
              <a:buChar char="🞆"/>
              <a:defRPr sz="900"/>
            </a:lvl4pPr>
            <a:lvl5pPr indent="-267461" lvl="4" marL="2286000" algn="l">
              <a:spcBef>
                <a:spcPts val="180"/>
              </a:spcBef>
              <a:spcAft>
                <a:spcPts val="0"/>
              </a:spcAft>
              <a:buSzPts val="612"/>
              <a:buChar char="⚫"/>
              <a:defRPr sz="900"/>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cxnSp>
        <p:nvCxnSpPr>
          <p:cNvPr id="116" name="Google Shape;116;p121"/>
          <p:cNvCxnSpPr/>
          <p:nvPr/>
        </p:nvCxnSpPr>
        <p:spPr>
          <a:xfrm>
            <a:off x="8991600" y="0"/>
            <a:ext cx="0" cy="6858000"/>
          </a:xfrm>
          <a:prstGeom prst="straightConnector1">
            <a:avLst/>
          </a:prstGeom>
          <a:noFill/>
          <a:ln cap="flat" cmpd="sng" w="9525">
            <a:solidFill>
              <a:schemeClr val="dk1"/>
            </a:solidFill>
            <a:prstDash val="solid"/>
            <a:round/>
            <a:headEnd len="sm" w="sm" type="none"/>
            <a:tailEnd len="sm" w="sm" type="none"/>
          </a:ln>
        </p:spPr>
      </p:cxnSp>
      <p:sp>
        <p:nvSpPr>
          <p:cNvPr id="117" name="Google Shape;117;p121"/>
          <p:cNvSpPr/>
          <p:nvPr/>
        </p:nvSpPr>
        <p:spPr>
          <a:xfrm>
            <a:off x="8839200" y="0"/>
            <a:ext cx="304800" cy="6858000"/>
          </a:xfrm>
          <a:prstGeom prst="rect">
            <a:avLst/>
          </a:prstGeom>
          <a:solidFill>
            <a:srgbClr val="FEC2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118" name="Google Shape;118;p121"/>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cxnSp>
        <p:nvCxnSpPr>
          <p:cNvPr id="119" name="Google Shape;119;p121"/>
          <p:cNvCxnSpPr/>
          <p:nvPr/>
        </p:nvCxnSpPr>
        <p:spPr>
          <a:xfrm>
            <a:off x="6248400" y="0"/>
            <a:ext cx="0" cy="6858000"/>
          </a:xfrm>
          <a:prstGeom prst="straightConnector1">
            <a:avLst/>
          </a:prstGeom>
          <a:noFill/>
          <a:ln cap="flat" cmpd="sng" w="38100">
            <a:solidFill>
              <a:srgbClr val="FEC2AC"/>
            </a:solidFill>
            <a:prstDash val="solid"/>
            <a:round/>
            <a:headEnd len="sm" w="sm" type="none"/>
            <a:tailEnd len="sm" w="sm" type="none"/>
          </a:ln>
        </p:spPr>
      </p:cxnSp>
      <p:cxnSp>
        <p:nvCxnSpPr>
          <p:cNvPr id="120" name="Google Shape;120;p121"/>
          <p:cNvCxnSpPr/>
          <p:nvPr/>
        </p:nvCxnSpPr>
        <p:spPr>
          <a:xfrm>
            <a:off x="6192296" y="0"/>
            <a:ext cx="0" cy="6858000"/>
          </a:xfrm>
          <a:prstGeom prst="straightConnector1">
            <a:avLst/>
          </a:prstGeom>
          <a:noFill/>
          <a:ln cap="flat" cmpd="sng" w="12700">
            <a:solidFill>
              <a:schemeClr val="accent1"/>
            </a:solidFill>
            <a:prstDash val="solid"/>
            <a:round/>
            <a:headEnd len="sm" w="sm" type="none"/>
            <a:tailEnd len="sm" w="sm" type="none"/>
          </a:ln>
        </p:spPr>
      </p:cxnSp>
      <p:sp>
        <p:nvSpPr>
          <p:cNvPr id="121" name="Google Shape;121;p121"/>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21"/>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23" name="Google Shape;123;p121"/>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cxnSp>
        <p:nvCxnSpPr>
          <p:cNvPr id="10" name="Google Shape;10;p112"/>
          <p:cNvCxnSpPr/>
          <p:nvPr/>
        </p:nvCxnSpPr>
        <p:spPr>
          <a:xfrm>
            <a:off x="8763000" y="0"/>
            <a:ext cx="0" cy="6858000"/>
          </a:xfrm>
          <a:prstGeom prst="straightConnector1">
            <a:avLst/>
          </a:prstGeom>
          <a:noFill/>
          <a:ln cap="flat" cmpd="sng" w="38100">
            <a:solidFill>
              <a:srgbClr val="FEC2AC">
                <a:alpha val="92941"/>
              </a:srgbClr>
            </a:solidFill>
            <a:prstDash val="solid"/>
            <a:round/>
            <a:headEnd len="sm" w="sm" type="none"/>
            <a:tailEnd len="sm" w="sm" type="none"/>
          </a:ln>
        </p:spPr>
      </p:cxnSp>
      <p:sp>
        <p:nvSpPr>
          <p:cNvPr id="11" name="Google Shape;11;p112"/>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2"/>
              </a:buClr>
              <a:buSzPts val="3000"/>
              <a:buFont typeface="Century Schoolbook"/>
              <a:buNone/>
              <a:defRPr b="0" i="0" sz="3000" u="none" cap="small" strike="noStrike">
                <a:solidFill>
                  <a:schemeClr val="dk2"/>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12"/>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DE753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FEC2AC"/>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BBC9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13" name="Google Shape;13;p112"/>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14" name="Google Shape;14;p112"/>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cxnSp>
        <p:nvCxnSpPr>
          <p:cNvPr id="15" name="Google Shape;15;p112"/>
          <p:cNvCxnSpPr/>
          <p:nvPr/>
        </p:nvCxnSpPr>
        <p:spPr>
          <a:xfrm>
            <a:off x="76200" y="0"/>
            <a:ext cx="0" cy="6858000"/>
          </a:xfrm>
          <a:prstGeom prst="straightConnector1">
            <a:avLst/>
          </a:prstGeom>
          <a:noFill/>
          <a:ln cap="flat" cmpd="thickThin" w="57150">
            <a:solidFill>
              <a:srgbClr val="FEC2AC"/>
            </a:solidFill>
            <a:prstDash val="solid"/>
            <a:round/>
            <a:headEnd len="sm" w="sm" type="none"/>
            <a:tailEnd len="sm" w="sm" type="none"/>
          </a:ln>
        </p:spPr>
      </p:cxnSp>
      <p:cxnSp>
        <p:nvCxnSpPr>
          <p:cNvPr id="16" name="Google Shape;16;p112"/>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17" name="Google Shape;17;p112"/>
          <p:cNvSpPr/>
          <p:nvPr/>
        </p:nvSpPr>
        <p:spPr>
          <a:xfrm>
            <a:off x="8839200" y="0"/>
            <a:ext cx="304800" cy="6858000"/>
          </a:xfrm>
          <a:prstGeom prst="rect">
            <a:avLst/>
          </a:prstGeom>
          <a:solidFill>
            <a:srgbClr val="FEC2AC">
              <a:alpha val="8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18" name="Google Shape;18;p112"/>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9" name="Google Shape;19;p112"/>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0" name="Google Shape;20;p112"/>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1pPr>
            <a:lvl2pPr indent="0" lvl="1"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2pPr>
            <a:lvl3pPr indent="0" lvl="2"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3pPr>
            <a:lvl4pPr indent="0" lvl="3"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4pPr>
            <a:lvl5pPr indent="0" lvl="4"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5pPr>
            <a:lvl6pPr indent="0" lvl="5"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6pPr>
            <a:lvl7pPr indent="0" lvl="6"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7pPr>
            <a:lvl8pPr indent="0" lvl="7"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8pPr>
            <a:lvl9pPr indent="0" lvl="8"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56.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 Id="rId3" Type="http://schemas.openxmlformats.org/officeDocument/2006/relationships/image" Target="../media/image54.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 Id="rId3" Type="http://schemas.openxmlformats.org/officeDocument/2006/relationships/image" Target="../media/image52.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 Id="rId3" Type="http://schemas.openxmlformats.org/officeDocument/2006/relationships/image" Target="../media/image55.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Relationship Id="rId3" Type="http://schemas.openxmlformats.org/officeDocument/2006/relationships/image" Target="../media/image57.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9.xml"/><Relationship Id="rId3" Type="http://schemas.openxmlformats.org/officeDocument/2006/relationships/image" Target="../media/image6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0.xml"/><Relationship Id="rId3" Type="http://schemas.openxmlformats.org/officeDocument/2006/relationships/image" Target="../media/image58.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 Id="rId3" Type="http://schemas.openxmlformats.org/officeDocument/2006/relationships/image" Target="../media/image5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0.jpg"/><Relationship Id="rId4" Type="http://schemas.openxmlformats.org/officeDocument/2006/relationships/image" Target="../media/image11.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5.jpg"/><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3.pn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9.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2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2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21.png"/><Relationship Id="rId4" Type="http://schemas.openxmlformats.org/officeDocument/2006/relationships/image" Target="../media/image2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2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34.png"/><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3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31.png"/><Relationship Id="rId4" Type="http://schemas.openxmlformats.org/officeDocument/2006/relationships/image" Target="../media/image3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33.png"/><Relationship Id="rId4" Type="http://schemas.openxmlformats.org/officeDocument/2006/relationships/image" Target="../media/image3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41.png"/><Relationship Id="rId4" Type="http://schemas.openxmlformats.org/officeDocument/2006/relationships/image" Target="../media/image3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4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3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3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45.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39.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4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4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46.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4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 Id="rId3" Type="http://schemas.openxmlformats.org/officeDocument/2006/relationships/image" Target="../media/image47.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5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 Id="rId3" Type="http://schemas.openxmlformats.org/officeDocument/2006/relationships/image" Target="../media/image48.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49.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53.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 Id="rId3" Type="http://schemas.openxmlformats.org/officeDocument/2006/relationships/image" Target="../media/image50.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
          <p:cNvSpPr txBox="1"/>
          <p:nvPr>
            <p:ph type="title"/>
          </p:nvPr>
        </p:nvSpPr>
        <p:spPr>
          <a:xfrm>
            <a:off x="609600" y="2590800"/>
            <a:ext cx="7467600" cy="15240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FF0000"/>
              </a:buClr>
              <a:buSzPts val="2700"/>
              <a:buFont typeface="Arial Black"/>
              <a:buNone/>
            </a:pPr>
            <a:br>
              <a:rPr lang="en-US" sz="2700"/>
            </a:br>
            <a:br>
              <a:rPr lang="en-US" sz="2700"/>
            </a:br>
            <a:br>
              <a:rPr lang="en-US" sz="2700"/>
            </a:br>
            <a:br>
              <a:rPr lang="en-US" sz="2700"/>
            </a:br>
            <a:br>
              <a:rPr lang="en-US" sz="2700"/>
            </a:br>
            <a:br>
              <a:rPr lang="en-US" sz="2700"/>
            </a:br>
            <a:br>
              <a:rPr lang="en-US" sz="2700"/>
            </a:br>
            <a:br>
              <a:rPr lang="en-US" sz="2700"/>
            </a:br>
            <a:br>
              <a:rPr lang="en-US" sz="2700"/>
            </a:br>
            <a:br>
              <a:rPr lang="en-US" sz="2700"/>
            </a:br>
            <a:br>
              <a:rPr lang="en-US" sz="2700"/>
            </a:br>
            <a:br>
              <a:rPr lang="en-US" sz="2700"/>
            </a:br>
            <a:r>
              <a:rPr lang="en-US" sz="2700"/>
              <a:t>UNIT – II</a:t>
            </a:r>
            <a:br>
              <a:rPr lang="en-US" sz="2700"/>
            </a:br>
            <a:br>
              <a:rPr lang="en-US" sz="2700"/>
            </a:br>
            <a:endParaRPr sz="2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0"/>
          <p:cNvSpPr txBox="1"/>
          <p:nvPr>
            <p:ph idx="4294967295" type="sldNum"/>
          </p:nvPr>
        </p:nvSpPr>
        <p:spPr>
          <a:xfrm>
            <a:off x="6553200" y="6245225"/>
            <a:ext cx="2133600" cy="476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45" name="Google Shape;245;p10"/>
          <p:cNvSpPr txBox="1"/>
          <p:nvPr>
            <p:ph type="title"/>
          </p:nvPr>
        </p:nvSpPr>
        <p:spPr>
          <a:xfrm>
            <a:off x="457200" y="1035050"/>
            <a:ext cx="82296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2700"/>
              <a:buFont typeface="Arial Black"/>
              <a:buNone/>
            </a:pPr>
            <a:r>
              <a:rPr lang="en-US" sz="2700"/>
              <a:t>Complements of Binary Numbers </a:t>
            </a:r>
            <a:endParaRPr/>
          </a:p>
        </p:txBody>
      </p:sp>
      <p:sp>
        <p:nvSpPr>
          <p:cNvPr id="246" name="Google Shape;246;p10"/>
          <p:cNvSpPr txBox="1"/>
          <p:nvPr>
            <p:ph idx="1" type="body"/>
          </p:nvPr>
        </p:nvSpPr>
        <p:spPr>
          <a:xfrm>
            <a:off x="838200" y="2178050"/>
            <a:ext cx="7848600" cy="685800"/>
          </a:xfrm>
          <a:prstGeom prst="rect">
            <a:avLst/>
          </a:prstGeom>
          <a:noFill/>
          <a:ln>
            <a:noFill/>
          </a:ln>
        </p:spPr>
        <p:txBody>
          <a:bodyPr anchorCtr="0" anchor="t" bIns="45700" lIns="91425" spcFirstLastPara="1" rIns="91425" wrap="square" tIns="45700">
            <a:normAutofit/>
          </a:bodyPr>
          <a:lstStyle/>
          <a:p>
            <a:pPr indent="-274320" lvl="0" marL="274320" rtl="0" algn="l">
              <a:lnSpc>
                <a:spcPct val="80000"/>
              </a:lnSpc>
              <a:spcBef>
                <a:spcPts val="0"/>
              </a:spcBef>
              <a:spcAft>
                <a:spcPts val="0"/>
              </a:spcAft>
              <a:buSzPts val="1400"/>
              <a:buChar char="🞆"/>
            </a:pPr>
            <a:r>
              <a:rPr lang="en-US" sz="2000"/>
              <a:t>2’s complement</a:t>
            </a:r>
            <a:endParaRPr/>
          </a:p>
          <a:p>
            <a:pPr indent="-274320" lvl="0" marL="274320" rtl="0" algn="l">
              <a:lnSpc>
                <a:spcPct val="80000"/>
              </a:lnSpc>
              <a:spcBef>
                <a:spcPts val="600"/>
              </a:spcBef>
              <a:spcAft>
                <a:spcPts val="0"/>
              </a:spcAft>
              <a:buSzPts val="1400"/>
              <a:buChar char="🞆"/>
            </a:pPr>
            <a:r>
              <a:rPr lang="en-US" sz="2000"/>
              <a:t>Find 1’s complement and then add 1</a:t>
            </a:r>
            <a:endParaRPr/>
          </a:p>
        </p:txBody>
      </p:sp>
      <p:grpSp>
        <p:nvGrpSpPr>
          <p:cNvPr id="247" name="Google Shape;247;p10"/>
          <p:cNvGrpSpPr/>
          <p:nvPr/>
        </p:nvGrpSpPr>
        <p:grpSpPr>
          <a:xfrm>
            <a:off x="228600" y="228600"/>
            <a:ext cx="8610600" cy="6019800"/>
            <a:chOff x="96" y="96"/>
            <a:chExt cx="5424" cy="3792"/>
          </a:xfrm>
        </p:grpSpPr>
        <p:grpSp>
          <p:nvGrpSpPr>
            <p:cNvPr id="248" name="Google Shape;248;p10"/>
            <p:cNvGrpSpPr/>
            <p:nvPr/>
          </p:nvGrpSpPr>
          <p:grpSpPr>
            <a:xfrm>
              <a:off x="144" y="144"/>
              <a:ext cx="5376" cy="3744"/>
              <a:chOff x="144" y="144"/>
              <a:chExt cx="5376" cy="3744"/>
            </a:xfrm>
          </p:grpSpPr>
          <p:cxnSp>
            <p:nvCxnSpPr>
              <p:cNvPr id="249" name="Google Shape;249;p10"/>
              <p:cNvCxnSpPr/>
              <p:nvPr/>
            </p:nvCxnSpPr>
            <p:spPr>
              <a:xfrm>
                <a:off x="144" y="144"/>
                <a:ext cx="5376" cy="0"/>
              </a:xfrm>
              <a:prstGeom prst="straightConnector1">
                <a:avLst/>
              </a:prstGeom>
              <a:noFill/>
              <a:ln cap="flat" cmpd="thickThin" w="57150">
                <a:solidFill>
                  <a:schemeClr val="accent2"/>
                </a:solidFill>
                <a:prstDash val="solid"/>
                <a:round/>
                <a:headEnd len="med" w="med" type="none"/>
                <a:tailEnd len="med" w="med" type="none"/>
              </a:ln>
              <a:effectLst>
                <a:outerShdw rotWithShape="0" algn="ctr" dir="2700000" dist="107763">
                  <a:schemeClr val="lt2">
                    <a:alpha val="49803"/>
                  </a:schemeClr>
                </a:outerShdw>
              </a:effectLst>
            </p:spPr>
          </p:cxnSp>
          <p:cxnSp>
            <p:nvCxnSpPr>
              <p:cNvPr id="250" name="Google Shape;250;p10"/>
              <p:cNvCxnSpPr/>
              <p:nvPr/>
            </p:nvCxnSpPr>
            <p:spPr>
              <a:xfrm>
                <a:off x="144" y="144"/>
                <a:ext cx="0" cy="3744"/>
              </a:xfrm>
              <a:prstGeom prst="straightConnector1">
                <a:avLst/>
              </a:prstGeom>
              <a:noFill/>
              <a:ln cap="flat" cmpd="thickThin" w="57150">
                <a:solidFill>
                  <a:schemeClr val="accent2"/>
                </a:solidFill>
                <a:prstDash val="solid"/>
                <a:round/>
                <a:headEnd len="med" w="med" type="none"/>
                <a:tailEnd len="med" w="med" type="none"/>
              </a:ln>
              <a:effectLst>
                <a:outerShdw rotWithShape="0" algn="ctr" dir="2700000" dist="107763">
                  <a:schemeClr val="lt2">
                    <a:alpha val="49803"/>
                  </a:schemeClr>
                </a:outerShdw>
              </a:effectLst>
            </p:spPr>
          </p:cxnSp>
        </p:grpSp>
        <p:sp>
          <p:nvSpPr>
            <p:cNvPr id="251" name="Google Shape;251;p10"/>
            <p:cNvSpPr/>
            <p:nvPr/>
          </p:nvSpPr>
          <p:spPr>
            <a:xfrm>
              <a:off x="96" y="96"/>
              <a:ext cx="144" cy="144"/>
            </a:xfrm>
            <a:prstGeom prst="rect">
              <a:avLst/>
            </a:prstGeom>
            <a:solidFill>
              <a:schemeClr val="accent2"/>
            </a:solidFill>
            <a:ln>
              <a:noFill/>
            </a:ln>
            <a:effectLst>
              <a:outerShdw rotWithShape="0" algn="ctr" dir="2700000" dist="107763">
                <a:schemeClr val="lt2">
                  <a:alpha val="49803"/>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grpSp>
      <p:sp>
        <p:nvSpPr>
          <p:cNvPr id="252" name="Google Shape;252;p10"/>
          <p:cNvSpPr txBox="1"/>
          <p:nvPr/>
        </p:nvSpPr>
        <p:spPr>
          <a:xfrm>
            <a:off x="2286000" y="2990850"/>
            <a:ext cx="51054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3300"/>
                </a:solidFill>
                <a:latin typeface="Century Schoolbook"/>
                <a:ea typeface="Century Schoolbook"/>
                <a:cs typeface="Century Schoolbook"/>
                <a:sym typeface="Century Schoolbook"/>
              </a:rPr>
              <a:t>1        0        1        0        1        0        1        0</a:t>
            </a:r>
            <a:endParaRPr/>
          </a:p>
        </p:txBody>
      </p:sp>
      <p:sp>
        <p:nvSpPr>
          <p:cNvPr id="253" name="Google Shape;253;p10"/>
          <p:cNvSpPr txBox="1"/>
          <p:nvPr/>
        </p:nvSpPr>
        <p:spPr>
          <a:xfrm>
            <a:off x="2419350" y="4171950"/>
            <a:ext cx="51054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3300"/>
                </a:solidFill>
                <a:latin typeface="Century Schoolbook"/>
                <a:ea typeface="Century Schoolbook"/>
                <a:cs typeface="Century Schoolbook"/>
                <a:sym typeface="Century Schoolbook"/>
              </a:rPr>
              <a:t>0        1        0        1        0        1        0        1</a:t>
            </a:r>
            <a:endParaRPr/>
          </a:p>
        </p:txBody>
      </p:sp>
      <p:grpSp>
        <p:nvGrpSpPr>
          <p:cNvPr id="254" name="Google Shape;254;p10"/>
          <p:cNvGrpSpPr/>
          <p:nvPr/>
        </p:nvGrpSpPr>
        <p:grpSpPr>
          <a:xfrm>
            <a:off x="2171700" y="3295650"/>
            <a:ext cx="4991100" cy="1181100"/>
            <a:chOff x="1464" y="2448"/>
            <a:chExt cx="3144" cy="744"/>
          </a:xfrm>
        </p:grpSpPr>
        <p:sp>
          <p:nvSpPr>
            <p:cNvPr id="255" name="Google Shape;255;p10"/>
            <p:cNvSpPr/>
            <p:nvPr/>
          </p:nvSpPr>
          <p:spPr>
            <a:xfrm>
              <a:off x="1596" y="2916"/>
              <a:ext cx="72" cy="84"/>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256" name="Google Shape;256;p10"/>
            <p:cNvSpPr/>
            <p:nvPr/>
          </p:nvSpPr>
          <p:spPr>
            <a:xfrm>
              <a:off x="2004" y="2904"/>
              <a:ext cx="72" cy="84"/>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257" name="Google Shape;257;p10"/>
            <p:cNvSpPr/>
            <p:nvPr/>
          </p:nvSpPr>
          <p:spPr>
            <a:xfrm>
              <a:off x="2388" y="2916"/>
              <a:ext cx="72" cy="84"/>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258" name="Google Shape;258;p10"/>
            <p:cNvSpPr/>
            <p:nvPr/>
          </p:nvSpPr>
          <p:spPr>
            <a:xfrm>
              <a:off x="2796" y="2904"/>
              <a:ext cx="72" cy="84"/>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259" name="Google Shape;259;p10"/>
            <p:cNvSpPr/>
            <p:nvPr/>
          </p:nvSpPr>
          <p:spPr>
            <a:xfrm>
              <a:off x="3204" y="2904"/>
              <a:ext cx="72" cy="84"/>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260" name="Google Shape;260;p10"/>
            <p:cNvSpPr/>
            <p:nvPr/>
          </p:nvSpPr>
          <p:spPr>
            <a:xfrm>
              <a:off x="3996" y="2892"/>
              <a:ext cx="72" cy="84"/>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261" name="Google Shape;261;p10"/>
            <p:cNvSpPr/>
            <p:nvPr/>
          </p:nvSpPr>
          <p:spPr>
            <a:xfrm>
              <a:off x="4404" y="2880"/>
              <a:ext cx="72" cy="84"/>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cxnSp>
          <p:nvCxnSpPr>
            <p:cNvPr id="262" name="Google Shape;262;p10"/>
            <p:cNvCxnSpPr/>
            <p:nvPr/>
          </p:nvCxnSpPr>
          <p:spPr>
            <a:xfrm>
              <a:off x="3648" y="3000"/>
              <a:ext cx="0" cy="180"/>
            </a:xfrm>
            <a:prstGeom prst="straightConnector1">
              <a:avLst/>
            </a:prstGeom>
            <a:noFill/>
            <a:ln cap="flat" cmpd="sng" w="9525">
              <a:solidFill>
                <a:schemeClr val="dk1"/>
              </a:solidFill>
              <a:prstDash val="solid"/>
              <a:round/>
              <a:headEnd len="med" w="med" type="none"/>
              <a:tailEnd len="med" w="med" type="none"/>
            </a:ln>
          </p:spPr>
        </p:cxnSp>
        <p:grpSp>
          <p:nvGrpSpPr>
            <p:cNvPr id="263" name="Google Shape;263;p10"/>
            <p:cNvGrpSpPr/>
            <p:nvPr/>
          </p:nvGrpSpPr>
          <p:grpSpPr>
            <a:xfrm>
              <a:off x="1464" y="2448"/>
              <a:ext cx="3144" cy="744"/>
              <a:chOff x="1464" y="2448"/>
              <a:chExt cx="3144" cy="744"/>
            </a:xfrm>
          </p:grpSpPr>
          <p:sp>
            <p:nvSpPr>
              <p:cNvPr id="264" name="Google Shape;264;p10"/>
              <p:cNvSpPr/>
              <p:nvPr/>
            </p:nvSpPr>
            <p:spPr>
              <a:xfrm flipH="1" rot="10800000">
                <a:off x="1464" y="2676"/>
                <a:ext cx="348" cy="252"/>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265" name="Google Shape;265;p10"/>
              <p:cNvSpPr/>
              <p:nvPr/>
            </p:nvSpPr>
            <p:spPr>
              <a:xfrm flipH="1" rot="10800000">
                <a:off x="1848" y="2676"/>
                <a:ext cx="360" cy="228"/>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266" name="Google Shape;266;p10"/>
              <p:cNvSpPr/>
              <p:nvPr/>
            </p:nvSpPr>
            <p:spPr>
              <a:xfrm flipH="1" rot="10800000">
                <a:off x="2256" y="2664"/>
                <a:ext cx="348" cy="252"/>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267" name="Google Shape;267;p10"/>
              <p:cNvSpPr/>
              <p:nvPr/>
            </p:nvSpPr>
            <p:spPr>
              <a:xfrm flipH="1" rot="10800000">
                <a:off x="2640" y="2664"/>
                <a:ext cx="360" cy="228"/>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268" name="Google Shape;268;p10"/>
              <p:cNvSpPr/>
              <p:nvPr/>
            </p:nvSpPr>
            <p:spPr>
              <a:xfrm flipH="1" rot="10800000">
                <a:off x="3060" y="2652"/>
                <a:ext cx="348" cy="252"/>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269" name="Google Shape;269;p10"/>
              <p:cNvSpPr/>
              <p:nvPr/>
            </p:nvSpPr>
            <p:spPr>
              <a:xfrm flipH="1" rot="10800000">
                <a:off x="3444" y="2652"/>
                <a:ext cx="360" cy="228"/>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270" name="Google Shape;270;p10"/>
              <p:cNvSpPr/>
              <p:nvPr/>
            </p:nvSpPr>
            <p:spPr>
              <a:xfrm flipH="1" rot="10800000">
                <a:off x="3864" y="2640"/>
                <a:ext cx="348" cy="252"/>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271" name="Google Shape;271;p10"/>
              <p:cNvSpPr/>
              <p:nvPr/>
            </p:nvSpPr>
            <p:spPr>
              <a:xfrm flipH="1" rot="10800000">
                <a:off x="4248" y="2640"/>
                <a:ext cx="360" cy="228"/>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272" name="Google Shape;272;p10"/>
              <p:cNvSpPr/>
              <p:nvPr/>
            </p:nvSpPr>
            <p:spPr>
              <a:xfrm>
                <a:off x="3588" y="2892"/>
                <a:ext cx="72" cy="84"/>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cxnSp>
            <p:nvCxnSpPr>
              <p:cNvPr id="273" name="Google Shape;273;p10"/>
              <p:cNvCxnSpPr/>
              <p:nvPr/>
            </p:nvCxnSpPr>
            <p:spPr>
              <a:xfrm>
                <a:off x="1632" y="2496"/>
                <a:ext cx="0" cy="180"/>
              </a:xfrm>
              <a:prstGeom prst="straightConnector1">
                <a:avLst/>
              </a:prstGeom>
              <a:noFill/>
              <a:ln cap="flat" cmpd="sng" w="9525">
                <a:solidFill>
                  <a:schemeClr val="dk1"/>
                </a:solidFill>
                <a:prstDash val="solid"/>
                <a:round/>
                <a:headEnd len="med" w="med" type="none"/>
                <a:tailEnd len="med" w="med" type="none"/>
              </a:ln>
            </p:spPr>
          </p:cxnSp>
          <p:cxnSp>
            <p:nvCxnSpPr>
              <p:cNvPr id="274" name="Google Shape;274;p10"/>
              <p:cNvCxnSpPr/>
              <p:nvPr/>
            </p:nvCxnSpPr>
            <p:spPr>
              <a:xfrm>
                <a:off x="2040" y="2484"/>
                <a:ext cx="0" cy="180"/>
              </a:xfrm>
              <a:prstGeom prst="straightConnector1">
                <a:avLst/>
              </a:prstGeom>
              <a:noFill/>
              <a:ln cap="flat" cmpd="sng" w="9525">
                <a:solidFill>
                  <a:schemeClr val="dk1"/>
                </a:solidFill>
                <a:prstDash val="solid"/>
                <a:round/>
                <a:headEnd len="med" w="med" type="none"/>
                <a:tailEnd len="med" w="med" type="none"/>
              </a:ln>
            </p:spPr>
          </p:cxnSp>
          <p:cxnSp>
            <p:nvCxnSpPr>
              <p:cNvPr id="275" name="Google Shape;275;p10"/>
              <p:cNvCxnSpPr/>
              <p:nvPr/>
            </p:nvCxnSpPr>
            <p:spPr>
              <a:xfrm>
                <a:off x="2412" y="2472"/>
                <a:ext cx="0" cy="180"/>
              </a:xfrm>
              <a:prstGeom prst="straightConnector1">
                <a:avLst/>
              </a:prstGeom>
              <a:noFill/>
              <a:ln cap="flat" cmpd="sng" w="9525">
                <a:solidFill>
                  <a:schemeClr val="dk1"/>
                </a:solidFill>
                <a:prstDash val="solid"/>
                <a:round/>
                <a:headEnd len="med" w="med" type="none"/>
                <a:tailEnd len="med" w="med" type="none"/>
              </a:ln>
            </p:spPr>
          </p:cxnSp>
          <p:cxnSp>
            <p:nvCxnSpPr>
              <p:cNvPr id="276" name="Google Shape;276;p10"/>
              <p:cNvCxnSpPr/>
              <p:nvPr/>
            </p:nvCxnSpPr>
            <p:spPr>
              <a:xfrm>
                <a:off x="2832" y="2460"/>
                <a:ext cx="0" cy="180"/>
              </a:xfrm>
              <a:prstGeom prst="straightConnector1">
                <a:avLst/>
              </a:prstGeom>
              <a:noFill/>
              <a:ln cap="flat" cmpd="sng" w="9525">
                <a:solidFill>
                  <a:schemeClr val="dk1"/>
                </a:solidFill>
                <a:prstDash val="solid"/>
                <a:round/>
                <a:headEnd len="med" w="med" type="none"/>
                <a:tailEnd len="med" w="med" type="none"/>
              </a:ln>
            </p:spPr>
          </p:cxnSp>
          <p:cxnSp>
            <p:nvCxnSpPr>
              <p:cNvPr id="277" name="Google Shape;277;p10"/>
              <p:cNvCxnSpPr/>
              <p:nvPr/>
            </p:nvCxnSpPr>
            <p:spPr>
              <a:xfrm>
                <a:off x="3240" y="2472"/>
                <a:ext cx="0" cy="180"/>
              </a:xfrm>
              <a:prstGeom prst="straightConnector1">
                <a:avLst/>
              </a:prstGeom>
              <a:noFill/>
              <a:ln cap="flat" cmpd="sng" w="9525">
                <a:solidFill>
                  <a:schemeClr val="dk1"/>
                </a:solidFill>
                <a:prstDash val="solid"/>
                <a:round/>
                <a:headEnd len="med" w="med" type="none"/>
                <a:tailEnd len="med" w="med" type="none"/>
              </a:ln>
            </p:spPr>
          </p:cxnSp>
          <p:cxnSp>
            <p:nvCxnSpPr>
              <p:cNvPr id="278" name="Google Shape;278;p10"/>
              <p:cNvCxnSpPr/>
              <p:nvPr/>
            </p:nvCxnSpPr>
            <p:spPr>
              <a:xfrm>
                <a:off x="3648" y="2472"/>
                <a:ext cx="0" cy="180"/>
              </a:xfrm>
              <a:prstGeom prst="straightConnector1">
                <a:avLst/>
              </a:prstGeom>
              <a:noFill/>
              <a:ln cap="flat" cmpd="sng" w="9525">
                <a:solidFill>
                  <a:schemeClr val="dk1"/>
                </a:solidFill>
                <a:prstDash val="solid"/>
                <a:round/>
                <a:headEnd len="med" w="med" type="none"/>
                <a:tailEnd len="med" w="med" type="none"/>
              </a:ln>
            </p:spPr>
          </p:cxnSp>
          <p:cxnSp>
            <p:nvCxnSpPr>
              <p:cNvPr id="279" name="Google Shape;279;p10"/>
              <p:cNvCxnSpPr/>
              <p:nvPr/>
            </p:nvCxnSpPr>
            <p:spPr>
              <a:xfrm>
                <a:off x="4020" y="2460"/>
                <a:ext cx="0" cy="180"/>
              </a:xfrm>
              <a:prstGeom prst="straightConnector1">
                <a:avLst/>
              </a:prstGeom>
              <a:noFill/>
              <a:ln cap="flat" cmpd="sng" w="9525">
                <a:solidFill>
                  <a:schemeClr val="dk1"/>
                </a:solidFill>
                <a:prstDash val="solid"/>
                <a:round/>
                <a:headEnd len="med" w="med" type="none"/>
                <a:tailEnd len="med" w="med" type="none"/>
              </a:ln>
            </p:spPr>
          </p:cxnSp>
          <p:cxnSp>
            <p:nvCxnSpPr>
              <p:cNvPr id="280" name="Google Shape;280;p10"/>
              <p:cNvCxnSpPr/>
              <p:nvPr/>
            </p:nvCxnSpPr>
            <p:spPr>
              <a:xfrm>
                <a:off x="4440" y="2448"/>
                <a:ext cx="0" cy="180"/>
              </a:xfrm>
              <a:prstGeom prst="straightConnector1">
                <a:avLst/>
              </a:prstGeom>
              <a:noFill/>
              <a:ln cap="flat" cmpd="sng" w="9525">
                <a:solidFill>
                  <a:schemeClr val="dk1"/>
                </a:solidFill>
                <a:prstDash val="solid"/>
                <a:round/>
                <a:headEnd len="med" w="med" type="none"/>
                <a:tailEnd len="med" w="med" type="none"/>
              </a:ln>
            </p:spPr>
          </p:cxnSp>
          <p:cxnSp>
            <p:nvCxnSpPr>
              <p:cNvPr id="281" name="Google Shape;281;p10"/>
              <p:cNvCxnSpPr/>
              <p:nvPr/>
            </p:nvCxnSpPr>
            <p:spPr>
              <a:xfrm>
                <a:off x="1632" y="3012"/>
                <a:ext cx="0" cy="180"/>
              </a:xfrm>
              <a:prstGeom prst="straightConnector1">
                <a:avLst/>
              </a:prstGeom>
              <a:noFill/>
              <a:ln cap="flat" cmpd="sng" w="9525">
                <a:solidFill>
                  <a:schemeClr val="dk1"/>
                </a:solidFill>
                <a:prstDash val="solid"/>
                <a:round/>
                <a:headEnd len="med" w="med" type="none"/>
                <a:tailEnd len="med" w="med" type="none"/>
              </a:ln>
            </p:spPr>
          </p:cxnSp>
          <p:cxnSp>
            <p:nvCxnSpPr>
              <p:cNvPr id="282" name="Google Shape;282;p10"/>
              <p:cNvCxnSpPr/>
              <p:nvPr/>
            </p:nvCxnSpPr>
            <p:spPr>
              <a:xfrm>
                <a:off x="2040" y="3000"/>
                <a:ext cx="0" cy="180"/>
              </a:xfrm>
              <a:prstGeom prst="straightConnector1">
                <a:avLst/>
              </a:prstGeom>
              <a:noFill/>
              <a:ln cap="flat" cmpd="sng" w="9525">
                <a:solidFill>
                  <a:schemeClr val="dk1"/>
                </a:solidFill>
                <a:prstDash val="solid"/>
                <a:round/>
                <a:headEnd len="med" w="med" type="none"/>
                <a:tailEnd len="med" w="med" type="none"/>
              </a:ln>
            </p:spPr>
          </p:cxnSp>
          <p:cxnSp>
            <p:nvCxnSpPr>
              <p:cNvPr id="283" name="Google Shape;283;p10"/>
              <p:cNvCxnSpPr/>
              <p:nvPr/>
            </p:nvCxnSpPr>
            <p:spPr>
              <a:xfrm>
                <a:off x="2412" y="3000"/>
                <a:ext cx="0" cy="180"/>
              </a:xfrm>
              <a:prstGeom prst="straightConnector1">
                <a:avLst/>
              </a:prstGeom>
              <a:noFill/>
              <a:ln cap="flat" cmpd="sng" w="9525">
                <a:solidFill>
                  <a:schemeClr val="dk1"/>
                </a:solidFill>
                <a:prstDash val="solid"/>
                <a:round/>
                <a:headEnd len="med" w="med" type="none"/>
                <a:tailEnd len="med" w="med" type="none"/>
              </a:ln>
            </p:spPr>
          </p:cxnSp>
          <p:cxnSp>
            <p:nvCxnSpPr>
              <p:cNvPr id="284" name="Google Shape;284;p10"/>
              <p:cNvCxnSpPr/>
              <p:nvPr/>
            </p:nvCxnSpPr>
            <p:spPr>
              <a:xfrm>
                <a:off x="2832" y="2988"/>
                <a:ext cx="0" cy="180"/>
              </a:xfrm>
              <a:prstGeom prst="straightConnector1">
                <a:avLst/>
              </a:prstGeom>
              <a:noFill/>
              <a:ln cap="flat" cmpd="sng" w="9525">
                <a:solidFill>
                  <a:schemeClr val="dk1"/>
                </a:solidFill>
                <a:prstDash val="solid"/>
                <a:round/>
                <a:headEnd len="med" w="med" type="none"/>
                <a:tailEnd len="med" w="med" type="none"/>
              </a:ln>
            </p:spPr>
          </p:cxnSp>
          <p:cxnSp>
            <p:nvCxnSpPr>
              <p:cNvPr id="285" name="Google Shape;285;p10"/>
              <p:cNvCxnSpPr/>
              <p:nvPr/>
            </p:nvCxnSpPr>
            <p:spPr>
              <a:xfrm>
                <a:off x="3240" y="3000"/>
                <a:ext cx="0" cy="180"/>
              </a:xfrm>
              <a:prstGeom prst="straightConnector1">
                <a:avLst/>
              </a:prstGeom>
              <a:noFill/>
              <a:ln cap="flat" cmpd="sng" w="9525">
                <a:solidFill>
                  <a:schemeClr val="dk1"/>
                </a:solidFill>
                <a:prstDash val="solid"/>
                <a:round/>
                <a:headEnd len="med" w="med" type="none"/>
                <a:tailEnd len="med" w="med" type="none"/>
              </a:ln>
            </p:spPr>
          </p:cxnSp>
          <p:cxnSp>
            <p:nvCxnSpPr>
              <p:cNvPr id="286" name="Google Shape;286;p10"/>
              <p:cNvCxnSpPr/>
              <p:nvPr/>
            </p:nvCxnSpPr>
            <p:spPr>
              <a:xfrm>
                <a:off x="4020" y="2988"/>
                <a:ext cx="0" cy="180"/>
              </a:xfrm>
              <a:prstGeom prst="straightConnector1">
                <a:avLst/>
              </a:prstGeom>
              <a:noFill/>
              <a:ln cap="flat" cmpd="sng" w="9525">
                <a:solidFill>
                  <a:schemeClr val="dk1"/>
                </a:solidFill>
                <a:prstDash val="solid"/>
                <a:round/>
                <a:headEnd len="med" w="med" type="none"/>
                <a:tailEnd len="med" w="med" type="none"/>
              </a:ln>
            </p:spPr>
          </p:cxnSp>
          <p:cxnSp>
            <p:nvCxnSpPr>
              <p:cNvPr id="287" name="Google Shape;287;p10"/>
              <p:cNvCxnSpPr/>
              <p:nvPr/>
            </p:nvCxnSpPr>
            <p:spPr>
              <a:xfrm>
                <a:off x="4440" y="2976"/>
                <a:ext cx="0" cy="180"/>
              </a:xfrm>
              <a:prstGeom prst="straightConnector1">
                <a:avLst/>
              </a:prstGeom>
              <a:noFill/>
              <a:ln cap="flat" cmpd="sng" w="9525">
                <a:solidFill>
                  <a:schemeClr val="dk1"/>
                </a:solidFill>
                <a:prstDash val="solid"/>
                <a:round/>
                <a:headEnd len="med" w="med" type="none"/>
                <a:tailEnd len="med" w="med" type="none"/>
              </a:ln>
            </p:spPr>
          </p:cxnSp>
        </p:grpSp>
      </p:grpSp>
      <p:sp>
        <p:nvSpPr>
          <p:cNvPr id="288" name="Google Shape;288;p10"/>
          <p:cNvSpPr/>
          <p:nvPr/>
        </p:nvSpPr>
        <p:spPr>
          <a:xfrm>
            <a:off x="2095500" y="4476750"/>
            <a:ext cx="5086350" cy="914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289" name="Google Shape;289;p10"/>
          <p:cNvSpPr txBox="1"/>
          <p:nvPr/>
        </p:nvSpPr>
        <p:spPr>
          <a:xfrm>
            <a:off x="3733800" y="4476750"/>
            <a:ext cx="2876550" cy="915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      Input bits</a:t>
            </a:r>
            <a:br>
              <a:rPr lang="en-US" sz="1800">
                <a:solidFill>
                  <a:schemeClr val="dk1"/>
                </a:solidFill>
                <a:latin typeface="Century Schoolbook"/>
                <a:ea typeface="Century Schoolbook"/>
                <a:cs typeface="Century Schoolbook"/>
                <a:sym typeface="Century Schoolbook"/>
              </a:rPr>
            </a:br>
            <a:r>
              <a:rPr lang="en-US" sz="1800">
                <a:solidFill>
                  <a:schemeClr val="dk1"/>
                </a:solidFill>
                <a:latin typeface="Century Schoolbook"/>
                <a:ea typeface="Century Schoolbook"/>
                <a:cs typeface="Century Schoolbook"/>
                <a:sym typeface="Century Schoolbook"/>
              </a:rPr>
              <a:t>        Adder</a:t>
            </a:r>
            <a:br>
              <a:rPr lang="en-US" sz="1800">
                <a:solidFill>
                  <a:schemeClr val="dk1"/>
                </a:solidFill>
                <a:latin typeface="Century Schoolbook"/>
                <a:ea typeface="Century Schoolbook"/>
                <a:cs typeface="Century Schoolbook"/>
                <a:sym typeface="Century Schoolbook"/>
              </a:rPr>
            </a:br>
            <a:r>
              <a:rPr lang="en-US" sz="1800">
                <a:solidFill>
                  <a:schemeClr val="dk1"/>
                </a:solidFill>
                <a:latin typeface="Century Schoolbook"/>
                <a:ea typeface="Century Schoolbook"/>
                <a:cs typeface="Century Schoolbook"/>
                <a:sym typeface="Century Schoolbook"/>
              </a:rPr>
              <a:t>Output bits (sum)</a:t>
            </a:r>
            <a:endParaRPr/>
          </a:p>
        </p:txBody>
      </p:sp>
      <p:sp>
        <p:nvSpPr>
          <p:cNvPr id="290" name="Google Shape;290;p10"/>
          <p:cNvSpPr txBox="1"/>
          <p:nvPr/>
        </p:nvSpPr>
        <p:spPr>
          <a:xfrm>
            <a:off x="6457950" y="4648200"/>
            <a:ext cx="857250" cy="641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Carry</a:t>
            </a:r>
            <a:br>
              <a:rPr lang="en-US" sz="1800">
                <a:solidFill>
                  <a:schemeClr val="dk1"/>
                </a:solidFill>
                <a:latin typeface="Century Schoolbook"/>
                <a:ea typeface="Century Schoolbook"/>
                <a:cs typeface="Century Schoolbook"/>
                <a:sym typeface="Century Schoolbook"/>
              </a:rPr>
            </a:br>
            <a:r>
              <a:rPr lang="en-US" sz="1800">
                <a:solidFill>
                  <a:schemeClr val="dk1"/>
                </a:solidFill>
                <a:latin typeface="Century Schoolbook"/>
                <a:ea typeface="Century Schoolbook"/>
                <a:cs typeface="Century Schoolbook"/>
                <a:sym typeface="Century Schoolbook"/>
              </a:rPr>
              <a:t>   In</a:t>
            </a:r>
            <a:endParaRPr/>
          </a:p>
        </p:txBody>
      </p:sp>
      <p:cxnSp>
        <p:nvCxnSpPr>
          <p:cNvPr id="291" name="Google Shape;291;p10"/>
          <p:cNvCxnSpPr/>
          <p:nvPr/>
        </p:nvCxnSpPr>
        <p:spPr>
          <a:xfrm>
            <a:off x="8096250" y="3543300"/>
            <a:ext cx="0" cy="1352550"/>
          </a:xfrm>
          <a:prstGeom prst="straightConnector1">
            <a:avLst/>
          </a:prstGeom>
          <a:noFill/>
          <a:ln cap="flat" cmpd="sng" w="9525">
            <a:solidFill>
              <a:schemeClr val="dk1"/>
            </a:solidFill>
            <a:prstDash val="solid"/>
            <a:round/>
            <a:headEnd len="med" w="med" type="none"/>
            <a:tailEnd len="med" w="med" type="none"/>
          </a:ln>
        </p:spPr>
      </p:cxnSp>
      <p:cxnSp>
        <p:nvCxnSpPr>
          <p:cNvPr id="292" name="Google Shape;292;p10"/>
          <p:cNvCxnSpPr/>
          <p:nvPr/>
        </p:nvCxnSpPr>
        <p:spPr>
          <a:xfrm rot="10800000">
            <a:off x="7200900" y="4895850"/>
            <a:ext cx="895350" cy="0"/>
          </a:xfrm>
          <a:prstGeom prst="straightConnector1">
            <a:avLst/>
          </a:prstGeom>
          <a:noFill/>
          <a:ln cap="flat" cmpd="sng" w="9525">
            <a:solidFill>
              <a:schemeClr val="dk1"/>
            </a:solidFill>
            <a:prstDash val="solid"/>
            <a:round/>
            <a:headEnd len="med" w="med" type="none"/>
            <a:tailEnd len="med" w="med" type="triangle"/>
          </a:ln>
        </p:spPr>
      </p:cxnSp>
      <p:sp>
        <p:nvSpPr>
          <p:cNvPr id="293" name="Google Shape;293;p10"/>
          <p:cNvSpPr txBox="1"/>
          <p:nvPr/>
        </p:nvSpPr>
        <p:spPr>
          <a:xfrm>
            <a:off x="7315200" y="4953000"/>
            <a:ext cx="11049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(add 1)</a:t>
            </a:r>
            <a:endParaRPr/>
          </a:p>
        </p:txBody>
      </p:sp>
      <p:sp>
        <p:nvSpPr>
          <p:cNvPr id="294" name="Google Shape;294;p10"/>
          <p:cNvSpPr txBox="1"/>
          <p:nvPr/>
        </p:nvSpPr>
        <p:spPr>
          <a:xfrm>
            <a:off x="7943850" y="3162300"/>
            <a:ext cx="5715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3300"/>
                </a:solidFill>
                <a:latin typeface="Century Schoolbook"/>
                <a:ea typeface="Century Schoolbook"/>
                <a:cs typeface="Century Schoolbook"/>
                <a:sym typeface="Century Schoolbook"/>
              </a:rPr>
              <a:t>1</a:t>
            </a:r>
            <a:endParaRPr/>
          </a:p>
        </p:txBody>
      </p:sp>
      <p:sp>
        <p:nvSpPr>
          <p:cNvPr id="295" name="Google Shape;295;p10"/>
          <p:cNvSpPr txBox="1"/>
          <p:nvPr/>
        </p:nvSpPr>
        <p:spPr>
          <a:xfrm>
            <a:off x="2266950" y="5905500"/>
            <a:ext cx="51054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3300"/>
                </a:solidFill>
                <a:latin typeface="Century Schoolbook"/>
                <a:ea typeface="Century Schoolbook"/>
                <a:cs typeface="Century Schoolbook"/>
                <a:sym typeface="Century Schoolbook"/>
              </a:rPr>
              <a:t>0        1        0        1        0        1        1        0</a:t>
            </a:r>
            <a:endParaRPr/>
          </a:p>
        </p:txBody>
      </p:sp>
      <p:cxnSp>
        <p:nvCxnSpPr>
          <p:cNvPr id="296" name="Google Shape;296;p10"/>
          <p:cNvCxnSpPr/>
          <p:nvPr/>
        </p:nvCxnSpPr>
        <p:spPr>
          <a:xfrm>
            <a:off x="2381250" y="5410200"/>
            <a:ext cx="0" cy="400050"/>
          </a:xfrm>
          <a:prstGeom prst="straightConnector1">
            <a:avLst/>
          </a:prstGeom>
          <a:noFill/>
          <a:ln cap="flat" cmpd="sng" w="9525">
            <a:solidFill>
              <a:schemeClr val="dk1"/>
            </a:solidFill>
            <a:prstDash val="solid"/>
            <a:round/>
            <a:headEnd len="med" w="med" type="none"/>
            <a:tailEnd len="med" w="med" type="none"/>
          </a:ln>
        </p:spPr>
      </p:cxnSp>
      <p:cxnSp>
        <p:nvCxnSpPr>
          <p:cNvPr id="297" name="Google Shape;297;p10"/>
          <p:cNvCxnSpPr/>
          <p:nvPr/>
        </p:nvCxnSpPr>
        <p:spPr>
          <a:xfrm>
            <a:off x="3086100" y="5410200"/>
            <a:ext cx="0" cy="400050"/>
          </a:xfrm>
          <a:prstGeom prst="straightConnector1">
            <a:avLst/>
          </a:prstGeom>
          <a:noFill/>
          <a:ln cap="flat" cmpd="sng" w="9525">
            <a:solidFill>
              <a:schemeClr val="dk1"/>
            </a:solidFill>
            <a:prstDash val="solid"/>
            <a:round/>
            <a:headEnd len="med" w="med" type="none"/>
            <a:tailEnd len="med" w="med" type="none"/>
          </a:ln>
        </p:spPr>
      </p:cxnSp>
      <p:cxnSp>
        <p:nvCxnSpPr>
          <p:cNvPr id="298" name="Google Shape;298;p10"/>
          <p:cNvCxnSpPr/>
          <p:nvPr/>
        </p:nvCxnSpPr>
        <p:spPr>
          <a:xfrm>
            <a:off x="3676650" y="5410200"/>
            <a:ext cx="0" cy="400050"/>
          </a:xfrm>
          <a:prstGeom prst="straightConnector1">
            <a:avLst/>
          </a:prstGeom>
          <a:noFill/>
          <a:ln cap="flat" cmpd="sng" w="9525">
            <a:solidFill>
              <a:schemeClr val="dk1"/>
            </a:solidFill>
            <a:prstDash val="solid"/>
            <a:round/>
            <a:headEnd len="med" w="med" type="none"/>
            <a:tailEnd len="med" w="med" type="none"/>
          </a:ln>
        </p:spPr>
      </p:cxnSp>
      <p:cxnSp>
        <p:nvCxnSpPr>
          <p:cNvPr id="299" name="Google Shape;299;p10"/>
          <p:cNvCxnSpPr/>
          <p:nvPr/>
        </p:nvCxnSpPr>
        <p:spPr>
          <a:xfrm>
            <a:off x="4343400" y="5410200"/>
            <a:ext cx="0" cy="400050"/>
          </a:xfrm>
          <a:prstGeom prst="straightConnector1">
            <a:avLst/>
          </a:prstGeom>
          <a:noFill/>
          <a:ln cap="flat" cmpd="sng" w="9525">
            <a:solidFill>
              <a:schemeClr val="dk1"/>
            </a:solidFill>
            <a:prstDash val="solid"/>
            <a:round/>
            <a:headEnd len="med" w="med" type="none"/>
            <a:tailEnd len="med" w="med" type="none"/>
          </a:ln>
        </p:spPr>
      </p:cxnSp>
      <p:cxnSp>
        <p:nvCxnSpPr>
          <p:cNvPr id="300" name="Google Shape;300;p10"/>
          <p:cNvCxnSpPr/>
          <p:nvPr/>
        </p:nvCxnSpPr>
        <p:spPr>
          <a:xfrm>
            <a:off x="4972050" y="5410200"/>
            <a:ext cx="0" cy="400050"/>
          </a:xfrm>
          <a:prstGeom prst="straightConnector1">
            <a:avLst/>
          </a:prstGeom>
          <a:noFill/>
          <a:ln cap="flat" cmpd="sng" w="9525">
            <a:solidFill>
              <a:schemeClr val="dk1"/>
            </a:solidFill>
            <a:prstDash val="solid"/>
            <a:round/>
            <a:headEnd len="med" w="med" type="none"/>
            <a:tailEnd len="med" w="med" type="none"/>
          </a:ln>
        </p:spPr>
      </p:cxnSp>
      <p:cxnSp>
        <p:nvCxnSpPr>
          <p:cNvPr id="301" name="Google Shape;301;p10"/>
          <p:cNvCxnSpPr/>
          <p:nvPr/>
        </p:nvCxnSpPr>
        <p:spPr>
          <a:xfrm>
            <a:off x="5619750" y="5410200"/>
            <a:ext cx="0" cy="400050"/>
          </a:xfrm>
          <a:prstGeom prst="straightConnector1">
            <a:avLst/>
          </a:prstGeom>
          <a:noFill/>
          <a:ln cap="flat" cmpd="sng" w="9525">
            <a:solidFill>
              <a:schemeClr val="dk1"/>
            </a:solidFill>
            <a:prstDash val="solid"/>
            <a:round/>
            <a:headEnd len="med" w="med" type="none"/>
            <a:tailEnd len="med" w="med" type="none"/>
          </a:ln>
        </p:spPr>
      </p:cxnSp>
      <p:cxnSp>
        <p:nvCxnSpPr>
          <p:cNvPr id="302" name="Google Shape;302;p10"/>
          <p:cNvCxnSpPr/>
          <p:nvPr/>
        </p:nvCxnSpPr>
        <p:spPr>
          <a:xfrm>
            <a:off x="6229350" y="5410200"/>
            <a:ext cx="0" cy="400050"/>
          </a:xfrm>
          <a:prstGeom prst="straightConnector1">
            <a:avLst/>
          </a:prstGeom>
          <a:noFill/>
          <a:ln cap="flat" cmpd="sng" w="9525">
            <a:solidFill>
              <a:schemeClr val="dk1"/>
            </a:solidFill>
            <a:prstDash val="solid"/>
            <a:round/>
            <a:headEnd len="med" w="med" type="none"/>
            <a:tailEnd len="med" w="med" type="none"/>
          </a:ln>
        </p:spPr>
      </p:cxnSp>
      <p:cxnSp>
        <p:nvCxnSpPr>
          <p:cNvPr id="303" name="Google Shape;303;p10"/>
          <p:cNvCxnSpPr/>
          <p:nvPr/>
        </p:nvCxnSpPr>
        <p:spPr>
          <a:xfrm>
            <a:off x="6877050" y="5410200"/>
            <a:ext cx="0" cy="400050"/>
          </a:xfrm>
          <a:prstGeom prst="straightConnector1">
            <a:avLst/>
          </a:prstGeom>
          <a:noFill/>
          <a:ln cap="flat" cmpd="sng" w="9525">
            <a:solidFill>
              <a:schemeClr val="dk1"/>
            </a:solidFill>
            <a:prstDash val="solid"/>
            <a:round/>
            <a:headEnd len="med" w="med" type="none"/>
            <a:tailEnd len="med" w="med" type="none"/>
          </a:ln>
        </p:spPr>
      </p:cxnSp>
      <p:sp>
        <p:nvSpPr>
          <p:cNvPr id="304" name="Google Shape;304;p10"/>
          <p:cNvSpPr txBox="1"/>
          <p:nvPr/>
        </p:nvSpPr>
        <p:spPr>
          <a:xfrm>
            <a:off x="457200" y="5886450"/>
            <a:ext cx="18288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2’s complement</a:t>
            </a:r>
            <a:endParaRPr/>
          </a:p>
        </p:txBody>
      </p:sp>
      <p:sp>
        <p:nvSpPr>
          <p:cNvPr id="305" name="Google Shape;305;p10"/>
          <p:cNvSpPr txBox="1"/>
          <p:nvPr/>
        </p:nvSpPr>
        <p:spPr>
          <a:xfrm>
            <a:off x="419100" y="4133850"/>
            <a:ext cx="18288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1’s complement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6">
                                            <p:txEl>
                                              <p:pRg end="0" st="0"/>
                                            </p:txEl>
                                          </p:spTgt>
                                        </p:tgtEl>
                                        <p:attrNameLst>
                                          <p:attrName>style.visibility</p:attrName>
                                        </p:attrNameLst>
                                      </p:cBhvr>
                                      <p:to>
                                        <p:strVal val="visible"/>
                                      </p:to>
                                    </p:set>
                                    <p:animEffect filter="fade" transition="in">
                                      <p:cBhvr>
                                        <p:cTn dur="500"/>
                                        <p:tgtEl>
                                          <p:spTgt spid="24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6">
                                            <p:txEl>
                                              <p:pRg end="1" st="1"/>
                                            </p:txEl>
                                          </p:spTgt>
                                        </p:tgtEl>
                                        <p:attrNameLst>
                                          <p:attrName>style.visibility</p:attrName>
                                        </p:attrNameLst>
                                      </p:cBhvr>
                                      <p:to>
                                        <p:strVal val="visible"/>
                                      </p:to>
                                    </p:set>
                                    <p:animEffect filter="fade" transition="in">
                                      <p:cBhvr>
                                        <p:cTn dur="500"/>
                                        <p:tgtEl>
                                          <p:spTgt spid="24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100"/>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rPr b="1" lang="en-US"/>
              <a:t>Restoring Division</a:t>
            </a:r>
            <a:br>
              <a:rPr lang="en-US"/>
            </a:br>
            <a:endParaRPr/>
          </a:p>
        </p:txBody>
      </p:sp>
      <p:sp>
        <p:nvSpPr>
          <p:cNvPr id="976" name="Google Shape;976;p100"/>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lnSpc>
                <a:spcPct val="70000"/>
              </a:lnSpc>
              <a:spcBef>
                <a:spcPts val="0"/>
              </a:spcBef>
              <a:spcAft>
                <a:spcPts val="0"/>
              </a:spcAft>
              <a:buSzPts val="2450"/>
              <a:buChar char="🞆"/>
            </a:pPr>
            <a:r>
              <a:rPr b="0" lang="en-US" sz="3500">
                <a:latin typeface="Times New Roman"/>
                <a:ea typeface="Times New Roman"/>
                <a:cs typeface="Times New Roman"/>
                <a:sym typeface="Times New Roman"/>
              </a:rPr>
              <a:t>If the sign of A is 1, set q0 to 0 and add M back to A (restore A); otherwise, set q0 to 1</a:t>
            </a:r>
            <a:endParaRPr/>
          </a:p>
          <a:p>
            <a:pPr indent="-118745" lvl="0" marL="274320" rtl="0" algn="l">
              <a:lnSpc>
                <a:spcPct val="70000"/>
              </a:lnSpc>
              <a:spcBef>
                <a:spcPts val="600"/>
              </a:spcBef>
              <a:spcAft>
                <a:spcPts val="0"/>
              </a:spcAft>
              <a:buSzPts val="2450"/>
              <a:buNone/>
            </a:pPr>
            <a:r>
              <a:t/>
            </a:r>
            <a:endParaRPr b="0" sz="3500">
              <a:latin typeface="Times New Roman"/>
              <a:ea typeface="Times New Roman"/>
              <a:cs typeface="Times New Roman"/>
              <a:sym typeface="Times New Roman"/>
            </a:endParaRPr>
          </a:p>
          <a:p>
            <a:pPr indent="-274320" lvl="0" marL="274320" rtl="0" algn="l">
              <a:lnSpc>
                <a:spcPct val="70000"/>
              </a:lnSpc>
              <a:spcBef>
                <a:spcPts val="600"/>
              </a:spcBef>
              <a:spcAft>
                <a:spcPts val="0"/>
              </a:spcAft>
              <a:buSzPts val="2450"/>
              <a:buChar char="🞆"/>
            </a:pPr>
            <a:r>
              <a:rPr b="0" lang="en-US" sz="3500">
                <a:latin typeface="Times New Roman"/>
                <a:ea typeface="Times New Roman"/>
                <a:cs typeface="Times New Roman"/>
                <a:sym typeface="Times New Roman"/>
              </a:rPr>
              <a:t>Repeat these steps n times</a:t>
            </a:r>
            <a:endParaRPr/>
          </a:p>
          <a:p>
            <a:pPr indent="-274320" lvl="0" marL="274320" rtl="0" algn="l">
              <a:spcBef>
                <a:spcPts val="600"/>
              </a:spcBef>
              <a:spcAft>
                <a:spcPts val="0"/>
              </a:spcAft>
              <a:buSzPts val="2240"/>
              <a:buNone/>
            </a:pPr>
            <a:r>
              <a:t/>
            </a:r>
            <a:endParaRPr/>
          </a:p>
          <a:p>
            <a:pPr indent="-132080" lvl="0" marL="274320" rtl="0" algn="l">
              <a:spcBef>
                <a:spcPts val="600"/>
              </a:spcBef>
              <a:spcAft>
                <a:spcPts val="0"/>
              </a:spcAft>
              <a:buSzPts val="2240"/>
              <a:buNone/>
            </a:pPr>
            <a:r>
              <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pic>
        <p:nvPicPr>
          <p:cNvPr id="981" name="Google Shape;981;p101"/>
          <p:cNvPicPr preferRelativeResize="0"/>
          <p:nvPr/>
        </p:nvPicPr>
        <p:blipFill rotWithShape="1">
          <a:blip r:embed="rId3">
            <a:alphaModFix/>
          </a:blip>
          <a:srcRect b="-659" l="0" r="0" t="-150"/>
          <a:stretch/>
        </p:blipFill>
        <p:spPr>
          <a:xfrm>
            <a:off x="352425" y="1371600"/>
            <a:ext cx="5286375" cy="4267200"/>
          </a:xfrm>
          <a:prstGeom prst="rect">
            <a:avLst/>
          </a:prstGeom>
          <a:noFill/>
          <a:ln>
            <a:noFill/>
          </a:ln>
        </p:spPr>
      </p:pic>
      <p:sp>
        <p:nvSpPr>
          <p:cNvPr id="982" name="Google Shape;982;p101"/>
          <p:cNvSpPr txBox="1"/>
          <p:nvPr/>
        </p:nvSpPr>
        <p:spPr>
          <a:xfrm>
            <a:off x="5867400" y="5105400"/>
            <a:ext cx="2514600" cy="7016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0000FF"/>
                </a:solidFill>
                <a:latin typeface="Calibri"/>
                <a:ea typeface="Calibri"/>
                <a:cs typeface="Calibri"/>
                <a:sym typeface="Calibri"/>
              </a:rPr>
              <a:t>Division:</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102"/>
          <p:cNvSpPr txBox="1"/>
          <p:nvPr>
            <p:ph type="title"/>
          </p:nvPr>
        </p:nvSpPr>
        <p:spPr>
          <a:xfrm>
            <a:off x="457200" y="152400"/>
            <a:ext cx="8229600" cy="685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2700"/>
              <a:buFont typeface="Arial Black"/>
              <a:buNone/>
            </a:pPr>
            <a:br>
              <a:rPr b="1" lang="en-US" sz="2700"/>
            </a:br>
            <a:br>
              <a:rPr lang="en-US" sz="2700"/>
            </a:br>
            <a:br>
              <a:rPr lang="en-US" sz="2700"/>
            </a:br>
            <a:r>
              <a:rPr b="1" lang="en-US" sz="2700"/>
              <a:t>Restoring Division</a:t>
            </a:r>
            <a:br>
              <a:rPr lang="en-US" sz="2700"/>
            </a:br>
            <a:endParaRPr sz="2700"/>
          </a:p>
        </p:txBody>
      </p:sp>
      <p:pic>
        <p:nvPicPr>
          <p:cNvPr id="988" name="Google Shape;988;p102"/>
          <p:cNvPicPr preferRelativeResize="0"/>
          <p:nvPr>
            <p:ph idx="1" type="body"/>
          </p:nvPr>
        </p:nvPicPr>
        <p:blipFill rotWithShape="1">
          <a:blip r:embed="rId3">
            <a:alphaModFix/>
          </a:blip>
          <a:srcRect b="0" l="0" r="0" t="0"/>
          <a:stretch/>
        </p:blipFill>
        <p:spPr>
          <a:xfrm>
            <a:off x="304800" y="381000"/>
            <a:ext cx="8305800" cy="6477000"/>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10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2700"/>
              <a:buFont typeface="Arial Black"/>
              <a:buNone/>
            </a:pPr>
            <a:r>
              <a:rPr b="1" lang="en-US" sz="2700"/>
              <a:t>Algorithm for Non-restoring division is given in below image :</a:t>
            </a:r>
            <a:br>
              <a:rPr lang="en-US" sz="2700"/>
            </a:br>
            <a:endParaRPr sz="2700"/>
          </a:p>
        </p:txBody>
      </p:sp>
      <p:pic>
        <p:nvPicPr>
          <p:cNvPr descr="enter image description here" id="994" name="Google Shape;994;p103"/>
          <p:cNvPicPr preferRelativeResize="0"/>
          <p:nvPr>
            <p:ph idx="1" type="body"/>
          </p:nvPr>
        </p:nvPicPr>
        <p:blipFill rotWithShape="1">
          <a:blip r:embed="rId3">
            <a:alphaModFix/>
          </a:blip>
          <a:srcRect b="0" l="0" r="0" t="0"/>
          <a:stretch/>
        </p:blipFill>
        <p:spPr>
          <a:xfrm>
            <a:off x="1905000" y="1066800"/>
            <a:ext cx="5257800" cy="5791199"/>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10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rPr b="1" lang="en-US"/>
              <a:t>Algorithm for Non-restoring division</a:t>
            </a:r>
            <a:endParaRPr/>
          </a:p>
        </p:txBody>
      </p:sp>
      <p:sp>
        <p:nvSpPr>
          <p:cNvPr id="1000" name="Google Shape;1000;p104"/>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lnSpc>
                <a:spcPct val="60000"/>
              </a:lnSpc>
              <a:spcBef>
                <a:spcPts val="0"/>
              </a:spcBef>
              <a:spcAft>
                <a:spcPts val="0"/>
              </a:spcAft>
              <a:buSzPts val="2654"/>
              <a:buChar char="🞆"/>
            </a:pPr>
            <a:r>
              <a:rPr b="0" lang="en-US" sz="3792">
                <a:latin typeface="Times New Roman"/>
                <a:ea typeface="Times New Roman"/>
                <a:cs typeface="Times New Roman"/>
                <a:sym typeface="Times New Roman"/>
              </a:rPr>
              <a:t>In this problem, </a:t>
            </a:r>
            <a:endParaRPr b="0" sz="3792">
              <a:latin typeface="Times New Roman"/>
              <a:ea typeface="Times New Roman"/>
              <a:cs typeface="Times New Roman"/>
              <a:sym typeface="Times New Roman"/>
            </a:endParaRPr>
          </a:p>
          <a:p>
            <a:pPr indent="-274320" lvl="0" marL="274320" rtl="0" algn="l">
              <a:lnSpc>
                <a:spcPct val="60000"/>
              </a:lnSpc>
              <a:spcBef>
                <a:spcPts val="600"/>
              </a:spcBef>
              <a:spcAft>
                <a:spcPts val="0"/>
              </a:spcAft>
              <a:buSzPts val="2654"/>
              <a:buChar char="🞆"/>
            </a:pPr>
            <a:r>
              <a:rPr b="0" lang="en-US" sz="3792">
                <a:latin typeface="Times New Roman"/>
                <a:ea typeface="Times New Roman"/>
                <a:cs typeface="Times New Roman"/>
                <a:sym typeface="Times New Roman"/>
              </a:rPr>
              <a:t>Dividend (A) = 101110, ie 46, and Divisor (B) = 010111, ie 23.</a:t>
            </a:r>
            <a:endParaRPr/>
          </a:p>
          <a:p>
            <a:pPr indent="-274320" lvl="0" marL="274320" rtl="0" algn="l">
              <a:lnSpc>
                <a:spcPct val="60000"/>
              </a:lnSpc>
              <a:spcBef>
                <a:spcPts val="600"/>
              </a:spcBef>
              <a:spcAft>
                <a:spcPts val="0"/>
              </a:spcAft>
              <a:buSzPts val="2654"/>
              <a:buChar char="🞆"/>
            </a:pPr>
            <a:r>
              <a:rPr b="0" lang="en-US" sz="3792">
                <a:latin typeface="Times New Roman"/>
                <a:ea typeface="Times New Roman"/>
                <a:cs typeface="Times New Roman"/>
                <a:sym typeface="Times New Roman"/>
              </a:rPr>
              <a:t>Initialization :</a:t>
            </a:r>
            <a:endParaRPr/>
          </a:p>
          <a:p>
            <a:pPr indent="-274320" lvl="0" marL="274320" rtl="0" algn="l">
              <a:lnSpc>
                <a:spcPct val="60000"/>
              </a:lnSpc>
              <a:spcBef>
                <a:spcPts val="600"/>
              </a:spcBef>
              <a:spcAft>
                <a:spcPts val="0"/>
              </a:spcAft>
              <a:buSzPts val="2654"/>
              <a:buChar char="🞆"/>
            </a:pPr>
            <a:r>
              <a:rPr b="0" lang="en-US" sz="3792">
                <a:latin typeface="Times New Roman"/>
                <a:ea typeface="Times New Roman"/>
                <a:cs typeface="Times New Roman"/>
                <a:sym typeface="Times New Roman"/>
              </a:rPr>
              <a:t>Set Register A = Dividend = 000000</a:t>
            </a:r>
            <a:endParaRPr/>
          </a:p>
          <a:p>
            <a:pPr indent="-274320" lvl="0" marL="274320" rtl="0" algn="l">
              <a:lnSpc>
                <a:spcPct val="60000"/>
              </a:lnSpc>
              <a:spcBef>
                <a:spcPts val="600"/>
              </a:spcBef>
              <a:spcAft>
                <a:spcPts val="0"/>
              </a:spcAft>
              <a:buSzPts val="2654"/>
              <a:buChar char="🞆"/>
            </a:pPr>
            <a:r>
              <a:rPr b="0" lang="en-US" sz="3792">
                <a:latin typeface="Times New Roman"/>
                <a:ea typeface="Times New Roman"/>
                <a:cs typeface="Times New Roman"/>
                <a:sym typeface="Times New Roman"/>
              </a:rPr>
              <a:t>Set Register Q = Dividend = 101110</a:t>
            </a:r>
            <a:endParaRPr/>
          </a:p>
          <a:p>
            <a:pPr indent="-274320" lvl="0" marL="274320" rtl="0" algn="l">
              <a:lnSpc>
                <a:spcPct val="60000"/>
              </a:lnSpc>
              <a:spcBef>
                <a:spcPts val="600"/>
              </a:spcBef>
              <a:spcAft>
                <a:spcPts val="0"/>
              </a:spcAft>
              <a:buSzPts val="2654"/>
              <a:buChar char="🞆"/>
            </a:pPr>
            <a:r>
              <a:rPr b="0" lang="en-US" sz="3792">
                <a:latin typeface="Times New Roman"/>
                <a:ea typeface="Times New Roman"/>
                <a:cs typeface="Times New Roman"/>
                <a:sym typeface="Times New Roman"/>
              </a:rPr>
              <a:t>( So AQ = 000000 101110 , </a:t>
            </a:r>
            <a:endParaRPr b="0" sz="3792">
              <a:latin typeface="Times New Roman"/>
              <a:ea typeface="Times New Roman"/>
              <a:cs typeface="Times New Roman"/>
              <a:sym typeface="Times New Roman"/>
            </a:endParaRPr>
          </a:p>
          <a:p>
            <a:pPr indent="-274320" lvl="0" marL="274320" rtl="0" algn="l">
              <a:lnSpc>
                <a:spcPct val="60000"/>
              </a:lnSpc>
              <a:spcBef>
                <a:spcPts val="600"/>
              </a:spcBef>
              <a:spcAft>
                <a:spcPts val="0"/>
              </a:spcAft>
              <a:buSzPts val="2654"/>
              <a:buChar char="🞆"/>
            </a:pPr>
            <a:r>
              <a:rPr b="0" lang="en-US" sz="3792">
                <a:latin typeface="Times New Roman"/>
                <a:ea typeface="Times New Roman"/>
                <a:cs typeface="Times New Roman"/>
                <a:sym typeface="Times New Roman"/>
              </a:rPr>
              <a:t>Q0 = LSB of Q = 0 )</a:t>
            </a:r>
            <a:endParaRPr/>
          </a:p>
          <a:p>
            <a:pPr indent="-274320" lvl="0" marL="274320" rtl="0" algn="l">
              <a:lnSpc>
                <a:spcPct val="60000"/>
              </a:lnSpc>
              <a:spcBef>
                <a:spcPts val="600"/>
              </a:spcBef>
              <a:spcAft>
                <a:spcPts val="0"/>
              </a:spcAft>
              <a:buSzPts val="2654"/>
              <a:buChar char="🞆"/>
            </a:pPr>
            <a:r>
              <a:rPr b="0" lang="en-US" sz="3792">
                <a:latin typeface="Times New Roman"/>
                <a:ea typeface="Times New Roman"/>
                <a:cs typeface="Times New Roman"/>
                <a:sym typeface="Times New Roman"/>
              </a:rPr>
              <a:t>Set M = Divisor = 010111, M' = 2's complement of M = 101001</a:t>
            </a:r>
            <a:endParaRPr/>
          </a:p>
          <a:p>
            <a:pPr indent="-142748" lvl="0" marL="274320" rtl="0" algn="l">
              <a:lnSpc>
                <a:spcPct val="80000"/>
              </a:lnSpc>
              <a:spcBef>
                <a:spcPts val="600"/>
              </a:spcBef>
              <a:spcAft>
                <a:spcPts val="0"/>
              </a:spcAft>
              <a:buSzPts val="2072"/>
              <a:buNone/>
            </a:pPr>
            <a:r>
              <a:t/>
            </a:r>
            <a:endParaRPr sz="2960"/>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10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rPr b="1" lang="en-US"/>
              <a:t>Algorithm for Non-restoring division</a:t>
            </a:r>
            <a:endParaRPr/>
          </a:p>
        </p:txBody>
      </p:sp>
      <p:sp>
        <p:nvSpPr>
          <p:cNvPr id="1006" name="Google Shape;1006;p105"/>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lnSpc>
                <a:spcPct val="60000"/>
              </a:lnSpc>
              <a:spcBef>
                <a:spcPts val="0"/>
              </a:spcBef>
              <a:spcAft>
                <a:spcPts val="0"/>
              </a:spcAft>
              <a:buSzPts val="2870"/>
              <a:buChar char="🞆"/>
            </a:pPr>
            <a:r>
              <a:rPr b="0" lang="en-US" sz="4100">
                <a:latin typeface="Times New Roman"/>
                <a:ea typeface="Times New Roman"/>
                <a:cs typeface="Times New Roman"/>
                <a:sym typeface="Times New Roman"/>
              </a:rPr>
              <a:t>Set Count = 6, since 6 digits operation is being done here.</a:t>
            </a:r>
            <a:endParaRPr/>
          </a:p>
          <a:p>
            <a:pPr indent="-274320" lvl="0" marL="274320" rtl="0" algn="l">
              <a:lnSpc>
                <a:spcPct val="60000"/>
              </a:lnSpc>
              <a:spcBef>
                <a:spcPts val="600"/>
              </a:spcBef>
              <a:spcAft>
                <a:spcPts val="0"/>
              </a:spcAft>
              <a:buSzPts val="2870"/>
              <a:buChar char="🞆"/>
            </a:pPr>
            <a:r>
              <a:rPr b="0" lang="en-US" sz="4100">
                <a:latin typeface="Times New Roman"/>
                <a:ea typeface="Times New Roman"/>
                <a:cs typeface="Times New Roman"/>
                <a:sym typeface="Times New Roman"/>
              </a:rPr>
              <a:t>After this we start the algorithm, which I have shown in a table below :</a:t>
            </a:r>
            <a:endParaRPr/>
          </a:p>
          <a:p>
            <a:pPr indent="-274320" lvl="0" marL="274320" rtl="0" algn="l">
              <a:lnSpc>
                <a:spcPct val="60000"/>
              </a:lnSpc>
              <a:spcBef>
                <a:spcPts val="600"/>
              </a:spcBef>
              <a:spcAft>
                <a:spcPts val="0"/>
              </a:spcAft>
              <a:buSzPts val="2870"/>
              <a:buChar char="🞆"/>
            </a:pPr>
            <a:r>
              <a:rPr b="0" lang="en-US" sz="4100">
                <a:latin typeface="Times New Roman"/>
                <a:ea typeface="Times New Roman"/>
                <a:cs typeface="Times New Roman"/>
                <a:sym typeface="Times New Roman"/>
              </a:rPr>
              <a:t>In table, SHL(AQ) denotes shift left AQ by one position leaving Q0 blank.</a:t>
            </a:r>
            <a:endParaRPr/>
          </a:p>
          <a:p>
            <a:pPr indent="-274320" lvl="0" marL="274320" rtl="0" algn="l">
              <a:lnSpc>
                <a:spcPct val="60000"/>
              </a:lnSpc>
              <a:spcBef>
                <a:spcPts val="600"/>
              </a:spcBef>
              <a:spcAft>
                <a:spcPts val="0"/>
              </a:spcAft>
              <a:buSzPts val="2870"/>
              <a:buChar char="🞆"/>
            </a:pPr>
            <a:r>
              <a:rPr b="0" lang="en-US" sz="4100">
                <a:latin typeface="Times New Roman"/>
                <a:ea typeface="Times New Roman"/>
                <a:cs typeface="Times New Roman"/>
                <a:sym typeface="Times New Roman"/>
              </a:rPr>
              <a:t>Similarly, a square symbol in Q0 position denote, it is to be calculated later</a:t>
            </a:r>
            <a:endParaRPr/>
          </a:p>
          <a:p>
            <a:pPr indent="-132080" lvl="0" marL="274320" rtl="0" algn="l">
              <a:lnSpc>
                <a:spcPct val="90000"/>
              </a:lnSpc>
              <a:spcBef>
                <a:spcPts val="600"/>
              </a:spcBef>
              <a:spcAft>
                <a:spcPts val="0"/>
              </a:spcAft>
              <a:buSzPts val="2240"/>
              <a:buNone/>
            </a:pPr>
            <a:r>
              <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p10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t/>
            </a:r>
            <a:endParaRPr/>
          </a:p>
        </p:txBody>
      </p:sp>
      <p:pic>
        <p:nvPicPr>
          <p:cNvPr descr="enter image description here" id="1012" name="Google Shape;1012;p106"/>
          <p:cNvPicPr preferRelativeResize="0"/>
          <p:nvPr>
            <p:ph idx="1" type="body"/>
          </p:nvPr>
        </p:nvPicPr>
        <p:blipFill rotWithShape="1">
          <a:blip r:embed="rId3">
            <a:alphaModFix/>
          </a:blip>
          <a:srcRect b="0" l="0" r="0" t="0"/>
          <a:stretch/>
        </p:blipFill>
        <p:spPr>
          <a:xfrm>
            <a:off x="1066800" y="0"/>
            <a:ext cx="6781800" cy="6858000"/>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p10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rPr lang="en-US"/>
              <a:t>Floating-Point Numbers and Operations</a:t>
            </a:r>
            <a:endParaRPr/>
          </a:p>
        </p:txBody>
      </p:sp>
      <p:sp>
        <p:nvSpPr>
          <p:cNvPr id="1018" name="Google Shape;1018;p107"/>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400"/>
              <a:buNone/>
            </a:pPr>
            <a:r>
              <a:rPr lang="en-US" sz="2000"/>
              <a:t> Floating – point arithmetic is an automatic way to keep track of the radix point.</a:t>
            </a:r>
            <a:endParaRPr/>
          </a:p>
          <a:p>
            <a:pPr indent="-274320" lvl="0" marL="274320" rtl="0" algn="l">
              <a:spcBef>
                <a:spcPts val="600"/>
              </a:spcBef>
              <a:spcAft>
                <a:spcPts val="0"/>
              </a:spcAft>
              <a:buSzPts val="1400"/>
              <a:buChar char="🞆"/>
            </a:pPr>
            <a:r>
              <a:rPr lang="en-US" sz="2000"/>
              <a:t>FLOATING-POINT DATA</a:t>
            </a:r>
            <a:endParaRPr/>
          </a:p>
          <a:p>
            <a:pPr indent="-274320" lvl="0" marL="274320" rtl="0" algn="l">
              <a:spcBef>
                <a:spcPts val="600"/>
              </a:spcBef>
              <a:spcAft>
                <a:spcPts val="0"/>
              </a:spcAft>
              <a:buSzPts val="1400"/>
              <a:buChar char="🞆"/>
            </a:pPr>
            <a:r>
              <a:rPr lang="en-US" sz="2000"/>
              <a:t>Floating-point representation of numbers needs two registers. The first represents a signed fixed-point number and the second, the position of the radix point. For example, the representation of the decimal number +6132.789 is as follows:</a:t>
            </a:r>
            <a:endParaRPr/>
          </a:p>
          <a:p>
            <a:pPr indent="-274320" lvl="0" marL="274320" rtl="0" algn="l">
              <a:spcBef>
                <a:spcPts val="600"/>
              </a:spcBef>
              <a:spcAft>
                <a:spcPts val="0"/>
              </a:spcAft>
              <a:buSzPts val="1400"/>
              <a:buChar char="🞆"/>
            </a:pPr>
            <a:r>
              <a:rPr lang="en-US" sz="2000"/>
              <a:t> </a:t>
            </a:r>
            <a:endParaRPr/>
          </a:p>
          <a:p>
            <a:pPr indent="-185420" lvl="0" marL="274320" rtl="0" algn="l">
              <a:spcBef>
                <a:spcPts val="600"/>
              </a:spcBef>
              <a:spcAft>
                <a:spcPts val="0"/>
              </a:spcAft>
              <a:buSzPts val="1400"/>
              <a:buNone/>
            </a:pPr>
            <a:r>
              <a:t/>
            </a:r>
            <a:endParaRPr sz="2000"/>
          </a:p>
        </p:txBody>
      </p:sp>
      <p:pic>
        <p:nvPicPr>
          <p:cNvPr id="1019" name="Google Shape;1019;p107"/>
          <p:cNvPicPr preferRelativeResize="0"/>
          <p:nvPr/>
        </p:nvPicPr>
        <p:blipFill rotWithShape="1">
          <a:blip r:embed="rId3">
            <a:alphaModFix/>
          </a:blip>
          <a:srcRect b="0" l="0" r="0" t="0"/>
          <a:stretch/>
        </p:blipFill>
        <p:spPr>
          <a:xfrm>
            <a:off x="2057400" y="4572000"/>
            <a:ext cx="5400675" cy="1343025"/>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108"/>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t/>
            </a:r>
            <a:endParaRPr/>
          </a:p>
        </p:txBody>
      </p:sp>
      <p:sp>
        <p:nvSpPr>
          <p:cNvPr id="1025" name="Google Shape;1025;p108"/>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lnSpc>
                <a:spcPct val="80000"/>
              </a:lnSpc>
              <a:spcBef>
                <a:spcPts val="0"/>
              </a:spcBef>
              <a:spcAft>
                <a:spcPts val="0"/>
              </a:spcAft>
              <a:buSzPts val="1568"/>
              <a:buChar char="🞆"/>
            </a:pPr>
            <a:r>
              <a:rPr lang="en-US" sz="2240"/>
              <a:t>The first register has a 0 in the most significant flip-flop position to denote a plus</a:t>
            </a:r>
            <a:endParaRPr/>
          </a:p>
          <a:p>
            <a:pPr indent="-274320" lvl="0" marL="274320" rtl="0" algn="l">
              <a:lnSpc>
                <a:spcPct val="80000"/>
              </a:lnSpc>
              <a:spcBef>
                <a:spcPts val="600"/>
              </a:spcBef>
              <a:spcAft>
                <a:spcPts val="0"/>
              </a:spcAft>
              <a:buSzPts val="1568"/>
              <a:buChar char="🞆"/>
            </a:pPr>
            <a:r>
              <a:rPr lang="en-US" sz="2240"/>
              <a:t>The magnitude of the number is stored in a binary code in 28 flip-flops, with each decimal digit occupying 4 flip-flops</a:t>
            </a:r>
            <a:endParaRPr/>
          </a:p>
          <a:p>
            <a:pPr indent="-274320" lvl="0" marL="274320" rtl="0" algn="l">
              <a:lnSpc>
                <a:spcPct val="80000"/>
              </a:lnSpc>
              <a:spcBef>
                <a:spcPts val="600"/>
              </a:spcBef>
              <a:spcAft>
                <a:spcPts val="0"/>
              </a:spcAft>
              <a:buSzPts val="1568"/>
              <a:buChar char="🞆"/>
            </a:pPr>
            <a:r>
              <a:rPr lang="en-US" sz="2240"/>
              <a:t>The second register contains the decimal number + 4 (in binary code) to indicate that the actual position of the decimal point is four decimal positions to the right</a:t>
            </a:r>
            <a:endParaRPr/>
          </a:p>
          <a:p>
            <a:pPr indent="-274320" lvl="0" marL="274320" rtl="0" algn="l">
              <a:lnSpc>
                <a:spcPct val="80000"/>
              </a:lnSpc>
              <a:spcBef>
                <a:spcPts val="600"/>
              </a:spcBef>
              <a:spcAft>
                <a:spcPts val="0"/>
              </a:spcAft>
              <a:buSzPts val="1568"/>
              <a:buChar char="🞆"/>
            </a:pPr>
            <a:r>
              <a:rPr lang="en-US" sz="2240"/>
              <a:t>This representation is equivalent to the number expressed by a fraction times 10 to an exponent, i.e., + 6132.789 is represented as +.6132789 x 10 </a:t>
            </a:r>
            <a:r>
              <a:rPr baseline="30000" lang="en-US" sz="2240"/>
              <a:t>+4</a:t>
            </a:r>
            <a:r>
              <a:rPr lang="en-US" sz="2240"/>
              <a:t>.</a:t>
            </a:r>
            <a:endParaRPr sz="2240"/>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109"/>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t/>
            </a:r>
            <a:endParaRPr/>
          </a:p>
        </p:txBody>
      </p:sp>
      <p:sp>
        <p:nvSpPr>
          <p:cNvPr id="1031" name="Google Shape;1031;p109"/>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167640" lvl="0" marL="274320" rtl="0" algn="l">
              <a:spcBef>
                <a:spcPts val="0"/>
              </a:spcBef>
              <a:spcAft>
                <a:spcPts val="0"/>
              </a:spcAft>
              <a:buSzPts val="1680"/>
              <a:buNone/>
            </a:pPr>
            <a:r>
              <a:t/>
            </a:r>
            <a:endParaRPr sz="2400"/>
          </a:p>
          <a:p>
            <a:pPr indent="-274320" lvl="0" marL="274320" rtl="0" algn="l">
              <a:spcBef>
                <a:spcPts val="600"/>
              </a:spcBef>
              <a:spcAft>
                <a:spcPts val="0"/>
              </a:spcAft>
              <a:buSzPts val="1680"/>
              <a:buChar char="🞆"/>
            </a:pPr>
            <a:r>
              <a:rPr lang="en-US" sz="2400"/>
              <a:t>A floating-point binary number is similarly represented with two registers, one to store the coefficient and the other, the exponent. For example, the number + 1001.110 can be represented as follows:</a:t>
            </a:r>
            <a:endParaRPr sz="2400"/>
          </a:p>
        </p:txBody>
      </p:sp>
      <p:pic>
        <p:nvPicPr>
          <p:cNvPr id="1032" name="Google Shape;1032;p109"/>
          <p:cNvPicPr preferRelativeResize="0"/>
          <p:nvPr/>
        </p:nvPicPr>
        <p:blipFill rotWithShape="1">
          <a:blip r:embed="rId3">
            <a:alphaModFix/>
          </a:blip>
          <a:srcRect b="0" l="0" r="0" t="0"/>
          <a:stretch/>
        </p:blipFill>
        <p:spPr>
          <a:xfrm>
            <a:off x="2971800" y="4572000"/>
            <a:ext cx="4314825" cy="1485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1"/>
          <p:cNvSpPr txBox="1"/>
          <p:nvPr>
            <p:ph idx="4294967295" type="sldNum"/>
          </p:nvPr>
        </p:nvSpPr>
        <p:spPr>
          <a:xfrm>
            <a:off x="6553200" y="6245225"/>
            <a:ext cx="2133600" cy="476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312" name="Google Shape;312;p11"/>
          <p:cNvSpPr txBox="1"/>
          <p:nvPr>
            <p:ph type="title"/>
          </p:nvPr>
        </p:nvSpPr>
        <p:spPr>
          <a:xfrm>
            <a:off x="457200" y="457200"/>
            <a:ext cx="82296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2700"/>
              <a:buFont typeface="Arial Black"/>
              <a:buNone/>
            </a:pPr>
            <a:r>
              <a:rPr lang="en-US" sz="2700"/>
              <a:t>Signed Numbers </a:t>
            </a:r>
            <a:endParaRPr/>
          </a:p>
        </p:txBody>
      </p:sp>
      <p:sp>
        <p:nvSpPr>
          <p:cNvPr id="313" name="Google Shape;313;p11"/>
          <p:cNvSpPr txBox="1"/>
          <p:nvPr>
            <p:ph idx="1" type="body"/>
          </p:nvPr>
        </p:nvSpPr>
        <p:spPr>
          <a:xfrm>
            <a:off x="990600" y="1905000"/>
            <a:ext cx="7696200" cy="1828800"/>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1960"/>
              <a:buChar char="🞆"/>
            </a:pPr>
            <a:r>
              <a:rPr lang="en-US" sz="2800"/>
              <a:t>Range of Values</a:t>
            </a:r>
            <a:endParaRPr/>
          </a:p>
          <a:p>
            <a:pPr indent="-274320" lvl="0" marL="274320" rtl="0" algn="l">
              <a:lnSpc>
                <a:spcPct val="90000"/>
              </a:lnSpc>
              <a:spcBef>
                <a:spcPts val="600"/>
              </a:spcBef>
              <a:spcAft>
                <a:spcPts val="0"/>
              </a:spcAft>
              <a:buSzPts val="1960"/>
              <a:buFont typeface="Arial Black"/>
              <a:buNone/>
            </a:pPr>
            <a:r>
              <a:rPr lang="en-US" sz="2800"/>
              <a:t>	 Total combinations = 2</a:t>
            </a:r>
            <a:r>
              <a:rPr baseline="30000" lang="en-US" sz="2800"/>
              <a:t>n</a:t>
            </a:r>
            <a:endParaRPr/>
          </a:p>
          <a:p>
            <a:pPr indent="-274320" lvl="1" marL="640080" rtl="0" algn="l">
              <a:lnSpc>
                <a:spcPct val="90000"/>
              </a:lnSpc>
              <a:spcBef>
                <a:spcPts val="480"/>
              </a:spcBef>
              <a:spcAft>
                <a:spcPts val="0"/>
              </a:spcAft>
              <a:buSzPts val="1920"/>
              <a:buFont typeface="Arial Black"/>
              <a:buNone/>
            </a:pPr>
            <a:r>
              <a:rPr b="1" lang="en-US" sz="2400"/>
              <a:t>2’s complement form:</a:t>
            </a:r>
            <a:endParaRPr/>
          </a:p>
          <a:p>
            <a:pPr indent="-274320" lvl="0" marL="274320" rtl="0" algn="ctr">
              <a:lnSpc>
                <a:spcPct val="90000"/>
              </a:lnSpc>
              <a:spcBef>
                <a:spcPts val="600"/>
              </a:spcBef>
              <a:spcAft>
                <a:spcPts val="0"/>
              </a:spcAft>
              <a:buSzPts val="1960"/>
              <a:buFont typeface="Arial Black"/>
              <a:buNone/>
            </a:pPr>
            <a:r>
              <a:rPr lang="en-US" sz="2800"/>
              <a:t>– (2</a:t>
            </a:r>
            <a:r>
              <a:rPr baseline="30000" lang="en-US" sz="2800"/>
              <a:t>n – 1</a:t>
            </a:r>
            <a:r>
              <a:rPr lang="en-US" sz="2800"/>
              <a:t>)  to  + (2</a:t>
            </a:r>
            <a:r>
              <a:rPr baseline="30000" lang="en-US" sz="2800"/>
              <a:t>n – 1 </a:t>
            </a:r>
            <a:r>
              <a:rPr lang="en-US" sz="2800"/>
              <a:t>– 1)</a:t>
            </a:r>
            <a:endParaRPr/>
          </a:p>
        </p:txBody>
      </p:sp>
      <p:grpSp>
        <p:nvGrpSpPr>
          <p:cNvPr id="314" name="Google Shape;314;p11"/>
          <p:cNvGrpSpPr/>
          <p:nvPr/>
        </p:nvGrpSpPr>
        <p:grpSpPr>
          <a:xfrm>
            <a:off x="228600" y="228600"/>
            <a:ext cx="8610600" cy="6019800"/>
            <a:chOff x="96" y="96"/>
            <a:chExt cx="5424" cy="3792"/>
          </a:xfrm>
        </p:grpSpPr>
        <p:grpSp>
          <p:nvGrpSpPr>
            <p:cNvPr id="315" name="Google Shape;315;p11"/>
            <p:cNvGrpSpPr/>
            <p:nvPr/>
          </p:nvGrpSpPr>
          <p:grpSpPr>
            <a:xfrm>
              <a:off x="144" y="144"/>
              <a:ext cx="5376" cy="3744"/>
              <a:chOff x="144" y="144"/>
              <a:chExt cx="5376" cy="3744"/>
            </a:xfrm>
          </p:grpSpPr>
          <p:cxnSp>
            <p:nvCxnSpPr>
              <p:cNvPr id="316" name="Google Shape;316;p11"/>
              <p:cNvCxnSpPr/>
              <p:nvPr/>
            </p:nvCxnSpPr>
            <p:spPr>
              <a:xfrm>
                <a:off x="144" y="144"/>
                <a:ext cx="5376" cy="0"/>
              </a:xfrm>
              <a:prstGeom prst="straightConnector1">
                <a:avLst/>
              </a:prstGeom>
              <a:noFill/>
              <a:ln cap="flat" cmpd="thickThin" w="57150">
                <a:solidFill>
                  <a:schemeClr val="accent2"/>
                </a:solidFill>
                <a:prstDash val="solid"/>
                <a:round/>
                <a:headEnd len="med" w="med" type="none"/>
                <a:tailEnd len="med" w="med" type="none"/>
              </a:ln>
              <a:effectLst>
                <a:outerShdw rotWithShape="0" algn="ctr" dir="2700000" dist="107763">
                  <a:schemeClr val="lt2">
                    <a:alpha val="49803"/>
                  </a:schemeClr>
                </a:outerShdw>
              </a:effectLst>
            </p:spPr>
          </p:cxnSp>
          <p:cxnSp>
            <p:nvCxnSpPr>
              <p:cNvPr id="317" name="Google Shape;317;p11"/>
              <p:cNvCxnSpPr/>
              <p:nvPr/>
            </p:nvCxnSpPr>
            <p:spPr>
              <a:xfrm>
                <a:off x="144" y="144"/>
                <a:ext cx="0" cy="3744"/>
              </a:xfrm>
              <a:prstGeom prst="straightConnector1">
                <a:avLst/>
              </a:prstGeom>
              <a:noFill/>
              <a:ln cap="flat" cmpd="thickThin" w="57150">
                <a:solidFill>
                  <a:schemeClr val="accent2"/>
                </a:solidFill>
                <a:prstDash val="solid"/>
                <a:round/>
                <a:headEnd len="med" w="med" type="none"/>
                <a:tailEnd len="med" w="med" type="none"/>
              </a:ln>
              <a:effectLst>
                <a:outerShdw rotWithShape="0" algn="ctr" dir="2700000" dist="107763">
                  <a:schemeClr val="lt2">
                    <a:alpha val="49803"/>
                  </a:schemeClr>
                </a:outerShdw>
              </a:effectLst>
            </p:spPr>
          </p:cxnSp>
        </p:grpSp>
        <p:sp>
          <p:nvSpPr>
            <p:cNvPr id="318" name="Google Shape;318;p11"/>
            <p:cNvSpPr/>
            <p:nvPr/>
          </p:nvSpPr>
          <p:spPr>
            <a:xfrm>
              <a:off x="96" y="96"/>
              <a:ext cx="144" cy="144"/>
            </a:xfrm>
            <a:prstGeom prst="rect">
              <a:avLst/>
            </a:prstGeom>
            <a:solidFill>
              <a:schemeClr val="accent2"/>
            </a:solidFill>
            <a:ln>
              <a:noFill/>
            </a:ln>
            <a:effectLst>
              <a:outerShdw rotWithShape="0" algn="ctr" dir="2700000" dist="107763">
                <a:schemeClr val="lt2">
                  <a:alpha val="49803"/>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grpSp>
      <p:sp>
        <p:nvSpPr>
          <p:cNvPr id="319" name="Google Shape;319;p11"/>
          <p:cNvSpPr txBox="1"/>
          <p:nvPr/>
        </p:nvSpPr>
        <p:spPr>
          <a:xfrm>
            <a:off x="1066800" y="4038600"/>
            <a:ext cx="7162800" cy="21002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entury Schoolbook"/>
                <a:ea typeface="Century Schoolbook"/>
                <a:cs typeface="Century Schoolbook"/>
                <a:sym typeface="Century Schoolbook"/>
              </a:rPr>
              <a:t>Range for 8 bit number:</a:t>
            </a:r>
            <a:br>
              <a:rPr b="1" lang="en-US" sz="2400">
                <a:solidFill>
                  <a:schemeClr val="dk1"/>
                </a:solidFill>
                <a:latin typeface="Century Schoolbook"/>
                <a:ea typeface="Century Schoolbook"/>
                <a:cs typeface="Century Schoolbook"/>
                <a:sym typeface="Century Schoolbook"/>
              </a:rPr>
            </a:br>
            <a:r>
              <a:rPr b="1" lang="en-US" sz="2400">
                <a:solidFill>
                  <a:schemeClr val="dk1"/>
                </a:solidFill>
                <a:latin typeface="Century Schoolbook"/>
                <a:ea typeface="Century Schoolbook"/>
                <a:cs typeface="Century Schoolbook"/>
                <a:sym typeface="Century Schoolbook"/>
              </a:rPr>
              <a:t>	n = 8</a:t>
            </a:r>
            <a:br>
              <a:rPr b="1" lang="en-US" sz="2400">
                <a:solidFill>
                  <a:schemeClr val="dk1"/>
                </a:solidFill>
                <a:latin typeface="Century Schoolbook"/>
                <a:ea typeface="Century Schoolbook"/>
                <a:cs typeface="Century Schoolbook"/>
                <a:sym typeface="Century Schoolbook"/>
              </a:rPr>
            </a:br>
            <a:r>
              <a:rPr b="1" lang="en-US" sz="2400">
                <a:solidFill>
                  <a:schemeClr val="dk1"/>
                </a:solidFill>
                <a:latin typeface="Century Schoolbook"/>
                <a:ea typeface="Century Schoolbook"/>
                <a:cs typeface="Century Schoolbook"/>
                <a:sym typeface="Century Schoolbook"/>
              </a:rPr>
              <a:t>	-(2</a:t>
            </a:r>
            <a:r>
              <a:rPr b="1" baseline="30000" lang="en-US" sz="2400">
                <a:solidFill>
                  <a:schemeClr val="dk1"/>
                </a:solidFill>
                <a:latin typeface="Century Schoolbook"/>
                <a:ea typeface="Century Schoolbook"/>
                <a:cs typeface="Century Schoolbook"/>
                <a:sym typeface="Century Schoolbook"/>
              </a:rPr>
              <a:t>8-1</a:t>
            </a:r>
            <a:r>
              <a:rPr b="1" lang="en-US" sz="2400">
                <a:solidFill>
                  <a:schemeClr val="dk1"/>
                </a:solidFill>
                <a:latin typeface="Century Schoolbook"/>
                <a:ea typeface="Century Schoolbook"/>
                <a:cs typeface="Century Schoolbook"/>
                <a:sym typeface="Century Schoolbook"/>
              </a:rPr>
              <a:t>)  = -2</a:t>
            </a:r>
            <a:r>
              <a:rPr b="1" baseline="30000" lang="en-US" sz="2400">
                <a:solidFill>
                  <a:schemeClr val="dk1"/>
                </a:solidFill>
                <a:latin typeface="Century Schoolbook"/>
                <a:ea typeface="Century Schoolbook"/>
                <a:cs typeface="Century Schoolbook"/>
                <a:sym typeface="Century Schoolbook"/>
              </a:rPr>
              <a:t>7</a:t>
            </a:r>
            <a:r>
              <a:rPr b="1" lang="en-US" sz="2400">
                <a:solidFill>
                  <a:schemeClr val="dk1"/>
                </a:solidFill>
                <a:latin typeface="Century Schoolbook"/>
                <a:ea typeface="Century Schoolbook"/>
                <a:cs typeface="Century Schoolbook"/>
                <a:sym typeface="Century Schoolbook"/>
              </a:rPr>
              <a:t>  = -128               minimum</a:t>
            </a:r>
            <a:br>
              <a:rPr b="1" lang="en-US" sz="2400">
                <a:solidFill>
                  <a:schemeClr val="dk1"/>
                </a:solidFill>
                <a:latin typeface="Century Schoolbook"/>
                <a:ea typeface="Century Schoolbook"/>
                <a:cs typeface="Century Schoolbook"/>
                <a:sym typeface="Century Schoolbook"/>
              </a:rPr>
            </a:br>
            <a:r>
              <a:rPr b="1" lang="en-US" sz="2400">
                <a:solidFill>
                  <a:schemeClr val="dk1"/>
                </a:solidFill>
                <a:latin typeface="Century Schoolbook"/>
                <a:ea typeface="Century Schoolbook"/>
                <a:cs typeface="Century Schoolbook"/>
                <a:sym typeface="Century Schoolbook"/>
              </a:rPr>
              <a:t>	+(2</a:t>
            </a:r>
            <a:r>
              <a:rPr b="1" baseline="30000" lang="en-US" sz="2400">
                <a:solidFill>
                  <a:schemeClr val="dk1"/>
                </a:solidFill>
                <a:latin typeface="Century Schoolbook"/>
                <a:ea typeface="Century Schoolbook"/>
                <a:cs typeface="Century Schoolbook"/>
                <a:sym typeface="Century Schoolbook"/>
              </a:rPr>
              <a:t>8-1</a:t>
            </a:r>
            <a:r>
              <a:rPr b="1" lang="en-US" sz="2400">
                <a:solidFill>
                  <a:schemeClr val="dk1"/>
                </a:solidFill>
                <a:latin typeface="Century Schoolbook"/>
                <a:ea typeface="Century Schoolbook"/>
                <a:cs typeface="Century Schoolbook"/>
                <a:sym typeface="Century Schoolbook"/>
              </a:rPr>
              <a:t>) – 1 = +2</a:t>
            </a:r>
            <a:r>
              <a:rPr b="1" baseline="30000" lang="en-US" sz="2400">
                <a:solidFill>
                  <a:schemeClr val="dk1"/>
                </a:solidFill>
                <a:latin typeface="Century Schoolbook"/>
                <a:ea typeface="Century Schoolbook"/>
                <a:cs typeface="Century Schoolbook"/>
                <a:sym typeface="Century Schoolbook"/>
              </a:rPr>
              <a:t>7 </a:t>
            </a:r>
            <a:r>
              <a:rPr b="1" lang="en-US" sz="2400">
                <a:solidFill>
                  <a:schemeClr val="dk1"/>
                </a:solidFill>
                <a:latin typeface="Century Schoolbook"/>
                <a:ea typeface="Century Schoolbook"/>
                <a:cs typeface="Century Schoolbook"/>
                <a:sym typeface="Century Schoolbook"/>
              </a:rPr>
              <a:t>- 1 = +127   maximum</a:t>
            </a:r>
            <a:endParaRPr/>
          </a:p>
          <a:p>
            <a:pPr indent="0" lvl="0" marL="0" marR="0" rtl="0" algn="l">
              <a:spcBef>
                <a:spcPts val="1200"/>
              </a:spcBef>
              <a:spcAft>
                <a:spcPts val="0"/>
              </a:spcAft>
              <a:buNone/>
            </a:pPr>
            <a:r>
              <a:rPr b="1" lang="en-US" sz="2400">
                <a:solidFill>
                  <a:schemeClr val="dk1"/>
                </a:solidFill>
                <a:latin typeface="Century Schoolbook"/>
                <a:ea typeface="Century Schoolbook"/>
                <a:cs typeface="Century Schoolbook"/>
                <a:sym typeface="Century Schoolbook"/>
              </a:rPr>
              <a:t>Total combination of numbers is 2</a:t>
            </a:r>
            <a:r>
              <a:rPr b="1" baseline="30000" lang="en-US" sz="2400">
                <a:solidFill>
                  <a:schemeClr val="dk1"/>
                </a:solidFill>
                <a:latin typeface="Century Schoolbook"/>
                <a:ea typeface="Century Schoolbook"/>
                <a:cs typeface="Century Schoolbook"/>
                <a:sym typeface="Century Schoolbook"/>
              </a:rPr>
              <a:t>8</a:t>
            </a:r>
            <a:r>
              <a:rPr b="1" lang="en-US" sz="2400">
                <a:solidFill>
                  <a:schemeClr val="dk1"/>
                </a:solidFill>
                <a:latin typeface="Century Schoolbook"/>
                <a:ea typeface="Century Schoolbook"/>
                <a:cs typeface="Century Schoolbook"/>
                <a:sym typeface="Century Schoolbook"/>
              </a:rPr>
              <a:t> = 256.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3">
                                            <p:txEl>
                                              <p:pRg end="0" st="0"/>
                                            </p:txEl>
                                          </p:spTgt>
                                        </p:tgtEl>
                                        <p:attrNameLst>
                                          <p:attrName>style.visibility</p:attrName>
                                        </p:attrNameLst>
                                      </p:cBhvr>
                                      <p:to>
                                        <p:strVal val="visible"/>
                                      </p:to>
                                    </p:set>
                                    <p:animEffect filter="fade" transition="in">
                                      <p:cBhvr>
                                        <p:cTn dur="500"/>
                                        <p:tgtEl>
                                          <p:spTgt spid="31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13">
                                            <p:txEl>
                                              <p:pRg end="1" st="1"/>
                                            </p:txEl>
                                          </p:spTgt>
                                        </p:tgtEl>
                                        <p:attrNameLst>
                                          <p:attrName>style.visibility</p:attrName>
                                        </p:attrNameLst>
                                      </p:cBhvr>
                                      <p:to>
                                        <p:strVal val="visible"/>
                                      </p:to>
                                    </p:set>
                                    <p:animEffect filter="fade" transition="in">
                                      <p:cBhvr>
                                        <p:cTn dur="500"/>
                                        <p:tgtEl>
                                          <p:spTgt spid="31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13">
                                            <p:txEl>
                                              <p:pRg end="2" st="2"/>
                                            </p:txEl>
                                          </p:spTgt>
                                        </p:tgtEl>
                                        <p:attrNameLst>
                                          <p:attrName>style.visibility</p:attrName>
                                        </p:attrNameLst>
                                      </p:cBhvr>
                                      <p:to>
                                        <p:strVal val="visible"/>
                                      </p:to>
                                    </p:set>
                                    <p:animEffect filter="fade" transition="in">
                                      <p:cBhvr>
                                        <p:cTn dur="500"/>
                                        <p:tgtEl>
                                          <p:spTgt spid="31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13">
                                            <p:txEl>
                                              <p:pRg end="3" st="3"/>
                                            </p:txEl>
                                          </p:spTgt>
                                        </p:tgtEl>
                                        <p:attrNameLst>
                                          <p:attrName>style.visibility</p:attrName>
                                        </p:attrNameLst>
                                      </p:cBhvr>
                                      <p:to>
                                        <p:strVal val="visible"/>
                                      </p:to>
                                    </p:set>
                                    <p:animEffect filter="fade" transition="in">
                                      <p:cBhvr>
                                        <p:cTn dur="500"/>
                                        <p:tgtEl>
                                          <p:spTgt spid="3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110"/>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rPr lang="en-US"/>
              <a:t>IEEE Standard for Floating-Point Numbers:</a:t>
            </a:r>
            <a:endParaRPr/>
          </a:p>
        </p:txBody>
      </p:sp>
      <p:pic>
        <p:nvPicPr>
          <p:cNvPr id="1038" name="Google Shape;1038;p110"/>
          <p:cNvPicPr preferRelativeResize="0"/>
          <p:nvPr>
            <p:ph idx="1" type="body"/>
          </p:nvPr>
        </p:nvPicPr>
        <p:blipFill rotWithShape="1">
          <a:blip r:embed="rId3">
            <a:alphaModFix/>
          </a:blip>
          <a:srcRect b="0" l="0" r="0" t="0"/>
          <a:stretch/>
        </p:blipFill>
        <p:spPr>
          <a:xfrm>
            <a:off x="1474470" y="1716722"/>
            <a:ext cx="5433060" cy="4640580"/>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sp>
        <p:nvSpPr>
          <p:cNvPr id="1043" name="Google Shape;1043;p11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t/>
            </a:r>
            <a:endParaRPr/>
          </a:p>
        </p:txBody>
      </p:sp>
      <p:pic>
        <p:nvPicPr>
          <p:cNvPr id="1044" name="Google Shape;1044;p111"/>
          <p:cNvPicPr preferRelativeResize="0"/>
          <p:nvPr>
            <p:ph idx="1" type="body"/>
          </p:nvPr>
        </p:nvPicPr>
        <p:blipFill rotWithShape="1">
          <a:blip r:embed="rId3">
            <a:alphaModFix/>
          </a:blip>
          <a:srcRect b="0" l="0" r="0" t="0"/>
          <a:stretch/>
        </p:blipFill>
        <p:spPr>
          <a:xfrm>
            <a:off x="1394460" y="2231072"/>
            <a:ext cx="5593080" cy="36118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2"/>
          <p:cNvSpPr txBox="1"/>
          <p:nvPr>
            <p:ph idx="4294967295" type="sldNum"/>
          </p:nvPr>
        </p:nvSpPr>
        <p:spPr>
          <a:xfrm>
            <a:off x="6553200" y="6245225"/>
            <a:ext cx="2133600" cy="476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326" name="Google Shape;326;p12"/>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rPr lang="en-US"/>
              <a:t>Signed Numbers</a:t>
            </a:r>
            <a:endParaRPr/>
          </a:p>
        </p:txBody>
      </p:sp>
      <p:sp>
        <p:nvSpPr>
          <p:cNvPr id="327" name="Google Shape;327;p12"/>
          <p:cNvSpPr txBox="1"/>
          <p:nvPr/>
        </p:nvSpPr>
        <p:spPr>
          <a:xfrm>
            <a:off x="762000" y="1752600"/>
            <a:ext cx="7162800" cy="1917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entury Schoolbook"/>
                <a:ea typeface="Century Schoolbook"/>
                <a:cs typeface="Century Schoolbook"/>
                <a:sym typeface="Century Schoolbook"/>
              </a:rPr>
              <a:t>Range for 16 bit number:</a:t>
            </a:r>
            <a:br>
              <a:rPr b="1" lang="en-US" sz="2400">
                <a:solidFill>
                  <a:schemeClr val="dk1"/>
                </a:solidFill>
                <a:latin typeface="Century Schoolbook"/>
                <a:ea typeface="Century Schoolbook"/>
                <a:cs typeface="Century Schoolbook"/>
                <a:sym typeface="Century Schoolbook"/>
              </a:rPr>
            </a:br>
            <a:r>
              <a:rPr b="1" lang="en-US" sz="2400">
                <a:solidFill>
                  <a:schemeClr val="dk1"/>
                </a:solidFill>
                <a:latin typeface="Century Schoolbook"/>
                <a:ea typeface="Century Schoolbook"/>
                <a:cs typeface="Century Schoolbook"/>
                <a:sym typeface="Century Schoolbook"/>
              </a:rPr>
              <a:t>	n = 16</a:t>
            </a:r>
            <a:br>
              <a:rPr b="1" lang="en-US" sz="2400">
                <a:solidFill>
                  <a:schemeClr val="dk1"/>
                </a:solidFill>
                <a:latin typeface="Century Schoolbook"/>
                <a:ea typeface="Century Schoolbook"/>
                <a:cs typeface="Century Schoolbook"/>
                <a:sym typeface="Century Schoolbook"/>
              </a:rPr>
            </a:br>
            <a:r>
              <a:rPr b="1" lang="en-US" sz="2400">
                <a:solidFill>
                  <a:schemeClr val="dk1"/>
                </a:solidFill>
                <a:latin typeface="Century Schoolbook"/>
                <a:ea typeface="Century Schoolbook"/>
                <a:cs typeface="Century Schoolbook"/>
                <a:sym typeface="Century Schoolbook"/>
              </a:rPr>
              <a:t>	-(2</a:t>
            </a:r>
            <a:r>
              <a:rPr b="1" baseline="30000" lang="en-US" sz="2400">
                <a:solidFill>
                  <a:schemeClr val="dk1"/>
                </a:solidFill>
                <a:latin typeface="Century Schoolbook"/>
                <a:ea typeface="Century Schoolbook"/>
                <a:cs typeface="Century Schoolbook"/>
                <a:sym typeface="Century Schoolbook"/>
              </a:rPr>
              <a:t>16-1</a:t>
            </a:r>
            <a:r>
              <a:rPr b="1" lang="en-US" sz="2400">
                <a:solidFill>
                  <a:schemeClr val="dk1"/>
                </a:solidFill>
                <a:latin typeface="Century Schoolbook"/>
                <a:ea typeface="Century Schoolbook"/>
                <a:cs typeface="Century Schoolbook"/>
                <a:sym typeface="Century Schoolbook"/>
              </a:rPr>
              <a:t>)  = -2</a:t>
            </a:r>
            <a:r>
              <a:rPr b="1" baseline="30000" lang="en-US" sz="2400">
                <a:solidFill>
                  <a:schemeClr val="dk1"/>
                </a:solidFill>
                <a:latin typeface="Century Schoolbook"/>
                <a:ea typeface="Century Schoolbook"/>
                <a:cs typeface="Century Schoolbook"/>
                <a:sym typeface="Century Schoolbook"/>
              </a:rPr>
              <a:t>15</a:t>
            </a:r>
            <a:r>
              <a:rPr b="1" lang="en-US" sz="2400">
                <a:solidFill>
                  <a:schemeClr val="dk1"/>
                </a:solidFill>
                <a:latin typeface="Century Schoolbook"/>
                <a:ea typeface="Century Schoolbook"/>
                <a:cs typeface="Century Schoolbook"/>
                <a:sym typeface="Century Schoolbook"/>
              </a:rPr>
              <a:t>  = -32768         minimum</a:t>
            </a:r>
            <a:br>
              <a:rPr b="1" lang="en-US" sz="2400">
                <a:solidFill>
                  <a:schemeClr val="dk1"/>
                </a:solidFill>
                <a:latin typeface="Century Schoolbook"/>
                <a:ea typeface="Century Schoolbook"/>
                <a:cs typeface="Century Schoolbook"/>
                <a:sym typeface="Century Schoolbook"/>
              </a:rPr>
            </a:br>
            <a:r>
              <a:rPr b="1" lang="en-US" sz="2400">
                <a:solidFill>
                  <a:schemeClr val="dk1"/>
                </a:solidFill>
                <a:latin typeface="Century Schoolbook"/>
                <a:ea typeface="Century Schoolbook"/>
                <a:cs typeface="Century Schoolbook"/>
                <a:sym typeface="Century Schoolbook"/>
              </a:rPr>
              <a:t>	+(2</a:t>
            </a:r>
            <a:r>
              <a:rPr b="1" baseline="30000" lang="en-US" sz="2400">
                <a:solidFill>
                  <a:schemeClr val="dk1"/>
                </a:solidFill>
                <a:latin typeface="Century Schoolbook"/>
                <a:ea typeface="Century Schoolbook"/>
                <a:cs typeface="Century Schoolbook"/>
                <a:sym typeface="Century Schoolbook"/>
              </a:rPr>
              <a:t>16-1</a:t>
            </a:r>
            <a:r>
              <a:rPr b="1" lang="en-US" sz="2400">
                <a:solidFill>
                  <a:schemeClr val="dk1"/>
                </a:solidFill>
                <a:latin typeface="Century Schoolbook"/>
                <a:ea typeface="Century Schoolbook"/>
                <a:cs typeface="Century Schoolbook"/>
                <a:sym typeface="Century Schoolbook"/>
              </a:rPr>
              <a:t>) - 1 = +2</a:t>
            </a:r>
            <a:r>
              <a:rPr b="1" baseline="30000" lang="en-US" sz="2400">
                <a:solidFill>
                  <a:schemeClr val="dk1"/>
                </a:solidFill>
                <a:latin typeface="Century Schoolbook"/>
                <a:ea typeface="Century Schoolbook"/>
                <a:cs typeface="Century Schoolbook"/>
                <a:sym typeface="Century Schoolbook"/>
              </a:rPr>
              <a:t>15</a:t>
            </a:r>
            <a:r>
              <a:rPr b="1" lang="en-US" sz="2400">
                <a:solidFill>
                  <a:schemeClr val="dk1"/>
                </a:solidFill>
                <a:latin typeface="Century Schoolbook"/>
                <a:ea typeface="Century Schoolbook"/>
                <a:cs typeface="Century Schoolbook"/>
                <a:sym typeface="Century Schoolbook"/>
              </a:rPr>
              <a:t> = +32767   maximum</a:t>
            </a:r>
            <a:br>
              <a:rPr b="1" lang="en-US" sz="2400">
                <a:solidFill>
                  <a:schemeClr val="dk1"/>
                </a:solidFill>
                <a:latin typeface="Century Schoolbook"/>
                <a:ea typeface="Century Schoolbook"/>
                <a:cs typeface="Century Schoolbook"/>
                <a:sym typeface="Century Schoolbook"/>
              </a:rPr>
            </a:br>
            <a:r>
              <a:rPr b="1" lang="en-US" sz="2400">
                <a:solidFill>
                  <a:schemeClr val="dk1"/>
                </a:solidFill>
                <a:latin typeface="Century Schoolbook"/>
                <a:ea typeface="Century Schoolbook"/>
                <a:cs typeface="Century Schoolbook"/>
                <a:sym typeface="Century Schoolbook"/>
              </a:rPr>
              <a:t>Total combinations is 2</a:t>
            </a:r>
            <a:r>
              <a:rPr b="1" baseline="30000" lang="en-US" sz="2400">
                <a:solidFill>
                  <a:schemeClr val="dk1"/>
                </a:solidFill>
                <a:latin typeface="Century Schoolbook"/>
                <a:ea typeface="Century Schoolbook"/>
                <a:cs typeface="Century Schoolbook"/>
                <a:sym typeface="Century Schoolbook"/>
              </a:rPr>
              <a:t>16</a:t>
            </a:r>
            <a:r>
              <a:rPr b="1" lang="en-US" sz="2400">
                <a:solidFill>
                  <a:schemeClr val="dk1"/>
                </a:solidFill>
                <a:latin typeface="Century Schoolbook"/>
                <a:ea typeface="Century Schoolbook"/>
                <a:cs typeface="Century Schoolbook"/>
                <a:sym typeface="Century Schoolbook"/>
              </a:rPr>
              <a:t> = 65536   (64K)</a:t>
            </a:r>
            <a:endParaRPr/>
          </a:p>
        </p:txBody>
      </p:sp>
      <p:sp>
        <p:nvSpPr>
          <p:cNvPr id="328" name="Google Shape;328;p12"/>
          <p:cNvSpPr txBox="1"/>
          <p:nvPr/>
        </p:nvSpPr>
        <p:spPr>
          <a:xfrm>
            <a:off x="838200" y="3733800"/>
            <a:ext cx="3048000" cy="1004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entury Schoolbook"/>
                <a:ea typeface="Century Schoolbook"/>
                <a:cs typeface="Century Schoolbook"/>
                <a:sym typeface="Century Schoolbook"/>
              </a:rPr>
              <a:t>8 bit examples:</a:t>
            </a:r>
            <a:endParaRPr/>
          </a:p>
          <a:p>
            <a:pPr indent="0" lvl="0" marL="0" marR="0" rtl="0" algn="l">
              <a:spcBef>
                <a:spcPts val="1200"/>
              </a:spcBef>
              <a:spcAft>
                <a:spcPts val="0"/>
              </a:spcAft>
              <a:buNone/>
            </a:pPr>
            <a:r>
              <a:rPr b="1" lang="en-US" sz="2400">
                <a:solidFill>
                  <a:schemeClr val="dk1"/>
                </a:solidFill>
                <a:latin typeface="Century Schoolbook"/>
                <a:ea typeface="Century Schoolbook"/>
                <a:cs typeface="Century Schoolbook"/>
                <a:sym typeface="Century Schoolbook"/>
              </a:rPr>
              <a:t>	10000000 = </a:t>
            </a:r>
            <a:endParaRPr/>
          </a:p>
        </p:txBody>
      </p:sp>
      <p:sp>
        <p:nvSpPr>
          <p:cNvPr id="329" name="Google Shape;329;p12"/>
          <p:cNvSpPr txBox="1"/>
          <p:nvPr/>
        </p:nvSpPr>
        <p:spPr>
          <a:xfrm>
            <a:off x="3962400" y="4267200"/>
            <a:ext cx="31242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entury Schoolbook"/>
                <a:ea typeface="Century Schoolbook"/>
                <a:cs typeface="Century Schoolbook"/>
                <a:sym typeface="Century Schoolbook"/>
              </a:rPr>
              <a:t>-128</a:t>
            </a:r>
            <a:endParaRPr/>
          </a:p>
        </p:txBody>
      </p:sp>
      <p:sp>
        <p:nvSpPr>
          <p:cNvPr id="330" name="Google Shape;330;p12"/>
          <p:cNvSpPr txBox="1"/>
          <p:nvPr/>
        </p:nvSpPr>
        <p:spPr>
          <a:xfrm>
            <a:off x="838200" y="4876800"/>
            <a:ext cx="3048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entury Schoolbook"/>
                <a:ea typeface="Century Schoolbook"/>
                <a:cs typeface="Century Schoolbook"/>
                <a:sym typeface="Century Schoolbook"/>
              </a:rPr>
              <a:t>	11111111 = </a:t>
            </a:r>
            <a:endParaRPr/>
          </a:p>
        </p:txBody>
      </p:sp>
      <p:sp>
        <p:nvSpPr>
          <p:cNvPr id="331" name="Google Shape;331;p12"/>
          <p:cNvSpPr txBox="1"/>
          <p:nvPr/>
        </p:nvSpPr>
        <p:spPr>
          <a:xfrm>
            <a:off x="3962400" y="4876800"/>
            <a:ext cx="31242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entury Schoolbook"/>
                <a:ea typeface="Century Schoolbook"/>
                <a:cs typeface="Century Schoolbook"/>
                <a:sym typeface="Century Schoolbook"/>
              </a:rPr>
              <a:t>-1</a:t>
            </a:r>
            <a:endParaRPr/>
          </a:p>
        </p:txBody>
      </p:sp>
      <p:sp>
        <p:nvSpPr>
          <p:cNvPr id="332" name="Google Shape;332;p12"/>
          <p:cNvSpPr txBox="1"/>
          <p:nvPr/>
        </p:nvSpPr>
        <p:spPr>
          <a:xfrm>
            <a:off x="838200" y="5486400"/>
            <a:ext cx="3048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entury Schoolbook"/>
                <a:ea typeface="Century Schoolbook"/>
                <a:cs typeface="Century Schoolbook"/>
                <a:sym typeface="Century Schoolbook"/>
              </a:rPr>
              <a:t>	10000001 = </a:t>
            </a:r>
            <a:endParaRPr/>
          </a:p>
        </p:txBody>
      </p:sp>
      <p:sp>
        <p:nvSpPr>
          <p:cNvPr id="333" name="Google Shape;333;p12"/>
          <p:cNvSpPr txBox="1"/>
          <p:nvPr/>
        </p:nvSpPr>
        <p:spPr>
          <a:xfrm>
            <a:off x="3962400" y="5486400"/>
            <a:ext cx="31242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entury Schoolbook"/>
                <a:ea typeface="Century Schoolbook"/>
                <a:cs typeface="Century Schoolbook"/>
                <a:sym typeface="Century Schoolbook"/>
              </a:rPr>
              <a:t>-127</a:t>
            </a:r>
            <a:endParaRPr/>
          </a:p>
        </p:txBody>
      </p:sp>
      <p:sp>
        <p:nvSpPr>
          <p:cNvPr id="334" name="Google Shape;334;p12"/>
          <p:cNvSpPr txBox="1"/>
          <p:nvPr/>
        </p:nvSpPr>
        <p:spPr>
          <a:xfrm>
            <a:off x="838200" y="6019800"/>
            <a:ext cx="3048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entury Schoolbook"/>
                <a:ea typeface="Century Schoolbook"/>
                <a:cs typeface="Century Schoolbook"/>
                <a:sym typeface="Century Schoolbook"/>
              </a:rPr>
              <a:t>	01111111 = </a:t>
            </a:r>
            <a:endParaRPr/>
          </a:p>
        </p:txBody>
      </p:sp>
      <p:sp>
        <p:nvSpPr>
          <p:cNvPr id="335" name="Google Shape;335;p12"/>
          <p:cNvSpPr txBox="1"/>
          <p:nvPr/>
        </p:nvSpPr>
        <p:spPr>
          <a:xfrm>
            <a:off x="3962400" y="6019800"/>
            <a:ext cx="31242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entury Schoolbook"/>
                <a:ea typeface="Century Schoolbook"/>
                <a:cs typeface="Century Schoolbook"/>
                <a:sym typeface="Century Schoolbook"/>
              </a:rPr>
              <a:t>+127</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t/>
            </a:r>
            <a:endParaRPr/>
          </a:p>
        </p:txBody>
      </p:sp>
      <p:sp>
        <p:nvSpPr>
          <p:cNvPr id="341" name="Google Shape;341;p13"/>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lnSpc>
                <a:spcPct val="130000"/>
              </a:lnSpc>
              <a:spcBef>
                <a:spcPts val="0"/>
              </a:spcBef>
              <a:spcAft>
                <a:spcPts val="0"/>
              </a:spcAft>
              <a:buSzPts val="1568"/>
              <a:buFont typeface="Noto Sans Symbols"/>
              <a:buChar char="⮚"/>
            </a:pPr>
            <a:r>
              <a:rPr b="0" lang="en-US" sz="2240">
                <a:solidFill>
                  <a:srgbClr val="0000FF"/>
                </a:solidFill>
                <a:latin typeface="Times New Roman"/>
                <a:ea typeface="Times New Roman"/>
                <a:cs typeface="Times New Roman"/>
                <a:sym typeface="Times New Roman"/>
              </a:rPr>
              <a:t>2’s complement addition of signed binary numbers</a:t>
            </a:r>
            <a:endParaRPr/>
          </a:p>
          <a:p>
            <a:pPr indent="-274320" lvl="0" marL="274320" rtl="0" algn="just">
              <a:lnSpc>
                <a:spcPct val="130000"/>
              </a:lnSpc>
              <a:spcBef>
                <a:spcPts val="600"/>
              </a:spcBef>
              <a:spcAft>
                <a:spcPts val="0"/>
              </a:spcAft>
              <a:buSzPts val="1568"/>
              <a:buFont typeface="Times New Roman"/>
              <a:buChar char="•"/>
            </a:pPr>
            <a:r>
              <a:rPr b="0" lang="en-US" sz="2240">
                <a:latin typeface="Times New Roman"/>
                <a:ea typeface="Times New Roman"/>
                <a:cs typeface="Times New Roman"/>
                <a:sym typeface="Times New Roman"/>
              </a:rPr>
              <a:t> To add two numbers, add their n-bit streams including their sign bits and ignore the carry bit, if any </a:t>
            </a:r>
            <a:endParaRPr/>
          </a:p>
          <a:p>
            <a:pPr indent="-224536" lvl="0" marL="274320" rtl="0" algn="just">
              <a:lnSpc>
                <a:spcPct val="130000"/>
              </a:lnSpc>
              <a:spcBef>
                <a:spcPts val="600"/>
              </a:spcBef>
              <a:spcAft>
                <a:spcPts val="0"/>
              </a:spcAft>
              <a:buSzPts val="784"/>
              <a:buNone/>
            </a:pPr>
            <a:r>
              <a:t/>
            </a:r>
            <a:endParaRPr b="0" sz="1120">
              <a:latin typeface="Times New Roman"/>
              <a:ea typeface="Times New Roman"/>
              <a:cs typeface="Times New Roman"/>
              <a:sym typeface="Times New Roman"/>
            </a:endParaRPr>
          </a:p>
          <a:p>
            <a:pPr indent="-274320" lvl="0" marL="274320" rtl="0" algn="just">
              <a:lnSpc>
                <a:spcPct val="130000"/>
              </a:lnSpc>
              <a:spcBef>
                <a:spcPts val="600"/>
              </a:spcBef>
              <a:spcAft>
                <a:spcPts val="0"/>
              </a:spcAft>
              <a:buSzPts val="1568"/>
              <a:buFont typeface="Times New Roman"/>
              <a:buChar char="•"/>
            </a:pPr>
            <a:r>
              <a:rPr b="0" lang="en-US" sz="2240">
                <a:latin typeface="Times New Roman"/>
                <a:ea typeface="Times New Roman"/>
                <a:cs typeface="Times New Roman"/>
                <a:sym typeface="Times New Roman"/>
              </a:rPr>
              <a:t> If any operand is </a:t>
            </a:r>
            <a:r>
              <a:rPr b="0" lang="en-US" sz="2240">
                <a:solidFill>
                  <a:srgbClr val="FF0000"/>
                </a:solidFill>
                <a:latin typeface="Times New Roman"/>
                <a:ea typeface="Times New Roman"/>
                <a:cs typeface="Times New Roman"/>
                <a:sym typeface="Times New Roman"/>
              </a:rPr>
              <a:t>Negative</a:t>
            </a:r>
            <a:r>
              <a:rPr b="0" lang="en-US" sz="2240">
                <a:latin typeface="Times New Roman"/>
                <a:ea typeface="Times New Roman"/>
                <a:cs typeface="Times New Roman"/>
                <a:sym typeface="Times New Roman"/>
              </a:rPr>
              <a:t>, then convert it into </a:t>
            </a:r>
            <a:r>
              <a:rPr b="0" lang="en-US" sz="2240">
                <a:solidFill>
                  <a:srgbClr val="FF0000"/>
                </a:solidFill>
                <a:latin typeface="Times New Roman"/>
                <a:ea typeface="Times New Roman"/>
                <a:cs typeface="Times New Roman"/>
                <a:sym typeface="Times New Roman"/>
              </a:rPr>
              <a:t>2’s complement</a:t>
            </a:r>
            <a:r>
              <a:rPr b="0" lang="en-US" sz="2240">
                <a:latin typeface="Times New Roman"/>
                <a:ea typeface="Times New Roman"/>
                <a:cs typeface="Times New Roman"/>
                <a:sym typeface="Times New Roman"/>
              </a:rPr>
              <a:t> form, before Addition.</a:t>
            </a:r>
            <a:endParaRPr/>
          </a:p>
          <a:p>
            <a:pPr indent="-174752" lvl="0" marL="274320" rtl="0" algn="just">
              <a:lnSpc>
                <a:spcPct val="130000"/>
              </a:lnSpc>
              <a:spcBef>
                <a:spcPts val="600"/>
              </a:spcBef>
              <a:spcAft>
                <a:spcPts val="0"/>
              </a:spcAft>
              <a:buSzPts val="1568"/>
              <a:buNone/>
            </a:pPr>
            <a:r>
              <a:t/>
            </a:r>
            <a:endParaRPr b="0" sz="2240">
              <a:latin typeface="Times New Roman"/>
              <a:ea typeface="Times New Roman"/>
              <a:cs typeface="Times New Roman"/>
              <a:sym typeface="Times New Roman"/>
            </a:endParaRPr>
          </a:p>
          <a:p>
            <a:pPr indent="-274320" lvl="0" marL="274320" rtl="0" algn="just">
              <a:lnSpc>
                <a:spcPct val="130000"/>
              </a:lnSpc>
              <a:spcBef>
                <a:spcPts val="600"/>
              </a:spcBef>
              <a:spcAft>
                <a:spcPts val="0"/>
              </a:spcAft>
              <a:buSzPts val="1568"/>
              <a:buFont typeface="Times New Roman"/>
              <a:buChar char="•"/>
            </a:pPr>
            <a:r>
              <a:rPr b="0" lang="en-US" sz="2240">
                <a:latin typeface="Times New Roman"/>
                <a:ea typeface="Times New Roman"/>
                <a:cs typeface="Times New Roman"/>
                <a:sym typeface="Times New Roman"/>
              </a:rPr>
              <a:t> If sum obtained is </a:t>
            </a:r>
            <a:r>
              <a:rPr b="0" lang="en-US" sz="2240">
                <a:solidFill>
                  <a:srgbClr val="FF0000"/>
                </a:solidFill>
                <a:latin typeface="Times New Roman"/>
                <a:ea typeface="Times New Roman"/>
                <a:cs typeface="Times New Roman"/>
                <a:sym typeface="Times New Roman"/>
              </a:rPr>
              <a:t>Negative</a:t>
            </a:r>
            <a:r>
              <a:rPr b="0" lang="en-US" sz="2240">
                <a:latin typeface="Times New Roman"/>
                <a:ea typeface="Times New Roman"/>
                <a:cs typeface="Times New Roman"/>
                <a:sym typeface="Times New Roman"/>
              </a:rPr>
              <a:t>, then it’s in 2’s complement form. Otherwise the result represent </a:t>
            </a:r>
            <a:r>
              <a:rPr b="0" i="1" lang="en-US" sz="2240">
                <a:solidFill>
                  <a:srgbClr val="0000FF"/>
                </a:solidFill>
                <a:latin typeface="Times New Roman"/>
                <a:ea typeface="Times New Roman"/>
                <a:cs typeface="Times New Roman"/>
                <a:sym typeface="Times New Roman"/>
              </a:rPr>
              <a:t>Algebraic sum</a:t>
            </a:r>
            <a:endParaRPr/>
          </a:p>
          <a:p>
            <a:pPr indent="-174752" lvl="0" marL="274320" rtl="0" algn="l">
              <a:lnSpc>
                <a:spcPct val="80000"/>
              </a:lnSpc>
              <a:spcBef>
                <a:spcPts val="600"/>
              </a:spcBef>
              <a:spcAft>
                <a:spcPts val="0"/>
              </a:spcAft>
              <a:buSzPts val="1568"/>
              <a:buNone/>
            </a:pPr>
            <a:r>
              <a:t/>
            </a:r>
            <a:endParaRPr sz="224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FF"/>
              </a:buClr>
              <a:buSzPts val="2880"/>
              <a:buFont typeface="Arial Black"/>
              <a:buNone/>
            </a:pPr>
            <a:r>
              <a:rPr lang="en-US" sz="2880">
                <a:solidFill>
                  <a:srgbClr val="0000FF"/>
                </a:solidFill>
              </a:rPr>
              <a:t>Examples of 2’s complement addition</a:t>
            </a:r>
            <a:br>
              <a:rPr lang="en-US" sz="2880">
                <a:solidFill>
                  <a:srgbClr val="0000FF"/>
                </a:solidFill>
              </a:rPr>
            </a:br>
            <a:endParaRPr sz="2700"/>
          </a:p>
        </p:txBody>
      </p:sp>
      <p:pic>
        <p:nvPicPr>
          <p:cNvPr id="347" name="Google Shape;347;p14"/>
          <p:cNvPicPr preferRelativeResize="0"/>
          <p:nvPr>
            <p:ph idx="1" type="body"/>
          </p:nvPr>
        </p:nvPicPr>
        <p:blipFill rotWithShape="1">
          <a:blip r:embed="rId3">
            <a:alphaModFix/>
          </a:blip>
          <a:srcRect b="0" l="0" r="0" t="0"/>
          <a:stretch/>
        </p:blipFill>
        <p:spPr>
          <a:xfrm>
            <a:off x="1042987" y="2317750"/>
            <a:ext cx="6296025" cy="3438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1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t/>
            </a:r>
            <a:endParaRPr/>
          </a:p>
        </p:txBody>
      </p:sp>
      <p:sp>
        <p:nvSpPr>
          <p:cNvPr id="353" name="Google Shape;353;p15"/>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b="0" lang="en-US" sz="2400">
                <a:solidFill>
                  <a:srgbClr val="0000FF"/>
                </a:solidFill>
                <a:latin typeface="Times New Roman"/>
                <a:ea typeface="Times New Roman"/>
                <a:cs typeface="Times New Roman"/>
                <a:sym typeface="Times New Roman"/>
              </a:rPr>
              <a:t>2’ complement subtraction of signed binary numbers</a:t>
            </a:r>
            <a:endParaRPr/>
          </a:p>
          <a:p>
            <a:pPr indent="-274320" lvl="1" marL="640080" rtl="0" algn="just">
              <a:spcBef>
                <a:spcPts val="480"/>
              </a:spcBef>
              <a:spcAft>
                <a:spcPts val="0"/>
              </a:spcAft>
              <a:buSzPts val="1920"/>
              <a:buFont typeface="Times New Roman"/>
              <a:buChar char="•"/>
            </a:pPr>
            <a:r>
              <a:rPr b="0" lang="en-US" sz="2400">
                <a:latin typeface="Times New Roman"/>
                <a:ea typeface="Times New Roman"/>
                <a:cs typeface="Times New Roman"/>
                <a:sym typeface="Times New Roman"/>
              </a:rPr>
              <a:t> Take the 2’s complement of the </a:t>
            </a:r>
            <a:r>
              <a:rPr b="0" i="1" lang="en-US" sz="2400">
                <a:latin typeface="Times New Roman"/>
                <a:ea typeface="Times New Roman"/>
                <a:cs typeface="Times New Roman"/>
                <a:sym typeface="Times New Roman"/>
              </a:rPr>
              <a:t>subtrahend</a:t>
            </a:r>
            <a:r>
              <a:rPr b="0" lang="en-US" sz="2400">
                <a:latin typeface="Times New Roman"/>
                <a:ea typeface="Times New Roman"/>
                <a:cs typeface="Times New Roman"/>
                <a:sym typeface="Times New Roman"/>
              </a:rPr>
              <a:t> (number to be subtracted) and </a:t>
            </a:r>
            <a:r>
              <a:rPr b="0" lang="en-US" sz="2400">
                <a:solidFill>
                  <a:srgbClr val="FF0000"/>
                </a:solidFill>
                <a:latin typeface="Times New Roman"/>
                <a:ea typeface="Times New Roman"/>
                <a:cs typeface="Times New Roman"/>
                <a:sym typeface="Times New Roman"/>
              </a:rPr>
              <a:t>add</a:t>
            </a:r>
            <a:r>
              <a:rPr b="0" lang="en-US" sz="2400">
                <a:latin typeface="Times New Roman"/>
                <a:ea typeface="Times New Roman"/>
                <a:cs typeface="Times New Roman"/>
                <a:sym typeface="Times New Roman"/>
              </a:rPr>
              <a:t> it to the </a:t>
            </a:r>
            <a:r>
              <a:rPr b="0" i="1" lang="en-US" sz="2400">
                <a:latin typeface="Times New Roman"/>
                <a:ea typeface="Times New Roman"/>
                <a:cs typeface="Times New Roman"/>
                <a:sym typeface="Times New Roman"/>
              </a:rPr>
              <a:t>minuend</a:t>
            </a:r>
            <a:r>
              <a:rPr b="0" lang="en-US" sz="2400">
                <a:latin typeface="Times New Roman"/>
                <a:ea typeface="Times New Roman"/>
                <a:cs typeface="Times New Roman"/>
                <a:sym typeface="Times New Roman"/>
              </a:rPr>
              <a:t> (including their sign bits). Discard carry bit if any</a:t>
            </a:r>
            <a:endParaRPr/>
          </a:p>
          <a:p>
            <a:pPr indent="-274320" lvl="1" marL="640080" rtl="0" algn="just">
              <a:spcBef>
                <a:spcPts val="480"/>
              </a:spcBef>
              <a:spcAft>
                <a:spcPts val="0"/>
              </a:spcAft>
              <a:buSzPts val="1920"/>
              <a:buFont typeface="Times New Roman"/>
              <a:buChar char="•"/>
            </a:pPr>
            <a:r>
              <a:rPr b="0" lang="en-US" sz="2400">
                <a:latin typeface="Times New Roman"/>
                <a:ea typeface="Times New Roman"/>
                <a:cs typeface="Times New Roman"/>
                <a:sym typeface="Times New Roman"/>
              </a:rPr>
              <a:t> Suppose, if both minuend and subtrahend are </a:t>
            </a:r>
            <a:r>
              <a:rPr b="0" lang="en-US" sz="2400">
                <a:solidFill>
                  <a:srgbClr val="FF0000"/>
                </a:solidFill>
                <a:latin typeface="Times New Roman"/>
                <a:ea typeface="Times New Roman"/>
                <a:cs typeface="Times New Roman"/>
                <a:sym typeface="Times New Roman"/>
              </a:rPr>
              <a:t>Negative </a:t>
            </a:r>
            <a:r>
              <a:rPr b="0" lang="en-US" sz="2400">
                <a:latin typeface="Times New Roman"/>
                <a:ea typeface="Times New Roman"/>
                <a:cs typeface="Times New Roman"/>
                <a:sym typeface="Times New Roman"/>
              </a:rPr>
              <a:t>numbers, convert them in to 2’s complement form and perform </a:t>
            </a:r>
            <a:r>
              <a:rPr b="0" lang="en-US" sz="2400">
                <a:solidFill>
                  <a:srgbClr val="FF0000"/>
                </a:solidFill>
                <a:latin typeface="Times New Roman"/>
                <a:ea typeface="Times New Roman"/>
                <a:cs typeface="Times New Roman"/>
                <a:sym typeface="Times New Roman"/>
              </a:rPr>
              <a:t>Addition</a:t>
            </a:r>
            <a:r>
              <a:rPr b="0" lang="en-US" sz="2400">
                <a:latin typeface="Times New Roman"/>
                <a:ea typeface="Times New Roman"/>
                <a:cs typeface="Times New Roman"/>
                <a:sym typeface="Times New Roman"/>
              </a:rPr>
              <a:t>! Discard carry bit if any.</a:t>
            </a:r>
            <a:endParaRPr/>
          </a:p>
          <a:p>
            <a:pPr indent="-132080" lvl="0" marL="274320" rtl="0" algn="l">
              <a:spcBef>
                <a:spcPts val="600"/>
              </a:spcBef>
              <a:spcAft>
                <a:spcPts val="0"/>
              </a:spcAft>
              <a:buSzPts val="224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1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t/>
            </a:r>
            <a:endParaRPr/>
          </a:p>
        </p:txBody>
      </p:sp>
      <p:pic>
        <p:nvPicPr>
          <p:cNvPr id="359" name="Google Shape;359;p16"/>
          <p:cNvPicPr preferRelativeResize="0"/>
          <p:nvPr>
            <p:ph idx="1" type="body"/>
          </p:nvPr>
        </p:nvPicPr>
        <p:blipFill rotWithShape="1">
          <a:blip r:embed="rId3">
            <a:alphaModFix/>
          </a:blip>
          <a:srcRect b="0" l="0" r="0" t="0"/>
          <a:stretch/>
        </p:blipFill>
        <p:spPr>
          <a:xfrm>
            <a:off x="1042987" y="2209801"/>
            <a:ext cx="6296025" cy="2489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1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0000"/>
              </a:buClr>
              <a:buSzPts val="4400"/>
              <a:buFont typeface="Arial Black"/>
              <a:buNone/>
            </a:pPr>
            <a:r>
              <a:rPr b="1" lang="en-US" sz="4400"/>
              <a:t>Binary arithmetic</a:t>
            </a:r>
            <a:br>
              <a:rPr lang="en-US" sz="4400"/>
            </a:br>
            <a:endParaRPr sz="4400"/>
          </a:p>
        </p:txBody>
      </p:sp>
      <p:sp>
        <p:nvSpPr>
          <p:cNvPr id="365" name="Google Shape;365;p17"/>
          <p:cNvSpPr txBox="1"/>
          <p:nvPr>
            <p:ph idx="1" type="body"/>
          </p:nvPr>
        </p:nvSpPr>
        <p:spPr>
          <a:xfrm>
            <a:off x="457200" y="838200"/>
            <a:ext cx="7467600" cy="5635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40"/>
              <a:buChar char="🞆"/>
            </a:pPr>
            <a:r>
              <a:rPr b="0" lang="en-US">
                <a:latin typeface="Times New Roman"/>
                <a:ea typeface="Times New Roman"/>
                <a:cs typeface="Times New Roman"/>
                <a:sym typeface="Times New Roman"/>
              </a:rPr>
              <a:t>Binary arithmetic is essential part of all the digital computers and many other digital system.</a:t>
            </a:r>
            <a:endParaRPr/>
          </a:p>
          <a:p>
            <a:pPr indent="-274320" lvl="0" marL="274320" rtl="0" algn="l">
              <a:spcBef>
                <a:spcPts val="600"/>
              </a:spcBef>
              <a:spcAft>
                <a:spcPts val="0"/>
              </a:spcAft>
              <a:buSzPts val="2240"/>
              <a:buChar char="🞆"/>
            </a:pPr>
            <a:r>
              <a:rPr b="0" lang="en-US">
                <a:latin typeface="Times New Roman"/>
                <a:ea typeface="Times New Roman"/>
                <a:cs typeface="Times New Roman"/>
                <a:sym typeface="Times New Roman"/>
              </a:rPr>
              <a:t>Binary Addition</a:t>
            </a:r>
            <a:endParaRPr/>
          </a:p>
          <a:p>
            <a:pPr indent="-274320" lvl="0" marL="274320" rtl="0" algn="l">
              <a:spcBef>
                <a:spcPts val="600"/>
              </a:spcBef>
              <a:spcAft>
                <a:spcPts val="0"/>
              </a:spcAft>
              <a:buSzPts val="2240"/>
              <a:buChar char="🞆"/>
            </a:pPr>
            <a:r>
              <a:rPr b="0" lang="en-US">
                <a:latin typeface="Times New Roman"/>
                <a:ea typeface="Times New Roman"/>
                <a:cs typeface="Times New Roman"/>
                <a:sym typeface="Times New Roman"/>
              </a:rPr>
              <a:t>It is a key for binary subtraction, multiplication, division. There are four rules of the binary addition.</a:t>
            </a:r>
            <a:endParaRPr/>
          </a:p>
          <a:p>
            <a:pPr indent="-132080" lvl="0" marL="274320" rtl="0" algn="l">
              <a:spcBef>
                <a:spcPts val="600"/>
              </a:spcBef>
              <a:spcAft>
                <a:spcPts val="0"/>
              </a:spcAft>
              <a:buSzPts val="224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18"/>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rPr lang="en-US"/>
              <a:t>Binary Addition</a:t>
            </a:r>
            <a:endParaRPr/>
          </a:p>
        </p:txBody>
      </p:sp>
      <p:pic>
        <p:nvPicPr>
          <p:cNvPr id="371" name="Google Shape;371;p18"/>
          <p:cNvPicPr preferRelativeResize="0"/>
          <p:nvPr>
            <p:ph idx="1" type="body"/>
          </p:nvPr>
        </p:nvPicPr>
        <p:blipFill rotWithShape="1">
          <a:blip r:embed="rId3">
            <a:alphaModFix/>
          </a:blip>
          <a:srcRect b="0" l="0" r="0" t="0"/>
          <a:stretch/>
        </p:blipFill>
        <p:spPr>
          <a:xfrm>
            <a:off x="2171700" y="2616200"/>
            <a:ext cx="4038600" cy="2641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19"/>
          <p:cNvSpPr txBox="1"/>
          <p:nvPr>
            <p:ph type="title"/>
          </p:nvPr>
        </p:nvSpPr>
        <p:spPr>
          <a:xfrm>
            <a:off x="457200" y="274638"/>
            <a:ext cx="7467600" cy="4873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2700"/>
              <a:buFont typeface="Arial Black"/>
              <a:buNone/>
            </a:pPr>
            <a:r>
              <a:rPr lang="en-US" sz="2700"/>
              <a:t>Binary Addition</a:t>
            </a:r>
            <a:endParaRPr sz="2700"/>
          </a:p>
        </p:txBody>
      </p:sp>
      <p:sp>
        <p:nvSpPr>
          <p:cNvPr id="377" name="Google Shape;377;p19"/>
          <p:cNvSpPr txBox="1"/>
          <p:nvPr>
            <p:ph idx="1" type="body"/>
          </p:nvPr>
        </p:nvSpPr>
        <p:spPr>
          <a:xfrm>
            <a:off x="457200" y="914400"/>
            <a:ext cx="7467600" cy="55595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40"/>
              <a:buChar char="🞆"/>
            </a:pPr>
            <a:r>
              <a:rPr b="0" lang="en-US">
                <a:latin typeface="Times New Roman"/>
                <a:ea typeface="Times New Roman"/>
                <a:cs typeface="Times New Roman"/>
                <a:sym typeface="Times New Roman"/>
              </a:rPr>
              <a:t>In fourth case, a binary addition is creating a sum of (1+1=10) i.e. 0 is write in the given column and a carry of 1 over to the next column.</a:t>
            </a:r>
            <a:endParaRPr/>
          </a:p>
          <a:p>
            <a:pPr indent="-274320" lvl="0" marL="274320" rtl="0" algn="l">
              <a:spcBef>
                <a:spcPts val="600"/>
              </a:spcBef>
              <a:spcAft>
                <a:spcPts val="0"/>
              </a:spcAft>
              <a:buSzPts val="2240"/>
              <a:buChar char="🞆"/>
            </a:pPr>
            <a:r>
              <a:rPr b="0" lang="en-US">
                <a:latin typeface="Times New Roman"/>
                <a:ea typeface="Times New Roman"/>
                <a:cs typeface="Times New Roman"/>
                <a:sym typeface="Times New Roman"/>
              </a:rPr>
              <a:t>EXAMPLE - ADDITION</a:t>
            </a:r>
            <a:endParaRPr/>
          </a:p>
          <a:p>
            <a:pPr indent="-132080" lvl="0" marL="274320" rtl="0" algn="l">
              <a:spcBef>
                <a:spcPts val="600"/>
              </a:spcBef>
              <a:spcAft>
                <a:spcPts val="0"/>
              </a:spcAft>
              <a:buSzPts val="2240"/>
              <a:buNone/>
            </a:pPr>
            <a:r>
              <a:t/>
            </a:r>
            <a:endParaRPr/>
          </a:p>
        </p:txBody>
      </p:sp>
      <p:pic>
        <p:nvPicPr>
          <p:cNvPr descr="Addition Example" id="378" name="Google Shape;378;p19"/>
          <p:cNvPicPr preferRelativeResize="0"/>
          <p:nvPr/>
        </p:nvPicPr>
        <p:blipFill rotWithShape="1">
          <a:blip r:embed="rId3">
            <a:alphaModFix/>
          </a:blip>
          <a:srcRect b="0" l="0" r="0" t="0"/>
          <a:stretch/>
        </p:blipFill>
        <p:spPr>
          <a:xfrm>
            <a:off x="1371600" y="4191000"/>
            <a:ext cx="6248400" cy="2667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
          <p:cNvSpPr txBox="1"/>
          <p:nvPr>
            <p:ph idx="1" type="body"/>
          </p:nvPr>
        </p:nvSpPr>
        <p:spPr>
          <a:xfrm>
            <a:off x="0" y="228600"/>
            <a:ext cx="8382000" cy="6096000"/>
          </a:xfrm>
          <a:prstGeom prst="rect">
            <a:avLst/>
          </a:prstGeom>
          <a:noFill/>
          <a:ln>
            <a:noFill/>
          </a:ln>
        </p:spPr>
        <p:txBody>
          <a:bodyPr anchorCtr="0" anchor="t" bIns="45700" lIns="91425" spcFirstLastPara="1" rIns="91425" wrap="square" tIns="45700">
            <a:noAutofit/>
          </a:bodyPr>
          <a:lstStyle/>
          <a:p>
            <a:pPr indent="-274320" lvl="0" marL="274320" rtl="0" algn="just">
              <a:spcBef>
                <a:spcPts val="0"/>
              </a:spcBef>
              <a:spcAft>
                <a:spcPts val="0"/>
              </a:spcAft>
              <a:buSzPts val="1260"/>
              <a:buFont typeface="Noto Sans Symbols"/>
              <a:buChar char="⮚"/>
            </a:pPr>
            <a:r>
              <a:rPr lang="en-US" sz="1800">
                <a:latin typeface="Times New Roman"/>
                <a:ea typeface="Times New Roman"/>
                <a:cs typeface="Times New Roman"/>
                <a:sym typeface="Times New Roman"/>
              </a:rPr>
              <a:t>Computer being electronic machine cannot understand Symbols &amp; Decimal numbers </a:t>
            </a:r>
            <a:r>
              <a:rPr i="1" lang="en-US" sz="1800">
                <a:latin typeface="Times New Roman"/>
                <a:ea typeface="Times New Roman"/>
                <a:cs typeface="Times New Roman"/>
                <a:sym typeface="Times New Roman"/>
              </a:rPr>
              <a:t>directly. </a:t>
            </a:r>
            <a:endParaRPr/>
          </a:p>
          <a:p>
            <a:pPr indent="-274320" lvl="1" marL="640080" rtl="0" algn="just">
              <a:spcBef>
                <a:spcPts val="480"/>
              </a:spcBef>
              <a:spcAft>
                <a:spcPts val="0"/>
              </a:spcAft>
              <a:buSzPts val="1920"/>
              <a:buFont typeface="Noto Sans Symbols"/>
              <a:buNone/>
            </a:pPr>
            <a:r>
              <a:t/>
            </a:r>
            <a:endParaRPr i="1" sz="2400">
              <a:latin typeface="Times New Roman"/>
              <a:ea typeface="Times New Roman"/>
              <a:cs typeface="Times New Roman"/>
              <a:sym typeface="Times New Roman"/>
            </a:endParaRPr>
          </a:p>
          <a:p>
            <a:pPr indent="-274320" lvl="0" marL="274320" rtl="0" algn="just">
              <a:spcBef>
                <a:spcPts val="600"/>
              </a:spcBef>
              <a:spcAft>
                <a:spcPts val="0"/>
              </a:spcAft>
              <a:buSzPts val="1260"/>
              <a:buFont typeface="Noto Sans Symbols"/>
              <a:buChar char="⮚"/>
            </a:pPr>
            <a:r>
              <a:rPr lang="en-US" sz="1800">
                <a:latin typeface="Times New Roman"/>
                <a:ea typeface="Times New Roman"/>
                <a:cs typeface="Times New Roman"/>
                <a:sym typeface="Times New Roman"/>
              </a:rPr>
              <a:t>This led to the development of separate machine language which is in binary form (0’ &amp; 1’s). </a:t>
            </a:r>
            <a:endParaRPr/>
          </a:p>
          <a:p>
            <a:pPr indent="-274320" lvl="1" marL="640080" rtl="0" algn="just">
              <a:spcBef>
                <a:spcPts val="480"/>
              </a:spcBef>
              <a:spcAft>
                <a:spcPts val="0"/>
              </a:spcAft>
              <a:buSzPts val="1920"/>
              <a:buFont typeface="Noto Sans Symbols"/>
              <a:buNone/>
            </a:pPr>
            <a:r>
              <a:t/>
            </a:r>
            <a:endParaRPr sz="2400">
              <a:latin typeface="Times New Roman"/>
              <a:ea typeface="Times New Roman"/>
              <a:cs typeface="Times New Roman"/>
              <a:sym typeface="Times New Roman"/>
            </a:endParaRPr>
          </a:p>
          <a:p>
            <a:pPr indent="-274320" lvl="0" marL="274320" rtl="0" algn="just">
              <a:spcBef>
                <a:spcPts val="600"/>
              </a:spcBef>
              <a:spcAft>
                <a:spcPts val="0"/>
              </a:spcAft>
              <a:buSzPts val="1260"/>
              <a:buFont typeface="Noto Sans Symbols"/>
              <a:buChar char="⮚"/>
            </a:pPr>
            <a:r>
              <a:rPr lang="en-US" sz="1800">
                <a:latin typeface="Times New Roman"/>
                <a:ea typeface="Times New Roman"/>
                <a:cs typeface="Times New Roman"/>
                <a:sym typeface="Times New Roman"/>
              </a:rPr>
              <a:t> Also the Data to be Processed (Symbols, Characters &amp; Numbers) must also be in binary form (0’s &amp; 1’s). </a:t>
            </a:r>
            <a:endParaRPr/>
          </a:p>
          <a:p>
            <a:pPr indent="-274320" lvl="0" marL="274320" rtl="0" algn="just">
              <a:spcBef>
                <a:spcPts val="600"/>
              </a:spcBef>
              <a:spcAft>
                <a:spcPts val="0"/>
              </a:spcAft>
              <a:buSzPts val="1260"/>
              <a:buFont typeface="Noto Sans Symbols"/>
              <a:buChar char="⮚"/>
            </a:pPr>
            <a:r>
              <a:rPr lang="en-US" sz="1800">
                <a:latin typeface="Times New Roman"/>
                <a:ea typeface="Times New Roman"/>
                <a:cs typeface="Times New Roman"/>
                <a:sym typeface="Times New Roman"/>
              </a:rPr>
              <a:t>Therefore various methods of representing Natural Language symbols &amp; Decimal Numbers in </a:t>
            </a:r>
            <a:r>
              <a:rPr i="1" lang="en-US" sz="1800">
                <a:latin typeface="Times New Roman"/>
                <a:ea typeface="Times New Roman"/>
                <a:cs typeface="Times New Roman"/>
                <a:sym typeface="Times New Roman"/>
              </a:rPr>
              <a:t>Binary form</a:t>
            </a:r>
            <a:r>
              <a:rPr lang="en-US" sz="1800">
                <a:latin typeface="Times New Roman"/>
                <a:ea typeface="Times New Roman"/>
                <a:cs typeface="Times New Roman"/>
                <a:sym typeface="Times New Roman"/>
              </a:rPr>
              <a:t> inside the Computer Machine constitute </a:t>
            </a:r>
            <a:r>
              <a:rPr i="1" lang="en-US" sz="1800">
                <a:latin typeface="Times New Roman"/>
                <a:ea typeface="Times New Roman"/>
                <a:cs typeface="Times New Roman"/>
                <a:sym typeface="Times New Roman"/>
              </a:rPr>
              <a:t>Internal Data Representation</a:t>
            </a:r>
            <a:r>
              <a:rPr lang="en-US" sz="1800">
                <a:latin typeface="Times New Roman"/>
                <a:ea typeface="Times New Roman"/>
                <a:cs typeface="Times New Roman"/>
                <a:sym typeface="Times New Roman"/>
              </a:rPr>
              <a:t>.</a:t>
            </a:r>
            <a:endParaRPr/>
          </a:p>
          <a:p>
            <a:pPr indent="-182879" lvl="4" marL="1463040" rtl="0" algn="just">
              <a:spcBef>
                <a:spcPts val="360"/>
              </a:spcBef>
              <a:spcAft>
                <a:spcPts val="0"/>
              </a:spcAft>
              <a:buSzPts val="1224"/>
              <a:buFont typeface="Noto Sans Symbols"/>
              <a:buNone/>
            </a:pPr>
            <a:r>
              <a:t/>
            </a:r>
            <a:endParaRPr sz="1800">
              <a:latin typeface="Times New Roman"/>
              <a:ea typeface="Times New Roman"/>
              <a:cs typeface="Times New Roman"/>
              <a:sym typeface="Times New Roman"/>
            </a:endParaRPr>
          </a:p>
          <a:p>
            <a:pPr indent="-274320" lvl="0" marL="274320" rtl="0" algn="just">
              <a:spcBef>
                <a:spcPts val="600"/>
              </a:spcBef>
              <a:spcAft>
                <a:spcPts val="0"/>
              </a:spcAft>
              <a:buSzPts val="1260"/>
              <a:buFont typeface="Noto Sans Symbols"/>
              <a:buChar char="⮚"/>
            </a:pPr>
            <a:r>
              <a:rPr lang="en-US" sz="1800">
                <a:latin typeface="Times New Roman"/>
                <a:ea typeface="Times New Roman"/>
                <a:cs typeface="Times New Roman"/>
                <a:sym typeface="Times New Roman"/>
              </a:rPr>
              <a:t>Accordingly Data can be Organized in groups of </a:t>
            </a:r>
            <a:r>
              <a:rPr i="1" lang="en-US" sz="1800">
                <a:latin typeface="Times New Roman"/>
                <a:ea typeface="Times New Roman"/>
                <a:cs typeface="Times New Roman"/>
                <a:sym typeface="Times New Roman"/>
              </a:rPr>
              <a:t>Bi</a:t>
            </a:r>
            <a:r>
              <a:rPr lang="en-US" sz="1800">
                <a:latin typeface="Times New Roman"/>
                <a:ea typeface="Times New Roman"/>
                <a:cs typeface="Times New Roman"/>
                <a:sym typeface="Times New Roman"/>
              </a:rPr>
              <a:t>nary Digi</a:t>
            </a:r>
            <a:r>
              <a:rPr i="1" lang="en-US" sz="1800">
                <a:latin typeface="Times New Roman"/>
                <a:ea typeface="Times New Roman"/>
                <a:cs typeface="Times New Roman"/>
                <a:sym typeface="Times New Roman"/>
              </a:rPr>
              <a:t>ts</a:t>
            </a:r>
            <a:r>
              <a:rPr lang="en-US" sz="1800">
                <a:latin typeface="Times New Roman"/>
                <a:ea typeface="Times New Roman"/>
                <a:cs typeface="Times New Roman"/>
                <a:sym typeface="Times New Roman"/>
              </a:rPr>
              <a:t> (BITS), as Multiples of 8 bits say 16, 32, 64 bits. </a:t>
            </a:r>
            <a:endParaRPr/>
          </a:p>
          <a:p>
            <a:pPr indent="-182879" lvl="4" marL="1463040" rtl="0" algn="just">
              <a:spcBef>
                <a:spcPts val="360"/>
              </a:spcBef>
              <a:spcAft>
                <a:spcPts val="0"/>
              </a:spcAft>
              <a:buSzPts val="1224"/>
              <a:buFont typeface="Noto Sans Symbols"/>
              <a:buNone/>
            </a:pPr>
            <a:r>
              <a:t/>
            </a:r>
            <a:endParaRPr sz="1800">
              <a:latin typeface="Times New Roman"/>
              <a:ea typeface="Times New Roman"/>
              <a:cs typeface="Times New Roman"/>
              <a:sym typeface="Times New Roman"/>
            </a:endParaRPr>
          </a:p>
          <a:p>
            <a:pPr indent="-274320" lvl="0" marL="274320" rtl="0" algn="just">
              <a:spcBef>
                <a:spcPts val="600"/>
              </a:spcBef>
              <a:spcAft>
                <a:spcPts val="0"/>
              </a:spcAft>
              <a:buSzPts val="1260"/>
              <a:buFont typeface="Noto Sans Symbols"/>
              <a:buChar char="⮚"/>
            </a:pPr>
            <a:r>
              <a:rPr lang="en-US" sz="1800">
                <a:latin typeface="Times New Roman"/>
                <a:ea typeface="Times New Roman"/>
                <a:cs typeface="Times New Roman"/>
                <a:sym typeface="Times New Roman"/>
              </a:rPr>
              <a:t> A group of </a:t>
            </a:r>
            <a:r>
              <a:rPr lang="en-US" sz="1800">
                <a:solidFill>
                  <a:srgbClr val="FF0000"/>
                </a:solidFill>
                <a:latin typeface="Times New Roman"/>
                <a:ea typeface="Times New Roman"/>
                <a:cs typeface="Times New Roman"/>
                <a:sym typeface="Times New Roman"/>
              </a:rPr>
              <a:t>8</a:t>
            </a:r>
            <a:r>
              <a:rPr lang="en-US" sz="1800">
                <a:latin typeface="Times New Roman"/>
                <a:ea typeface="Times New Roman"/>
                <a:cs typeface="Times New Roman"/>
                <a:sym typeface="Times New Roman"/>
              </a:rPr>
              <a:t> bits is termed as one </a:t>
            </a:r>
            <a:r>
              <a:rPr lang="en-US" sz="1800">
                <a:solidFill>
                  <a:srgbClr val="FF0000"/>
                </a:solidFill>
                <a:latin typeface="Times New Roman"/>
                <a:ea typeface="Times New Roman"/>
                <a:cs typeface="Times New Roman"/>
                <a:sym typeface="Times New Roman"/>
              </a:rPr>
              <a:t>Byte</a:t>
            </a:r>
            <a:r>
              <a:rPr lang="en-US" sz="1800">
                <a:latin typeface="Times New Roman"/>
                <a:ea typeface="Times New Roman"/>
                <a:cs typeface="Times New Roman"/>
                <a:sym typeface="Times New Roman"/>
              </a:rPr>
              <a:t>. Now this Byte may represent Internally a number, a character, a special symbol etc.</a:t>
            </a:r>
            <a:endParaRPr/>
          </a:p>
          <a:p>
            <a:pPr indent="-182879" lvl="4" marL="1463040" rtl="0" algn="just">
              <a:spcBef>
                <a:spcPts val="360"/>
              </a:spcBef>
              <a:spcAft>
                <a:spcPts val="0"/>
              </a:spcAft>
              <a:buSzPts val="1224"/>
              <a:buFont typeface="Noto Sans Symbols"/>
              <a:buNone/>
            </a:pPr>
            <a:r>
              <a:t/>
            </a:r>
            <a:endParaRPr sz="1800">
              <a:latin typeface="Times New Roman"/>
              <a:ea typeface="Times New Roman"/>
              <a:cs typeface="Times New Roman"/>
              <a:sym typeface="Times New Roman"/>
            </a:endParaRPr>
          </a:p>
          <a:p>
            <a:pPr indent="-274320" lvl="0" marL="274320" rtl="0" algn="just">
              <a:spcBef>
                <a:spcPts val="600"/>
              </a:spcBef>
              <a:spcAft>
                <a:spcPts val="0"/>
              </a:spcAft>
              <a:buSzPts val="1260"/>
              <a:buFont typeface="Noto Sans Symbols"/>
              <a:buChar char="⮚"/>
            </a:pPr>
            <a:r>
              <a:rPr lang="en-US" sz="1800">
                <a:latin typeface="Times New Roman"/>
                <a:ea typeface="Times New Roman"/>
                <a:cs typeface="Times New Roman"/>
                <a:sym typeface="Times New Roman"/>
              </a:rPr>
              <a:t>For example, one </a:t>
            </a:r>
            <a:r>
              <a:rPr lang="en-US" sz="1800">
                <a:solidFill>
                  <a:srgbClr val="FF0000"/>
                </a:solidFill>
                <a:latin typeface="Times New Roman"/>
                <a:ea typeface="Times New Roman"/>
                <a:cs typeface="Times New Roman"/>
                <a:sym typeface="Times New Roman"/>
              </a:rPr>
              <a:t>Byte</a:t>
            </a:r>
            <a:r>
              <a:rPr lang="en-US" sz="1800">
                <a:latin typeface="Times New Roman"/>
                <a:ea typeface="Times New Roman"/>
                <a:cs typeface="Times New Roman"/>
                <a:sym typeface="Times New Roman"/>
              </a:rPr>
              <a:t> may look like.</a:t>
            </a:r>
            <a:endParaRPr/>
          </a:p>
          <a:p>
            <a:pPr indent="-274320" lvl="1" marL="640080" rtl="0" algn="just">
              <a:spcBef>
                <a:spcPts val="360"/>
              </a:spcBef>
              <a:spcAft>
                <a:spcPts val="0"/>
              </a:spcAft>
              <a:buSzPts val="1440"/>
              <a:buFont typeface="Noto Sans Symbols"/>
              <a:buNone/>
            </a:pPr>
            <a:r>
              <a:rPr lang="en-US" sz="1800">
                <a:latin typeface="Times New Roman"/>
                <a:ea typeface="Times New Roman"/>
                <a:cs typeface="Times New Roman"/>
                <a:sym typeface="Times New Roman"/>
              </a:rPr>
              <a:t>	            </a:t>
            </a:r>
            <a:r>
              <a:rPr lang="en-US" sz="1800">
                <a:solidFill>
                  <a:srgbClr val="FF3300"/>
                </a:solidFill>
                <a:latin typeface="Times New Roman"/>
                <a:ea typeface="Times New Roman"/>
                <a:cs typeface="Times New Roman"/>
                <a:sym typeface="Times New Roman"/>
              </a:rPr>
              <a:t>0 1 0 0 0 0 0 1</a:t>
            </a:r>
            <a:r>
              <a:rPr lang="en-US" sz="1800">
                <a:latin typeface="Times New Roman"/>
                <a:ea typeface="Times New Roman"/>
                <a:cs typeface="Times New Roman"/>
                <a:sym typeface="Times New Roman"/>
              </a:rPr>
              <a:t>    🡪 denotes character ‘</a:t>
            </a:r>
            <a:r>
              <a:rPr lang="en-US" sz="1800">
                <a:solidFill>
                  <a:srgbClr val="FF3300"/>
                </a:solidFill>
                <a:latin typeface="Times New Roman"/>
                <a:ea typeface="Times New Roman"/>
                <a:cs typeface="Times New Roman"/>
                <a:sym typeface="Times New Roman"/>
              </a:rPr>
              <a:t>A</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203200" lvl="0" marL="274320" rtl="0" algn="just">
              <a:spcBef>
                <a:spcPts val="600"/>
              </a:spcBef>
              <a:spcAft>
                <a:spcPts val="0"/>
              </a:spcAft>
              <a:buSzPts val="1120"/>
              <a:buFont typeface="Noto Sans Symbols"/>
              <a:buNone/>
            </a:pPr>
            <a:r>
              <a:t/>
            </a:r>
            <a:endParaRPr sz="1600">
              <a:latin typeface="Times New Roman"/>
              <a:ea typeface="Times New Roman"/>
              <a:cs typeface="Times New Roman"/>
              <a:sym typeface="Times New Roman"/>
            </a:endParaRPr>
          </a:p>
          <a:p>
            <a:pPr indent="-167640" lvl="0" marL="274320" rtl="0" algn="l">
              <a:spcBef>
                <a:spcPts val="600"/>
              </a:spcBef>
              <a:spcAft>
                <a:spcPts val="0"/>
              </a:spcAft>
              <a:buSzPts val="1680"/>
              <a:buNone/>
            </a:pPr>
            <a:r>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0"/>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rPr b="1" lang="en-US"/>
              <a:t>Binary Subtraction</a:t>
            </a:r>
            <a:br>
              <a:rPr lang="en-US"/>
            </a:br>
            <a:endParaRPr/>
          </a:p>
        </p:txBody>
      </p:sp>
      <p:sp>
        <p:nvSpPr>
          <p:cNvPr id="384" name="Google Shape;384;p20"/>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40"/>
              <a:buChar char="🞆"/>
            </a:pPr>
            <a:r>
              <a:rPr b="0" lang="en-US">
                <a:latin typeface="Times New Roman"/>
                <a:ea typeface="Times New Roman"/>
                <a:cs typeface="Times New Roman"/>
                <a:sym typeface="Times New Roman"/>
              </a:rPr>
              <a:t>Subtraction and Borrow, these two words will be used very frequently for the binary subtraction. There four rules of the binary subtraction. There are four rules of the binary Subtraction.</a:t>
            </a:r>
            <a:endParaRPr/>
          </a:p>
          <a:p>
            <a:pPr indent="-132080" lvl="0" marL="274320" rtl="0" algn="l">
              <a:spcBef>
                <a:spcPts val="600"/>
              </a:spcBef>
              <a:spcAft>
                <a:spcPts val="0"/>
              </a:spcAft>
              <a:buSzPts val="224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rPr b="1" lang="en-US"/>
              <a:t>Binary Subtraction</a:t>
            </a:r>
            <a:br>
              <a:rPr lang="en-US"/>
            </a:br>
            <a:endParaRPr/>
          </a:p>
        </p:txBody>
      </p:sp>
      <p:pic>
        <p:nvPicPr>
          <p:cNvPr id="390" name="Google Shape;390;p21"/>
          <p:cNvPicPr preferRelativeResize="0"/>
          <p:nvPr>
            <p:ph idx="1" type="body"/>
          </p:nvPr>
        </p:nvPicPr>
        <p:blipFill rotWithShape="1">
          <a:blip r:embed="rId3">
            <a:alphaModFix/>
          </a:blip>
          <a:srcRect b="0" l="0" r="0" t="0"/>
          <a:stretch/>
        </p:blipFill>
        <p:spPr>
          <a:xfrm>
            <a:off x="1871662" y="1676401"/>
            <a:ext cx="4638675" cy="3441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2"/>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rPr b="1" lang="en-US" cap="none"/>
              <a:t>EXAMPLE - SUBTRACTION</a:t>
            </a:r>
            <a:br>
              <a:rPr lang="en-US"/>
            </a:br>
            <a:endParaRPr/>
          </a:p>
        </p:txBody>
      </p:sp>
      <p:pic>
        <p:nvPicPr>
          <p:cNvPr descr="Subtraction Example" id="396" name="Google Shape;396;p22"/>
          <p:cNvPicPr preferRelativeResize="0"/>
          <p:nvPr>
            <p:ph idx="1" type="body"/>
          </p:nvPr>
        </p:nvPicPr>
        <p:blipFill rotWithShape="1">
          <a:blip r:embed="rId3">
            <a:alphaModFix/>
          </a:blip>
          <a:srcRect b="0" l="0" r="0" t="0"/>
          <a:stretch/>
        </p:blipFill>
        <p:spPr>
          <a:xfrm>
            <a:off x="990600" y="914400"/>
            <a:ext cx="7239000" cy="4953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0" name="Shape 400"/>
        <p:cNvGrpSpPr/>
        <p:nvPr/>
      </p:nvGrpSpPr>
      <p:grpSpPr>
        <a:xfrm>
          <a:off x="0" y="0"/>
          <a:ext cx="0" cy="0"/>
          <a:chOff x="0" y="0"/>
          <a:chExt cx="0" cy="0"/>
        </a:xfrm>
      </p:grpSpPr>
      <p:sp>
        <p:nvSpPr>
          <p:cNvPr id="401" name="Google Shape;401;p2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rPr b="1" lang="en-US"/>
              <a:t>Binary Multiplication</a:t>
            </a:r>
            <a:br>
              <a:rPr lang="en-US"/>
            </a:br>
            <a:endParaRPr/>
          </a:p>
        </p:txBody>
      </p:sp>
      <p:sp>
        <p:nvSpPr>
          <p:cNvPr id="402" name="Google Shape;402;p23"/>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40"/>
              <a:buChar char="🞆"/>
            </a:pPr>
            <a:r>
              <a:rPr b="0" lang="en-US">
                <a:latin typeface="Times New Roman"/>
                <a:ea typeface="Times New Roman"/>
                <a:cs typeface="Times New Roman"/>
                <a:sym typeface="Times New Roman"/>
              </a:rPr>
              <a:t>Binary multiplication is similar to decimal multiplication. It is simpler than decimal multiplication because only 0s and 1s are involved.There four rules of the binary multiplication.</a:t>
            </a:r>
            <a:endParaRPr/>
          </a:p>
          <a:p>
            <a:pPr indent="-132080" lvl="0" marL="274320" rtl="0" algn="l">
              <a:spcBef>
                <a:spcPts val="600"/>
              </a:spcBef>
              <a:spcAft>
                <a:spcPts val="0"/>
              </a:spcAft>
              <a:buSzPts val="224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2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rPr b="1" lang="en-US"/>
              <a:t>Binary Multiplication</a:t>
            </a:r>
            <a:br>
              <a:rPr lang="en-US"/>
            </a:br>
            <a:endParaRPr/>
          </a:p>
        </p:txBody>
      </p:sp>
      <p:pic>
        <p:nvPicPr>
          <p:cNvPr descr="Multiplication Table" id="408" name="Google Shape;408;p24"/>
          <p:cNvPicPr preferRelativeResize="0"/>
          <p:nvPr>
            <p:ph idx="1" type="body"/>
          </p:nvPr>
        </p:nvPicPr>
        <p:blipFill rotWithShape="1">
          <a:blip r:embed="rId3">
            <a:alphaModFix/>
          </a:blip>
          <a:srcRect b="0" l="0" r="0" t="0"/>
          <a:stretch/>
        </p:blipFill>
        <p:spPr>
          <a:xfrm>
            <a:off x="533400" y="990600"/>
            <a:ext cx="8153399" cy="6019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2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rPr b="1" lang="en-US" cap="none"/>
              <a:t>EXAMPLE - MULTIPLICATION</a:t>
            </a:r>
            <a:br>
              <a:rPr lang="en-US"/>
            </a:br>
            <a:endParaRPr/>
          </a:p>
        </p:txBody>
      </p:sp>
      <p:pic>
        <p:nvPicPr>
          <p:cNvPr descr="Multiplication Example" id="414" name="Google Shape;414;p25"/>
          <p:cNvPicPr preferRelativeResize="0"/>
          <p:nvPr>
            <p:ph idx="1" type="body"/>
          </p:nvPr>
        </p:nvPicPr>
        <p:blipFill rotWithShape="1">
          <a:blip r:embed="rId3">
            <a:alphaModFix/>
          </a:blip>
          <a:srcRect b="0" l="0" r="0" t="0"/>
          <a:stretch/>
        </p:blipFill>
        <p:spPr>
          <a:xfrm>
            <a:off x="685800" y="838200"/>
            <a:ext cx="7924800" cy="57149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2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rPr b="1" lang="en-US"/>
              <a:t>Binary Division</a:t>
            </a:r>
            <a:br>
              <a:rPr lang="en-US"/>
            </a:br>
            <a:endParaRPr/>
          </a:p>
        </p:txBody>
      </p:sp>
      <p:sp>
        <p:nvSpPr>
          <p:cNvPr id="420" name="Google Shape;420;p26"/>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40"/>
              <a:buChar char="🞆"/>
            </a:pPr>
            <a:r>
              <a:rPr b="0" lang="en-US">
                <a:latin typeface="Times New Roman"/>
                <a:ea typeface="Times New Roman"/>
                <a:cs typeface="Times New Roman"/>
                <a:sym typeface="Times New Roman"/>
              </a:rPr>
              <a:t>Binary division is similar to decimal division. It is called as the long division procedure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2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rPr b="1" lang="en-US" cap="none"/>
              <a:t>EXAMPLE - DIVISION</a:t>
            </a:r>
            <a:br>
              <a:rPr lang="en-US"/>
            </a:br>
            <a:endParaRPr/>
          </a:p>
        </p:txBody>
      </p:sp>
      <p:pic>
        <p:nvPicPr>
          <p:cNvPr descr="Division Example" id="426" name="Google Shape;426;p27"/>
          <p:cNvPicPr preferRelativeResize="0"/>
          <p:nvPr>
            <p:ph idx="1" type="body"/>
          </p:nvPr>
        </p:nvPicPr>
        <p:blipFill rotWithShape="1">
          <a:blip r:embed="rId3">
            <a:alphaModFix/>
          </a:blip>
          <a:srcRect b="0" l="0" r="0" t="0"/>
          <a:stretch/>
        </p:blipFill>
        <p:spPr>
          <a:xfrm>
            <a:off x="381000" y="990600"/>
            <a:ext cx="8305800" cy="5638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28"/>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rPr b="1" lang="en-US"/>
              <a:t>Half Adder</a:t>
            </a:r>
            <a:br>
              <a:rPr lang="en-US"/>
            </a:br>
            <a:endParaRPr/>
          </a:p>
        </p:txBody>
      </p:sp>
      <p:sp>
        <p:nvSpPr>
          <p:cNvPr id="432" name="Google Shape;432;p28"/>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40"/>
              <a:buChar char="🞆"/>
            </a:pPr>
            <a:r>
              <a:rPr b="0" lang="en-US">
                <a:latin typeface="Times New Roman"/>
                <a:ea typeface="Times New Roman"/>
                <a:cs typeface="Times New Roman"/>
                <a:sym typeface="Times New Roman"/>
              </a:rPr>
              <a:t>Half adder is a combinational logic circuit with two input and two output. The half adder circuit is designed to add two single bit binary number A and B. It is the basic building block for addition of two single bit numbers. This circuit has two outputs carry and sum.</a:t>
            </a:r>
            <a:endParaRPr/>
          </a:p>
          <a:p>
            <a:pPr indent="-132080" lvl="0" marL="274320" rtl="0" algn="l">
              <a:spcBef>
                <a:spcPts val="600"/>
              </a:spcBef>
              <a:spcAft>
                <a:spcPts val="0"/>
              </a:spcAft>
              <a:buSzPts val="224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29"/>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rPr b="1" lang="en-US" cap="none"/>
              <a:t>BLOCK DIAGRAM</a:t>
            </a:r>
            <a:br>
              <a:rPr lang="en-US"/>
            </a:br>
            <a:endParaRPr/>
          </a:p>
        </p:txBody>
      </p:sp>
      <p:pic>
        <p:nvPicPr>
          <p:cNvPr descr="Block Diagram of Half Adder" id="438" name="Google Shape;438;p29"/>
          <p:cNvPicPr preferRelativeResize="0"/>
          <p:nvPr>
            <p:ph idx="1" type="body"/>
          </p:nvPr>
        </p:nvPicPr>
        <p:blipFill rotWithShape="1">
          <a:blip r:embed="rId3">
            <a:alphaModFix/>
          </a:blip>
          <a:srcRect b="0" l="0" r="0" t="0"/>
          <a:stretch/>
        </p:blipFill>
        <p:spPr>
          <a:xfrm>
            <a:off x="3733800" y="1066800"/>
            <a:ext cx="5181600" cy="1914525"/>
          </a:xfrm>
          <a:prstGeom prst="rect">
            <a:avLst/>
          </a:prstGeom>
          <a:noFill/>
          <a:ln>
            <a:noFill/>
          </a:ln>
        </p:spPr>
      </p:pic>
      <p:grpSp>
        <p:nvGrpSpPr>
          <p:cNvPr id="439" name="Google Shape;439;p29"/>
          <p:cNvGrpSpPr/>
          <p:nvPr/>
        </p:nvGrpSpPr>
        <p:grpSpPr>
          <a:xfrm>
            <a:off x="4038600" y="3254329"/>
            <a:ext cx="4114800" cy="2451145"/>
            <a:chOff x="1998" y="2075"/>
            <a:chExt cx="3475" cy="1761"/>
          </a:xfrm>
        </p:grpSpPr>
        <p:sp>
          <p:nvSpPr>
            <p:cNvPr id="440" name="Google Shape;440;p29"/>
            <p:cNvSpPr/>
            <p:nvPr/>
          </p:nvSpPr>
          <p:spPr>
            <a:xfrm>
              <a:off x="2352" y="2539"/>
              <a:ext cx="127" cy="128"/>
            </a:xfrm>
            <a:prstGeom prst="flowChartProcess">
              <a:avLst/>
            </a:prstGeom>
            <a:solidFill>
              <a:srgbClr val="FF3300"/>
            </a:solidFill>
            <a:ln cap="flat" cmpd="sng" w="9525">
              <a:solidFill>
                <a:srgbClr val="FF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a:solidFill>
                  <a:schemeClr val="dk1"/>
                </a:solidFill>
                <a:latin typeface="Times New Roman"/>
                <a:ea typeface="Times New Roman"/>
                <a:cs typeface="Times New Roman"/>
                <a:sym typeface="Times New Roman"/>
              </a:endParaRPr>
            </a:p>
          </p:txBody>
        </p:sp>
        <p:sp>
          <p:nvSpPr>
            <p:cNvPr id="441" name="Google Shape;441;p29"/>
            <p:cNvSpPr/>
            <p:nvPr/>
          </p:nvSpPr>
          <p:spPr>
            <a:xfrm>
              <a:off x="2352" y="2794"/>
              <a:ext cx="127" cy="128"/>
            </a:xfrm>
            <a:prstGeom prst="flowChartProcess">
              <a:avLst/>
            </a:prstGeom>
            <a:solidFill>
              <a:srgbClr val="FF3300"/>
            </a:solidFill>
            <a:ln cap="flat" cmpd="sng" w="9525">
              <a:solidFill>
                <a:srgbClr val="FF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a:solidFill>
                  <a:schemeClr val="dk1"/>
                </a:solidFill>
                <a:latin typeface="Times New Roman"/>
                <a:ea typeface="Times New Roman"/>
                <a:cs typeface="Times New Roman"/>
                <a:sym typeface="Times New Roman"/>
              </a:endParaRPr>
            </a:p>
          </p:txBody>
        </p:sp>
        <p:sp>
          <p:nvSpPr>
            <p:cNvPr id="442" name="Google Shape;442;p29"/>
            <p:cNvSpPr/>
            <p:nvPr/>
          </p:nvSpPr>
          <p:spPr>
            <a:xfrm>
              <a:off x="5044" y="2666"/>
              <a:ext cx="127" cy="128"/>
            </a:xfrm>
            <a:prstGeom prst="flowChartProcess">
              <a:avLst/>
            </a:prstGeom>
            <a:solidFill>
              <a:srgbClr val="FF3300"/>
            </a:solidFill>
            <a:ln cap="flat" cmpd="sng" w="9525">
              <a:solidFill>
                <a:srgbClr val="FF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a:solidFill>
                  <a:schemeClr val="dk1"/>
                </a:solidFill>
                <a:latin typeface="Times New Roman"/>
                <a:ea typeface="Times New Roman"/>
                <a:cs typeface="Times New Roman"/>
                <a:sym typeface="Times New Roman"/>
              </a:endParaRPr>
            </a:p>
          </p:txBody>
        </p:sp>
        <p:sp>
          <p:nvSpPr>
            <p:cNvPr id="443" name="Google Shape;443;p29"/>
            <p:cNvSpPr/>
            <p:nvPr/>
          </p:nvSpPr>
          <p:spPr>
            <a:xfrm>
              <a:off x="5040" y="3564"/>
              <a:ext cx="127" cy="128"/>
            </a:xfrm>
            <a:prstGeom prst="flowChartProcess">
              <a:avLst/>
            </a:prstGeom>
            <a:solidFill>
              <a:srgbClr val="FF3300"/>
            </a:solidFill>
            <a:ln cap="flat" cmpd="sng" w="9525">
              <a:solidFill>
                <a:srgbClr val="FF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a:solidFill>
                  <a:schemeClr val="dk1"/>
                </a:solidFill>
                <a:latin typeface="Times New Roman"/>
                <a:ea typeface="Times New Roman"/>
                <a:cs typeface="Times New Roman"/>
                <a:sym typeface="Times New Roman"/>
              </a:endParaRPr>
            </a:p>
          </p:txBody>
        </p:sp>
        <p:sp>
          <p:nvSpPr>
            <p:cNvPr id="444" name="Google Shape;444;p29"/>
            <p:cNvSpPr/>
            <p:nvPr/>
          </p:nvSpPr>
          <p:spPr>
            <a:xfrm>
              <a:off x="3117" y="2538"/>
              <a:ext cx="132" cy="133"/>
            </a:xfrm>
            <a:prstGeom prst="flowChartConnector">
              <a:avLst/>
            </a:prstGeom>
            <a:solidFill>
              <a:srgbClr val="FF3300"/>
            </a:solidFill>
            <a:ln cap="flat" cmpd="sng" w="9525">
              <a:solidFill>
                <a:srgbClr val="FF33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a:solidFill>
                  <a:schemeClr val="dk1"/>
                </a:solidFill>
                <a:latin typeface="Times New Roman"/>
                <a:ea typeface="Times New Roman"/>
                <a:cs typeface="Times New Roman"/>
                <a:sym typeface="Times New Roman"/>
              </a:endParaRPr>
            </a:p>
          </p:txBody>
        </p:sp>
        <p:sp>
          <p:nvSpPr>
            <p:cNvPr id="445" name="Google Shape;445;p29"/>
            <p:cNvSpPr/>
            <p:nvPr/>
          </p:nvSpPr>
          <p:spPr>
            <a:xfrm>
              <a:off x="2863" y="2793"/>
              <a:ext cx="132" cy="133"/>
            </a:xfrm>
            <a:prstGeom prst="flowChartConnector">
              <a:avLst/>
            </a:prstGeom>
            <a:solidFill>
              <a:srgbClr val="FF3300"/>
            </a:solidFill>
            <a:ln cap="flat" cmpd="sng" w="9525">
              <a:solidFill>
                <a:srgbClr val="FF33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a:solidFill>
                  <a:schemeClr val="dk1"/>
                </a:solidFill>
                <a:latin typeface="Times New Roman"/>
                <a:ea typeface="Times New Roman"/>
                <a:cs typeface="Times New Roman"/>
                <a:sym typeface="Times New Roman"/>
              </a:endParaRPr>
            </a:p>
          </p:txBody>
        </p:sp>
        <p:grpSp>
          <p:nvGrpSpPr>
            <p:cNvPr id="446" name="Google Shape;446;p29"/>
            <p:cNvGrpSpPr/>
            <p:nvPr/>
          </p:nvGrpSpPr>
          <p:grpSpPr>
            <a:xfrm>
              <a:off x="2464" y="2075"/>
              <a:ext cx="2607" cy="1742"/>
              <a:chOff x="2464" y="2075"/>
              <a:chExt cx="2607" cy="1742"/>
            </a:xfrm>
          </p:grpSpPr>
          <p:cxnSp>
            <p:nvCxnSpPr>
              <p:cNvPr id="447" name="Google Shape;447;p29"/>
              <p:cNvCxnSpPr/>
              <p:nvPr/>
            </p:nvCxnSpPr>
            <p:spPr>
              <a:xfrm>
                <a:off x="2464" y="2602"/>
                <a:ext cx="1099" cy="0"/>
              </a:xfrm>
              <a:prstGeom prst="straightConnector1">
                <a:avLst/>
              </a:prstGeom>
              <a:noFill/>
              <a:ln cap="flat" cmpd="sng" w="38100">
                <a:solidFill>
                  <a:srgbClr val="FF3300"/>
                </a:solidFill>
                <a:prstDash val="solid"/>
                <a:round/>
                <a:headEnd len="med" w="med" type="none"/>
                <a:tailEnd len="med" w="med" type="none"/>
              </a:ln>
            </p:spPr>
          </p:cxnSp>
          <p:cxnSp>
            <p:nvCxnSpPr>
              <p:cNvPr id="448" name="Google Shape;448;p29"/>
              <p:cNvCxnSpPr/>
              <p:nvPr/>
            </p:nvCxnSpPr>
            <p:spPr>
              <a:xfrm>
                <a:off x="2481" y="2862"/>
                <a:ext cx="1099" cy="0"/>
              </a:xfrm>
              <a:prstGeom prst="straightConnector1">
                <a:avLst/>
              </a:prstGeom>
              <a:noFill/>
              <a:ln cap="flat" cmpd="sng" w="38100">
                <a:solidFill>
                  <a:srgbClr val="FF3300"/>
                </a:solidFill>
                <a:prstDash val="solid"/>
                <a:round/>
                <a:headEnd len="med" w="med" type="none"/>
                <a:tailEnd len="med" w="med" type="none"/>
              </a:ln>
            </p:spPr>
          </p:cxnSp>
          <p:cxnSp>
            <p:nvCxnSpPr>
              <p:cNvPr id="449" name="Google Shape;449;p29"/>
              <p:cNvCxnSpPr/>
              <p:nvPr/>
            </p:nvCxnSpPr>
            <p:spPr>
              <a:xfrm>
                <a:off x="2932" y="2888"/>
                <a:ext cx="0" cy="871"/>
              </a:xfrm>
              <a:prstGeom prst="straightConnector1">
                <a:avLst/>
              </a:prstGeom>
              <a:noFill/>
              <a:ln cap="flat" cmpd="sng" w="38100">
                <a:solidFill>
                  <a:srgbClr val="FF3300"/>
                </a:solidFill>
                <a:prstDash val="solid"/>
                <a:round/>
                <a:headEnd len="med" w="med" type="none"/>
                <a:tailEnd len="med" w="med" type="none"/>
              </a:ln>
            </p:spPr>
          </p:cxnSp>
          <p:cxnSp>
            <p:nvCxnSpPr>
              <p:cNvPr id="450" name="Google Shape;450;p29"/>
              <p:cNvCxnSpPr/>
              <p:nvPr/>
            </p:nvCxnSpPr>
            <p:spPr>
              <a:xfrm>
                <a:off x="3186" y="2639"/>
                <a:ext cx="0" cy="866"/>
              </a:xfrm>
              <a:prstGeom prst="straightConnector1">
                <a:avLst/>
              </a:prstGeom>
              <a:noFill/>
              <a:ln cap="flat" cmpd="sng" w="38100">
                <a:solidFill>
                  <a:srgbClr val="FF3300"/>
                </a:solidFill>
                <a:prstDash val="solid"/>
                <a:round/>
                <a:headEnd len="med" w="med" type="none"/>
                <a:tailEnd len="med" w="med" type="none"/>
              </a:ln>
            </p:spPr>
          </p:cxnSp>
          <p:cxnSp>
            <p:nvCxnSpPr>
              <p:cNvPr id="451" name="Google Shape;451;p29"/>
              <p:cNvCxnSpPr/>
              <p:nvPr/>
            </p:nvCxnSpPr>
            <p:spPr>
              <a:xfrm rot="10800000">
                <a:off x="4593" y="2729"/>
                <a:ext cx="478" cy="0"/>
              </a:xfrm>
              <a:prstGeom prst="straightConnector1">
                <a:avLst/>
              </a:prstGeom>
              <a:noFill/>
              <a:ln cap="flat" cmpd="sng" w="38100">
                <a:solidFill>
                  <a:srgbClr val="FF3300"/>
                </a:solidFill>
                <a:prstDash val="solid"/>
                <a:round/>
                <a:headEnd len="med" w="med" type="none"/>
                <a:tailEnd len="med" w="med" type="none"/>
              </a:ln>
            </p:spPr>
          </p:cxnSp>
          <p:cxnSp>
            <p:nvCxnSpPr>
              <p:cNvPr id="452" name="Google Shape;452;p29"/>
              <p:cNvCxnSpPr/>
              <p:nvPr/>
            </p:nvCxnSpPr>
            <p:spPr>
              <a:xfrm rot="10800000">
                <a:off x="4593" y="3632"/>
                <a:ext cx="478" cy="0"/>
              </a:xfrm>
              <a:prstGeom prst="straightConnector1">
                <a:avLst/>
              </a:prstGeom>
              <a:noFill/>
              <a:ln cap="flat" cmpd="sng" w="38100">
                <a:solidFill>
                  <a:srgbClr val="FF3300"/>
                </a:solidFill>
                <a:prstDash val="solid"/>
                <a:round/>
                <a:headEnd len="med" w="med" type="none"/>
                <a:tailEnd len="med" w="med" type="none"/>
              </a:ln>
            </p:spPr>
          </p:cxnSp>
          <p:cxnSp>
            <p:nvCxnSpPr>
              <p:cNvPr id="453" name="Google Shape;453;p29"/>
              <p:cNvCxnSpPr/>
              <p:nvPr/>
            </p:nvCxnSpPr>
            <p:spPr>
              <a:xfrm>
                <a:off x="3562" y="2602"/>
                <a:ext cx="256" cy="0"/>
              </a:xfrm>
              <a:prstGeom prst="straightConnector1">
                <a:avLst/>
              </a:prstGeom>
              <a:noFill/>
              <a:ln cap="flat" cmpd="sng" w="38100">
                <a:solidFill>
                  <a:schemeClr val="accent1"/>
                </a:solidFill>
                <a:prstDash val="solid"/>
                <a:round/>
                <a:headEnd len="med" w="med" type="none"/>
                <a:tailEnd len="med" w="med" type="none"/>
              </a:ln>
            </p:spPr>
          </p:cxnSp>
          <p:cxnSp>
            <p:nvCxnSpPr>
              <p:cNvPr id="454" name="Google Shape;454;p29"/>
              <p:cNvCxnSpPr/>
              <p:nvPr/>
            </p:nvCxnSpPr>
            <p:spPr>
              <a:xfrm>
                <a:off x="3573" y="2862"/>
                <a:ext cx="261" cy="0"/>
              </a:xfrm>
              <a:prstGeom prst="straightConnector1">
                <a:avLst/>
              </a:prstGeom>
              <a:noFill/>
              <a:ln cap="flat" cmpd="sng" w="38100">
                <a:solidFill>
                  <a:schemeClr val="accent1"/>
                </a:solidFill>
                <a:prstDash val="solid"/>
                <a:round/>
                <a:headEnd len="med" w="med" type="none"/>
                <a:tailEnd len="med" w="med" type="none"/>
              </a:ln>
            </p:spPr>
          </p:cxnSp>
          <p:cxnSp>
            <p:nvCxnSpPr>
              <p:cNvPr id="455" name="Google Shape;455;p29"/>
              <p:cNvCxnSpPr/>
              <p:nvPr/>
            </p:nvCxnSpPr>
            <p:spPr>
              <a:xfrm>
                <a:off x="3574" y="3500"/>
                <a:ext cx="255" cy="0"/>
              </a:xfrm>
              <a:prstGeom prst="straightConnector1">
                <a:avLst/>
              </a:prstGeom>
              <a:noFill/>
              <a:ln cap="flat" cmpd="sng" w="38100">
                <a:solidFill>
                  <a:schemeClr val="accent1"/>
                </a:solidFill>
                <a:prstDash val="solid"/>
                <a:round/>
                <a:headEnd len="med" w="med" type="none"/>
                <a:tailEnd len="med" w="med" type="none"/>
              </a:ln>
            </p:spPr>
          </p:cxnSp>
          <p:cxnSp>
            <p:nvCxnSpPr>
              <p:cNvPr id="456" name="Google Shape;456;p29"/>
              <p:cNvCxnSpPr/>
              <p:nvPr/>
            </p:nvCxnSpPr>
            <p:spPr>
              <a:xfrm>
                <a:off x="3573" y="3760"/>
                <a:ext cx="261" cy="0"/>
              </a:xfrm>
              <a:prstGeom prst="straightConnector1">
                <a:avLst/>
              </a:prstGeom>
              <a:noFill/>
              <a:ln cap="flat" cmpd="sng" w="38100">
                <a:solidFill>
                  <a:schemeClr val="accent1"/>
                </a:solidFill>
                <a:prstDash val="solid"/>
                <a:round/>
                <a:headEnd len="med" w="med" type="none"/>
                <a:tailEnd len="med" w="med" type="none"/>
              </a:ln>
            </p:spPr>
          </p:cxnSp>
          <p:cxnSp>
            <p:nvCxnSpPr>
              <p:cNvPr id="457" name="Google Shape;457;p29"/>
              <p:cNvCxnSpPr/>
              <p:nvPr/>
            </p:nvCxnSpPr>
            <p:spPr>
              <a:xfrm flipH="1" rot="10800000">
                <a:off x="4338" y="2728"/>
                <a:ext cx="260" cy="1"/>
              </a:xfrm>
              <a:prstGeom prst="straightConnector1">
                <a:avLst/>
              </a:prstGeom>
              <a:noFill/>
              <a:ln cap="flat" cmpd="sng" w="38100">
                <a:solidFill>
                  <a:schemeClr val="accent1"/>
                </a:solidFill>
                <a:prstDash val="solid"/>
                <a:round/>
                <a:headEnd len="med" w="med" type="none"/>
                <a:tailEnd len="med" w="med" type="none"/>
              </a:ln>
            </p:spPr>
          </p:cxnSp>
          <p:cxnSp>
            <p:nvCxnSpPr>
              <p:cNvPr id="458" name="Google Shape;458;p29"/>
              <p:cNvCxnSpPr/>
              <p:nvPr/>
            </p:nvCxnSpPr>
            <p:spPr>
              <a:xfrm flipH="1" rot="10800000">
                <a:off x="4349" y="3631"/>
                <a:ext cx="250" cy="1"/>
              </a:xfrm>
              <a:prstGeom prst="straightConnector1">
                <a:avLst/>
              </a:prstGeom>
              <a:noFill/>
              <a:ln cap="flat" cmpd="sng" w="38100">
                <a:solidFill>
                  <a:schemeClr val="accent1"/>
                </a:solidFill>
                <a:prstDash val="solid"/>
                <a:round/>
                <a:headEnd len="med" w="med" type="none"/>
                <a:tailEnd len="med" w="med" type="none"/>
              </a:ln>
            </p:spPr>
          </p:cxnSp>
          <p:sp>
            <p:nvSpPr>
              <p:cNvPr id="459" name="Google Shape;459;p29"/>
              <p:cNvSpPr/>
              <p:nvPr/>
            </p:nvSpPr>
            <p:spPr>
              <a:xfrm>
                <a:off x="3823" y="3435"/>
                <a:ext cx="515" cy="382"/>
              </a:xfrm>
              <a:prstGeom prst="flowChartDelay">
                <a:avLst/>
              </a:prstGeom>
              <a:noFill/>
              <a:ln cap="flat" cmpd="sng" w="381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a:solidFill>
                    <a:schemeClr val="dk1"/>
                  </a:solidFill>
                  <a:latin typeface="Times New Roman"/>
                  <a:ea typeface="Times New Roman"/>
                  <a:cs typeface="Times New Roman"/>
                  <a:sym typeface="Times New Roman"/>
                </a:endParaRPr>
              </a:p>
            </p:txBody>
          </p:sp>
          <p:sp>
            <p:nvSpPr>
              <p:cNvPr id="460" name="Google Shape;460;p29"/>
              <p:cNvSpPr/>
              <p:nvPr/>
            </p:nvSpPr>
            <p:spPr>
              <a:xfrm>
                <a:off x="3589" y="2544"/>
                <a:ext cx="269" cy="380"/>
              </a:xfrm>
              <a:custGeom>
                <a:rect b="b" l="l" r="r" t="t"/>
                <a:pathLst>
                  <a:path extrusionOk="0" fill="none" h="33164" w="21600">
                    <a:moveTo>
                      <a:pt x="13960" y="0"/>
                    </a:moveTo>
                    <a:cubicBezTo>
                      <a:pt x="18806" y="4104"/>
                      <a:pt x="21600" y="10132"/>
                      <a:pt x="21600" y="16482"/>
                    </a:cubicBezTo>
                    <a:cubicBezTo>
                      <a:pt x="21600" y="22941"/>
                      <a:pt x="18709" y="29061"/>
                      <a:pt x="13721" y="33164"/>
                    </a:cubicBezTo>
                  </a:path>
                  <a:path extrusionOk="0" h="33164" w="21600">
                    <a:moveTo>
                      <a:pt x="13960" y="0"/>
                    </a:moveTo>
                    <a:cubicBezTo>
                      <a:pt x="18806" y="4104"/>
                      <a:pt x="21600" y="10132"/>
                      <a:pt x="21600" y="16482"/>
                    </a:cubicBezTo>
                    <a:cubicBezTo>
                      <a:pt x="21600" y="22941"/>
                      <a:pt x="18709" y="29061"/>
                      <a:pt x="13721" y="33164"/>
                    </a:cubicBezTo>
                    <a:lnTo>
                      <a:pt x="0" y="16482"/>
                    </a:lnTo>
                    <a:lnTo>
                      <a:pt x="13960" y="0"/>
                    </a:lnTo>
                    <a:close/>
                  </a:path>
                </a:pathLst>
              </a:cu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461" name="Google Shape;461;p29"/>
              <p:cNvSpPr/>
              <p:nvPr/>
            </p:nvSpPr>
            <p:spPr>
              <a:xfrm>
                <a:off x="3658" y="2545"/>
                <a:ext cx="253" cy="380"/>
              </a:xfrm>
              <a:custGeom>
                <a:rect b="b" l="l" r="r" t="t"/>
                <a:pathLst>
                  <a:path extrusionOk="0" fill="none" h="33164" w="21600">
                    <a:moveTo>
                      <a:pt x="13960" y="0"/>
                    </a:moveTo>
                    <a:cubicBezTo>
                      <a:pt x="18806" y="4104"/>
                      <a:pt x="21600" y="10132"/>
                      <a:pt x="21600" y="16482"/>
                    </a:cubicBezTo>
                    <a:cubicBezTo>
                      <a:pt x="21600" y="22941"/>
                      <a:pt x="18709" y="29061"/>
                      <a:pt x="13721" y="33164"/>
                    </a:cubicBezTo>
                  </a:path>
                  <a:path extrusionOk="0" h="33164" w="21600">
                    <a:moveTo>
                      <a:pt x="13960" y="0"/>
                    </a:moveTo>
                    <a:cubicBezTo>
                      <a:pt x="18806" y="4104"/>
                      <a:pt x="21600" y="10132"/>
                      <a:pt x="21600" y="16482"/>
                    </a:cubicBezTo>
                    <a:cubicBezTo>
                      <a:pt x="21600" y="22941"/>
                      <a:pt x="18709" y="29061"/>
                      <a:pt x="13721" y="33164"/>
                    </a:cubicBezTo>
                    <a:lnTo>
                      <a:pt x="0" y="16482"/>
                    </a:lnTo>
                    <a:lnTo>
                      <a:pt x="13960" y="0"/>
                    </a:lnTo>
                    <a:close/>
                  </a:path>
                </a:pathLst>
              </a:cu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cxnSp>
            <p:nvCxnSpPr>
              <p:cNvPr id="462" name="Google Shape;462;p29"/>
              <p:cNvCxnSpPr/>
              <p:nvPr/>
            </p:nvCxnSpPr>
            <p:spPr>
              <a:xfrm>
                <a:off x="3828" y="2543"/>
                <a:ext cx="239" cy="0"/>
              </a:xfrm>
              <a:prstGeom prst="straightConnector1">
                <a:avLst/>
              </a:prstGeom>
              <a:noFill/>
              <a:ln cap="flat" cmpd="sng" w="38100">
                <a:solidFill>
                  <a:schemeClr val="accent1"/>
                </a:solidFill>
                <a:prstDash val="solid"/>
                <a:round/>
                <a:headEnd len="med" w="med" type="none"/>
                <a:tailEnd len="med" w="med" type="none"/>
              </a:ln>
            </p:spPr>
          </p:cxnSp>
          <p:cxnSp>
            <p:nvCxnSpPr>
              <p:cNvPr id="463" name="Google Shape;463;p29"/>
              <p:cNvCxnSpPr/>
              <p:nvPr/>
            </p:nvCxnSpPr>
            <p:spPr>
              <a:xfrm>
                <a:off x="3834" y="2920"/>
                <a:ext cx="239" cy="0"/>
              </a:xfrm>
              <a:prstGeom prst="straightConnector1">
                <a:avLst/>
              </a:prstGeom>
              <a:noFill/>
              <a:ln cap="flat" cmpd="sng" w="38100">
                <a:solidFill>
                  <a:schemeClr val="accent1"/>
                </a:solidFill>
                <a:prstDash val="solid"/>
                <a:round/>
                <a:headEnd len="med" w="med" type="none"/>
                <a:tailEnd len="med" w="med" type="none"/>
              </a:ln>
            </p:spPr>
          </p:cxnSp>
          <p:sp>
            <p:nvSpPr>
              <p:cNvPr id="464" name="Google Shape;464;p29"/>
              <p:cNvSpPr/>
              <p:nvPr/>
            </p:nvSpPr>
            <p:spPr>
              <a:xfrm>
                <a:off x="4067" y="2542"/>
                <a:ext cx="278" cy="826"/>
              </a:xfrm>
              <a:custGeom>
                <a:rect b="b" l="l" r="r" t="t"/>
                <a:pathLst>
                  <a:path extrusionOk="0" fill="none" h="21600" w="13964">
                    <a:moveTo>
                      <a:pt x="-1" y="0"/>
                    </a:moveTo>
                    <a:cubicBezTo>
                      <a:pt x="5114" y="0"/>
                      <a:pt x="10062" y="1814"/>
                      <a:pt x="13964" y="5120"/>
                    </a:cubicBezTo>
                  </a:path>
                  <a:path extrusionOk="0" h="21600" w="13964">
                    <a:moveTo>
                      <a:pt x="-1" y="0"/>
                    </a:moveTo>
                    <a:cubicBezTo>
                      <a:pt x="5114" y="0"/>
                      <a:pt x="10062" y="1814"/>
                      <a:pt x="13964" y="5120"/>
                    </a:cubicBezTo>
                    <a:lnTo>
                      <a:pt x="0" y="21600"/>
                    </a:lnTo>
                    <a:lnTo>
                      <a:pt x="-1" y="0"/>
                    </a:lnTo>
                    <a:close/>
                  </a:path>
                </a:pathLst>
              </a:cu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465" name="Google Shape;465;p29"/>
              <p:cNvSpPr/>
              <p:nvPr/>
            </p:nvSpPr>
            <p:spPr>
              <a:xfrm flipH="1" rot="10800000">
                <a:off x="4067" y="2091"/>
                <a:ext cx="278" cy="826"/>
              </a:xfrm>
              <a:custGeom>
                <a:rect b="b" l="l" r="r" t="t"/>
                <a:pathLst>
                  <a:path extrusionOk="0" fill="none" h="21600" w="13964">
                    <a:moveTo>
                      <a:pt x="-1" y="0"/>
                    </a:moveTo>
                    <a:cubicBezTo>
                      <a:pt x="5114" y="0"/>
                      <a:pt x="10062" y="1814"/>
                      <a:pt x="13964" y="5120"/>
                    </a:cubicBezTo>
                  </a:path>
                  <a:path extrusionOk="0" h="21600" w="13964">
                    <a:moveTo>
                      <a:pt x="-1" y="0"/>
                    </a:moveTo>
                    <a:cubicBezTo>
                      <a:pt x="5114" y="0"/>
                      <a:pt x="10062" y="1814"/>
                      <a:pt x="13964" y="5120"/>
                    </a:cubicBezTo>
                    <a:lnTo>
                      <a:pt x="0" y="21600"/>
                    </a:lnTo>
                    <a:lnTo>
                      <a:pt x="-1" y="0"/>
                    </a:lnTo>
                    <a:close/>
                  </a:path>
                </a:pathLst>
              </a:cu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9"/>
              <p:cNvSpPr txBox="1"/>
              <p:nvPr/>
            </p:nvSpPr>
            <p:spPr>
              <a:xfrm flipH="1">
                <a:off x="4050" y="2075"/>
                <a:ext cx="278" cy="82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cxnSp>
            <p:nvCxnSpPr>
              <p:cNvPr id="467" name="Google Shape;467;p29"/>
              <p:cNvCxnSpPr/>
              <p:nvPr/>
            </p:nvCxnSpPr>
            <p:spPr>
              <a:xfrm>
                <a:off x="3186" y="3499"/>
                <a:ext cx="393" cy="0"/>
              </a:xfrm>
              <a:prstGeom prst="straightConnector1">
                <a:avLst/>
              </a:prstGeom>
              <a:noFill/>
              <a:ln cap="flat" cmpd="sng" w="38100">
                <a:solidFill>
                  <a:srgbClr val="FF3300"/>
                </a:solidFill>
                <a:prstDash val="solid"/>
                <a:round/>
                <a:headEnd len="med" w="med" type="none"/>
                <a:tailEnd len="med" w="med" type="none"/>
              </a:ln>
            </p:spPr>
          </p:cxnSp>
          <p:cxnSp>
            <p:nvCxnSpPr>
              <p:cNvPr id="468" name="Google Shape;468;p29"/>
              <p:cNvCxnSpPr/>
              <p:nvPr/>
            </p:nvCxnSpPr>
            <p:spPr>
              <a:xfrm>
                <a:off x="2931" y="3759"/>
                <a:ext cx="642" cy="0"/>
              </a:xfrm>
              <a:prstGeom prst="straightConnector1">
                <a:avLst/>
              </a:prstGeom>
              <a:noFill/>
              <a:ln cap="flat" cmpd="sng" w="38100">
                <a:solidFill>
                  <a:srgbClr val="FF3300"/>
                </a:solidFill>
                <a:prstDash val="solid"/>
                <a:round/>
                <a:headEnd len="med" w="med" type="none"/>
                <a:tailEnd len="med" w="med" type="none"/>
              </a:ln>
            </p:spPr>
          </p:cxnSp>
        </p:grpSp>
        <p:sp>
          <p:nvSpPr>
            <p:cNvPr id="469" name="Google Shape;469;p29"/>
            <p:cNvSpPr txBox="1"/>
            <p:nvPr/>
          </p:nvSpPr>
          <p:spPr>
            <a:xfrm>
              <a:off x="1998" y="2411"/>
              <a:ext cx="318" cy="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800">
                  <a:solidFill>
                    <a:srgbClr val="FF3300"/>
                  </a:solidFill>
                  <a:latin typeface="Times New Roman"/>
                  <a:ea typeface="Times New Roman"/>
                  <a:cs typeface="Times New Roman"/>
                  <a:sym typeface="Times New Roman"/>
                </a:rPr>
                <a:t>X</a:t>
              </a:r>
              <a:endParaRPr b="0" sz="1800">
                <a:solidFill>
                  <a:schemeClr val="dk1"/>
                </a:solidFill>
                <a:latin typeface="Times New Roman"/>
                <a:ea typeface="Times New Roman"/>
                <a:cs typeface="Times New Roman"/>
                <a:sym typeface="Times New Roman"/>
              </a:endParaRPr>
            </a:p>
          </p:txBody>
        </p:sp>
        <p:sp>
          <p:nvSpPr>
            <p:cNvPr id="470" name="Google Shape;470;p29"/>
            <p:cNvSpPr txBox="1"/>
            <p:nvPr/>
          </p:nvSpPr>
          <p:spPr>
            <a:xfrm>
              <a:off x="2002" y="2702"/>
              <a:ext cx="265" cy="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800">
                  <a:solidFill>
                    <a:srgbClr val="FF3300"/>
                  </a:solidFill>
                  <a:latin typeface="Times New Roman"/>
                  <a:ea typeface="Times New Roman"/>
                  <a:cs typeface="Times New Roman"/>
                  <a:sym typeface="Times New Roman"/>
                </a:rPr>
                <a:t>Y</a:t>
              </a:r>
              <a:endParaRPr b="0" sz="1800">
                <a:solidFill>
                  <a:schemeClr val="dk1"/>
                </a:solidFill>
                <a:latin typeface="Times New Roman"/>
                <a:ea typeface="Times New Roman"/>
                <a:cs typeface="Times New Roman"/>
                <a:sym typeface="Times New Roman"/>
              </a:endParaRPr>
            </a:p>
          </p:txBody>
        </p:sp>
        <p:sp>
          <p:nvSpPr>
            <p:cNvPr id="471" name="Google Shape;471;p29"/>
            <p:cNvSpPr txBox="1"/>
            <p:nvPr/>
          </p:nvSpPr>
          <p:spPr>
            <a:xfrm>
              <a:off x="3532" y="2397"/>
              <a:ext cx="251" cy="2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000">
                  <a:solidFill>
                    <a:srgbClr val="FF3300"/>
                  </a:solidFill>
                  <a:latin typeface="Times New Roman"/>
                  <a:ea typeface="Times New Roman"/>
                  <a:cs typeface="Times New Roman"/>
                  <a:sym typeface="Times New Roman"/>
                </a:rPr>
                <a:t>A</a:t>
              </a:r>
              <a:endParaRPr b="0" sz="1800">
                <a:solidFill>
                  <a:schemeClr val="dk1"/>
                </a:solidFill>
                <a:latin typeface="Times New Roman"/>
                <a:ea typeface="Times New Roman"/>
                <a:cs typeface="Times New Roman"/>
                <a:sym typeface="Times New Roman"/>
              </a:endParaRPr>
            </a:p>
          </p:txBody>
        </p:sp>
        <p:sp>
          <p:nvSpPr>
            <p:cNvPr id="472" name="Google Shape;472;p29"/>
            <p:cNvSpPr txBox="1"/>
            <p:nvPr/>
          </p:nvSpPr>
          <p:spPr>
            <a:xfrm>
              <a:off x="3538" y="2658"/>
              <a:ext cx="241" cy="2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000">
                  <a:solidFill>
                    <a:srgbClr val="FF3300"/>
                  </a:solidFill>
                  <a:latin typeface="Times New Roman"/>
                  <a:ea typeface="Times New Roman"/>
                  <a:cs typeface="Times New Roman"/>
                  <a:sym typeface="Times New Roman"/>
                </a:rPr>
                <a:t>B</a:t>
              </a:r>
              <a:endParaRPr b="0" sz="1800">
                <a:solidFill>
                  <a:schemeClr val="dk1"/>
                </a:solidFill>
                <a:latin typeface="Times New Roman"/>
                <a:ea typeface="Times New Roman"/>
                <a:cs typeface="Times New Roman"/>
                <a:sym typeface="Times New Roman"/>
              </a:endParaRPr>
            </a:p>
          </p:txBody>
        </p:sp>
        <p:sp>
          <p:nvSpPr>
            <p:cNvPr id="473" name="Google Shape;473;p29"/>
            <p:cNvSpPr txBox="1"/>
            <p:nvPr/>
          </p:nvSpPr>
          <p:spPr>
            <a:xfrm>
              <a:off x="3569" y="3290"/>
              <a:ext cx="251" cy="2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000">
                  <a:solidFill>
                    <a:srgbClr val="FF3300"/>
                  </a:solidFill>
                  <a:latin typeface="Times New Roman"/>
                  <a:ea typeface="Times New Roman"/>
                  <a:cs typeface="Times New Roman"/>
                  <a:sym typeface="Times New Roman"/>
                </a:rPr>
                <a:t>A</a:t>
              </a:r>
              <a:endParaRPr b="0" sz="1800">
                <a:solidFill>
                  <a:schemeClr val="dk1"/>
                </a:solidFill>
                <a:latin typeface="Times New Roman"/>
                <a:ea typeface="Times New Roman"/>
                <a:cs typeface="Times New Roman"/>
                <a:sym typeface="Times New Roman"/>
              </a:endParaRPr>
            </a:p>
          </p:txBody>
        </p:sp>
        <p:sp>
          <p:nvSpPr>
            <p:cNvPr id="474" name="Google Shape;474;p29"/>
            <p:cNvSpPr txBox="1"/>
            <p:nvPr/>
          </p:nvSpPr>
          <p:spPr>
            <a:xfrm>
              <a:off x="3575" y="3551"/>
              <a:ext cx="240" cy="2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000">
                  <a:solidFill>
                    <a:srgbClr val="FF3300"/>
                  </a:solidFill>
                  <a:latin typeface="Times New Roman"/>
                  <a:ea typeface="Times New Roman"/>
                  <a:cs typeface="Times New Roman"/>
                  <a:sym typeface="Times New Roman"/>
                </a:rPr>
                <a:t>B</a:t>
              </a:r>
              <a:endParaRPr b="0" sz="1800">
                <a:solidFill>
                  <a:schemeClr val="dk1"/>
                </a:solidFill>
                <a:latin typeface="Times New Roman"/>
                <a:ea typeface="Times New Roman"/>
                <a:cs typeface="Times New Roman"/>
                <a:sym typeface="Times New Roman"/>
              </a:endParaRPr>
            </a:p>
          </p:txBody>
        </p:sp>
        <p:sp>
          <p:nvSpPr>
            <p:cNvPr id="475" name="Google Shape;475;p29"/>
            <p:cNvSpPr txBox="1"/>
            <p:nvPr/>
          </p:nvSpPr>
          <p:spPr>
            <a:xfrm>
              <a:off x="4372" y="2510"/>
              <a:ext cx="251" cy="2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000">
                  <a:solidFill>
                    <a:srgbClr val="FF3300"/>
                  </a:solidFill>
                  <a:latin typeface="Times New Roman"/>
                  <a:ea typeface="Times New Roman"/>
                  <a:cs typeface="Times New Roman"/>
                  <a:sym typeface="Times New Roman"/>
                </a:rPr>
                <a:t>Y</a:t>
              </a:r>
              <a:endParaRPr b="0" sz="1800">
                <a:solidFill>
                  <a:schemeClr val="dk1"/>
                </a:solidFill>
                <a:latin typeface="Times New Roman"/>
                <a:ea typeface="Times New Roman"/>
                <a:cs typeface="Times New Roman"/>
                <a:sym typeface="Times New Roman"/>
              </a:endParaRPr>
            </a:p>
          </p:txBody>
        </p:sp>
        <p:sp>
          <p:nvSpPr>
            <p:cNvPr id="476" name="Google Shape;476;p29"/>
            <p:cNvSpPr txBox="1"/>
            <p:nvPr/>
          </p:nvSpPr>
          <p:spPr>
            <a:xfrm>
              <a:off x="4357" y="3413"/>
              <a:ext cx="250" cy="2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000">
                  <a:solidFill>
                    <a:srgbClr val="FF3300"/>
                  </a:solidFill>
                  <a:latin typeface="Times New Roman"/>
                  <a:ea typeface="Times New Roman"/>
                  <a:cs typeface="Times New Roman"/>
                  <a:sym typeface="Times New Roman"/>
                </a:rPr>
                <a:t>Y</a:t>
              </a:r>
              <a:endParaRPr b="0" sz="1800">
                <a:solidFill>
                  <a:schemeClr val="dk1"/>
                </a:solidFill>
                <a:latin typeface="Times New Roman"/>
                <a:ea typeface="Times New Roman"/>
                <a:cs typeface="Times New Roman"/>
                <a:sym typeface="Times New Roman"/>
              </a:endParaRPr>
            </a:p>
          </p:txBody>
        </p:sp>
        <p:sp>
          <p:nvSpPr>
            <p:cNvPr id="477" name="Google Shape;477;p29"/>
            <p:cNvSpPr txBox="1"/>
            <p:nvPr/>
          </p:nvSpPr>
          <p:spPr>
            <a:xfrm>
              <a:off x="5209" y="2547"/>
              <a:ext cx="241" cy="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800">
                  <a:solidFill>
                    <a:srgbClr val="FF3300"/>
                  </a:solidFill>
                  <a:latin typeface="Times New Roman"/>
                  <a:ea typeface="Times New Roman"/>
                  <a:cs typeface="Times New Roman"/>
                  <a:sym typeface="Times New Roman"/>
                </a:rPr>
                <a:t>S</a:t>
              </a:r>
              <a:endParaRPr b="0" sz="1800">
                <a:solidFill>
                  <a:schemeClr val="dk1"/>
                </a:solidFill>
                <a:latin typeface="Times New Roman"/>
                <a:ea typeface="Times New Roman"/>
                <a:cs typeface="Times New Roman"/>
                <a:sym typeface="Times New Roman"/>
              </a:endParaRPr>
            </a:p>
          </p:txBody>
        </p:sp>
        <p:sp>
          <p:nvSpPr>
            <p:cNvPr id="478" name="Google Shape;478;p29"/>
            <p:cNvSpPr txBox="1"/>
            <p:nvPr/>
          </p:nvSpPr>
          <p:spPr>
            <a:xfrm>
              <a:off x="5210" y="3449"/>
              <a:ext cx="263" cy="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800">
                  <a:solidFill>
                    <a:srgbClr val="FF3300"/>
                  </a:solidFill>
                  <a:latin typeface="Times New Roman"/>
                  <a:ea typeface="Times New Roman"/>
                  <a:cs typeface="Times New Roman"/>
                  <a:sym typeface="Times New Roman"/>
                </a:rPr>
                <a:t>C</a:t>
              </a:r>
              <a:endParaRPr b="0" sz="1800">
                <a:solidFill>
                  <a:schemeClr val="dk1"/>
                </a:solidFill>
                <a:latin typeface="Times New Roman"/>
                <a:ea typeface="Times New Roman"/>
                <a:cs typeface="Times New Roman"/>
                <a:sym typeface="Times New Roman"/>
              </a:endParaRPr>
            </a:p>
          </p:txBody>
        </p:sp>
        <p:sp>
          <p:nvSpPr>
            <p:cNvPr id="479" name="Google Shape;479;p29"/>
            <p:cNvSpPr txBox="1"/>
            <p:nvPr/>
          </p:nvSpPr>
          <p:spPr>
            <a:xfrm>
              <a:off x="3870" y="2623"/>
              <a:ext cx="616" cy="2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accent2"/>
                  </a:solidFill>
                  <a:latin typeface="Times New Roman"/>
                  <a:ea typeface="Times New Roman"/>
                  <a:cs typeface="Times New Roman"/>
                  <a:sym typeface="Times New Roman"/>
                </a:rPr>
                <a:t>XOR 2</a:t>
              </a:r>
              <a:endParaRPr sz="1800">
                <a:solidFill>
                  <a:schemeClr val="dk1"/>
                </a:solidFill>
                <a:latin typeface="Times New Roman"/>
                <a:ea typeface="Times New Roman"/>
                <a:cs typeface="Times New Roman"/>
                <a:sym typeface="Times New Roman"/>
              </a:endParaRPr>
            </a:p>
          </p:txBody>
        </p:sp>
        <p:sp>
          <p:nvSpPr>
            <p:cNvPr id="480" name="Google Shape;480;p29"/>
            <p:cNvSpPr txBox="1"/>
            <p:nvPr/>
          </p:nvSpPr>
          <p:spPr>
            <a:xfrm>
              <a:off x="3787" y="3520"/>
              <a:ext cx="616" cy="24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accent2"/>
                  </a:solidFill>
                  <a:latin typeface="Times New Roman"/>
                  <a:ea typeface="Times New Roman"/>
                  <a:cs typeface="Times New Roman"/>
                  <a:sym typeface="Times New Roman"/>
                </a:rPr>
                <a:t>AND 2</a:t>
              </a:r>
              <a:endParaRPr sz="1800">
                <a:solidFill>
                  <a:schemeClr val="dk1"/>
                </a:solidFill>
                <a:latin typeface="Times New Roman"/>
                <a:ea typeface="Times New Roman"/>
                <a:cs typeface="Times New Roman"/>
                <a:sym typeface="Times New Roman"/>
              </a:endParaRPr>
            </a:p>
          </p:txBody>
        </p:sp>
      </p:grpSp>
      <p:pic>
        <p:nvPicPr>
          <p:cNvPr id="481" name="Google Shape;481;p29"/>
          <p:cNvPicPr preferRelativeResize="0"/>
          <p:nvPr/>
        </p:nvPicPr>
        <p:blipFill rotWithShape="1">
          <a:blip r:embed="rId4">
            <a:alphaModFix/>
          </a:blip>
          <a:srcRect b="0" l="0" r="0" t="0"/>
          <a:stretch/>
        </p:blipFill>
        <p:spPr>
          <a:xfrm>
            <a:off x="533400" y="990600"/>
            <a:ext cx="2809875" cy="1676400"/>
          </a:xfrm>
          <a:prstGeom prst="rect">
            <a:avLst/>
          </a:prstGeom>
          <a:noFill/>
          <a:ln>
            <a:noFill/>
          </a:ln>
        </p:spPr>
      </p:pic>
      <p:pic>
        <p:nvPicPr>
          <p:cNvPr id="482" name="Google Shape;482;p29"/>
          <p:cNvPicPr preferRelativeResize="0"/>
          <p:nvPr/>
        </p:nvPicPr>
        <p:blipFill rotWithShape="1">
          <a:blip r:embed="rId5">
            <a:alphaModFix/>
          </a:blip>
          <a:srcRect b="0" l="0" r="0" t="0"/>
          <a:stretch/>
        </p:blipFill>
        <p:spPr>
          <a:xfrm>
            <a:off x="381000" y="3200400"/>
            <a:ext cx="4038600" cy="3327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FF"/>
              </a:buClr>
              <a:buSzPts val="2800"/>
              <a:buFont typeface="Times New Roman"/>
              <a:buNone/>
            </a:pPr>
            <a:r>
              <a:rPr lang="en-US" sz="2800">
                <a:solidFill>
                  <a:srgbClr val="0000FF"/>
                </a:solidFill>
                <a:latin typeface="Times New Roman"/>
                <a:ea typeface="Times New Roman"/>
                <a:cs typeface="Times New Roman"/>
                <a:sym typeface="Times New Roman"/>
              </a:rPr>
              <a:t>REPRESENTING BINARY INTEGERS</a:t>
            </a:r>
            <a:br>
              <a:rPr lang="en-US" sz="2800">
                <a:solidFill>
                  <a:srgbClr val="0000FF"/>
                </a:solidFill>
                <a:latin typeface="Times New Roman"/>
                <a:ea typeface="Times New Roman"/>
                <a:cs typeface="Times New Roman"/>
                <a:sym typeface="Times New Roman"/>
              </a:rPr>
            </a:br>
            <a:endParaRPr/>
          </a:p>
        </p:txBody>
      </p:sp>
      <p:sp>
        <p:nvSpPr>
          <p:cNvPr id="151" name="Google Shape;151;p3"/>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just">
              <a:lnSpc>
                <a:spcPct val="80000"/>
              </a:lnSpc>
              <a:spcBef>
                <a:spcPts val="0"/>
              </a:spcBef>
              <a:spcAft>
                <a:spcPts val="0"/>
              </a:spcAft>
              <a:buSzPts val="1554"/>
              <a:buFont typeface="Noto Sans Symbols"/>
              <a:buChar char="⮚"/>
            </a:pPr>
            <a:r>
              <a:rPr lang="en-US" sz="2220">
                <a:latin typeface="Times New Roman"/>
                <a:ea typeface="Times New Roman"/>
                <a:cs typeface="Times New Roman"/>
                <a:sym typeface="Times New Roman"/>
              </a:rPr>
              <a:t>A computer has to process both positive and negative numbers called </a:t>
            </a:r>
            <a:r>
              <a:rPr i="1" lang="en-US" sz="2220">
                <a:latin typeface="Times New Roman"/>
                <a:ea typeface="Times New Roman"/>
                <a:cs typeface="Times New Roman"/>
                <a:sym typeface="Times New Roman"/>
              </a:rPr>
              <a:t>signed integers and/or simply signed numbers</a:t>
            </a:r>
            <a:r>
              <a:rPr lang="en-US" sz="2220">
                <a:latin typeface="Times New Roman"/>
                <a:ea typeface="Times New Roman"/>
                <a:cs typeface="Times New Roman"/>
                <a:sym typeface="Times New Roman"/>
              </a:rPr>
              <a:t> </a:t>
            </a:r>
            <a:endParaRPr/>
          </a:p>
          <a:p>
            <a:pPr indent="-274320" lvl="0" marL="274320" rtl="0" algn="just">
              <a:lnSpc>
                <a:spcPct val="80000"/>
              </a:lnSpc>
              <a:spcBef>
                <a:spcPts val="600"/>
              </a:spcBef>
              <a:spcAft>
                <a:spcPts val="0"/>
              </a:spcAft>
              <a:buSzPts val="1554"/>
              <a:buFont typeface="Noto Sans Symbols"/>
              <a:buChar char="⮚"/>
            </a:pPr>
            <a:r>
              <a:rPr lang="en-US" sz="2220">
                <a:latin typeface="Times New Roman"/>
                <a:ea typeface="Times New Roman"/>
                <a:cs typeface="Times New Roman"/>
                <a:sym typeface="Times New Roman"/>
              </a:rPr>
              <a:t> Binary integer number can be represented using one of the following schemes:</a:t>
            </a:r>
            <a:endParaRPr/>
          </a:p>
          <a:p>
            <a:pPr indent="-182879" lvl="4" marL="1463040" rtl="0" algn="l">
              <a:lnSpc>
                <a:spcPct val="80000"/>
              </a:lnSpc>
              <a:spcBef>
                <a:spcPts val="444"/>
              </a:spcBef>
              <a:spcAft>
                <a:spcPts val="0"/>
              </a:spcAft>
              <a:buSzPts val="1510"/>
              <a:buFont typeface="Times New Roman"/>
              <a:buChar char="•"/>
            </a:pPr>
            <a:r>
              <a:rPr lang="en-US" sz="2220">
                <a:latin typeface="Times New Roman"/>
                <a:ea typeface="Times New Roman"/>
                <a:cs typeface="Times New Roman"/>
                <a:sym typeface="Times New Roman"/>
              </a:rPr>
              <a:t>     Signed – Magnitude representation</a:t>
            </a:r>
            <a:endParaRPr/>
          </a:p>
          <a:p>
            <a:pPr indent="-182879" lvl="4" marL="1463040" rtl="0" algn="l">
              <a:lnSpc>
                <a:spcPct val="80000"/>
              </a:lnSpc>
              <a:spcBef>
                <a:spcPts val="444"/>
              </a:spcBef>
              <a:spcAft>
                <a:spcPts val="0"/>
              </a:spcAft>
              <a:buSzPts val="1510"/>
              <a:buFont typeface="Times New Roman"/>
              <a:buChar char="•"/>
            </a:pPr>
            <a:r>
              <a:rPr lang="en-US" sz="2220">
                <a:latin typeface="Times New Roman"/>
                <a:ea typeface="Times New Roman"/>
                <a:cs typeface="Times New Roman"/>
                <a:sym typeface="Times New Roman"/>
              </a:rPr>
              <a:t>     Signed – 1’s complement representation</a:t>
            </a:r>
            <a:endParaRPr/>
          </a:p>
          <a:p>
            <a:pPr indent="-182879" lvl="4" marL="1463040" rtl="0" algn="l">
              <a:lnSpc>
                <a:spcPct val="80000"/>
              </a:lnSpc>
              <a:spcBef>
                <a:spcPts val="444"/>
              </a:spcBef>
              <a:spcAft>
                <a:spcPts val="0"/>
              </a:spcAft>
              <a:buSzPts val="1510"/>
              <a:buFont typeface="Times New Roman"/>
              <a:buChar char="•"/>
            </a:pPr>
            <a:r>
              <a:rPr lang="en-US" sz="2220">
                <a:latin typeface="Times New Roman"/>
                <a:ea typeface="Times New Roman"/>
                <a:cs typeface="Times New Roman"/>
                <a:sym typeface="Times New Roman"/>
              </a:rPr>
              <a:t>     Signed – 2’s complement representation</a:t>
            </a:r>
            <a:endParaRPr/>
          </a:p>
          <a:p>
            <a:pPr indent="-274320" lvl="0" marL="274320" rtl="0" algn="l">
              <a:lnSpc>
                <a:spcPct val="80000"/>
              </a:lnSpc>
              <a:spcBef>
                <a:spcPts val="600"/>
              </a:spcBef>
              <a:spcAft>
                <a:spcPts val="0"/>
              </a:spcAft>
              <a:buSzPts val="1554"/>
              <a:buFont typeface="Noto Sans Symbols"/>
              <a:buChar char="⮚"/>
            </a:pPr>
            <a:r>
              <a:rPr lang="en-US" sz="2220">
                <a:latin typeface="Times New Roman"/>
                <a:ea typeface="Times New Roman"/>
                <a:cs typeface="Times New Roman"/>
                <a:sym typeface="Times New Roman"/>
              </a:rPr>
              <a:t> For instance consider  </a:t>
            </a:r>
            <a:r>
              <a:rPr lang="en-US" sz="2220">
                <a:solidFill>
                  <a:srgbClr val="FF3300"/>
                </a:solidFill>
                <a:latin typeface="Times New Roman"/>
                <a:ea typeface="Times New Roman"/>
                <a:cs typeface="Times New Roman"/>
                <a:sym typeface="Times New Roman"/>
              </a:rPr>
              <a:t>-13</a:t>
            </a:r>
            <a:endParaRPr/>
          </a:p>
          <a:p>
            <a:pPr indent="-274320" lvl="0" marL="274320" rtl="0" algn="l">
              <a:lnSpc>
                <a:spcPct val="80000"/>
              </a:lnSpc>
              <a:spcBef>
                <a:spcPts val="600"/>
              </a:spcBef>
              <a:spcAft>
                <a:spcPts val="0"/>
              </a:spcAft>
              <a:buSzPts val="1554"/>
              <a:buChar char="🞆"/>
            </a:pPr>
            <a:r>
              <a:rPr lang="en-US" sz="2220">
                <a:latin typeface="Times New Roman"/>
                <a:ea typeface="Times New Roman"/>
                <a:cs typeface="Times New Roman"/>
                <a:sym typeface="Times New Roman"/>
              </a:rPr>
              <a:t>Now  </a:t>
            </a:r>
            <a:r>
              <a:rPr lang="en-US" sz="2220">
                <a:solidFill>
                  <a:srgbClr val="FF3300"/>
                </a:solidFill>
                <a:latin typeface="Times New Roman"/>
                <a:ea typeface="Times New Roman"/>
                <a:cs typeface="Times New Roman"/>
                <a:sym typeface="Times New Roman"/>
              </a:rPr>
              <a:t>-13</a:t>
            </a:r>
            <a:r>
              <a:rPr lang="en-US" sz="2220">
                <a:latin typeface="Times New Roman"/>
                <a:ea typeface="Times New Roman"/>
                <a:cs typeface="Times New Roman"/>
                <a:sym typeface="Times New Roman"/>
              </a:rPr>
              <a:t> in binary as recorded in an 8-bit register look like:</a:t>
            </a:r>
            <a:endParaRPr/>
          </a:p>
          <a:p>
            <a:pPr indent="-274320" lvl="0" marL="274320" rtl="0" algn="l">
              <a:lnSpc>
                <a:spcPct val="80000"/>
              </a:lnSpc>
              <a:spcBef>
                <a:spcPts val="600"/>
              </a:spcBef>
              <a:spcAft>
                <a:spcPts val="0"/>
              </a:spcAft>
              <a:buSzPts val="1554"/>
              <a:buChar char="🞆"/>
            </a:pPr>
            <a:r>
              <a:rPr lang="en-US" sz="2220">
                <a:latin typeface="Times New Roman"/>
                <a:ea typeface="Times New Roman"/>
                <a:cs typeface="Times New Roman"/>
                <a:sym typeface="Times New Roman"/>
              </a:rPr>
              <a:t>          </a:t>
            </a:r>
            <a:r>
              <a:rPr lang="en-US" sz="2220">
                <a:solidFill>
                  <a:srgbClr val="FF3300"/>
                </a:solidFill>
                <a:latin typeface="Times New Roman"/>
                <a:ea typeface="Times New Roman"/>
                <a:cs typeface="Times New Roman"/>
                <a:sym typeface="Times New Roman"/>
              </a:rPr>
              <a:t>1  0001101</a:t>
            </a:r>
            <a:r>
              <a:rPr lang="en-US" sz="2220">
                <a:latin typeface="Times New Roman"/>
                <a:ea typeface="Times New Roman"/>
                <a:cs typeface="Times New Roman"/>
                <a:sym typeface="Times New Roman"/>
              </a:rPr>
              <a:t>        </a:t>
            </a:r>
            <a:r>
              <a:rPr lang="en-US" sz="2960">
                <a:latin typeface="Times New Roman"/>
                <a:ea typeface="Times New Roman"/>
                <a:cs typeface="Times New Roman"/>
                <a:sym typeface="Times New Roman"/>
              </a:rPr>
              <a:t>🡪</a:t>
            </a:r>
            <a:r>
              <a:rPr lang="en-US" sz="2220">
                <a:latin typeface="Times New Roman"/>
                <a:ea typeface="Times New Roman"/>
                <a:cs typeface="Times New Roman"/>
                <a:sym typeface="Times New Roman"/>
              </a:rPr>
              <a:t> signed – magnitude form</a:t>
            </a:r>
            <a:endParaRPr/>
          </a:p>
          <a:p>
            <a:pPr indent="-274320" lvl="0" marL="274320" rtl="0" algn="l">
              <a:lnSpc>
                <a:spcPct val="80000"/>
              </a:lnSpc>
              <a:spcBef>
                <a:spcPts val="600"/>
              </a:spcBef>
              <a:spcAft>
                <a:spcPts val="0"/>
              </a:spcAft>
              <a:buSzPts val="1554"/>
              <a:buChar char="🞆"/>
            </a:pPr>
            <a:r>
              <a:rPr lang="en-US" sz="2220">
                <a:latin typeface="Times New Roman"/>
                <a:ea typeface="Times New Roman"/>
                <a:cs typeface="Times New Roman"/>
                <a:sym typeface="Times New Roman"/>
              </a:rPr>
              <a:t>          </a:t>
            </a:r>
            <a:r>
              <a:rPr lang="en-US" sz="2220">
                <a:solidFill>
                  <a:srgbClr val="FF3300"/>
                </a:solidFill>
                <a:latin typeface="Times New Roman"/>
                <a:ea typeface="Times New Roman"/>
                <a:cs typeface="Times New Roman"/>
                <a:sym typeface="Times New Roman"/>
              </a:rPr>
              <a:t>1  1110010</a:t>
            </a:r>
            <a:r>
              <a:rPr lang="en-US" sz="2220">
                <a:latin typeface="Times New Roman"/>
                <a:ea typeface="Times New Roman"/>
                <a:cs typeface="Times New Roman"/>
                <a:sym typeface="Times New Roman"/>
              </a:rPr>
              <a:t>        </a:t>
            </a:r>
            <a:r>
              <a:rPr lang="en-US" sz="2960">
                <a:latin typeface="Times New Roman"/>
                <a:ea typeface="Times New Roman"/>
                <a:cs typeface="Times New Roman"/>
                <a:sym typeface="Times New Roman"/>
              </a:rPr>
              <a:t>🡪</a:t>
            </a:r>
            <a:r>
              <a:rPr lang="en-US" sz="2220">
                <a:latin typeface="Times New Roman"/>
                <a:ea typeface="Times New Roman"/>
                <a:cs typeface="Times New Roman"/>
                <a:sym typeface="Times New Roman"/>
              </a:rPr>
              <a:t> signed – 1’s complement form</a:t>
            </a:r>
            <a:endParaRPr/>
          </a:p>
          <a:p>
            <a:pPr indent="-274320" lvl="0" marL="274320" rtl="0" algn="l">
              <a:lnSpc>
                <a:spcPct val="80000"/>
              </a:lnSpc>
              <a:spcBef>
                <a:spcPts val="600"/>
              </a:spcBef>
              <a:spcAft>
                <a:spcPts val="0"/>
              </a:spcAft>
              <a:buSzPts val="2072"/>
              <a:buChar char="🞆"/>
            </a:pPr>
            <a:r>
              <a:rPr lang="en-US" sz="2960">
                <a:latin typeface="Times New Roman"/>
                <a:ea typeface="Times New Roman"/>
                <a:cs typeface="Times New Roman"/>
                <a:sym typeface="Times New Roman"/>
              </a:rPr>
              <a:t>	</a:t>
            </a:r>
            <a:r>
              <a:rPr lang="en-US" sz="2220">
                <a:solidFill>
                  <a:srgbClr val="FF3300"/>
                </a:solidFill>
                <a:latin typeface="Times New Roman"/>
                <a:ea typeface="Times New Roman"/>
                <a:cs typeface="Times New Roman"/>
                <a:sym typeface="Times New Roman"/>
              </a:rPr>
              <a:t>1  1110011</a:t>
            </a:r>
            <a:r>
              <a:rPr lang="en-US" sz="2960">
                <a:latin typeface="Times New Roman"/>
                <a:ea typeface="Times New Roman"/>
                <a:cs typeface="Times New Roman"/>
                <a:sym typeface="Times New Roman"/>
              </a:rPr>
              <a:t>      🡪</a:t>
            </a:r>
            <a:r>
              <a:rPr lang="en-US" sz="2220">
                <a:latin typeface="Times New Roman"/>
                <a:ea typeface="Times New Roman"/>
                <a:cs typeface="Times New Roman"/>
                <a:sym typeface="Times New Roman"/>
              </a:rPr>
              <a:t> signed – 2’s complement form</a:t>
            </a:r>
            <a:endParaRPr sz="296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0"/>
          <p:cNvSpPr txBox="1"/>
          <p:nvPr>
            <p:ph type="title"/>
          </p:nvPr>
        </p:nvSpPr>
        <p:spPr>
          <a:xfrm>
            <a:off x="457200" y="274638"/>
            <a:ext cx="7467600" cy="4111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2700"/>
              <a:buFont typeface="Arial Black"/>
              <a:buNone/>
            </a:pPr>
            <a:r>
              <a:rPr lang="en-US" sz="2700"/>
              <a:t>Full Adder</a:t>
            </a:r>
            <a:endParaRPr sz="2700"/>
          </a:p>
        </p:txBody>
      </p:sp>
      <p:sp>
        <p:nvSpPr>
          <p:cNvPr id="488" name="Google Shape;488;p30"/>
          <p:cNvSpPr txBox="1"/>
          <p:nvPr>
            <p:ph idx="1" type="body"/>
          </p:nvPr>
        </p:nvSpPr>
        <p:spPr>
          <a:xfrm>
            <a:off x="457200" y="838200"/>
            <a:ext cx="8229600" cy="5287963"/>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40"/>
              <a:buChar char="🞆"/>
            </a:pPr>
            <a:r>
              <a:rPr b="0" lang="en-US">
                <a:latin typeface="Times New Roman"/>
                <a:ea typeface="Times New Roman"/>
                <a:cs typeface="Times New Roman"/>
                <a:sym typeface="Times New Roman"/>
              </a:rPr>
              <a:t>Full adder is developed to overcome the drawback of Half Adder circuit. It can add two one-bit numbers A and B, and carry c. The full adder is a three input and two output combinational circuit.</a:t>
            </a:r>
            <a:endParaRPr/>
          </a:p>
          <a:p>
            <a:pPr indent="-132080" lvl="0" marL="274320" rtl="0" algn="l">
              <a:spcBef>
                <a:spcPts val="600"/>
              </a:spcBef>
              <a:spcAft>
                <a:spcPts val="0"/>
              </a:spcAft>
              <a:buSzPts val="2240"/>
              <a:buNone/>
            </a:pPr>
            <a:r>
              <a:t/>
            </a:r>
            <a:endParaRPr/>
          </a:p>
        </p:txBody>
      </p:sp>
      <p:pic>
        <p:nvPicPr>
          <p:cNvPr descr="Block Diagram of Full Adder" id="489" name="Google Shape;489;p30"/>
          <p:cNvPicPr preferRelativeResize="0"/>
          <p:nvPr/>
        </p:nvPicPr>
        <p:blipFill rotWithShape="1">
          <a:blip r:embed="rId3">
            <a:alphaModFix/>
          </a:blip>
          <a:srcRect b="0" l="0" r="0" t="0"/>
          <a:stretch/>
        </p:blipFill>
        <p:spPr>
          <a:xfrm>
            <a:off x="1676400" y="3962400"/>
            <a:ext cx="5798249" cy="2438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31"/>
          <p:cNvSpPr txBox="1"/>
          <p:nvPr>
            <p:ph type="title"/>
          </p:nvPr>
        </p:nvSpPr>
        <p:spPr>
          <a:xfrm>
            <a:off x="457200" y="274638"/>
            <a:ext cx="7467600" cy="4111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2700"/>
              <a:buFont typeface="Arial Black"/>
              <a:buNone/>
            </a:pPr>
            <a:r>
              <a:rPr lang="en-US" sz="2700"/>
              <a:t>Full Adder</a:t>
            </a:r>
            <a:endParaRPr sz="2700"/>
          </a:p>
        </p:txBody>
      </p:sp>
      <p:pic>
        <p:nvPicPr>
          <p:cNvPr descr="Full Adder Truth Table" id="495" name="Google Shape;495;p31"/>
          <p:cNvPicPr preferRelativeResize="0"/>
          <p:nvPr>
            <p:ph idx="1" type="body"/>
          </p:nvPr>
        </p:nvPicPr>
        <p:blipFill rotWithShape="1">
          <a:blip r:embed="rId3">
            <a:alphaModFix/>
          </a:blip>
          <a:srcRect b="0" l="0" r="0" t="0"/>
          <a:stretch/>
        </p:blipFill>
        <p:spPr>
          <a:xfrm>
            <a:off x="228600" y="762000"/>
            <a:ext cx="3352800" cy="3733800"/>
          </a:xfrm>
          <a:prstGeom prst="rect">
            <a:avLst/>
          </a:prstGeom>
          <a:noFill/>
          <a:ln>
            <a:noFill/>
          </a:ln>
        </p:spPr>
      </p:pic>
      <p:pic>
        <p:nvPicPr>
          <p:cNvPr id="496" name="Google Shape;496;p31"/>
          <p:cNvPicPr preferRelativeResize="0"/>
          <p:nvPr/>
        </p:nvPicPr>
        <p:blipFill rotWithShape="1">
          <a:blip r:embed="rId4">
            <a:alphaModFix/>
          </a:blip>
          <a:srcRect b="0" l="0" r="0" t="0"/>
          <a:stretch/>
        </p:blipFill>
        <p:spPr>
          <a:xfrm>
            <a:off x="4343400" y="1219200"/>
            <a:ext cx="4429125" cy="197182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32"/>
          <p:cNvSpPr txBox="1"/>
          <p:nvPr>
            <p:ph type="title"/>
          </p:nvPr>
        </p:nvSpPr>
        <p:spPr>
          <a:xfrm>
            <a:off x="457200" y="274638"/>
            <a:ext cx="7467600" cy="4111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2700"/>
              <a:buFont typeface="Arial Black"/>
              <a:buNone/>
            </a:pPr>
            <a:r>
              <a:rPr lang="en-US" sz="2700"/>
              <a:t>FULL ADDER: CIRCUIT DIAGRAM</a:t>
            </a:r>
            <a:endParaRPr sz="2700"/>
          </a:p>
        </p:txBody>
      </p:sp>
      <p:pic>
        <p:nvPicPr>
          <p:cNvPr id="502" name="Google Shape;502;p32"/>
          <p:cNvPicPr preferRelativeResize="0"/>
          <p:nvPr>
            <p:ph idx="1" type="body"/>
          </p:nvPr>
        </p:nvPicPr>
        <p:blipFill rotWithShape="1">
          <a:blip r:embed="rId3">
            <a:alphaModFix/>
          </a:blip>
          <a:srcRect b="0" l="0" r="0" t="0"/>
          <a:stretch/>
        </p:blipFill>
        <p:spPr>
          <a:xfrm>
            <a:off x="1143000" y="1752600"/>
            <a:ext cx="6248399" cy="32035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3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rPr b="1" lang="en-US"/>
              <a:t>Half Subtractors</a:t>
            </a:r>
            <a:br>
              <a:rPr lang="en-US"/>
            </a:br>
            <a:endParaRPr/>
          </a:p>
        </p:txBody>
      </p:sp>
      <p:sp>
        <p:nvSpPr>
          <p:cNvPr id="508" name="Google Shape;508;p33"/>
          <p:cNvSpPr txBox="1"/>
          <p:nvPr>
            <p:ph idx="1" type="body"/>
          </p:nvPr>
        </p:nvSpPr>
        <p:spPr>
          <a:xfrm>
            <a:off x="457200" y="990600"/>
            <a:ext cx="7467600" cy="54833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40"/>
              <a:buChar char="🞆"/>
            </a:pPr>
            <a:r>
              <a:rPr b="0" lang="en-US">
                <a:latin typeface="Times New Roman"/>
                <a:ea typeface="Times New Roman"/>
                <a:cs typeface="Times New Roman"/>
                <a:sym typeface="Times New Roman"/>
              </a:rPr>
              <a:t>Half subtractor is a combination circuit with two inputs and two outputs (difference and borrow). It produces the difference between the two binary bits at the input and also produces a output (Borrow) to indicate if a 1 has been borrowed. In the subtraction (A-B), A is called as Minuend bit and B is called as Subtrahend bit.</a:t>
            </a:r>
            <a:endParaRPr/>
          </a:p>
          <a:p>
            <a:pPr indent="-132080" lvl="0" marL="274320" rtl="0" algn="just">
              <a:spcBef>
                <a:spcPts val="600"/>
              </a:spcBef>
              <a:spcAft>
                <a:spcPts val="0"/>
              </a:spcAft>
              <a:buSzPts val="224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34"/>
          <p:cNvSpPr txBox="1"/>
          <p:nvPr>
            <p:ph type="title"/>
          </p:nvPr>
        </p:nvSpPr>
        <p:spPr>
          <a:xfrm>
            <a:off x="457200" y="274638"/>
            <a:ext cx="7467600" cy="4111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2700"/>
              <a:buFont typeface="Arial Black"/>
              <a:buNone/>
            </a:pPr>
            <a:r>
              <a:rPr lang="en-US" sz="2700">
                <a:solidFill>
                  <a:srgbClr val="FF0000"/>
                </a:solidFill>
              </a:rPr>
              <a:t>Truth table and circuit diagram</a:t>
            </a:r>
            <a:endParaRPr sz="2700">
              <a:solidFill>
                <a:srgbClr val="FF0000"/>
              </a:solidFill>
            </a:endParaRPr>
          </a:p>
        </p:txBody>
      </p:sp>
      <p:pic>
        <p:nvPicPr>
          <p:cNvPr id="514" name="Google Shape;514;p34"/>
          <p:cNvPicPr preferRelativeResize="0"/>
          <p:nvPr/>
        </p:nvPicPr>
        <p:blipFill rotWithShape="1">
          <a:blip r:embed="rId3">
            <a:alphaModFix/>
          </a:blip>
          <a:srcRect b="0" l="0" r="0" t="0"/>
          <a:stretch/>
        </p:blipFill>
        <p:spPr>
          <a:xfrm>
            <a:off x="4495800" y="1143000"/>
            <a:ext cx="3124200" cy="1905000"/>
          </a:xfrm>
          <a:prstGeom prst="rect">
            <a:avLst/>
          </a:prstGeom>
          <a:noFill/>
          <a:ln>
            <a:noFill/>
          </a:ln>
        </p:spPr>
      </p:pic>
      <p:sp>
        <p:nvSpPr>
          <p:cNvPr id="515" name="Google Shape;515;p34"/>
          <p:cNvSpPr/>
          <p:nvPr/>
        </p:nvSpPr>
        <p:spPr>
          <a:xfrm>
            <a:off x="457200" y="4267200"/>
            <a:ext cx="7620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From the truth table, Boolean Expression can be derived as:</a:t>
            </a:r>
            <a:endParaRPr/>
          </a:p>
          <a:p>
            <a:pPr indent="0" lvl="0" marL="0" marR="0" rtl="0" algn="l">
              <a:spcBef>
                <a:spcPts val="0"/>
              </a:spcBef>
              <a:spcAft>
                <a:spcPts val="0"/>
              </a:spcAft>
              <a:buNone/>
            </a:pPr>
            <a:r>
              <a:rPr b="1" lang="en-US" sz="1800">
                <a:solidFill>
                  <a:schemeClr val="dk1"/>
                </a:solidFill>
                <a:latin typeface="Century Schoolbook"/>
                <a:ea typeface="Century Schoolbook"/>
                <a:cs typeface="Century Schoolbook"/>
                <a:sym typeface="Century Schoolbook"/>
              </a:rPr>
              <a:t>D = A’B + AB’ = </a:t>
            </a:r>
            <a:r>
              <a:rPr lang="en-US" sz="1800">
                <a:solidFill>
                  <a:schemeClr val="dk1"/>
                </a:solidFill>
                <a:latin typeface="Century Schoolbook"/>
                <a:ea typeface="Century Schoolbook"/>
                <a:cs typeface="Century Schoolbook"/>
                <a:sym typeface="Century Schoolbook"/>
              </a:rPr>
              <a:t> </a:t>
            </a:r>
            <a:r>
              <a:rPr b="1" lang="en-US" sz="1800">
                <a:solidFill>
                  <a:schemeClr val="dk1"/>
                </a:solidFill>
                <a:latin typeface="Century Schoolbook"/>
                <a:ea typeface="Century Schoolbook"/>
                <a:cs typeface="Century Schoolbook"/>
                <a:sym typeface="Century Schoolbook"/>
              </a:rPr>
              <a:t>A </a:t>
            </a:r>
            <a:r>
              <a:rPr lang="en-US" sz="1800">
                <a:solidFill>
                  <a:schemeClr val="dk1"/>
                </a:solidFill>
                <a:latin typeface="Century Schoolbook"/>
                <a:ea typeface="Century Schoolbook"/>
                <a:cs typeface="Century Schoolbook"/>
                <a:sym typeface="Century Schoolbook"/>
              </a:rPr>
              <a:t>⊕ </a:t>
            </a:r>
            <a:r>
              <a:rPr b="1" lang="en-US" sz="1800">
                <a:solidFill>
                  <a:schemeClr val="dk1"/>
                </a:solidFill>
                <a:latin typeface="Century Schoolbook"/>
                <a:ea typeface="Century Schoolbook"/>
                <a:cs typeface="Century Schoolbook"/>
                <a:sym typeface="Century Schoolbook"/>
              </a:rPr>
              <a:t>B</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b="1" lang="en-US" sz="1800">
                <a:solidFill>
                  <a:schemeClr val="dk1"/>
                </a:solidFill>
                <a:latin typeface="Century Schoolbook"/>
                <a:ea typeface="Century Schoolbook"/>
                <a:cs typeface="Century Schoolbook"/>
                <a:sym typeface="Century Schoolbook"/>
              </a:rPr>
              <a:t>B</a:t>
            </a:r>
            <a:r>
              <a:rPr b="1" baseline="-25000" lang="en-US" sz="1800">
                <a:solidFill>
                  <a:schemeClr val="dk1"/>
                </a:solidFill>
                <a:latin typeface="Century Schoolbook"/>
                <a:ea typeface="Century Schoolbook"/>
                <a:cs typeface="Century Schoolbook"/>
                <a:sym typeface="Century Schoolbook"/>
              </a:rPr>
              <a:t>o</a:t>
            </a:r>
            <a:r>
              <a:rPr lang="en-US" sz="1800">
                <a:solidFill>
                  <a:schemeClr val="dk1"/>
                </a:solidFill>
                <a:latin typeface="Century Schoolbook"/>
                <a:ea typeface="Century Schoolbook"/>
                <a:cs typeface="Century Schoolbook"/>
                <a:sym typeface="Century Schoolbook"/>
              </a:rPr>
              <a:t> = </a:t>
            </a:r>
            <a:r>
              <a:rPr b="1" lang="en-US" sz="1800">
                <a:solidFill>
                  <a:schemeClr val="dk1"/>
                </a:solidFill>
                <a:latin typeface="Century Schoolbook"/>
                <a:ea typeface="Century Schoolbook"/>
                <a:cs typeface="Century Schoolbook"/>
                <a:sym typeface="Century Schoolbook"/>
              </a:rPr>
              <a:t>A’B</a:t>
            </a:r>
            <a:endParaRPr sz="1800">
              <a:solidFill>
                <a:schemeClr val="dk1"/>
              </a:solidFill>
              <a:latin typeface="Century Schoolbook"/>
              <a:ea typeface="Century Schoolbook"/>
              <a:cs typeface="Century Schoolbook"/>
              <a:sym typeface="Century Schoolbook"/>
            </a:endParaRPr>
          </a:p>
        </p:txBody>
      </p:sp>
      <p:pic>
        <p:nvPicPr>
          <p:cNvPr id="516" name="Google Shape;516;p34"/>
          <p:cNvPicPr preferRelativeResize="0"/>
          <p:nvPr>
            <p:ph idx="1" type="body"/>
          </p:nvPr>
        </p:nvPicPr>
        <p:blipFill rotWithShape="1">
          <a:blip r:embed="rId4">
            <a:alphaModFix/>
          </a:blip>
          <a:srcRect b="0" l="0" r="0" t="0"/>
          <a:stretch/>
        </p:blipFill>
        <p:spPr>
          <a:xfrm>
            <a:off x="304801" y="1295400"/>
            <a:ext cx="4250416" cy="28193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3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rPr b="1" lang="en-US"/>
              <a:t>Full Subtractors</a:t>
            </a:r>
            <a:br>
              <a:rPr lang="en-US"/>
            </a:br>
            <a:endParaRPr/>
          </a:p>
        </p:txBody>
      </p:sp>
      <p:sp>
        <p:nvSpPr>
          <p:cNvPr id="522" name="Google Shape;522;p35"/>
          <p:cNvSpPr txBox="1"/>
          <p:nvPr>
            <p:ph idx="1" type="body"/>
          </p:nvPr>
        </p:nvSpPr>
        <p:spPr>
          <a:xfrm>
            <a:off x="457200" y="1066800"/>
            <a:ext cx="7467600" cy="54071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40"/>
              <a:buChar char="🞆"/>
            </a:pPr>
            <a:r>
              <a:rPr b="0" lang="en-US">
                <a:latin typeface="Times New Roman"/>
                <a:ea typeface="Times New Roman"/>
                <a:cs typeface="Times New Roman"/>
                <a:sym typeface="Times New Roman"/>
              </a:rPr>
              <a:t>The disadvantage of a half subtractor is overcome by full subtractor. The full subtractor is a combinational circuit with three inputs A,B,C and two output D and C'. A is the minuend, B is subtrahend, C is the borrow produced by the previous stage, D is the difference output and C' is the borrow output.</a:t>
            </a:r>
            <a:endParaRPr/>
          </a:p>
          <a:p>
            <a:pPr indent="-132080" lvl="0" marL="274320" rtl="0" algn="l">
              <a:spcBef>
                <a:spcPts val="600"/>
              </a:spcBef>
              <a:spcAft>
                <a:spcPts val="0"/>
              </a:spcAft>
              <a:buSzPts val="2240"/>
              <a:buNone/>
            </a:pPr>
            <a:r>
              <a:t/>
            </a:r>
            <a:endParaRPr b="0">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36"/>
          <p:cNvSpPr txBox="1"/>
          <p:nvPr>
            <p:ph type="title"/>
          </p:nvPr>
        </p:nvSpPr>
        <p:spPr>
          <a:xfrm>
            <a:off x="457200" y="-571500"/>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rPr lang="en-US"/>
              <a:t>TRUTH TABLE</a:t>
            </a:r>
            <a:endParaRPr/>
          </a:p>
        </p:txBody>
      </p:sp>
      <p:pic>
        <p:nvPicPr>
          <p:cNvPr descr="Full Substractor Truth Table" id="528" name="Google Shape;528;p36"/>
          <p:cNvPicPr preferRelativeResize="0"/>
          <p:nvPr>
            <p:ph idx="1" type="body"/>
          </p:nvPr>
        </p:nvPicPr>
        <p:blipFill rotWithShape="1">
          <a:blip r:embed="rId3">
            <a:alphaModFix/>
          </a:blip>
          <a:srcRect b="0" l="0" r="0" t="0"/>
          <a:stretch/>
        </p:blipFill>
        <p:spPr>
          <a:xfrm>
            <a:off x="228600" y="609600"/>
            <a:ext cx="4648200" cy="31242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3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t/>
            </a:r>
            <a:endParaRPr/>
          </a:p>
        </p:txBody>
      </p:sp>
      <p:sp>
        <p:nvSpPr>
          <p:cNvPr id="534" name="Google Shape;534;p37"/>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40"/>
              <a:buChar char="🞆"/>
            </a:pPr>
            <a:r>
              <a:rPr lang="en-US"/>
              <a:t>Logic Equation:</a:t>
            </a:r>
            <a:endParaRPr/>
          </a:p>
          <a:p>
            <a:pPr indent="-274320" lvl="1" marL="640080" rtl="0" algn="l">
              <a:spcBef>
                <a:spcPts val="560"/>
              </a:spcBef>
              <a:spcAft>
                <a:spcPts val="0"/>
              </a:spcAft>
              <a:buSzPts val="2240"/>
              <a:buChar char="⚫"/>
            </a:pPr>
            <a:r>
              <a:rPr lang="en-US"/>
              <a:t>D=A®B®C</a:t>
            </a:r>
            <a:endParaRPr/>
          </a:p>
          <a:p>
            <a:pPr indent="-274320" lvl="1" marL="640080" rtl="0" algn="l">
              <a:spcBef>
                <a:spcPts val="560"/>
              </a:spcBef>
              <a:spcAft>
                <a:spcPts val="0"/>
              </a:spcAft>
              <a:buSzPts val="2240"/>
              <a:buChar char="⚫"/>
            </a:pPr>
            <a:r>
              <a:rPr lang="en-US"/>
              <a:t>B=A’B+(A®B)’C</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38"/>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rPr lang="en-US"/>
              <a:t>Circuit Diagram</a:t>
            </a:r>
            <a:endParaRPr/>
          </a:p>
        </p:txBody>
      </p:sp>
      <p:pic>
        <p:nvPicPr>
          <p:cNvPr id="540" name="Google Shape;540;p38"/>
          <p:cNvPicPr preferRelativeResize="0"/>
          <p:nvPr>
            <p:ph idx="1" type="body"/>
          </p:nvPr>
        </p:nvPicPr>
        <p:blipFill rotWithShape="1">
          <a:blip r:embed="rId3">
            <a:alphaModFix/>
          </a:blip>
          <a:srcRect b="0" l="0" r="0" t="0"/>
          <a:stretch/>
        </p:blipFill>
        <p:spPr>
          <a:xfrm>
            <a:off x="928687" y="1981200"/>
            <a:ext cx="6919913" cy="317976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39"/>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rPr b="1" lang="en-US"/>
              <a:t>Ripple  Carry Adder</a:t>
            </a:r>
            <a:br>
              <a:rPr lang="en-US"/>
            </a:br>
            <a:endParaRPr/>
          </a:p>
        </p:txBody>
      </p:sp>
      <p:sp>
        <p:nvSpPr>
          <p:cNvPr id="546" name="Google Shape;546;p39"/>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40"/>
              <a:buChar char="🞆"/>
            </a:pPr>
            <a:r>
              <a:rPr b="0" lang="en-US">
                <a:latin typeface="Times New Roman"/>
                <a:ea typeface="Times New Roman"/>
                <a:cs typeface="Times New Roman"/>
                <a:sym typeface="Times New Roman"/>
              </a:rPr>
              <a:t>Typical Ripple Carry Addition is a Serial Process:</a:t>
            </a:r>
            <a:endParaRPr/>
          </a:p>
          <a:p>
            <a:pPr indent="-274320" lvl="0" marL="274320" rtl="0" algn="l">
              <a:spcBef>
                <a:spcPts val="600"/>
              </a:spcBef>
              <a:spcAft>
                <a:spcPts val="0"/>
              </a:spcAft>
              <a:buSzPts val="2240"/>
              <a:buChar char="🞆"/>
            </a:pPr>
            <a:r>
              <a:rPr b="0" lang="en-US">
                <a:latin typeface="Times New Roman"/>
                <a:ea typeface="Times New Roman"/>
                <a:cs typeface="Times New Roman"/>
                <a:sym typeface="Times New Roman"/>
              </a:rPr>
              <a:t>• Addition starts by adding LSBs of the augend and addend.</a:t>
            </a:r>
            <a:endParaRPr/>
          </a:p>
          <a:p>
            <a:pPr indent="-274320" lvl="0" marL="274320" rtl="0" algn="l">
              <a:spcBef>
                <a:spcPts val="600"/>
              </a:spcBef>
              <a:spcAft>
                <a:spcPts val="0"/>
              </a:spcAft>
              <a:buSzPts val="2240"/>
              <a:buChar char="🞆"/>
            </a:pPr>
            <a:r>
              <a:rPr b="0" lang="en-US">
                <a:latin typeface="Times New Roman"/>
                <a:ea typeface="Times New Roman"/>
                <a:cs typeface="Times New Roman"/>
                <a:sym typeface="Times New Roman"/>
              </a:rPr>
              <a:t>• Then next position bits of augend and addend are added along with the carry (if any) from the preceding bit.</a:t>
            </a:r>
            <a:endParaRPr/>
          </a:p>
          <a:p>
            <a:pPr indent="-274320" lvl="0" marL="274320" rtl="0" algn="l">
              <a:spcBef>
                <a:spcPts val="600"/>
              </a:spcBef>
              <a:spcAft>
                <a:spcPts val="0"/>
              </a:spcAft>
              <a:buSzPts val="2240"/>
              <a:buChar char="🞆"/>
            </a:pPr>
            <a:r>
              <a:rPr b="0" lang="en-US">
                <a:latin typeface="Times New Roman"/>
                <a:ea typeface="Times New Roman"/>
                <a:cs typeface="Times New Roman"/>
                <a:sym typeface="Times New Roman"/>
              </a:rPr>
              <a:t>• This process is repeated until the addition of MSBs is completed.</a:t>
            </a:r>
            <a:endParaRPr/>
          </a:p>
          <a:p>
            <a:pPr indent="-132080" lvl="0" marL="274320" rtl="0" algn="l">
              <a:spcBef>
                <a:spcPts val="600"/>
              </a:spcBef>
              <a:spcAft>
                <a:spcPts val="0"/>
              </a:spcAft>
              <a:buSzPts val="2240"/>
              <a:buNone/>
            </a:pPr>
            <a:r>
              <a:t/>
            </a:r>
            <a:endParaRPr b="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t/>
            </a:r>
            <a:endParaRPr/>
          </a:p>
        </p:txBody>
      </p:sp>
      <p:pic>
        <p:nvPicPr>
          <p:cNvPr id="157" name="Google Shape;157;p4"/>
          <p:cNvPicPr preferRelativeResize="0"/>
          <p:nvPr>
            <p:ph idx="1" type="body"/>
          </p:nvPr>
        </p:nvPicPr>
        <p:blipFill rotWithShape="1">
          <a:blip r:embed="rId3">
            <a:alphaModFix/>
          </a:blip>
          <a:srcRect b="0" l="0" r="0" t="0"/>
          <a:stretch/>
        </p:blipFill>
        <p:spPr>
          <a:xfrm>
            <a:off x="685800" y="1600200"/>
            <a:ext cx="7315200" cy="48736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40"/>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rPr b="1" lang="en-US"/>
              <a:t>Carry Propagation</a:t>
            </a:r>
            <a:br>
              <a:rPr lang="en-US"/>
            </a:br>
            <a:endParaRPr/>
          </a:p>
        </p:txBody>
      </p:sp>
      <p:sp>
        <p:nvSpPr>
          <p:cNvPr id="552" name="Google Shape;552;p40"/>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40"/>
              <a:buChar char="🞆"/>
            </a:pPr>
            <a:r>
              <a:rPr b="1" lang="en-US"/>
              <a:t>• </a:t>
            </a:r>
            <a:r>
              <a:rPr b="0" lang="en-US">
                <a:latin typeface="Times New Roman"/>
                <a:ea typeface="Times New Roman"/>
                <a:cs typeface="Times New Roman"/>
                <a:sym typeface="Times New Roman"/>
              </a:rPr>
              <a:t>Speed of a ripple adder is limited due to carry propagation or carry ripple.</a:t>
            </a:r>
            <a:endParaRPr/>
          </a:p>
          <a:p>
            <a:pPr indent="-274320" lvl="0" marL="274320" rtl="0" algn="l">
              <a:spcBef>
                <a:spcPts val="600"/>
              </a:spcBef>
              <a:spcAft>
                <a:spcPts val="0"/>
              </a:spcAft>
              <a:buSzPts val="2240"/>
              <a:buChar char="🞆"/>
            </a:pPr>
            <a:r>
              <a:rPr b="0" lang="en-US">
                <a:latin typeface="Times New Roman"/>
                <a:ea typeface="Times New Roman"/>
                <a:cs typeface="Times New Roman"/>
                <a:sym typeface="Times New Roman"/>
              </a:rPr>
              <a:t>• Sum of MSB depends on the carry generated by LSB.</a:t>
            </a:r>
            <a:endParaRPr/>
          </a:p>
          <a:p>
            <a:pPr indent="-132080" lvl="0" marL="274320" rtl="0" algn="l">
              <a:spcBef>
                <a:spcPts val="600"/>
              </a:spcBef>
              <a:spcAft>
                <a:spcPts val="0"/>
              </a:spcAft>
              <a:buSzPts val="2240"/>
              <a:buNone/>
            </a:pPr>
            <a:r>
              <a:t/>
            </a:r>
            <a:endParaRPr b="0">
              <a:latin typeface="Times New Roman"/>
              <a:ea typeface="Times New Roman"/>
              <a:cs typeface="Times New Roman"/>
              <a:sym typeface="Times New Roman"/>
            </a:endParaRPr>
          </a:p>
          <a:p>
            <a:pPr indent="-274320" lvl="0" marL="274320" rtl="0" algn="l">
              <a:spcBef>
                <a:spcPts val="600"/>
              </a:spcBef>
              <a:spcAft>
                <a:spcPts val="0"/>
              </a:spcAft>
              <a:buSzPts val="2240"/>
              <a:buChar char="🞆"/>
            </a:pPr>
            <a:r>
              <a:rPr b="0" lang="en-US">
                <a:latin typeface="Times New Roman"/>
                <a:ea typeface="Times New Roman"/>
                <a:cs typeface="Times New Roman"/>
                <a:sym typeface="Times New Roman"/>
              </a:rPr>
              <a:t>For example.</a:t>
            </a:r>
            <a:endParaRPr/>
          </a:p>
          <a:p>
            <a:pPr indent="-274320" lvl="0" marL="274320" rtl="0" algn="l">
              <a:spcBef>
                <a:spcPts val="600"/>
              </a:spcBef>
              <a:spcAft>
                <a:spcPts val="0"/>
              </a:spcAft>
              <a:buSzPts val="2240"/>
              <a:buChar char="🞆"/>
            </a:pPr>
            <a:r>
              <a:rPr b="0" lang="en-US">
                <a:latin typeface="Times New Roman"/>
                <a:ea typeface="Times New Roman"/>
                <a:cs typeface="Times New Roman"/>
                <a:sym typeface="Times New Roman"/>
              </a:rPr>
              <a:t>4-bit Carry Ripple Adder</a:t>
            </a:r>
            <a:endParaRPr/>
          </a:p>
          <a:p>
            <a:pPr indent="-132080" lvl="0" marL="274320" rtl="0" algn="l">
              <a:spcBef>
                <a:spcPts val="600"/>
              </a:spcBef>
              <a:spcAft>
                <a:spcPts val="0"/>
              </a:spcAft>
              <a:buSzPts val="2240"/>
              <a:buNone/>
            </a:pPr>
            <a:r>
              <a:t/>
            </a:r>
            <a:endParaRPr b="0">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4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rPr b="1" lang="en-US"/>
              <a:t>Carry Propagation</a:t>
            </a:r>
            <a:br>
              <a:rPr lang="en-US"/>
            </a:br>
            <a:endParaRPr/>
          </a:p>
        </p:txBody>
      </p:sp>
      <p:sp>
        <p:nvSpPr>
          <p:cNvPr id="558" name="Google Shape;558;p41"/>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50"/>
              <a:buChar char="🞆"/>
            </a:pPr>
            <a:r>
              <a:rPr b="0" lang="en-US" sz="3500">
                <a:latin typeface="Times New Roman"/>
                <a:ea typeface="Times New Roman"/>
                <a:cs typeface="Times New Roman"/>
                <a:sym typeface="Times New Roman"/>
              </a:rPr>
              <a:t>Assume you want to add two operands A and B where </a:t>
            </a:r>
            <a:endParaRPr/>
          </a:p>
          <a:p>
            <a:pPr indent="-274320" lvl="0" marL="274320" rtl="0" algn="l">
              <a:spcBef>
                <a:spcPts val="600"/>
              </a:spcBef>
              <a:spcAft>
                <a:spcPts val="0"/>
              </a:spcAft>
              <a:buSzPts val="2450"/>
              <a:buChar char="🞆"/>
            </a:pPr>
            <a:r>
              <a:rPr b="0" lang="en-US" sz="3500">
                <a:latin typeface="Times New Roman"/>
                <a:ea typeface="Times New Roman"/>
                <a:cs typeface="Times New Roman"/>
                <a:sym typeface="Times New Roman"/>
              </a:rPr>
              <a:t>A= A3 A2 A1 A0 </a:t>
            </a:r>
            <a:endParaRPr/>
          </a:p>
          <a:p>
            <a:pPr indent="-274320" lvl="0" marL="274320" rtl="0" algn="l">
              <a:spcBef>
                <a:spcPts val="600"/>
              </a:spcBef>
              <a:spcAft>
                <a:spcPts val="0"/>
              </a:spcAft>
              <a:buSzPts val="2450"/>
              <a:buChar char="🞆"/>
            </a:pPr>
            <a:r>
              <a:rPr b="0" lang="en-US" sz="3500">
                <a:latin typeface="Times New Roman"/>
                <a:ea typeface="Times New Roman"/>
                <a:cs typeface="Times New Roman"/>
                <a:sym typeface="Times New Roman"/>
              </a:rPr>
              <a:t>B=B3 B2 B1 B0</a:t>
            </a:r>
            <a:endParaRPr/>
          </a:p>
          <a:p>
            <a:pPr indent="-274320" lvl="0" marL="274320" rtl="0" algn="l">
              <a:spcBef>
                <a:spcPts val="600"/>
              </a:spcBef>
              <a:spcAft>
                <a:spcPts val="0"/>
              </a:spcAft>
              <a:buSzPts val="2450"/>
              <a:buChar char="🞆"/>
            </a:pPr>
            <a:r>
              <a:rPr b="0" lang="en-US" sz="3500">
                <a:latin typeface="Times New Roman"/>
                <a:ea typeface="Times New Roman"/>
                <a:cs typeface="Times New Roman"/>
                <a:sym typeface="Times New Roman"/>
              </a:rPr>
              <a:t>For example: A= 1 0 1 1 + </a:t>
            </a:r>
            <a:endParaRPr/>
          </a:p>
          <a:p>
            <a:pPr indent="-274320" lvl="0" marL="274320" rtl="0" algn="l">
              <a:spcBef>
                <a:spcPts val="600"/>
              </a:spcBef>
              <a:spcAft>
                <a:spcPts val="0"/>
              </a:spcAft>
              <a:buSzPts val="2450"/>
              <a:buChar char="🞆"/>
            </a:pPr>
            <a:r>
              <a:rPr b="0" lang="en-US" sz="3500">
                <a:latin typeface="Times New Roman"/>
                <a:ea typeface="Times New Roman"/>
                <a:cs typeface="Times New Roman"/>
                <a:sym typeface="Times New Roman"/>
              </a:rPr>
              <a:t> B= 1 1 0 1</a:t>
            </a:r>
            <a:endParaRPr/>
          </a:p>
          <a:p>
            <a:pPr indent="-274320" lvl="0" marL="274320" rtl="0" algn="l">
              <a:spcBef>
                <a:spcPts val="600"/>
              </a:spcBef>
              <a:spcAft>
                <a:spcPts val="0"/>
              </a:spcAft>
              <a:buSzPts val="2450"/>
              <a:buChar char="🞆"/>
            </a:pPr>
            <a:r>
              <a:rPr b="0" lang="en-US" sz="3500">
                <a:latin typeface="Times New Roman"/>
                <a:ea typeface="Times New Roman"/>
                <a:cs typeface="Times New Roman"/>
                <a:sym typeface="Times New Roman"/>
              </a:rPr>
              <a:t> ---------------</a:t>
            </a:r>
            <a:endParaRPr/>
          </a:p>
          <a:p>
            <a:pPr indent="-274320" lvl="0" marL="274320" rtl="0" algn="l">
              <a:spcBef>
                <a:spcPts val="600"/>
              </a:spcBef>
              <a:spcAft>
                <a:spcPts val="0"/>
              </a:spcAft>
              <a:buSzPts val="2450"/>
              <a:buChar char="🞆"/>
            </a:pPr>
            <a:r>
              <a:rPr b="0" lang="en-US" sz="3500">
                <a:latin typeface="Times New Roman"/>
                <a:ea typeface="Times New Roman"/>
                <a:cs typeface="Times New Roman"/>
                <a:sym typeface="Times New Roman"/>
              </a:rPr>
              <a:t> A+B= 11 0 0 0  = C out S3 S2 S1 S0</a:t>
            </a:r>
            <a:endParaRPr/>
          </a:p>
          <a:p>
            <a:pPr indent="-132080" lvl="0" marL="274320" rtl="0" algn="l">
              <a:spcBef>
                <a:spcPts val="600"/>
              </a:spcBef>
              <a:spcAft>
                <a:spcPts val="0"/>
              </a:spcAft>
              <a:buSzPts val="224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42"/>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rPr b="1" lang="en-US"/>
              <a:t>Carry Propagation</a:t>
            </a:r>
            <a:br>
              <a:rPr lang="en-US"/>
            </a:br>
            <a:endParaRPr/>
          </a:p>
        </p:txBody>
      </p:sp>
      <p:sp>
        <p:nvSpPr>
          <p:cNvPr id="564" name="Google Shape;564;p42"/>
          <p:cNvSpPr txBox="1"/>
          <p:nvPr>
            <p:ph idx="1" type="body"/>
          </p:nvPr>
        </p:nvSpPr>
        <p:spPr>
          <a:xfrm>
            <a:off x="457200" y="1143000"/>
            <a:ext cx="7467600" cy="5330952"/>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2450"/>
              <a:buChar char="🞆"/>
            </a:pPr>
            <a:r>
              <a:rPr b="0" lang="en-US" sz="3500">
                <a:latin typeface="Times New Roman"/>
                <a:ea typeface="Times New Roman"/>
                <a:cs typeface="Times New Roman"/>
                <a:sym typeface="Times New Roman"/>
              </a:rPr>
              <a:t>From the example above it can be seen that we are adding 3 bits at atime sequentially until all bits are added. A full adder is a combinational circuit that performs the  arithmetic sum of three input bits: augends Ai, addend Bi and carry in  Cin from the  previous adder. Its results contain the sum Si and the carry out, Cout to the next stage. </a:t>
            </a:r>
            <a:endParaRPr/>
          </a:p>
          <a:p>
            <a:pPr indent="-132080" lvl="0" marL="274320" rtl="0" algn="just">
              <a:lnSpc>
                <a:spcPct val="90000"/>
              </a:lnSpc>
              <a:spcBef>
                <a:spcPts val="600"/>
              </a:spcBef>
              <a:spcAft>
                <a:spcPts val="0"/>
              </a:spcAft>
              <a:buSzPts val="224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43"/>
          <p:cNvSpPr txBox="1"/>
          <p:nvPr>
            <p:ph type="title"/>
          </p:nvPr>
        </p:nvSpPr>
        <p:spPr>
          <a:xfrm>
            <a:off x="457200" y="274638"/>
            <a:ext cx="7467600" cy="3349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2700"/>
              <a:buFont typeface="Arial Black"/>
              <a:buNone/>
            </a:pPr>
            <a:r>
              <a:rPr lang="en-US" sz="2700"/>
              <a:t>4-Bit Adder</a:t>
            </a:r>
            <a:endParaRPr sz="2700"/>
          </a:p>
        </p:txBody>
      </p:sp>
      <p:pic>
        <p:nvPicPr>
          <p:cNvPr id="570" name="Google Shape;570;p43"/>
          <p:cNvPicPr preferRelativeResize="0"/>
          <p:nvPr>
            <p:ph idx="1" type="body"/>
          </p:nvPr>
        </p:nvPicPr>
        <p:blipFill rotWithShape="1">
          <a:blip r:embed="rId3">
            <a:alphaModFix/>
          </a:blip>
          <a:srcRect b="0" l="0" r="0" t="0"/>
          <a:stretch/>
        </p:blipFill>
        <p:spPr>
          <a:xfrm>
            <a:off x="0" y="0"/>
            <a:ext cx="8686800" cy="68580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4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rPr lang="en-US"/>
              <a:t>4 BIT ADDER</a:t>
            </a:r>
            <a:endParaRPr/>
          </a:p>
        </p:txBody>
      </p:sp>
      <p:sp>
        <p:nvSpPr>
          <p:cNvPr id="576" name="Google Shape;576;p44"/>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lnSpc>
                <a:spcPct val="80000"/>
              </a:lnSpc>
              <a:spcBef>
                <a:spcPts val="0"/>
              </a:spcBef>
              <a:spcAft>
                <a:spcPts val="0"/>
              </a:spcAft>
              <a:buSzPts val="2224"/>
              <a:buChar char="🞆"/>
            </a:pPr>
            <a:r>
              <a:rPr b="0" lang="en-US" sz="3177">
                <a:latin typeface="Times New Roman"/>
                <a:ea typeface="Times New Roman"/>
                <a:cs typeface="Times New Roman"/>
                <a:sym typeface="Times New Roman"/>
              </a:rPr>
              <a:t>So to design a 4-bit adder circuit we start by designing the 1 –bit full adder then connecting the four 1-bit full adders to get the 4-bit adder as shown in the diagram above.  For the 1-bit full adder, the design begins by drawing the Truth Table for the three input  and the corresponding output SUM and CARRY. The Boolean Expression describing the  binary adder circuit is then deduced. The binary full adder is a three input combinational circuit which satisfies the truth table below.</a:t>
            </a:r>
            <a:endParaRPr/>
          </a:p>
          <a:p>
            <a:pPr indent="-164084" lvl="0" marL="274320" rtl="0" algn="just">
              <a:lnSpc>
                <a:spcPct val="80000"/>
              </a:lnSpc>
              <a:spcBef>
                <a:spcPts val="600"/>
              </a:spcBef>
              <a:spcAft>
                <a:spcPts val="0"/>
              </a:spcAft>
              <a:buSzPts val="1736"/>
              <a:buNone/>
            </a:pPr>
            <a:r>
              <a:t/>
            </a:r>
            <a:endParaRPr sz="248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45"/>
          <p:cNvSpPr txBox="1"/>
          <p:nvPr>
            <p:ph type="title"/>
          </p:nvPr>
        </p:nvSpPr>
        <p:spPr>
          <a:xfrm>
            <a:off x="457200" y="274638"/>
            <a:ext cx="7467600" cy="5635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rPr lang="en-US"/>
              <a:t>Full adder</a:t>
            </a:r>
            <a:endParaRPr/>
          </a:p>
        </p:txBody>
      </p:sp>
      <p:pic>
        <p:nvPicPr>
          <p:cNvPr id="582" name="Google Shape;582;p45"/>
          <p:cNvPicPr preferRelativeResize="0"/>
          <p:nvPr>
            <p:ph idx="1" type="body"/>
          </p:nvPr>
        </p:nvPicPr>
        <p:blipFill rotWithShape="1">
          <a:blip r:embed="rId3">
            <a:alphaModFix/>
          </a:blip>
          <a:srcRect b="0" l="0" r="0" t="0"/>
          <a:stretch/>
        </p:blipFill>
        <p:spPr>
          <a:xfrm>
            <a:off x="533400" y="838200"/>
            <a:ext cx="8229600" cy="601979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46"/>
          <p:cNvSpPr txBox="1"/>
          <p:nvPr>
            <p:ph type="title"/>
          </p:nvPr>
        </p:nvSpPr>
        <p:spPr>
          <a:xfrm>
            <a:off x="457200" y="274638"/>
            <a:ext cx="7467600" cy="4111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2700"/>
              <a:buFont typeface="Arial Black"/>
              <a:buNone/>
            </a:pPr>
            <a:r>
              <a:rPr lang="en-US" sz="2700"/>
              <a:t>Full adder</a:t>
            </a:r>
            <a:endParaRPr sz="2700"/>
          </a:p>
        </p:txBody>
      </p:sp>
      <p:pic>
        <p:nvPicPr>
          <p:cNvPr id="588" name="Google Shape;588;p46"/>
          <p:cNvPicPr preferRelativeResize="0"/>
          <p:nvPr>
            <p:ph idx="1" type="body"/>
          </p:nvPr>
        </p:nvPicPr>
        <p:blipFill rotWithShape="1">
          <a:blip r:embed="rId3">
            <a:alphaModFix/>
          </a:blip>
          <a:srcRect b="0" l="0" r="0" t="0"/>
          <a:stretch/>
        </p:blipFill>
        <p:spPr>
          <a:xfrm>
            <a:off x="762000" y="762000"/>
            <a:ext cx="7696200" cy="57150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47"/>
          <p:cNvSpPr txBox="1"/>
          <p:nvPr>
            <p:ph type="title"/>
          </p:nvPr>
        </p:nvSpPr>
        <p:spPr>
          <a:xfrm>
            <a:off x="457200" y="274638"/>
            <a:ext cx="7467600" cy="3349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2700"/>
              <a:buFont typeface="Arial Black"/>
              <a:buNone/>
            </a:pPr>
            <a:r>
              <a:rPr lang="en-US" sz="2700"/>
              <a:t>Full adder</a:t>
            </a:r>
            <a:endParaRPr sz="2700"/>
          </a:p>
        </p:txBody>
      </p:sp>
      <p:pic>
        <p:nvPicPr>
          <p:cNvPr id="594" name="Google Shape;594;p47"/>
          <p:cNvPicPr preferRelativeResize="0"/>
          <p:nvPr>
            <p:ph idx="1" type="body"/>
          </p:nvPr>
        </p:nvPicPr>
        <p:blipFill rotWithShape="1">
          <a:blip r:embed="rId3">
            <a:alphaModFix/>
          </a:blip>
          <a:srcRect b="0" l="0" r="0" t="0"/>
          <a:stretch/>
        </p:blipFill>
        <p:spPr>
          <a:xfrm>
            <a:off x="304800" y="685800"/>
            <a:ext cx="8534400" cy="617219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48"/>
          <p:cNvSpPr txBox="1"/>
          <p:nvPr>
            <p:ph type="title"/>
          </p:nvPr>
        </p:nvSpPr>
        <p:spPr>
          <a:xfrm>
            <a:off x="685800" y="274638"/>
            <a:ext cx="7239000" cy="8683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2700"/>
              <a:buFont typeface="Arial Black"/>
              <a:buNone/>
            </a:pPr>
            <a:r>
              <a:rPr lang="en-US" sz="2700"/>
              <a:t>Design of Fast adder: carry-lookahead </a:t>
            </a:r>
            <a:r>
              <a:rPr b="1" lang="en-US" sz="2700"/>
              <a:t>adders </a:t>
            </a:r>
            <a:br>
              <a:rPr lang="en-US" sz="2700"/>
            </a:br>
            <a:endParaRPr sz="2700"/>
          </a:p>
        </p:txBody>
      </p:sp>
      <p:sp>
        <p:nvSpPr>
          <p:cNvPr id="600" name="Google Shape;600;p48"/>
          <p:cNvSpPr txBox="1"/>
          <p:nvPr>
            <p:ph idx="1" type="body"/>
          </p:nvPr>
        </p:nvSpPr>
        <p:spPr>
          <a:xfrm>
            <a:off x="457200" y="762000"/>
            <a:ext cx="7467600" cy="5330952"/>
          </a:xfrm>
          <a:prstGeom prst="rect">
            <a:avLst/>
          </a:prstGeom>
          <a:noFill/>
          <a:ln>
            <a:noFill/>
          </a:ln>
        </p:spPr>
        <p:txBody>
          <a:bodyPr anchorCtr="0" anchor="t" bIns="45700" lIns="91425" spcFirstLastPara="1" rIns="91425" wrap="square" tIns="45700">
            <a:noAutofit/>
          </a:bodyPr>
          <a:lstStyle/>
          <a:p>
            <a:pPr indent="-274320" lvl="0" marL="274320" rtl="0" algn="just">
              <a:spcBef>
                <a:spcPts val="0"/>
              </a:spcBef>
              <a:spcAft>
                <a:spcPts val="0"/>
              </a:spcAft>
              <a:buSzPts val="2240"/>
              <a:buChar char="🞆"/>
            </a:pPr>
            <a:r>
              <a:rPr b="0" lang="en-US">
                <a:latin typeface="Times New Roman"/>
                <a:ea typeface="Times New Roman"/>
                <a:cs typeface="Times New Roman"/>
                <a:sym typeface="Times New Roman"/>
              </a:rPr>
              <a:t>A carry-lookahead adders (CLA) is a type of adder used in digital logic. A carry-lookahead adder improves speed by reducing the amount of time required to determine carry bits. </a:t>
            </a:r>
            <a:endParaRPr b="0">
              <a:latin typeface="Times New Roman"/>
              <a:ea typeface="Times New Roman"/>
              <a:cs typeface="Times New Roman"/>
              <a:sym typeface="Times New Roman"/>
            </a:endParaRPr>
          </a:p>
          <a:p>
            <a:pPr indent="-274320" lvl="0" marL="274320" rtl="0" algn="just">
              <a:spcBef>
                <a:spcPts val="600"/>
              </a:spcBef>
              <a:spcAft>
                <a:spcPts val="0"/>
              </a:spcAft>
              <a:buSzPts val="2240"/>
              <a:buChar char="🞆"/>
            </a:pPr>
            <a:r>
              <a:rPr b="0" lang="en-US">
                <a:latin typeface="Times New Roman"/>
                <a:ea typeface="Times New Roman"/>
                <a:cs typeface="Times New Roman"/>
                <a:sym typeface="Times New Roman"/>
              </a:rPr>
              <a:t>It can be contrasted with the simpler, but usually slower,ripple carry adder for which the carry bit is calculated alongside the sum bit, and each bit must wait until the previous carry has been calculated to begin calculating its own result and carry bits (see adder for detail on ripple carry adders). </a:t>
            </a:r>
            <a:endParaRPr b="0">
              <a:latin typeface="Times New Roman"/>
              <a:ea typeface="Times New Roman"/>
              <a:cs typeface="Times New Roman"/>
              <a:sym typeface="Times New Roman"/>
            </a:endParaRPr>
          </a:p>
          <a:p>
            <a:pPr indent="-185420" lvl="0" marL="274320" rtl="0" algn="just">
              <a:spcBef>
                <a:spcPts val="600"/>
              </a:spcBef>
              <a:spcAft>
                <a:spcPts val="0"/>
              </a:spcAft>
              <a:buSzPts val="1400"/>
              <a:buNone/>
            </a:pPr>
            <a:r>
              <a:t/>
            </a:r>
            <a:endParaRPr sz="2000"/>
          </a:p>
          <a:p>
            <a:pPr indent="-185420" lvl="0" marL="274320" rtl="0" algn="just">
              <a:spcBef>
                <a:spcPts val="600"/>
              </a:spcBef>
              <a:spcAft>
                <a:spcPts val="0"/>
              </a:spcAft>
              <a:buSzPts val="1400"/>
              <a:buNone/>
            </a:pPr>
            <a:r>
              <a:t/>
            </a:r>
            <a:endParaRPr sz="20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49"/>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t/>
            </a:r>
            <a:endParaRPr/>
          </a:p>
        </p:txBody>
      </p:sp>
      <p:sp>
        <p:nvSpPr>
          <p:cNvPr id="606" name="Google Shape;606;p49"/>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just">
              <a:lnSpc>
                <a:spcPct val="90000"/>
              </a:lnSpc>
              <a:spcBef>
                <a:spcPts val="0"/>
              </a:spcBef>
              <a:spcAft>
                <a:spcPts val="0"/>
              </a:spcAft>
              <a:buSzPts val="2266"/>
              <a:buChar char="🞆"/>
            </a:pPr>
            <a:r>
              <a:rPr b="0" lang="en-US" sz="3237">
                <a:latin typeface="Times New Roman"/>
                <a:ea typeface="Times New Roman"/>
                <a:cs typeface="Times New Roman"/>
                <a:sym typeface="Times New Roman"/>
              </a:rPr>
              <a:t>The carry-lookahead adder calculates one or more carry bits before the sum, which reduces the wait time to calculate the result of the larger value bits.</a:t>
            </a:r>
            <a:endParaRPr/>
          </a:p>
          <a:p>
            <a:pPr indent="-274320" lvl="0" marL="274320" rtl="0" algn="just">
              <a:lnSpc>
                <a:spcPct val="90000"/>
              </a:lnSpc>
              <a:spcBef>
                <a:spcPts val="600"/>
              </a:spcBef>
              <a:spcAft>
                <a:spcPts val="0"/>
              </a:spcAft>
              <a:buSzPts val="2266"/>
              <a:buChar char="🞆"/>
            </a:pPr>
            <a:r>
              <a:rPr b="0" lang="en-US" sz="3237">
                <a:latin typeface="Times New Roman"/>
                <a:ea typeface="Times New Roman"/>
                <a:cs typeface="Times New Roman"/>
                <a:sym typeface="Times New Roman"/>
              </a:rPr>
              <a:t>In a ripple adder the delay of each adder is 10 ns , then for 4 adders the delay will be 40 ns .</a:t>
            </a:r>
            <a:endParaRPr/>
          </a:p>
          <a:p>
            <a:pPr indent="-130435" lvl="0" marL="274320" rtl="0" algn="just">
              <a:lnSpc>
                <a:spcPct val="90000"/>
              </a:lnSpc>
              <a:spcBef>
                <a:spcPts val="600"/>
              </a:spcBef>
              <a:spcAft>
                <a:spcPts val="0"/>
              </a:spcAft>
              <a:buSzPts val="2266"/>
              <a:buNone/>
            </a:pPr>
            <a:r>
              <a:t/>
            </a:r>
            <a:endParaRPr b="0" sz="3237">
              <a:latin typeface="Times New Roman"/>
              <a:ea typeface="Times New Roman"/>
              <a:cs typeface="Times New Roman"/>
              <a:sym typeface="Times New Roman"/>
            </a:endParaRPr>
          </a:p>
          <a:p>
            <a:pPr indent="-274320" lvl="0" marL="274320" rtl="0" algn="just">
              <a:lnSpc>
                <a:spcPct val="90000"/>
              </a:lnSpc>
              <a:spcBef>
                <a:spcPts val="600"/>
              </a:spcBef>
              <a:spcAft>
                <a:spcPts val="0"/>
              </a:spcAft>
              <a:buSzPts val="2266"/>
              <a:buChar char="🞆"/>
            </a:pPr>
            <a:r>
              <a:rPr b="0" lang="en-US" sz="3237">
                <a:latin typeface="Times New Roman"/>
                <a:ea typeface="Times New Roman"/>
                <a:cs typeface="Times New Roman"/>
                <a:sym typeface="Times New Roman"/>
              </a:rPr>
              <a:t>To overcome this delay Carry Look-Ahead Adder is used</a:t>
            </a:r>
            <a:endParaRPr/>
          </a:p>
          <a:p>
            <a:pPr indent="-142748" lvl="0" marL="274320" rtl="0" algn="l">
              <a:lnSpc>
                <a:spcPct val="90000"/>
              </a:lnSpc>
              <a:spcBef>
                <a:spcPts val="600"/>
              </a:spcBef>
              <a:spcAft>
                <a:spcPts val="0"/>
              </a:spcAft>
              <a:buSzPts val="2072"/>
              <a:buNone/>
            </a:pPr>
            <a:r>
              <a:t/>
            </a:r>
            <a:endParaRPr sz="296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5"/>
          <p:cNvSpPr txBox="1"/>
          <p:nvPr/>
        </p:nvSpPr>
        <p:spPr>
          <a:xfrm>
            <a:off x="0" y="990600"/>
            <a:ext cx="9144000" cy="7016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000" u="none" cap="none" strike="noStrike">
                <a:solidFill>
                  <a:schemeClr val="accent2"/>
                </a:solidFill>
                <a:latin typeface="Century Schoolbook"/>
                <a:ea typeface="Century Schoolbook"/>
                <a:cs typeface="Century Schoolbook"/>
                <a:sym typeface="Century Schoolbook"/>
              </a:rPr>
              <a:t>SUMMARY OF THE TABLE</a:t>
            </a:r>
            <a:endParaRPr/>
          </a:p>
        </p:txBody>
      </p:sp>
      <p:sp>
        <p:nvSpPr>
          <p:cNvPr id="163" name="Google Shape;163;p5"/>
          <p:cNvSpPr txBox="1"/>
          <p:nvPr/>
        </p:nvSpPr>
        <p:spPr>
          <a:xfrm>
            <a:off x="0" y="1676400"/>
            <a:ext cx="8839200" cy="3503613"/>
          </a:xfrm>
          <a:prstGeom prst="rect">
            <a:avLst/>
          </a:prstGeom>
          <a:noFill/>
          <a:ln>
            <a:noFill/>
          </a:ln>
        </p:spPr>
        <p:txBody>
          <a:bodyPr anchorCtr="0" anchor="t" bIns="45700" lIns="91425" spcFirstLastPara="1" rIns="91425" wrap="square" tIns="45700">
            <a:spAutoFit/>
          </a:bodyPr>
          <a:lstStyle/>
          <a:p>
            <a:pPr indent="-203200" lvl="0" marL="0" marR="0" rtl="0" algn="just">
              <a:spcBef>
                <a:spcPts val="0"/>
              </a:spcBef>
              <a:spcAft>
                <a:spcPts val="0"/>
              </a:spcAft>
              <a:buClr>
                <a:schemeClr val="dk1"/>
              </a:buClr>
              <a:buSzPts val="3200"/>
              <a:buFont typeface="Noto Sans Symbols"/>
              <a:buChar char="⮚"/>
            </a:pPr>
            <a:r>
              <a:rPr b="0" i="0" lang="en-US" sz="3200" u="none" cap="none" strike="noStrike">
                <a:solidFill>
                  <a:schemeClr val="dk1"/>
                </a:solidFill>
                <a:latin typeface="Century Schoolbook"/>
                <a:ea typeface="Century Schoolbook"/>
                <a:cs typeface="Century Schoolbook"/>
                <a:sym typeface="Century Schoolbook"/>
              </a:rPr>
              <a:t>SIGN &amp; MAGNITUE SYSTEM: </a:t>
            </a:r>
            <a:r>
              <a:rPr b="0" i="0" lang="en-US" sz="1800" u="none" cap="none" strike="noStrike">
                <a:solidFill>
                  <a:schemeClr val="dk1"/>
                </a:solidFill>
                <a:latin typeface="Century Schoolbook"/>
                <a:ea typeface="Century Schoolbook"/>
                <a:cs typeface="Century Schoolbook"/>
                <a:sym typeface="Century Schoolbook"/>
              </a:rPr>
              <a:t>Negative value is obtained by changing the sign bit (MSB)</a:t>
            </a:r>
            <a:endParaRPr/>
          </a:p>
          <a:p>
            <a:pPr indent="-203200" lvl="0" marL="0" marR="0" rtl="0" algn="just">
              <a:spcBef>
                <a:spcPts val="1600"/>
              </a:spcBef>
              <a:spcAft>
                <a:spcPts val="0"/>
              </a:spcAft>
              <a:buClr>
                <a:schemeClr val="dk1"/>
              </a:buClr>
              <a:buSzPts val="3200"/>
              <a:buFont typeface="Noto Sans Symbols"/>
              <a:buChar char="⮚"/>
            </a:pPr>
            <a:r>
              <a:rPr b="0" i="0" lang="en-US" sz="3200" u="none" cap="none" strike="noStrike">
                <a:solidFill>
                  <a:schemeClr val="dk1"/>
                </a:solidFill>
                <a:latin typeface="Century Schoolbook"/>
                <a:ea typeface="Century Schoolbook"/>
                <a:cs typeface="Century Schoolbook"/>
                <a:sym typeface="Century Schoolbook"/>
              </a:rPr>
              <a:t>SIGNED 1’S COMPLEMENT: </a:t>
            </a:r>
            <a:r>
              <a:rPr b="0" i="0" lang="en-US" sz="1800" u="none" cap="none" strike="noStrike">
                <a:solidFill>
                  <a:schemeClr val="dk1"/>
                </a:solidFill>
                <a:latin typeface="Century Schoolbook"/>
                <a:ea typeface="Century Schoolbook"/>
                <a:cs typeface="Century Schoolbook"/>
                <a:sym typeface="Century Schoolbook"/>
              </a:rPr>
              <a:t>Negative number is obtained by complementing each bit of the corresponding positive number i.e (2</a:t>
            </a:r>
            <a:r>
              <a:rPr b="0" baseline="30000" i="0" lang="en-US" sz="1800" u="none" cap="none" strike="noStrike">
                <a:solidFill>
                  <a:schemeClr val="dk1"/>
                </a:solidFill>
                <a:latin typeface="Century Schoolbook"/>
                <a:ea typeface="Century Schoolbook"/>
                <a:cs typeface="Century Schoolbook"/>
                <a:sym typeface="Century Schoolbook"/>
              </a:rPr>
              <a:t>n</a:t>
            </a:r>
            <a:r>
              <a:rPr b="0" i="0" lang="en-US" sz="1800" u="none" cap="none" strike="noStrike">
                <a:solidFill>
                  <a:schemeClr val="dk1"/>
                </a:solidFill>
                <a:latin typeface="Century Schoolbook"/>
                <a:ea typeface="Century Schoolbook"/>
                <a:cs typeface="Century Schoolbook"/>
                <a:sym typeface="Century Schoolbook"/>
              </a:rPr>
              <a:t>-1) –N</a:t>
            </a:r>
            <a:endParaRPr/>
          </a:p>
          <a:p>
            <a:pPr indent="-203200" lvl="0" marL="0" marR="0" rtl="0" algn="just">
              <a:spcBef>
                <a:spcPts val="1600"/>
              </a:spcBef>
              <a:spcAft>
                <a:spcPts val="0"/>
              </a:spcAft>
              <a:buClr>
                <a:schemeClr val="dk1"/>
              </a:buClr>
              <a:buSzPts val="3200"/>
              <a:buFont typeface="Noto Sans Symbols"/>
              <a:buChar char="⮚"/>
            </a:pPr>
            <a:r>
              <a:rPr b="0" i="0" lang="en-US" sz="3200" u="none" cap="none" strike="noStrike">
                <a:solidFill>
                  <a:schemeClr val="dk1"/>
                </a:solidFill>
                <a:latin typeface="Century Schoolbook"/>
                <a:ea typeface="Century Schoolbook"/>
                <a:cs typeface="Century Schoolbook"/>
                <a:sym typeface="Century Schoolbook"/>
              </a:rPr>
              <a:t>SIGNED 2’S COMPLEMENT: </a:t>
            </a:r>
            <a:r>
              <a:rPr b="0" i="0" lang="en-US" sz="1800" u="none" cap="none" strike="noStrike">
                <a:solidFill>
                  <a:schemeClr val="dk1"/>
                </a:solidFill>
                <a:latin typeface="Century Schoolbook"/>
                <a:ea typeface="Century Schoolbook"/>
                <a:cs typeface="Century Schoolbook"/>
                <a:sym typeface="Century Schoolbook"/>
              </a:rPr>
              <a:t>Negative number is obtained by taking 2’s complement of positive number                                   </a:t>
            </a:r>
            <a:endParaRPr/>
          </a:p>
        </p:txBody>
      </p:sp>
      <p:sp>
        <p:nvSpPr>
          <p:cNvPr id="164" name="Google Shape;164;p5"/>
          <p:cNvSpPr txBox="1"/>
          <p:nvPr/>
        </p:nvSpPr>
        <p:spPr>
          <a:xfrm>
            <a:off x="2590800" y="5257800"/>
            <a:ext cx="4953000" cy="822325"/>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entury Schoolbook"/>
                <a:ea typeface="Century Schoolbook"/>
                <a:cs typeface="Century Schoolbook"/>
                <a:sym typeface="Century Schoolbook"/>
              </a:rPr>
              <a:t>2 </a:t>
            </a:r>
            <a:r>
              <a:rPr b="0" baseline="30000" i="0" lang="en-US" sz="1800" u="none" cap="none" strike="noStrike">
                <a:solidFill>
                  <a:schemeClr val="dk1"/>
                </a:solidFill>
                <a:latin typeface="Century Schoolbook"/>
                <a:ea typeface="Century Schoolbook"/>
                <a:cs typeface="Century Schoolbook"/>
                <a:sym typeface="Century Schoolbook"/>
              </a:rPr>
              <a:t>n</a:t>
            </a:r>
            <a:r>
              <a:rPr b="0" i="0" lang="en-US" sz="1800" u="none" cap="none" strike="noStrike">
                <a:solidFill>
                  <a:schemeClr val="dk1"/>
                </a:solidFill>
                <a:latin typeface="Century Schoolbook"/>
                <a:ea typeface="Century Schoolbook"/>
                <a:cs typeface="Century Schoolbook"/>
                <a:sym typeface="Century Schoolbook"/>
              </a:rPr>
              <a:t>-N</a:t>
            </a:r>
            <a:endParaRPr/>
          </a:p>
          <a:p>
            <a:pPr indent="-114300" lvl="0" marL="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entury Schoolbook"/>
                <a:ea typeface="Century Schoolbook"/>
                <a:cs typeface="Century Schoolbook"/>
                <a:sym typeface="Century Schoolbook"/>
              </a:rPr>
              <a:t>Range: - (2</a:t>
            </a:r>
            <a:r>
              <a:rPr b="0" baseline="30000" i="0" lang="en-US" sz="1800" u="none" cap="none" strike="noStrike">
                <a:solidFill>
                  <a:schemeClr val="dk1"/>
                </a:solidFill>
                <a:latin typeface="Century Schoolbook"/>
                <a:ea typeface="Century Schoolbook"/>
                <a:cs typeface="Century Schoolbook"/>
                <a:sym typeface="Century Schoolbook"/>
              </a:rPr>
              <a:t>n-1</a:t>
            </a:r>
            <a:r>
              <a:rPr b="0" i="0" lang="en-US" sz="1800" u="none" cap="none" strike="noStrike">
                <a:solidFill>
                  <a:schemeClr val="dk1"/>
                </a:solidFill>
                <a:latin typeface="Century Schoolbook"/>
                <a:ea typeface="Century Schoolbook"/>
                <a:cs typeface="Century Schoolbook"/>
                <a:sym typeface="Century Schoolbook"/>
              </a:rPr>
              <a:t>) to + (2</a:t>
            </a:r>
            <a:r>
              <a:rPr b="0" baseline="30000" i="0" lang="en-US" sz="1800" u="none" cap="none" strike="noStrike">
                <a:solidFill>
                  <a:schemeClr val="dk1"/>
                </a:solidFill>
                <a:latin typeface="Century Schoolbook"/>
                <a:ea typeface="Century Schoolbook"/>
                <a:cs typeface="Century Schoolbook"/>
                <a:sym typeface="Century Schoolbook"/>
              </a:rPr>
              <a:t>n-1</a:t>
            </a:r>
            <a:r>
              <a:rPr b="0" i="0" lang="en-US" sz="1800" u="none" cap="none" strike="noStrike">
                <a:solidFill>
                  <a:schemeClr val="dk1"/>
                </a:solidFill>
                <a:latin typeface="Century Schoolbook"/>
                <a:ea typeface="Century Schoolbook"/>
                <a:cs typeface="Century Schoolbook"/>
                <a:sym typeface="Century Schoolbook"/>
              </a:rPr>
              <a:t>-1)</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50"/>
          <p:cNvSpPr txBox="1"/>
          <p:nvPr>
            <p:ph type="title"/>
          </p:nvPr>
        </p:nvSpPr>
        <p:spPr>
          <a:xfrm>
            <a:off x="457200" y="274638"/>
            <a:ext cx="7467600" cy="4873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2700"/>
              <a:buFont typeface="Arial Black"/>
              <a:buNone/>
            </a:pPr>
            <a:r>
              <a:rPr b="1" lang="en-US" sz="2700"/>
              <a:t>carry-lookahead adders </a:t>
            </a:r>
            <a:endParaRPr sz="2700"/>
          </a:p>
        </p:txBody>
      </p:sp>
      <p:sp>
        <p:nvSpPr>
          <p:cNvPr id="612" name="Google Shape;612;p50"/>
          <p:cNvSpPr txBox="1"/>
          <p:nvPr>
            <p:ph idx="1" type="body"/>
          </p:nvPr>
        </p:nvSpPr>
        <p:spPr>
          <a:xfrm>
            <a:off x="457200" y="914400"/>
            <a:ext cx="7467600" cy="55595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2240"/>
              <a:buChar char="🞆"/>
            </a:pPr>
            <a:r>
              <a:rPr b="0" lang="en-US">
                <a:latin typeface="Times New Roman"/>
                <a:ea typeface="Times New Roman"/>
                <a:cs typeface="Times New Roman"/>
                <a:sym typeface="Times New Roman"/>
              </a:rPr>
              <a:t>Accordingly, reducing the carry propagation delay of adders is of great importance. Different logic design approaches have been employed to overcome the carry propagation problem. </a:t>
            </a:r>
            <a:endParaRPr/>
          </a:p>
          <a:p>
            <a:pPr indent="-274320" lvl="0" marL="274320" rtl="0" algn="just">
              <a:spcBef>
                <a:spcPts val="600"/>
              </a:spcBef>
              <a:spcAft>
                <a:spcPts val="0"/>
              </a:spcAft>
              <a:buSzPts val="2240"/>
              <a:buChar char="🞆"/>
            </a:pPr>
            <a:r>
              <a:rPr b="0" lang="en-US">
                <a:latin typeface="Times New Roman"/>
                <a:ea typeface="Times New Roman"/>
                <a:cs typeface="Times New Roman"/>
                <a:sym typeface="Times New Roman"/>
              </a:rPr>
              <a:t>One widely used approach employs the principle of carry look-ahead solves this problem  by calculating the carry signals in advance, based on the input signals. </a:t>
            </a:r>
            <a:endParaRPr/>
          </a:p>
          <a:p>
            <a:pPr indent="-132080" lvl="0" marL="274320" rtl="0" algn="just">
              <a:spcBef>
                <a:spcPts val="600"/>
              </a:spcBef>
              <a:spcAft>
                <a:spcPts val="0"/>
              </a:spcAft>
              <a:buSzPts val="2240"/>
              <a:buNone/>
            </a:pPr>
            <a:r>
              <a:t/>
            </a:r>
            <a:endParaRPr b="0">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5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rPr b="1" lang="en-US"/>
              <a:t>carry-lookahead adders </a:t>
            </a:r>
            <a:endParaRPr/>
          </a:p>
        </p:txBody>
      </p:sp>
      <p:sp>
        <p:nvSpPr>
          <p:cNvPr id="618" name="Google Shape;618;p51"/>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2240"/>
              <a:buChar char="🞆"/>
            </a:pPr>
            <a:r>
              <a:rPr b="0" lang="en-US">
                <a:latin typeface="Times New Roman"/>
                <a:ea typeface="Times New Roman"/>
                <a:cs typeface="Times New Roman"/>
                <a:sym typeface="Times New Roman"/>
              </a:rPr>
              <a:t>This type of adder circuit is called as carry look-ahead adder (CLA adder). It is based on  the fact that a carry signal will be generated in two cases: </a:t>
            </a:r>
            <a:endParaRPr/>
          </a:p>
          <a:p>
            <a:pPr indent="-274320" lvl="0" marL="274320" rtl="0" algn="just">
              <a:spcBef>
                <a:spcPts val="600"/>
              </a:spcBef>
              <a:spcAft>
                <a:spcPts val="0"/>
              </a:spcAft>
              <a:buSzPts val="2240"/>
              <a:buChar char="🞆"/>
            </a:pPr>
            <a:r>
              <a:rPr b="0" lang="en-US">
                <a:latin typeface="Times New Roman"/>
                <a:ea typeface="Times New Roman"/>
                <a:cs typeface="Times New Roman"/>
                <a:sym typeface="Times New Roman"/>
              </a:rPr>
              <a:t>(1) when both bits Ai and Bi are 1, or </a:t>
            </a:r>
            <a:endParaRPr/>
          </a:p>
          <a:p>
            <a:pPr indent="-274320" lvl="0" marL="274320" rtl="0" algn="just">
              <a:spcBef>
                <a:spcPts val="600"/>
              </a:spcBef>
              <a:spcAft>
                <a:spcPts val="0"/>
              </a:spcAft>
              <a:buSzPts val="2240"/>
              <a:buChar char="🞆"/>
            </a:pPr>
            <a:r>
              <a:rPr b="0" lang="en-US">
                <a:latin typeface="Times New Roman"/>
                <a:ea typeface="Times New Roman"/>
                <a:cs typeface="Times New Roman"/>
                <a:sym typeface="Times New Roman"/>
              </a:rPr>
              <a:t>(2) when one of the two bits is 1 and the carry-in (carry of the previous stage) is 1.</a:t>
            </a:r>
            <a:endParaRPr/>
          </a:p>
          <a:p>
            <a:pPr indent="-132080" lvl="0" marL="274320" rtl="0" algn="just">
              <a:spcBef>
                <a:spcPts val="600"/>
              </a:spcBef>
              <a:spcAft>
                <a:spcPts val="0"/>
              </a:spcAft>
              <a:buSzPts val="224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52"/>
          <p:cNvSpPr txBox="1"/>
          <p:nvPr>
            <p:ph type="title"/>
          </p:nvPr>
        </p:nvSpPr>
        <p:spPr>
          <a:xfrm>
            <a:off x="457200" y="274638"/>
            <a:ext cx="7467600" cy="2587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2700"/>
              <a:buFont typeface="Arial Black"/>
              <a:buNone/>
            </a:pPr>
            <a:r>
              <a:t/>
            </a:r>
            <a:endParaRPr sz="2700"/>
          </a:p>
        </p:txBody>
      </p:sp>
      <p:sp>
        <p:nvSpPr>
          <p:cNvPr id="624" name="Google Shape;624;p52"/>
          <p:cNvSpPr txBox="1"/>
          <p:nvPr>
            <p:ph idx="1" type="body"/>
          </p:nvPr>
        </p:nvSpPr>
        <p:spPr>
          <a:xfrm>
            <a:off x="457200" y="685800"/>
            <a:ext cx="8229600" cy="5440363"/>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40"/>
              <a:buChar char="🞆"/>
            </a:pPr>
            <a:r>
              <a:rPr b="0" lang="en-US">
                <a:latin typeface="Times New Roman"/>
                <a:ea typeface="Times New Roman"/>
                <a:cs typeface="Times New Roman"/>
                <a:sym typeface="Times New Roman"/>
              </a:rPr>
              <a:t>The Figure shows the full adder circuit used to add the operand bits in the I th column;  namely Ai &amp; Bi and the carry bit coming from the previous column (Ci ).</a:t>
            </a:r>
            <a:endParaRPr/>
          </a:p>
          <a:p>
            <a:pPr indent="-132080" lvl="0" marL="274320" rtl="0" algn="l">
              <a:spcBef>
                <a:spcPts val="600"/>
              </a:spcBef>
              <a:spcAft>
                <a:spcPts val="0"/>
              </a:spcAft>
              <a:buSzPts val="2240"/>
              <a:buNone/>
            </a:pPr>
            <a:r>
              <a:t/>
            </a:r>
            <a:endParaRPr/>
          </a:p>
        </p:txBody>
      </p:sp>
      <p:pic>
        <p:nvPicPr>
          <p:cNvPr id="625" name="Google Shape;625;p52"/>
          <p:cNvPicPr preferRelativeResize="0"/>
          <p:nvPr/>
        </p:nvPicPr>
        <p:blipFill rotWithShape="1">
          <a:blip r:embed="rId3">
            <a:alphaModFix/>
          </a:blip>
          <a:srcRect b="0" l="0" r="0" t="0"/>
          <a:stretch/>
        </p:blipFill>
        <p:spPr>
          <a:xfrm>
            <a:off x="1143000" y="3429000"/>
            <a:ext cx="7162800" cy="31242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53"/>
          <p:cNvSpPr txBox="1"/>
          <p:nvPr>
            <p:ph type="title"/>
          </p:nvPr>
        </p:nvSpPr>
        <p:spPr>
          <a:xfrm>
            <a:off x="457200" y="274638"/>
            <a:ext cx="7467600" cy="4111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2700"/>
              <a:buFont typeface="Arial Black"/>
              <a:buNone/>
            </a:pPr>
            <a:r>
              <a:t/>
            </a:r>
            <a:endParaRPr sz="2700"/>
          </a:p>
        </p:txBody>
      </p:sp>
      <p:sp>
        <p:nvSpPr>
          <p:cNvPr id="631" name="Google Shape;631;p53"/>
          <p:cNvSpPr txBox="1"/>
          <p:nvPr>
            <p:ph idx="1" type="body"/>
          </p:nvPr>
        </p:nvSpPr>
        <p:spPr>
          <a:xfrm>
            <a:off x="457200" y="762000"/>
            <a:ext cx="7467600" cy="57119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40"/>
              <a:buChar char="🞆"/>
            </a:pPr>
            <a:r>
              <a:rPr b="1" lang="en-US"/>
              <a:t>In this circuit, the 2 internal signals Pi and Gi are given by: </a:t>
            </a:r>
            <a:endParaRPr/>
          </a:p>
          <a:p>
            <a:pPr indent="-132080" lvl="0" marL="274320" rtl="0" algn="l">
              <a:spcBef>
                <a:spcPts val="600"/>
              </a:spcBef>
              <a:spcAft>
                <a:spcPts val="0"/>
              </a:spcAft>
              <a:buSzPts val="2240"/>
              <a:buNone/>
            </a:pPr>
            <a:r>
              <a:t/>
            </a:r>
            <a:endParaRPr/>
          </a:p>
          <a:p>
            <a:pPr indent="-132080" lvl="0" marL="274320" rtl="0" algn="l">
              <a:spcBef>
                <a:spcPts val="600"/>
              </a:spcBef>
              <a:spcAft>
                <a:spcPts val="0"/>
              </a:spcAft>
              <a:buSzPts val="2240"/>
              <a:buNone/>
            </a:pPr>
            <a:r>
              <a:t/>
            </a:r>
            <a:endParaRPr/>
          </a:p>
          <a:p>
            <a:pPr indent="-132080" lvl="0" marL="274320" rtl="0" algn="l">
              <a:spcBef>
                <a:spcPts val="600"/>
              </a:spcBef>
              <a:spcAft>
                <a:spcPts val="0"/>
              </a:spcAft>
              <a:buSzPts val="2240"/>
              <a:buNone/>
            </a:pPr>
            <a:r>
              <a:t/>
            </a:r>
            <a:endParaRPr b="1"/>
          </a:p>
          <a:p>
            <a:pPr indent="-132080" lvl="0" marL="274320" rtl="0" algn="l">
              <a:spcBef>
                <a:spcPts val="600"/>
              </a:spcBef>
              <a:spcAft>
                <a:spcPts val="0"/>
              </a:spcAft>
              <a:buSzPts val="2240"/>
              <a:buNone/>
            </a:pPr>
            <a:r>
              <a:t/>
            </a:r>
            <a:endParaRPr/>
          </a:p>
          <a:p>
            <a:pPr indent="-274320" lvl="0" marL="274320" rtl="0" algn="l">
              <a:spcBef>
                <a:spcPts val="600"/>
              </a:spcBef>
              <a:spcAft>
                <a:spcPts val="0"/>
              </a:spcAft>
              <a:buSzPts val="2240"/>
              <a:buChar char="🞆"/>
            </a:pPr>
            <a:r>
              <a:rPr b="1" lang="en-US"/>
              <a:t>The output sum and carry can be defined as : </a:t>
            </a:r>
            <a:endParaRPr/>
          </a:p>
          <a:p>
            <a:pPr indent="-132080" lvl="0" marL="274320" rtl="0" algn="l">
              <a:spcBef>
                <a:spcPts val="600"/>
              </a:spcBef>
              <a:spcAft>
                <a:spcPts val="0"/>
              </a:spcAft>
              <a:buSzPts val="2240"/>
              <a:buNone/>
            </a:pPr>
            <a:r>
              <a:t/>
            </a:r>
            <a:endParaRPr/>
          </a:p>
        </p:txBody>
      </p:sp>
      <p:pic>
        <p:nvPicPr>
          <p:cNvPr id="632" name="Google Shape;632;p53"/>
          <p:cNvPicPr preferRelativeResize="0"/>
          <p:nvPr/>
        </p:nvPicPr>
        <p:blipFill rotWithShape="1">
          <a:blip r:embed="rId3">
            <a:alphaModFix/>
          </a:blip>
          <a:srcRect b="0" l="0" r="0" t="0"/>
          <a:stretch/>
        </p:blipFill>
        <p:spPr>
          <a:xfrm>
            <a:off x="1752600" y="1981200"/>
            <a:ext cx="5486400" cy="1905000"/>
          </a:xfrm>
          <a:prstGeom prst="rect">
            <a:avLst/>
          </a:prstGeom>
          <a:noFill/>
          <a:ln>
            <a:noFill/>
          </a:ln>
        </p:spPr>
      </p:pic>
      <p:pic>
        <p:nvPicPr>
          <p:cNvPr id="633" name="Google Shape;633;p53"/>
          <p:cNvPicPr preferRelativeResize="0"/>
          <p:nvPr/>
        </p:nvPicPr>
        <p:blipFill rotWithShape="1">
          <a:blip r:embed="rId4">
            <a:alphaModFix/>
          </a:blip>
          <a:srcRect b="0" l="0" r="0" t="0"/>
          <a:stretch/>
        </p:blipFill>
        <p:spPr>
          <a:xfrm>
            <a:off x="2286000" y="5181600"/>
            <a:ext cx="5257800" cy="15240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5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t/>
            </a:r>
            <a:endParaRPr/>
          </a:p>
        </p:txBody>
      </p:sp>
      <p:sp>
        <p:nvSpPr>
          <p:cNvPr id="639" name="Google Shape;639;p54"/>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2450"/>
              <a:buChar char="🞆"/>
            </a:pPr>
            <a:r>
              <a:rPr b="0" lang="en-US" sz="3500">
                <a:latin typeface="Times New Roman"/>
                <a:ea typeface="Times New Roman"/>
                <a:cs typeface="Times New Roman"/>
                <a:sym typeface="Times New Roman"/>
              </a:rPr>
              <a:t>Gi is known as the carry Generate signal since a carry (Ci+1) is generated whenever Gi =1, regardless of the input carry (Ci). </a:t>
            </a:r>
            <a:endParaRPr/>
          </a:p>
          <a:p>
            <a:pPr indent="-274320" lvl="0" marL="274320" rtl="0" algn="l">
              <a:lnSpc>
                <a:spcPct val="90000"/>
              </a:lnSpc>
              <a:spcBef>
                <a:spcPts val="600"/>
              </a:spcBef>
              <a:spcAft>
                <a:spcPts val="0"/>
              </a:spcAft>
              <a:buSzPts val="2450"/>
              <a:buChar char="🞆"/>
            </a:pPr>
            <a:r>
              <a:rPr b="0" lang="en-US" sz="3500">
                <a:latin typeface="Times New Roman"/>
                <a:ea typeface="Times New Roman"/>
                <a:cs typeface="Times New Roman"/>
                <a:sym typeface="Times New Roman"/>
              </a:rPr>
              <a:t>Pi is known as the carry propagate signal since whenever Pi =1, the input carry is propagated to the output carry, i.e., Ci+1. = Ci (note that whenever Pi =1, Gi =0). </a:t>
            </a:r>
            <a:endParaRPr/>
          </a:p>
          <a:p>
            <a:pPr indent="-132080" lvl="0" marL="274320" rtl="0" algn="l">
              <a:lnSpc>
                <a:spcPct val="90000"/>
              </a:lnSpc>
              <a:spcBef>
                <a:spcPts val="600"/>
              </a:spcBef>
              <a:spcAft>
                <a:spcPts val="0"/>
              </a:spcAft>
              <a:buSzPts val="2240"/>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5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t/>
            </a:r>
            <a:endParaRPr/>
          </a:p>
        </p:txBody>
      </p:sp>
      <p:sp>
        <p:nvSpPr>
          <p:cNvPr id="645" name="Google Shape;645;p55"/>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50"/>
              <a:buChar char="🞆"/>
            </a:pPr>
            <a:r>
              <a:rPr b="0" lang="en-US" sz="3500">
                <a:latin typeface="Times New Roman"/>
                <a:ea typeface="Times New Roman"/>
                <a:cs typeface="Times New Roman"/>
                <a:sym typeface="Times New Roman"/>
              </a:rPr>
              <a:t>Computing the values of Pi and Gi only depend on the input operand bits (Ai &amp; Bi) as clear from the Figure and equations.</a:t>
            </a:r>
            <a:endParaRPr/>
          </a:p>
          <a:p>
            <a:pPr indent="-274320" lvl="0" marL="274320" rtl="0" algn="l">
              <a:spcBef>
                <a:spcPts val="600"/>
              </a:spcBef>
              <a:spcAft>
                <a:spcPts val="0"/>
              </a:spcAft>
              <a:buSzPts val="2450"/>
              <a:buChar char="🞆"/>
            </a:pPr>
            <a:r>
              <a:rPr b="0" lang="en-US" sz="3500">
                <a:latin typeface="Times New Roman"/>
                <a:ea typeface="Times New Roman"/>
                <a:cs typeface="Times New Roman"/>
                <a:sym typeface="Times New Roman"/>
              </a:rPr>
              <a:t>Thus, these signals settle to their steady-state value after the propagation through their  respective gates. </a:t>
            </a:r>
            <a:endParaRPr/>
          </a:p>
          <a:p>
            <a:pPr indent="-132080" lvl="0" marL="274320" rtl="0" algn="l">
              <a:spcBef>
                <a:spcPts val="600"/>
              </a:spcBef>
              <a:spcAft>
                <a:spcPts val="0"/>
              </a:spcAft>
              <a:buSzPts val="2240"/>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5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t/>
            </a:r>
            <a:endParaRPr/>
          </a:p>
        </p:txBody>
      </p:sp>
      <p:sp>
        <p:nvSpPr>
          <p:cNvPr id="651" name="Google Shape;651;p56"/>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2461"/>
              <a:buChar char="🞆"/>
            </a:pPr>
            <a:r>
              <a:rPr b="0" lang="en-US" sz="3515">
                <a:latin typeface="Times New Roman"/>
                <a:ea typeface="Times New Roman"/>
                <a:cs typeface="Times New Roman"/>
                <a:sym typeface="Times New Roman"/>
              </a:rPr>
              <a:t>Computed values of all the Pi’s are valid one XOR-gate delay after the operands A and B  are made valid. </a:t>
            </a:r>
            <a:endParaRPr/>
          </a:p>
          <a:p>
            <a:pPr indent="-274320" lvl="0" marL="274320" rtl="0" algn="l">
              <a:lnSpc>
                <a:spcPct val="90000"/>
              </a:lnSpc>
              <a:spcBef>
                <a:spcPts val="600"/>
              </a:spcBef>
              <a:spcAft>
                <a:spcPts val="0"/>
              </a:spcAft>
              <a:buSzPts val="2461"/>
              <a:buChar char="🞆"/>
            </a:pPr>
            <a:r>
              <a:rPr b="0" lang="en-US" sz="3515">
                <a:latin typeface="Times New Roman"/>
                <a:ea typeface="Times New Roman"/>
                <a:cs typeface="Times New Roman"/>
                <a:sym typeface="Times New Roman"/>
              </a:rPr>
              <a:t>Computed values of all the Gi’s are valid one AND-gate delay after the operands A and B  are made valid. </a:t>
            </a:r>
            <a:endParaRPr/>
          </a:p>
          <a:p>
            <a:pPr indent="-274320" lvl="0" marL="274320" rtl="0" algn="l">
              <a:lnSpc>
                <a:spcPct val="90000"/>
              </a:lnSpc>
              <a:spcBef>
                <a:spcPts val="600"/>
              </a:spcBef>
              <a:spcAft>
                <a:spcPts val="0"/>
              </a:spcAft>
              <a:buSzPts val="2461"/>
              <a:buChar char="🞆"/>
            </a:pPr>
            <a:r>
              <a:rPr b="0" lang="en-US" sz="3515">
                <a:latin typeface="Times New Roman"/>
                <a:ea typeface="Times New Roman"/>
                <a:cs typeface="Times New Roman"/>
                <a:sym typeface="Times New Roman"/>
              </a:rPr>
              <a:t>The Boolean expression of the carry outputs of various stages can be written as follows:</a:t>
            </a:r>
            <a:endParaRPr/>
          </a:p>
          <a:p>
            <a:pPr indent="-142748" lvl="0" marL="274320" rtl="0" algn="l">
              <a:lnSpc>
                <a:spcPct val="90000"/>
              </a:lnSpc>
              <a:spcBef>
                <a:spcPts val="600"/>
              </a:spcBef>
              <a:spcAft>
                <a:spcPts val="0"/>
              </a:spcAft>
              <a:buSzPts val="2072"/>
              <a:buNone/>
            </a:pPr>
            <a:r>
              <a:t/>
            </a:r>
            <a:endParaRPr sz="296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57"/>
          <p:cNvSpPr txBox="1"/>
          <p:nvPr>
            <p:ph type="title"/>
          </p:nvPr>
        </p:nvSpPr>
        <p:spPr>
          <a:xfrm>
            <a:off x="381000" y="0"/>
            <a:ext cx="74676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2700"/>
              <a:buFont typeface="Arial Black"/>
              <a:buNone/>
            </a:pPr>
            <a:r>
              <a:t/>
            </a:r>
            <a:endParaRPr sz="2700"/>
          </a:p>
        </p:txBody>
      </p:sp>
      <p:pic>
        <p:nvPicPr>
          <p:cNvPr id="657" name="Google Shape;657;p57"/>
          <p:cNvPicPr preferRelativeResize="0"/>
          <p:nvPr>
            <p:ph idx="1" type="body"/>
          </p:nvPr>
        </p:nvPicPr>
        <p:blipFill rotWithShape="1">
          <a:blip r:embed="rId3">
            <a:alphaModFix/>
          </a:blip>
          <a:srcRect b="0" l="0" r="0" t="0"/>
          <a:stretch/>
        </p:blipFill>
        <p:spPr>
          <a:xfrm>
            <a:off x="685800" y="609600"/>
            <a:ext cx="7924800" cy="59436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58"/>
          <p:cNvSpPr txBox="1"/>
          <p:nvPr/>
        </p:nvSpPr>
        <p:spPr>
          <a:xfrm>
            <a:off x="0" y="1371600"/>
            <a:ext cx="8763000" cy="1249363"/>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Carry</a:t>
            </a:r>
            <a:r>
              <a:rPr b="0" lang="en-US" sz="1800">
                <a:solidFill>
                  <a:schemeClr val="dk1"/>
                </a:solidFill>
                <a:latin typeface="Century Schoolbook"/>
                <a:ea typeface="Century Schoolbook"/>
                <a:cs typeface="Century Schoolbook"/>
                <a:sym typeface="Century Schoolbook"/>
              </a:rPr>
              <a:t> </a:t>
            </a:r>
            <a:r>
              <a:rPr lang="en-US" sz="1800">
                <a:solidFill>
                  <a:schemeClr val="dk1"/>
                </a:solidFill>
                <a:latin typeface="Century Schoolbook"/>
                <a:ea typeface="Century Schoolbook"/>
                <a:cs typeface="Century Schoolbook"/>
                <a:sym typeface="Century Schoolbook"/>
              </a:rPr>
              <a:t>C</a:t>
            </a:r>
            <a:r>
              <a:rPr baseline="-25000" lang="en-US" sz="1800">
                <a:solidFill>
                  <a:schemeClr val="dk1"/>
                </a:solidFill>
                <a:latin typeface="Century Schoolbook"/>
                <a:ea typeface="Century Schoolbook"/>
                <a:cs typeface="Century Schoolbook"/>
                <a:sym typeface="Century Schoolbook"/>
              </a:rPr>
              <a:t>i+1</a:t>
            </a:r>
            <a:r>
              <a:rPr b="0" lang="en-US" sz="1800">
                <a:solidFill>
                  <a:schemeClr val="dk1"/>
                </a:solidFill>
                <a:latin typeface="Century Schoolbook"/>
                <a:ea typeface="Century Schoolbook"/>
                <a:cs typeface="Century Schoolbook"/>
                <a:sym typeface="Century Schoolbook"/>
              </a:rPr>
              <a:t> = </a:t>
            </a:r>
            <a:r>
              <a:rPr lang="en-US" sz="1800">
                <a:solidFill>
                  <a:schemeClr val="dk1"/>
                </a:solidFill>
                <a:latin typeface="Century Schoolbook"/>
                <a:ea typeface="Century Schoolbook"/>
                <a:cs typeface="Century Schoolbook"/>
                <a:sym typeface="Century Schoolbook"/>
              </a:rPr>
              <a:t>X</a:t>
            </a:r>
            <a:r>
              <a:rPr baseline="-25000" lang="en-US" sz="1800">
                <a:solidFill>
                  <a:schemeClr val="dk1"/>
                </a:solidFill>
                <a:latin typeface="Century Schoolbook"/>
                <a:ea typeface="Century Schoolbook"/>
                <a:cs typeface="Century Schoolbook"/>
                <a:sym typeface="Century Schoolbook"/>
              </a:rPr>
              <a:t>i</a:t>
            </a:r>
            <a:r>
              <a:rPr lang="en-US" sz="1800">
                <a:solidFill>
                  <a:schemeClr val="dk1"/>
                </a:solidFill>
                <a:latin typeface="Century Schoolbook"/>
                <a:ea typeface="Century Schoolbook"/>
                <a:cs typeface="Century Schoolbook"/>
                <a:sym typeface="Century Schoolbook"/>
              </a:rPr>
              <a:t>Y</a:t>
            </a:r>
            <a:r>
              <a:rPr baseline="-25000" lang="en-US" sz="1800">
                <a:solidFill>
                  <a:schemeClr val="dk1"/>
                </a:solidFill>
                <a:latin typeface="Century Schoolbook"/>
                <a:ea typeface="Century Schoolbook"/>
                <a:cs typeface="Century Schoolbook"/>
                <a:sym typeface="Century Schoolbook"/>
              </a:rPr>
              <a:t>i</a:t>
            </a:r>
            <a:r>
              <a:rPr lang="en-US" sz="1800">
                <a:solidFill>
                  <a:schemeClr val="dk1"/>
                </a:solidFill>
                <a:latin typeface="Century Schoolbook"/>
                <a:ea typeface="Century Schoolbook"/>
                <a:cs typeface="Century Schoolbook"/>
                <a:sym typeface="Century Schoolbook"/>
              </a:rPr>
              <a:t> + Y</a:t>
            </a:r>
            <a:r>
              <a:rPr baseline="-25000" lang="en-US" sz="1800">
                <a:solidFill>
                  <a:schemeClr val="dk1"/>
                </a:solidFill>
                <a:latin typeface="Century Schoolbook"/>
                <a:ea typeface="Century Schoolbook"/>
                <a:cs typeface="Century Schoolbook"/>
                <a:sym typeface="Century Schoolbook"/>
              </a:rPr>
              <a:t>i</a:t>
            </a:r>
            <a:r>
              <a:rPr lang="en-US" sz="1800">
                <a:solidFill>
                  <a:schemeClr val="dk1"/>
                </a:solidFill>
                <a:latin typeface="Century Schoolbook"/>
                <a:ea typeface="Century Schoolbook"/>
                <a:cs typeface="Century Schoolbook"/>
                <a:sym typeface="Century Schoolbook"/>
              </a:rPr>
              <a:t>C</a:t>
            </a:r>
            <a:r>
              <a:rPr baseline="-25000" lang="en-US" sz="1800">
                <a:solidFill>
                  <a:schemeClr val="dk1"/>
                </a:solidFill>
                <a:latin typeface="Century Schoolbook"/>
                <a:ea typeface="Century Schoolbook"/>
                <a:cs typeface="Century Schoolbook"/>
                <a:sym typeface="Century Schoolbook"/>
              </a:rPr>
              <a:t>i</a:t>
            </a:r>
            <a:r>
              <a:rPr lang="en-US" sz="1800">
                <a:solidFill>
                  <a:schemeClr val="dk1"/>
                </a:solidFill>
                <a:latin typeface="Century Schoolbook"/>
                <a:ea typeface="Century Schoolbook"/>
                <a:cs typeface="Century Schoolbook"/>
                <a:sym typeface="Century Schoolbook"/>
              </a:rPr>
              <a:t> + C</a:t>
            </a:r>
            <a:r>
              <a:rPr baseline="-25000" lang="en-US" sz="1800">
                <a:solidFill>
                  <a:schemeClr val="dk1"/>
                </a:solidFill>
                <a:latin typeface="Century Schoolbook"/>
                <a:ea typeface="Century Schoolbook"/>
                <a:cs typeface="Century Schoolbook"/>
                <a:sym typeface="Century Schoolbook"/>
              </a:rPr>
              <a:t>i</a:t>
            </a:r>
            <a:r>
              <a:rPr lang="en-US" sz="1800">
                <a:solidFill>
                  <a:schemeClr val="dk1"/>
                </a:solidFill>
                <a:latin typeface="Century Schoolbook"/>
                <a:ea typeface="Century Schoolbook"/>
                <a:cs typeface="Century Schoolbook"/>
                <a:sym typeface="Century Schoolbook"/>
              </a:rPr>
              <a:t>X</a:t>
            </a:r>
            <a:r>
              <a:rPr baseline="-25000" lang="en-US" sz="1800">
                <a:solidFill>
                  <a:schemeClr val="dk1"/>
                </a:solidFill>
                <a:latin typeface="Century Schoolbook"/>
                <a:ea typeface="Century Schoolbook"/>
                <a:cs typeface="Century Schoolbook"/>
                <a:sym typeface="Century Schoolbook"/>
              </a:rPr>
              <a:t>i</a:t>
            </a:r>
            <a:r>
              <a:rPr lang="en-US" sz="1800">
                <a:solidFill>
                  <a:schemeClr val="dk1"/>
                </a:solidFill>
                <a:latin typeface="Century Schoolbook"/>
                <a:ea typeface="Century Schoolbook"/>
                <a:cs typeface="Century Schoolbook"/>
                <a:sym typeface="Century Schoolbook"/>
              </a:rPr>
              <a:t> </a:t>
            </a:r>
            <a:endParaRPr/>
          </a:p>
          <a:p>
            <a:pPr indent="-457200" lvl="0" marL="45720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		 = X</a:t>
            </a:r>
            <a:r>
              <a:rPr baseline="-25000" lang="en-US" sz="1800">
                <a:solidFill>
                  <a:schemeClr val="dk1"/>
                </a:solidFill>
                <a:latin typeface="Century Schoolbook"/>
                <a:ea typeface="Century Schoolbook"/>
                <a:cs typeface="Century Schoolbook"/>
                <a:sym typeface="Century Schoolbook"/>
              </a:rPr>
              <a:t>i</a:t>
            </a:r>
            <a:r>
              <a:rPr lang="en-US" sz="1800">
                <a:solidFill>
                  <a:schemeClr val="dk1"/>
                </a:solidFill>
                <a:latin typeface="Century Schoolbook"/>
                <a:ea typeface="Century Schoolbook"/>
                <a:cs typeface="Century Schoolbook"/>
                <a:sym typeface="Century Schoolbook"/>
              </a:rPr>
              <a:t>Y</a:t>
            </a:r>
            <a:r>
              <a:rPr baseline="-25000" lang="en-US" sz="1800">
                <a:solidFill>
                  <a:schemeClr val="dk1"/>
                </a:solidFill>
                <a:latin typeface="Century Schoolbook"/>
                <a:ea typeface="Century Schoolbook"/>
                <a:cs typeface="Century Schoolbook"/>
                <a:sym typeface="Century Schoolbook"/>
              </a:rPr>
              <a:t>i </a:t>
            </a:r>
            <a:r>
              <a:rPr lang="en-US" sz="1800">
                <a:solidFill>
                  <a:schemeClr val="dk1"/>
                </a:solidFill>
                <a:latin typeface="Century Schoolbook"/>
                <a:ea typeface="Century Schoolbook"/>
                <a:cs typeface="Century Schoolbook"/>
                <a:sym typeface="Century Schoolbook"/>
              </a:rPr>
              <a:t>+ C</a:t>
            </a:r>
            <a:r>
              <a:rPr baseline="-25000" lang="en-US" sz="1800">
                <a:solidFill>
                  <a:schemeClr val="dk1"/>
                </a:solidFill>
                <a:latin typeface="Century Schoolbook"/>
                <a:ea typeface="Century Schoolbook"/>
                <a:cs typeface="Century Schoolbook"/>
                <a:sym typeface="Century Schoolbook"/>
              </a:rPr>
              <a:t>i</a:t>
            </a:r>
            <a:r>
              <a:rPr lang="en-US" sz="1800">
                <a:solidFill>
                  <a:schemeClr val="dk1"/>
                </a:solidFill>
                <a:latin typeface="Century Schoolbook"/>
                <a:ea typeface="Century Schoolbook"/>
                <a:cs typeface="Century Schoolbook"/>
                <a:sym typeface="Century Schoolbook"/>
              </a:rPr>
              <a:t> (X</a:t>
            </a:r>
            <a:r>
              <a:rPr baseline="-25000" lang="en-US" sz="1800">
                <a:solidFill>
                  <a:schemeClr val="dk1"/>
                </a:solidFill>
                <a:latin typeface="Century Schoolbook"/>
                <a:ea typeface="Century Schoolbook"/>
                <a:cs typeface="Century Schoolbook"/>
                <a:sym typeface="Century Schoolbook"/>
              </a:rPr>
              <a:t>i</a:t>
            </a:r>
            <a:r>
              <a:rPr lang="en-US" sz="1800">
                <a:solidFill>
                  <a:schemeClr val="dk1"/>
                </a:solidFill>
                <a:latin typeface="Century Schoolbook"/>
                <a:ea typeface="Century Schoolbook"/>
                <a:cs typeface="Century Schoolbook"/>
                <a:sym typeface="Century Schoolbook"/>
              </a:rPr>
              <a:t> +Y</a:t>
            </a:r>
            <a:r>
              <a:rPr baseline="-25000" lang="en-US" sz="1800">
                <a:solidFill>
                  <a:schemeClr val="dk1"/>
                </a:solidFill>
                <a:latin typeface="Century Schoolbook"/>
                <a:ea typeface="Century Schoolbook"/>
                <a:cs typeface="Century Schoolbook"/>
                <a:sym typeface="Century Schoolbook"/>
              </a:rPr>
              <a:t>i</a:t>
            </a:r>
            <a:r>
              <a:rPr lang="en-US" sz="1800">
                <a:solidFill>
                  <a:schemeClr val="dk1"/>
                </a:solidFill>
                <a:latin typeface="Century Schoolbook"/>
                <a:ea typeface="Century Schoolbook"/>
                <a:cs typeface="Century Schoolbook"/>
                <a:sym typeface="Century Schoolbook"/>
              </a:rPr>
              <a:t>) </a:t>
            </a:r>
            <a:endParaRPr/>
          </a:p>
          <a:p>
            <a:pPr indent="-457200" lvl="0" marL="45720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		 = </a:t>
            </a:r>
            <a:r>
              <a:rPr lang="en-US" sz="1800">
                <a:solidFill>
                  <a:srgbClr val="0000FF"/>
                </a:solidFill>
                <a:latin typeface="Century Schoolbook"/>
                <a:ea typeface="Century Schoolbook"/>
                <a:cs typeface="Century Schoolbook"/>
                <a:sym typeface="Century Schoolbook"/>
              </a:rPr>
              <a:t>G</a:t>
            </a:r>
            <a:r>
              <a:rPr baseline="-25000" lang="en-US" sz="1800">
                <a:solidFill>
                  <a:srgbClr val="0000FF"/>
                </a:solidFill>
                <a:latin typeface="Century Schoolbook"/>
                <a:ea typeface="Century Schoolbook"/>
                <a:cs typeface="Century Schoolbook"/>
                <a:sym typeface="Century Schoolbook"/>
              </a:rPr>
              <a:t>i</a:t>
            </a:r>
            <a:r>
              <a:rPr baseline="-25000" lang="en-US" sz="1800">
                <a:solidFill>
                  <a:schemeClr val="dk1"/>
                </a:solidFill>
                <a:latin typeface="Century Schoolbook"/>
                <a:ea typeface="Century Schoolbook"/>
                <a:cs typeface="Century Schoolbook"/>
                <a:sym typeface="Century Schoolbook"/>
              </a:rPr>
              <a:t> </a:t>
            </a:r>
            <a:r>
              <a:rPr lang="en-US" sz="1800">
                <a:solidFill>
                  <a:schemeClr val="dk1"/>
                </a:solidFill>
                <a:latin typeface="Century Schoolbook"/>
                <a:ea typeface="Century Schoolbook"/>
                <a:cs typeface="Century Schoolbook"/>
                <a:sym typeface="Century Schoolbook"/>
              </a:rPr>
              <a:t>+ </a:t>
            </a:r>
            <a:r>
              <a:rPr lang="en-US" sz="1800">
                <a:solidFill>
                  <a:srgbClr val="FF0000"/>
                </a:solidFill>
                <a:latin typeface="Century Schoolbook"/>
                <a:ea typeface="Century Schoolbook"/>
                <a:cs typeface="Century Schoolbook"/>
                <a:sym typeface="Century Schoolbook"/>
              </a:rPr>
              <a:t>C</a:t>
            </a:r>
            <a:r>
              <a:rPr baseline="-25000" lang="en-US" sz="1800">
                <a:solidFill>
                  <a:srgbClr val="FF0000"/>
                </a:solidFill>
                <a:latin typeface="Century Schoolbook"/>
                <a:ea typeface="Century Schoolbook"/>
                <a:cs typeface="Century Schoolbook"/>
                <a:sym typeface="Century Schoolbook"/>
              </a:rPr>
              <a:t>i</a:t>
            </a:r>
            <a:r>
              <a:rPr lang="en-US" sz="1800">
                <a:solidFill>
                  <a:srgbClr val="0000FF"/>
                </a:solidFill>
                <a:latin typeface="Century Schoolbook"/>
                <a:ea typeface="Century Schoolbook"/>
                <a:cs typeface="Century Schoolbook"/>
                <a:sym typeface="Century Schoolbook"/>
              </a:rPr>
              <a:t>P</a:t>
            </a:r>
            <a:r>
              <a:rPr baseline="-25000" lang="en-US" sz="1800">
                <a:solidFill>
                  <a:srgbClr val="0000FF"/>
                </a:solidFill>
                <a:latin typeface="Century Schoolbook"/>
                <a:ea typeface="Century Schoolbook"/>
                <a:cs typeface="Century Schoolbook"/>
                <a:sym typeface="Century Schoolbook"/>
              </a:rPr>
              <a:t>i</a:t>
            </a:r>
            <a:r>
              <a:rPr lang="en-US" sz="1800">
                <a:solidFill>
                  <a:schemeClr val="dk1"/>
                </a:solidFill>
                <a:latin typeface="Century Schoolbook"/>
                <a:ea typeface="Century Schoolbook"/>
                <a:cs typeface="Century Schoolbook"/>
                <a:sym typeface="Century Schoolbook"/>
              </a:rPr>
              <a:t>. (</a:t>
            </a:r>
            <a:r>
              <a:rPr lang="en-US" sz="1800">
                <a:solidFill>
                  <a:srgbClr val="0000FF"/>
                </a:solidFill>
                <a:latin typeface="Century Schoolbook"/>
                <a:ea typeface="Century Schoolbook"/>
                <a:cs typeface="Century Schoolbook"/>
                <a:sym typeface="Century Schoolbook"/>
              </a:rPr>
              <a:t>Generate</a:t>
            </a:r>
            <a:r>
              <a:rPr lang="en-US" sz="1800">
                <a:solidFill>
                  <a:schemeClr val="dk1"/>
                </a:solidFill>
                <a:latin typeface="Century Schoolbook"/>
                <a:ea typeface="Century Schoolbook"/>
                <a:cs typeface="Century Schoolbook"/>
                <a:sym typeface="Century Schoolbook"/>
              </a:rPr>
              <a:t> Carry + </a:t>
            </a:r>
            <a:r>
              <a:rPr lang="en-US" sz="1800">
                <a:solidFill>
                  <a:srgbClr val="FF0000"/>
                </a:solidFill>
                <a:latin typeface="Century Schoolbook"/>
                <a:ea typeface="Century Schoolbook"/>
                <a:cs typeface="Century Schoolbook"/>
                <a:sym typeface="Century Schoolbook"/>
              </a:rPr>
              <a:t>C</a:t>
            </a:r>
            <a:r>
              <a:rPr baseline="-25000" lang="en-US" sz="1800">
                <a:solidFill>
                  <a:srgbClr val="FF0000"/>
                </a:solidFill>
                <a:latin typeface="Century Schoolbook"/>
                <a:ea typeface="Century Schoolbook"/>
                <a:cs typeface="Century Schoolbook"/>
                <a:sym typeface="Century Schoolbook"/>
              </a:rPr>
              <a:t>i</a:t>
            </a:r>
            <a:r>
              <a:rPr b="0" lang="en-US" sz="2800">
                <a:solidFill>
                  <a:schemeClr val="dk1"/>
                </a:solidFill>
                <a:latin typeface="Century Schoolbook"/>
                <a:ea typeface="Century Schoolbook"/>
                <a:cs typeface="Century Schoolbook"/>
                <a:sym typeface="Century Schoolbook"/>
              </a:rPr>
              <a:t>* </a:t>
            </a:r>
            <a:r>
              <a:rPr b="0" lang="en-US" sz="2800">
                <a:solidFill>
                  <a:srgbClr val="0000FF"/>
                </a:solidFill>
                <a:latin typeface="Century Schoolbook"/>
                <a:ea typeface="Century Schoolbook"/>
                <a:cs typeface="Century Schoolbook"/>
                <a:sym typeface="Century Schoolbook"/>
              </a:rPr>
              <a:t>Propagate</a:t>
            </a:r>
            <a:r>
              <a:rPr b="0" lang="en-US" sz="2800">
                <a:solidFill>
                  <a:schemeClr val="dk1"/>
                </a:solidFill>
                <a:latin typeface="Century Schoolbook"/>
                <a:ea typeface="Century Schoolbook"/>
                <a:cs typeface="Century Schoolbook"/>
                <a:sym typeface="Century Schoolbook"/>
              </a:rPr>
              <a:t> Carry)</a:t>
            </a:r>
            <a:endParaRPr baseline="-25000" sz="1800">
              <a:solidFill>
                <a:schemeClr val="dk1"/>
              </a:solidFill>
              <a:latin typeface="Century Schoolbook"/>
              <a:ea typeface="Century Schoolbook"/>
              <a:cs typeface="Century Schoolbook"/>
              <a:sym typeface="Century Schoolbook"/>
            </a:endParaRPr>
          </a:p>
        </p:txBody>
      </p:sp>
      <p:sp>
        <p:nvSpPr>
          <p:cNvPr id="663" name="Google Shape;663;p5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pic>
        <p:nvPicPr>
          <p:cNvPr id="664" name="Google Shape;664;p58"/>
          <p:cNvPicPr preferRelativeResize="0"/>
          <p:nvPr/>
        </p:nvPicPr>
        <p:blipFill rotWithShape="1">
          <a:blip r:embed="rId3">
            <a:alphaModFix/>
          </a:blip>
          <a:srcRect b="0" l="0" r="0" t="0"/>
          <a:stretch/>
        </p:blipFill>
        <p:spPr>
          <a:xfrm>
            <a:off x="381000" y="2819400"/>
            <a:ext cx="5648325" cy="2228850"/>
          </a:xfrm>
          <a:prstGeom prst="rect">
            <a:avLst/>
          </a:prstGeom>
          <a:noFill/>
          <a:ln>
            <a:noFill/>
          </a:ln>
        </p:spPr>
      </p:pic>
      <p:sp>
        <p:nvSpPr>
          <p:cNvPr id="665" name="Google Shape;665;p58"/>
          <p:cNvSpPr txBox="1"/>
          <p:nvPr/>
        </p:nvSpPr>
        <p:spPr>
          <a:xfrm>
            <a:off x="304800" y="5181600"/>
            <a:ext cx="7010400" cy="131127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Carry</a:t>
            </a:r>
            <a:r>
              <a:rPr b="0" lang="en-US" sz="1800">
                <a:solidFill>
                  <a:schemeClr val="dk1"/>
                </a:solidFill>
                <a:latin typeface="Century Schoolbook"/>
                <a:ea typeface="Century Schoolbook"/>
                <a:cs typeface="Century Schoolbook"/>
                <a:sym typeface="Century Schoolbook"/>
              </a:rPr>
              <a:t> </a:t>
            </a:r>
            <a:r>
              <a:rPr lang="en-US" sz="1800">
                <a:solidFill>
                  <a:schemeClr val="dk1"/>
                </a:solidFill>
                <a:latin typeface="Century Schoolbook"/>
                <a:ea typeface="Century Schoolbook"/>
                <a:cs typeface="Century Schoolbook"/>
                <a:sym typeface="Century Schoolbook"/>
              </a:rPr>
              <a:t>C</a:t>
            </a:r>
            <a:r>
              <a:rPr baseline="-25000" lang="en-US" sz="1800">
                <a:solidFill>
                  <a:schemeClr val="dk1"/>
                </a:solidFill>
                <a:latin typeface="Century Schoolbook"/>
                <a:ea typeface="Century Schoolbook"/>
                <a:cs typeface="Century Schoolbook"/>
                <a:sym typeface="Century Schoolbook"/>
              </a:rPr>
              <a:t>i+1</a:t>
            </a:r>
            <a:r>
              <a:rPr b="0" lang="en-US" sz="1800">
                <a:solidFill>
                  <a:schemeClr val="dk1"/>
                </a:solidFill>
                <a:latin typeface="Century Schoolbook"/>
                <a:ea typeface="Century Schoolbook"/>
                <a:cs typeface="Century Schoolbook"/>
                <a:sym typeface="Century Schoolbook"/>
              </a:rPr>
              <a:t> = </a:t>
            </a:r>
            <a:r>
              <a:rPr lang="en-US" sz="1800">
                <a:solidFill>
                  <a:schemeClr val="dk1"/>
                </a:solidFill>
                <a:latin typeface="Century Schoolbook"/>
                <a:ea typeface="Century Schoolbook"/>
                <a:cs typeface="Century Schoolbook"/>
                <a:sym typeface="Century Schoolbook"/>
              </a:rPr>
              <a:t>G</a:t>
            </a:r>
            <a:r>
              <a:rPr baseline="-25000" lang="en-US" sz="1800">
                <a:solidFill>
                  <a:schemeClr val="dk1"/>
                </a:solidFill>
                <a:latin typeface="Century Schoolbook"/>
                <a:ea typeface="Century Schoolbook"/>
                <a:cs typeface="Century Schoolbook"/>
                <a:sym typeface="Century Schoolbook"/>
              </a:rPr>
              <a:t>i</a:t>
            </a:r>
            <a:r>
              <a:rPr lang="en-US" sz="1800">
                <a:solidFill>
                  <a:schemeClr val="dk1"/>
                </a:solidFill>
                <a:latin typeface="Century Schoolbook"/>
                <a:ea typeface="Century Schoolbook"/>
                <a:cs typeface="Century Schoolbook"/>
                <a:sym typeface="Century Schoolbook"/>
              </a:rPr>
              <a:t> + C</a:t>
            </a:r>
            <a:r>
              <a:rPr baseline="-25000" lang="en-US" sz="1800">
                <a:solidFill>
                  <a:schemeClr val="dk1"/>
                </a:solidFill>
                <a:latin typeface="Century Schoolbook"/>
                <a:ea typeface="Century Schoolbook"/>
                <a:cs typeface="Century Schoolbook"/>
                <a:sym typeface="Century Schoolbook"/>
              </a:rPr>
              <a:t>i</a:t>
            </a:r>
            <a:r>
              <a:rPr lang="en-US" sz="1800">
                <a:solidFill>
                  <a:schemeClr val="dk1"/>
                </a:solidFill>
                <a:latin typeface="Century Schoolbook"/>
                <a:ea typeface="Century Schoolbook"/>
                <a:cs typeface="Century Schoolbook"/>
                <a:sym typeface="Century Schoolbook"/>
              </a:rPr>
              <a:t>P</a:t>
            </a:r>
            <a:r>
              <a:rPr baseline="-25000" lang="en-US" sz="1800">
                <a:solidFill>
                  <a:schemeClr val="dk1"/>
                </a:solidFill>
                <a:latin typeface="Century Schoolbook"/>
                <a:ea typeface="Century Schoolbook"/>
                <a:cs typeface="Century Schoolbook"/>
                <a:sym typeface="Century Schoolbook"/>
              </a:rPr>
              <a:t>i</a:t>
            </a:r>
            <a:r>
              <a:rPr lang="en-US" sz="1800">
                <a:solidFill>
                  <a:schemeClr val="dk1"/>
                </a:solidFill>
                <a:latin typeface="Century Schoolbook"/>
                <a:ea typeface="Century Schoolbook"/>
                <a:cs typeface="Century Schoolbook"/>
                <a:sym typeface="Century Schoolbook"/>
              </a:rPr>
              <a:t>  </a:t>
            </a:r>
            <a:endParaRPr/>
          </a:p>
          <a:p>
            <a:pPr indent="-457200" lvl="0" marL="45720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 </a:t>
            </a:r>
            <a:r>
              <a:rPr b="0" lang="en-US" sz="2800">
                <a:solidFill>
                  <a:schemeClr val="dk1"/>
                </a:solidFill>
                <a:latin typeface="Century Schoolbook"/>
                <a:ea typeface="Century Schoolbook"/>
                <a:cs typeface="Century Schoolbook"/>
                <a:sym typeface="Century Schoolbook"/>
              </a:rPr>
              <a:t>i.e. C</a:t>
            </a:r>
            <a:r>
              <a:rPr baseline="-25000" lang="en-US" sz="2800">
                <a:solidFill>
                  <a:schemeClr val="dk1"/>
                </a:solidFill>
                <a:latin typeface="Century Schoolbook"/>
                <a:ea typeface="Century Schoolbook"/>
                <a:cs typeface="Century Schoolbook"/>
                <a:sym typeface="Century Schoolbook"/>
              </a:rPr>
              <a:t>i</a:t>
            </a:r>
            <a:r>
              <a:rPr b="0" lang="en-US" sz="2800">
                <a:solidFill>
                  <a:schemeClr val="dk1"/>
                </a:solidFill>
                <a:latin typeface="Century Schoolbook"/>
                <a:ea typeface="Century Schoolbook"/>
                <a:cs typeface="Century Schoolbook"/>
                <a:sym typeface="Century Schoolbook"/>
              </a:rPr>
              <a:t> = (G</a:t>
            </a:r>
            <a:r>
              <a:rPr baseline="-25000" lang="en-US" sz="2800">
                <a:solidFill>
                  <a:schemeClr val="dk1"/>
                </a:solidFill>
                <a:latin typeface="Century Schoolbook"/>
                <a:ea typeface="Century Schoolbook"/>
                <a:cs typeface="Century Schoolbook"/>
                <a:sym typeface="Century Schoolbook"/>
              </a:rPr>
              <a:t>i-1</a:t>
            </a:r>
            <a:r>
              <a:rPr b="0" lang="en-US" sz="2800">
                <a:solidFill>
                  <a:schemeClr val="dk1"/>
                </a:solidFill>
                <a:latin typeface="Century Schoolbook"/>
                <a:ea typeface="Century Schoolbook"/>
                <a:cs typeface="Century Schoolbook"/>
                <a:sym typeface="Century Schoolbook"/>
              </a:rPr>
              <a:t> + P</a:t>
            </a:r>
            <a:r>
              <a:rPr baseline="-25000" lang="en-US" sz="2800">
                <a:solidFill>
                  <a:schemeClr val="dk1"/>
                </a:solidFill>
                <a:latin typeface="Century Schoolbook"/>
                <a:ea typeface="Century Schoolbook"/>
                <a:cs typeface="Century Schoolbook"/>
                <a:sym typeface="Century Schoolbook"/>
              </a:rPr>
              <a:t>i-1</a:t>
            </a:r>
            <a:r>
              <a:rPr b="0" lang="en-US" sz="2800">
                <a:solidFill>
                  <a:schemeClr val="dk1"/>
                </a:solidFill>
                <a:latin typeface="Century Schoolbook"/>
                <a:ea typeface="Century Schoolbook"/>
                <a:cs typeface="Century Schoolbook"/>
                <a:sym typeface="Century Schoolbook"/>
              </a:rPr>
              <a:t>C</a:t>
            </a:r>
            <a:r>
              <a:rPr baseline="-25000" lang="en-US" sz="2800">
                <a:solidFill>
                  <a:schemeClr val="dk1"/>
                </a:solidFill>
                <a:latin typeface="Century Schoolbook"/>
                <a:ea typeface="Century Schoolbook"/>
                <a:cs typeface="Century Schoolbook"/>
                <a:sym typeface="Century Schoolbook"/>
              </a:rPr>
              <a:t>i-1</a:t>
            </a:r>
            <a:r>
              <a:rPr b="0" lang="en-US" sz="2800">
                <a:solidFill>
                  <a:schemeClr val="dk1"/>
                </a:solidFill>
                <a:latin typeface="Century Schoolbook"/>
                <a:ea typeface="Century Schoolbook"/>
                <a:cs typeface="Century Schoolbook"/>
                <a:sym typeface="Century Schoolbook"/>
              </a:rPr>
              <a:t>) &amp; </a:t>
            </a:r>
            <a:endParaRPr/>
          </a:p>
          <a:p>
            <a:pPr indent="-457200" lvl="0" marL="457200" marR="0" rtl="0" algn="l">
              <a:spcBef>
                <a:spcPts val="0"/>
              </a:spcBef>
              <a:spcAft>
                <a:spcPts val="0"/>
              </a:spcAft>
              <a:buNone/>
            </a:pPr>
            <a:r>
              <a:rPr b="0" lang="en-US" sz="2800">
                <a:solidFill>
                  <a:schemeClr val="dk1"/>
                </a:solidFill>
                <a:latin typeface="Century Schoolbook"/>
                <a:ea typeface="Century Schoolbook"/>
                <a:cs typeface="Century Schoolbook"/>
                <a:sym typeface="Century Schoolbook"/>
              </a:rPr>
              <a:t>       C</a:t>
            </a:r>
            <a:r>
              <a:rPr baseline="-25000" lang="en-US" sz="2800">
                <a:solidFill>
                  <a:schemeClr val="dk1"/>
                </a:solidFill>
                <a:latin typeface="Century Schoolbook"/>
                <a:ea typeface="Century Schoolbook"/>
                <a:cs typeface="Century Schoolbook"/>
                <a:sym typeface="Century Schoolbook"/>
              </a:rPr>
              <a:t>i-1</a:t>
            </a:r>
            <a:r>
              <a:rPr b="0" lang="en-US" sz="2800">
                <a:solidFill>
                  <a:schemeClr val="dk1"/>
                </a:solidFill>
                <a:latin typeface="Century Schoolbook"/>
                <a:ea typeface="Century Schoolbook"/>
                <a:cs typeface="Century Schoolbook"/>
                <a:sym typeface="Century Schoolbook"/>
              </a:rPr>
              <a:t> = (G</a:t>
            </a:r>
            <a:r>
              <a:rPr baseline="-25000" lang="en-US" sz="2800">
                <a:solidFill>
                  <a:schemeClr val="dk1"/>
                </a:solidFill>
                <a:latin typeface="Century Schoolbook"/>
                <a:ea typeface="Century Schoolbook"/>
                <a:cs typeface="Century Schoolbook"/>
                <a:sym typeface="Century Schoolbook"/>
              </a:rPr>
              <a:t>i-2</a:t>
            </a:r>
            <a:r>
              <a:rPr b="0" lang="en-US" sz="2800">
                <a:solidFill>
                  <a:schemeClr val="dk1"/>
                </a:solidFill>
                <a:latin typeface="Century Schoolbook"/>
                <a:ea typeface="Century Schoolbook"/>
                <a:cs typeface="Century Schoolbook"/>
                <a:sym typeface="Century Schoolbook"/>
              </a:rPr>
              <a:t> + P</a:t>
            </a:r>
            <a:r>
              <a:rPr baseline="-25000" lang="en-US" sz="2800">
                <a:solidFill>
                  <a:schemeClr val="dk1"/>
                </a:solidFill>
                <a:latin typeface="Century Schoolbook"/>
                <a:ea typeface="Century Schoolbook"/>
                <a:cs typeface="Century Schoolbook"/>
                <a:sym typeface="Century Schoolbook"/>
              </a:rPr>
              <a:t>i-2</a:t>
            </a:r>
            <a:r>
              <a:rPr b="0" lang="en-US" sz="2800">
                <a:solidFill>
                  <a:schemeClr val="dk1"/>
                </a:solidFill>
                <a:latin typeface="Century Schoolbook"/>
                <a:ea typeface="Century Schoolbook"/>
                <a:cs typeface="Century Schoolbook"/>
                <a:sym typeface="Century Schoolbook"/>
              </a:rPr>
              <a:t>C</a:t>
            </a:r>
            <a:r>
              <a:rPr baseline="-25000" lang="en-US" sz="2800">
                <a:solidFill>
                  <a:schemeClr val="dk1"/>
                </a:solidFill>
                <a:latin typeface="Century Schoolbook"/>
                <a:ea typeface="Century Schoolbook"/>
                <a:cs typeface="Century Schoolbook"/>
                <a:sym typeface="Century Schoolbook"/>
              </a:rPr>
              <a:t>i-2</a:t>
            </a:r>
            <a:r>
              <a:rPr b="0" lang="en-US" sz="2800">
                <a:solidFill>
                  <a:schemeClr val="dk1"/>
                </a:solidFill>
                <a:latin typeface="Century Schoolbook"/>
                <a:ea typeface="Century Schoolbook"/>
                <a:cs typeface="Century Schoolbook"/>
                <a:sym typeface="Century Schoolbook"/>
              </a:rPr>
              <a:t>).</a:t>
            </a:r>
            <a:endParaRPr baseline="-25000" sz="18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59"/>
          <p:cNvSpPr txBox="1"/>
          <p:nvPr/>
        </p:nvSpPr>
        <p:spPr>
          <a:xfrm>
            <a:off x="228600" y="723900"/>
            <a:ext cx="8534400" cy="1128713"/>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t/>
            </a:r>
            <a:endParaRPr i="1" sz="4000">
              <a:solidFill>
                <a:srgbClr val="FF0000"/>
              </a:solidFill>
              <a:latin typeface="Century Schoolbook"/>
              <a:ea typeface="Century Schoolbook"/>
              <a:cs typeface="Century Schoolbook"/>
              <a:sym typeface="Century Schoolbook"/>
            </a:endParaRPr>
          </a:p>
          <a:p>
            <a:pPr indent="-457200" lvl="0" marL="457200" marR="0" rtl="0" algn="l">
              <a:spcBef>
                <a:spcPts val="0"/>
              </a:spcBef>
              <a:spcAft>
                <a:spcPts val="0"/>
              </a:spcAft>
              <a:buClr>
                <a:schemeClr val="dk1"/>
              </a:buClr>
              <a:buSzPts val="1800"/>
              <a:buFont typeface="Century Schoolbook"/>
              <a:buChar char="•"/>
            </a:pPr>
            <a:r>
              <a:rPr lang="en-US" sz="1800">
                <a:solidFill>
                  <a:schemeClr val="dk1"/>
                </a:solidFill>
                <a:latin typeface="Century Schoolbook"/>
                <a:ea typeface="Century Schoolbook"/>
                <a:cs typeface="Century Schoolbook"/>
                <a:sym typeface="Century Schoolbook"/>
              </a:rPr>
              <a:t>C</a:t>
            </a:r>
            <a:r>
              <a:rPr baseline="-25000" lang="en-US" sz="1800">
                <a:solidFill>
                  <a:schemeClr val="dk1"/>
                </a:solidFill>
                <a:latin typeface="Century Schoolbook"/>
                <a:ea typeface="Century Schoolbook"/>
                <a:cs typeface="Century Schoolbook"/>
                <a:sym typeface="Century Schoolbook"/>
              </a:rPr>
              <a:t>i+1</a:t>
            </a:r>
            <a:r>
              <a:rPr b="0" lang="en-US" sz="1800">
                <a:solidFill>
                  <a:schemeClr val="dk1"/>
                </a:solidFill>
                <a:latin typeface="Century Schoolbook"/>
                <a:ea typeface="Century Schoolbook"/>
                <a:cs typeface="Century Schoolbook"/>
                <a:sym typeface="Century Schoolbook"/>
              </a:rPr>
              <a:t> </a:t>
            </a:r>
            <a:r>
              <a:rPr lang="en-US" sz="1800">
                <a:solidFill>
                  <a:schemeClr val="dk1"/>
                </a:solidFill>
                <a:latin typeface="Century Schoolbook"/>
                <a:ea typeface="Century Schoolbook"/>
                <a:cs typeface="Century Schoolbook"/>
                <a:sym typeface="Century Schoolbook"/>
              </a:rPr>
              <a:t>= G</a:t>
            </a:r>
            <a:r>
              <a:rPr baseline="-25000" lang="en-US" sz="1800">
                <a:solidFill>
                  <a:schemeClr val="dk1"/>
                </a:solidFill>
                <a:latin typeface="Century Schoolbook"/>
                <a:ea typeface="Century Schoolbook"/>
                <a:cs typeface="Century Schoolbook"/>
                <a:sym typeface="Century Schoolbook"/>
              </a:rPr>
              <a:t>i </a:t>
            </a:r>
            <a:r>
              <a:rPr lang="en-US" sz="1800">
                <a:solidFill>
                  <a:schemeClr val="dk1"/>
                </a:solidFill>
                <a:latin typeface="Century Schoolbook"/>
                <a:ea typeface="Century Schoolbook"/>
                <a:cs typeface="Century Schoolbook"/>
                <a:sym typeface="Century Schoolbook"/>
              </a:rPr>
              <a:t>+ C</a:t>
            </a:r>
            <a:r>
              <a:rPr baseline="-25000" lang="en-US" sz="1800">
                <a:solidFill>
                  <a:schemeClr val="dk1"/>
                </a:solidFill>
                <a:latin typeface="Century Schoolbook"/>
                <a:ea typeface="Century Schoolbook"/>
                <a:cs typeface="Century Schoolbook"/>
                <a:sym typeface="Century Schoolbook"/>
              </a:rPr>
              <a:t>i</a:t>
            </a:r>
            <a:r>
              <a:rPr lang="en-US" sz="1800">
                <a:solidFill>
                  <a:schemeClr val="dk1"/>
                </a:solidFill>
                <a:latin typeface="Century Schoolbook"/>
                <a:ea typeface="Century Schoolbook"/>
                <a:cs typeface="Century Schoolbook"/>
                <a:sym typeface="Century Schoolbook"/>
              </a:rPr>
              <a:t>P</a:t>
            </a:r>
            <a:r>
              <a:rPr baseline="-25000" lang="en-US" sz="1800">
                <a:solidFill>
                  <a:schemeClr val="dk1"/>
                </a:solidFill>
                <a:latin typeface="Century Schoolbook"/>
                <a:ea typeface="Century Schoolbook"/>
                <a:cs typeface="Century Schoolbook"/>
                <a:sym typeface="Century Schoolbook"/>
              </a:rPr>
              <a:t>i</a:t>
            </a:r>
            <a:r>
              <a:rPr lang="en-US" sz="1800">
                <a:solidFill>
                  <a:schemeClr val="dk1"/>
                </a:solidFill>
                <a:latin typeface="Century Schoolbook"/>
                <a:ea typeface="Century Schoolbook"/>
                <a:cs typeface="Century Schoolbook"/>
                <a:sym typeface="Century Schoolbook"/>
              </a:rPr>
              <a:t>.</a:t>
            </a:r>
            <a:r>
              <a:rPr b="0" lang="en-US" sz="2800">
                <a:solidFill>
                  <a:schemeClr val="dk1"/>
                </a:solidFill>
                <a:latin typeface="Century Schoolbook"/>
                <a:ea typeface="Century Schoolbook"/>
                <a:cs typeface="Century Schoolbook"/>
                <a:sym typeface="Century Schoolbook"/>
              </a:rPr>
              <a:t>	</a:t>
            </a:r>
            <a:endParaRPr baseline="-25000" sz="1800">
              <a:solidFill>
                <a:schemeClr val="dk1"/>
              </a:solidFill>
              <a:latin typeface="Century Schoolbook"/>
              <a:ea typeface="Century Schoolbook"/>
              <a:cs typeface="Century Schoolbook"/>
              <a:sym typeface="Century Schoolbook"/>
            </a:endParaRPr>
          </a:p>
        </p:txBody>
      </p:sp>
      <p:sp>
        <p:nvSpPr>
          <p:cNvPr id="671" name="Google Shape;671;p5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672" name="Google Shape;672;p59"/>
          <p:cNvSpPr txBox="1"/>
          <p:nvPr/>
        </p:nvSpPr>
        <p:spPr>
          <a:xfrm>
            <a:off x="381000" y="4633913"/>
            <a:ext cx="4419600" cy="1614487"/>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 				    always, except when X</a:t>
            </a:r>
            <a:r>
              <a:rPr baseline="-25000" lang="en-US" sz="1800">
                <a:solidFill>
                  <a:schemeClr val="dk1"/>
                </a:solidFill>
                <a:latin typeface="Century Schoolbook"/>
                <a:ea typeface="Century Schoolbook"/>
                <a:cs typeface="Century Schoolbook"/>
                <a:sym typeface="Century Schoolbook"/>
              </a:rPr>
              <a:t>i</a:t>
            </a:r>
            <a:r>
              <a:rPr lang="en-US" sz="1800">
                <a:solidFill>
                  <a:schemeClr val="dk1"/>
                </a:solidFill>
                <a:latin typeface="Century Schoolbook"/>
                <a:ea typeface="Century Schoolbook"/>
                <a:cs typeface="Century Schoolbook"/>
                <a:sym typeface="Century Schoolbook"/>
              </a:rPr>
              <a:t> = 1 &amp; Y</a:t>
            </a:r>
            <a:r>
              <a:rPr baseline="-25000" lang="en-US" sz="1800">
                <a:solidFill>
                  <a:schemeClr val="dk1"/>
                </a:solidFill>
                <a:latin typeface="Century Schoolbook"/>
                <a:ea typeface="Century Schoolbook"/>
                <a:cs typeface="Century Schoolbook"/>
                <a:sym typeface="Century Schoolbook"/>
              </a:rPr>
              <a:t>i</a:t>
            </a:r>
            <a:r>
              <a:rPr lang="en-US" sz="1800">
                <a:solidFill>
                  <a:schemeClr val="dk1"/>
                </a:solidFill>
                <a:latin typeface="Century Schoolbook"/>
                <a:ea typeface="Century Schoolbook"/>
                <a:cs typeface="Century Schoolbook"/>
                <a:sym typeface="Century Schoolbook"/>
              </a:rPr>
              <a:t> = 1. But, then Gi = 1to make C</a:t>
            </a:r>
            <a:r>
              <a:rPr baseline="-25000" lang="en-US" sz="1800">
                <a:solidFill>
                  <a:schemeClr val="dk1"/>
                </a:solidFill>
                <a:latin typeface="Century Schoolbook"/>
                <a:ea typeface="Century Schoolbook"/>
                <a:cs typeface="Century Schoolbook"/>
                <a:sym typeface="Century Schoolbook"/>
              </a:rPr>
              <a:t>i+1</a:t>
            </a:r>
            <a:r>
              <a:rPr lang="en-US" sz="1800">
                <a:solidFill>
                  <a:schemeClr val="dk1"/>
                </a:solidFill>
                <a:latin typeface="Century Schoolbook"/>
                <a:ea typeface="Century Schoolbook"/>
                <a:cs typeface="Century Schoolbook"/>
                <a:sym typeface="Century Schoolbook"/>
              </a:rPr>
              <a:t> = 1; hence Bit cell</a:t>
            </a:r>
            <a:r>
              <a:rPr b="0" lang="en-US" sz="2800">
                <a:solidFill>
                  <a:schemeClr val="dk1"/>
                </a:solidFill>
                <a:latin typeface="Century Schoolbook"/>
                <a:ea typeface="Century Schoolbook"/>
                <a:cs typeface="Century Schoolbook"/>
                <a:sym typeface="Century Schoolbook"/>
              </a:rPr>
              <a:t>	</a:t>
            </a:r>
            <a:endParaRPr baseline="-25000" sz="1800">
              <a:solidFill>
                <a:schemeClr val="dk1"/>
              </a:solidFill>
              <a:latin typeface="Century Schoolbook"/>
              <a:ea typeface="Century Schoolbook"/>
              <a:cs typeface="Century Schoolbook"/>
              <a:sym typeface="Century Schoolbook"/>
            </a:endParaRPr>
          </a:p>
        </p:txBody>
      </p:sp>
      <p:cxnSp>
        <p:nvCxnSpPr>
          <p:cNvPr id="673" name="Google Shape;673;p59"/>
          <p:cNvCxnSpPr/>
          <p:nvPr/>
        </p:nvCxnSpPr>
        <p:spPr>
          <a:xfrm>
            <a:off x="3276600" y="4267200"/>
            <a:ext cx="0" cy="609600"/>
          </a:xfrm>
          <a:prstGeom prst="straightConnector1">
            <a:avLst/>
          </a:prstGeom>
          <a:noFill/>
          <a:ln cap="flat" cmpd="sng" w="57150">
            <a:solidFill>
              <a:srgbClr val="0000FF"/>
            </a:solidFill>
            <a:prstDash val="solid"/>
            <a:round/>
            <a:headEnd len="med" w="med" type="none"/>
            <a:tailEnd len="med" w="med" type="triangle"/>
          </a:ln>
        </p:spPr>
      </p:cxnSp>
      <p:cxnSp>
        <p:nvCxnSpPr>
          <p:cNvPr id="674" name="Google Shape;674;p59"/>
          <p:cNvCxnSpPr/>
          <p:nvPr/>
        </p:nvCxnSpPr>
        <p:spPr>
          <a:xfrm flipH="1" rot="10800000">
            <a:off x="4191000" y="5791200"/>
            <a:ext cx="685800" cy="266700"/>
          </a:xfrm>
          <a:prstGeom prst="straightConnector1">
            <a:avLst/>
          </a:prstGeom>
          <a:noFill/>
          <a:ln cap="flat" cmpd="sng" w="57150">
            <a:solidFill>
              <a:srgbClr val="0000FF"/>
            </a:solidFill>
            <a:prstDash val="solid"/>
            <a:round/>
            <a:headEnd len="med" w="med" type="none"/>
            <a:tailEnd len="med" w="med" type="triangle"/>
          </a:ln>
        </p:spPr>
      </p:cxnSp>
      <p:pic>
        <p:nvPicPr>
          <p:cNvPr id="675" name="Google Shape;675;p59"/>
          <p:cNvPicPr preferRelativeResize="0"/>
          <p:nvPr/>
        </p:nvPicPr>
        <p:blipFill rotWithShape="1">
          <a:blip r:embed="rId3">
            <a:alphaModFix/>
          </a:blip>
          <a:srcRect b="0" l="0" r="0" t="0"/>
          <a:stretch/>
        </p:blipFill>
        <p:spPr>
          <a:xfrm>
            <a:off x="76200" y="1905000"/>
            <a:ext cx="4648200" cy="2447925"/>
          </a:xfrm>
          <a:prstGeom prst="rect">
            <a:avLst/>
          </a:prstGeom>
          <a:noFill/>
          <a:ln>
            <a:noFill/>
          </a:ln>
        </p:spPr>
      </p:pic>
      <p:pic>
        <p:nvPicPr>
          <p:cNvPr id="676" name="Google Shape;676;p59"/>
          <p:cNvPicPr preferRelativeResize="0"/>
          <p:nvPr/>
        </p:nvPicPr>
        <p:blipFill rotWithShape="1">
          <a:blip r:embed="rId4">
            <a:alphaModFix/>
          </a:blip>
          <a:srcRect b="0" l="0" r="0" t="0"/>
          <a:stretch/>
        </p:blipFill>
        <p:spPr>
          <a:xfrm>
            <a:off x="4876800" y="2667000"/>
            <a:ext cx="4267200" cy="3352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6"/>
          <p:cNvSpPr txBox="1"/>
          <p:nvPr/>
        </p:nvSpPr>
        <p:spPr>
          <a:xfrm>
            <a:off x="-304800" y="304800"/>
            <a:ext cx="8534400" cy="13112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000" u="none" cap="none" strike="noStrike">
                <a:solidFill>
                  <a:schemeClr val="accent2"/>
                </a:solidFill>
                <a:latin typeface="Century Schoolbook"/>
                <a:ea typeface="Century Schoolbook"/>
                <a:cs typeface="Century Schoolbook"/>
                <a:sym typeface="Century Schoolbook"/>
              </a:rPr>
              <a:t>ADDITION AND SUBSTRACTION OF SIGNED NUMBERS</a:t>
            </a:r>
            <a:endParaRPr/>
          </a:p>
        </p:txBody>
      </p:sp>
      <p:sp>
        <p:nvSpPr>
          <p:cNvPr id="170" name="Google Shape;170;p6"/>
          <p:cNvSpPr txBox="1"/>
          <p:nvPr/>
        </p:nvSpPr>
        <p:spPr>
          <a:xfrm>
            <a:off x="228600" y="2362200"/>
            <a:ext cx="8915400" cy="3743325"/>
          </a:xfrm>
          <a:prstGeom prst="rect">
            <a:avLst/>
          </a:prstGeom>
          <a:noFill/>
          <a:ln>
            <a:noFill/>
          </a:ln>
        </p:spPr>
        <p:txBody>
          <a:bodyPr anchorCtr="0" anchor="t" bIns="45700" lIns="91425" spcFirstLastPara="1" rIns="91425" wrap="square" tIns="45700">
            <a:spAutoFit/>
          </a:bodyPr>
          <a:lstStyle/>
          <a:p>
            <a:pPr indent="-114300" lvl="0" marL="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entury Schoolbook"/>
                <a:ea typeface="Century Schoolbook"/>
                <a:cs typeface="Century Schoolbook"/>
                <a:sym typeface="Century Schoolbook"/>
              </a:rPr>
              <a:t>In unsigned operation if there is a carry from MSB position it is called </a:t>
            </a:r>
            <a:r>
              <a:rPr b="0" i="0" lang="en-US" sz="1800" u="none" cap="none" strike="noStrike">
                <a:solidFill>
                  <a:srgbClr val="FF0000"/>
                </a:solidFill>
                <a:latin typeface="Century Schoolbook"/>
                <a:ea typeface="Century Schoolbook"/>
                <a:cs typeface="Century Schoolbook"/>
                <a:sym typeface="Century Schoolbook"/>
              </a:rPr>
              <a:t>carry</a:t>
            </a:r>
            <a:endParaRPr/>
          </a:p>
          <a:p>
            <a:pPr indent="-114300" lvl="0" marL="0" marR="0" rtl="0" algn="just">
              <a:spcBef>
                <a:spcPts val="900"/>
              </a:spcBef>
              <a:spcAft>
                <a:spcPts val="0"/>
              </a:spcAft>
              <a:buClr>
                <a:schemeClr val="dk1"/>
              </a:buClr>
              <a:buSzPts val="1800"/>
              <a:buFont typeface="Noto Sans Symbols"/>
              <a:buChar char="⮚"/>
            </a:pPr>
            <a:r>
              <a:rPr b="0" i="0" lang="en-US" sz="1800" u="none" cap="none" strike="noStrike">
                <a:solidFill>
                  <a:schemeClr val="dk1"/>
                </a:solidFill>
                <a:latin typeface="Century Schoolbook"/>
                <a:ea typeface="Century Schoolbook"/>
                <a:cs typeface="Century Schoolbook"/>
                <a:sym typeface="Century Schoolbook"/>
              </a:rPr>
              <a:t>In signed operations if there is a carry form MSB position it is called </a:t>
            </a:r>
            <a:r>
              <a:rPr b="0" i="0" lang="en-US" sz="1800" u="none" cap="none" strike="noStrike">
                <a:solidFill>
                  <a:srgbClr val="FF0000"/>
                </a:solidFill>
                <a:latin typeface="Century Schoolbook"/>
                <a:ea typeface="Century Schoolbook"/>
                <a:cs typeface="Century Schoolbook"/>
                <a:sym typeface="Century Schoolbook"/>
              </a:rPr>
              <a:t>end – around – carry</a:t>
            </a:r>
            <a:endParaRPr/>
          </a:p>
          <a:p>
            <a:pPr indent="-114300" lvl="0" marL="0" marR="0" rtl="0" algn="just">
              <a:spcBef>
                <a:spcPts val="900"/>
              </a:spcBef>
              <a:spcAft>
                <a:spcPts val="0"/>
              </a:spcAft>
              <a:buClr>
                <a:schemeClr val="dk1"/>
              </a:buClr>
              <a:buSzPts val="1800"/>
              <a:buFont typeface="Noto Sans Symbols"/>
              <a:buChar char="⮚"/>
            </a:pPr>
            <a:r>
              <a:rPr b="0" i="0" lang="en-US" sz="1800" u="none" cap="none" strike="noStrike">
                <a:solidFill>
                  <a:schemeClr val="dk1"/>
                </a:solidFill>
                <a:latin typeface="Century Schoolbook"/>
                <a:ea typeface="Century Schoolbook"/>
                <a:cs typeface="Century Schoolbook"/>
                <a:sym typeface="Century Schoolbook"/>
              </a:rPr>
              <a:t>For signed arithmetic operations 2’s complement format is used</a:t>
            </a:r>
            <a:endParaRPr/>
          </a:p>
          <a:p>
            <a:pPr indent="-114300" lvl="0" marL="0" marR="0" rtl="0" algn="just">
              <a:spcBef>
                <a:spcPts val="900"/>
              </a:spcBef>
              <a:spcAft>
                <a:spcPts val="0"/>
              </a:spcAft>
              <a:buClr>
                <a:schemeClr val="dk1"/>
              </a:buClr>
              <a:buSzPts val="1800"/>
              <a:buFont typeface="Noto Sans Symbols"/>
              <a:buChar char="⮚"/>
            </a:pPr>
            <a:r>
              <a:rPr b="0" i="0" lang="en-US" sz="1800" u="none" cap="none" strike="noStrike">
                <a:solidFill>
                  <a:schemeClr val="dk1"/>
                </a:solidFill>
                <a:latin typeface="Century Schoolbook"/>
                <a:ea typeface="Century Schoolbook"/>
                <a:cs typeface="Century Schoolbook"/>
                <a:sym typeface="Century Schoolbook"/>
              </a:rPr>
              <a:t>For signed arithmetic operation sign and magnitude and 1’s complement format is not suitable</a:t>
            </a:r>
            <a:endParaRPr/>
          </a:p>
          <a:p>
            <a:pPr indent="0" lvl="0" marL="0" marR="0" rtl="0" algn="just">
              <a:spcBef>
                <a:spcPts val="900"/>
              </a:spcBef>
              <a:spcAft>
                <a:spcPts val="0"/>
              </a:spcAft>
              <a:buClr>
                <a:schemeClr val="dk1"/>
              </a:buClr>
              <a:buSzPts val="1800"/>
              <a:buFont typeface="Noto Sans Symbols"/>
              <a:buNone/>
            </a:pPr>
            <a:r>
              <a:t/>
            </a:r>
            <a:endParaRPr b="0" i="0" sz="1800" u="none" cap="none" strike="noStrik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60"/>
          <p:cNvSpPr txBox="1"/>
          <p:nvPr/>
        </p:nvSpPr>
        <p:spPr>
          <a:xfrm>
            <a:off x="0" y="685800"/>
            <a:ext cx="9144000" cy="2462213"/>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1800"/>
              <a:buFont typeface="Century Schoolbook"/>
              <a:buChar char="•"/>
            </a:pPr>
            <a:r>
              <a:rPr b="0" lang="en-US" sz="1800">
                <a:solidFill>
                  <a:schemeClr val="dk1"/>
                </a:solidFill>
                <a:latin typeface="Century Schoolbook"/>
                <a:ea typeface="Century Schoolbook"/>
                <a:cs typeface="Century Schoolbook"/>
                <a:sym typeface="Century Schoolbook"/>
              </a:rPr>
              <a:t>  </a:t>
            </a:r>
            <a:r>
              <a:rPr b="0" lang="en-US" sz="2800">
                <a:solidFill>
                  <a:schemeClr val="dk1"/>
                </a:solidFill>
                <a:latin typeface="Century Schoolbook"/>
                <a:ea typeface="Century Schoolbook"/>
                <a:cs typeface="Century Schoolbook"/>
                <a:sym typeface="Century Schoolbook"/>
              </a:rPr>
              <a:t>In general </a:t>
            </a:r>
            <a:r>
              <a:rPr lang="en-US" sz="1800">
                <a:solidFill>
                  <a:schemeClr val="dk1"/>
                </a:solidFill>
                <a:latin typeface="Century Schoolbook"/>
                <a:ea typeface="Century Schoolbook"/>
                <a:cs typeface="Century Schoolbook"/>
                <a:sym typeface="Century Schoolbook"/>
              </a:rPr>
              <a:t>C </a:t>
            </a:r>
            <a:r>
              <a:rPr baseline="-25000" lang="en-US" sz="1800">
                <a:solidFill>
                  <a:schemeClr val="dk1"/>
                </a:solidFill>
                <a:latin typeface="Century Schoolbook"/>
                <a:ea typeface="Century Schoolbook"/>
                <a:cs typeface="Century Schoolbook"/>
                <a:sym typeface="Century Schoolbook"/>
              </a:rPr>
              <a:t>i+1</a:t>
            </a:r>
            <a:r>
              <a:rPr lang="en-US" sz="1800">
                <a:solidFill>
                  <a:schemeClr val="dk1"/>
                </a:solidFill>
                <a:latin typeface="Century Schoolbook"/>
                <a:ea typeface="Century Schoolbook"/>
                <a:cs typeface="Century Schoolbook"/>
                <a:sym typeface="Century Schoolbook"/>
              </a:rPr>
              <a:t> = G </a:t>
            </a:r>
            <a:r>
              <a:rPr baseline="-25000" lang="en-US" sz="1800">
                <a:solidFill>
                  <a:schemeClr val="dk1"/>
                </a:solidFill>
                <a:latin typeface="Century Schoolbook"/>
                <a:ea typeface="Century Schoolbook"/>
                <a:cs typeface="Century Schoolbook"/>
                <a:sym typeface="Century Schoolbook"/>
              </a:rPr>
              <a:t>i</a:t>
            </a:r>
            <a:r>
              <a:rPr lang="en-US" sz="1800">
                <a:solidFill>
                  <a:schemeClr val="dk1"/>
                </a:solidFill>
                <a:latin typeface="Century Schoolbook"/>
                <a:ea typeface="Century Schoolbook"/>
                <a:cs typeface="Century Schoolbook"/>
                <a:sym typeface="Century Schoolbook"/>
              </a:rPr>
              <a:t> + P</a:t>
            </a:r>
            <a:r>
              <a:rPr baseline="-25000" lang="en-US" sz="1800">
                <a:solidFill>
                  <a:schemeClr val="dk1"/>
                </a:solidFill>
                <a:latin typeface="Century Schoolbook"/>
                <a:ea typeface="Century Schoolbook"/>
                <a:cs typeface="Century Schoolbook"/>
                <a:sym typeface="Century Schoolbook"/>
              </a:rPr>
              <a:t>i</a:t>
            </a:r>
            <a:r>
              <a:rPr lang="en-US" sz="1800">
                <a:solidFill>
                  <a:schemeClr val="dk1"/>
                </a:solidFill>
                <a:latin typeface="Century Schoolbook"/>
                <a:ea typeface="Century Schoolbook"/>
                <a:cs typeface="Century Schoolbook"/>
                <a:sym typeface="Century Schoolbook"/>
              </a:rPr>
              <a:t>G </a:t>
            </a:r>
            <a:r>
              <a:rPr baseline="-25000" lang="en-US" sz="1800">
                <a:solidFill>
                  <a:schemeClr val="dk1"/>
                </a:solidFill>
                <a:latin typeface="Century Schoolbook"/>
                <a:ea typeface="Century Schoolbook"/>
                <a:cs typeface="Century Schoolbook"/>
                <a:sym typeface="Century Schoolbook"/>
              </a:rPr>
              <a:t>i-1</a:t>
            </a:r>
            <a:r>
              <a:rPr lang="en-US" sz="1800">
                <a:solidFill>
                  <a:schemeClr val="dk1"/>
                </a:solidFill>
                <a:latin typeface="Century Schoolbook"/>
                <a:ea typeface="Century Schoolbook"/>
                <a:cs typeface="Century Schoolbook"/>
                <a:sym typeface="Century Schoolbook"/>
              </a:rPr>
              <a:t> + </a:t>
            </a:r>
            <a:endParaRPr/>
          </a:p>
          <a:p>
            <a:pPr indent="-457200" lvl="0" marL="45720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	  P</a:t>
            </a:r>
            <a:r>
              <a:rPr baseline="-25000" lang="en-US" sz="1800">
                <a:solidFill>
                  <a:schemeClr val="dk1"/>
                </a:solidFill>
                <a:latin typeface="Century Schoolbook"/>
                <a:ea typeface="Century Schoolbook"/>
                <a:cs typeface="Century Schoolbook"/>
                <a:sym typeface="Century Schoolbook"/>
              </a:rPr>
              <a:t>i</a:t>
            </a:r>
            <a:r>
              <a:rPr lang="en-US" sz="1800">
                <a:solidFill>
                  <a:schemeClr val="dk1"/>
                </a:solidFill>
                <a:latin typeface="Century Schoolbook"/>
                <a:ea typeface="Century Schoolbook"/>
                <a:cs typeface="Century Schoolbook"/>
                <a:sym typeface="Century Schoolbook"/>
              </a:rPr>
              <a:t>P </a:t>
            </a:r>
            <a:r>
              <a:rPr baseline="-25000" lang="en-US" sz="1800">
                <a:solidFill>
                  <a:schemeClr val="dk1"/>
                </a:solidFill>
                <a:latin typeface="Century Schoolbook"/>
                <a:ea typeface="Century Schoolbook"/>
                <a:cs typeface="Century Schoolbook"/>
                <a:sym typeface="Century Schoolbook"/>
              </a:rPr>
              <a:t>i-1</a:t>
            </a:r>
            <a:r>
              <a:rPr lang="en-US" sz="1800">
                <a:solidFill>
                  <a:schemeClr val="dk1"/>
                </a:solidFill>
                <a:latin typeface="Century Schoolbook"/>
                <a:ea typeface="Century Schoolbook"/>
                <a:cs typeface="Century Schoolbook"/>
                <a:sym typeface="Century Schoolbook"/>
              </a:rPr>
              <a:t> G </a:t>
            </a:r>
            <a:r>
              <a:rPr baseline="-25000" lang="en-US" sz="1800">
                <a:solidFill>
                  <a:schemeClr val="dk1"/>
                </a:solidFill>
                <a:latin typeface="Century Schoolbook"/>
                <a:ea typeface="Century Schoolbook"/>
                <a:cs typeface="Century Schoolbook"/>
                <a:sym typeface="Century Schoolbook"/>
              </a:rPr>
              <a:t>i-2</a:t>
            </a:r>
            <a:r>
              <a:rPr lang="en-US" sz="1800">
                <a:solidFill>
                  <a:schemeClr val="dk1"/>
                </a:solidFill>
                <a:latin typeface="Century Schoolbook"/>
                <a:ea typeface="Century Schoolbook"/>
                <a:cs typeface="Century Schoolbook"/>
                <a:sym typeface="Century Schoolbook"/>
              </a:rPr>
              <a:t> + … + P</a:t>
            </a:r>
            <a:r>
              <a:rPr baseline="-25000" lang="en-US" sz="1800">
                <a:solidFill>
                  <a:schemeClr val="dk1"/>
                </a:solidFill>
                <a:latin typeface="Century Schoolbook"/>
                <a:ea typeface="Century Schoolbook"/>
                <a:cs typeface="Century Schoolbook"/>
                <a:sym typeface="Century Schoolbook"/>
              </a:rPr>
              <a:t>i</a:t>
            </a:r>
            <a:r>
              <a:rPr lang="en-US" sz="1800">
                <a:solidFill>
                  <a:schemeClr val="dk1"/>
                </a:solidFill>
                <a:latin typeface="Century Schoolbook"/>
                <a:ea typeface="Century Schoolbook"/>
                <a:cs typeface="Century Schoolbook"/>
                <a:sym typeface="Century Schoolbook"/>
              </a:rPr>
              <a:t> P </a:t>
            </a:r>
            <a:r>
              <a:rPr baseline="-25000" lang="en-US" sz="1800">
                <a:solidFill>
                  <a:schemeClr val="dk1"/>
                </a:solidFill>
                <a:latin typeface="Century Schoolbook"/>
                <a:ea typeface="Century Schoolbook"/>
                <a:cs typeface="Century Schoolbook"/>
                <a:sym typeface="Century Schoolbook"/>
              </a:rPr>
              <a:t>i-1</a:t>
            </a:r>
            <a:r>
              <a:rPr lang="en-US" sz="1800">
                <a:solidFill>
                  <a:schemeClr val="dk1"/>
                </a:solidFill>
                <a:latin typeface="Century Schoolbook"/>
                <a:ea typeface="Century Schoolbook"/>
                <a:cs typeface="Century Schoolbook"/>
                <a:sym typeface="Century Schoolbook"/>
              </a:rPr>
              <a:t> ……….P </a:t>
            </a:r>
            <a:r>
              <a:rPr baseline="-25000" lang="en-US" sz="1800">
                <a:solidFill>
                  <a:schemeClr val="dk1"/>
                </a:solidFill>
                <a:latin typeface="Century Schoolbook"/>
                <a:ea typeface="Century Schoolbook"/>
                <a:cs typeface="Century Schoolbook"/>
                <a:sym typeface="Century Schoolbook"/>
              </a:rPr>
              <a:t>1</a:t>
            </a:r>
            <a:r>
              <a:rPr lang="en-US" sz="1800">
                <a:solidFill>
                  <a:schemeClr val="dk1"/>
                </a:solidFill>
                <a:latin typeface="Century Schoolbook"/>
                <a:ea typeface="Century Schoolbook"/>
                <a:cs typeface="Century Schoolbook"/>
                <a:sym typeface="Century Schoolbook"/>
              </a:rPr>
              <a:t>G</a:t>
            </a:r>
            <a:r>
              <a:rPr baseline="-25000" lang="en-US" sz="1800">
                <a:solidFill>
                  <a:schemeClr val="dk1"/>
                </a:solidFill>
                <a:latin typeface="Century Schoolbook"/>
                <a:ea typeface="Century Schoolbook"/>
                <a:cs typeface="Century Schoolbook"/>
                <a:sym typeface="Century Schoolbook"/>
              </a:rPr>
              <a:t>0</a:t>
            </a:r>
            <a:r>
              <a:rPr lang="en-US" sz="1800">
                <a:solidFill>
                  <a:schemeClr val="dk1"/>
                </a:solidFill>
                <a:latin typeface="Century Schoolbook"/>
                <a:ea typeface="Century Schoolbook"/>
                <a:cs typeface="Century Schoolbook"/>
                <a:sym typeface="Century Schoolbook"/>
              </a:rPr>
              <a:t> + P</a:t>
            </a:r>
            <a:r>
              <a:rPr baseline="-25000" lang="en-US" sz="1800">
                <a:solidFill>
                  <a:schemeClr val="dk1"/>
                </a:solidFill>
                <a:latin typeface="Century Schoolbook"/>
                <a:ea typeface="Century Schoolbook"/>
                <a:cs typeface="Century Schoolbook"/>
                <a:sym typeface="Century Schoolbook"/>
              </a:rPr>
              <a:t>i</a:t>
            </a:r>
            <a:r>
              <a:rPr lang="en-US" sz="1800">
                <a:solidFill>
                  <a:schemeClr val="dk1"/>
                </a:solidFill>
                <a:latin typeface="Century Schoolbook"/>
                <a:ea typeface="Century Schoolbook"/>
                <a:cs typeface="Century Schoolbook"/>
                <a:sym typeface="Century Schoolbook"/>
              </a:rPr>
              <a:t> P </a:t>
            </a:r>
            <a:r>
              <a:rPr baseline="-25000" lang="en-US" sz="1800">
                <a:solidFill>
                  <a:schemeClr val="dk1"/>
                </a:solidFill>
                <a:latin typeface="Century Schoolbook"/>
                <a:ea typeface="Century Schoolbook"/>
                <a:cs typeface="Century Schoolbook"/>
                <a:sym typeface="Century Schoolbook"/>
              </a:rPr>
              <a:t>i-1</a:t>
            </a:r>
            <a:r>
              <a:rPr lang="en-US" sz="1800">
                <a:solidFill>
                  <a:schemeClr val="dk1"/>
                </a:solidFill>
                <a:latin typeface="Century Schoolbook"/>
                <a:ea typeface="Century Schoolbook"/>
                <a:cs typeface="Century Schoolbook"/>
                <a:sym typeface="Century Schoolbook"/>
              </a:rPr>
              <a:t> … P</a:t>
            </a:r>
            <a:r>
              <a:rPr baseline="-25000" lang="en-US" sz="1800">
                <a:solidFill>
                  <a:schemeClr val="dk1"/>
                </a:solidFill>
                <a:latin typeface="Century Schoolbook"/>
                <a:ea typeface="Century Schoolbook"/>
                <a:cs typeface="Century Schoolbook"/>
                <a:sym typeface="Century Schoolbook"/>
              </a:rPr>
              <a:t>0</a:t>
            </a:r>
            <a:r>
              <a:rPr lang="en-US" sz="1800">
                <a:solidFill>
                  <a:schemeClr val="dk1"/>
                </a:solidFill>
                <a:latin typeface="Century Schoolbook"/>
                <a:ea typeface="Century Schoolbook"/>
                <a:cs typeface="Century Schoolbook"/>
                <a:sym typeface="Century Schoolbook"/>
              </a:rPr>
              <a:t>G</a:t>
            </a:r>
            <a:r>
              <a:rPr baseline="-25000" lang="en-US" sz="1800">
                <a:solidFill>
                  <a:schemeClr val="dk1"/>
                </a:solidFill>
                <a:latin typeface="Century Schoolbook"/>
                <a:ea typeface="Century Schoolbook"/>
                <a:cs typeface="Century Schoolbook"/>
                <a:sym typeface="Century Schoolbook"/>
              </a:rPr>
              <a:t>0. 	</a:t>
            </a:r>
            <a:endParaRPr/>
          </a:p>
          <a:p>
            <a:pPr indent="-457200" lvl="0" marL="457200" marR="0" rtl="0" algn="l">
              <a:spcBef>
                <a:spcPts val="0"/>
              </a:spcBef>
              <a:spcAft>
                <a:spcPts val="0"/>
              </a:spcAft>
              <a:buClr>
                <a:schemeClr val="dk1"/>
              </a:buClr>
              <a:buSzPts val="1800"/>
              <a:buFont typeface="Century Schoolbook"/>
              <a:buChar char="•"/>
            </a:pPr>
            <a:r>
              <a:rPr baseline="-25000" lang="en-US" sz="1800">
                <a:solidFill>
                  <a:schemeClr val="dk1"/>
                </a:solidFill>
                <a:latin typeface="Century Schoolbook"/>
                <a:ea typeface="Century Schoolbook"/>
                <a:cs typeface="Century Schoolbook"/>
                <a:sym typeface="Century Schoolbook"/>
              </a:rPr>
              <a:t> </a:t>
            </a:r>
            <a:r>
              <a:rPr lang="en-US" sz="1800">
                <a:solidFill>
                  <a:schemeClr val="dk1"/>
                </a:solidFill>
                <a:latin typeface="Century Schoolbook"/>
                <a:ea typeface="Century Schoolbook"/>
                <a:cs typeface="Century Schoolbook"/>
                <a:sym typeface="Century Schoolbook"/>
              </a:rPr>
              <a:t>C</a:t>
            </a:r>
            <a:r>
              <a:rPr baseline="-25000" lang="en-US" sz="1800">
                <a:solidFill>
                  <a:schemeClr val="dk1"/>
                </a:solidFill>
                <a:latin typeface="Century Schoolbook"/>
                <a:ea typeface="Century Schoolbook"/>
                <a:cs typeface="Century Schoolbook"/>
                <a:sym typeface="Century Schoolbook"/>
              </a:rPr>
              <a:t>i+1</a:t>
            </a:r>
            <a:r>
              <a:rPr lang="en-US" sz="1800">
                <a:solidFill>
                  <a:schemeClr val="dk1"/>
                </a:solidFill>
                <a:latin typeface="Century Schoolbook"/>
                <a:ea typeface="Century Schoolbook"/>
                <a:cs typeface="Century Schoolbook"/>
                <a:sym typeface="Century Schoolbook"/>
              </a:rPr>
              <a:t>-- in 3 Gates delay; S</a:t>
            </a:r>
            <a:r>
              <a:rPr baseline="-25000" lang="en-US" sz="1800">
                <a:solidFill>
                  <a:schemeClr val="dk1"/>
                </a:solidFill>
                <a:latin typeface="Century Schoolbook"/>
                <a:ea typeface="Century Schoolbook"/>
                <a:cs typeface="Century Schoolbook"/>
                <a:sym typeface="Century Schoolbook"/>
              </a:rPr>
              <a:t>i</a:t>
            </a:r>
            <a:r>
              <a:rPr lang="en-US" sz="1800">
                <a:solidFill>
                  <a:schemeClr val="dk1"/>
                </a:solidFill>
                <a:latin typeface="Century Schoolbook"/>
                <a:ea typeface="Century Schoolbook"/>
                <a:cs typeface="Century Schoolbook"/>
                <a:sym typeface="Century Schoolbook"/>
              </a:rPr>
              <a:t> – in 4 Gates delay irrespective of n. </a:t>
            </a:r>
            <a:r>
              <a:rPr lang="en-US" sz="1800">
                <a:solidFill>
                  <a:srgbClr val="0000FF"/>
                </a:solidFill>
                <a:latin typeface="Century Schoolbook"/>
                <a:ea typeface="Century Schoolbook"/>
                <a:cs typeface="Century Schoolbook"/>
                <a:sym typeface="Century Schoolbook"/>
              </a:rPr>
              <a:t>C</a:t>
            </a:r>
            <a:r>
              <a:rPr baseline="-25000" lang="en-US" sz="1800">
                <a:solidFill>
                  <a:srgbClr val="0000FF"/>
                </a:solidFill>
                <a:latin typeface="Century Schoolbook"/>
                <a:ea typeface="Century Schoolbook"/>
                <a:cs typeface="Century Schoolbook"/>
                <a:sym typeface="Century Schoolbook"/>
              </a:rPr>
              <a:t>1 </a:t>
            </a:r>
            <a:r>
              <a:rPr lang="en-US" sz="1800">
                <a:solidFill>
                  <a:srgbClr val="0000FF"/>
                </a:solidFill>
                <a:latin typeface="Century Schoolbook"/>
                <a:ea typeface="Century Schoolbook"/>
                <a:cs typeface="Century Schoolbook"/>
                <a:sym typeface="Century Schoolbook"/>
              </a:rPr>
              <a:t> in 3 gates delay,C</a:t>
            </a:r>
            <a:r>
              <a:rPr baseline="-25000" lang="en-US" sz="1800">
                <a:solidFill>
                  <a:srgbClr val="0000FF"/>
                </a:solidFill>
                <a:latin typeface="Century Schoolbook"/>
                <a:ea typeface="Century Schoolbook"/>
                <a:cs typeface="Century Schoolbook"/>
                <a:sym typeface="Century Schoolbook"/>
              </a:rPr>
              <a:t>2</a:t>
            </a:r>
            <a:r>
              <a:rPr lang="en-US" sz="1800">
                <a:solidFill>
                  <a:srgbClr val="0000FF"/>
                </a:solidFill>
                <a:latin typeface="Century Schoolbook"/>
                <a:ea typeface="Century Schoolbook"/>
                <a:cs typeface="Century Schoolbook"/>
                <a:sym typeface="Century Schoolbook"/>
              </a:rPr>
              <a:t> in 3 gates delay,C</a:t>
            </a:r>
            <a:r>
              <a:rPr baseline="-25000" lang="en-US" sz="1800">
                <a:solidFill>
                  <a:srgbClr val="0000FF"/>
                </a:solidFill>
                <a:latin typeface="Century Schoolbook"/>
                <a:ea typeface="Century Schoolbook"/>
                <a:cs typeface="Century Schoolbook"/>
                <a:sym typeface="Century Schoolbook"/>
              </a:rPr>
              <a:t>3 </a:t>
            </a:r>
            <a:r>
              <a:rPr lang="en-US" sz="1800">
                <a:solidFill>
                  <a:srgbClr val="0000FF"/>
                </a:solidFill>
                <a:latin typeface="Century Schoolbook"/>
                <a:ea typeface="Century Schoolbook"/>
                <a:cs typeface="Century Schoolbook"/>
                <a:sym typeface="Century Schoolbook"/>
              </a:rPr>
              <a:t>in 3 gates delay and so on. </a:t>
            </a:r>
            <a:r>
              <a:rPr lang="en-US" sz="1800">
                <a:solidFill>
                  <a:srgbClr val="FF0000"/>
                </a:solidFill>
                <a:latin typeface="Century Schoolbook"/>
                <a:ea typeface="Century Schoolbook"/>
                <a:cs typeface="Century Schoolbook"/>
                <a:sym typeface="Century Schoolbook"/>
              </a:rPr>
              <a:t>S</a:t>
            </a:r>
            <a:r>
              <a:rPr baseline="-25000" lang="en-US" sz="1800">
                <a:solidFill>
                  <a:srgbClr val="FF0000"/>
                </a:solidFill>
                <a:latin typeface="Century Schoolbook"/>
                <a:ea typeface="Century Schoolbook"/>
                <a:cs typeface="Century Schoolbook"/>
                <a:sym typeface="Century Schoolbook"/>
              </a:rPr>
              <a:t>0</a:t>
            </a:r>
            <a:r>
              <a:rPr lang="en-US" sz="1800">
                <a:solidFill>
                  <a:srgbClr val="FF0000"/>
                </a:solidFill>
                <a:latin typeface="Century Schoolbook"/>
                <a:ea typeface="Century Schoolbook"/>
                <a:cs typeface="Century Schoolbook"/>
                <a:sym typeface="Century Schoolbook"/>
              </a:rPr>
              <a:t> in 4 gates delay, S</a:t>
            </a:r>
            <a:r>
              <a:rPr baseline="-25000" lang="en-US" sz="1800">
                <a:solidFill>
                  <a:srgbClr val="FF0000"/>
                </a:solidFill>
                <a:latin typeface="Century Schoolbook"/>
                <a:ea typeface="Century Schoolbook"/>
                <a:cs typeface="Century Schoolbook"/>
                <a:sym typeface="Century Schoolbook"/>
              </a:rPr>
              <a:t>1</a:t>
            </a:r>
            <a:r>
              <a:rPr lang="en-US" sz="1800">
                <a:solidFill>
                  <a:srgbClr val="FF0000"/>
                </a:solidFill>
                <a:latin typeface="Century Schoolbook"/>
                <a:ea typeface="Century Schoolbook"/>
                <a:cs typeface="Century Schoolbook"/>
                <a:sym typeface="Century Schoolbook"/>
              </a:rPr>
              <a:t> in 4 gates delay, 							        S</a:t>
            </a:r>
            <a:r>
              <a:rPr baseline="-25000" lang="en-US" sz="1800">
                <a:solidFill>
                  <a:srgbClr val="FF0000"/>
                </a:solidFill>
                <a:latin typeface="Century Schoolbook"/>
                <a:ea typeface="Century Schoolbook"/>
                <a:cs typeface="Century Schoolbook"/>
                <a:sym typeface="Century Schoolbook"/>
              </a:rPr>
              <a:t>2</a:t>
            </a:r>
            <a:r>
              <a:rPr lang="en-US" sz="1800">
                <a:solidFill>
                  <a:srgbClr val="FF0000"/>
                </a:solidFill>
                <a:latin typeface="Century Schoolbook"/>
                <a:ea typeface="Century Schoolbook"/>
                <a:cs typeface="Century Schoolbook"/>
                <a:sym typeface="Century Schoolbook"/>
              </a:rPr>
              <a:t> in 4 gates 							        delay and so 								              on</a:t>
            </a:r>
            <a:r>
              <a:rPr lang="en-US" sz="1800">
                <a:solidFill>
                  <a:srgbClr val="0000FF"/>
                </a:solidFill>
                <a:latin typeface="Century Schoolbook"/>
                <a:ea typeface="Century Schoolbook"/>
                <a:cs typeface="Century Schoolbook"/>
                <a:sym typeface="Century Schoolbook"/>
              </a:rPr>
              <a:t>.</a:t>
            </a:r>
            <a:endParaRPr baseline="-25000" sz="1800">
              <a:solidFill>
                <a:srgbClr val="0000FF"/>
              </a:solidFill>
              <a:latin typeface="Century Schoolbook"/>
              <a:ea typeface="Century Schoolbook"/>
              <a:cs typeface="Century Schoolbook"/>
              <a:sym typeface="Century Schoolbook"/>
            </a:endParaRPr>
          </a:p>
        </p:txBody>
      </p:sp>
      <p:sp>
        <p:nvSpPr>
          <p:cNvPr id="682" name="Google Shape;682;p6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pic>
        <p:nvPicPr>
          <p:cNvPr id="683" name="Google Shape;683;p60"/>
          <p:cNvPicPr preferRelativeResize="0"/>
          <p:nvPr/>
        </p:nvPicPr>
        <p:blipFill rotWithShape="1">
          <a:blip r:embed="rId3">
            <a:alphaModFix/>
          </a:blip>
          <a:srcRect b="0" l="0" r="0" t="0"/>
          <a:stretch/>
        </p:blipFill>
        <p:spPr>
          <a:xfrm>
            <a:off x="152400" y="3352800"/>
            <a:ext cx="6858000" cy="286702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pic>
        <p:nvPicPr>
          <p:cNvPr id="688" name="Google Shape;688;p61"/>
          <p:cNvPicPr preferRelativeResize="0"/>
          <p:nvPr/>
        </p:nvPicPr>
        <p:blipFill rotWithShape="1">
          <a:blip r:embed="rId3">
            <a:alphaModFix/>
          </a:blip>
          <a:srcRect b="0" l="0" r="0" t="0"/>
          <a:stretch/>
        </p:blipFill>
        <p:spPr>
          <a:xfrm>
            <a:off x="228600" y="1066800"/>
            <a:ext cx="4572000" cy="4919663"/>
          </a:xfrm>
          <a:prstGeom prst="rect">
            <a:avLst/>
          </a:prstGeom>
          <a:solidFill>
            <a:srgbClr val="C0C0C0"/>
          </a:solidFill>
          <a:ln cap="flat" cmpd="sng" w="9525">
            <a:solidFill>
              <a:schemeClr val="lt1"/>
            </a:solidFill>
            <a:prstDash val="solid"/>
            <a:miter lim="800000"/>
            <a:headEnd len="sm" w="sm" type="none"/>
            <a:tailEnd len="sm" w="sm" type="none"/>
          </a:ln>
        </p:spPr>
      </p:pic>
      <p:sp>
        <p:nvSpPr>
          <p:cNvPr id="689" name="Google Shape;689;p61"/>
          <p:cNvSpPr txBox="1"/>
          <p:nvPr/>
        </p:nvSpPr>
        <p:spPr>
          <a:xfrm>
            <a:off x="4724400" y="1600200"/>
            <a:ext cx="4191000" cy="2227263"/>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None/>
            </a:pPr>
            <a:r>
              <a:rPr b="0" lang="en-US" sz="2800">
                <a:solidFill>
                  <a:schemeClr val="dk1"/>
                </a:solidFill>
                <a:latin typeface="Century Schoolbook"/>
                <a:ea typeface="Century Schoolbook"/>
                <a:cs typeface="Century Schoolbook"/>
                <a:sym typeface="Century Schoolbook"/>
              </a:rPr>
              <a:t>Implementing these expressions (for a 4-bit adder), results in the logic diagram</a:t>
            </a:r>
            <a:r>
              <a:rPr b="0" lang="en-US" sz="2800">
                <a:solidFill>
                  <a:schemeClr val="dk1"/>
                </a:solidFill>
                <a:latin typeface="Times New Roman"/>
                <a:ea typeface="Times New Roman"/>
                <a:cs typeface="Times New Roman"/>
                <a:sym typeface="Times New Roman"/>
              </a:rPr>
              <a:t>. (</a:t>
            </a:r>
            <a:r>
              <a:rPr b="0" lang="en-US" sz="2800">
                <a:solidFill>
                  <a:srgbClr val="FF0000"/>
                </a:solidFill>
                <a:latin typeface="Times New Roman"/>
                <a:ea typeface="Times New Roman"/>
                <a:cs typeface="Times New Roman"/>
                <a:sym typeface="Times New Roman"/>
              </a:rPr>
              <a:t>IC- 74182</a:t>
            </a:r>
            <a:r>
              <a:rPr b="0" lang="en-US" sz="2800">
                <a:solidFill>
                  <a:schemeClr val="dk1"/>
                </a:solidFill>
                <a:latin typeface="Times New Roman"/>
                <a:ea typeface="Times New Roman"/>
                <a:cs typeface="Times New Roman"/>
                <a:sym typeface="Times New Roman"/>
              </a:rPr>
              <a:t>)</a:t>
            </a:r>
            <a:endParaRPr/>
          </a:p>
        </p:txBody>
      </p:sp>
      <p:pic>
        <p:nvPicPr>
          <p:cNvPr descr="Picture 001" id="690" name="Google Shape;690;p61"/>
          <p:cNvPicPr preferRelativeResize="0"/>
          <p:nvPr/>
        </p:nvPicPr>
        <p:blipFill rotWithShape="1">
          <a:blip r:embed="rId4">
            <a:alphaModFix/>
          </a:blip>
          <a:srcRect b="0" l="0" r="0" t="0"/>
          <a:stretch/>
        </p:blipFill>
        <p:spPr>
          <a:xfrm>
            <a:off x="4953000" y="4038600"/>
            <a:ext cx="3886200" cy="21336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pic>
        <p:nvPicPr>
          <p:cNvPr id="695" name="Google Shape;695;p62"/>
          <p:cNvPicPr preferRelativeResize="0"/>
          <p:nvPr/>
        </p:nvPicPr>
        <p:blipFill rotWithShape="1">
          <a:blip r:embed="rId3">
            <a:alphaModFix/>
          </a:blip>
          <a:srcRect b="0" l="0" r="0" t="0"/>
          <a:stretch/>
        </p:blipFill>
        <p:spPr>
          <a:xfrm>
            <a:off x="0" y="1600200"/>
            <a:ext cx="6172200" cy="4572000"/>
          </a:xfrm>
          <a:prstGeom prst="rect">
            <a:avLst/>
          </a:prstGeom>
          <a:noFill/>
          <a:ln>
            <a:noFill/>
          </a:ln>
        </p:spPr>
      </p:pic>
      <p:sp>
        <p:nvSpPr>
          <p:cNvPr id="696" name="Google Shape;696;p62"/>
          <p:cNvSpPr/>
          <p:nvPr/>
        </p:nvSpPr>
        <p:spPr>
          <a:xfrm>
            <a:off x="228600" y="685800"/>
            <a:ext cx="5486400" cy="13112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4000">
                <a:solidFill>
                  <a:srgbClr val="FF0000"/>
                </a:solidFill>
                <a:latin typeface="Century Schoolbook"/>
                <a:ea typeface="Century Schoolbook"/>
                <a:cs typeface="Century Schoolbook"/>
                <a:sym typeface="Century Schoolbook"/>
              </a:rPr>
              <a:t>4 bit carry look ahead</a:t>
            </a:r>
            <a:endParaRPr/>
          </a:p>
          <a:p>
            <a:pPr indent="0" lvl="0" marL="0" marR="0" rtl="0" algn="l">
              <a:spcBef>
                <a:spcPts val="0"/>
              </a:spcBef>
              <a:spcAft>
                <a:spcPts val="0"/>
              </a:spcAft>
              <a:buNone/>
            </a:pPr>
            <a:r>
              <a:rPr i="1" lang="en-US" sz="4000">
                <a:solidFill>
                  <a:srgbClr val="FF0000"/>
                </a:solidFill>
                <a:latin typeface="Century Schoolbook"/>
                <a:ea typeface="Century Schoolbook"/>
                <a:cs typeface="Century Schoolbook"/>
                <a:sym typeface="Century Schoolbook"/>
              </a:rPr>
              <a:t> Adder:</a:t>
            </a:r>
            <a:endParaRPr sz="1800">
              <a:solidFill>
                <a:schemeClr val="dk1"/>
              </a:solidFill>
              <a:latin typeface="Century Schoolbook"/>
              <a:ea typeface="Century Schoolbook"/>
              <a:cs typeface="Century Schoolbook"/>
              <a:sym typeface="Century Schoolbook"/>
            </a:endParaRPr>
          </a:p>
        </p:txBody>
      </p:sp>
      <p:sp>
        <p:nvSpPr>
          <p:cNvPr id="697" name="Google Shape;697;p62"/>
          <p:cNvSpPr/>
          <p:nvPr/>
        </p:nvSpPr>
        <p:spPr>
          <a:xfrm>
            <a:off x="6705600" y="2819400"/>
            <a:ext cx="2286000" cy="20415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3200">
                <a:solidFill>
                  <a:schemeClr val="dk1"/>
                </a:solidFill>
                <a:latin typeface="Century Schoolbook"/>
                <a:ea typeface="Century Schoolbook"/>
                <a:cs typeface="Century Schoolbook"/>
                <a:sym typeface="Century Schoolbook"/>
              </a:rPr>
              <a:t>4 bit carry look ahead</a:t>
            </a:r>
            <a:endParaRPr/>
          </a:p>
          <a:p>
            <a:pPr indent="0" lvl="0" marL="0" marR="0" rtl="0" algn="l">
              <a:spcBef>
                <a:spcPts val="0"/>
              </a:spcBef>
              <a:spcAft>
                <a:spcPts val="0"/>
              </a:spcAft>
              <a:buNone/>
            </a:pPr>
            <a:r>
              <a:rPr i="1" lang="en-US" sz="3200">
                <a:solidFill>
                  <a:schemeClr val="dk1"/>
                </a:solidFill>
                <a:latin typeface="Century Schoolbook"/>
                <a:ea typeface="Century Schoolbook"/>
                <a:cs typeface="Century Schoolbook"/>
                <a:sym typeface="Century Schoolbook"/>
              </a:rPr>
              <a:t> Adder:</a:t>
            </a:r>
            <a:endParaRPr sz="3200">
              <a:solidFill>
                <a:schemeClr val="dk1"/>
              </a:solidFill>
              <a:latin typeface="Century Schoolbook"/>
              <a:ea typeface="Century Schoolbook"/>
              <a:cs typeface="Century Schoolbook"/>
              <a:sym typeface="Century Schoolbook"/>
            </a:endParaRPr>
          </a:p>
        </p:txBody>
      </p:sp>
      <p:grpSp>
        <p:nvGrpSpPr>
          <p:cNvPr id="698" name="Google Shape;698;p62"/>
          <p:cNvGrpSpPr/>
          <p:nvPr/>
        </p:nvGrpSpPr>
        <p:grpSpPr>
          <a:xfrm>
            <a:off x="6172200" y="1676400"/>
            <a:ext cx="609600" cy="3795713"/>
            <a:chOff x="3264" y="1094"/>
            <a:chExt cx="384" cy="2210"/>
          </a:xfrm>
        </p:grpSpPr>
        <p:sp>
          <p:nvSpPr>
            <p:cNvPr id="699" name="Google Shape;699;p62"/>
            <p:cNvSpPr/>
            <p:nvPr/>
          </p:nvSpPr>
          <p:spPr>
            <a:xfrm>
              <a:off x="3264" y="3072"/>
              <a:ext cx="336" cy="2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chemeClr val="dk1"/>
                  </a:solidFill>
                  <a:latin typeface="Times New Roman"/>
                  <a:ea typeface="Times New Roman"/>
                  <a:cs typeface="Times New Roman"/>
                  <a:sym typeface="Times New Roman"/>
                </a:rPr>
                <a:t>S0</a:t>
              </a:r>
              <a:endParaRPr sz="2000">
                <a:solidFill>
                  <a:schemeClr val="dk1"/>
                </a:solidFill>
                <a:latin typeface="Tahoma"/>
                <a:ea typeface="Tahoma"/>
                <a:cs typeface="Tahoma"/>
                <a:sym typeface="Tahoma"/>
              </a:endParaRPr>
            </a:p>
          </p:txBody>
        </p:sp>
        <p:sp>
          <p:nvSpPr>
            <p:cNvPr id="700" name="Google Shape;700;p62"/>
            <p:cNvSpPr/>
            <p:nvPr/>
          </p:nvSpPr>
          <p:spPr>
            <a:xfrm>
              <a:off x="3264" y="2534"/>
              <a:ext cx="33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chemeClr val="dk1"/>
                  </a:solidFill>
                  <a:latin typeface="Times New Roman"/>
                  <a:ea typeface="Times New Roman"/>
                  <a:cs typeface="Times New Roman"/>
                  <a:sym typeface="Times New Roman"/>
                </a:rPr>
                <a:t>S1</a:t>
              </a:r>
              <a:endParaRPr sz="2000">
                <a:solidFill>
                  <a:schemeClr val="dk1"/>
                </a:solidFill>
                <a:latin typeface="Tahoma"/>
                <a:ea typeface="Tahoma"/>
                <a:cs typeface="Tahoma"/>
                <a:sym typeface="Tahoma"/>
              </a:endParaRPr>
            </a:p>
          </p:txBody>
        </p:sp>
        <p:sp>
          <p:nvSpPr>
            <p:cNvPr id="701" name="Google Shape;701;p62"/>
            <p:cNvSpPr/>
            <p:nvPr/>
          </p:nvSpPr>
          <p:spPr>
            <a:xfrm>
              <a:off x="3264" y="1872"/>
              <a:ext cx="336" cy="2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chemeClr val="dk1"/>
                  </a:solidFill>
                  <a:latin typeface="Times New Roman"/>
                  <a:ea typeface="Times New Roman"/>
                  <a:cs typeface="Times New Roman"/>
                  <a:sym typeface="Times New Roman"/>
                </a:rPr>
                <a:t>S2</a:t>
              </a:r>
              <a:endParaRPr sz="2000">
                <a:solidFill>
                  <a:schemeClr val="dk1"/>
                </a:solidFill>
                <a:latin typeface="Tahoma"/>
                <a:ea typeface="Tahoma"/>
                <a:cs typeface="Tahoma"/>
                <a:sym typeface="Tahoma"/>
              </a:endParaRPr>
            </a:p>
          </p:txBody>
        </p:sp>
        <p:sp>
          <p:nvSpPr>
            <p:cNvPr id="702" name="Google Shape;702;p62"/>
            <p:cNvSpPr/>
            <p:nvPr/>
          </p:nvSpPr>
          <p:spPr>
            <a:xfrm>
              <a:off x="3312" y="1392"/>
              <a:ext cx="33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chemeClr val="dk1"/>
                  </a:solidFill>
                  <a:latin typeface="Times New Roman"/>
                  <a:ea typeface="Times New Roman"/>
                  <a:cs typeface="Times New Roman"/>
                  <a:sym typeface="Times New Roman"/>
                </a:rPr>
                <a:t>S3</a:t>
              </a:r>
              <a:endParaRPr sz="2000">
                <a:solidFill>
                  <a:schemeClr val="dk1"/>
                </a:solidFill>
                <a:latin typeface="Tahoma"/>
                <a:ea typeface="Tahoma"/>
                <a:cs typeface="Tahoma"/>
                <a:sym typeface="Tahoma"/>
              </a:endParaRPr>
            </a:p>
          </p:txBody>
        </p:sp>
        <p:sp>
          <p:nvSpPr>
            <p:cNvPr id="703" name="Google Shape;703;p62"/>
            <p:cNvSpPr/>
            <p:nvPr/>
          </p:nvSpPr>
          <p:spPr>
            <a:xfrm>
              <a:off x="3312" y="1094"/>
              <a:ext cx="33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chemeClr val="dk1"/>
                  </a:solidFill>
                  <a:latin typeface="Times New Roman"/>
                  <a:ea typeface="Times New Roman"/>
                  <a:cs typeface="Times New Roman"/>
                  <a:sym typeface="Times New Roman"/>
                </a:rPr>
                <a:t>C4</a:t>
              </a:r>
              <a:endParaRPr sz="2000">
                <a:solidFill>
                  <a:schemeClr val="dk1"/>
                </a:solidFill>
                <a:latin typeface="Tahoma"/>
                <a:ea typeface="Tahoma"/>
                <a:cs typeface="Tahoma"/>
                <a:sym typeface="Tahoma"/>
              </a:endParaRPr>
            </a:p>
          </p:txBody>
        </p:sp>
      </p:grpSp>
      <p:pic>
        <p:nvPicPr>
          <p:cNvPr id="704" name="Google Shape;704;p62"/>
          <p:cNvPicPr preferRelativeResize="0"/>
          <p:nvPr/>
        </p:nvPicPr>
        <p:blipFill rotWithShape="1">
          <a:blip r:embed="rId4">
            <a:alphaModFix/>
          </a:blip>
          <a:srcRect b="0" l="0" r="0" t="0"/>
          <a:stretch/>
        </p:blipFill>
        <p:spPr>
          <a:xfrm>
            <a:off x="2971800" y="2133600"/>
            <a:ext cx="1295400" cy="3700463"/>
          </a:xfrm>
          <a:prstGeom prst="rect">
            <a:avLst/>
          </a:prstGeom>
          <a:solidFill>
            <a:srgbClr val="C0C0C0"/>
          </a:solidFill>
          <a:ln cap="flat" cmpd="sng" w="9525">
            <a:solidFill>
              <a:schemeClr val="lt1"/>
            </a:solidFill>
            <a:prstDash val="solid"/>
            <a:miter lim="800000"/>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04"/>
                                        </p:tgtEl>
                                        <p:attrNameLst>
                                          <p:attrName>style.visibility</p:attrName>
                                        </p:attrNameLst>
                                      </p:cBhvr>
                                      <p:to>
                                        <p:strVal val="visible"/>
                                      </p:to>
                                    </p:set>
                                    <p:anim calcmode="lin" valueType="num">
                                      <p:cBhvr additive="base">
                                        <p:cTn dur="500"/>
                                        <p:tgtEl>
                                          <p:spTgt spid="70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63"/>
          <p:cNvSpPr/>
          <p:nvPr/>
        </p:nvSpPr>
        <p:spPr>
          <a:xfrm>
            <a:off x="228600" y="838200"/>
            <a:ext cx="5715000" cy="13112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4000">
                <a:solidFill>
                  <a:srgbClr val="FF0000"/>
                </a:solidFill>
                <a:latin typeface="Century Schoolbook"/>
                <a:ea typeface="Century Schoolbook"/>
                <a:cs typeface="Century Schoolbook"/>
                <a:sym typeface="Century Schoolbook"/>
              </a:rPr>
              <a:t>4 bit carry look ahead</a:t>
            </a:r>
            <a:endParaRPr/>
          </a:p>
          <a:p>
            <a:pPr indent="0" lvl="0" marL="0" marR="0" rtl="0" algn="l">
              <a:spcBef>
                <a:spcPts val="0"/>
              </a:spcBef>
              <a:spcAft>
                <a:spcPts val="0"/>
              </a:spcAft>
              <a:buNone/>
            </a:pPr>
            <a:r>
              <a:rPr i="1" lang="en-US" sz="4000">
                <a:solidFill>
                  <a:srgbClr val="FF0000"/>
                </a:solidFill>
                <a:latin typeface="Century Schoolbook"/>
                <a:ea typeface="Century Schoolbook"/>
                <a:cs typeface="Century Schoolbook"/>
                <a:sym typeface="Century Schoolbook"/>
              </a:rPr>
              <a:t> Adder:</a:t>
            </a:r>
            <a:endParaRPr sz="1800">
              <a:solidFill>
                <a:schemeClr val="dk1"/>
              </a:solidFill>
              <a:latin typeface="Century Schoolbook"/>
              <a:ea typeface="Century Schoolbook"/>
              <a:cs typeface="Century Schoolbook"/>
              <a:sym typeface="Century Schoolbook"/>
            </a:endParaRPr>
          </a:p>
        </p:txBody>
      </p:sp>
      <p:sp>
        <p:nvSpPr>
          <p:cNvPr id="710" name="Google Shape;710;p63"/>
          <p:cNvSpPr/>
          <p:nvPr/>
        </p:nvSpPr>
        <p:spPr>
          <a:xfrm>
            <a:off x="457200" y="2028825"/>
            <a:ext cx="7924800" cy="2800350"/>
          </a:xfrm>
          <a:prstGeom prst="rect">
            <a:avLst/>
          </a:prstGeom>
          <a:noFill/>
          <a:ln>
            <a:noFill/>
          </a:ln>
        </p:spPr>
        <p:txBody>
          <a:bodyPr anchorCtr="0" anchor="ctr" bIns="45700" lIns="91425" spcFirstLastPara="1" rIns="91425" wrap="square" tIns="45700">
            <a:spAutoFit/>
          </a:bodyPr>
          <a:lstStyle/>
          <a:p>
            <a:pPr indent="-203200" lvl="0" marL="0" marR="0" rtl="0" algn="l">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 </a:t>
            </a:r>
            <a:r>
              <a:rPr b="0" lang="en-US" sz="2800">
                <a:solidFill>
                  <a:schemeClr val="dk1"/>
                </a:solidFill>
                <a:latin typeface="Century Schoolbook"/>
                <a:ea typeface="Century Schoolbook"/>
                <a:cs typeface="Century Schoolbook"/>
                <a:sym typeface="Century Schoolbook"/>
              </a:rPr>
              <a:t>independent of n, </a:t>
            </a:r>
            <a:endParaRPr/>
          </a:p>
          <a:p>
            <a:pPr indent="0" lvl="0" marL="0" marR="0" rtl="0" algn="l">
              <a:spcBef>
                <a:spcPts val="0"/>
              </a:spcBef>
              <a:spcAft>
                <a:spcPts val="0"/>
              </a:spcAft>
              <a:buNone/>
            </a:pPr>
            <a:r>
              <a:rPr b="0" lang="en-US" sz="2800">
                <a:solidFill>
                  <a:schemeClr val="dk1"/>
                </a:solidFill>
                <a:latin typeface="Century Schoolbook"/>
                <a:ea typeface="Century Schoolbook"/>
                <a:cs typeface="Century Schoolbook"/>
                <a:sym typeface="Century Schoolbook"/>
              </a:rPr>
              <a:t>the n-bit addition process requires only four gate delays (against 2n)</a:t>
            </a:r>
            <a:endParaRPr/>
          </a:p>
          <a:p>
            <a:pPr indent="-177800" lvl="0" marL="0" marR="0" rtl="0" algn="l">
              <a:spcBef>
                <a:spcPts val="0"/>
              </a:spcBef>
              <a:spcAft>
                <a:spcPts val="0"/>
              </a:spcAft>
              <a:buClr>
                <a:schemeClr val="dk1"/>
              </a:buClr>
              <a:buSzPts val="2800"/>
              <a:buFont typeface="Century Schoolbook"/>
              <a:buChar char="•"/>
            </a:pPr>
            <a:r>
              <a:rPr b="0" lang="en-US" sz="2800">
                <a:solidFill>
                  <a:schemeClr val="dk1"/>
                </a:solidFill>
                <a:latin typeface="Century Schoolbook"/>
                <a:ea typeface="Century Schoolbook"/>
                <a:cs typeface="Century Schoolbook"/>
                <a:sym typeface="Century Schoolbook"/>
              </a:rPr>
              <a:t> increasing ‘n’ increases gate fan-in requirements (C 4 – fan_in = 5)</a:t>
            </a:r>
            <a:endParaRPr/>
          </a:p>
          <a:p>
            <a:pPr indent="-177800" lvl="0" marL="0" marR="0" rtl="0" algn="l">
              <a:spcBef>
                <a:spcPts val="0"/>
              </a:spcBef>
              <a:spcAft>
                <a:spcPts val="0"/>
              </a:spcAft>
              <a:buClr>
                <a:schemeClr val="dk1"/>
              </a:buClr>
              <a:buSzPts val="2800"/>
              <a:buFont typeface="Century Schoolbook"/>
              <a:buChar char="•"/>
            </a:pPr>
            <a:r>
              <a:rPr b="0" lang="en-US" sz="2800">
                <a:solidFill>
                  <a:schemeClr val="dk1"/>
                </a:solidFill>
                <a:latin typeface="Century Schoolbook"/>
                <a:ea typeface="Century Schoolbook"/>
                <a:cs typeface="Century Schoolbook"/>
                <a:sym typeface="Century Schoolbook"/>
              </a:rPr>
              <a:t>  Longer version adders - cascading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6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rPr lang="en-US"/>
              <a:t>MULTIPLICATION OF POSITIVE NUMBERS</a:t>
            </a:r>
            <a:endParaRPr/>
          </a:p>
        </p:txBody>
      </p:sp>
      <p:sp>
        <p:nvSpPr>
          <p:cNvPr id="716" name="Google Shape;716;p64"/>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just">
              <a:lnSpc>
                <a:spcPct val="80000"/>
              </a:lnSpc>
              <a:spcBef>
                <a:spcPts val="0"/>
              </a:spcBef>
              <a:spcAft>
                <a:spcPts val="0"/>
              </a:spcAft>
              <a:buSzPts val="1400"/>
              <a:buChar char="🞆"/>
            </a:pPr>
            <a:r>
              <a:rPr lang="en-US" sz="2000"/>
              <a:t>The product of two n-digit numbers can be accommodated in 2</a:t>
            </a:r>
            <a:r>
              <a:rPr i="1" lang="en-US" sz="2000"/>
              <a:t>n </a:t>
            </a:r>
            <a:r>
              <a:rPr lang="en-US" sz="2000"/>
              <a:t>digits, so the product of the two 4-bit numbers in this example fits into 8 bits.</a:t>
            </a:r>
            <a:endParaRPr/>
          </a:p>
          <a:p>
            <a:pPr indent="-274320" lvl="0" marL="274320" rtl="0" algn="just">
              <a:lnSpc>
                <a:spcPct val="80000"/>
              </a:lnSpc>
              <a:spcBef>
                <a:spcPts val="600"/>
              </a:spcBef>
              <a:spcAft>
                <a:spcPts val="0"/>
              </a:spcAft>
              <a:buSzPts val="1400"/>
              <a:buChar char="🞆"/>
            </a:pPr>
            <a:r>
              <a:rPr lang="en-US" sz="2000"/>
              <a:t> In the binary system, multiplication by the multiplier bit ‘1’ means the multiplicand is entered in the appropriate position to be added to the partial product.</a:t>
            </a:r>
            <a:endParaRPr/>
          </a:p>
          <a:p>
            <a:pPr indent="-274320" lvl="0" marL="274320" rtl="0" algn="just">
              <a:lnSpc>
                <a:spcPct val="80000"/>
              </a:lnSpc>
              <a:spcBef>
                <a:spcPts val="600"/>
              </a:spcBef>
              <a:spcAft>
                <a:spcPts val="0"/>
              </a:spcAft>
              <a:buSzPts val="1400"/>
              <a:buChar char="🞆"/>
            </a:pPr>
            <a:r>
              <a:rPr lang="en-US" sz="2000"/>
              <a:t>Binary multiplication of positive operands can be implemented in a combinational (speed up) two-dimensional logic array</a:t>
            </a:r>
            <a:endParaRPr/>
          </a:p>
          <a:p>
            <a:pPr indent="-274320" lvl="0" marL="274320" rtl="0" algn="just">
              <a:lnSpc>
                <a:spcPct val="80000"/>
              </a:lnSpc>
              <a:spcBef>
                <a:spcPts val="600"/>
              </a:spcBef>
              <a:spcAft>
                <a:spcPts val="0"/>
              </a:spcAft>
              <a:buSzPts val="1400"/>
              <a:buChar char="🞆"/>
            </a:pPr>
            <a:r>
              <a:rPr lang="en-US" sz="2000"/>
              <a:t>Here, M- indicates multiplicand, Q- indicates multiplier &amp; P- indicates partial product. The basic component in each cell is a full adder FA. The AND gate in each cell determines whether a multiplicand bit </a:t>
            </a:r>
            <a:r>
              <a:rPr i="1" lang="en-US" sz="2000"/>
              <a:t>mj, </a:t>
            </a:r>
            <a:r>
              <a:rPr lang="en-US" sz="2000"/>
              <a:t>is added to the incoming partial-product bit, based on the value of the multiplier bit, q</a:t>
            </a:r>
            <a:r>
              <a:rPr baseline="-25000" lang="en-US" sz="2000"/>
              <a:t>i</a:t>
            </a:r>
            <a:r>
              <a:rPr lang="en-US" sz="2000"/>
              <a:t>.</a:t>
            </a:r>
            <a:endParaRPr/>
          </a:p>
          <a:p>
            <a:pPr indent="-185420" lvl="0" marL="274320" rtl="0" algn="just">
              <a:lnSpc>
                <a:spcPct val="80000"/>
              </a:lnSpc>
              <a:spcBef>
                <a:spcPts val="600"/>
              </a:spcBef>
              <a:spcAft>
                <a:spcPts val="0"/>
              </a:spcAft>
              <a:buSzPts val="1400"/>
              <a:buNone/>
            </a:pPr>
            <a:r>
              <a:t/>
            </a:r>
            <a:endParaRPr sz="20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6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t/>
            </a:r>
            <a:endParaRPr/>
          </a:p>
        </p:txBody>
      </p:sp>
      <p:pic>
        <p:nvPicPr>
          <p:cNvPr id="722" name="Google Shape;722;p65"/>
          <p:cNvPicPr preferRelativeResize="0"/>
          <p:nvPr>
            <p:ph idx="1" type="body"/>
          </p:nvPr>
        </p:nvPicPr>
        <p:blipFill rotWithShape="1">
          <a:blip r:embed="rId3">
            <a:alphaModFix/>
          </a:blip>
          <a:srcRect b="0" l="0" r="0" t="0"/>
          <a:stretch/>
        </p:blipFill>
        <p:spPr>
          <a:xfrm>
            <a:off x="4724400" y="2057400"/>
            <a:ext cx="4023360" cy="2865120"/>
          </a:xfrm>
          <a:prstGeom prst="rect">
            <a:avLst/>
          </a:prstGeom>
          <a:noFill/>
          <a:ln>
            <a:noFill/>
          </a:ln>
        </p:spPr>
      </p:pic>
      <p:pic>
        <p:nvPicPr>
          <p:cNvPr id="723" name="Google Shape;723;p65"/>
          <p:cNvPicPr preferRelativeResize="0"/>
          <p:nvPr/>
        </p:nvPicPr>
        <p:blipFill rotWithShape="1">
          <a:blip r:embed="rId4">
            <a:alphaModFix/>
          </a:blip>
          <a:srcRect b="0" l="0" r="0" t="0"/>
          <a:stretch/>
        </p:blipFill>
        <p:spPr>
          <a:xfrm>
            <a:off x="914400" y="2209800"/>
            <a:ext cx="4013080" cy="220027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6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rPr b="1" lang="en-US"/>
              <a:t>Binary Multiplier: </a:t>
            </a:r>
            <a:endParaRPr/>
          </a:p>
        </p:txBody>
      </p:sp>
      <p:sp>
        <p:nvSpPr>
          <p:cNvPr id="729" name="Google Shape;729;p66"/>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just">
              <a:lnSpc>
                <a:spcPct val="90000"/>
              </a:lnSpc>
              <a:spcBef>
                <a:spcPts val="0"/>
              </a:spcBef>
              <a:spcAft>
                <a:spcPts val="0"/>
              </a:spcAft>
              <a:buSzPts val="2450"/>
              <a:buChar char="🞆"/>
            </a:pPr>
            <a:r>
              <a:rPr b="0" lang="en-US" sz="3500">
                <a:latin typeface="Times New Roman"/>
                <a:ea typeface="Times New Roman"/>
                <a:cs typeface="Times New Roman"/>
                <a:sym typeface="Times New Roman"/>
              </a:rPr>
              <a:t>Multiplication of binary numbers is performed in the same way as with decimal numbers.  The multiplicand is multiplied by each bit of the multiplier, starting from the least significant bit. </a:t>
            </a:r>
            <a:endParaRPr/>
          </a:p>
          <a:p>
            <a:pPr indent="-274320" lvl="0" marL="274320" rtl="0" algn="just">
              <a:lnSpc>
                <a:spcPct val="90000"/>
              </a:lnSpc>
              <a:spcBef>
                <a:spcPts val="600"/>
              </a:spcBef>
              <a:spcAft>
                <a:spcPts val="0"/>
              </a:spcAft>
              <a:buSzPts val="2450"/>
              <a:buChar char="🞆"/>
            </a:pPr>
            <a:r>
              <a:rPr b="0" lang="en-US" sz="3500">
                <a:latin typeface="Times New Roman"/>
                <a:ea typeface="Times New Roman"/>
                <a:cs typeface="Times New Roman"/>
                <a:sym typeface="Times New Roman"/>
              </a:rPr>
              <a:t>The result of each such multiplication forms a partial product. Successive partial products are shifted one bit to the left. </a:t>
            </a:r>
            <a:endParaRPr/>
          </a:p>
          <a:p>
            <a:pPr indent="-132080" lvl="0" marL="274320" rtl="0" algn="l">
              <a:lnSpc>
                <a:spcPct val="90000"/>
              </a:lnSpc>
              <a:spcBef>
                <a:spcPts val="600"/>
              </a:spcBef>
              <a:spcAft>
                <a:spcPts val="0"/>
              </a:spcAft>
              <a:buSzPts val="2240"/>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6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rPr b="1" lang="en-US"/>
              <a:t>Binary Multiplier: </a:t>
            </a:r>
            <a:endParaRPr/>
          </a:p>
        </p:txBody>
      </p:sp>
      <p:sp>
        <p:nvSpPr>
          <p:cNvPr id="735" name="Google Shape;735;p67"/>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2450"/>
              <a:buChar char="🞆"/>
            </a:pPr>
            <a:r>
              <a:rPr b="0" lang="en-US" sz="3500">
                <a:latin typeface="Times New Roman"/>
                <a:ea typeface="Times New Roman"/>
                <a:cs typeface="Times New Roman"/>
                <a:sym typeface="Times New Roman"/>
              </a:rPr>
              <a:t>The product is obtained by adding these shifted partial products. </a:t>
            </a:r>
            <a:endParaRPr/>
          </a:p>
          <a:p>
            <a:pPr indent="-274320" lvl="0" marL="274320" rtl="0" algn="just">
              <a:spcBef>
                <a:spcPts val="600"/>
              </a:spcBef>
              <a:spcAft>
                <a:spcPts val="0"/>
              </a:spcAft>
              <a:buSzPts val="2450"/>
              <a:buChar char="🞆"/>
            </a:pPr>
            <a:r>
              <a:rPr b="0" lang="en-US" sz="3500">
                <a:latin typeface="Times New Roman"/>
                <a:ea typeface="Times New Roman"/>
                <a:cs typeface="Times New Roman"/>
                <a:sym typeface="Times New Roman"/>
              </a:rPr>
              <a:t>Example 1: Consider an example of multiplication of two numbers, say A and B (2 bits each),</a:t>
            </a:r>
            <a:endParaRPr/>
          </a:p>
          <a:p>
            <a:pPr indent="-274320" lvl="0" marL="274320" rtl="0" algn="just">
              <a:spcBef>
                <a:spcPts val="600"/>
              </a:spcBef>
              <a:spcAft>
                <a:spcPts val="0"/>
              </a:spcAft>
              <a:buSzPts val="2450"/>
              <a:buChar char="🞆"/>
            </a:pPr>
            <a:r>
              <a:rPr b="0" lang="en-US" sz="3500">
                <a:latin typeface="Times New Roman"/>
                <a:ea typeface="Times New Roman"/>
                <a:cs typeface="Times New Roman"/>
                <a:sym typeface="Times New Roman"/>
              </a:rPr>
              <a:t> C = A x B. </a:t>
            </a:r>
            <a:endParaRPr/>
          </a:p>
          <a:p>
            <a:pPr indent="-118745" lvl="0" marL="274320" rtl="0" algn="just">
              <a:spcBef>
                <a:spcPts val="600"/>
              </a:spcBef>
              <a:spcAft>
                <a:spcPts val="0"/>
              </a:spcAft>
              <a:buSzPts val="2450"/>
              <a:buNone/>
            </a:pPr>
            <a:r>
              <a:t/>
            </a:r>
            <a:endParaRPr b="0" sz="3500">
              <a:latin typeface="Times New Roman"/>
              <a:ea typeface="Times New Roman"/>
              <a:cs typeface="Times New Roman"/>
              <a:sym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cxnSp>
        <p:nvCxnSpPr>
          <p:cNvPr id="740" name="Google Shape;740;p68"/>
          <p:cNvCxnSpPr/>
          <p:nvPr/>
        </p:nvCxnSpPr>
        <p:spPr>
          <a:xfrm>
            <a:off x="685800" y="2514600"/>
            <a:ext cx="0" cy="0"/>
          </a:xfrm>
          <a:prstGeom prst="straightConnector1">
            <a:avLst/>
          </a:prstGeom>
          <a:noFill/>
          <a:ln cap="flat" cmpd="sng" w="38100">
            <a:solidFill>
              <a:srgbClr val="000000"/>
            </a:solidFill>
            <a:prstDash val="solid"/>
            <a:round/>
            <a:headEnd len="med" w="med" type="none"/>
            <a:tailEnd len="med" w="med" type="none"/>
          </a:ln>
        </p:spPr>
      </p:cxnSp>
      <p:sp>
        <p:nvSpPr>
          <p:cNvPr id="741" name="Google Shape;741;p68"/>
          <p:cNvSpPr/>
          <p:nvPr/>
        </p:nvSpPr>
        <p:spPr>
          <a:xfrm>
            <a:off x="76200" y="914400"/>
            <a:ext cx="4953000" cy="50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lang="en-US" sz="4400">
                <a:solidFill>
                  <a:srgbClr val="FF0000"/>
                </a:solidFill>
                <a:latin typeface="Century Schoolbook"/>
                <a:ea typeface="Century Schoolbook"/>
                <a:cs typeface="Century Schoolbook"/>
                <a:sym typeface="Century Schoolbook"/>
              </a:rPr>
              <a:t>Binary Multiplier:</a:t>
            </a:r>
            <a:endParaRPr/>
          </a:p>
        </p:txBody>
      </p:sp>
      <p:grpSp>
        <p:nvGrpSpPr>
          <p:cNvPr id="742" name="Google Shape;742;p68"/>
          <p:cNvGrpSpPr/>
          <p:nvPr/>
        </p:nvGrpSpPr>
        <p:grpSpPr>
          <a:xfrm>
            <a:off x="914400" y="3276600"/>
            <a:ext cx="4343400" cy="2438400"/>
            <a:chOff x="2700" y="1440"/>
            <a:chExt cx="5400" cy="3840"/>
          </a:xfrm>
        </p:grpSpPr>
        <p:sp>
          <p:nvSpPr>
            <p:cNvPr id="743" name="Google Shape;743;p68"/>
            <p:cNvSpPr txBox="1"/>
            <p:nvPr/>
          </p:nvSpPr>
          <p:spPr>
            <a:xfrm>
              <a:off x="2700" y="1440"/>
              <a:ext cx="5400" cy="3840"/>
            </a:xfrm>
            <a:prstGeom prst="rect">
              <a:avLst/>
            </a:prstGeom>
            <a:solidFill>
              <a:schemeClr val="lt1"/>
            </a:solidFill>
            <a:ln cap="flat" cmpd="sng" w="9525">
              <a:solidFill>
                <a:srgbClr val="000000"/>
              </a:solidFill>
              <a:prstDash val="dot"/>
              <a:miter lim="800000"/>
              <a:headEnd len="sm" w="sm" type="none"/>
              <a:tailEnd len="sm" w="sm" type="none"/>
            </a:ln>
          </p:spPr>
          <p:txBody>
            <a:bodyPr anchorCtr="0" anchor="t" bIns="45700" lIns="91425" spcFirstLastPara="1" rIns="91425" wrap="square" tIns="45700">
              <a:noAutofit/>
            </a:bodyPr>
            <a:lstStyle/>
            <a:p>
              <a:pPr indent="0" lvl="1" marL="45720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a:t>
              </a:r>
              <a:r>
                <a:rPr b="0" i="0" lang="en-US" sz="1600" u="none" cap="none" strike="noStrike">
                  <a:solidFill>
                    <a:srgbClr val="0000FF"/>
                  </a:solidFill>
                  <a:latin typeface="Calibri"/>
                  <a:ea typeface="Calibri"/>
                  <a:cs typeface="Calibri"/>
                  <a:sym typeface="Calibri"/>
                </a:rPr>
                <a:t>(13)</a:t>
              </a:r>
              <a:r>
                <a:rPr b="0" i="0" lang="en-US" sz="1400" u="none" cap="none" strike="noStrike">
                  <a:solidFill>
                    <a:srgbClr val="000000"/>
                  </a:solidFill>
                  <a:latin typeface="Calibri"/>
                  <a:ea typeface="Calibri"/>
                  <a:cs typeface="Calibri"/>
                  <a:sym typeface="Calibri"/>
                </a:rPr>
                <a:t> </a:t>
              </a:r>
              <a:r>
                <a:rPr b="0" i="0" lang="en-US" sz="1800" u="none" cap="none" strike="noStrike">
                  <a:solidFill>
                    <a:srgbClr val="FF0000"/>
                  </a:solidFill>
                  <a:latin typeface="Calibri"/>
                  <a:ea typeface="Calibri"/>
                  <a:cs typeface="Calibri"/>
                  <a:sym typeface="Calibri"/>
                </a:rPr>
                <a:t>1  1  0  1  X  1  0  1 1 </a:t>
              </a:r>
              <a:r>
                <a:rPr b="0" i="0" lang="en-US" sz="1800" u="none" cap="none" strike="noStrike">
                  <a:solidFill>
                    <a:srgbClr val="0000FF"/>
                  </a:solidFill>
                  <a:latin typeface="Calibri"/>
                  <a:ea typeface="Calibri"/>
                  <a:cs typeface="Calibri"/>
                  <a:sym typeface="Calibri"/>
                </a:rPr>
                <a:t>(11)</a:t>
              </a:r>
              <a:endParaRPr/>
            </a:p>
            <a:p>
              <a:pPr indent="0" lvl="2" marL="914400" marR="0" rtl="0" algn="l">
                <a:spcBef>
                  <a:spcPts val="1000"/>
                </a:spcBef>
                <a:spcAft>
                  <a:spcPts val="0"/>
                </a:spcAft>
                <a:buNone/>
              </a:pPr>
              <a:r>
                <a:rPr b="0" i="0" lang="en-US" sz="1800" u="none" cap="none" strike="noStrike">
                  <a:solidFill>
                    <a:srgbClr val="FF0000"/>
                  </a:solidFill>
                  <a:latin typeface="Calibri"/>
                  <a:ea typeface="Calibri"/>
                  <a:cs typeface="Calibri"/>
                  <a:sym typeface="Calibri"/>
                </a:rPr>
                <a:t>       1  1  0  1</a:t>
              </a:r>
              <a:endParaRPr/>
            </a:p>
            <a:p>
              <a:pPr indent="0" lvl="1" marL="457200" marR="0" rtl="0" algn="l">
                <a:spcBef>
                  <a:spcPts val="1000"/>
                </a:spcBef>
                <a:spcAft>
                  <a:spcPts val="0"/>
                </a:spcAft>
                <a:buNone/>
              </a:pPr>
              <a:r>
                <a:rPr b="0" i="0" lang="en-US" sz="1800" u="none" cap="none" strike="noStrike">
                  <a:solidFill>
                    <a:srgbClr val="FF0000"/>
                  </a:solidFill>
                  <a:latin typeface="Calibri"/>
                  <a:ea typeface="Calibri"/>
                  <a:cs typeface="Calibri"/>
                  <a:sym typeface="Calibri"/>
                </a:rPr>
                <a:t>           1 1  0  1 </a:t>
              </a:r>
              <a:endParaRPr/>
            </a:p>
            <a:p>
              <a:pPr indent="0" lvl="1" marL="457200" marR="0" rtl="0" algn="l">
                <a:spcBef>
                  <a:spcPts val="1000"/>
                </a:spcBef>
                <a:spcAft>
                  <a:spcPts val="0"/>
                </a:spcAft>
                <a:buNone/>
              </a:pPr>
              <a:r>
                <a:rPr b="0" i="0" lang="en-US" sz="1800" u="none" cap="none" strike="noStrike">
                  <a:solidFill>
                    <a:srgbClr val="FF0000"/>
                  </a:solidFill>
                  <a:latin typeface="Calibri"/>
                  <a:ea typeface="Calibri"/>
                  <a:cs typeface="Calibri"/>
                  <a:sym typeface="Calibri"/>
                </a:rPr>
                <a:t>	  0  0 0  0 </a:t>
              </a:r>
              <a:endParaRPr/>
            </a:p>
            <a:p>
              <a:pPr indent="0" lvl="1" marL="457200" marR="0" rtl="0" algn="l">
                <a:spcBef>
                  <a:spcPts val="1000"/>
                </a:spcBef>
                <a:spcAft>
                  <a:spcPts val="0"/>
                </a:spcAft>
                <a:buNone/>
              </a:pPr>
              <a:r>
                <a:rPr b="0" i="0" lang="en-US" sz="1800" u="none" cap="none" strike="noStrike">
                  <a:solidFill>
                    <a:srgbClr val="FF0000"/>
                  </a:solidFill>
                  <a:latin typeface="Calibri"/>
                  <a:ea typeface="Calibri"/>
                  <a:cs typeface="Calibri"/>
                  <a:sym typeface="Calibri"/>
                </a:rPr>
                <a:t>    1 1  0 1</a:t>
              </a:r>
              <a:endParaRPr/>
            </a:p>
            <a:p>
              <a:pPr indent="0" lvl="1" marL="457200" marR="0" rtl="0" algn="just">
                <a:spcBef>
                  <a:spcPts val="1000"/>
                </a:spcBef>
                <a:spcAft>
                  <a:spcPts val="0"/>
                </a:spcAft>
                <a:buNone/>
              </a:pPr>
              <a:r>
                <a:rPr b="0" i="0" lang="en-US" sz="1800" u="none" cap="none" strike="noStrike">
                  <a:solidFill>
                    <a:srgbClr val="FF0000"/>
                  </a:solidFill>
                  <a:latin typeface="Calibri"/>
                  <a:ea typeface="Calibri"/>
                  <a:cs typeface="Calibri"/>
                  <a:sym typeface="Calibri"/>
                </a:rPr>
                <a:t> 1 0 0  0 1  1  1  1 </a:t>
              </a:r>
              <a:r>
                <a:rPr b="0" i="0" lang="en-US" sz="1800" u="none" cap="none" strike="noStrike">
                  <a:solidFill>
                    <a:srgbClr val="0000FF"/>
                  </a:solidFill>
                  <a:latin typeface="Calibri"/>
                  <a:ea typeface="Calibri"/>
                  <a:cs typeface="Calibri"/>
                  <a:sym typeface="Calibri"/>
                </a:rPr>
                <a:t>(143)</a:t>
              </a:r>
              <a:endParaRPr b="0" i="0" sz="1800" u="none" cap="none" strike="noStrike">
                <a:solidFill>
                  <a:srgbClr val="0000FF"/>
                </a:solidFill>
                <a:latin typeface="Times New Roman"/>
                <a:ea typeface="Times New Roman"/>
                <a:cs typeface="Times New Roman"/>
                <a:sym typeface="Times New Roman"/>
              </a:endParaRPr>
            </a:p>
          </p:txBody>
        </p:sp>
        <p:cxnSp>
          <p:nvCxnSpPr>
            <p:cNvPr id="744" name="Google Shape;744;p68"/>
            <p:cNvCxnSpPr/>
            <p:nvPr/>
          </p:nvCxnSpPr>
          <p:spPr>
            <a:xfrm>
              <a:off x="3780" y="1980"/>
              <a:ext cx="1980" cy="0"/>
            </a:xfrm>
            <a:prstGeom prst="straightConnector1">
              <a:avLst/>
            </a:prstGeom>
            <a:noFill/>
            <a:ln cap="flat" cmpd="sng" w="9525">
              <a:solidFill>
                <a:srgbClr val="000000"/>
              </a:solidFill>
              <a:prstDash val="dot"/>
              <a:round/>
              <a:headEnd len="med" w="med" type="none"/>
              <a:tailEnd len="med" w="med" type="none"/>
            </a:ln>
          </p:spPr>
        </p:cxnSp>
        <p:cxnSp>
          <p:nvCxnSpPr>
            <p:cNvPr id="745" name="Google Shape;745;p68"/>
            <p:cNvCxnSpPr/>
            <p:nvPr/>
          </p:nvCxnSpPr>
          <p:spPr>
            <a:xfrm>
              <a:off x="2745" y="5160"/>
              <a:ext cx="3060" cy="0"/>
            </a:xfrm>
            <a:prstGeom prst="straightConnector1">
              <a:avLst/>
            </a:prstGeom>
            <a:noFill/>
            <a:ln cap="flat" cmpd="sng" w="9525">
              <a:solidFill>
                <a:srgbClr val="000000"/>
              </a:solidFill>
              <a:prstDash val="dot"/>
              <a:round/>
              <a:headEnd len="med" w="med" type="none"/>
              <a:tailEnd len="med" w="med" type="none"/>
            </a:ln>
          </p:spPr>
        </p:cxnSp>
        <p:cxnSp>
          <p:nvCxnSpPr>
            <p:cNvPr id="746" name="Google Shape;746;p68"/>
            <p:cNvCxnSpPr/>
            <p:nvPr/>
          </p:nvCxnSpPr>
          <p:spPr>
            <a:xfrm>
              <a:off x="2775" y="4545"/>
              <a:ext cx="2880" cy="0"/>
            </a:xfrm>
            <a:prstGeom prst="straightConnector1">
              <a:avLst/>
            </a:prstGeom>
            <a:noFill/>
            <a:ln cap="flat" cmpd="sng" w="9525">
              <a:solidFill>
                <a:srgbClr val="000000"/>
              </a:solidFill>
              <a:prstDash val="dot"/>
              <a:round/>
              <a:headEnd len="med" w="med" type="none"/>
              <a:tailEnd len="med" w="med" type="none"/>
            </a:ln>
          </p:spPr>
        </p:cxnSp>
      </p:grpSp>
      <p:sp>
        <p:nvSpPr>
          <p:cNvPr id="747" name="Google Shape;747;p68"/>
          <p:cNvSpPr/>
          <p:nvPr/>
        </p:nvSpPr>
        <p:spPr>
          <a:xfrm>
            <a:off x="228600" y="1676400"/>
            <a:ext cx="5791200" cy="1815882"/>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accent2"/>
              </a:buClr>
              <a:buSzPts val="2800"/>
              <a:buFont typeface="Times New Roman"/>
              <a:buChar char="•"/>
            </a:pPr>
            <a:r>
              <a:rPr b="0" lang="en-US" sz="2800">
                <a:solidFill>
                  <a:schemeClr val="accent2"/>
                </a:solidFill>
                <a:latin typeface="Times New Roman"/>
                <a:ea typeface="Times New Roman"/>
                <a:cs typeface="Times New Roman"/>
                <a:sym typeface="Times New Roman"/>
              </a:rPr>
              <a:t> </a:t>
            </a:r>
            <a:r>
              <a:rPr b="0" lang="en-US" sz="2800">
                <a:solidFill>
                  <a:schemeClr val="dk1"/>
                </a:solidFill>
                <a:latin typeface="Century Schoolbook"/>
                <a:ea typeface="Century Schoolbook"/>
                <a:cs typeface="Century Schoolbook"/>
                <a:sym typeface="Century Schoolbook"/>
              </a:rPr>
              <a:t>Unsigned number multiplication</a:t>
            </a:r>
            <a:endParaRPr/>
          </a:p>
          <a:p>
            <a:pPr indent="0" lvl="0" marL="0" marR="0" rtl="0" algn="l">
              <a:spcBef>
                <a:spcPts val="0"/>
              </a:spcBef>
              <a:spcAft>
                <a:spcPts val="0"/>
              </a:spcAft>
              <a:buNone/>
            </a:pPr>
            <a:r>
              <a:rPr b="0" lang="en-US" sz="2800">
                <a:solidFill>
                  <a:schemeClr val="dk1"/>
                </a:solidFill>
                <a:latin typeface="Century Schoolbook"/>
                <a:ea typeface="Century Schoolbook"/>
                <a:cs typeface="Century Schoolbook"/>
                <a:sym typeface="Century Schoolbook"/>
              </a:rPr>
              <a:t>  two n-bit numbers; 2n-bit result</a:t>
            </a:r>
            <a:endParaRPr/>
          </a:p>
          <a:p>
            <a:pPr indent="0" lvl="0" marL="0" marR="0" rtl="0" algn="l">
              <a:spcBef>
                <a:spcPts val="0"/>
              </a:spcBef>
              <a:spcAft>
                <a:spcPts val="0"/>
              </a:spcAft>
              <a:buNone/>
            </a:pPr>
            <a:r>
              <a:t/>
            </a:r>
            <a:endParaRPr b="0" sz="2800">
              <a:solidFill>
                <a:schemeClr val="dk1"/>
              </a:solidFill>
              <a:latin typeface="Century Schoolbook"/>
              <a:ea typeface="Century Schoolbook"/>
              <a:cs typeface="Century Schoolbook"/>
              <a:sym typeface="Century Schoolbook"/>
            </a:endParaRPr>
          </a:p>
          <a:p>
            <a:pPr indent="-177800" lvl="0" marL="0" marR="0" rtl="0" algn="l">
              <a:spcBef>
                <a:spcPts val="0"/>
              </a:spcBef>
              <a:spcAft>
                <a:spcPts val="0"/>
              </a:spcAft>
              <a:buClr>
                <a:schemeClr val="dk1"/>
              </a:buClr>
              <a:buSzPts val="2800"/>
              <a:buFont typeface="Century Schoolbook"/>
              <a:buChar char="•"/>
            </a:pPr>
            <a:r>
              <a:rPr b="0" lang="en-US" sz="2800">
                <a:solidFill>
                  <a:schemeClr val="dk1"/>
                </a:solidFill>
                <a:latin typeface="Century Schoolbook"/>
                <a:ea typeface="Century Schoolbook"/>
                <a:cs typeface="Century Schoolbook"/>
                <a:sym typeface="Century Schoolbook"/>
              </a:rPr>
              <a:t>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69"/>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rPr b="1" lang="en-US"/>
              <a:t>Binary Multiplier: </a:t>
            </a:r>
            <a:endParaRPr/>
          </a:p>
        </p:txBody>
      </p:sp>
      <p:sp>
        <p:nvSpPr>
          <p:cNvPr id="753" name="Google Shape;753;p69"/>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2450"/>
              <a:buChar char="🞆"/>
            </a:pPr>
            <a:r>
              <a:rPr b="0" lang="en-US" sz="3500">
                <a:latin typeface="Times New Roman"/>
                <a:ea typeface="Times New Roman"/>
                <a:cs typeface="Times New Roman"/>
                <a:sym typeface="Times New Roman"/>
              </a:rPr>
              <a:t>The first partial product is formed by multiplying the B1B0 by A0. The multiplication of two bits such as A0 and B0 produces a 1 if both bits are 1; otherwise it produces a 0 like an AND operation. So the partial products can be implemented with AND gates. </a:t>
            </a:r>
            <a:endParaRPr/>
          </a:p>
          <a:p>
            <a:pPr indent="-132080" lvl="0" marL="274320" rtl="0" algn="just">
              <a:spcBef>
                <a:spcPts val="600"/>
              </a:spcBef>
              <a:spcAft>
                <a:spcPts val="0"/>
              </a:spcAft>
              <a:buSzPts val="224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7"/>
          <p:cNvSpPr txBox="1"/>
          <p:nvPr/>
        </p:nvSpPr>
        <p:spPr>
          <a:xfrm>
            <a:off x="0" y="1143000"/>
            <a:ext cx="8839200" cy="14938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rgbClr val="FF0000"/>
                </a:solidFill>
                <a:latin typeface="Century Schoolbook"/>
                <a:ea typeface="Century Schoolbook"/>
                <a:cs typeface="Century Schoolbook"/>
                <a:sym typeface="Century Schoolbook"/>
              </a:rPr>
              <a:t>Rules for addition and subtraction of n – bit signed numbers using 2’s complement representation</a:t>
            </a:r>
            <a:endParaRPr/>
          </a:p>
          <a:p>
            <a:pPr indent="-114300" lvl="0" marL="0" marR="0" rtl="0" algn="l">
              <a:spcBef>
                <a:spcPts val="900"/>
              </a:spcBef>
              <a:spcAft>
                <a:spcPts val="0"/>
              </a:spcAft>
              <a:buClr>
                <a:schemeClr val="dk1"/>
              </a:buClr>
              <a:buSzPts val="1800"/>
              <a:buFont typeface="Noto Sans Symbols"/>
              <a:buChar char="⮚"/>
            </a:pPr>
            <a:r>
              <a:rPr b="0" i="0" lang="en-US" sz="1800" u="none" cap="none" strike="noStrike">
                <a:solidFill>
                  <a:schemeClr val="dk1"/>
                </a:solidFill>
                <a:latin typeface="Century Schoolbook"/>
                <a:ea typeface="Century Schoolbook"/>
                <a:cs typeface="Century Schoolbook"/>
                <a:sym typeface="Century Schoolbook"/>
              </a:rPr>
              <a:t>Addition of two n bit numbers:</a:t>
            </a:r>
            <a:endParaRPr/>
          </a:p>
        </p:txBody>
      </p:sp>
      <p:sp>
        <p:nvSpPr>
          <p:cNvPr id="176" name="Google Shape;176;p7"/>
          <p:cNvSpPr txBox="1"/>
          <p:nvPr/>
        </p:nvSpPr>
        <p:spPr>
          <a:xfrm>
            <a:off x="762000" y="2743200"/>
            <a:ext cx="8382000" cy="822325"/>
          </a:xfrm>
          <a:prstGeom prst="rect">
            <a:avLst/>
          </a:prstGeom>
          <a:noFill/>
          <a:ln>
            <a:noFill/>
          </a:ln>
        </p:spPr>
        <p:txBody>
          <a:bodyPr anchorCtr="0" anchor="t" bIns="45700" lIns="91425" spcFirstLastPara="1" rIns="91425" wrap="square" tIns="45700">
            <a:spAutoFit/>
          </a:bodyPr>
          <a:lstStyle/>
          <a:p>
            <a:pPr indent="-114300" lvl="0" marL="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entury Schoolbook"/>
                <a:ea typeface="Century Schoolbook"/>
                <a:cs typeface="Century Schoolbook"/>
                <a:sym typeface="Century Schoolbook"/>
              </a:rPr>
              <a:t>Add n bits including sign bit and ignore carry – out from MSB       position. Sum will be correct till the answer are within range</a:t>
            </a:r>
            <a:endParaRPr/>
          </a:p>
        </p:txBody>
      </p:sp>
      <p:sp>
        <p:nvSpPr>
          <p:cNvPr id="177" name="Google Shape;177;p7"/>
          <p:cNvSpPr txBox="1"/>
          <p:nvPr/>
        </p:nvSpPr>
        <p:spPr>
          <a:xfrm>
            <a:off x="0" y="3581400"/>
            <a:ext cx="8839200" cy="457200"/>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entury Schoolbook"/>
                <a:ea typeface="Century Schoolbook"/>
                <a:cs typeface="Century Schoolbook"/>
                <a:sym typeface="Century Schoolbook"/>
              </a:rPr>
              <a:t>Subtraction of two n bit numbers:</a:t>
            </a:r>
            <a:endParaRPr/>
          </a:p>
        </p:txBody>
      </p:sp>
      <p:sp>
        <p:nvSpPr>
          <p:cNvPr id="178" name="Google Shape;178;p7"/>
          <p:cNvSpPr txBox="1"/>
          <p:nvPr/>
        </p:nvSpPr>
        <p:spPr>
          <a:xfrm>
            <a:off x="990600" y="4191000"/>
            <a:ext cx="7467600" cy="1552575"/>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entury Schoolbook"/>
                <a:ea typeface="Century Schoolbook"/>
                <a:cs typeface="Century Schoolbook"/>
                <a:sym typeface="Century Schoolbook"/>
              </a:rPr>
              <a:t>Eg: X-Y</a:t>
            </a:r>
            <a:endParaRPr/>
          </a:p>
          <a:p>
            <a:pPr indent="-114300" lvl="0" marL="0" marR="0" rtl="0" algn="l">
              <a:spcBef>
                <a:spcPts val="900"/>
              </a:spcBef>
              <a:spcAft>
                <a:spcPts val="0"/>
              </a:spcAft>
              <a:buClr>
                <a:schemeClr val="dk1"/>
              </a:buClr>
              <a:buSzPts val="1800"/>
              <a:buFont typeface="Noto Sans Symbols"/>
              <a:buChar char="❖"/>
            </a:pPr>
            <a:r>
              <a:rPr b="0" i="0" lang="en-US" sz="1800" u="none" cap="none" strike="noStrike">
                <a:solidFill>
                  <a:schemeClr val="dk1"/>
                </a:solidFill>
                <a:latin typeface="Century Schoolbook"/>
                <a:ea typeface="Century Schoolbook"/>
                <a:cs typeface="Century Schoolbook"/>
                <a:sym typeface="Century Schoolbook"/>
              </a:rPr>
              <a:t>Take 2’s complement for Y and add to X</a:t>
            </a:r>
            <a:endParaRPr/>
          </a:p>
          <a:p>
            <a:pPr indent="-114300" lvl="0" marL="0" marR="0" rtl="0" algn="l">
              <a:spcBef>
                <a:spcPts val="900"/>
              </a:spcBef>
              <a:spcAft>
                <a:spcPts val="0"/>
              </a:spcAft>
              <a:buClr>
                <a:schemeClr val="dk1"/>
              </a:buClr>
              <a:buSzPts val="1800"/>
              <a:buFont typeface="Noto Sans Symbols"/>
              <a:buChar char="❖"/>
            </a:pPr>
            <a:r>
              <a:rPr b="0" i="0" lang="en-US" sz="1800" u="none" cap="none" strike="noStrike">
                <a:solidFill>
                  <a:schemeClr val="dk1"/>
                </a:solidFill>
                <a:latin typeface="Century Schoolbook"/>
                <a:ea typeface="Century Schoolbook"/>
                <a:cs typeface="Century Schoolbook"/>
                <a:sym typeface="Century Schoolbook"/>
              </a:rPr>
              <a:t>X </a:t>
            </a:r>
            <a:endParaRPr/>
          </a:p>
        </p:txBody>
      </p:sp>
      <p:cxnSp>
        <p:nvCxnSpPr>
          <p:cNvPr id="179" name="Google Shape;179;p7"/>
          <p:cNvCxnSpPr/>
          <p:nvPr/>
        </p:nvCxnSpPr>
        <p:spPr>
          <a:xfrm>
            <a:off x="1600200" y="5486400"/>
            <a:ext cx="1981200" cy="0"/>
          </a:xfrm>
          <a:prstGeom prst="straightConnector1">
            <a:avLst/>
          </a:prstGeom>
          <a:noFill/>
          <a:ln cap="flat" cmpd="sng" w="9525">
            <a:solidFill>
              <a:schemeClr val="dk1"/>
            </a:solidFill>
            <a:prstDash val="solid"/>
            <a:round/>
            <a:headEnd len="med" w="med" type="none"/>
            <a:tailEnd len="med" w="med" type="triangle"/>
          </a:ln>
        </p:spPr>
      </p:cxnSp>
      <p:sp>
        <p:nvSpPr>
          <p:cNvPr id="180" name="Google Shape;180;p7"/>
          <p:cNvSpPr txBox="1"/>
          <p:nvPr/>
        </p:nvSpPr>
        <p:spPr>
          <a:xfrm>
            <a:off x="3733800" y="5257800"/>
            <a:ext cx="27432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entury Schoolbook"/>
                <a:ea typeface="Century Schoolbook"/>
                <a:cs typeface="Century Schoolbook"/>
                <a:sym typeface="Century Schoolbook"/>
              </a:rPr>
              <a:t>minuend</a:t>
            </a:r>
            <a:endParaRPr/>
          </a:p>
        </p:txBody>
      </p:sp>
      <p:sp>
        <p:nvSpPr>
          <p:cNvPr id="181" name="Google Shape;181;p7"/>
          <p:cNvSpPr txBox="1"/>
          <p:nvPr/>
        </p:nvSpPr>
        <p:spPr>
          <a:xfrm>
            <a:off x="990600" y="5715000"/>
            <a:ext cx="4876800" cy="457200"/>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entury Schoolbook"/>
                <a:ea typeface="Century Schoolbook"/>
                <a:cs typeface="Century Schoolbook"/>
                <a:sym typeface="Century Schoolbook"/>
              </a:rPr>
              <a:t> Y</a:t>
            </a:r>
            <a:endParaRPr/>
          </a:p>
        </p:txBody>
      </p:sp>
      <p:cxnSp>
        <p:nvCxnSpPr>
          <p:cNvPr id="182" name="Google Shape;182;p7"/>
          <p:cNvCxnSpPr/>
          <p:nvPr/>
        </p:nvCxnSpPr>
        <p:spPr>
          <a:xfrm>
            <a:off x="1676400" y="5943600"/>
            <a:ext cx="1981200" cy="0"/>
          </a:xfrm>
          <a:prstGeom prst="straightConnector1">
            <a:avLst/>
          </a:prstGeom>
          <a:noFill/>
          <a:ln cap="flat" cmpd="sng" w="9525">
            <a:solidFill>
              <a:schemeClr val="dk1"/>
            </a:solidFill>
            <a:prstDash val="solid"/>
            <a:round/>
            <a:headEnd len="med" w="med" type="none"/>
            <a:tailEnd len="med" w="med" type="triangle"/>
          </a:ln>
        </p:spPr>
      </p:cxnSp>
      <p:sp>
        <p:nvSpPr>
          <p:cNvPr id="183" name="Google Shape;183;p7"/>
          <p:cNvSpPr txBox="1"/>
          <p:nvPr/>
        </p:nvSpPr>
        <p:spPr>
          <a:xfrm>
            <a:off x="3733800" y="5638800"/>
            <a:ext cx="27432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entury Schoolbook"/>
                <a:ea typeface="Century Schoolbook"/>
                <a:cs typeface="Century Schoolbook"/>
                <a:sym typeface="Century Schoolbook"/>
              </a:rPr>
              <a:t>Subtrahend</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70"/>
          <p:cNvSpPr txBox="1"/>
          <p:nvPr>
            <p:ph type="title"/>
          </p:nvPr>
        </p:nvSpPr>
        <p:spPr>
          <a:xfrm>
            <a:off x="457200" y="274638"/>
            <a:ext cx="7467600" cy="5635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rPr b="1" lang="en-US"/>
              <a:t>Binary Multiplier: </a:t>
            </a:r>
            <a:endParaRPr/>
          </a:p>
        </p:txBody>
      </p:sp>
      <p:sp>
        <p:nvSpPr>
          <p:cNvPr id="759" name="Google Shape;759;p70"/>
          <p:cNvSpPr txBox="1"/>
          <p:nvPr>
            <p:ph idx="1" type="body"/>
          </p:nvPr>
        </p:nvSpPr>
        <p:spPr>
          <a:xfrm>
            <a:off x="457200" y="990600"/>
            <a:ext cx="7467600" cy="54833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2450"/>
              <a:buChar char="🞆"/>
            </a:pPr>
            <a:r>
              <a:rPr b="0" lang="en-US" sz="3500">
                <a:latin typeface="Times New Roman"/>
                <a:ea typeface="Times New Roman"/>
                <a:cs typeface="Times New Roman"/>
                <a:sym typeface="Times New Roman"/>
              </a:rPr>
              <a:t>The second partial product is formed by multiplying the B1B0 by A1 and is shifted one position to the left.</a:t>
            </a:r>
            <a:endParaRPr/>
          </a:p>
          <a:p>
            <a:pPr indent="-132080" lvl="0" marL="274320" rtl="0" algn="l">
              <a:spcBef>
                <a:spcPts val="600"/>
              </a:spcBef>
              <a:spcAft>
                <a:spcPts val="0"/>
              </a:spcAft>
              <a:buSzPts val="2240"/>
              <a:buNone/>
            </a:pPr>
            <a:r>
              <a:t/>
            </a:r>
            <a:endParaRPr/>
          </a:p>
        </p:txBody>
      </p:sp>
      <p:pic>
        <p:nvPicPr>
          <p:cNvPr id="760" name="Google Shape;760;p70"/>
          <p:cNvPicPr preferRelativeResize="0"/>
          <p:nvPr/>
        </p:nvPicPr>
        <p:blipFill rotWithShape="1">
          <a:blip r:embed="rId3">
            <a:alphaModFix/>
          </a:blip>
          <a:srcRect b="0" l="0" r="0" t="0"/>
          <a:stretch/>
        </p:blipFill>
        <p:spPr>
          <a:xfrm>
            <a:off x="2209800" y="2971800"/>
            <a:ext cx="5410200" cy="28194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7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rPr b="1" lang="en-US"/>
              <a:t>Binary Multiplier: </a:t>
            </a:r>
            <a:endParaRPr/>
          </a:p>
        </p:txBody>
      </p:sp>
      <p:sp>
        <p:nvSpPr>
          <p:cNvPr id="766" name="Google Shape;766;p71"/>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2450"/>
              <a:buChar char="🞆"/>
            </a:pPr>
            <a:r>
              <a:rPr b="0" lang="en-US" sz="3500">
                <a:latin typeface="Times New Roman"/>
                <a:ea typeface="Times New Roman"/>
                <a:cs typeface="Times New Roman"/>
                <a:sym typeface="Times New Roman"/>
              </a:rPr>
              <a:t>The two partial products are added with two half adders (HA). Usually there are more bits in the partial products, and then it will be necessary to use FAs. </a:t>
            </a:r>
            <a:endParaRPr/>
          </a:p>
          <a:p>
            <a:pPr indent="-132080" lvl="0" marL="274320" rtl="0" algn="l">
              <a:spcBef>
                <a:spcPts val="600"/>
              </a:spcBef>
              <a:spcAft>
                <a:spcPts val="0"/>
              </a:spcAft>
              <a:buSzPts val="2240"/>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72"/>
          <p:cNvSpPr txBox="1"/>
          <p:nvPr>
            <p:ph type="title"/>
          </p:nvPr>
        </p:nvSpPr>
        <p:spPr>
          <a:xfrm>
            <a:off x="457200" y="274638"/>
            <a:ext cx="7467600" cy="5635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rPr b="1" lang="en-US"/>
              <a:t>Binary Multiplier: </a:t>
            </a:r>
            <a:endParaRPr/>
          </a:p>
        </p:txBody>
      </p:sp>
      <p:pic>
        <p:nvPicPr>
          <p:cNvPr id="772" name="Google Shape;772;p72"/>
          <p:cNvPicPr preferRelativeResize="0"/>
          <p:nvPr>
            <p:ph idx="1" type="body"/>
          </p:nvPr>
        </p:nvPicPr>
        <p:blipFill rotWithShape="1">
          <a:blip r:embed="rId3">
            <a:alphaModFix/>
          </a:blip>
          <a:srcRect b="0" l="0" r="0" t="0"/>
          <a:stretch/>
        </p:blipFill>
        <p:spPr>
          <a:xfrm>
            <a:off x="914400" y="1066800"/>
            <a:ext cx="7391400" cy="54102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7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rPr b="1" lang="en-US"/>
              <a:t>Binary Multiplier: </a:t>
            </a:r>
            <a:endParaRPr/>
          </a:p>
        </p:txBody>
      </p:sp>
      <p:sp>
        <p:nvSpPr>
          <p:cNvPr id="778" name="Google Shape;778;p73"/>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2450"/>
              <a:buChar char="🞆"/>
            </a:pPr>
            <a:r>
              <a:rPr b="0" lang="en-US" sz="3500">
                <a:latin typeface="Times New Roman"/>
                <a:ea typeface="Times New Roman"/>
                <a:cs typeface="Times New Roman"/>
                <a:sym typeface="Times New Roman"/>
              </a:rPr>
              <a:t>The least significant bit of the product does not have to go through an adder, since it is formed by the output of the first AND gate as shown in the Figure.</a:t>
            </a:r>
            <a:endParaRPr/>
          </a:p>
          <a:p>
            <a:pPr indent="-132080" lvl="0" marL="274320" rtl="0" algn="l">
              <a:spcBef>
                <a:spcPts val="600"/>
              </a:spcBef>
              <a:spcAft>
                <a:spcPts val="0"/>
              </a:spcAft>
              <a:buSzPts val="2240"/>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7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rPr b="1" lang="en-US"/>
              <a:t>Shift – and – Add multiplier :</a:t>
            </a:r>
            <a:br>
              <a:rPr lang="en-US"/>
            </a:br>
            <a:endParaRPr/>
          </a:p>
        </p:txBody>
      </p:sp>
      <p:sp>
        <p:nvSpPr>
          <p:cNvPr id="784" name="Google Shape;784;p74"/>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just">
              <a:lnSpc>
                <a:spcPct val="80000"/>
              </a:lnSpc>
              <a:spcBef>
                <a:spcPts val="0"/>
              </a:spcBef>
              <a:spcAft>
                <a:spcPts val="0"/>
              </a:spcAft>
              <a:buSzPts val="1736"/>
              <a:buChar char="🞆"/>
            </a:pPr>
            <a:r>
              <a:rPr b="1" lang="en-US" sz="2480"/>
              <a:t>	</a:t>
            </a:r>
            <a:r>
              <a:rPr b="0" lang="en-US" sz="3177">
                <a:latin typeface="Times New Roman"/>
                <a:ea typeface="Times New Roman"/>
                <a:cs typeface="Times New Roman"/>
                <a:sym typeface="Times New Roman"/>
              </a:rPr>
              <a:t>Shift-and-add multiplication is similar to the multiplication performed by paper and pencil. This method adds the multiplicand X to itself Y times, where Y denotes the multiplier. To multiply two numbers by paper and pencil, the algorithm is to take the digits of the multiplier one at a time from right to left, multiplying the multiplicand by a single digit of the multiplier and placing the intermediate product in the appropriate positions to the left of the earlier results.</a:t>
            </a:r>
            <a:endParaRPr/>
          </a:p>
          <a:p>
            <a:pPr indent="-164084" lvl="0" marL="274320" rtl="0" algn="just">
              <a:lnSpc>
                <a:spcPct val="80000"/>
              </a:lnSpc>
              <a:spcBef>
                <a:spcPts val="600"/>
              </a:spcBef>
              <a:spcAft>
                <a:spcPts val="0"/>
              </a:spcAft>
              <a:buSzPts val="1736"/>
              <a:buNone/>
            </a:pPr>
            <a:r>
              <a:t/>
            </a:r>
            <a:endParaRPr sz="248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7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rPr b="1" lang="en-US"/>
              <a:t>Shift – and – Add multiplier :</a:t>
            </a:r>
            <a:br>
              <a:rPr lang="en-US"/>
            </a:br>
            <a:endParaRPr/>
          </a:p>
        </p:txBody>
      </p:sp>
      <p:sp>
        <p:nvSpPr>
          <p:cNvPr id="790" name="Google Shape;790;p75"/>
          <p:cNvSpPr txBox="1"/>
          <p:nvPr>
            <p:ph idx="1" type="body"/>
          </p:nvPr>
        </p:nvSpPr>
        <p:spPr>
          <a:xfrm>
            <a:off x="457200" y="1066800"/>
            <a:ext cx="7467600" cy="54071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40"/>
              <a:buChar char="🞆"/>
            </a:pPr>
            <a:r>
              <a:rPr b="0" lang="en-US">
                <a:latin typeface="Times New Roman"/>
                <a:ea typeface="Times New Roman"/>
                <a:cs typeface="Times New Roman"/>
                <a:sym typeface="Times New Roman"/>
              </a:rPr>
              <a:t>As an example, consider the multiplication of two unsigned 4-bit numbers, </a:t>
            </a:r>
            <a:endParaRPr/>
          </a:p>
          <a:p>
            <a:pPr indent="-274320" lvl="0" marL="274320" rtl="0" algn="l">
              <a:spcBef>
                <a:spcPts val="600"/>
              </a:spcBef>
              <a:spcAft>
                <a:spcPts val="0"/>
              </a:spcAft>
              <a:buSzPts val="2240"/>
              <a:buChar char="🞆"/>
            </a:pPr>
            <a:r>
              <a:rPr b="0" lang="en-US">
                <a:latin typeface="Times New Roman"/>
                <a:ea typeface="Times New Roman"/>
                <a:cs typeface="Times New Roman"/>
                <a:sym typeface="Times New Roman"/>
              </a:rPr>
              <a:t>8   (1000) and  9 (1001).</a:t>
            </a:r>
            <a:endParaRPr/>
          </a:p>
          <a:p>
            <a:pPr indent="-132080" lvl="0" marL="274320" rtl="0" algn="l">
              <a:spcBef>
                <a:spcPts val="600"/>
              </a:spcBef>
              <a:spcAft>
                <a:spcPts val="0"/>
              </a:spcAft>
              <a:buSzPts val="2240"/>
              <a:buNone/>
            </a:pPr>
            <a:r>
              <a:t/>
            </a:r>
            <a:endParaRPr/>
          </a:p>
        </p:txBody>
      </p:sp>
      <p:pic>
        <p:nvPicPr>
          <p:cNvPr id="791" name="Google Shape;791;p75"/>
          <p:cNvPicPr preferRelativeResize="0"/>
          <p:nvPr/>
        </p:nvPicPr>
        <p:blipFill rotWithShape="1">
          <a:blip r:embed="rId3">
            <a:alphaModFix/>
          </a:blip>
          <a:srcRect b="0" l="0" r="0" t="0"/>
          <a:stretch/>
        </p:blipFill>
        <p:spPr>
          <a:xfrm>
            <a:off x="838200" y="3581400"/>
            <a:ext cx="7391400" cy="289560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7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rPr b="1" lang="en-US"/>
              <a:t>Shift – and – Add multiplier :</a:t>
            </a:r>
            <a:br>
              <a:rPr lang="en-US"/>
            </a:br>
            <a:endParaRPr/>
          </a:p>
        </p:txBody>
      </p:sp>
      <p:sp>
        <p:nvSpPr>
          <p:cNvPr id="797" name="Google Shape;797;p76"/>
          <p:cNvSpPr txBox="1"/>
          <p:nvPr>
            <p:ph idx="1" type="body"/>
          </p:nvPr>
        </p:nvSpPr>
        <p:spPr>
          <a:xfrm>
            <a:off x="457200" y="1143000"/>
            <a:ext cx="7467600" cy="5330952"/>
          </a:xfrm>
          <a:prstGeom prst="rect">
            <a:avLst/>
          </a:prstGeom>
          <a:noFill/>
          <a:ln>
            <a:noFill/>
          </a:ln>
        </p:spPr>
        <p:txBody>
          <a:bodyPr anchorCtr="0" anchor="t" bIns="45700" lIns="91425" spcFirstLastPara="1" rIns="91425" wrap="square" tIns="45700">
            <a:normAutofit/>
          </a:bodyPr>
          <a:lstStyle/>
          <a:p>
            <a:pPr indent="-274320" lvl="0" marL="274320" rtl="0" algn="l">
              <a:lnSpc>
                <a:spcPct val="80000"/>
              </a:lnSpc>
              <a:spcBef>
                <a:spcPts val="0"/>
              </a:spcBef>
              <a:spcAft>
                <a:spcPts val="0"/>
              </a:spcAft>
              <a:buSzPts val="2261"/>
              <a:buChar char="🞆"/>
            </a:pPr>
            <a:r>
              <a:rPr b="0" lang="en-US" sz="3230">
                <a:latin typeface="Times New Roman"/>
                <a:ea typeface="Times New Roman"/>
                <a:cs typeface="Times New Roman"/>
                <a:sym typeface="Times New Roman"/>
              </a:rPr>
              <a:t>In the case of binary multiplication, since the digits are 0 and 1, each step of the multiplication is simple. If the multiplier digit is 1, a copy of the multiplicand (1 ×multiplicand) is placed in the proper positions; if the multiplier digit is 0, a number of 0 digits (0 × multiplicand) are placed in the proper positions.</a:t>
            </a:r>
            <a:endParaRPr/>
          </a:p>
          <a:p>
            <a:pPr indent="-274320" lvl="0" marL="274320" rtl="0" algn="l">
              <a:lnSpc>
                <a:spcPct val="80000"/>
              </a:lnSpc>
              <a:spcBef>
                <a:spcPts val="600"/>
              </a:spcBef>
              <a:spcAft>
                <a:spcPts val="0"/>
              </a:spcAft>
              <a:buSzPts val="2261"/>
              <a:buChar char="🞆"/>
            </a:pPr>
            <a:r>
              <a:rPr b="0" lang="en-US" sz="3230">
                <a:latin typeface="Times New Roman"/>
                <a:ea typeface="Times New Roman"/>
                <a:cs typeface="Times New Roman"/>
                <a:sym typeface="Times New Roman"/>
              </a:rPr>
              <a:t>Consider the multiplication of positive numbers. The first version of the multiplier circuit, which implements the shift-and-add multiplication method for two n-bit numbers, is shown in Figure</a:t>
            </a:r>
            <a:endParaRPr/>
          </a:p>
          <a:p>
            <a:pPr indent="-153416" lvl="0" marL="274320" rtl="0" algn="just">
              <a:lnSpc>
                <a:spcPct val="80000"/>
              </a:lnSpc>
              <a:spcBef>
                <a:spcPts val="600"/>
              </a:spcBef>
              <a:spcAft>
                <a:spcPts val="0"/>
              </a:spcAft>
              <a:buSzPts val="1904"/>
              <a:buNone/>
            </a:pPr>
            <a:r>
              <a:t/>
            </a:r>
            <a:endParaRPr sz="2720"/>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7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rPr b="1" lang="en-US"/>
              <a:t>Shift – and – Add multiplier :</a:t>
            </a:r>
            <a:br>
              <a:rPr lang="en-US"/>
            </a:br>
            <a:endParaRPr/>
          </a:p>
        </p:txBody>
      </p:sp>
      <p:pic>
        <p:nvPicPr>
          <p:cNvPr id="803" name="Google Shape;803;p77"/>
          <p:cNvPicPr preferRelativeResize="0"/>
          <p:nvPr>
            <p:ph idx="1" type="body"/>
          </p:nvPr>
        </p:nvPicPr>
        <p:blipFill rotWithShape="1">
          <a:blip r:embed="rId3">
            <a:alphaModFix/>
          </a:blip>
          <a:srcRect b="0" l="0" r="0" t="0"/>
          <a:stretch/>
        </p:blipFill>
        <p:spPr>
          <a:xfrm>
            <a:off x="1600200" y="1066800"/>
            <a:ext cx="5410200" cy="563880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78"/>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rPr lang="en-US"/>
              <a:t>  </a:t>
            </a:r>
            <a:endParaRPr/>
          </a:p>
        </p:txBody>
      </p:sp>
      <p:sp>
        <p:nvSpPr>
          <p:cNvPr id="809" name="Google Shape;809;p78"/>
          <p:cNvSpPr txBox="1"/>
          <p:nvPr>
            <p:ph idx="1" type="body"/>
          </p:nvPr>
        </p:nvSpPr>
        <p:spPr>
          <a:xfrm>
            <a:off x="457200" y="228600"/>
            <a:ext cx="8229600" cy="5897563"/>
          </a:xfrm>
          <a:prstGeom prst="rect">
            <a:avLst/>
          </a:prstGeom>
          <a:noFill/>
          <a:ln>
            <a:noFill/>
          </a:ln>
        </p:spPr>
        <p:txBody>
          <a:bodyPr anchorCtr="0" anchor="t" bIns="45700" lIns="91425" spcFirstLastPara="1" rIns="91425" wrap="square" tIns="45700">
            <a:normAutofit/>
          </a:bodyPr>
          <a:lstStyle/>
          <a:p>
            <a:pPr indent="-274320" lvl="0" marL="274320" rtl="0" algn="l">
              <a:lnSpc>
                <a:spcPct val="80000"/>
              </a:lnSpc>
              <a:spcBef>
                <a:spcPts val="0"/>
              </a:spcBef>
              <a:spcAft>
                <a:spcPts val="0"/>
              </a:spcAft>
              <a:buSzPts val="2240"/>
              <a:buChar char="🞆"/>
            </a:pPr>
            <a:r>
              <a:rPr b="0" lang="en-US">
                <a:latin typeface="Times New Roman"/>
                <a:ea typeface="Times New Roman"/>
                <a:cs typeface="Times New Roman"/>
                <a:sym typeface="Times New Roman"/>
              </a:rPr>
              <a:t>For Example, Perform the multiplication 9 x 12 (1001 x  1100). Finally, both A and Q contains the result of product.</a:t>
            </a:r>
            <a:endParaRPr/>
          </a:p>
          <a:p>
            <a:pPr indent="-132080" lvl="0" marL="274320" rtl="0" algn="l">
              <a:spcBef>
                <a:spcPts val="600"/>
              </a:spcBef>
              <a:spcAft>
                <a:spcPts val="0"/>
              </a:spcAft>
              <a:buSzPts val="2240"/>
              <a:buNone/>
            </a:pPr>
            <a:r>
              <a:t/>
            </a:r>
            <a:endParaRPr/>
          </a:p>
        </p:txBody>
      </p:sp>
      <p:pic>
        <p:nvPicPr>
          <p:cNvPr id="810" name="Google Shape;810;p78"/>
          <p:cNvPicPr preferRelativeResize="0"/>
          <p:nvPr/>
        </p:nvPicPr>
        <p:blipFill rotWithShape="1">
          <a:blip r:embed="rId3">
            <a:alphaModFix/>
          </a:blip>
          <a:srcRect b="0" l="0" r="0" t="0"/>
          <a:stretch/>
        </p:blipFill>
        <p:spPr>
          <a:xfrm>
            <a:off x="762000" y="2590800"/>
            <a:ext cx="7848600" cy="426720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79"/>
          <p:cNvSpPr txBox="1"/>
          <p:nvPr>
            <p:ph type="title"/>
          </p:nvPr>
        </p:nvSpPr>
        <p:spPr>
          <a:xfrm>
            <a:off x="457200" y="381000"/>
            <a:ext cx="8229600" cy="609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240"/>
              <a:buFont typeface="Arial Black"/>
              <a:buNone/>
            </a:pPr>
            <a:r>
              <a:rPr b="1" lang="en-US" sz="3240"/>
              <a:t>Shift – and – Add multiplier :</a:t>
            </a:r>
            <a:br>
              <a:rPr lang="en-US" sz="2700"/>
            </a:br>
            <a:endParaRPr sz="2700"/>
          </a:p>
        </p:txBody>
      </p:sp>
      <p:sp>
        <p:nvSpPr>
          <p:cNvPr id="816" name="Google Shape;816;p79"/>
          <p:cNvSpPr txBox="1"/>
          <p:nvPr>
            <p:ph idx="1" type="body"/>
          </p:nvPr>
        </p:nvSpPr>
        <p:spPr>
          <a:xfrm>
            <a:off x="0" y="609600"/>
            <a:ext cx="8991600" cy="5516563"/>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40"/>
              <a:buChar char="🞆"/>
            </a:pPr>
            <a:r>
              <a:rPr b="1" lang="en-US"/>
              <a:t>Another Example.</a:t>
            </a:r>
            <a:endParaRPr/>
          </a:p>
          <a:p>
            <a:pPr indent="-274320" lvl="0" marL="274320" rtl="0" algn="l">
              <a:spcBef>
                <a:spcPts val="600"/>
              </a:spcBef>
              <a:spcAft>
                <a:spcPts val="0"/>
              </a:spcAft>
              <a:buSzPts val="1960"/>
              <a:buChar char="🞆"/>
            </a:pPr>
            <a:r>
              <a:rPr b="1" lang="en-US" sz="2800"/>
              <a:t>A = 0000  M ( Multiplicand)  🡪 13   ( 1 1 0 1)    Q(Multiplier)  🡪 11  (1 0 1 1)</a:t>
            </a:r>
            <a:endParaRPr sz="2800"/>
          </a:p>
          <a:p>
            <a:pPr indent="-132080" lvl="0" marL="274320" rtl="0" algn="l">
              <a:spcBef>
                <a:spcPts val="600"/>
              </a:spcBef>
              <a:spcAft>
                <a:spcPts val="0"/>
              </a:spcAft>
              <a:buSzPts val="2240"/>
              <a:buNone/>
            </a:pPr>
            <a:r>
              <a:t/>
            </a:r>
            <a:endParaRPr/>
          </a:p>
        </p:txBody>
      </p:sp>
      <p:pic>
        <p:nvPicPr>
          <p:cNvPr id="817" name="Google Shape;817;p79"/>
          <p:cNvPicPr preferRelativeResize="0"/>
          <p:nvPr/>
        </p:nvPicPr>
        <p:blipFill rotWithShape="1">
          <a:blip r:embed="rId3">
            <a:alphaModFix/>
          </a:blip>
          <a:srcRect b="0" l="0" r="0" t="0"/>
          <a:stretch/>
        </p:blipFill>
        <p:spPr>
          <a:xfrm>
            <a:off x="381000" y="2133600"/>
            <a:ext cx="8763000" cy="44943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8"/>
          <p:cNvSpPr txBox="1"/>
          <p:nvPr/>
        </p:nvSpPr>
        <p:spPr>
          <a:xfrm>
            <a:off x="1371600" y="1752600"/>
            <a:ext cx="7391400" cy="1004888"/>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entury Schoolbook"/>
                <a:ea typeface="Century Schoolbook"/>
                <a:cs typeface="Century Schoolbook"/>
                <a:sym typeface="Century Schoolbook"/>
              </a:rPr>
              <a:t> Result will be correct if the answers are within range</a:t>
            </a:r>
            <a:endParaRPr/>
          </a:p>
          <a:p>
            <a:pPr indent="-114300" lvl="0" marL="0" marR="0" rtl="0" algn="l">
              <a:spcBef>
                <a:spcPts val="900"/>
              </a:spcBef>
              <a:spcAft>
                <a:spcPts val="0"/>
              </a:spcAft>
              <a:buClr>
                <a:schemeClr val="dk1"/>
              </a:buClr>
              <a:buSzPts val="1800"/>
              <a:buFont typeface="Noto Sans Symbols"/>
              <a:buChar char="❖"/>
            </a:pPr>
            <a:r>
              <a:rPr b="0" i="0" lang="en-US" sz="1800" u="none" cap="none" strike="noStrike">
                <a:solidFill>
                  <a:schemeClr val="dk1"/>
                </a:solidFill>
                <a:latin typeface="Century Schoolbook"/>
                <a:ea typeface="Century Schoolbook"/>
                <a:cs typeface="Century Schoolbook"/>
                <a:sym typeface="Century Schoolbook"/>
              </a:rPr>
              <a:t>Neglect end – a round - carry</a:t>
            </a:r>
            <a:endParaRPr/>
          </a:p>
        </p:txBody>
      </p:sp>
      <p:sp>
        <p:nvSpPr>
          <p:cNvPr id="189" name="Google Shape;189;p8"/>
          <p:cNvSpPr txBox="1"/>
          <p:nvPr/>
        </p:nvSpPr>
        <p:spPr>
          <a:xfrm>
            <a:off x="0" y="3048000"/>
            <a:ext cx="9144000" cy="457200"/>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entury Schoolbook"/>
                <a:ea typeface="Century Schoolbook"/>
                <a:cs typeface="Century Schoolbook"/>
                <a:sym typeface="Century Schoolbook"/>
              </a:rPr>
              <a:t> If the results are out of range it is called arithmetic overflow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80"/>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2700"/>
              <a:buFont typeface="Arial Black"/>
              <a:buNone/>
            </a:pPr>
            <a:r>
              <a:rPr b="1" lang="en-US" sz="2700"/>
              <a:t>Signed Multiplication</a:t>
            </a:r>
            <a:br>
              <a:rPr lang="en-US" sz="2700"/>
            </a:br>
            <a:r>
              <a:rPr b="1" lang="en-US" sz="2700"/>
              <a:t>Booth Algorithm</a:t>
            </a:r>
            <a:br>
              <a:rPr lang="en-US" sz="2700"/>
            </a:br>
            <a:endParaRPr sz="2700"/>
          </a:p>
        </p:txBody>
      </p:sp>
      <p:sp>
        <p:nvSpPr>
          <p:cNvPr id="823" name="Google Shape;823;p80"/>
          <p:cNvSpPr txBox="1"/>
          <p:nvPr>
            <p:ph idx="1" type="body"/>
          </p:nvPr>
        </p:nvSpPr>
        <p:spPr>
          <a:xfrm>
            <a:off x="457200" y="1143000"/>
            <a:ext cx="8001000" cy="5330952"/>
          </a:xfrm>
          <a:prstGeom prst="rect">
            <a:avLst/>
          </a:prstGeom>
          <a:noFill/>
          <a:ln>
            <a:noFill/>
          </a:ln>
        </p:spPr>
        <p:txBody>
          <a:bodyPr anchorCtr="0" anchor="t" bIns="45700" lIns="91425" spcFirstLastPara="1" rIns="91425" wrap="square" tIns="45700">
            <a:normAutofit/>
          </a:bodyPr>
          <a:lstStyle/>
          <a:p>
            <a:pPr indent="-274320" lvl="0" marL="274320" rtl="0" algn="l">
              <a:lnSpc>
                <a:spcPct val="80000"/>
              </a:lnSpc>
              <a:spcBef>
                <a:spcPts val="0"/>
              </a:spcBef>
              <a:spcAft>
                <a:spcPts val="0"/>
              </a:spcAft>
              <a:buSzPts val="2450"/>
              <a:buChar char="🞆"/>
            </a:pPr>
            <a:r>
              <a:rPr b="0" lang="en-US" sz="3500">
                <a:latin typeface="Times New Roman"/>
                <a:ea typeface="Times New Roman"/>
                <a:cs typeface="Times New Roman"/>
                <a:sym typeface="Times New Roman"/>
              </a:rPr>
              <a:t>A powerful algorithm for signed –number multiplication is a Booth’s algorithm which generates a 2n bit product and treats both positive and negative numbers uniformly. This algorithm suggest that we can reduce the number of operations required for multiplication by representing multiplier as a difference between two numbers.</a:t>
            </a:r>
            <a:endParaRPr/>
          </a:p>
          <a:p>
            <a:pPr indent="-274320" lvl="0" marL="274320" rtl="0" algn="l">
              <a:lnSpc>
                <a:spcPct val="80000"/>
              </a:lnSpc>
              <a:spcBef>
                <a:spcPts val="600"/>
              </a:spcBef>
              <a:spcAft>
                <a:spcPts val="0"/>
              </a:spcAft>
              <a:buSzPts val="2450"/>
              <a:buChar char="🞆"/>
            </a:pPr>
            <a:r>
              <a:rPr b="0" lang="en-US" sz="3500">
                <a:latin typeface="Times New Roman"/>
                <a:ea typeface="Times New Roman"/>
                <a:cs typeface="Times New Roman"/>
                <a:sym typeface="Times New Roman"/>
              </a:rPr>
              <a:t> </a:t>
            </a:r>
            <a:endParaRPr/>
          </a:p>
          <a:p>
            <a:pPr indent="-132080" lvl="0" marL="274320" rtl="0" algn="l">
              <a:spcBef>
                <a:spcPts val="600"/>
              </a:spcBef>
              <a:spcAft>
                <a:spcPts val="0"/>
              </a:spcAft>
              <a:buSzPts val="2240"/>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81"/>
          <p:cNvSpPr txBox="1"/>
          <p:nvPr/>
        </p:nvSpPr>
        <p:spPr>
          <a:xfrm>
            <a:off x="381000" y="685800"/>
            <a:ext cx="4495800" cy="7016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0000FF"/>
                </a:solidFill>
                <a:latin typeface="Calibri"/>
                <a:ea typeface="Calibri"/>
                <a:cs typeface="Calibri"/>
                <a:sym typeface="Calibri"/>
              </a:rPr>
              <a:t>Booth algorithm</a:t>
            </a:r>
            <a:endParaRPr/>
          </a:p>
        </p:txBody>
      </p:sp>
      <p:sp>
        <p:nvSpPr>
          <p:cNvPr id="829" name="Google Shape;829;p81"/>
          <p:cNvSpPr txBox="1"/>
          <p:nvPr/>
        </p:nvSpPr>
        <p:spPr>
          <a:xfrm>
            <a:off x="0" y="1219200"/>
            <a:ext cx="8991600" cy="4978400"/>
          </a:xfrm>
          <a:prstGeom prst="rect">
            <a:avLst/>
          </a:prstGeom>
          <a:noFill/>
          <a:ln cap="flat" cmpd="sng" w="9525">
            <a:solidFill>
              <a:schemeClr val="lt1"/>
            </a:solidFill>
            <a:prstDash val="solid"/>
            <a:miter lim="800000"/>
            <a:headEnd len="sm" w="sm" type="none"/>
            <a:tailEnd len="sm" w="sm" type="none"/>
          </a:ln>
        </p:spPr>
        <p:txBody>
          <a:bodyPr anchorCtr="0" anchor="t" bIns="45700" lIns="91425" spcFirstLastPara="1" rIns="91425" wrap="square" tIns="45700">
            <a:spAutoFit/>
          </a:bodyPr>
          <a:lstStyle/>
          <a:p>
            <a:pPr indent="-495300" lvl="0" marL="495300" marR="0" rtl="0" algn="l">
              <a:spcBef>
                <a:spcPts val="0"/>
              </a:spcBef>
              <a:spcAft>
                <a:spcPts val="0"/>
              </a:spcAft>
              <a:buNone/>
            </a:pPr>
            <a:r>
              <a:rPr lang="en-US" sz="3200">
                <a:solidFill>
                  <a:schemeClr val="accent2"/>
                </a:solidFill>
                <a:latin typeface="Calibri"/>
                <a:ea typeface="Calibri"/>
                <a:cs typeface="Calibri"/>
                <a:sym typeface="Calibri"/>
              </a:rPr>
              <a:t> </a:t>
            </a:r>
            <a:r>
              <a:rPr lang="en-US" sz="3200">
                <a:solidFill>
                  <a:srgbClr val="FF0000"/>
                </a:solidFill>
                <a:latin typeface="Calibri"/>
                <a:ea typeface="Calibri"/>
                <a:cs typeface="Calibri"/>
                <a:sym typeface="Calibri"/>
              </a:rPr>
              <a:t>Booth Recoding:</a:t>
            </a:r>
            <a:endParaRPr/>
          </a:p>
          <a:p>
            <a:pPr indent="-495300" lvl="0" marL="495300" marR="0" rtl="0" algn="l">
              <a:spcBef>
                <a:spcPts val="1600"/>
              </a:spcBef>
              <a:spcAft>
                <a:spcPts val="0"/>
              </a:spcAft>
              <a:buClr>
                <a:srgbClr val="0000FF"/>
              </a:buClr>
              <a:buSzPts val="3200"/>
              <a:buFont typeface="Calibri"/>
              <a:buAutoNum type="romanLcParenBoth"/>
            </a:pPr>
            <a:r>
              <a:rPr lang="en-US" sz="3200">
                <a:solidFill>
                  <a:srgbClr val="0000FF"/>
                </a:solidFill>
                <a:latin typeface="Calibri"/>
                <a:ea typeface="Calibri"/>
                <a:cs typeface="Calibri"/>
                <a:sym typeface="Calibri"/>
              </a:rPr>
              <a:t>30</a:t>
            </a:r>
            <a:r>
              <a:rPr baseline="-25000" lang="en-US" sz="3200">
                <a:solidFill>
                  <a:srgbClr val="0000FF"/>
                </a:solidFill>
                <a:latin typeface="Calibri"/>
                <a:ea typeface="Calibri"/>
                <a:cs typeface="Calibri"/>
                <a:sym typeface="Calibri"/>
              </a:rPr>
              <a:t>10    </a:t>
            </a:r>
            <a:r>
              <a:rPr lang="en-US" sz="3200">
                <a:solidFill>
                  <a:srgbClr val="0000FF"/>
                </a:solidFill>
                <a:latin typeface="Calibri"/>
                <a:ea typeface="Calibri"/>
                <a:cs typeface="Calibri"/>
                <a:sym typeface="Calibri"/>
              </a:rPr>
              <a:t>: 	 0  1  1  1  1  0 </a:t>
            </a:r>
            <a:r>
              <a:rPr lang="en-US" sz="3200">
                <a:solidFill>
                  <a:srgbClr val="FF0000"/>
                </a:solidFill>
                <a:latin typeface="Calibri"/>
                <a:ea typeface="Calibri"/>
                <a:cs typeface="Calibri"/>
                <a:sym typeface="Calibri"/>
              </a:rPr>
              <a:t>0</a:t>
            </a:r>
            <a:endParaRPr/>
          </a:p>
          <a:p>
            <a:pPr indent="-495300" lvl="0" marL="495300" marR="0" rtl="0" algn="l">
              <a:spcBef>
                <a:spcPts val="1600"/>
              </a:spcBef>
              <a:spcAft>
                <a:spcPts val="0"/>
              </a:spcAft>
              <a:buNone/>
            </a:pPr>
            <a:r>
              <a:rPr lang="en-US" sz="3200">
                <a:solidFill>
                  <a:srgbClr val="0000FF"/>
                </a:solidFill>
                <a:latin typeface="Calibri"/>
                <a:ea typeface="Calibri"/>
                <a:cs typeface="Calibri"/>
                <a:sym typeface="Calibri"/>
              </a:rPr>
              <a:t>		       +1  0  0  0 -1  0</a:t>
            </a:r>
            <a:endParaRPr/>
          </a:p>
          <a:p>
            <a:pPr indent="-495300" lvl="0" marL="495300" marR="0" rtl="0" algn="l">
              <a:spcBef>
                <a:spcPts val="0"/>
              </a:spcBef>
              <a:spcAft>
                <a:spcPts val="0"/>
              </a:spcAft>
              <a:buNone/>
            </a:pPr>
            <a:r>
              <a:rPr lang="en-US" sz="3200">
                <a:solidFill>
                  <a:srgbClr val="0000FF"/>
                </a:solidFill>
                <a:latin typeface="Calibri"/>
                <a:ea typeface="Calibri"/>
                <a:cs typeface="Calibri"/>
                <a:sym typeface="Calibri"/>
              </a:rPr>
              <a:t>(ii) 100</a:t>
            </a:r>
            <a:r>
              <a:rPr baseline="-25000" lang="en-US" sz="3200">
                <a:solidFill>
                  <a:srgbClr val="0000FF"/>
                </a:solidFill>
                <a:latin typeface="Calibri"/>
                <a:ea typeface="Calibri"/>
                <a:cs typeface="Calibri"/>
                <a:sym typeface="Calibri"/>
              </a:rPr>
              <a:t>10</a:t>
            </a:r>
            <a:r>
              <a:rPr lang="en-US" sz="3200">
                <a:solidFill>
                  <a:srgbClr val="0000FF"/>
                </a:solidFill>
                <a:latin typeface="Calibri"/>
                <a:ea typeface="Calibri"/>
                <a:cs typeface="Calibri"/>
                <a:sym typeface="Calibri"/>
              </a:rPr>
              <a:t>:  0  1  1  0   0  1  0  0 </a:t>
            </a:r>
            <a:r>
              <a:rPr lang="en-US" sz="3200">
                <a:solidFill>
                  <a:srgbClr val="FF0000"/>
                </a:solidFill>
                <a:latin typeface="Calibri"/>
                <a:ea typeface="Calibri"/>
                <a:cs typeface="Calibri"/>
                <a:sym typeface="Calibri"/>
              </a:rPr>
              <a:t>0</a:t>
            </a:r>
            <a:endParaRPr sz="4000">
              <a:solidFill>
                <a:srgbClr val="FF0000"/>
              </a:solidFill>
              <a:latin typeface="Calibri"/>
              <a:ea typeface="Calibri"/>
              <a:cs typeface="Calibri"/>
              <a:sym typeface="Calibri"/>
            </a:endParaRPr>
          </a:p>
          <a:p>
            <a:pPr indent="-495300" lvl="0" marL="495300" marR="0" rtl="0" algn="l">
              <a:spcBef>
                <a:spcPts val="0"/>
              </a:spcBef>
              <a:spcAft>
                <a:spcPts val="0"/>
              </a:spcAft>
              <a:buNone/>
            </a:pPr>
            <a:r>
              <a:rPr lang="en-US" sz="3200">
                <a:solidFill>
                  <a:srgbClr val="0000FF"/>
                </a:solidFill>
                <a:latin typeface="Calibri"/>
                <a:ea typeface="Calibri"/>
                <a:cs typeface="Calibri"/>
                <a:sym typeface="Calibri"/>
              </a:rPr>
              <a:t> 	       </a:t>
            </a:r>
            <a:endParaRPr/>
          </a:p>
          <a:p>
            <a:pPr indent="-495300" lvl="0" marL="495300" marR="0" rtl="0" algn="l">
              <a:spcBef>
                <a:spcPts val="0"/>
              </a:spcBef>
              <a:spcAft>
                <a:spcPts val="0"/>
              </a:spcAft>
              <a:buNone/>
            </a:pPr>
            <a:r>
              <a:rPr lang="en-US" sz="3200">
                <a:solidFill>
                  <a:srgbClr val="0000FF"/>
                </a:solidFill>
                <a:latin typeface="Calibri"/>
                <a:ea typeface="Calibri"/>
                <a:cs typeface="Calibri"/>
                <a:sym typeface="Calibri"/>
              </a:rPr>
              <a:t>	       +1  0 -1  0 +1 -1  0 0</a:t>
            </a:r>
            <a:endParaRPr sz="4000">
              <a:solidFill>
                <a:srgbClr val="0000FF"/>
              </a:solidFill>
              <a:latin typeface="Calibri"/>
              <a:ea typeface="Calibri"/>
              <a:cs typeface="Calibri"/>
              <a:sym typeface="Calibri"/>
            </a:endParaRPr>
          </a:p>
          <a:p>
            <a:pPr indent="-495300" lvl="0" marL="495300" marR="0" rtl="0" algn="l">
              <a:spcBef>
                <a:spcPts val="1600"/>
              </a:spcBef>
              <a:spcAft>
                <a:spcPts val="0"/>
              </a:spcAft>
              <a:buNone/>
            </a:pPr>
            <a:r>
              <a:rPr lang="en-US" sz="3200">
                <a:solidFill>
                  <a:srgbClr val="0000FF"/>
                </a:solidFill>
                <a:latin typeface="Calibri"/>
                <a:ea typeface="Calibri"/>
                <a:cs typeface="Calibri"/>
                <a:sym typeface="Calibri"/>
              </a:rPr>
              <a:t>(iii) 985</a:t>
            </a:r>
            <a:r>
              <a:rPr baseline="-25000" lang="en-US" sz="3200">
                <a:solidFill>
                  <a:srgbClr val="0000FF"/>
                </a:solidFill>
                <a:latin typeface="Calibri"/>
                <a:ea typeface="Calibri"/>
                <a:cs typeface="Calibri"/>
                <a:sym typeface="Calibri"/>
              </a:rPr>
              <a:t>10</a:t>
            </a:r>
            <a:r>
              <a:rPr lang="en-US" sz="3200">
                <a:solidFill>
                  <a:srgbClr val="0000FF"/>
                </a:solidFill>
                <a:latin typeface="Calibri"/>
                <a:ea typeface="Calibri"/>
                <a:cs typeface="Calibri"/>
                <a:sym typeface="Calibri"/>
              </a:rPr>
              <a:t>:  0   0  1  1   1  1   0   1  1  0   0   1 </a:t>
            </a:r>
            <a:r>
              <a:rPr lang="en-US" sz="3200">
                <a:solidFill>
                  <a:srgbClr val="FF0000"/>
                </a:solidFill>
                <a:latin typeface="Calibri"/>
                <a:ea typeface="Calibri"/>
                <a:cs typeface="Calibri"/>
                <a:sym typeface="Calibri"/>
              </a:rPr>
              <a:t>0</a:t>
            </a:r>
            <a:endParaRPr sz="4000">
              <a:solidFill>
                <a:srgbClr val="FF0000"/>
              </a:solidFill>
              <a:latin typeface="Calibri"/>
              <a:ea typeface="Calibri"/>
              <a:cs typeface="Calibri"/>
              <a:sym typeface="Calibri"/>
            </a:endParaRPr>
          </a:p>
          <a:p>
            <a:pPr indent="-495300" lvl="0" marL="495300" marR="0" rtl="0" algn="l">
              <a:spcBef>
                <a:spcPts val="1600"/>
              </a:spcBef>
              <a:spcAft>
                <a:spcPts val="0"/>
              </a:spcAft>
              <a:buNone/>
            </a:pPr>
            <a:r>
              <a:rPr lang="en-US" sz="3200">
                <a:solidFill>
                  <a:srgbClr val="0000FF"/>
                </a:solidFill>
                <a:latin typeface="Calibri"/>
                <a:ea typeface="Calibri"/>
                <a:cs typeface="Calibri"/>
                <a:sym typeface="Calibri"/>
              </a:rPr>
              <a:t>		         0 +1  0  0   0 -1 +1   0 -1  0 +1  -1</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82"/>
          <p:cNvSpPr txBox="1"/>
          <p:nvPr/>
        </p:nvSpPr>
        <p:spPr>
          <a:xfrm>
            <a:off x="76200" y="822325"/>
            <a:ext cx="4267200" cy="13112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0000FF"/>
                </a:solidFill>
                <a:latin typeface="Calibri"/>
                <a:ea typeface="Calibri"/>
                <a:cs typeface="Calibri"/>
                <a:sym typeface="Calibri"/>
              </a:rPr>
              <a:t>Booth multiplier recoding table:</a:t>
            </a:r>
            <a:endParaRPr/>
          </a:p>
        </p:txBody>
      </p:sp>
      <p:pic>
        <p:nvPicPr>
          <p:cNvPr id="835" name="Google Shape;835;p82"/>
          <p:cNvPicPr preferRelativeResize="0"/>
          <p:nvPr/>
        </p:nvPicPr>
        <p:blipFill rotWithShape="1">
          <a:blip r:embed="rId3">
            <a:alphaModFix/>
          </a:blip>
          <a:srcRect b="17487" l="0" r="-1230" t="-243"/>
          <a:stretch/>
        </p:blipFill>
        <p:spPr>
          <a:xfrm>
            <a:off x="514350" y="2301875"/>
            <a:ext cx="4513263" cy="379412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pic>
        <p:nvPicPr>
          <p:cNvPr id="840" name="Google Shape;840;p83"/>
          <p:cNvPicPr preferRelativeResize="0"/>
          <p:nvPr/>
        </p:nvPicPr>
        <p:blipFill rotWithShape="1">
          <a:blip r:embed="rId3">
            <a:alphaModFix/>
          </a:blip>
          <a:srcRect b="20520" l="0" r="0" t="0"/>
          <a:stretch/>
        </p:blipFill>
        <p:spPr>
          <a:xfrm>
            <a:off x="2438400" y="228600"/>
            <a:ext cx="5164138" cy="647700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84"/>
          <p:cNvSpPr txBox="1"/>
          <p:nvPr/>
        </p:nvSpPr>
        <p:spPr>
          <a:xfrm>
            <a:off x="152400" y="974725"/>
            <a:ext cx="4648200" cy="7016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rgbClr val="0000FF"/>
                </a:solidFill>
                <a:latin typeface="Calibri"/>
                <a:ea typeface="Calibri"/>
                <a:cs typeface="Calibri"/>
                <a:sym typeface="Calibri"/>
              </a:rPr>
              <a:t>Booth algorithm</a:t>
            </a:r>
            <a:endParaRPr/>
          </a:p>
        </p:txBody>
      </p:sp>
      <p:sp>
        <p:nvSpPr>
          <p:cNvPr id="846" name="Google Shape;846;p84"/>
          <p:cNvSpPr/>
          <p:nvPr/>
        </p:nvSpPr>
        <p:spPr>
          <a:xfrm>
            <a:off x="0" y="1600200"/>
            <a:ext cx="5184775" cy="11874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FF"/>
                </a:solidFill>
                <a:latin typeface="Calibri"/>
                <a:ea typeface="Calibri"/>
                <a:cs typeface="Calibri"/>
                <a:sym typeface="Calibri"/>
              </a:rPr>
              <a:t>Booth algorithm treats both +ve &amp; </a:t>
            </a:r>
            <a:endParaRPr/>
          </a:p>
          <a:p>
            <a:pPr indent="0" lvl="0" marL="0" marR="0" rtl="0" algn="l">
              <a:spcBef>
                <a:spcPts val="0"/>
              </a:spcBef>
              <a:spcAft>
                <a:spcPts val="0"/>
              </a:spcAft>
              <a:buNone/>
            </a:pPr>
            <a:r>
              <a:rPr lang="en-US" sz="1800">
                <a:solidFill>
                  <a:srgbClr val="0000FF"/>
                </a:solidFill>
                <a:latin typeface="Calibri"/>
                <a:ea typeface="Calibri"/>
                <a:cs typeface="Calibri"/>
                <a:sym typeface="Calibri"/>
              </a:rPr>
              <a:t>-ve operands equally.</a:t>
            </a:r>
            <a:endParaRPr/>
          </a:p>
          <a:p>
            <a:pPr indent="0" lvl="0" marL="0" marR="0" rtl="0" algn="l">
              <a:spcBef>
                <a:spcPts val="0"/>
              </a:spcBef>
              <a:spcAft>
                <a:spcPts val="0"/>
              </a:spcAft>
              <a:buNone/>
            </a:pPr>
            <a:r>
              <a:rPr lang="en-US" sz="1800">
                <a:solidFill>
                  <a:srgbClr val="0000FF"/>
                </a:solidFill>
                <a:latin typeface="Calibri"/>
                <a:ea typeface="Calibri"/>
                <a:cs typeface="Calibri"/>
                <a:sym typeface="Calibri"/>
              </a:rPr>
              <a:t>(a) + Md X + Mr</a:t>
            </a:r>
            <a:endParaRPr/>
          </a:p>
        </p:txBody>
      </p:sp>
      <p:grpSp>
        <p:nvGrpSpPr>
          <p:cNvPr id="847" name="Google Shape;847;p84"/>
          <p:cNvGrpSpPr/>
          <p:nvPr/>
        </p:nvGrpSpPr>
        <p:grpSpPr>
          <a:xfrm>
            <a:off x="228600" y="2819400"/>
            <a:ext cx="8382000" cy="3505200"/>
            <a:chOff x="144" y="1680"/>
            <a:chExt cx="3984" cy="2208"/>
          </a:xfrm>
        </p:grpSpPr>
        <p:sp>
          <p:nvSpPr>
            <p:cNvPr id="848" name="Google Shape;848;p84"/>
            <p:cNvSpPr txBox="1"/>
            <p:nvPr/>
          </p:nvSpPr>
          <p:spPr>
            <a:xfrm>
              <a:off x="144" y="1680"/>
              <a:ext cx="3984" cy="2208"/>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1" marL="457200" marR="0" rtl="0" algn="l">
                <a:spcBef>
                  <a:spcPts val="0"/>
                </a:spcBef>
                <a:spcAft>
                  <a:spcPts val="0"/>
                </a:spcAft>
                <a:buClr>
                  <a:srgbClr val="009900"/>
                </a:buClr>
                <a:buSzPts val="3200"/>
                <a:buFont typeface="Times New Roman"/>
                <a:buNone/>
              </a:pPr>
              <a:r>
                <a:rPr b="0" i="0" lang="en-US" sz="3200" u="none" cap="none" strike="noStrike">
                  <a:solidFill>
                    <a:srgbClr val="009900"/>
                  </a:solidFill>
                  <a:latin typeface="Calibri"/>
                  <a:ea typeface="Calibri"/>
                  <a:cs typeface="Calibri"/>
                  <a:sym typeface="Calibri"/>
                </a:rPr>
                <a:t>Ex</a:t>
              </a:r>
              <a:r>
                <a:rPr b="0" i="0" lang="en-US" sz="1800" u="none" cap="none" strike="noStrike">
                  <a:solidFill>
                    <a:srgbClr val="009900"/>
                  </a:solidFill>
                  <a:latin typeface="Times New Roman"/>
                  <a:ea typeface="Times New Roman"/>
                  <a:cs typeface="Times New Roman"/>
                  <a:sym typeface="Times New Roman"/>
                </a:rPr>
                <a:t>:</a:t>
              </a:r>
              <a:r>
                <a:rPr b="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Calibri"/>
                  <a:ea typeface="Calibri"/>
                  <a:cs typeface="Calibri"/>
                  <a:sym typeface="Calibri"/>
                </a:rPr>
                <a:t>0 1  1  0  1 </a:t>
              </a:r>
              <a:r>
                <a:rPr b="0" i="0" lang="en-US" sz="1800" u="none" cap="none" strike="noStrike">
                  <a:solidFill>
                    <a:srgbClr val="FF0000"/>
                  </a:solidFill>
                  <a:latin typeface="Calibri"/>
                  <a:ea typeface="Calibri"/>
                  <a:cs typeface="Calibri"/>
                  <a:sym typeface="Calibri"/>
                </a:rPr>
                <a:t>(+13)</a:t>
              </a:r>
              <a:r>
                <a:rPr b="0" i="0" lang="en-US" sz="1800" u="none" cap="none" strike="noStrike">
                  <a:solidFill>
                    <a:schemeClr val="dk1"/>
                  </a:solidFill>
                  <a:latin typeface="Calibri"/>
                  <a:ea typeface="Calibri"/>
                  <a:cs typeface="Calibri"/>
                  <a:sym typeface="Calibri"/>
                </a:rPr>
                <a:t>  X  0  1  0  1  1 </a:t>
              </a:r>
              <a:r>
                <a:rPr b="0" i="0" lang="en-US" sz="1800" u="none" cap="none" strike="noStrike">
                  <a:solidFill>
                    <a:srgbClr val="FF0000"/>
                  </a:solidFill>
                  <a:latin typeface="Calibri"/>
                  <a:ea typeface="Calibri"/>
                  <a:cs typeface="Calibri"/>
                  <a:sym typeface="Calibri"/>
                </a:rPr>
                <a:t>(+11)</a:t>
              </a:r>
              <a:r>
                <a:rPr b="0" i="0" lang="en-US" sz="18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+1-1+1  0 -1</a:t>
              </a:r>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   1 1 1 1 1</a:t>
              </a:r>
              <a:r>
                <a:rPr lang="en-US" sz="1800">
                  <a:solidFill>
                    <a:schemeClr val="dk1"/>
                  </a:solidFill>
                  <a:latin typeface="Calibri"/>
                  <a:ea typeface="Calibri"/>
                  <a:cs typeface="Calibri"/>
                  <a:sym typeface="Calibri"/>
                </a:rPr>
                <a:t> 1  0  0  1  1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FF0000"/>
                  </a:solidFill>
                  <a:latin typeface="Calibri"/>
                  <a:ea typeface="Calibri"/>
                  <a:cs typeface="Calibri"/>
                  <a:sym typeface="Calibri"/>
                </a:rPr>
                <a:t>0 0 0 0</a:t>
              </a:r>
              <a:r>
                <a:rPr lang="en-US" sz="1800">
                  <a:solidFill>
                    <a:schemeClr val="dk1"/>
                  </a:solidFill>
                  <a:latin typeface="Calibri"/>
                  <a:ea typeface="Calibri"/>
                  <a:cs typeface="Calibri"/>
                  <a:sym typeface="Calibri"/>
                </a:rPr>
                <a:t> 0 0  0  0  0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FF0000"/>
                  </a:solidFill>
                  <a:latin typeface="Calibri"/>
                  <a:ea typeface="Calibri"/>
                  <a:cs typeface="Calibri"/>
                  <a:sym typeface="Calibri"/>
                </a:rPr>
                <a:t>0 0 0</a:t>
              </a:r>
              <a:r>
                <a:rPr lang="en-US" sz="1800">
                  <a:solidFill>
                    <a:schemeClr val="dk1"/>
                  </a:solidFill>
                  <a:latin typeface="Calibri"/>
                  <a:ea typeface="Calibri"/>
                  <a:cs typeface="Calibri"/>
                  <a:sym typeface="Calibri"/>
                </a:rPr>
                <a:t> 0 1 1  0  1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FF0000"/>
                  </a:solidFill>
                  <a:latin typeface="Calibri"/>
                  <a:ea typeface="Calibri"/>
                  <a:cs typeface="Calibri"/>
                  <a:sym typeface="Calibri"/>
                </a:rPr>
                <a:t>1 1</a:t>
              </a:r>
              <a:r>
                <a:rPr lang="en-US" sz="1800">
                  <a:solidFill>
                    <a:schemeClr val="dk1"/>
                  </a:solidFill>
                  <a:latin typeface="Calibri"/>
                  <a:ea typeface="Calibri"/>
                  <a:cs typeface="Calibri"/>
                  <a:sym typeface="Calibri"/>
                </a:rPr>
                <a:t> 1 0 0 1  1</a:t>
              </a:r>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   0</a:t>
              </a:r>
              <a:r>
                <a:rPr lang="en-US" sz="1800">
                  <a:solidFill>
                    <a:schemeClr val="dk1"/>
                  </a:solidFill>
                  <a:latin typeface="Calibri"/>
                  <a:ea typeface="Calibri"/>
                  <a:cs typeface="Calibri"/>
                  <a:sym typeface="Calibri"/>
                </a:rPr>
                <a:t> 0 1 1 0 1</a:t>
              </a:r>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rgbClr val="FF0000"/>
                  </a:solidFill>
                  <a:latin typeface="Calibri"/>
                  <a:ea typeface="Calibri"/>
                  <a:cs typeface="Calibri"/>
                  <a:sym typeface="Calibri"/>
                </a:rPr>
                <a:t>   0</a:t>
              </a:r>
              <a:r>
                <a:rPr lang="en-US" sz="1800">
                  <a:solidFill>
                    <a:schemeClr val="dk1"/>
                  </a:solidFill>
                  <a:latin typeface="Calibri"/>
                  <a:ea typeface="Calibri"/>
                  <a:cs typeface="Calibri"/>
                  <a:sym typeface="Calibri"/>
                </a:rPr>
                <a:t> 0 1 0 0 0  1   1  1 1 </a:t>
              </a:r>
              <a:r>
                <a:rPr lang="en-US" sz="1800">
                  <a:solidFill>
                    <a:srgbClr val="FF0000"/>
                  </a:solidFill>
                  <a:latin typeface="Calibri"/>
                  <a:ea typeface="Calibri"/>
                  <a:cs typeface="Calibri"/>
                  <a:sym typeface="Calibri"/>
                </a:rPr>
                <a:t>(+143)</a:t>
              </a:r>
              <a:r>
                <a:rPr lang="en-US" sz="1800">
                  <a:solidFill>
                    <a:schemeClr val="dk1"/>
                  </a:solidFill>
                  <a:latin typeface="Calibri"/>
                  <a:ea typeface="Calibri"/>
                  <a:cs typeface="Calibri"/>
                  <a:sym typeface="Calibri"/>
                </a:rPr>
                <a:t> </a:t>
              </a:r>
              <a:endParaRPr/>
            </a:p>
          </p:txBody>
        </p:sp>
        <p:grpSp>
          <p:nvGrpSpPr>
            <p:cNvPr id="849" name="Google Shape;849;p84"/>
            <p:cNvGrpSpPr/>
            <p:nvPr/>
          </p:nvGrpSpPr>
          <p:grpSpPr>
            <a:xfrm>
              <a:off x="188" y="2210"/>
              <a:ext cx="2212" cy="1295"/>
              <a:chOff x="188" y="2216"/>
              <a:chExt cx="2212" cy="1085"/>
            </a:xfrm>
          </p:grpSpPr>
          <p:cxnSp>
            <p:nvCxnSpPr>
              <p:cNvPr id="850" name="Google Shape;850;p84"/>
              <p:cNvCxnSpPr/>
              <p:nvPr/>
            </p:nvCxnSpPr>
            <p:spPr>
              <a:xfrm>
                <a:off x="240" y="2216"/>
                <a:ext cx="2160" cy="0"/>
              </a:xfrm>
              <a:prstGeom prst="straightConnector1">
                <a:avLst/>
              </a:prstGeom>
              <a:noFill/>
              <a:ln cap="flat" cmpd="sng" w="38100">
                <a:solidFill>
                  <a:schemeClr val="dk1"/>
                </a:solidFill>
                <a:prstDash val="solid"/>
                <a:round/>
                <a:headEnd len="med" w="med" type="none"/>
                <a:tailEnd len="med" w="med" type="none"/>
              </a:ln>
            </p:spPr>
          </p:cxnSp>
          <p:cxnSp>
            <p:nvCxnSpPr>
              <p:cNvPr id="851" name="Google Shape;851;p84"/>
              <p:cNvCxnSpPr/>
              <p:nvPr/>
            </p:nvCxnSpPr>
            <p:spPr>
              <a:xfrm>
                <a:off x="188" y="3060"/>
                <a:ext cx="2160" cy="0"/>
              </a:xfrm>
              <a:prstGeom prst="straightConnector1">
                <a:avLst/>
              </a:prstGeom>
              <a:noFill/>
              <a:ln cap="flat" cmpd="sng" w="38100">
                <a:solidFill>
                  <a:schemeClr val="dk1"/>
                </a:solidFill>
                <a:prstDash val="solid"/>
                <a:round/>
                <a:headEnd len="med" w="med" type="none"/>
                <a:tailEnd len="med" w="med" type="none"/>
              </a:ln>
            </p:spPr>
          </p:cxnSp>
          <p:cxnSp>
            <p:nvCxnSpPr>
              <p:cNvPr id="852" name="Google Shape;852;p84"/>
              <p:cNvCxnSpPr/>
              <p:nvPr/>
            </p:nvCxnSpPr>
            <p:spPr>
              <a:xfrm>
                <a:off x="188" y="3301"/>
                <a:ext cx="2160" cy="0"/>
              </a:xfrm>
              <a:prstGeom prst="straightConnector1">
                <a:avLst/>
              </a:prstGeom>
              <a:noFill/>
              <a:ln cap="flat" cmpd="sng" w="38100">
                <a:solidFill>
                  <a:schemeClr val="dk1"/>
                </a:solidFill>
                <a:prstDash val="solid"/>
                <a:round/>
                <a:headEnd len="med" w="med" type="none"/>
                <a:tailEnd len="med" w="med" type="none"/>
              </a:ln>
            </p:spPr>
          </p:cxnSp>
        </p:grpSp>
      </p:gr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85"/>
          <p:cNvSpPr txBox="1"/>
          <p:nvPr/>
        </p:nvSpPr>
        <p:spPr>
          <a:xfrm>
            <a:off x="152400" y="974725"/>
            <a:ext cx="4648200" cy="7016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rgbClr val="0000FF"/>
                </a:solidFill>
                <a:latin typeface="Calibri"/>
                <a:ea typeface="Calibri"/>
                <a:cs typeface="Calibri"/>
                <a:sym typeface="Calibri"/>
              </a:rPr>
              <a:t>Booth algorithm</a:t>
            </a:r>
            <a:endParaRPr/>
          </a:p>
        </p:txBody>
      </p:sp>
      <p:sp>
        <p:nvSpPr>
          <p:cNvPr id="858" name="Google Shape;858;p85"/>
          <p:cNvSpPr/>
          <p:nvPr/>
        </p:nvSpPr>
        <p:spPr>
          <a:xfrm>
            <a:off x="0" y="1600200"/>
            <a:ext cx="5184775" cy="11874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FF"/>
                </a:solidFill>
                <a:latin typeface="Calibri"/>
                <a:ea typeface="Calibri"/>
                <a:cs typeface="Calibri"/>
                <a:sym typeface="Calibri"/>
              </a:rPr>
              <a:t>Booth algorithm treats both +ve &amp; </a:t>
            </a:r>
            <a:endParaRPr/>
          </a:p>
          <a:p>
            <a:pPr indent="0" lvl="0" marL="0" marR="0" rtl="0" algn="l">
              <a:spcBef>
                <a:spcPts val="0"/>
              </a:spcBef>
              <a:spcAft>
                <a:spcPts val="0"/>
              </a:spcAft>
              <a:buNone/>
            </a:pPr>
            <a:r>
              <a:rPr lang="en-US" sz="1800">
                <a:solidFill>
                  <a:srgbClr val="0000FF"/>
                </a:solidFill>
                <a:latin typeface="Calibri"/>
                <a:ea typeface="Calibri"/>
                <a:cs typeface="Calibri"/>
                <a:sym typeface="Calibri"/>
              </a:rPr>
              <a:t>-ve operands equally.</a:t>
            </a:r>
            <a:endParaRPr/>
          </a:p>
          <a:p>
            <a:pPr indent="0" lvl="0" marL="0" marR="0" rtl="0" algn="l">
              <a:spcBef>
                <a:spcPts val="0"/>
              </a:spcBef>
              <a:spcAft>
                <a:spcPts val="0"/>
              </a:spcAft>
              <a:buNone/>
            </a:pPr>
            <a:r>
              <a:rPr lang="en-US" sz="1800">
                <a:solidFill>
                  <a:srgbClr val="0000FF"/>
                </a:solidFill>
                <a:latin typeface="Calibri"/>
                <a:ea typeface="Calibri"/>
                <a:cs typeface="Calibri"/>
                <a:sym typeface="Calibri"/>
              </a:rPr>
              <a:t>(b) - Md X + Mr</a:t>
            </a:r>
            <a:endParaRPr/>
          </a:p>
        </p:txBody>
      </p:sp>
      <p:grpSp>
        <p:nvGrpSpPr>
          <p:cNvPr id="859" name="Google Shape;859;p85"/>
          <p:cNvGrpSpPr/>
          <p:nvPr/>
        </p:nvGrpSpPr>
        <p:grpSpPr>
          <a:xfrm>
            <a:off x="223838" y="2590800"/>
            <a:ext cx="8458200" cy="3505200"/>
            <a:chOff x="144" y="1728"/>
            <a:chExt cx="5328" cy="2208"/>
          </a:xfrm>
        </p:grpSpPr>
        <p:sp>
          <p:nvSpPr>
            <p:cNvPr id="860" name="Google Shape;860;p85"/>
            <p:cNvSpPr txBox="1"/>
            <p:nvPr/>
          </p:nvSpPr>
          <p:spPr>
            <a:xfrm>
              <a:off x="144" y="1728"/>
              <a:ext cx="5328" cy="2208"/>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1" marL="457200" marR="0" rtl="0" algn="l">
                <a:spcBef>
                  <a:spcPts val="0"/>
                </a:spcBef>
                <a:spcAft>
                  <a:spcPts val="0"/>
                </a:spcAft>
                <a:buClr>
                  <a:srgbClr val="009900"/>
                </a:buClr>
                <a:buSzPts val="3200"/>
                <a:buFont typeface="Times New Roman"/>
                <a:buNone/>
              </a:pPr>
              <a:r>
                <a:rPr b="0" i="0" lang="en-US" sz="3200" u="none" cap="none" strike="noStrike">
                  <a:solidFill>
                    <a:srgbClr val="009900"/>
                  </a:solidFill>
                  <a:latin typeface="Calibri"/>
                  <a:ea typeface="Calibri"/>
                  <a:cs typeface="Calibri"/>
                  <a:sym typeface="Calibri"/>
                </a:rPr>
                <a:t>Ex</a:t>
              </a:r>
              <a:r>
                <a:rPr b="0" i="0" lang="en-US" sz="1800" u="none" cap="none" strike="noStrike">
                  <a:solidFill>
                    <a:srgbClr val="009900"/>
                  </a:solidFill>
                  <a:latin typeface="Times New Roman"/>
                  <a:ea typeface="Times New Roman"/>
                  <a:cs typeface="Times New Roman"/>
                  <a:sym typeface="Times New Roman"/>
                </a:rPr>
                <a:t>:</a:t>
              </a:r>
              <a:r>
                <a:rPr b="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Calibri"/>
                  <a:ea typeface="Calibri"/>
                  <a:cs typeface="Calibri"/>
                  <a:sym typeface="Calibri"/>
                </a:rPr>
                <a:t>1 0  0  1  1 </a:t>
              </a:r>
              <a:r>
                <a:rPr b="0" i="0" lang="en-US" sz="1800" u="none" cap="none" strike="noStrike">
                  <a:solidFill>
                    <a:srgbClr val="FF0000"/>
                  </a:solidFill>
                  <a:latin typeface="Calibri"/>
                  <a:ea typeface="Calibri"/>
                  <a:cs typeface="Calibri"/>
                  <a:sym typeface="Calibri"/>
                </a:rPr>
                <a:t>(-13)</a:t>
              </a:r>
              <a:r>
                <a:rPr b="0" i="0" lang="en-US" sz="1800" u="none" cap="none" strike="noStrike">
                  <a:solidFill>
                    <a:schemeClr val="dk1"/>
                  </a:solidFill>
                  <a:latin typeface="Calibri"/>
                  <a:ea typeface="Calibri"/>
                  <a:cs typeface="Calibri"/>
                  <a:sym typeface="Calibri"/>
                </a:rPr>
                <a:t>  X  0  1  0  1  1 </a:t>
              </a:r>
              <a:r>
                <a:rPr b="0" i="0" lang="en-US" sz="1800" u="none" cap="none" strike="noStrike">
                  <a:solidFill>
                    <a:srgbClr val="FF0000"/>
                  </a:solidFill>
                  <a:latin typeface="Calibri"/>
                  <a:ea typeface="Calibri"/>
                  <a:cs typeface="Calibri"/>
                  <a:sym typeface="Calibri"/>
                </a:rPr>
                <a:t>(+11)</a:t>
              </a:r>
              <a:r>
                <a:rPr b="0" i="0" lang="en-US" sz="18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+1-1+1  0 -1</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    0 0  0  0  0</a:t>
              </a:r>
              <a:r>
                <a:rPr lang="en-US" sz="1800">
                  <a:solidFill>
                    <a:schemeClr val="dk1"/>
                  </a:solidFill>
                  <a:latin typeface="Calibri"/>
                  <a:ea typeface="Calibri"/>
                  <a:cs typeface="Calibri"/>
                  <a:sym typeface="Calibri"/>
                </a:rPr>
                <a:t>  0  1  1  0  1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FF0000"/>
                  </a:solidFill>
                  <a:latin typeface="Calibri"/>
                  <a:ea typeface="Calibri"/>
                  <a:cs typeface="Calibri"/>
                  <a:sym typeface="Calibri"/>
                </a:rPr>
                <a:t> 0 0  0</a:t>
              </a:r>
              <a:r>
                <a:rPr lang="en-US" sz="1800">
                  <a:solidFill>
                    <a:schemeClr val="dk1"/>
                  </a:solidFill>
                  <a:latin typeface="Calibri"/>
                  <a:ea typeface="Calibri"/>
                  <a:cs typeface="Calibri"/>
                  <a:sym typeface="Calibri"/>
                </a:rPr>
                <a:t> </a:t>
              </a:r>
              <a:r>
                <a:rPr lang="en-US" sz="1800">
                  <a:solidFill>
                    <a:srgbClr val="FF0000"/>
                  </a:solidFill>
                  <a:latin typeface="Calibri"/>
                  <a:ea typeface="Calibri"/>
                  <a:cs typeface="Calibri"/>
                  <a:sym typeface="Calibri"/>
                </a:rPr>
                <a:t> 0  </a:t>
              </a:r>
              <a:r>
                <a:rPr lang="en-US" sz="1800">
                  <a:solidFill>
                    <a:schemeClr val="dk1"/>
                  </a:solidFill>
                  <a:latin typeface="Calibri"/>
                  <a:ea typeface="Calibri"/>
                  <a:cs typeface="Calibri"/>
                  <a:sym typeface="Calibri"/>
                </a:rPr>
                <a:t>0  0  0  0  0</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FF0000"/>
                  </a:solidFill>
                  <a:latin typeface="Calibri"/>
                  <a:ea typeface="Calibri"/>
                  <a:cs typeface="Calibri"/>
                  <a:sym typeface="Calibri"/>
                </a:rPr>
                <a:t>1 1  1</a:t>
              </a:r>
              <a:r>
                <a:rPr lang="en-US" sz="1800">
                  <a:solidFill>
                    <a:schemeClr val="dk1"/>
                  </a:solidFill>
                  <a:latin typeface="Calibri"/>
                  <a:ea typeface="Calibri"/>
                  <a:cs typeface="Calibri"/>
                  <a:sym typeface="Calibri"/>
                </a:rPr>
                <a:t>  1  0  0  1  1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FF0000"/>
                  </a:solidFill>
                  <a:latin typeface="Calibri"/>
                  <a:ea typeface="Calibri"/>
                  <a:cs typeface="Calibri"/>
                  <a:sym typeface="Calibri"/>
                </a:rPr>
                <a:t> 0  0 </a:t>
              </a:r>
              <a:r>
                <a:rPr lang="en-US" sz="1800">
                  <a:solidFill>
                    <a:schemeClr val="dk1"/>
                  </a:solidFill>
                  <a:latin typeface="Calibri"/>
                  <a:ea typeface="Calibri"/>
                  <a:cs typeface="Calibri"/>
                  <a:sym typeface="Calibri"/>
                </a:rPr>
                <a:t> 0 1 1   0   1</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     1 </a:t>
              </a:r>
              <a:r>
                <a:rPr lang="en-US" sz="1800">
                  <a:solidFill>
                    <a:schemeClr val="dk1"/>
                  </a:solidFill>
                  <a:latin typeface="Calibri"/>
                  <a:ea typeface="Calibri"/>
                  <a:cs typeface="Calibri"/>
                  <a:sym typeface="Calibri"/>
                </a:rPr>
                <a:t>1  0 0  1  1</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FF0000"/>
                  </a:solidFill>
                  <a:latin typeface="Calibri"/>
                  <a:ea typeface="Calibri"/>
                  <a:cs typeface="Calibri"/>
                  <a:sym typeface="Calibri"/>
                </a:rPr>
                <a:t>1</a:t>
              </a:r>
              <a:r>
                <a:rPr lang="en-US" sz="1800">
                  <a:solidFill>
                    <a:schemeClr val="dk1"/>
                  </a:solidFill>
                  <a:latin typeface="Calibri"/>
                  <a:ea typeface="Calibri"/>
                  <a:cs typeface="Calibri"/>
                  <a:sym typeface="Calibri"/>
                </a:rPr>
                <a:t>  0 1  0  0 0 0 0  0   1 </a:t>
              </a:r>
              <a:r>
                <a:rPr lang="en-US" sz="1800">
                  <a:solidFill>
                    <a:srgbClr val="FF0000"/>
                  </a:solidFill>
                  <a:latin typeface="Calibri"/>
                  <a:ea typeface="Calibri"/>
                  <a:cs typeface="Calibri"/>
                  <a:sym typeface="Calibri"/>
                </a:rPr>
                <a:t>(-143)</a:t>
              </a:r>
              <a:r>
                <a:rPr lang="en-US" sz="1800">
                  <a:solidFill>
                    <a:schemeClr val="dk1"/>
                  </a:solidFill>
                  <a:latin typeface="Times New Roman"/>
                  <a:ea typeface="Times New Roman"/>
                  <a:cs typeface="Times New Roman"/>
                  <a:sym typeface="Times New Roman"/>
                </a:rPr>
                <a:t> </a:t>
              </a:r>
              <a:endParaRPr/>
            </a:p>
          </p:txBody>
        </p:sp>
        <p:grpSp>
          <p:nvGrpSpPr>
            <p:cNvPr id="861" name="Google Shape;861;p85"/>
            <p:cNvGrpSpPr/>
            <p:nvPr/>
          </p:nvGrpSpPr>
          <p:grpSpPr>
            <a:xfrm>
              <a:off x="240" y="2304"/>
              <a:ext cx="2256" cy="1632"/>
              <a:chOff x="240" y="2256"/>
              <a:chExt cx="2160" cy="1632"/>
            </a:xfrm>
          </p:grpSpPr>
          <p:grpSp>
            <p:nvGrpSpPr>
              <p:cNvPr id="862" name="Google Shape;862;p85"/>
              <p:cNvGrpSpPr/>
              <p:nvPr/>
            </p:nvGrpSpPr>
            <p:grpSpPr>
              <a:xfrm>
                <a:off x="240" y="2256"/>
                <a:ext cx="2160" cy="1632"/>
                <a:chOff x="240" y="2256"/>
                <a:chExt cx="2160" cy="1368"/>
              </a:xfrm>
            </p:grpSpPr>
            <p:cxnSp>
              <p:nvCxnSpPr>
                <p:cNvPr id="863" name="Google Shape;863;p85"/>
                <p:cNvCxnSpPr/>
                <p:nvPr/>
              </p:nvCxnSpPr>
              <p:spPr>
                <a:xfrm>
                  <a:off x="240" y="2256"/>
                  <a:ext cx="2160" cy="0"/>
                </a:xfrm>
                <a:prstGeom prst="straightConnector1">
                  <a:avLst/>
                </a:prstGeom>
                <a:noFill/>
                <a:ln cap="flat" cmpd="sng" w="38100">
                  <a:solidFill>
                    <a:schemeClr val="dk1"/>
                  </a:solidFill>
                  <a:prstDash val="solid"/>
                  <a:round/>
                  <a:headEnd len="med" w="med" type="none"/>
                  <a:tailEnd len="med" w="med" type="none"/>
                </a:ln>
              </p:spPr>
            </p:cxnSp>
            <p:cxnSp>
              <p:nvCxnSpPr>
                <p:cNvPr id="864" name="Google Shape;864;p85"/>
                <p:cNvCxnSpPr/>
                <p:nvPr/>
              </p:nvCxnSpPr>
              <p:spPr>
                <a:xfrm>
                  <a:off x="240" y="3141"/>
                  <a:ext cx="2160" cy="0"/>
                </a:xfrm>
                <a:prstGeom prst="straightConnector1">
                  <a:avLst/>
                </a:prstGeom>
                <a:noFill/>
                <a:ln cap="flat" cmpd="sng" w="38100">
                  <a:solidFill>
                    <a:schemeClr val="dk1"/>
                  </a:solidFill>
                  <a:prstDash val="solid"/>
                  <a:round/>
                  <a:headEnd len="med" w="med" type="none"/>
                  <a:tailEnd len="med" w="med" type="none"/>
                </a:ln>
              </p:spPr>
            </p:cxnSp>
            <p:cxnSp>
              <p:nvCxnSpPr>
                <p:cNvPr id="865" name="Google Shape;865;p85"/>
                <p:cNvCxnSpPr/>
                <p:nvPr/>
              </p:nvCxnSpPr>
              <p:spPr>
                <a:xfrm>
                  <a:off x="240" y="3624"/>
                  <a:ext cx="2160" cy="0"/>
                </a:xfrm>
                <a:prstGeom prst="straightConnector1">
                  <a:avLst/>
                </a:prstGeom>
                <a:noFill/>
                <a:ln cap="flat" cmpd="sng" w="38100">
                  <a:solidFill>
                    <a:schemeClr val="dk1"/>
                  </a:solidFill>
                  <a:prstDash val="solid"/>
                  <a:round/>
                  <a:headEnd len="med" w="med" type="none"/>
                  <a:tailEnd len="med" w="med" type="none"/>
                </a:ln>
              </p:spPr>
            </p:cxnSp>
          </p:grpSp>
          <p:sp>
            <p:nvSpPr>
              <p:cNvPr id="866" name="Google Shape;866;p85"/>
              <p:cNvSpPr/>
              <p:nvPr/>
            </p:nvSpPr>
            <p:spPr>
              <a:xfrm>
                <a:off x="1872" y="3630"/>
                <a:ext cx="480" cy="210"/>
              </a:xfrm>
              <a:prstGeom prst="rightArrow">
                <a:avLst>
                  <a:gd fmla="val 50000" name="adj1"/>
                  <a:gd fmla="val 57143" name="adj2"/>
                </a:avLst>
              </a:prstGeom>
              <a:solidFill>
                <a:schemeClr val="accent1"/>
              </a:solid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86"/>
          <p:cNvSpPr txBox="1"/>
          <p:nvPr/>
        </p:nvSpPr>
        <p:spPr>
          <a:xfrm>
            <a:off x="152400" y="974725"/>
            <a:ext cx="4648200" cy="7016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rgbClr val="0000FF"/>
                </a:solidFill>
                <a:latin typeface="Calibri"/>
                <a:ea typeface="Calibri"/>
                <a:cs typeface="Calibri"/>
                <a:sym typeface="Calibri"/>
              </a:rPr>
              <a:t>Booth algorithm</a:t>
            </a:r>
            <a:endParaRPr/>
          </a:p>
        </p:txBody>
      </p:sp>
      <p:sp>
        <p:nvSpPr>
          <p:cNvPr id="872" name="Google Shape;872;p86"/>
          <p:cNvSpPr/>
          <p:nvPr/>
        </p:nvSpPr>
        <p:spPr>
          <a:xfrm>
            <a:off x="0" y="1600200"/>
            <a:ext cx="5184775" cy="11874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FF"/>
                </a:solidFill>
                <a:latin typeface="Calibri"/>
                <a:ea typeface="Calibri"/>
                <a:cs typeface="Calibri"/>
                <a:sym typeface="Calibri"/>
              </a:rPr>
              <a:t>Booth algorithm treats both +ve &amp; </a:t>
            </a:r>
            <a:endParaRPr/>
          </a:p>
          <a:p>
            <a:pPr indent="0" lvl="0" marL="0" marR="0" rtl="0" algn="l">
              <a:spcBef>
                <a:spcPts val="0"/>
              </a:spcBef>
              <a:spcAft>
                <a:spcPts val="0"/>
              </a:spcAft>
              <a:buNone/>
            </a:pPr>
            <a:r>
              <a:rPr lang="en-US" sz="1800">
                <a:solidFill>
                  <a:srgbClr val="0000FF"/>
                </a:solidFill>
                <a:latin typeface="Calibri"/>
                <a:ea typeface="Calibri"/>
                <a:cs typeface="Calibri"/>
                <a:sym typeface="Calibri"/>
              </a:rPr>
              <a:t>-ve operands equally.</a:t>
            </a:r>
            <a:endParaRPr/>
          </a:p>
          <a:p>
            <a:pPr indent="0" lvl="0" marL="0" marR="0" rtl="0" algn="l">
              <a:spcBef>
                <a:spcPts val="0"/>
              </a:spcBef>
              <a:spcAft>
                <a:spcPts val="0"/>
              </a:spcAft>
              <a:buNone/>
            </a:pPr>
            <a:r>
              <a:rPr lang="en-US" sz="1800">
                <a:solidFill>
                  <a:srgbClr val="0000FF"/>
                </a:solidFill>
                <a:latin typeface="Calibri"/>
                <a:ea typeface="Calibri"/>
                <a:cs typeface="Calibri"/>
                <a:sym typeface="Calibri"/>
              </a:rPr>
              <a:t>(c) + Md X - Mr</a:t>
            </a:r>
            <a:endParaRPr/>
          </a:p>
        </p:txBody>
      </p:sp>
      <p:grpSp>
        <p:nvGrpSpPr>
          <p:cNvPr id="873" name="Google Shape;873;p86"/>
          <p:cNvGrpSpPr/>
          <p:nvPr/>
        </p:nvGrpSpPr>
        <p:grpSpPr>
          <a:xfrm>
            <a:off x="228600" y="2743200"/>
            <a:ext cx="8077200" cy="3506789"/>
            <a:chOff x="144" y="1680"/>
            <a:chExt cx="5088" cy="2209"/>
          </a:xfrm>
        </p:grpSpPr>
        <p:sp>
          <p:nvSpPr>
            <p:cNvPr id="874" name="Google Shape;874;p86"/>
            <p:cNvSpPr txBox="1"/>
            <p:nvPr/>
          </p:nvSpPr>
          <p:spPr>
            <a:xfrm>
              <a:off x="144" y="1680"/>
              <a:ext cx="5088" cy="2208"/>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1" marL="457200" marR="0" rtl="0" algn="l">
                <a:spcBef>
                  <a:spcPts val="0"/>
                </a:spcBef>
                <a:spcAft>
                  <a:spcPts val="0"/>
                </a:spcAft>
                <a:buClr>
                  <a:srgbClr val="009900"/>
                </a:buClr>
                <a:buSzPts val="3200"/>
                <a:buFont typeface="Times New Roman"/>
                <a:buNone/>
              </a:pPr>
              <a:r>
                <a:rPr b="0" i="0" lang="en-US" sz="3200" u="none" cap="none" strike="noStrike">
                  <a:solidFill>
                    <a:srgbClr val="009900"/>
                  </a:solidFill>
                  <a:latin typeface="Calibri"/>
                  <a:ea typeface="Calibri"/>
                  <a:cs typeface="Calibri"/>
                  <a:sym typeface="Calibri"/>
                </a:rPr>
                <a:t>Ex</a:t>
              </a:r>
              <a:r>
                <a:rPr b="0" i="0" lang="en-US" sz="1800" u="none" cap="none" strike="noStrike">
                  <a:solidFill>
                    <a:srgbClr val="009900"/>
                  </a:solidFill>
                  <a:latin typeface="Times New Roman"/>
                  <a:ea typeface="Times New Roman"/>
                  <a:cs typeface="Times New Roman"/>
                  <a:sym typeface="Times New Roman"/>
                </a:rPr>
                <a:t>:</a:t>
              </a:r>
              <a:r>
                <a:rPr b="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Calibri"/>
                  <a:ea typeface="Calibri"/>
                  <a:cs typeface="Calibri"/>
                  <a:sym typeface="Calibri"/>
                </a:rPr>
                <a:t>0 1  1  0  1 </a:t>
              </a:r>
              <a:r>
                <a:rPr b="0" i="0" lang="en-US" sz="1800" u="none" cap="none" strike="noStrike">
                  <a:solidFill>
                    <a:srgbClr val="FF0000"/>
                  </a:solidFill>
                  <a:latin typeface="Calibri"/>
                  <a:ea typeface="Calibri"/>
                  <a:cs typeface="Calibri"/>
                  <a:sym typeface="Calibri"/>
                </a:rPr>
                <a:t>(+13)</a:t>
              </a:r>
              <a:r>
                <a:rPr b="0" i="0" lang="en-US" sz="1800" u="none" cap="none" strike="noStrike">
                  <a:solidFill>
                    <a:schemeClr val="dk1"/>
                  </a:solidFill>
                  <a:latin typeface="Calibri"/>
                  <a:ea typeface="Calibri"/>
                  <a:cs typeface="Calibri"/>
                  <a:sym typeface="Calibri"/>
                </a:rPr>
                <a:t>  X  1  0 1  0  1 </a:t>
              </a:r>
              <a:r>
                <a:rPr b="0" i="0" lang="en-US" sz="1800" u="none" cap="none" strike="noStrike">
                  <a:solidFill>
                    <a:srgbClr val="FF0000"/>
                  </a:solidFill>
                  <a:latin typeface="Calibri"/>
                  <a:ea typeface="Calibri"/>
                  <a:cs typeface="Calibri"/>
                  <a:sym typeface="Calibri"/>
                </a:rPr>
                <a:t>(-11)</a:t>
              </a:r>
              <a:r>
                <a:rPr b="0" i="0" lang="en-US" sz="18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-1+1-1 +1-1</a:t>
              </a:r>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   0 0 0 0 0 0  0  0  0  0</a:t>
              </a:r>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   1 1 1 1 1</a:t>
              </a:r>
              <a:r>
                <a:rPr lang="en-US" sz="1800">
                  <a:solidFill>
                    <a:schemeClr val="dk1"/>
                  </a:solidFill>
                  <a:latin typeface="Calibri"/>
                  <a:ea typeface="Calibri"/>
                  <a:cs typeface="Calibri"/>
                  <a:sym typeface="Calibri"/>
                </a:rPr>
                <a:t> 1  0  0  1  1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FF0000"/>
                  </a:solidFill>
                  <a:latin typeface="Calibri"/>
                  <a:ea typeface="Calibri"/>
                  <a:cs typeface="Calibri"/>
                  <a:sym typeface="Calibri"/>
                </a:rPr>
                <a:t>0 0 0 0</a:t>
              </a:r>
              <a:r>
                <a:rPr lang="en-US" sz="1800">
                  <a:solidFill>
                    <a:schemeClr val="dk1"/>
                  </a:solidFill>
                  <a:latin typeface="Calibri"/>
                  <a:ea typeface="Calibri"/>
                  <a:cs typeface="Calibri"/>
                  <a:sym typeface="Calibri"/>
                </a:rPr>
                <a:t> 0 1  1  0  1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FF0000"/>
                  </a:solidFill>
                  <a:latin typeface="Calibri"/>
                  <a:ea typeface="Calibri"/>
                  <a:cs typeface="Calibri"/>
                  <a:sym typeface="Calibri"/>
                </a:rPr>
                <a:t>1 1 1</a:t>
              </a:r>
              <a:r>
                <a:rPr lang="en-US" sz="1800">
                  <a:solidFill>
                    <a:schemeClr val="dk1"/>
                  </a:solidFill>
                  <a:latin typeface="Calibri"/>
                  <a:ea typeface="Calibri"/>
                  <a:cs typeface="Calibri"/>
                  <a:sym typeface="Calibri"/>
                </a:rPr>
                <a:t> 1 0 0  1  1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FF0000"/>
                  </a:solidFill>
                  <a:latin typeface="Calibri"/>
                  <a:ea typeface="Calibri"/>
                  <a:cs typeface="Calibri"/>
                  <a:sym typeface="Calibri"/>
                </a:rPr>
                <a:t>0 0</a:t>
              </a:r>
              <a:r>
                <a:rPr lang="en-US" sz="1800">
                  <a:solidFill>
                    <a:schemeClr val="dk1"/>
                  </a:solidFill>
                  <a:latin typeface="Calibri"/>
                  <a:ea typeface="Calibri"/>
                  <a:cs typeface="Calibri"/>
                  <a:sym typeface="Calibri"/>
                </a:rPr>
                <a:t> 0 1 1 0  1</a:t>
              </a:r>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   1</a:t>
              </a:r>
              <a:r>
                <a:rPr lang="en-US" sz="1800">
                  <a:solidFill>
                    <a:schemeClr val="dk1"/>
                  </a:solidFill>
                  <a:latin typeface="Calibri"/>
                  <a:ea typeface="Calibri"/>
                  <a:cs typeface="Calibri"/>
                  <a:sym typeface="Calibri"/>
                </a:rPr>
                <a:t> 1 0 0 1 1</a:t>
              </a:r>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FF0000"/>
                  </a:solidFill>
                  <a:latin typeface="Calibri"/>
                  <a:ea typeface="Calibri"/>
                  <a:cs typeface="Calibri"/>
                  <a:sym typeface="Calibri"/>
                </a:rPr>
                <a:t>1</a:t>
              </a:r>
              <a:r>
                <a:rPr lang="en-US" sz="1800">
                  <a:solidFill>
                    <a:schemeClr val="dk1"/>
                  </a:solidFill>
                  <a:latin typeface="Calibri"/>
                  <a:ea typeface="Calibri"/>
                  <a:cs typeface="Calibri"/>
                  <a:sym typeface="Calibri"/>
                </a:rPr>
                <a:t>  1 0 1 1 1 0 0 0 1              </a:t>
              </a:r>
              <a:r>
                <a:rPr lang="en-US" sz="1800">
                  <a:solidFill>
                    <a:srgbClr val="FF0000"/>
                  </a:solidFill>
                  <a:latin typeface="Calibri"/>
                  <a:ea typeface="Calibri"/>
                  <a:cs typeface="Calibri"/>
                  <a:sym typeface="Calibri"/>
                </a:rPr>
                <a:t>1</a:t>
              </a:r>
              <a:r>
                <a:rPr lang="en-US" sz="1800">
                  <a:solidFill>
                    <a:schemeClr val="dk1"/>
                  </a:solidFill>
                  <a:latin typeface="Calibri"/>
                  <a:ea typeface="Calibri"/>
                  <a:cs typeface="Calibri"/>
                  <a:sym typeface="Calibri"/>
                </a:rPr>
                <a:t> 0 1 0 0 0  1   1  1 1 </a:t>
              </a:r>
              <a:r>
                <a:rPr lang="en-US" sz="1800">
                  <a:solidFill>
                    <a:srgbClr val="FF0000"/>
                  </a:solidFill>
                  <a:latin typeface="Calibri"/>
                  <a:ea typeface="Calibri"/>
                  <a:cs typeface="Calibri"/>
                  <a:sym typeface="Calibri"/>
                </a:rPr>
                <a:t>(-143)</a:t>
              </a:r>
              <a:r>
                <a:rPr lang="en-US" sz="1800">
                  <a:solidFill>
                    <a:schemeClr val="dk1"/>
                  </a:solidFill>
                  <a:latin typeface="Calibri"/>
                  <a:ea typeface="Calibri"/>
                  <a:cs typeface="Calibri"/>
                  <a:sym typeface="Calibri"/>
                </a:rPr>
                <a:t> </a:t>
              </a:r>
              <a:endParaRPr/>
            </a:p>
          </p:txBody>
        </p:sp>
        <p:grpSp>
          <p:nvGrpSpPr>
            <p:cNvPr id="875" name="Google Shape;875;p86"/>
            <p:cNvGrpSpPr/>
            <p:nvPr/>
          </p:nvGrpSpPr>
          <p:grpSpPr>
            <a:xfrm>
              <a:off x="240" y="2209"/>
              <a:ext cx="2391" cy="1680"/>
              <a:chOff x="240" y="2209"/>
              <a:chExt cx="2391" cy="1680"/>
            </a:xfrm>
          </p:grpSpPr>
          <p:grpSp>
            <p:nvGrpSpPr>
              <p:cNvPr id="876" name="Google Shape;876;p86"/>
              <p:cNvGrpSpPr/>
              <p:nvPr/>
            </p:nvGrpSpPr>
            <p:grpSpPr>
              <a:xfrm>
                <a:off x="240" y="2209"/>
                <a:ext cx="2160" cy="1680"/>
                <a:chOff x="240" y="2216"/>
                <a:chExt cx="2160" cy="1408"/>
              </a:xfrm>
            </p:grpSpPr>
            <p:cxnSp>
              <p:nvCxnSpPr>
                <p:cNvPr id="877" name="Google Shape;877;p86"/>
                <p:cNvCxnSpPr/>
                <p:nvPr/>
              </p:nvCxnSpPr>
              <p:spPr>
                <a:xfrm>
                  <a:off x="240" y="2216"/>
                  <a:ext cx="2160" cy="0"/>
                </a:xfrm>
                <a:prstGeom prst="straightConnector1">
                  <a:avLst/>
                </a:prstGeom>
                <a:noFill/>
                <a:ln cap="flat" cmpd="sng" w="38100">
                  <a:solidFill>
                    <a:schemeClr val="dk1"/>
                  </a:solidFill>
                  <a:prstDash val="solid"/>
                  <a:round/>
                  <a:headEnd len="med" w="med" type="none"/>
                  <a:tailEnd len="med" w="med" type="none"/>
                </a:ln>
              </p:spPr>
            </p:cxnSp>
            <p:cxnSp>
              <p:nvCxnSpPr>
                <p:cNvPr id="878" name="Google Shape;878;p86"/>
                <p:cNvCxnSpPr/>
                <p:nvPr/>
              </p:nvCxnSpPr>
              <p:spPr>
                <a:xfrm>
                  <a:off x="240" y="3384"/>
                  <a:ext cx="2160" cy="0"/>
                </a:xfrm>
                <a:prstGeom prst="straightConnector1">
                  <a:avLst/>
                </a:prstGeom>
                <a:noFill/>
                <a:ln cap="flat" cmpd="sng" w="38100">
                  <a:solidFill>
                    <a:schemeClr val="dk1"/>
                  </a:solidFill>
                  <a:prstDash val="solid"/>
                  <a:round/>
                  <a:headEnd len="med" w="med" type="none"/>
                  <a:tailEnd len="med" w="med" type="none"/>
                </a:ln>
              </p:spPr>
            </p:cxnSp>
            <p:cxnSp>
              <p:nvCxnSpPr>
                <p:cNvPr id="879" name="Google Shape;879;p86"/>
                <p:cNvCxnSpPr/>
                <p:nvPr/>
              </p:nvCxnSpPr>
              <p:spPr>
                <a:xfrm>
                  <a:off x="240" y="3624"/>
                  <a:ext cx="2160" cy="0"/>
                </a:xfrm>
                <a:prstGeom prst="straightConnector1">
                  <a:avLst/>
                </a:prstGeom>
                <a:noFill/>
                <a:ln cap="flat" cmpd="sng" w="38100">
                  <a:solidFill>
                    <a:schemeClr val="dk1"/>
                  </a:solidFill>
                  <a:prstDash val="solid"/>
                  <a:round/>
                  <a:headEnd len="med" w="med" type="none"/>
                  <a:tailEnd len="med" w="med" type="none"/>
                </a:ln>
              </p:spPr>
            </p:cxnSp>
          </p:grpSp>
          <p:sp>
            <p:nvSpPr>
              <p:cNvPr id="880" name="Google Shape;880;p86"/>
              <p:cNvSpPr/>
              <p:nvPr/>
            </p:nvSpPr>
            <p:spPr>
              <a:xfrm>
                <a:off x="2016" y="3630"/>
                <a:ext cx="615" cy="210"/>
              </a:xfrm>
              <a:prstGeom prst="rightArrow">
                <a:avLst>
                  <a:gd fmla="val 50000" name="adj1"/>
                  <a:gd fmla="val 73214" name="adj2"/>
                </a:avLst>
              </a:prstGeom>
              <a:solidFill>
                <a:schemeClr val="accent1"/>
              </a:solid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87"/>
          <p:cNvSpPr txBox="1"/>
          <p:nvPr/>
        </p:nvSpPr>
        <p:spPr>
          <a:xfrm>
            <a:off x="152400" y="974725"/>
            <a:ext cx="4648200" cy="7016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rgbClr val="0000FF"/>
                </a:solidFill>
                <a:latin typeface="Calibri"/>
                <a:ea typeface="Calibri"/>
                <a:cs typeface="Calibri"/>
                <a:sym typeface="Calibri"/>
              </a:rPr>
              <a:t>Booth algorithm</a:t>
            </a:r>
            <a:endParaRPr/>
          </a:p>
        </p:txBody>
      </p:sp>
      <p:sp>
        <p:nvSpPr>
          <p:cNvPr id="886" name="Google Shape;886;p87"/>
          <p:cNvSpPr/>
          <p:nvPr/>
        </p:nvSpPr>
        <p:spPr>
          <a:xfrm>
            <a:off x="0" y="1600200"/>
            <a:ext cx="5184775" cy="11874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FF"/>
                </a:solidFill>
                <a:latin typeface="Calibri"/>
                <a:ea typeface="Calibri"/>
                <a:cs typeface="Calibri"/>
                <a:sym typeface="Calibri"/>
              </a:rPr>
              <a:t>Booth algorithm treats both +ve &amp; </a:t>
            </a:r>
            <a:endParaRPr/>
          </a:p>
          <a:p>
            <a:pPr indent="0" lvl="0" marL="0" marR="0" rtl="0" algn="l">
              <a:spcBef>
                <a:spcPts val="0"/>
              </a:spcBef>
              <a:spcAft>
                <a:spcPts val="0"/>
              </a:spcAft>
              <a:buNone/>
            </a:pPr>
            <a:r>
              <a:rPr lang="en-US" sz="1800">
                <a:solidFill>
                  <a:srgbClr val="0000FF"/>
                </a:solidFill>
                <a:latin typeface="Calibri"/>
                <a:ea typeface="Calibri"/>
                <a:cs typeface="Calibri"/>
                <a:sym typeface="Calibri"/>
              </a:rPr>
              <a:t>-ve operands equally.</a:t>
            </a:r>
            <a:endParaRPr/>
          </a:p>
          <a:p>
            <a:pPr indent="0" lvl="0" marL="0" marR="0" rtl="0" algn="l">
              <a:spcBef>
                <a:spcPts val="0"/>
              </a:spcBef>
              <a:spcAft>
                <a:spcPts val="0"/>
              </a:spcAft>
              <a:buNone/>
            </a:pPr>
            <a:r>
              <a:rPr lang="en-US" sz="1800">
                <a:solidFill>
                  <a:srgbClr val="0000FF"/>
                </a:solidFill>
                <a:latin typeface="Calibri"/>
                <a:ea typeface="Calibri"/>
                <a:cs typeface="Calibri"/>
                <a:sym typeface="Calibri"/>
              </a:rPr>
              <a:t>(d) - Md X - Mr</a:t>
            </a:r>
            <a:endParaRPr/>
          </a:p>
        </p:txBody>
      </p:sp>
      <p:grpSp>
        <p:nvGrpSpPr>
          <p:cNvPr id="887" name="Google Shape;887;p87"/>
          <p:cNvGrpSpPr/>
          <p:nvPr/>
        </p:nvGrpSpPr>
        <p:grpSpPr>
          <a:xfrm>
            <a:off x="228600" y="2743200"/>
            <a:ext cx="7086600" cy="3506789"/>
            <a:chOff x="144" y="1680"/>
            <a:chExt cx="4464" cy="2209"/>
          </a:xfrm>
        </p:grpSpPr>
        <p:sp>
          <p:nvSpPr>
            <p:cNvPr id="888" name="Google Shape;888;p87"/>
            <p:cNvSpPr txBox="1"/>
            <p:nvPr/>
          </p:nvSpPr>
          <p:spPr>
            <a:xfrm>
              <a:off x="144" y="1680"/>
              <a:ext cx="4464" cy="2208"/>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1" marL="457200" marR="0" rtl="0" algn="l">
                <a:spcBef>
                  <a:spcPts val="0"/>
                </a:spcBef>
                <a:spcAft>
                  <a:spcPts val="0"/>
                </a:spcAft>
                <a:buClr>
                  <a:srgbClr val="009900"/>
                </a:buClr>
                <a:buSzPts val="3200"/>
                <a:buFont typeface="Times New Roman"/>
                <a:buNone/>
              </a:pPr>
              <a:r>
                <a:rPr b="0" i="0" lang="en-US" sz="3200" u="none" cap="none" strike="noStrike">
                  <a:solidFill>
                    <a:srgbClr val="009900"/>
                  </a:solidFill>
                  <a:latin typeface="Calibri"/>
                  <a:ea typeface="Calibri"/>
                  <a:cs typeface="Calibri"/>
                  <a:sym typeface="Calibri"/>
                </a:rPr>
                <a:t>Ex</a:t>
              </a:r>
              <a:r>
                <a:rPr b="0" i="0" lang="en-US" sz="1800" u="none" cap="none" strike="noStrike">
                  <a:solidFill>
                    <a:srgbClr val="009900"/>
                  </a:solidFill>
                  <a:latin typeface="Times New Roman"/>
                  <a:ea typeface="Times New Roman"/>
                  <a:cs typeface="Times New Roman"/>
                  <a:sym typeface="Times New Roman"/>
                </a:rPr>
                <a:t>:</a:t>
              </a:r>
              <a:r>
                <a:rPr b="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Calibri"/>
                  <a:ea typeface="Calibri"/>
                  <a:cs typeface="Calibri"/>
                  <a:sym typeface="Calibri"/>
                </a:rPr>
                <a:t>1 0  0  1  1 </a:t>
              </a:r>
              <a:r>
                <a:rPr b="0" i="0" lang="en-US" sz="1800" u="none" cap="none" strike="noStrike">
                  <a:solidFill>
                    <a:srgbClr val="FF0000"/>
                  </a:solidFill>
                  <a:latin typeface="Calibri"/>
                  <a:ea typeface="Calibri"/>
                  <a:cs typeface="Calibri"/>
                  <a:sym typeface="Calibri"/>
                </a:rPr>
                <a:t>(-13)</a:t>
              </a:r>
              <a:r>
                <a:rPr b="0" i="0" lang="en-US" sz="1800" u="none" cap="none" strike="noStrike">
                  <a:solidFill>
                    <a:schemeClr val="dk1"/>
                  </a:solidFill>
                  <a:latin typeface="Calibri"/>
                  <a:ea typeface="Calibri"/>
                  <a:cs typeface="Calibri"/>
                  <a:sym typeface="Calibri"/>
                </a:rPr>
                <a:t>  X  0  0 1  0  1 </a:t>
              </a:r>
              <a:r>
                <a:rPr b="0" i="0" lang="en-US" sz="1800" u="none" cap="none" strike="noStrike">
                  <a:solidFill>
                    <a:srgbClr val="FF0000"/>
                  </a:solidFill>
                  <a:latin typeface="Calibri"/>
                  <a:ea typeface="Calibri"/>
                  <a:cs typeface="Calibri"/>
                  <a:sym typeface="Calibri"/>
                </a:rPr>
                <a:t>(-11)</a:t>
              </a:r>
              <a:r>
                <a:rPr b="0" i="0" lang="en-US" sz="18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-1+1-1 +1 -1</a:t>
              </a:r>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   0 0 0 0 0 0  0  0  0  0</a:t>
              </a:r>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   0 0 0 0 0</a:t>
              </a:r>
              <a:r>
                <a:rPr lang="en-US" sz="1800">
                  <a:solidFill>
                    <a:schemeClr val="dk1"/>
                  </a:solidFill>
                  <a:latin typeface="Calibri"/>
                  <a:ea typeface="Calibri"/>
                  <a:cs typeface="Calibri"/>
                  <a:sym typeface="Calibri"/>
                </a:rPr>
                <a:t> 0  1  1  0  1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FF0000"/>
                  </a:solidFill>
                  <a:latin typeface="Calibri"/>
                  <a:ea typeface="Calibri"/>
                  <a:cs typeface="Calibri"/>
                  <a:sym typeface="Calibri"/>
                </a:rPr>
                <a:t>1 1 1 1</a:t>
              </a:r>
              <a:r>
                <a:rPr lang="en-US" sz="1800">
                  <a:solidFill>
                    <a:schemeClr val="dk1"/>
                  </a:solidFill>
                  <a:latin typeface="Calibri"/>
                  <a:ea typeface="Calibri"/>
                  <a:cs typeface="Calibri"/>
                  <a:sym typeface="Calibri"/>
                </a:rPr>
                <a:t> 1 0  0  1  1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FF0000"/>
                  </a:solidFill>
                  <a:latin typeface="Calibri"/>
                  <a:ea typeface="Calibri"/>
                  <a:cs typeface="Calibri"/>
                  <a:sym typeface="Calibri"/>
                </a:rPr>
                <a:t>0 0 0</a:t>
              </a:r>
              <a:r>
                <a:rPr lang="en-US" sz="1800">
                  <a:solidFill>
                    <a:schemeClr val="dk1"/>
                  </a:solidFill>
                  <a:latin typeface="Calibri"/>
                  <a:ea typeface="Calibri"/>
                  <a:cs typeface="Calibri"/>
                  <a:sym typeface="Calibri"/>
                </a:rPr>
                <a:t> 0 1 1  0  1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FF0000"/>
                  </a:solidFill>
                  <a:latin typeface="Calibri"/>
                  <a:ea typeface="Calibri"/>
                  <a:cs typeface="Calibri"/>
                  <a:sym typeface="Calibri"/>
                </a:rPr>
                <a:t>1 1</a:t>
              </a:r>
              <a:r>
                <a:rPr lang="en-US" sz="1800">
                  <a:solidFill>
                    <a:schemeClr val="dk1"/>
                  </a:solidFill>
                  <a:latin typeface="Calibri"/>
                  <a:ea typeface="Calibri"/>
                  <a:cs typeface="Calibri"/>
                  <a:sym typeface="Calibri"/>
                </a:rPr>
                <a:t> 1 0 0 1  1</a:t>
              </a:r>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   0</a:t>
              </a:r>
              <a:r>
                <a:rPr lang="en-US" sz="1800">
                  <a:solidFill>
                    <a:schemeClr val="dk1"/>
                  </a:solidFill>
                  <a:latin typeface="Calibri"/>
                  <a:ea typeface="Calibri"/>
                  <a:cs typeface="Calibri"/>
                  <a:sym typeface="Calibri"/>
                </a:rPr>
                <a:t> 0 1 1 0 1</a:t>
              </a:r>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FF0000"/>
                  </a:solidFill>
                  <a:latin typeface="Calibri"/>
                  <a:ea typeface="Calibri"/>
                  <a:cs typeface="Calibri"/>
                  <a:sym typeface="Calibri"/>
                </a:rPr>
                <a:t>0</a:t>
              </a:r>
              <a:r>
                <a:rPr lang="en-US" sz="1800">
                  <a:solidFill>
                    <a:schemeClr val="dk1"/>
                  </a:solidFill>
                  <a:latin typeface="Calibri"/>
                  <a:ea typeface="Calibri"/>
                  <a:cs typeface="Calibri"/>
                  <a:sym typeface="Calibri"/>
                </a:rPr>
                <a:t> 0 1 0 0 0  1   1  1 1 </a:t>
              </a:r>
              <a:r>
                <a:rPr lang="en-US" sz="1800">
                  <a:solidFill>
                    <a:srgbClr val="FF0000"/>
                  </a:solidFill>
                  <a:latin typeface="Calibri"/>
                  <a:ea typeface="Calibri"/>
                  <a:cs typeface="Calibri"/>
                  <a:sym typeface="Calibri"/>
                </a:rPr>
                <a:t>(+143)</a:t>
              </a:r>
              <a:r>
                <a:rPr lang="en-US" sz="1800">
                  <a:solidFill>
                    <a:schemeClr val="dk1"/>
                  </a:solidFill>
                  <a:latin typeface="Calibri"/>
                  <a:ea typeface="Calibri"/>
                  <a:cs typeface="Calibri"/>
                  <a:sym typeface="Calibri"/>
                </a:rPr>
                <a:t> </a:t>
              </a:r>
              <a:endParaRPr/>
            </a:p>
          </p:txBody>
        </p:sp>
        <p:grpSp>
          <p:nvGrpSpPr>
            <p:cNvPr id="889" name="Google Shape;889;p87"/>
            <p:cNvGrpSpPr/>
            <p:nvPr/>
          </p:nvGrpSpPr>
          <p:grpSpPr>
            <a:xfrm>
              <a:off x="240" y="2209"/>
              <a:ext cx="2160" cy="1680"/>
              <a:chOff x="240" y="2216"/>
              <a:chExt cx="2160" cy="1408"/>
            </a:xfrm>
          </p:grpSpPr>
          <p:cxnSp>
            <p:nvCxnSpPr>
              <p:cNvPr id="890" name="Google Shape;890;p87"/>
              <p:cNvCxnSpPr/>
              <p:nvPr/>
            </p:nvCxnSpPr>
            <p:spPr>
              <a:xfrm>
                <a:off x="240" y="2216"/>
                <a:ext cx="2160" cy="0"/>
              </a:xfrm>
              <a:prstGeom prst="straightConnector1">
                <a:avLst/>
              </a:prstGeom>
              <a:noFill/>
              <a:ln cap="flat" cmpd="sng" w="38100">
                <a:solidFill>
                  <a:schemeClr val="dk1"/>
                </a:solidFill>
                <a:prstDash val="solid"/>
                <a:round/>
                <a:headEnd len="med" w="med" type="none"/>
                <a:tailEnd len="med" w="med" type="none"/>
              </a:ln>
            </p:spPr>
          </p:cxnSp>
          <p:cxnSp>
            <p:nvCxnSpPr>
              <p:cNvPr id="891" name="Google Shape;891;p87"/>
              <p:cNvCxnSpPr/>
              <p:nvPr/>
            </p:nvCxnSpPr>
            <p:spPr>
              <a:xfrm>
                <a:off x="240" y="3384"/>
                <a:ext cx="2160" cy="0"/>
              </a:xfrm>
              <a:prstGeom prst="straightConnector1">
                <a:avLst/>
              </a:prstGeom>
              <a:noFill/>
              <a:ln cap="flat" cmpd="sng" w="38100">
                <a:solidFill>
                  <a:schemeClr val="dk1"/>
                </a:solidFill>
                <a:prstDash val="solid"/>
                <a:round/>
                <a:headEnd len="med" w="med" type="none"/>
                <a:tailEnd len="med" w="med" type="none"/>
              </a:ln>
            </p:spPr>
          </p:cxnSp>
          <p:cxnSp>
            <p:nvCxnSpPr>
              <p:cNvPr id="892" name="Google Shape;892;p87"/>
              <p:cNvCxnSpPr/>
              <p:nvPr/>
            </p:nvCxnSpPr>
            <p:spPr>
              <a:xfrm>
                <a:off x="240" y="3624"/>
                <a:ext cx="2160" cy="0"/>
              </a:xfrm>
              <a:prstGeom prst="straightConnector1">
                <a:avLst/>
              </a:prstGeom>
              <a:noFill/>
              <a:ln cap="flat" cmpd="sng" w="38100">
                <a:solidFill>
                  <a:schemeClr val="dk1"/>
                </a:solidFill>
                <a:prstDash val="solid"/>
                <a:round/>
                <a:headEnd len="med" w="med" type="none"/>
                <a:tailEnd len="med" w="med" type="none"/>
              </a:ln>
            </p:spPr>
          </p:cxnSp>
        </p:grpSp>
      </p:gr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88"/>
          <p:cNvSpPr txBox="1"/>
          <p:nvPr/>
        </p:nvSpPr>
        <p:spPr>
          <a:xfrm>
            <a:off x="228600" y="5257800"/>
            <a:ext cx="5257800" cy="1066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rgbClr val="0000FF"/>
                </a:solidFill>
                <a:latin typeface="Calibri"/>
                <a:ea typeface="Calibri"/>
                <a:cs typeface="Calibri"/>
                <a:sym typeface="Calibri"/>
              </a:rPr>
              <a:t>On an average no improvement in speed</a:t>
            </a:r>
            <a:endParaRPr/>
          </a:p>
        </p:txBody>
      </p:sp>
      <p:pic>
        <p:nvPicPr>
          <p:cNvPr id="898" name="Google Shape;898;p88"/>
          <p:cNvPicPr preferRelativeResize="0"/>
          <p:nvPr/>
        </p:nvPicPr>
        <p:blipFill rotWithShape="1">
          <a:blip r:embed="rId3">
            <a:alphaModFix/>
          </a:blip>
          <a:srcRect b="79193" l="-1960" r="-2673" t="-2449"/>
          <a:stretch/>
        </p:blipFill>
        <p:spPr>
          <a:xfrm>
            <a:off x="114300" y="3810000"/>
            <a:ext cx="5600700" cy="914400"/>
          </a:xfrm>
          <a:prstGeom prst="rect">
            <a:avLst/>
          </a:prstGeom>
          <a:noFill/>
          <a:ln>
            <a:noFill/>
          </a:ln>
        </p:spPr>
      </p:pic>
      <p:pic>
        <p:nvPicPr>
          <p:cNvPr id="899" name="Google Shape;899;p88"/>
          <p:cNvPicPr preferRelativeResize="0"/>
          <p:nvPr/>
        </p:nvPicPr>
        <p:blipFill rotWithShape="1">
          <a:blip r:embed="rId3">
            <a:alphaModFix/>
          </a:blip>
          <a:srcRect b="44307" l="-1960" r="-2673" t="32436"/>
          <a:stretch/>
        </p:blipFill>
        <p:spPr>
          <a:xfrm>
            <a:off x="152400" y="2438400"/>
            <a:ext cx="5600700" cy="838200"/>
          </a:xfrm>
          <a:prstGeom prst="rect">
            <a:avLst/>
          </a:prstGeom>
          <a:noFill/>
          <a:ln>
            <a:noFill/>
          </a:ln>
        </p:spPr>
      </p:pic>
      <p:pic>
        <p:nvPicPr>
          <p:cNvPr id="900" name="Google Shape;900;p88"/>
          <p:cNvPicPr preferRelativeResize="0"/>
          <p:nvPr/>
        </p:nvPicPr>
        <p:blipFill rotWithShape="1">
          <a:blip r:embed="rId3">
            <a:alphaModFix/>
          </a:blip>
          <a:srcRect b="7969" l="-1960" r="-2673" t="68774"/>
          <a:stretch/>
        </p:blipFill>
        <p:spPr>
          <a:xfrm>
            <a:off x="152400" y="990600"/>
            <a:ext cx="5638800" cy="914400"/>
          </a:xfrm>
          <a:prstGeom prst="rect">
            <a:avLst/>
          </a:prstGeom>
          <a:noFill/>
          <a:ln>
            <a:noFill/>
          </a:ln>
        </p:spPr>
      </p:pic>
      <p:sp>
        <p:nvSpPr>
          <p:cNvPr id="901" name="Google Shape;901;p88"/>
          <p:cNvSpPr txBox="1"/>
          <p:nvPr/>
        </p:nvSpPr>
        <p:spPr>
          <a:xfrm>
            <a:off x="76200" y="1828800"/>
            <a:ext cx="69342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rgbClr val="FF0000"/>
                </a:solidFill>
                <a:latin typeface="Calibri"/>
                <a:ea typeface="Calibri"/>
                <a:cs typeface="Calibri"/>
                <a:sym typeface="Calibri"/>
              </a:rPr>
              <a:t>Count = 4 Vs 8 speed</a:t>
            </a:r>
            <a:r>
              <a:rPr lang="en-US" sz="1800">
                <a:solidFill>
                  <a:srgbClr val="FF0000"/>
                </a:solidFill>
                <a:latin typeface="Calibri"/>
                <a:ea typeface="Calibri"/>
                <a:cs typeface="Calibri"/>
                <a:sym typeface="Calibri"/>
              </a:rPr>
              <a:t> </a:t>
            </a:r>
            <a:r>
              <a:rPr lang="en-US" sz="3200">
                <a:solidFill>
                  <a:srgbClr val="FF0000"/>
                </a:solidFill>
                <a:latin typeface="Calibri"/>
                <a:ea typeface="Calibri"/>
                <a:cs typeface="Calibri"/>
                <a:sym typeface="Calibri"/>
              </a:rPr>
              <a:t>improvement</a:t>
            </a:r>
            <a:endParaRPr/>
          </a:p>
        </p:txBody>
      </p:sp>
      <p:sp>
        <p:nvSpPr>
          <p:cNvPr id="902" name="Google Shape;902;p88"/>
          <p:cNvSpPr txBox="1"/>
          <p:nvPr/>
        </p:nvSpPr>
        <p:spPr>
          <a:xfrm>
            <a:off x="0" y="3200400"/>
            <a:ext cx="76962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rgbClr val="FF0000"/>
                </a:solidFill>
                <a:latin typeface="Calibri"/>
                <a:ea typeface="Calibri"/>
                <a:cs typeface="Calibri"/>
                <a:sym typeface="Calibri"/>
              </a:rPr>
              <a:t>Count = 7 Vs 9 no speed</a:t>
            </a:r>
            <a:r>
              <a:rPr lang="en-US" sz="1800">
                <a:solidFill>
                  <a:srgbClr val="FF0000"/>
                </a:solidFill>
                <a:latin typeface="Calibri"/>
                <a:ea typeface="Calibri"/>
                <a:cs typeface="Calibri"/>
                <a:sym typeface="Calibri"/>
              </a:rPr>
              <a:t> </a:t>
            </a:r>
            <a:r>
              <a:rPr lang="en-US" sz="3200">
                <a:solidFill>
                  <a:srgbClr val="FF0000"/>
                </a:solidFill>
                <a:latin typeface="Calibri"/>
                <a:ea typeface="Calibri"/>
                <a:cs typeface="Calibri"/>
                <a:sym typeface="Calibri"/>
              </a:rPr>
              <a:t>improvement</a:t>
            </a:r>
            <a:endParaRPr/>
          </a:p>
        </p:txBody>
      </p:sp>
      <p:sp>
        <p:nvSpPr>
          <p:cNvPr id="903" name="Google Shape;903;p88"/>
          <p:cNvSpPr txBox="1"/>
          <p:nvPr/>
        </p:nvSpPr>
        <p:spPr>
          <a:xfrm>
            <a:off x="0" y="4800600"/>
            <a:ext cx="67818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rgbClr val="FF0000"/>
                </a:solidFill>
                <a:latin typeface="Calibri"/>
                <a:ea typeface="Calibri"/>
                <a:cs typeface="Calibri"/>
                <a:sym typeface="Calibri"/>
              </a:rPr>
              <a:t>Count = 16 Vs 8 speed</a:t>
            </a:r>
            <a:r>
              <a:rPr lang="en-US" sz="1800">
                <a:solidFill>
                  <a:srgbClr val="FF0000"/>
                </a:solidFill>
                <a:latin typeface="Calibri"/>
                <a:ea typeface="Calibri"/>
                <a:cs typeface="Calibri"/>
                <a:sym typeface="Calibri"/>
              </a:rPr>
              <a:t> </a:t>
            </a:r>
            <a:r>
              <a:rPr lang="en-US" sz="3200">
                <a:solidFill>
                  <a:srgbClr val="FF0000"/>
                </a:solidFill>
                <a:latin typeface="Calibri"/>
                <a:ea typeface="Calibri"/>
                <a:cs typeface="Calibri"/>
                <a:sym typeface="Calibri"/>
              </a:rPr>
              <a:t>worsened.</a:t>
            </a:r>
            <a:endParaRPr sz="4000">
              <a:solidFill>
                <a:srgbClr val="FF0000"/>
              </a:solidFill>
              <a:latin typeface="Calibri"/>
              <a:ea typeface="Calibri"/>
              <a:cs typeface="Calibri"/>
              <a:sym typeface="Calibri"/>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89"/>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rPr i="1" lang="en-US"/>
              <a:t>FAST MULIPLICATION:</a:t>
            </a:r>
            <a:br>
              <a:rPr i="1" lang="en-US"/>
            </a:br>
            <a:endParaRPr/>
          </a:p>
        </p:txBody>
      </p:sp>
      <p:sp>
        <p:nvSpPr>
          <p:cNvPr id="909" name="Google Shape;909;p89"/>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lnSpc>
                <a:spcPct val="80000"/>
              </a:lnSpc>
              <a:spcBef>
                <a:spcPts val="0"/>
              </a:spcBef>
              <a:spcAft>
                <a:spcPts val="0"/>
              </a:spcAft>
              <a:buSzPts val="1904"/>
              <a:buChar char="🞆"/>
            </a:pPr>
            <a:r>
              <a:rPr lang="en-US" sz="2720"/>
              <a:t>There are two techniques for speeding up the multiplication operation. </a:t>
            </a:r>
            <a:endParaRPr/>
          </a:p>
          <a:p>
            <a:pPr indent="-274320" lvl="0" marL="274320" rtl="0" algn="l">
              <a:lnSpc>
                <a:spcPct val="80000"/>
              </a:lnSpc>
              <a:spcBef>
                <a:spcPts val="600"/>
              </a:spcBef>
              <a:spcAft>
                <a:spcPts val="0"/>
              </a:spcAft>
              <a:buSzPts val="1904"/>
              <a:buChar char="🞆"/>
            </a:pPr>
            <a:r>
              <a:rPr lang="en-US" sz="2720"/>
              <a:t>The first technique guarantees that the maximum number of summands (versions of the multiplicand) that must be added is </a:t>
            </a:r>
            <a:r>
              <a:rPr i="1" lang="en-US" sz="2720"/>
              <a:t>n/2 </a:t>
            </a:r>
            <a:r>
              <a:rPr lang="en-US" sz="2720"/>
              <a:t>for n-bit operands. </a:t>
            </a:r>
            <a:endParaRPr/>
          </a:p>
          <a:p>
            <a:pPr indent="-274320" lvl="0" marL="274320" rtl="0" algn="l">
              <a:lnSpc>
                <a:spcPct val="80000"/>
              </a:lnSpc>
              <a:spcBef>
                <a:spcPts val="600"/>
              </a:spcBef>
              <a:spcAft>
                <a:spcPts val="0"/>
              </a:spcAft>
              <a:buSzPts val="1904"/>
              <a:buChar char="🞆"/>
            </a:pPr>
            <a:r>
              <a:rPr lang="en-US" sz="2720"/>
              <a:t>The second technique reduces the time needed to add the summands (carry-save addition of summands method).</a:t>
            </a:r>
            <a:endParaRPr/>
          </a:p>
          <a:p>
            <a:pPr indent="-274320" lvl="0" marL="274320" rtl="0" algn="l">
              <a:lnSpc>
                <a:spcPct val="80000"/>
              </a:lnSpc>
              <a:spcBef>
                <a:spcPts val="600"/>
              </a:spcBef>
              <a:spcAft>
                <a:spcPts val="0"/>
              </a:spcAft>
              <a:buSzPts val="1904"/>
              <a:buChar char="🞆"/>
            </a:pPr>
            <a:r>
              <a:rPr lang="en-US" sz="2720"/>
              <a:t> </a:t>
            </a:r>
            <a:endParaRPr/>
          </a:p>
          <a:p>
            <a:pPr indent="-153416" lvl="0" marL="274320" rtl="0" algn="l">
              <a:lnSpc>
                <a:spcPct val="80000"/>
              </a:lnSpc>
              <a:spcBef>
                <a:spcPts val="600"/>
              </a:spcBef>
              <a:spcAft>
                <a:spcPts val="0"/>
              </a:spcAft>
              <a:buSzPts val="1904"/>
              <a:buNone/>
            </a:pPr>
            <a:r>
              <a:t/>
            </a:r>
            <a:endParaRPr sz="272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9"/>
          <p:cNvSpPr txBox="1"/>
          <p:nvPr>
            <p:ph idx="4294967295" type="sldNum"/>
          </p:nvPr>
        </p:nvSpPr>
        <p:spPr>
          <a:xfrm>
            <a:off x="6553200" y="6245225"/>
            <a:ext cx="2133600" cy="476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196" name="Google Shape;196;p9"/>
          <p:cNvSpPr txBox="1"/>
          <p:nvPr>
            <p:ph type="title"/>
          </p:nvPr>
        </p:nvSpPr>
        <p:spPr>
          <a:xfrm>
            <a:off x="457200" y="1352550"/>
            <a:ext cx="82296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2700"/>
              <a:buFont typeface="Arial Black"/>
              <a:buNone/>
            </a:pPr>
            <a:r>
              <a:rPr lang="en-US" sz="2700"/>
              <a:t>Complements of Binary Numbers </a:t>
            </a:r>
            <a:endParaRPr/>
          </a:p>
        </p:txBody>
      </p:sp>
      <p:sp>
        <p:nvSpPr>
          <p:cNvPr id="197" name="Google Shape;197;p9"/>
          <p:cNvSpPr txBox="1"/>
          <p:nvPr>
            <p:ph idx="1" type="body"/>
          </p:nvPr>
        </p:nvSpPr>
        <p:spPr>
          <a:xfrm>
            <a:off x="838200" y="2495550"/>
            <a:ext cx="7848600" cy="914400"/>
          </a:xfrm>
          <a:prstGeom prst="rect">
            <a:avLst/>
          </a:prstGeom>
          <a:noFill/>
          <a:ln>
            <a:noFill/>
          </a:ln>
        </p:spPr>
        <p:txBody>
          <a:bodyPr anchorCtr="0" anchor="t" bIns="45700" lIns="91425" spcFirstLastPara="1" rIns="91425" wrap="square" tIns="45700">
            <a:normAutofit/>
          </a:bodyPr>
          <a:lstStyle/>
          <a:p>
            <a:pPr indent="-274320" lvl="0" marL="274320" rtl="0" algn="l">
              <a:lnSpc>
                <a:spcPct val="80000"/>
              </a:lnSpc>
              <a:spcBef>
                <a:spcPts val="0"/>
              </a:spcBef>
              <a:spcAft>
                <a:spcPts val="0"/>
              </a:spcAft>
              <a:buSzPts val="1960"/>
              <a:buChar char="🞆"/>
            </a:pPr>
            <a:r>
              <a:rPr lang="en-US" sz="2800"/>
              <a:t>1’s complement</a:t>
            </a:r>
            <a:endParaRPr/>
          </a:p>
          <a:p>
            <a:pPr indent="-274320" lvl="0" marL="274320" rtl="0" algn="l">
              <a:lnSpc>
                <a:spcPct val="80000"/>
              </a:lnSpc>
              <a:spcBef>
                <a:spcPts val="600"/>
              </a:spcBef>
              <a:spcAft>
                <a:spcPts val="0"/>
              </a:spcAft>
              <a:buSzPts val="1960"/>
              <a:buChar char="🞆"/>
            </a:pPr>
            <a:r>
              <a:rPr lang="en-US" sz="2800"/>
              <a:t>Change all 1s to 0s and all 0s to 1s</a:t>
            </a:r>
            <a:endParaRPr/>
          </a:p>
        </p:txBody>
      </p:sp>
      <p:grpSp>
        <p:nvGrpSpPr>
          <p:cNvPr id="198" name="Google Shape;198;p9"/>
          <p:cNvGrpSpPr/>
          <p:nvPr/>
        </p:nvGrpSpPr>
        <p:grpSpPr>
          <a:xfrm>
            <a:off x="228600" y="228600"/>
            <a:ext cx="8610600" cy="6019800"/>
            <a:chOff x="96" y="96"/>
            <a:chExt cx="5424" cy="3792"/>
          </a:xfrm>
        </p:grpSpPr>
        <p:grpSp>
          <p:nvGrpSpPr>
            <p:cNvPr id="199" name="Google Shape;199;p9"/>
            <p:cNvGrpSpPr/>
            <p:nvPr/>
          </p:nvGrpSpPr>
          <p:grpSpPr>
            <a:xfrm>
              <a:off x="144" y="144"/>
              <a:ext cx="5376" cy="3744"/>
              <a:chOff x="144" y="144"/>
              <a:chExt cx="5376" cy="3744"/>
            </a:xfrm>
          </p:grpSpPr>
          <p:cxnSp>
            <p:nvCxnSpPr>
              <p:cNvPr id="200" name="Google Shape;200;p9"/>
              <p:cNvCxnSpPr/>
              <p:nvPr/>
            </p:nvCxnSpPr>
            <p:spPr>
              <a:xfrm>
                <a:off x="144" y="144"/>
                <a:ext cx="5376" cy="0"/>
              </a:xfrm>
              <a:prstGeom prst="straightConnector1">
                <a:avLst/>
              </a:prstGeom>
              <a:noFill/>
              <a:ln cap="flat" cmpd="thickThin" w="57150">
                <a:solidFill>
                  <a:schemeClr val="accent2"/>
                </a:solidFill>
                <a:prstDash val="solid"/>
                <a:round/>
                <a:headEnd len="med" w="med" type="none"/>
                <a:tailEnd len="med" w="med" type="none"/>
              </a:ln>
              <a:effectLst>
                <a:outerShdw rotWithShape="0" algn="ctr" dir="2700000" dist="107763">
                  <a:schemeClr val="lt2">
                    <a:alpha val="49803"/>
                  </a:schemeClr>
                </a:outerShdw>
              </a:effectLst>
            </p:spPr>
          </p:cxnSp>
          <p:cxnSp>
            <p:nvCxnSpPr>
              <p:cNvPr id="201" name="Google Shape;201;p9"/>
              <p:cNvCxnSpPr/>
              <p:nvPr/>
            </p:nvCxnSpPr>
            <p:spPr>
              <a:xfrm>
                <a:off x="144" y="144"/>
                <a:ext cx="0" cy="3744"/>
              </a:xfrm>
              <a:prstGeom prst="straightConnector1">
                <a:avLst/>
              </a:prstGeom>
              <a:noFill/>
              <a:ln cap="flat" cmpd="thickThin" w="57150">
                <a:solidFill>
                  <a:schemeClr val="accent2"/>
                </a:solidFill>
                <a:prstDash val="solid"/>
                <a:round/>
                <a:headEnd len="med" w="med" type="none"/>
                <a:tailEnd len="med" w="med" type="none"/>
              </a:ln>
              <a:effectLst>
                <a:outerShdw rotWithShape="0" algn="ctr" dir="2700000" dist="107763">
                  <a:schemeClr val="lt2">
                    <a:alpha val="49803"/>
                  </a:schemeClr>
                </a:outerShdw>
              </a:effectLst>
            </p:spPr>
          </p:cxnSp>
        </p:grpSp>
        <p:sp>
          <p:nvSpPr>
            <p:cNvPr id="202" name="Google Shape;202;p9"/>
            <p:cNvSpPr/>
            <p:nvPr/>
          </p:nvSpPr>
          <p:spPr>
            <a:xfrm>
              <a:off x="96" y="96"/>
              <a:ext cx="144" cy="144"/>
            </a:xfrm>
            <a:prstGeom prst="rect">
              <a:avLst/>
            </a:prstGeom>
            <a:solidFill>
              <a:schemeClr val="accent2"/>
            </a:solidFill>
            <a:ln>
              <a:noFill/>
            </a:ln>
            <a:effectLst>
              <a:outerShdw rotWithShape="0" algn="ctr" dir="2700000" dist="107763">
                <a:schemeClr val="lt2">
                  <a:alpha val="49803"/>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Schoolbook"/>
                <a:ea typeface="Century Schoolbook"/>
                <a:cs typeface="Century Schoolbook"/>
                <a:sym typeface="Century Schoolbook"/>
              </a:endParaRPr>
            </a:p>
          </p:txBody>
        </p:sp>
      </p:grpSp>
      <p:sp>
        <p:nvSpPr>
          <p:cNvPr id="203" name="Google Shape;203;p9"/>
          <p:cNvSpPr txBox="1"/>
          <p:nvPr/>
        </p:nvSpPr>
        <p:spPr>
          <a:xfrm>
            <a:off x="2438400" y="3524250"/>
            <a:ext cx="51054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FF3300"/>
                </a:solidFill>
                <a:latin typeface="Century Schoolbook"/>
                <a:ea typeface="Century Schoolbook"/>
                <a:cs typeface="Century Schoolbook"/>
                <a:sym typeface="Century Schoolbook"/>
              </a:rPr>
              <a:t>1        0        1        0        1        0        1        0</a:t>
            </a:r>
            <a:endParaRPr/>
          </a:p>
        </p:txBody>
      </p:sp>
      <p:sp>
        <p:nvSpPr>
          <p:cNvPr id="204" name="Google Shape;204;p9"/>
          <p:cNvSpPr txBox="1"/>
          <p:nvPr/>
        </p:nvSpPr>
        <p:spPr>
          <a:xfrm>
            <a:off x="2419350" y="5200650"/>
            <a:ext cx="51054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FF3300"/>
                </a:solidFill>
                <a:latin typeface="Century Schoolbook"/>
                <a:ea typeface="Century Schoolbook"/>
                <a:cs typeface="Century Schoolbook"/>
                <a:sym typeface="Century Schoolbook"/>
              </a:rPr>
              <a:t>0        1        0        1        0        1        0        1</a:t>
            </a:r>
            <a:endParaRPr/>
          </a:p>
        </p:txBody>
      </p:sp>
      <p:grpSp>
        <p:nvGrpSpPr>
          <p:cNvPr id="205" name="Google Shape;205;p9"/>
          <p:cNvGrpSpPr/>
          <p:nvPr/>
        </p:nvGrpSpPr>
        <p:grpSpPr>
          <a:xfrm>
            <a:off x="2324100" y="3886200"/>
            <a:ext cx="4991100" cy="1181100"/>
            <a:chOff x="1464" y="2448"/>
            <a:chExt cx="3144" cy="744"/>
          </a:xfrm>
        </p:grpSpPr>
        <p:sp>
          <p:nvSpPr>
            <p:cNvPr id="206" name="Google Shape;206;p9"/>
            <p:cNvSpPr/>
            <p:nvPr/>
          </p:nvSpPr>
          <p:spPr>
            <a:xfrm>
              <a:off x="1596" y="2916"/>
              <a:ext cx="72" cy="84"/>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207" name="Google Shape;207;p9"/>
            <p:cNvSpPr/>
            <p:nvPr/>
          </p:nvSpPr>
          <p:spPr>
            <a:xfrm>
              <a:off x="2004" y="2904"/>
              <a:ext cx="72" cy="84"/>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208" name="Google Shape;208;p9"/>
            <p:cNvSpPr/>
            <p:nvPr/>
          </p:nvSpPr>
          <p:spPr>
            <a:xfrm>
              <a:off x="2388" y="2916"/>
              <a:ext cx="72" cy="84"/>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209" name="Google Shape;209;p9"/>
            <p:cNvSpPr/>
            <p:nvPr/>
          </p:nvSpPr>
          <p:spPr>
            <a:xfrm>
              <a:off x="2796" y="2904"/>
              <a:ext cx="72" cy="84"/>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210" name="Google Shape;210;p9"/>
            <p:cNvSpPr/>
            <p:nvPr/>
          </p:nvSpPr>
          <p:spPr>
            <a:xfrm>
              <a:off x="3204" y="2904"/>
              <a:ext cx="72" cy="84"/>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211" name="Google Shape;211;p9"/>
            <p:cNvSpPr/>
            <p:nvPr/>
          </p:nvSpPr>
          <p:spPr>
            <a:xfrm>
              <a:off x="3996" y="2892"/>
              <a:ext cx="72" cy="84"/>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212" name="Google Shape;212;p9"/>
            <p:cNvSpPr/>
            <p:nvPr/>
          </p:nvSpPr>
          <p:spPr>
            <a:xfrm>
              <a:off x="4404" y="2880"/>
              <a:ext cx="72" cy="84"/>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cxnSp>
          <p:nvCxnSpPr>
            <p:cNvPr id="213" name="Google Shape;213;p9"/>
            <p:cNvCxnSpPr/>
            <p:nvPr/>
          </p:nvCxnSpPr>
          <p:spPr>
            <a:xfrm>
              <a:off x="3648" y="3000"/>
              <a:ext cx="0" cy="180"/>
            </a:xfrm>
            <a:prstGeom prst="straightConnector1">
              <a:avLst/>
            </a:prstGeom>
            <a:noFill/>
            <a:ln cap="flat" cmpd="sng" w="9525">
              <a:solidFill>
                <a:schemeClr val="dk1"/>
              </a:solidFill>
              <a:prstDash val="solid"/>
              <a:round/>
              <a:headEnd len="med" w="med" type="none"/>
              <a:tailEnd len="med" w="med" type="none"/>
            </a:ln>
          </p:spPr>
        </p:cxnSp>
        <p:grpSp>
          <p:nvGrpSpPr>
            <p:cNvPr id="214" name="Google Shape;214;p9"/>
            <p:cNvGrpSpPr/>
            <p:nvPr/>
          </p:nvGrpSpPr>
          <p:grpSpPr>
            <a:xfrm>
              <a:off x="1464" y="2448"/>
              <a:ext cx="3144" cy="744"/>
              <a:chOff x="1464" y="2448"/>
              <a:chExt cx="3144" cy="744"/>
            </a:xfrm>
          </p:grpSpPr>
          <p:sp>
            <p:nvSpPr>
              <p:cNvPr id="215" name="Google Shape;215;p9"/>
              <p:cNvSpPr/>
              <p:nvPr/>
            </p:nvSpPr>
            <p:spPr>
              <a:xfrm flipH="1" rot="10800000">
                <a:off x="1464" y="2676"/>
                <a:ext cx="348" cy="252"/>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216" name="Google Shape;216;p9"/>
              <p:cNvSpPr/>
              <p:nvPr/>
            </p:nvSpPr>
            <p:spPr>
              <a:xfrm flipH="1" rot="10800000">
                <a:off x="1848" y="2676"/>
                <a:ext cx="360" cy="228"/>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217" name="Google Shape;217;p9"/>
              <p:cNvSpPr/>
              <p:nvPr/>
            </p:nvSpPr>
            <p:spPr>
              <a:xfrm flipH="1" rot="10800000">
                <a:off x="2256" y="2664"/>
                <a:ext cx="348" cy="252"/>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218" name="Google Shape;218;p9"/>
              <p:cNvSpPr/>
              <p:nvPr/>
            </p:nvSpPr>
            <p:spPr>
              <a:xfrm flipH="1" rot="10800000">
                <a:off x="2640" y="2664"/>
                <a:ext cx="360" cy="228"/>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219" name="Google Shape;219;p9"/>
              <p:cNvSpPr/>
              <p:nvPr/>
            </p:nvSpPr>
            <p:spPr>
              <a:xfrm flipH="1" rot="10800000">
                <a:off x="3060" y="2652"/>
                <a:ext cx="348" cy="252"/>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220" name="Google Shape;220;p9"/>
              <p:cNvSpPr/>
              <p:nvPr/>
            </p:nvSpPr>
            <p:spPr>
              <a:xfrm flipH="1" rot="10800000">
                <a:off x="3444" y="2652"/>
                <a:ext cx="360" cy="228"/>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221" name="Google Shape;221;p9"/>
              <p:cNvSpPr/>
              <p:nvPr/>
            </p:nvSpPr>
            <p:spPr>
              <a:xfrm flipH="1" rot="10800000">
                <a:off x="3864" y="2640"/>
                <a:ext cx="348" cy="252"/>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222" name="Google Shape;222;p9"/>
              <p:cNvSpPr/>
              <p:nvPr/>
            </p:nvSpPr>
            <p:spPr>
              <a:xfrm flipH="1" rot="10800000">
                <a:off x="4248" y="2640"/>
                <a:ext cx="360" cy="228"/>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223" name="Google Shape;223;p9"/>
              <p:cNvSpPr/>
              <p:nvPr/>
            </p:nvSpPr>
            <p:spPr>
              <a:xfrm>
                <a:off x="3588" y="2892"/>
                <a:ext cx="72" cy="84"/>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cxnSp>
            <p:nvCxnSpPr>
              <p:cNvPr id="224" name="Google Shape;224;p9"/>
              <p:cNvCxnSpPr/>
              <p:nvPr/>
            </p:nvCxnSpPr>
            <p:spPr>
              <a:xfrm>
                <a:off x="1632" y="2496"/>
                <a:ext cx="0" cy="180"/>
              </a:xfrm>
              <a:prstGeom prst="straightConnector1">
                <a:avLst/>
              </a:prstGeom>
              <a:noFill/>
              <a:ln cap="flat" cmpd="sng" w="9525">
                <a:solidFill>
                  <a:schemeClr val="dk1"/>
                </a:solidFill>
                <a:prstDash val="solid"/>
                <a:round/>
                <a:headEnd len="med" w="med" type="none"/>
                <a:tailEnd len="med" w="med" type="none"/>
              </a:ln>
            </p:spPr>
          </p:cxnSp>
          <p:cxnSp>
            <p:nvCxnSpPr>
              <p:cNvPr id="225" name="Google Shape;225;p9"/>
              <p:cNvCxnSpPr/>
              <p:nvPr/>
            </p:nvCxnSpPr>
            <p:spPr>
              <a:xfrm>
                <a:off x="2040" y="2484"/>
                <a:ext cx="0" cy="180"/>
              </a:xfrm>
              <a:prstGeom prst="straightConnector1">
                <a:avLst/>
              </a:prstGeom>
              <a:noFill/>
              <a:ln cap="flat" cmpd="sng" w="9525">
                <a:solidFill>
                  <a:schemeClr val="dk1"/>
                </a:solidFill>
                <a:prstDash val="solid"/>
                <a:round/>
                <a:headEnd len="med" w="med" type="none"/>
                <a:tailEnd len="med" w="med" type="none"/>
              </a:ln>
            </p:spPr>
          </p:cxnSp>
          <p:cxnSp>
            <p:nvCxnSpPr>
              <p:cNvPr id="226" name="Google Shape;226;p9"/>
              <p:cNvCxnSpPr/>
              <p:nvPr/>
            </p:nvCxnSpPr>
            <p:spPr>
              <a:xfrm>
                <a:off x="2412" y="2472"/>
                <a:ext cx="0" cy="180"/>
              </a:xfrm>
              <a:prstGeom prst="straightConnector1">
                <a:avLst/>
              </a:prstGeom>
              <a:noFill/>
              <a:ln cap="flat" cmpd="sng" w="9525">
                <a:solidFill>
                  <a:schemeClr val="dk1"/>
                </a:solidFill>
                <a:prstDash val="solid"/>
                <a:round/>
                <a:headEnd len="med" w="med" type="none"/>
                <a:tailEnd len="med" w="med" type="none"/>
              </a:ln>
            </p:spPr>
          </p:cxnSp>
          <p:cxnSp>
            <p:nvCxnSpPr>
              <p:cNvPr id="227" name="Google Shape;227;p9"/>
              <p:cNvCxnSpPr/>
              <p:nvPr/>
            </p:nvCxnSpPr>
            <p:spPr>
              <a:xfrm>
                <a:off x="2832" y="2460"/>
                <a:ext cx="0" cy="180"/>
              </a:xfrm>
              <a:prstGeom prst="straightConnector1">
                <a:avLst/>
              </a:prstGeom>
              <a:noFill/>
              <a:ln cap="flat" cmpd="sng" w="9525">
                <a:solidFill>
                  <a:schemeClr val="dk1"/>
                </a:solidFill>
                <a:prstDash val="solid"/>
                <a:round/>
                <a:headEnd len="med" w="med" type="none"/>
                <a:tailEnd len="med" w="med" type="none"/>
              </a:ln>
            </p:spPr>
          </p:cxnSp>
          <p:cxnSp>
            <p:nvCxnSpPr>
              <p:cNvPr id="228" name="Google Shape;228;p9"/>
              <p:cNvCxnSpPr/>
              <p:nvPr/>
            </p:nvCxnSpPr>
            <p:spPr>
              <a:xfrm>
                <a:off x="3240" y="2472"/>
                <a:ext cx="0" cy="180"/>
              </a:xfrm>
              <a:prstGeom prst="straightConnector1">
                <a:avLst/>
              </a:prstGeom>
              <a:noFill/>
              <a:ln cap="flat" cmpd="sng" w="9525">
                <a:solidFill>
                  <a:schemeClr val="dk1"/>
                </a:solidFill>
                <a:prstDash val="solid"/>
                <a:round/>
                <a:headEnd len="med" w="med" type="none"/>
                <a:tailEnd len="med" w="med" type="none"/>
              </a:ln>
            </p:spPr>
          </p:cxnSp>
          <p:cxnSp>
            <p:nvCxnSpPr>
              <p:cNvPr id="229" name="Google Shape;229;p9"/>
              <p:cNvCxnSpPr/>
              <p:nvPr/>
            </p:nvCxnSpPr>
            <p:spPr>
              <a:xfrm>
                <a:off x="3648" y="2472"/>
                <a:ext cx="0" cy="180"/>
              </a:xfrm>
              <a:prstGeom prst="straightConnector1">
                <a:avLst/>
              </a:prstGeom>
              <a:noFill/>
              <a:ln cap="flat" cmpd="sng" w="9525">
                <a:solidFill>
                  <a:schemeClr val="dk1"/>
                </a:solidFill>
                <a:prstDash val="solid"/>
                <a:round/>
                <a:headEnd len="med" w="med" type="none"/>
                <a:tailEnd len="med" w="med" type="none"/>
              </a:ln>
            </p:spPr>
          </p:cxnSp>
          <p:cxnSp>
            <p:nvCxnSpPr>
              <p:cNvPr id="230" name="Google Shape;230;p9"/>
              <p:cNvCxnSpPr/>
              <p:nvPr/>
            </p:nvCxnSpPr>
            <p:spPr>
              <a:xfrm>
                <a:off x="4020" y="2460"/>
                <a:ext cx="0" cy="180"/>
              </a:xfrm>
              <a:prstGeom prst="straightConnector1">
                <a:avLst/>
              </a:prstGeom>
              <a:noFill/>
              <a:ln cap="flat" cmpd="sng" w="9525">
                <a:solidFill>
                  <a:schemeClr val="dk1"/>
                </a:solidFill>
                <a:prstDash val="solid"/>
                <a:round/>
                <a:headEnd len="med" w="med" type="none"/>
                <a:tailEnd len="med" w="med" type="none"/>
              </a:ln>
            </p:spPr>
          </p:cxnSp>
          <p:cxnSp>
            <p:nvCxnSpPr>
              <p:cNvPr id="231" name="Google Shape;231;p9"/>
              <p:cNvCxnSpPr/>
              <p:nvPr/>
            </p:nvCxnSpPr>
            <p:spPr>
              <a:xfrm>
                <a:off x="4440" y="2448"/>
                <a:ext cx="0" cy="180"/>
              </a:xfrm>
              <a:prstGeom prst="straightConnector1">
                <a:avLst/>
              </a:prstGeom>
              <a:noFill/>
              <a:ln cap="flat" cmpd="sng" w="9525">
                <a:solidFill>
                  <a:schemeClr val="dk1"/>
                </a:solidFill>
                <a:prstDash val="solid"/>
                <a:round/>
                <a:headEnd len="med" w="med" type="none"/>
                <a:tailEnd len="med" w="med" type="none"/>
              </a:ln>
            </p:spPr>
          </p:cxnSp>
          <p:cxnSp>
            <p:nvCxnSpPr>
              <p:cNvPr id="232" name="Google Shape;232;p9"/>
              <p:cNvCxnSpPr/>
              <p:nvPr/>
            </p:nvCxnSpPr>
            <p:spPr>
              <a:xfrm>
                <a:off x="1632" y="3012"/>
                <a:ext cx="0" cy="180"/>
              </a:xfrm>
              <a:prstGeom prst="straightConnector1">
                <a:avLst/>
              </a:prstGeom>
              <a:noFill/>
              <a:ln cap="flat" cmpd="sng" w="9525">
                <a:solidFill>
                  <a:schemeClr val="dk1"/>
                </a:solidFill>
                <a:prstDash val="solid"/>
                <a:round/>
                <a:headEnd len="med" w="med" type="none"/>
                <a:tailEnd len="med" w="med" type="none"/>
              </a:ln>
            </p:spPr>
          </p:cxnSp>
          <p:cxnSp>
            <p:nvCxnSpPr>
              <p:cNvPr id="233" name="Google Shape;233;p9"/>
              <p:cNvCxnSpPr/>
              <p:nvPr/>
            </p:nvCxnSpPr>
            <p:spPr>
              <a:xfrm>
                <a:off x="2040" y="3000"/>
                <a:ext cx="0" cy="180"/>
              </a:xfrm>
              <a:prstGeom prst="straightConnector1">
                <a:avLst/>
              </a:prstGeom>
              <a:noFill/>
              <a:ln cap="flat" cmpd="sng" w="9525">
                <a:solidFill>
                  <a:schemeClr val="dk1"/>
                </a:solidFill>
                <a:prstDash val="solid"/>
                <a:round/>
                <a:headEnd len="med" w="med" type="none"/>
                <a:tailEnd len="med" w="med" type="none"/>
              </a:ln>
            </p:spPr>
          </p:cxnSp>
          <p:cxnSp>
            <p:nvCxnSpPr>
              <p:cNvPr id="234" name="Google Shape;234;p9"/>
              <p:cNvCxnSpPr/>
              <p:nvPr/>
            </p:nvCxnSpPr>
            <p:spPr>
              <a:xfrm>
                <a:off x="2412" y="3000"/>
                <a:ext cx="0" cy="180"/>
              </a:xfrm>
              <a:prstGeom prst="straightConnector1">
                <a:avLst/>
              </a:prstGeom>
              <a:noFill/>
              <a:ln cap="flat" cmpd="sng" w="9525">
                <a:solidFill>
                  <a:schemeClr val="dk1"/>
                </a:solidFill>
                <a:prstDash val="solid"/>
                <a:round/>
                <a:headEnd len="med" w="med" type="none"/>
                <a:tailEnd len="med" w="med" type="none"/>
              </a:ln>
            </p:spPr>
          </p:cxnSp>
          <p:cxnSp>
            <p:nvCxnSpPr>
              <p:cNvPr id="235" name="Google Shape;235;p9"/>
              <p:cNvCxnSpPr/>
              <p:nvPr/>
            </p:nvCxnSpPr>
            <p:spPr>
              <a:xfrm>
                <a:off x="2832" y="2988"/>
                <a:ext cx="0" cy="180"/>
              </a:xfrm>
              <a:prstGeom prst="straightConnector1">
                <a:avLst/>
              </a:prstGeom>
              <a:noFill/>
              <a:ln cap="flat" cmpd="sng" w="9525">
                <a:solidFill>
                  <a:schemeClr val="dk1"/>
                </a:solidFill>
                <a:prstDash val="solid"/>
                <a:round/>
                <a:headEnd len="med" w="med" type="none"/>
                <a:tailEnd len="med" w="med" type="none"/>
              </a:ln>
            </p:spPr>
          </p:cxnSp>
          <p:cxnSp>
            <p:nvCxnSpPr>
              <p:cNvPr id="236" name="Google Shape;236;p9"/>
              <p:cNvCxnSpPr/>
              <p:nvPr/>
            </p:nvCxnSpPr>
            <p:spPr>
              <a:xfrm>
                <a:off x="3240" y="3000"/>
                <a:ext cx="0" cy="180"/>
              </a:xfrm>
              <a:prstGeom prst="straightConnector1">
                <a:avLst/>
              </a:prstGeom>
              <a:noFill/>
              <a:ln cap="flat" cmpd="sng" w="9525">
                <a:solidFill>
                  <a:schemeClr val="dk1"/>
                </a:solidFill>
                <a:prstDash val="solid"/>
                <a:round/>
                <a:headEnd len="med" w="med" type="none"/>
                <a:tailEnd len="med" w="med" type="none"/>
              </a:ln>
            </p:spPr>
          </p:cxnSp>
          <p:cxnSp>
            <p:nvCxnSpPr>
              <p:cNvPr id="237" name="Google Shape;237;p9"/>
              <p:cNvCxnSpPr/>
              <p:nvPr/>
            </p:nvCxnSpPr>
            <p:spPr>
              <a:xfrm>
                <a:off x="4020" y="2988"/>
                <a:ext cx="0" cy="180"/>
              </a:xfrm>
              <a:prstGeom prst="straightConnector1">
                <a:avLst/>
              </a:prstGeom>
              <a:noFill/>
              <a:ln cap="flat" cmpd="sng" w="9525">
                <a:solidFill>
                  <a:schemeClr val="dk1"/>
                </a:solidFill>
                <a:prstDash val="solid"/>
                <a:round/>
                <a:headEnd len="med" w="med" type="none"/>
                <a:tailEnd len="med" w="med" type="none"/>
              </a:ln>
            </p:spPr>
          </p:cxnSp>
          <p:cxnSp>
            <p:nvCxnSpPr>
              <p:cNvPr id="238" name="Google Shape;238;p9"/>
              <p:cNvCxnSpPr/>
              <p:nvPr/>
            </p:nvCxnSpPr>
            <p:spPr>
              <a:xfrm>
                <a:off x="4440" y="2976"/>
                <a:ext cx="0" cy="180"/>
              </a:xfrm>
              <a:prstGeom prst="straightConnector1">
                <a:avLst/>
              </a:prstGeom>
              <a:noFill/>
              <a:ln cap="flat" cmpd="sng" w="9525">
                <a:solidFill>
                  <a:schemeClr val="dk1"/>
                </a:solidFill>
                <a:prstDash val="solid"/>
                <a:round/>
                <a:headEnd len="med" w="med" type="none"/>
                <a:tailEnd len="med" w="med" type="none"/>
              </a:ln>
            </p:spPr>
          </p:cxn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animEffect filter="fade" transition="in">
                                      <p:cBhvr>
                                        <p:cTn dur="500"/>
                                        <p:tgtEl>
                                          <p:spTgt spid="19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animEffect filter="fade" transition="in">
                                      <p:cBhvr>
                                        <p:cTn dur="500"/>
                                        <p:tgtEl>
                                          <p:spTgt spid="19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90"/>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rPr lang="en-US"/>
              <a:t>Bit-Pair Recoding of Multipliers</a:t>
            </a:r>
            <a:endParaRPr/>
          </a:p>
        </p:txBody>
      </p:sp>
      <p:sp>
        <p:nvSpPr>
          <p:cNvPr id="915" name="Google Shape;915;p90"/>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lnSpc>
                <a:spcPct val="80000"/>
              </a:lnSpc>
              <a:spcBef>
                <a:spcPts val="0"/>
              </a:spcBef>
              <a:spcAft>
                <a:spcPts val="0"/>
              </a:spcAft>
              <a:buSzPts val="1736"/>
              <a:buChar char="🞆"/>
            </a:pPr>
            <a:r>
              <a:rPr lang="en-US" sz="2480"/>
              <a:t>This </a:t>
            </a:r>
            <a:r>
              <a:rPr i="1" lang="en-US" sz="2480"/>
              <a:t>bit-pair recoding technique</a:t>
            </a:r>
            <a:r>
              <a:rPr lang="en-US" sz="2480"/>
              <a:t> halves the maximum number of summands. It is derived from the Booth algorithm. </a:t>
            </a:r>
            <a:endParaRPr/>
          </a:p>
          <a:p>
            <a:pPr indent="-274320" lvl="0" marL="274320" rtl="0" algn="l">
              <a:lnSpc>
                <a:spcPct val="80000"/>
              </a:lnSpc>
              <a:spcBef>
                <a:spcPts val="600"/>
              </a:spcBef>
              <a:spcAft>
                <a:spcPts val="0"/>
              </a:spcAft>
              <a:buSzPts val="1736"/>
              <a:buChar char="🞆"/>
            </a:pPr>
            <a:r>
              <a:rPr lang="en-US" sz="2480"/>
              <a:t>Group the Booth-recoded multiplier bits in pairs, and observe the following: The pair (+1 -1) is equivalent to the pair (0 +1). </a:t>
            </a:r>
            <a:endParaRPr/>
          </a:p>
          <a:p>
            <a:pPr indent="-274320" lvl="0" marL="274320" rtl="0" algn="l">
              <a:lnSpc>
                <a:spcPct val="80000"/>
              </a:lnSpc>
              <a:spcBef>
                <a:spcPts val="600"/>
              </a:spcBef>
              <a:spcAft>
                <a:spcPts val="0"/>
              </a:spcAft>
              <a:buSzPts val="1736"/>
              <a:buChar char="🞆"/>
            </a:pPr>
            <a:r>
              <a:rPr lang="en-US" sz="2480"/>
              <a:t>That is, instead of adding —1 times the multiplicand M at shift position i to + 1 x M at position </a:t>
            </a:r>
            <a:r>
              <a:rPr i="1" lang="en-US" sz="2480"/>
              <a:t>i + </a:t>
            </a:r>
            <a:r>
              <a:rPr lang="en-US" sz="2480"/>
              <a:t>1, the same result is obtained by adding +1 x M at position I Other examples are: (+1 0) is equivalent to (0 +2),(-l +1) is equivalent to (0 —1). and so on</a:t>
            </a:r>
            <a:endParaRPr sz="2480"/>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9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t/>
            </a:r>
            <a:endParaRPr/>
          </a:p>
        </p:txBody>
      </p:sp>
      <p:pic>
        <p:nvPicPr>
          <p:cNvPr id="921" name="Google Shape;921;p91"/>
          <p:cNvPicPr preferRelativeResize="0"/>
          <p:nvPr>
            <p:ph idx="1" type="body"/>
          </p:nvPr>
        </p:nvPicPr>
        <p:blipFill rotWithShape="1">
          <a:blip r:embed="rId3">
            <a:alphaModFix/>
          </a:blip>
          <a:srcRect b="0" l="0" r="0" t="0"/>
          <a:stretch/>
        </p:blipFill>
        <p:spPr>
          <a:xfrm>
            <a:off x="1554480" y="1981200"/>
            <a:ext cx="5273040" cy="3187382"/>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92"/>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t/>
            </a:r>
            <a:endParaRPr/>
          </a:p>
        </p:txBody>
      </p:sp>
      <p:pic>
        <p:nvPicPr>
          <p:cNvPr id="927" name="Google Shape;927;p92"/>
          <p:cNvPicPr preferRelativeResize="0"/>
          <p:nvPr>
            <p:ph idx="1" type="body"/>
          </p:nvPr>
        </p:nvPicPr>
        <p:blipFill rotWithShape="1">
          <a:blip r:embed="rId3">
            <a:alphaModFix/>
          </a:blip>
          <a:srcRect b="0" l="0" r="0" t="0"/>
          <a:stretch/>
        </p:blipFill>
        <p:spPr>
          <a:xfrm>
            <a:off x="2544229" y="1600200"/>
            <a:ext cx="4893741" cy="3949700"/>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9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t/>
            </a:r>
            <a:endParaRPr/>
          </a:p>
        </p:txBody>
      </p:sp>
      <p:pic>
        <p:nvPicPr>
          <p:cNvPr id="933" name="Google Shape;933;p93"/>
          <p:cNvPicPr preferRelativeResize="0"/>
          <p:nvPr>
            <p:ph idx="1" type="body"/>
          </p:nvPr>
        </p:nvPicPr>
        <p:blipFill rotWithShape="1">
          <a:blip r:embed="rId3">
            <a:alphaModFix/>
          </a:blip>
          <a:srcRect b="0" l="0" r="0" t="0"/>
          <a:stretch/>
        </p:blipFill>
        <p:spPr>
          <a:xfrm>
            <a:off x="533400" y="609600"/>
            <a:ext cx="7391400" cy="5864225"/>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pic>
        <p:nvPicPr>
          <p:cNvPr descr="figure6" id="938" name="Google Shape;938;p94"/>
          <p:cNvPicPr preferRelativeResize="0"/>
          <p:nvPr/>
        </p:nvPicPr>
        <p:blipFill rotWithShape="1">
          <a:blip r:embed="rId3">
            <a:alphaModFix/>
          </a:blip>
          <a:srcRect b="9606" l="0" r="0" t="0"/>
          <a:stretch/>
        </p:blipFill>
        <p:spPr>
          <a:xfrm>
            <a:off x="381000" y="1600200"/>
            <a:ext cx="6870700" cy="4302125"/>
          </a:xfrm>
          <a:prstGeom prst="rect">
            <a:avLst/>
          </a:prstGeom>
          <a:noFill/>
          <a:ln>
            <a:noFill/>
          </a:ln>
        </p:spPr>
      </p:pic>
      <p:sp>
        <p:nvSpPr>
          <p:cNvPr id="939" name="Google Shape;939;p94"/>
          <p:cNvSpPr/>
          <p:nvPr/>
        </p:nvSpPr>
        <p:spPr>
          <a:xfrm>
            <a:off x="990600" y="609600"/>
            <a:ext cx="32814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FF"/>
                </a:solidFill>
                <a:latin typeface="Calibri"/>
                <a:ea typeface="Calibri"/>
                <a:cs typeface="Calibri"/>
                <a:sym typeface="Calibri"/>
              </a:rPr>
              <a:t>.  CARRY SAVE ADDITION method</a:t>
            </a:r>
            <a:endParaRPr sz="18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95"/>
          <p:cNvSpPr/>
          <p:nvPr/>
        </p:nvSpPr>
        <p:spPr>
          <a:xfrm>
            <a:off x="0" y="762000"/>
            <a:ext cx="6248400"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FF"/>
                </a:solidFill>
                <a:latin typeface="Calibri"/>
                <a:ea typeface="Calibri"/>
                <a:cs typeface="Calibri"/>
                <a:sym typeface="Calibri"/>
              </a:rPr>
              <a:t> </a:t>
            </a:r>
            <a:r>
              <a:rPr lang="en-US" sz="2400">
                <a:solidFill>
                  <a:srgbClr val="0000FF"/>
                </a:solidFill>
                <a:latin typeface="Calibri"/>
                <a:ea typeface="Calibri"/>
                <a:cs typeface="Calibri"/>
                <a:sym typeface="Calibri"/>
              </a:rPr>
              <a:t>CARRY SAVE ADDITION method</a:t>
            </a:r>
            <a:endParaRPr/>
          </a:p>
        </p:txBody>
      </p:sp>
      <p:pic>
        <p:nvPicPr>
          <p:cNvPr descr="figure6" id="945" name="Google Shape;945;p95"/>
          <p:cNvPicPr preferRelativeResize="0"/>
          <p:nvPr/>
        </p:nvPicPr>
        <p:blipFill rotWithShape="1">
          <a:blip r:embed="rId3">
            <a:alphaModFix/>
          </a:blip>
          <a:srcRect b="10478" l="0" r="0" t="0"/>
          <a:stretch/>
        </p:blipFill>
        <p:spPr>
          <a:xfrm>
            <a:off x="76200" y="1933575"/>
            <a:ext cx="6569075" cy="4314825"/>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96"/>
          <p:cNvSpPr txBox="1"/>
          <p:nvPr>
            <p:ph type="title"/>
          </p:nvPr>
        </p:nvSpPr>
        <p:spPr>
          <a:xfrm>
            <a:off x="457200" y="274638"/>
            <a:ext cx="7467600" cy="7159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rPr lang="en-US"/>
              <a:t>Integer division</a:t>
            </a:r>
            <a:endParaRPr/>
          </a:p>
        </p:txBody>
      </p:sp>
      <p:sp>
        <p:nvSpPr>
          <p:cNvPr id="951" name="Google Shape;951;p96"/>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40"/>
              <a:buChar char="🞆"/>
            </a:pPr>
            <a:r>
              <a:rPr b="1" lang="en-US"/>
              <a:t>Integer Division</a:t>
            </a:r>
            <a:endParaRPr/>
          </a:p>
          <a:p>
            <a:pPr indent="-274320" lvl="0" marL="274320" rtl="0" algn="l">
              <a:spcBef>
                <a:spcPts val="600"/>
              </a:spcBef>
              <a:spcAft>
                <a:spcPts val="0"/>
              </a:spcAft>
              <a:buSzPts val="2240"/>
              <a:buChar char="🞆"/>
            </a:pPr>
            <a:r>
              <a:rPr b="1" lang="en-US"/>
              <a:t>Manual Division</a:t>
            </a:r>
            <a:endParaRPr/>
          </a:p>
          <a:p>
            <a:pPr indent="-274320" lvl="0" marL="274320" rtl="0" algn="l">
              <a:spcBef>
                <a:spcPts val="600"/>
              </a:spcBef>
              <a:spcAft>
                <a:spcPts val="0"/>
              </a:spcAft>
              <a:buSzPts val="2240"/>
              <a:buChar char="🞆"/>
            </a:pPr>
            <a:r>
              <a:rPr b="1" lang="en-US"/>
              <a:t> </a:t>
            </a:r>
            <a:endParaRPr/>
          </a:p>
          <a:p>
            <a:pPr indent="-132080" lvl="0" marL="274320" rtl="0" algn="l">
              <a:spcBef>
                <a:spcPts val="600"/>
              </a:spcBef>
              <a:spcAft>
                <a:spcPts val="0"/>
              </a:spcAft>
              <a:buSzPts val="2240"/>
              <a:buNone/>
            </a:pPr>
            <a:r>
              <a:t/>
            </a:r>
            <a:endParaRPr/>
          </a:p>
        </p:txBody>
      </p:sp>
      <p:pic>
        <p:nvPicPr>
          <p:cNvPr id="952" name="Google Shape;952;p96"/>
          <p:cNvPicPr preferRelativeResize="0"/>
          <p:nvPr/>
        </p:nvPicPr>
        <p:blipFill rotWithShape="1">
          <a:blip r:embed="rId3">
            <a:alphaModFix/>
          </a:blip>
          <a:srcRect b="0" l="0" r="0" t="0"/>
          <a:stretch/>
        </p:blipFill>
        <p:spPr>
          <a:xfrm>
            <a:off x="1447800" y="3033712"/>
            <a:ext cx="5943600" cy="3824288"/>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97"/>
          <p:cNvSpPr txBox="1"/>
          <p:nvPr>
            <p:ph type="title"/>
          </p:nvPr>
        </p:nvSpPr>
        <p:spPr>
          <a:xfrm>
            <a:off x="457200" y="274638"/>
            <a:ext cx="7467600" cy="4111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2700"/>
              <a:buFont typeface="Arial Black"/>
              <a:buNone/>
            </a:pPr>
            <a:r>
              <a:rPr lang="en-US" sz="2700"/>
              <a:t>Integer division</a:t>
            </a:r>
            <a:endParaRPr sz="2700"/>
          </a:p>
        </p:txBody>
      </p:sp>
      <p:sp>
        <p:nvSpPr>
          <p:cNvPr id="958" name="Google Shape;958;p97"/>
          <p:cNvSpPr txBox="1"/>
          <p:nvPr>
            <p:ph idx="1" type="body"/>
          </p:nvPr>
        </p:nvSpPr>
        <p:spPr>
          <a:xfrm>
            <a:off x="457200" y="838200"/>
            <a:ext cx="8077200" cy="5635752"/>
          </a:xfrm>
          <a:prstGeom prst="rect">
            <a:avLst/>
          </a:prstGeom>
          <a:noFill/>
          <a:ln>
            <a:noFill/>
          </a:ln>
        </p:spPr>
        <p:txBody>
          <a:bodyPr anchorCtr="0" anchor="t" bIns="45700" lIns="91425" spcFirstLastPara="1" rIns="91425" wrap="square" tIns="45700">
            <a:noAutofit/>
          </a:bodyPr>
          <a:lstStyle/>
          <a:p>
            <a:pPr indent="-274320" lvl="0" marL="274320" rtl="0" algn="l">
              <a:lnSpc>
                <a:spcPct val="80000"/>
              </a:lnSpc>
              <a:spcBef>
                <a:spcPts val="0"/>
              </a:spcBef>
              <a:spcAft>
                <a:spcPts val="0"/>
              </a:spcAft>
              <a:buSzPts val="2450"/>
              <a:buChar char="🞆"/>
            </a:pPr>
            <a:r>
              <a:rPr b="0" lang="en-US" sz="3500">
                <a:latin typeface="Times New Roman"/>
                <a:ea typeface="Times New Roman"/>
                <a:cs typeface="Times New Roman"/>
                <a:sym typeface="Times New Roman"/>
              </a:rPr>
              <a:t>Longhand Division Steps</a:t>
            </a:r>
            <a:endParaRPr/>
          </a:p>
          <a:p>
            <a:pPr indent="-274320" lvl="0" marL="274320" rtl="0" algn="l">
              <a:lnSpc>
                <a:spcPct val="80000"/>
              </a:lnSpc>
              <a:spcBef>
                <a:spcPts val="600"/>
              </a:spcBef>
              <a:spcAft>
                <a:spcPts val="0"/>
              </a:spcAft>
              <a:buSzPts val="2450"/>
              <a:buChar char="🞆"/>
            </a:pPr>
            <a:r>
              <a:rPr b="0" lang="en-US" sz="3500">
                <a:latin typeface="Times New Roman"/>
                <a:ea typeface="Times New Roman"/>
                <a:cs typeface="Times New Roman"/>
                <a:sym typeface="Times New Roman"/>
              </a:rPr>
              <a:t>Position the divisor appropriately with respect to the dividend and performs a subtraction.</a:t>
            </a:r>
            <a:endParaRPr/>
          </a:p>
          <a:p>
            <a:pPr indent="-274320" lvl="0" marL="274320" rtl="0" algn="l">
              <a:lnSpc>
                <a:spcPct val="80000"/>
              </a:lnSpc>
              <a:spcBef>
                <a:spcPts val="600"/>
              </a:spcBef>
              <a:spcAft>
                <a:spcPts val="0"/>
              </a:spcAft>
              <a:buSzPts val="2450"/>
              <a:buChar char="🞆"/>
            </a:pPr>
            <a:r>
              <a:rPr b="0" lang="en-US" sz="3500">
                <a:latin typeface="Times New Roman"/>
                <a:ea typeface="Times New Roman"/>
                <a:cs typeface="Times New Roman"/>
                <a:sym typeface="Times New Roman"/>
              </a:rPr>
              <a:t> If the remainder is zero or positive, a quotient bit of 1 is determined, the remainder is extended by another bit of the dividend, the divisor is repositioned, and another subtraction is performed.</a:t>
            </a:r>
            <a:endParaRPr/>
          </a:p>
          <a:p>
            <a:pPr indent="-274320" lvl="0" marL="274320" rtl="0" algn="l">
              <a:lnSpc>
                <a:spcPct val="80000"/>
              </a:lnSpc>
              <a:spcBef>
                <a:spcPts val="600"/>
              </a:spcBef>
              <a:spcAft>
                <a:spcPts val="0"/>
              </a:spcAft>
              <a:buSzPts val="2450"/>
              <a:buChar char="🞆"/>
            </a:pPr>
            <a:r>
              <a:rPr b="0" lang="en-US" sz="3500">
                <a:latin typeface="Times New Roman"/>
                <a:ea typeface="Times New Roman"/>
                <a:cs typeface="Times New Roman"/>
                <a:sym typeface="Times New Roman"/>
              </a:rPr>
              <a:t> If the remainder is negative, a quotient bit of 0 is determined, the dividend is restored by adding back the divisor, and the divisor is repositione  for another subtraction.</a:t>
            </a:r>
            <a:endParaRPr/>
          </a:p>
          <a:p>
            <a:pPr indent="-274320" lvl="0" marL="274320" rtl="0" algn="l">
              <a:lnSpc>
                <a:spcPct val="80000"/>
              </a:lnSpc>
              <a:spcBef>
                <a:spcPts val="600"/>
              </a:spcBef>
              <a:spcAft>
                <a:spcPts val="0"/>
              </a:spcAft>
              <a:buSzPts val="2450"/>
              <a:buChar char="🞆"/>
            </a:pPr>
            <a:r>
              <a:rPr b="0" lang="en-US" sz="3500">
                <a:latin typeface="Times New Roman"/>
                <a:ea typeface="Times New Roman"/>
                <a:cs typeface="Times New Roman"/>
                <a:sym typeface="Times New Roman"/>
              </a:rPr>
              <a:t> </a:t>
            </a:r>
            <a:endParaRPr/>
          </a:p>
          <a:p>
            <a:pPr indent="-167640" lvl="0" marL="274320" rtl="0" algn="just">
              <a:spcBef>
                <a:spcPts val="600"/>
              </a:spcBef>
              <a:spcAft>
                <a:spcPts val="0"/>
              </a:spcAft>
              <a:buSzPts val="1680"/>
              <a:buNone/>
            </a:pPr>
            <a:r>
              <a:t/>
            </a:r>
            <a:endParaRPr sz="2400"/>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98"/>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rPr b="1" lang="en-US"/>
              <a:t>Restoring Division</a:t>
            </a:r>
            <a:br>
              <a:rPr lang="en-US"/>
            </a:br>
            <a:endParaRPr/>
          </a:p>
        </p:txBody>
      </p:sp>
      <p:sp>
        <p:nvSpPr>
          <p:cNvPr id="964" name="Google Shape;964;p98"/>
          <p:cNvSpPr txBox="1"/>
          <p:nvPr>
            <p:ph idx="1" type="body"/>
          </p:nvPr>
        </p:nvSpPr>
        <p:spPr>
          <a:xfrm>
            <a:off x="457200" y="1066800"/>
            <a:ext cx="7467600" cy="5407152"/>
          </a:xfrm>
          <a:prstGeom prst="rect">
            <a:avLst/>
          </a:prstGeom>
          <a:noFill/>
          <a:ln>
            <a:noFill/>
          </a:ln>
        </p:spPr>
        <p:txBody>
          <a:bodyPr anchorCtr="0" anchor="t" bIns="45700" lIns="91425" spcFirstLastPara="1" rIns="91425" wrap="square" tIns="45700">
            <a:normAutofit/>
          </a:bodyPr>
          <a:lstStyle/>
          <a:p>
            <a:pPr indent="-274320" lvl="0" marL="274320" rtl="0" algn="l">
              <a:lnSpc>
                <a:spcPct val="80000"/>
              </a:lnSpc>
              <a:spcBef>
                <a:spcPts val="0"/>
              </a:spcBef>
              <a:spcAft>
                <a:spcPts val="0"/>
              </a:spcAft>
              <a:buSzPts val="2450"/>
              <a:buChar char="🞆"/>
            </a:pPr>
            <a:r>
              <a:rPr b="0" lang="en-US" sz="3500">
                <a:latin typeface="Times New Roman"/>
                <a:ea typeface="Times New Roman"/>
                <a:cs typeface="Times New Roman"/>
                <a:sym typeface="Times New Roman"/>
              </a:rPr>
              <a:t>Similar to multiplication circuit </a:t>
            </a:r>
            <a:endParaRPr b="0" sz="3500">
              <a:latin typeface="Times New Roman"/>
              <a:ea typeface="Times New Roman"/>
              <a:cs typeface="Times New Roman"/>
              <a:sym typeface="Times New Roman"/>
            </a:endParaRPr>
          </a:p>
          <a:p>
            <a:pPr indent="-274320" lvl="0" marL="274320" rtl="0" algn="l">
              <a:lnSpc>
                <a:spcPct val="80000"/>
              </a:lnSpc>
              <a:spcBef>
                <a:spcPts val="600"/>
              </a:spcBef>
              <a:spcAft>
                <a:spcPts val="0"/>
              </a:spcAft>
              <a:buSzPts val="2450"/>
              <a:buChar char="🞆"/>
            </a:pPr>
            <a:r>
              <a:rPr b="0" lang="en-US" sz="3500">
                <a:latin typeface="Times New Roman"/>
                <a:ea typeface="Times New Roman"/>
                <a:cs typeface="Times New Roman"/>
                <a:sym typeface="Times New Roman"/>
              </a:rPr>
              <a:t> N-bit positive divisor is loaded into register M and an n-bit positive  dividend is loaded into register Q at the start of the operation.</a:t>
            </a:r>
            <a:endParaRPr/>
          </a:p>
          <a:p>
            <a:pPr indent="-274320" lvl="0" marL="274320" rtl="0" algn="l">
              <a:lnSpc>
                <a:spcPct val="80000"/>
              </a:lnSpc>
              <a:spcBef>
                <a:spcPts val="600"/>
              </a:spcBef>
              <a:spcAft>
                <a:spcPts val="0"/>
              </a:spcAft>
              <a:buSzPts val="2450"/>
              <a:buChar char="🞆"/>
            </a:pPr>
            <a:r>
              <a:rPr b="0" lang="en-US" sz="3500">
                <a:latin typeface="Times New Roman"/>
                <a:ea typeface="Times New Roman"/>
                <a:cs typeface="Times New Roman"/>
                <a:sym typeface="Times New Roman"/>
              </a:rPr>
              <a:t>Register A is set to 0</a:t>
            </a:r>
            <a:endParaRPr/>
          </a:p>
          <a:p>
            <a:pPr indent="-132080" lvl="0" marL="274320" rtl="0" algn="l">
              <a:spcBef>
                <a:spcPts val="600"/>
              </a:spcBef>
              <a:spcAft>
                <a:spcPts val="0"/>
              </a:spcAft>
              <a:buSzPts val="2240"/>
              <a:buNone/>
            </a:pPr>
            <a:r>
              <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99"/>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Arial Black"/>
              <a:buNone/>
            </a:pPr>
            <a:r>
              <a:rPr b="1" lang="en-US"/>
              <a:t>Restoring Division</a:t>
            </a:r>
            <a:br>
              <a:rPr lang="en-US"/>
            </a:br>
            <a:endParaRPr/>
          </a:p>
        </p:txBody>
      </p:sp>
      <p:sp>
        <p:nvSpPr>
          <p:cNvPr id="970" name="Google Shape;970;p99"/>
          <p:cNvSpPr txBox="1"/>
          <p:nvPr>
            <p:ph idx="1" type="body"/>
          </p:nvPr>
        </p:nvSpPr>
        <p:spPr>
          <a:xfrm>
            <a:off x="457200" y="990600"/>
            <a:ext cx="7467600" cy="5483352"/>
          </a:xfrm>
          <a:prstGeom prst="rect">
            <a:avLst/>
          </a:prstGeom>
          <a:noFill/>
          <a:ln>
            <a:noFill/>
          </a:ln>
        </p:spPr>
        <p:txBody>
          <a:bodyPr anchorCtr="0" anchor="t" bIns="45700" lIns="91425" spcFirstLastPara="1" rIns="91425" wrap="square" tIns="45700">
            <a:normAutofit/>
          </a:bodyPr>
          <a:lstStyle/>
          <a:p>
            <a:pPr indent="-274320" lvl="0" marL="274320" rtl="0" algn="l">
              <a:lnSpc>
                <a:spcPct val="70000"/>
              </a:lnSpc>
              <a:spcBef>
                <a:spcPts val="0"/>
              </a:spcBef>
              <a:spcAft>
                <a:spcPts val="0"/>
              </a:spcAft>
              <a:buSzPts val="2439"/>
              <a:buChar char="🞆"/>
            </a:pPr>
            <a:r>
              <a:rPr b="0" lang="en-US" sz="3484">
                <a:latin typeface="Times New Roman"/>
                <a:ea typeface="Times New Roman"/>
                <a:cs typeface="Times New Roman"/>
                <a:sym typeface="Times New Roman"/>
              </a:rPr>
              <a:t>After the division operation is complete, the n-bit quotient is in register Q and the remainder is in register A.</a:t>
            </a:r>
            <a:endParaRPr/>
          </a:p>
          <a:p>
            <a:pPr indent="-274320" lvl="0" marL="274320" rtl="0" algn="l">
              <a:lnSpc>
                <a:spcPct val="70000"/>
              </a:lnSpc>
              <a:spcBef>
                <a:spcPts val="600"/>
              </a:spcBef>
              <a:spcAft>
                <a:spcPts val="0"/>
              </a:spcAft>
              <a:buSzPts val="2439"/>
              <a:buChar char="🞆"/>
            </a:pPr>
            <a:r>
              <a:rPr b="0" lang="en-US" sz="3484">
                <a:latin typeface="Times New Roman"/>
                <a:ea typeface="Times New Roman"/>
                <a:cs typeface="Times New Roman"/>
                <a:sym typeface="Times New Roman"/>
              </a:rPr>
              <a:t>The required subtractions are facilitated by using 2’s complement arithmetic.</a:t>
            </a:r>
            <a:endParaRPr/>
          </a:p>
          <a:p>
            <a:pPr indent="-274320" lvl="0" marL="274320" rtl="0" algn="l">
              <a:lnSpc>
                <a:spcPct val="70000"/>
              </a:lnSpc>
              <a:spcBef>
                <a:spcPts val="600"/>
              </a:spcBef>
              <a:spcAft>
                <a:spcPts val="0"/>
              </a:spcAft>
              <a:buSzPts val="2439"/>
              <a:buChar char="🞆"/>
            </a:pPr>
            <a:r>
              <a:rPr b="0" lang="en-US" sz="3484">
                <a:latin typeface="Times New Roman"/>
                <a:ea typeface="Times New Roman"/>
                <a:cs typeface="Times New Roman"/>
                <a:sym typeface="Times New Roman"/>
              </a:rPr>
              <a:t>The extra bit position at the left end of both A and M accomodates the sign bit during subtraction.</a:t>
            </a:r>
            <a:endParaRPr/>
          </a:p>
          <a:p>
            <a:pPr indent="-274320" lvl="0" marL="274320" rtl="0" algn="l">
              <a:lnSpc>
                <a:spcPct val="70000"/>
              </a:lnSpc>
              <a:spcBef>
                <a:spcPts val="600"/>
              </a:spcBef>
              <a:spcAft>
                <a:spcPts val="0"/>
              </a:spcAft>
              <a:buSzPts val="2439"/>
              <a:buChar char="🞆"/>
            </a:pPr>
            <a:r>
              <a:rPr b="0" lang="en-US" sz="3484">
                <a:latin typeface="Times New Roman"/>
                <a:ea typeface="Times New Roman"/>
                <a:cs typeface="Times New Roman"/>
                <a:sym typeface="Times New Roman"/>
              </a:rPr>
              <a:t>Shift A and Q left one binary position</a:t>
            </a:r>
            <a:endParaRPr/>
          </a:p>
          <a:p>
            <a:pPr indent="-274320" lvl="0" marL="274320" rtl="0" algn="l">
              <a:lnSpc>
                <a:spcPct val="70000"/>
              </a:lnSpc>
              <a:spcBef>
                <a:spcPts val="600"/>
              </a:spcBef>
              <a:spcAft>
                <a:spcPts val="0"/>
              </a:spcAft>
              <a:buSzPts val="2439"/>
              <a:buChar char="🞆"/>
            </a:pPr>
            <a:r>
              <a:rPr b="0" lang="en-US" sz="3484">
                <a:latin typeface="Times New Roman"/>
                <a:ea typeface="Times New Roman"/>
                <a:cs typeface="Times New Roman"/>
                <a:sym typeface="Times New Roman"/>
              </a:rPr>
              <a:t>Subtract M from A, and place the answer back in A</a:t>
            </a:r>
            <a:endParaRPr/>
          </a:p>
          <a:p>
            <a:pPr indent="-153416" lvl="0" marL="274320" rtl="0" algn="just">
              <a:lnSpc>
                <a:spcPct val="80000"/>
              </a:lnSpc>
              <a:spcBef>
                <a:spcPts val="600"/>
              </a:spcBef>
              <a:spcAft>
                <a:spcPts val="0"/>
              </a:spcAft>
              <a:buSzPts val="1904"/>
              <a:buNone/>
            </a:pPr>
            <a:r>
              <a:t/>
            </a:r>
            <a:endParaRPr sz="272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2015-06-27T15:32:15Z</dcterms:created>
  <dc:creator>Dr. Ganapathy</dc:creator>
</cp:coreProperties>
</file>