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Presentation by Grace Hephzibah M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RA2011026020084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A528-7D9B-420A-93CB-9B928ECAC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691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CFFA-90DD-46A8-9896-3BDED9CB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82473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3000" dirty="0">
                <a:latin typeface="Bookman Old Style" panose="02050604050505020204" pitchFamily="18" charset="0"/>
              </a:rPr>
              <a:t>Objectives:</a:t>
            </a:r>
            <a:br>
              <a:rPr lang="en-IN" sz="3000" dirty="0">
                <a:latin typeface="Bookman Old Style" panose="02050604050505020204" pitchFamily="18" charset="0"/>
              </a:rPr>
            </a:br>
            <a:r>
              <a:rPr lang="en-IN" sz="3000" dirty="0">
                <a:latin typeface="Bookman Old Style" panose="02050604050505020204" pitchFamily="18" charset="0"/>
              </a:rPr>
              <a:t>- formulation of recurrence equation</a:t>
            </a:r>
            <a:br>
              <a:rPr lang="en-IN" sz="3000" dirty="0">
                <a:latin typeface="Bookman Old Style" panose="02050604050505020204" pitchFamily="18" charset="0"/>
              </a:rPr>
            </a:br>
            <a:r>
              <a:rPr lang="en-IN" sz="3000" dirty="0">
                <a:latin typeface="Bookman Old Style" panose="02050604050505020204" pitchFamily="18" charset="0"/>
              </a:rPr>
              <a:t>- solving recurrence equation</a:t>
            </a:r>
            <a:br>
              <a:rPr lang="en-IN" sz="3000" dirty="0">
                <a:latin typeface="Bookman Old Style" panose="02050604050505020204" pitchFamily="18" charset="0"/>
              </a:rPr>
            </a:br>
            <a:r>
              <a:rPr lang="en-IN" sz="3000" dirty="0">
                <a:latin typeface="Bookman Old Style" panose="02050604050505020204" pitchFamily="18" charset="0"/>
              </a:rPr>
              <a:t>	1. Guess and verify </a:t>
            </a:r>
            <a:br>
              <a:rPr lang="en-IN" sz="3000" dirty="0">
                <a:latin typeface="Bookman Old Style" panose="02050604050505020204" pitchFamily="18" charset="0"/>
              </a:rPr>
            </a:br>
            <a:r>
              <a:rPr lang="en-IN" sz="3000" dirty="0">
                <a:latin typeface="Bookman Old Style" panose="02050604050505020204" pitchFamily="18" charset="0"/>
              </a:rPr>
              <a:t>	2. substitution </a:t>
            </a:r>
            <a:br>
              <a:rPr lang="en-IN" sz="3000" dirty="0">
                <a:latin typeface="Bookman Old Style" panose="02050604050505020204" pitchFamily="18" charset="0"/>
              </a:rPr>
            </a:br>
            <a:r>
              <a:rPr lang="en-IN" sz="3000" dirty="0">
                <a:latin typeface="Bookman Old Style" panose="02050604050505020204" pitchFamily="18" charset="0"/>
              </a:rPr>
              <a:t>	3. recurrence Tree</a:t>
            </a:r>
            <a:br>
              <a:rPr lang="en-IN" sz="3000" dirty="0">
                <a:latin typeface="Bookman Old Style" panose="02050604050505020204" pitchFamily="18" charset="0"/>
              </a:rPr>
            </a:br>
            <a:endParaRPr lang="en-IN" sz="3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B21-52ED-41E4-A63D-D1D4D92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Formulation Of Recurrence Equations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E3044-FCE4-4FBF-A6C7-1BE014B1EC4C}"/>
              </a:ext>
            </a:extLst>
          </p:cNvPr>
          <p:cNvSpPr txBox="1"/>
          <p:nvPr/>
        </p:nvSpPr>
        <p:spPr>
          <a:xfrm>
            <a:off x="1178350" y="2328420"/>
            <a:ext cx="46554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1. 1000, 2000, 4000, 8000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15C7F-FF19-49F5-8EF4-0D94B670DB66}"/>
              </a:ext>
            </a:extLst>
          </p:cNvPr>
          <p:cNvSpPr txBox="1"/>
          <p:nvPr/>
        </p:nvSpPr>
        <p:spPr>
          <a:xfrm>
            <a:off x="1178350" y="3018148"/>
            <a:ext cx="4838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2. 7 , 21/4 , 63/16 , 189/64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672DF-BB1D-4755-89C4-1CFC6862C308}"/>
              </a:ext>
            </a:extLst>
          </p:cNvPr>
          <p:cNvSpPr txBox="1"/>
          <p:nvPr/>
        </p:nvSpPr>
        <p:spPr>
          <a:xfrm>
            <a:off x="1178350" y="3701591"/>
            <a:ext cx="7435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3. Maximum possible edges in a graph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1CABA-2243-4EDA-985F-00D5425E0D99}"/>
              </a:ext>
            </a:extLst>
          </p:cNvPr>
          <p:cNvSpPr txBox="1"/>
          <p:nvPr/>
        </p:nvSpPr>
        <p:spPr>
          <a:xfrm>
            <a:off x="1178349" y="4385034"/>
            <a:ext cx="39485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4. Staircase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1B95-E2B2-42BE-ABFB-7C33021894B3}"/>
              </a:ext>
            </a:extLst>
          </p:cNvPr>
          <p:cNvSpPr txBox="1"/>
          <p:nvPr/>
        </p:nvSpPr>
        <p:spPr>
          <a:xfrm>
            <a:off x="1178349" y="5070047"/>
            <a:ext cx="4129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5. Triangular Number </a:t>
            </a:r>
          </a:p>
        </p:txBody>
      </p:sp>
    </p:spTree>
    <p:extLst>
      <p:ext uri="{BB962C8B-B14F-4D97-AF65-F5344CB8AC3E}">
        <p14:creationId xmlns:p14="http://schemas.microsoft.com/office/powerpoint/2010/main" val="71297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3B6B-608E-42C6-9EF0-7A74FCA1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Recurrence Equation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CA81-ABF2-4D0D-91B4-C517CC489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Solution must be non-recursive</a:t>
            </a:r>
          </a:p>
          <a:p>
            <a:r>
              <a:rPr lang="en-IN" sz="2500" dirty="0"/>
              <a:t>This solution is called closed-form solution </a:t>
            </a:r>
          </a:p>
          <a:p>
            <a:r>
              <a:rPr lang="en-IN" sz="2500" dirty="0"/>
              <a:t>Sometimes, there might not be a closed form solution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87A1F-C2A2-484C-BC61-927151C36DC2}"/>
              </a:ext>
            </a:extLst>
          </p:cNvPr>
          <p:cNvSpPr/>
          <p:nvPr/>
        </p:nvSpPr>
        <p:spPr>
          <a:xfrm>
            <a:off x="6862713" y="2014194"/>
            <a:ext cx="4025246" cy="63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23CE1-08E0-49D8-A6F2-321148BFCC4B}"/>
              </a:ext>
            </a:extLst>
          </p:cNvPr>
          <p:cNvSpPr txBox="1"/>
          <p:nvPr/>
        </p:nvSpPr>
        <p:spPr>
          <a:xfrm>
            <a:off x="7037109" y="2122371"/>
            <a:ext cx="3676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Closed – Form Solution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BD545D-4FFA-4250-A819-5E34B12198A9}"/>
              </a:ext>
            </a:extLst>
          </p:cNvPr>
          <p:cNvSpPr/>
          <p:nvPr/>
        </p:nvSpPr>
        <p:spPr>
          <a:xfrm>
            <a:off x="8003357" y="2988297"/>
            <a:ext cx="3327662" cy="509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33324-9421-44B8-9F2A-6E4B6293FFFC}"/>
              </a:ext>
            </a:extLst>
          </p:cNvPr>
          <p:cNvSpPr txBox="1"/>
          <p:nvPr/>
        </p:nvSpPr>
        <p:spPr>
          <a:xfrm>
            <a:off x="8003358" y="2988297"/>
            <a:ext cx="33276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General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2D51C5-1177-4E0C-BA53-C6A14DA56F7F}"/>
              </a:ext>
            </a:extLst>
          </p:cNvPr>
          <p:cNvSpPr/>
          <p:nvPr/>
        </p:nvSpPr>
        <p:spPr>
          <a:xfrm>
            <a:off x="8003357" y="4661987"/>
            <a:ext cx="3327662" cy="5090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100E9-F087-4089-98D5-2DD9AB3D0E47}"/>
              </a:ext>
            </a:extLst>
          </p:cNvPr>
          <p:cNvSpPr txBox="1"/>
          <p:nvPr/>
        </p:nvSpPr>
        <p:spPr>
          <a:xfrm>
            <a:off x="8003357" y="4629994"/>
            <a:ext cx="33276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Particular Solution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C5A62DD5-A27B-467B-8BC0-587FA6C068D8}"/>
              </a:ext>
            </a:extLst>
          </p:cNvPr>
          <p:cNvSpPr/>
          <p:nvPr/>
        </p:nvSpPr>
        <p:spPr>
          <a:xfrm rot="10800000" flipH="1">
            <a:off x="7118966" y="2613995"/>
            <a:ext cx="780696" cy="2509904"/>
          </a:xfrm>
          <a:prstGeom prst="bentArrow">
            <a:avLst>
              <a:gd name="adj1" fmla="val 25000"/>
              <a:gd name="adj2" fmla="val 23246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E755009B-D031-48BF-9D01-70E0D4B8A275}"/>
              </a:ext>
            </a:extLst>
          </p:cNvPr>
          <p:cNvSpPr/>
          <p:nvPr/>
        </p:nvSpPr>
        <p:spPr>
          <a:xfrm rot="10800000" flipH="1">
            <a:off x="7118965" y="2613995"/>
            <a:ext cx="884391" cy="883349"/>
          </a:xfrm>
          <a:prstGeom prst="bentArrow">
            <a:avLst>
              <a:gd name="adj1" fmla="val 25000"/>
              <a:gd name="adj2" fmla="val 23246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A3DDE-0718-43D4-A359-E0E3A167D43C}"/>
              </a:ext>
            </a:extLst>
          </p:cNvPr>
          <p:cNvSpPr txBox="1"/>
          <p:nvPr/>
        </p:nvSpPr>
        <p:spPr>
          <a:xfrm>
            <a:off x="8107053" y="3556064"/>
            <a:ext cx="234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: T(n) = 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5806C-972E-4F85-8FFF-BDB5B9BA384C}"/>
              </a:ext>
            </a:extLst>
          </p:cNvPr>
          <p:cNvSpPr txBox="1"/>
          <p:nvPr/>
        </p:nvSpPr>
        <p:spPr>
          <a:xfrm>
            <a:off x="8107053" y="5261747"/>
            <a:ext cx="311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: T(n) = T(0) + 5</a:t>
            </a:r>
          </a:p>
        </p:txBody>
      </p:sp>
    </p:spTree>
    <p:extLst>
      <p:ext uri="{BB962C8B-B14F-4D97-AF65-F5344CB8AC3E}">
        <p14:creationId xmlns:p14="http://schemas.microsoft.com/office/powerpoint/2010/main" val="235294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B21-52ED-41E4-A63D-D1D4D92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Guess And Verify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E3044-FCE4-4FBF-A6C7-1BE014B1EC4C}"/>
              </a:ext>
            </a:extLst>
          </p:cNvPr>
          <p:cNvSpPr txBox="1"/>
          <p:nvPr/>
        </p:nvSpPr>
        <p:spPr>
          <a:xfrm>
            <a:off x="1178350" y="2328420"/>
            <a:ext cx="3417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1. T(n) = T(n-1) + 2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15C7F-FF19-49F5-8EF4-0D94B670DB66}"/>
              </a:ext>
            </a:extLst>
          </p:cNvPr>
          <p:cNvSpPr txBox="1"/>
          <p:nvPr/>
        </p:nvSpPr>
        <p:spPr>
          <a:xfrm>
            <a:off x="1257816" y="5388988"/>
            <a:ext cx="30139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3. T(n) = 3T(n/2)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672DF-BB1D-4755-89C4-1CFC6862C308}"/>
              </a:ext>
            </a:extLst>
          </p:cNvPr>
          <p:cNvSpPr txBox="1"/>
          <p:nvPr/>
        </p:nvSpPr>
        <p:spPr>
          <a:xfrm>
            <a:off x="1178350" y="3701591"/>
            <a:ext cx="39100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2. T(n) = T(n-1) + n^2</a:t>
            </a:r>
          </a:p>
        </p:txBody>
      </p:sp>
    </p:spTree>
    <p:extLst>
      <p:ext uri="{BB962C8B-B14F-4D97-AF65-F5344CB8AC3E}">
        <p14:creationId xmlns:p14="http://schemas.microsoft.com/office/powerpoint/2010/main" val="7183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3B6B-608E-42C6-9EF0-7A74FCA1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CA81-ABF2-4D0D-91B4-C517CC489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500" dirty="0"/>
              <a:t>Also called iteration method. </a:t>
            </a:r>
          </a:p>
          <a:p>
            <a:r>
              <a:rPr lang="en-IN" sz="2500" dirty="0"/>
              <a:t>Or the Plug and Chug Method </a:t>
            </a:r>
          </a:p>
          <a:p>
            <a:endParaRPr lang="en-IN" sz="2500" dirty="0"/>
          </a:p>
          <a:p>
            <a:r>
              <a:rPr lang="en-IN" sz="2500" dirty="0"/>
              <a:t>Plug means Substitute </a:t>
            </a:r>
          </a:p>
          <a:p>
            <a:r>
              <a:rPr lang="en-IN" sz="2500" dirty="0"/>
              <a:t>Chug means Evaluate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87A1F-C2A2-484C-BC61-927151C36DC2}"/>
              </a:ext>
            </a:extLst>
          </p:cNvPr>
          <p:cNvSpPr/>
          <p:nvPr/>
        </p:nvSpPr>
        <p:spPr>
          <a:xfrm>
            <a:off x="6862713" y="2014194"/>
            <a:ext cx="4025246" cy="63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23CE1-08E0-49D8-A6F2-321148BFCC4B}"/>
              </a:ext>
            </a:extLst>
          </p:cNvPr>
          <p:cNvSpPr txBox="1"/>
          <p:nvPr/>
        </p:nvSpPr>
        <p:spPr>
          <a:xfrm>
            <a:off x="7037109" y="2122371"/>
            <a:ext cx="3676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Forms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BD545D-4FFA-4250-A819-5E34B12198A9}"/>
              </a:ext>
            </a:extLst>
          </p:cNvPr>
          <p:cNvSpPr/>
          <p:nvPr/>
        </p:nvSpPr>
        <p:spPr>
          <a:xfrm>
            <a:off x="8003357" y="2988297"/>
            <a:ext cx="3612190" cy="509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33324-9421-44B8-9F2A-6E4B6293FFFC}"/>
              </a:ext>
            </a:extLst>
          </p:cNvPr>
          <p:cNvSpPr txBox="1"/>
          <p:nvPr/>
        </p:nvSpPr>
        <p:spPr>
          <a:xfrm>
            <a:off x="7899662" y="3049560"/>
            <a:ext cx="36575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Forward Substitution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2D51C5-1177-4E0C-BA53-C6A14DA56F7F}"/>
              </a:ext>
            </a:extLst>
          </p:cNvPr>
          <p:cNvSpPr/>
          <p:nvPr/>
        </p:nvSpPr>
        <p:spPr>
          <a:xfrm>
            <a:off x="8003356" y="4661987"/>
            <a:ext cx="3657599" cy="5090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100E9-F087-4089-98D5-2DD9AB3D0E47}"/>
              </a:ext>
            </a:extLst>
          </p:cNvPr>
          <p:cNvSpPr txBox="1"/>
          <p:nvPr/>
        </p:nvSpPr>
        <p:spPr>
          <a:xfrm>
            <a:off x="7957947" y="4646845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/>
              <a:t>Backward Substitution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C5A62DD5-A27B-467B-8BC0-587FA6C068D8}"/>
              </a:ext>
            </a:extLst>
          </p:cNvPr>
          <p:cNvSpPr/>
          <p:nvPr/>
        </p:nvSpPr>
        <p:spPr>
          <a:xfrm rot="10800000" flipH="1">
            <a:off x="7118966" y="2613995"/>
            <a:ext cx="780696" cy="2509904"/>
          </a:xfrm>
          <a:prstGeom prst="bentArrow">
            <a:avLst>
              <a:gd name="adj1" fmla="val 25000"/>
              <a:gd name="adj2" fmla="val 23246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E755009B-D031-48BF-9D01-70E0D4B8A275}"/>
              </a:ext>
            </a:extLst>
          </p:cNvPr>
          <p:cNvSpPr/>
          <p:nvPr/>
        </p:nvSpPr>
        <p:spPr>
          <a:xfrm rot="10800000" flipH="1">
            <a:off x="7118965" y="2613995"/>
            <a:ext cx="884391" cy="883349"/>
          </a:xfrm>
          <a:prstGeom prst="bentArrow">
            <a:avLst>
              <a:gd name="adj1" fmla="val 25000"/>
              <a:gd name="adj2" fmla="val 23246"/>
              <a:gd name="adj3" fmla="val 25000"/>
              <a:gd name="adj4" fmla="val 4375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A3DDE-0718-43D4-A359-E0E3A167D43C}"/>
              </a:ext>
            </a:extLst>
          </p:cNvPr>
          <p:cNvSpPr txBox="1"/>
          <p:nvPr/>
        </p:nvSpPr>
        <p:spPr>
          <a:xfrm>
            <a:off x="8107053" y="3556064"/>
            <a:ext cx="234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base to T(n)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5806C-972E-4F85-8FFF-BDB5B9BA384C}"/>
              </a:ext>
            </a:extLst>
          </p:cNvPr>
          <p:cNvSpPr txBox="1"/>
          <p:nvPr/>
        </p:nvSpPr>
        <p:spPr>
          <a:xfrm>
            <a:off x="8107053" y="5261747"/>
            <a:ext cx="311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T(n) to base </a:t>
            </a:r>
          </a:p>
        </p:txBody>
      </p:sp>
    </p:spTree>
    <p:extLst>
      <p:ext uri="{BB962C8B-B14F-4D97-AF65-F5344CB8AC3E}">
        <p14:creationId xmlns:p14="http://schemas.microsoft.com/office/powerpoint/2010/main" val="173047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B21-52ED-41E4-A63D-D1D4D92C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853"/>
            <a:ext cx="10058400" cy="1371600"/>
          </a:xfrm>
        </p:spPr>
        <p:txBody>
          <a:bodyPr/>
          <a:lstStyle/>
          <a:p>
            <a:r>
              <a:rPr lang="en-IN" dirty="0"/>
              <a:t>Substitution Method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E3044-FCE4-4FBF-A6C7-1BE014B1EC4C}"/>
              </a:ext>
            </a:extLst>
          </p:cNvPr>
          <p:cNvSpPr txBox="1"/>
          <p:nvPr/>
        </p:nvSpPr>
        <p:spPr>
          <a:xfrm>
            <a:off x="1178350" y="1916043"/>
            <a:ext cx="3512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000" dirty="0"/>
              <a:t>T(n) = T(n-1) + 3</a:t>
            </a:r>
          </a:p>
          <a:p>
            <a:r>
              <a:rPr lang="en-IN" sz="3000" dirty="0"/>
              <a:t>     T(1)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672DF-BB1D-4755-89C4-1CFC6862C308}"/>
              </a:ext>
            </a:extLst>
          </p:cNvPr>
          <p:cNvSpPr txBox="1"/>
          <p:nvPr/>
        </p:nvSpPr>
        <p:spPr>
          <a:xfrm>
            <a:off x="1066800" y="2848606"/>
            <a:ext cx="6898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2. Compound Interest for $100 at 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1CABA-2243-4EDA-985F-00D5425E0D99}"/>
              </a:ext>
            </a:extLst>
          </p:cNvPr>
          <p:cNvSpPr txBox="1"/>
          <p:nvPr/>
        </p:nvSpPr>
        <p:spPr>
          <a:xfrm>
            <a:off x="1066800" y="3550337"/>
            <a:ext cx="3158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3. T(n) = n*T(n-1)</a:t>
            </a:r>
          </a:p>
          <a:p>
            <a:r>
              <a:rPr lang="en-IN" sz="3000" dirty="0"/>
              <a:t>    T(0)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1B95-E2B2-42BE-ABFB-7C33021894B3}"/>
              </a:ext>
            </a:extLst>
          </p:cNvPr>
          <p:cNvSpPr txBox="1"/>
          <p:nvPr/>
        </p:nvSpPr>
        <p:spPr>
          <a:xfrm>
            <a:off x="1066800" y="4713733"/>
            <a:ext cx="31165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4. T(n) = k*T(n-1)</a:t>
            </a:r>
          </a:p>
        </p:txBody>
      </p:sp>
    </p:spTree>
    <p:extLst>
      <p:ext uri="{BB962C8B-B14F-4D97-AF65-F5344CB8AC3E}">
        <p14:creationId xmlns:p14="http://schemas.microsoft.com/office/powerpoint/2010/main" val="42703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B21-52ED-41E4-A63D-D1D4D92C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853"/>
            <a:ext cx="10058400" cy="1371600"/>
          </a:xfrm>
        </p:spPr>
        <p:txBody>
          <a:bodyPr/>
          <a:lstStyle/>
          <a:p>
            <a:r>
              <a:rPr lang="en-IN" dirty="0"/>
              <a:t>Recurrence Tree Method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E3044-FCE4-4FBF-A6C7-1BE014B1EC4C}"/>
              </a:ext>
            </a:extLst>
          </p:cNvPr>
          <p:cNvSpPr txBox="1"/>
          <p:nvPr/>
        </p:nvSpPr>
        <p:spPr>
          <a:xfrm>
            <a:off x="1451728" y="3205333"/>
            <a:ext cx="1492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000" dirty="0"/>
              <a:t>T(n)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76D2B11-8046-44DF-986F-6BB94FB3949E}"/>
              </a:ext>
            </a:extLst>
          </p:cNvPr>
          <p:cNvSpPr/>
          <p:nvPr/>
        </p:nvSpPr>
        <p:spPr>
          <a:xfrm>
            <a:off x="2944444" y="2506745"/>
            <a:ext cx="581181" cy="21218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90C00-1E8D-4C81-B107-68B484D1AEDD}"/>
              </a:ext>
            </a:extLst>
          </p:cNvPr>
          <p:cNvSpPr txBox="1"/>
          <p:nvPr/>
        </p:nvSpPr>
        <p:spPr>
          <a:xfrm>
            <a:off x="3847707" y="2651335"/>
            <a:ext cx="3405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                      n=1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983ED-CA52-4E61-9A51-A826EBF7339A}"/>
              </a:ext>
            </a:extLst>
          </p:cNvPr>
          <p:cNvSpPr txBox="1"/>
          <p:nvPr/>
        </p:nvSpPr>
        <p:spPr>
          <a:xfrm>
            <a:off x="3847706" y="3759331"/>
            <a:ext cx="34419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T(n-1) + a        n&gt;1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25623-5680-40C7-BD39-6B018D187B32}"/>
              </a:ext>
            </a:extLst>
          </p:cNvPr>
          <p:cNvSpPr txBox="1"/>
          <p:nvPr/>
        </p:nvSpPr>
        <p:spPr>
          <a:xfrm>
            <a:off x="8205895" y="2598157"/>
            <a:ext cx="3539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Find the time complexity when a=1 and when a=n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A227-0BD9-4826-A2B1-112416F44CCC}"/>
              </a:ext>
            </a:extLst>
          </p:cNvPr>
          <p:cNvSpPr txBox="1"/>
          <p:nvPr/>
        </p:nvSpPr>
        <p:spPr>
          <a:xfrm>
            <a:off x="3847707" y="2651335"/>
            <a:ext cx="11384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       </a:t>
            </a:r>
          </a:p>
        </p:txBody>
      </p:sp>
    </p:spTree>
    <p:extLst>
      <p:ext uri="{BB962C8B-B14F-4D97-AF65-F5344CB8AC3E}">
        <p14:creationId xmlns:p14="http://schemas.microsoft.com/office/powerpoint/2010/main" val="272905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B21-52ED-41E4-A63D-D1D4D92C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853"/>
            <a:ext cx="10058400" cy="1371600"/>
          </a:xfrm>
        </p:spPr>
        <p:txBody>
          <a:bodyPr/>
          <a:lstStyle/>
          <a:p>
            <a:r>
              <a:rPr lang="en-IN" dirty="0"/>
              <a:t>Recurrence Tree Method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E3044-FCE4-4FBF-A6C7-1BE014B1EC4C}"/>
              </a:ext>
            </a:extLst>
          </p:cNvPr>
          <p:cNvSpPr txBox="1"/>
          <p:nvPr/>
        </p:nvSpPr>
        <p:spPr>
          <a:xfrm>
            <a:off x="1451728" y="3205333"/>
            <a:ext cx="1492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000" dirty="0"/>
              <a:t>T(n)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76D2B11-8046-44DF-986F-6BB94FB3949E}"/>
              </a:ext>
            </a:extLst>
          </p:cNvPr>
          <p:cNvSpPr/>
          <p:nvPr/>
        </p:nvSpPr>
        <p:spPr>
          <a:xfrm>
            <a:off x="2944444" y="2506745"/>
            <a:ext cx="581181" cy="21218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90C00-1E8D-4C81-B107-68B484D1AEDD}"/>
              </a:ext>
            </a:extLst>
          </p:cNvPr>
          <p:cNvSpPr txBox="1"/>
          <p:nvPr/>
        </p:nvSpPr>
        <p:spPr>
          <a:xfrm>
            <a:off x="3847707" y="2651335"/>
            <a:ext cx="3405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                      n=1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983ED-CA52-4E61-9A51-A826EBF7339A}"/>
              </a:ext>
            </a:extLst>
          </p:cNvPr>
          <p:cNvSpPr txBox="1"/>
          <p:nvPr/>
        </p:nvSpPr>
        <p:spPr>
          <a:xfrm>
            <a:off x="3847706" y="3759331"/>
            <a:ext cx="3469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8*T(n/2)           n&gt;1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25623-5680-40C7-BD39-6B018D187B32}"/>
              </a:ext>
            </a:extLst>
          </p:cNvPr>
          <p:cNvSpPr txBox="1"/>
          <p:nvPr/>
        </p:nvSpPr>
        <p:spPr>
          <a:xfrm>
            <a:off x="8281309" y="2921168"/>
            <a:ext cx="3539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Find the time complexity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2A227-0BD9-4826-A2B1-112416F44CCC}"/>
              </a:ext>
            </a:extLst>
          </p:cNvPr>
          <p:cNvSpPr txBox="1"/>
          <p:nvPr/>
        </p:nvSpPr>
        <p:spPr>
          <a:xfrm>
            <a:off x="3847707" y="2651335"/>
            <a:ext cx="1244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/>
              <a:t>1        </a:t>
            </a:r>
          </a:p>
        </p:txBody>
      </p:sp>
    </p:spTree>
    <p:extLst>
      <p:ext uri="{BB962C8B-B14F-4D97-AF65-F5344CB8AC3E}">
        <p14:creationId xmlns:p14="http://schemas.microsoft.com/office/powerpoint/2010/main" val="116125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{31F8C982-D252-4C74-9035-A4E23B03B3EC}tf78438558_win32</Template>
  <TotalTime>120</TotalTime>
  <Words>339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Century Gothic</vt:lpstr>
      <vt:lpstr>Garamond</vt:lpstr>
      <vt:lpstr>SavonVTI</vt:lpstr>
      <vt:lpstr>Problem Solving</vt:lpstr>
      <vt:lpstr>Objectives: - formulation of recurrence equation - solving recurrence equation  1. Guess and verify   2. substitution   3. recurrence Tree </vt:lpstr>
      <vt:lpstr>Formulation Of Recurrence Equations </vt:lpstr>
      <vt:lpstr>Solving Recurrence Equation </vt:lpstr>
      <vt:lpstr>Guess And Verify </vt:lpstr>
      <vt:lpstr>Substitution Method </vt:lpstr>
      <vt:lpstr>Substitution Method </vt:lpstr>
      <vt:lpstr>Recurrence Tree Method </vt:lpstr>
      <vt:lpstr>Recurrence Tree Method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Grace Hephzibah M</dc:creator>
  <cp:lastModifiedBy>Grace Hephzibah M</cp:lastModifiedBy>
  <cp:revision>2</cp:revision>
  <dcterms:created xsi:type="dcterms:W3CDTF">2022-03-21T14:04:13Z</dcterms:created>
  <dcterms:modified xsi:type="dcterms:W3CDTF">2022-03-21T16:04:30Z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