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371" r:id="rId2"/>
    <p:sldId id="256" r:id="rId3"/>
    <p:sldId id="259" r:id="rId4"/>
    <p:sldId id="260" r:id="rId5"/>
    <p:sldId id="261" r:id="rId6"/>
    <p:sldId id="315" r:id="rId7"/>
    <p:sldId id="316" r:id="rId8"/>
    <p:sldId id="321" r:id="rId9"/>
    <p:sldId id="265" r:id="rId10"/>
    <p:sldId id="266" r:id="rId11"/>
    <p:sldId id="322" r:id="rId12"/>
    <p:sldId id="324" r:id="rId13"/>
    <p:sldId id="325" r:id="rId14"/>
    <p:sldId id="326" r:id="rId15"/>
    <p:sldId id="323" r:id="rId16"/>
    <p:sldId id="267" r:id="rId17"/>
    <p:sldId id="327" r:id="rId18"/>
    <p:sldId id="328" r:id="rId19"/>
    <p:sldId id="330" r:id="rId20"/>
    <p:sldId id="331" r:id="rId21"/>
    <p:sldId id="329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355" r:id="rId46"/>
    <p:sldId id="356" r:id="rId47"/>
    <p:sldId id="358" r:id="rId48"/>
    <p:sldId id="359" r:id="rId49"/>
    <p:sldId id="360" r:id="rId50"/>
    <p:sldId id="357" r:id="rId51"/>
    <p:sldId id="361" r:id="rId52"/>
    <p:sldId id="362" r:id="rId53"/>
    <p:sldId id="363" r:id="rId54"/>
    <p:sldId id="364" r:id="rId55"/>
    <p:sldId id="365" r:id="rId56"/>
    <p:sldId id="366" r:id="rId57"/>
    <p:sldId id="367" r:id="rId58"/>
    <p:sldId id="370" r:id="rId59"/>
    <p:sldId id="369" r:id="rId60"/>
    <p:sldId id="368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-1224" y="-9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7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4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81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94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2371725" y="6519863"/>
            <a:ext cx="51923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dirty="0"/>
              <a:t>© Oxford University Press </a:t>
            </a:r>
            <a:r>
              <a:rPr lang="en-US" altLang="en-US" sz="1600" dirty="0" smtClean="0"/>
              <a:t>2015. </a:t>
            </a:r>
            <a:r>
              <a:rPr lang="en-US" altLang="en-US" sz="1600" dirty="0"/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5480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6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2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9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2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6459788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1" y="645978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33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1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89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24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8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8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6459788"/>
            <a:ext cx="9840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1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6544" y="1600200"/>
            <a:ext cx="4953000" cy="1752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and Analysis of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3276600"/>
            <a:ext cx="4038600" cy="1752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Sridhar </a:t>
            </a:r>
          </a:p>
        </p:txBody>
      </p:sp>
      <p:pic>
        <p:nvPicPr>
          <p:cNvPr id="1026" name="Picture 2" descr="C:\Users\riteeka.sharma.INOUP\Desktop\DAA - Cover - To Market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1"/>
            <a:ext cx="3904144" cy="512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(NEW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739" y="6"/>
            <a:ext cx="1846261" cy="121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96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Example </a:t>
            </a:r>
            <a:r>
              <a:rPr lang="en-US" b="1" dirty="0"/>
              <a:t>4.1 </a:t>
            </a:r>
            <a:r>
              <a:rPr lang="en-US" dirty="0"/>
              <a:t>What is the recurrence equation for the sequence 1000, 2000, 4000, 8000, …?</a:t>
            </a:r>
          </a:p>
          <a:p>
            <a:r>
              <a:rPr lang="en-US" b="1" i="1" dirty="0"/>
              <a:t>Solution</a:t>
            </a:r>
            <a:endParaRPr lang="en-US" dirty="0"/>
          </a:p>
          <a:p>
            <a:r>
              <a:rPr lang="en-US" i="1" dirty="0"/>
              <a:t>t</a:t>
            </a:r>
            <a:r>
              <a:rPr lang="en-US" dirty="0"/>
              <a:t>0 = 1000</a:t>
            </a:r>
          </a:p>
          <a:p>
            <a:r>
              <a:rPr lang="en-US" i="1" dirty="0"/>
              <a:t>t</a:t>
            </a:r>
            <a:r>
              <a:rPr lang="en-US" dirty="0"/>
              <a:t>1 = 2000 = 2 × 1000 = 2 × </a:t>
            </a:r>
            <a:r>
              <a:rPr lang="en-US" i="1" dirty="0"/>
              <a:t>t</a:t>
            </a:r>
            <a:r>
              <a:rPr lang="en-US" dirty="0"/>
              <a:t>0</a:t>
            </a:r>
          </a:p>
          <a:p>
            <a:r>
              <a:rPr lang="en-US" i="1" dirty="0"/>
              <a:t>t</a:t>
            </a:r>
            <a:r>
              <a:rPr lang="en-US" dirty="0"/>
              <a:t>2 = 4000 = 2 × 2000 = 2 × </a:t>
            </a:r>
            <a:r>
              <a:rPr lang="en-US" i="1" dirty="0"/>
              <a:t>t</a:t>
            </a:r>
            <a:r>
              <a:rPr lang="en-US" dirty="0"/>
              <a:t>1 = 22</a:t>
            </a:r>
            <a:r>
              <a:rPr lang="en-US" i="1" dirty="0"/>
              <a:t>t</a:t>
            </a:r>
            <a:r>
              <a:rPr lang="en-US" dirty="0"/>
              <a:t>0</a:t>
            </a:r>
          </a:p>
          <a:p>
            <a:r>
              <a:rPr lang="en-US" dirty="0"/>
              <a:t></a:t>
            </a:r>
          </a:p>
          <a:p>
            <a:r>
              <a:rPr lang="en-US" dirty="0"/>
              <a:t>∴, one would guess </a:t>
            </a:r>
            <a:r>
              <a:rPr lang="en-US" i="1" dirty="0" err="1"/>
              <a:t>tn</a:t>
            </a:r>
            <a:r>
              <a:rPr lang="en-US" i="1" dirty="0"/>
              <a:t> </a:t>
            </a:r>
            <a:r>
              <a:rPr lang="en-US" dirty="0"/>
              <a:t>= 2 × </a:t>
            </a:r>
            <a:r>
              <a:rPr lang="en-US" i="1" dirty="0"/>
              <a:t>tn</a:t>
            </a:r>
            <a:r>
              <a:rPr lang="en-US" dirty="0"/>
              <a:t>−1 or </a:t>
            </a:r>
            <a:r>
              <a:rPr lang="en-US" i="1" dirty="0" err="1"/>
              <a:t>tn</a:t>
            </a:r>
            <a:r>
              <a:rPr lang="en-US" i="1" dirty="0"/>
              <a:t> </a:t>
            </a:r>
            <a:r>
              <a:rPr lang="en-US" dirty="0"/>
              <a:t>= 2</a:t>
            </a:r>
            <a:r>
              <a:rPr lang="en-US" i="1" dirty="0"/>
              <a:t>n </a:t>
            </a:r>
            <a:r>
              <a:rPr lang="en-US" dirty="0"/>
              <a:t>× </a:t>
            </a:r>
            <a:r>
              <a:rPr lang="en-US" i="1" dirty="0"/>
              <a:t>t</a:t>
            </a:r>
            <a:r>
              <a:rPr lang="en-US" dirty="0"/>
              <a:t>0</a:t>
            </a:r>
          </a:p>
          <a:p>
            <a:r>
              <a:rPr lang="en-US" dirty="0"/>
              <a:t>It can be observed that </a:t>
            </a:r>
            <a:r>
              <a:rPr lang="en-US" i="1" dirty="0" err="1"/>
              <a:t>tn</a:t>
            </a:r>
            <a:r>
              <a:rPr lang="en-US" i="1" dirty="0"/>
              <a:t> </a:t>
            </a:r>
            <a:r>
              <a:rPr lang="en-US" dirty="0"/>
              <a:t>= 2 × </a:t>
            </a:r>
            <a:r>
              <a:rPr lang="en-US" i="1" dirty="0"/>
              <a:t>tn</a:t>
            </a:r>
            <a:r>
              <a:rPr lang="en-US" dirty="0"/>
              <a:t>−1 is the required recurrence equation of this problem. We will discuss later that </a:t>
            </a:r>
            <a:r>
              <a:rPr lang="en-US" i="1" dirty="0" err="1"/>
              <a:t>tn</a:t>
            </a:r>
            <a:r>
              <a:rPr lang="en-US" i="1" dirty="0"/>
              <a:t> </a:t>
            </a:r>
            <a:r>
              <a:rPr lang="en-US" dirty="0"/>
              <a:t>= 2</a:t>
            </a:r>
            <a:r>
              <a:rPr lang="en-US" i="1" dirty="0"/>
              <a:t>n </a:t>
            </a:r>
            <a:r>
              <a:rPr lang="en-US" dirty="0"/>
              <a:t>× </a:t>
            </a:r>
            <a:r>
              <a:rPr lang="en-US" i="1" dirty="0"/>
              <a:t>t</a:t>
            </a:r>
            <a:r>
              <a:rPr lang="en-US" dirty="0"/>
              <a:t>0 is the actual solution of the recurrence equation as it is non-recursive.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  <a:tileRect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0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1597732"/>
            <a:ext cx="4572000" cy="44935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Design and Analysis of Algorithms 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QMLJBU+TimesNewRomanPS-BoldMT"/>
              </a:rPr>
              <a:t>Example 4.2 </a:t>
            </a:r>
            <a:r>
              <a:rPr lang="en-US" dirty="0">
                <a:latin typeface="QMLJBU+TimesNewRomanPSMT"/>
              </a:rPr>
              <a:t>Find the recurrence equation and the initial condition of the following sequence: </a:t>
            </a:r>
          </a:p>
          <a:p>
            <a:r>
              <a:rPr lang="en-US" dirty="0">
                <a:latin typeface="QMLJBU+TimesNewRomanPSMT"/>
              </a:rPr>
              <a:t>7, 21 4 , 63 16, 189 64 , … </a:t>
            </a:r>
          </a:p>
          <a:p>
            <a:pPr algn="just"/>
            <a:r>
              <a:rPr lang="en-US" b="1" i="1" dirty="0">
                <a:latin typeface="Times New Roman" panose="02020603050405020304" pitchFamily="18" charset="0"/>
              </a:rPr>
              <a:t>Solution </a:t>
            </a:r>
            <a:r>
              <a:rPr lang="en-US" dirty="0">
                <a:latin typeface="QMLJBU+TimesNewRomanPSMT"/>
              </a:rPr>
              <a:t>Let the initial condition be </a:t>
            </a:r>
            <a:r>
              <a:rPr lang="en-US" i="1" dirty="0">
                <a:latin typeface="Times New Roman" panose="02020603050405020304" pitchFamily="18" charset="0"/>
              </a:rPr>
              <a:t>t</a:t>
            </a:r>
            <a:r>
              <a:rPr lang="en-US" sz="800" dirty="0">
                <a:latin typeface="QMLJBU+TimesNewRomanPSMT"/>
              </a:rPr>
              <a:t>0 </a:t>
            </a:r>
            <a:r>
              <a:rPr lang="en-US" dirty="0">
                <a:latin typeface="QMLJBU+TimesNewRomanPSMT"/>
              </a:rPr>
              <a:t>= 7. Let us observe the patterns. Let us calculate the ratios of the successive elements as follows: </a:t>
            </a:r>
          </a:p>
          <a:p>
            <a:r>
              <a:rPr lang="en-US" i="1" dirty="0">
                <a:latin typeface="Times New Roman" panose="02020603050405020304" pitchFamily="18" charset="0"/>
              </a:rPr>
              <a:t>t</a:t>
            </a:r>
            <a:r>
              <a:rPr lang="en-US" sz="800" dirty="0">
                <a:latin typeface="QMLJBU+TimesNewRomanPSMT"/>
              </a:rPr>
              <a:t>1 </a:t>
            </a:r>
            <a:r>
              <a:rPr lang="en-US" i="1" dirty="0">
                <a:latin typeface="Times New Roman" panose="02020603050405020304" pitchFamily="18" charset="0"/>
              </a:rPr>
              <a:t>t</a:t>
            </a:r>
            <a:r>
              <a:rPr lang="en-US" sz="800" dirty="0">
                <a:latin typeface="QMLJBU+TimesNewRomanPSMT"/>
              </a:rPr>
              <a:t>0 </a:t>
            </a:r>
            <a:r>
              <a:rPr lang="en-US" dirty="0">
                <a:latin typeface="QMLJBU+TimesNewRomanPSMT"/>
              </a:rPr>
              <a:t>= 2147 = 21 28 = 34; </a:t>
            </a:r>
            <a:r>
              <a:rPr lang="en-US" i="1" dirty="0">
                <a:latin typeface="Times New Roman" panose="02020603050405020304" pitchFamily="18" charset="0"/>
              </a:rPr>
              <a:t>t</a:t>
            </a:r>
            <a:r>
              <a:rPr lang="en-US" sz="800" dirty="0">
                <a:latin typeface="QMLJBU+TimesNewRomanPSMT"/>
              </a:rPr>
              <a:t>2 </a:t>
            </a:r>
            <a:r>
              <a:rPr lang="en-US" i="1" dirty="0">
                <a:latin typeface="Times New Roman" panose="02020603050405020304" pitchFamily="18" charset="0"/>
              </a:rPr>
              <a:t>t</a:t>
            </a:r>
            <a:r>
              <a:rPr lang="en-US" sz="800" dirty="0">
                <a:latin typeface="QMLJBU+TimesNewRomanPSMT"/>
              </a:rPr>
              <a:t>1 </a:t>
            </a:r>
            <a:r>
              <a:rPr lang="en-US" dirty="0">
                <a:latin typeface="QMLJBU+TimesNewRomanPSMT"/>
              </a:rPr>
              <a:t>= 63 16 21 4 = 63 16 × 4 31 = 34; </a:t>
            </a:r>
            <a:r>
              <a:rPr lang="en-US" i="1" dirty="0">
                <a:latin typeface="Times New Roman" panose="02020603050405020304" pitchFamily="18" charset="0"/>
              </a:rPr>
              <a:t>t</a:t>
            </a:r>
            <a:r>
              <a:rPr lang="en-US" sz="800" dirty="0">
                <a:latin typeface="QMLJBU+TimesNewRomanPSMT"/>
              </a:rPr>
              <a:t>3 </a:t>
            </a:r>
            <a:r>
              <a:rPr lang="en-US" i="1" dirty="0">
                <a:latin typeface="Times New Roman" panose="02020603050405020304" pitchFamily="18" charset="0"/>
              </a:rPr>
              <a:t>t</a:t>
            </a:r>
            <a:r>
              <a:rPr lang="en-US" sz="800" dirty="0">
                <a:latin typeface="QMLJBU+TimesNewRomanPSMT"/>
              </a:rPr>
              <a:t>2 </a:t>
            </a:r>
            <a:r>
              <a:rPr lang="en-US" dirty="0">
                <a:latin typeface="QMLJBU+TimesNewRomanPSMT"/>
              </a:rPr>
              <a:t>= 189 64 63 16 = 189 64 × 16 63 = 34 </a:t>
            </a:r>
          </a:p>
          <a:p>
            <a:pPr algn="just"/>
            <a:r>
              <a:rPr lang="en-US" dirty="0">
                <a:latin typeface="QMLJBU+TimesNewRomanPSMT"/>
              </a:rPr>
              <a:t>Therefore, one can predict that </a:t>
            </a:r>
            <a:r>
              <a:rPr lang="en-US" i="1" dirty="0" err="1">
                <a:latin typeface="Times New Roman" panose="02020603050405020304" pitchFamily="18" charset="0"/>
              </a:rPr>
              <a:t>t</a:t>
            </a:r>
            <a:r>
              <a:rPr lang="en-US" sz="800" i="1" dirty="0" err="1">
                <a:latin typeface="Times New Roman" panose="02020603050405020304" pitchFamily="18" charset="0"/>
              </a:rPr>
              <a:t>n</a:t>
            </a:r>
            <a:r>
              <a:rPr lang="en-US" sz="800" i="1" dirty="0">
                <a:latin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</a:rPr>
              <a:t>t</a:t>
            </a:r>
            <a:r>
              <a:rPr lang="en-US" sz="800" i="1" dirty="0" err="1">
                <a:latin typeface="Times New Roman" panose="02020603050405020304" pitchFamily="18" charset="0"/>
              </a:rPr>
              <a:t>n</a:t>
            </a:r>
            <a:r>
              <a:rPr lang="en-US" sz="800" dirty="0">
                <a:latin typeface="QMLJBU+TimesNewRomanPSMT"/>
              </a:rPr>
              <a:t>–1 </a:t>
            </a:r>
            <a:r>
              <a:rPr lang="en-US" dirty="0">
                <a:latin typeface="QMLJBU+TimesNewRomanPSMT"/>
              </a:rPr>
              <a:t>= 34 </a:t>
            </a:r>
          </a:p>
          <a:p>
            <a:pPr algn="just"/>
            <a:r>
              <a:rPr lang="en-US" dirty="0">
                <a:latin typeface="QMLJBU+TimesNewRomanPSMT"/>
              </a:rPr>
              <a:t>Therefore, </a:t>
            </a:r>
            <a:r>
              <a:rPr lang="en-US" i="1" dirty="0" err="1">
                <a:latin typeface="Times New Roman" panose="02020603050405020304" pitchFamily="18" charset="0"/>
              </a:rPr>
              <a:t>t</a:t>
            </a:r>
            <a:r>
              <a:rPr lang="en-US" sz="800" i="1" dirty="0" err="1">
                <a:latin typeface="Times New Roman" panose="02020603050405020304" pitchFamily="18" charset="0"/>
              </a:rPr>
              <a:t>n</a:t>
            </a:r>
            <a:r>
              <a:rPr lang="en-US" sz="800" i="1" dirty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QMLJBU+TimesNewRomanPSMT"/>
              </a:rPr>
              <a:t>= </a:t>
            </a:r>
            <a:r>
              <a:rPr lang="en-US" i="1" dirty="0">
                <a:latin typeface="Times New Roman" panose="02020603050405020304" pitchFamily="18" charset="0"/>
              </a:rPr>
              <a:t>t</a:t>
            </a:r>
            <a:r>
              <a:rPr lang="en-US" sz="800" i="1" dirty="0">
                <a:latin typeface="Times New Roman" panose="02020603050405020304" pitchFamily="18" charset="0"/>
              </a:rPr>
              <a:t>n</a:t>
            </a:r>
            <a:r>
              <a:rPr lang="en-US" sz="800" dirty="0">
                <a:latin typeface="QMLJBU+TimesNewRomanPSMT"/>
              </a:rPr>
              <a:t>−1 </a:t>
            </a:r>
            <a:r>
              <a:rPr lang="en-US" dirty="0">
                <a:latin typeface="QMLJBU+TimesNewRomanPSMT"/>
              </a:rPr>
              <a:t>× 34 </a:t>
            </a:r>
          </a:p>
          <a:p>
            <a:pPr algn="just"/>
            <a:r>
              <a:rPr lang="en-US" dirty="0">
                <a:latin typeface="QMLJBU+TimesNewRomanPSMT"/>
              </a:rPr>
              <a:t>Thus, one can conclude that the recurrence equation is </a:t>
            </a:r>
            <a:r>
              <a:rPr lang="en-US" i="1" dirty="0" err="1">
                <a:latin typeface="Times New Roman" panose="02020603050405020304" pitchFamily="18" charset="0"/>
              </a:rPr>
              <a:t>t</a:t>
            </a:r>
            <a:r>
              <a:rPr lang="en-US" sz="800" i="1" dirty="0" err="1">
                <a:latin typeface="Times New Roman" panose="02020603050405020304" pitchFamily="18" charset="0"/>
              </a:rPr>
              <a:t>n</a:t>
            </a:r>
            <a:r>
              <a:rPr lang="en-US" sz="800" i="1" dirty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QMLJBU+TimesNewRomanPSMT"/>
              </a:rPr>
              <a:t>= </a:t>
            </a:r>
            <a:r>
              <a:rPr lang="en-US" i="1" dirty="0" err="1">
                <a:latin typeface="Times New Roman" panose="02020603050405020304" pitchFamily="18" charset="0"/>
              </a:rPr>
              <a:t>t</a:t>
            </a:r>
            <a:r>
              <a:rPr lang="en-US" sz="800" i="1" dirty="0" err="1">
                <a:latin typeface="Times New Roman" panose="02020603050405020304" pitchFamily="18" charset="0"/>
              </a:rPr>
              <a:t>n</a:t>
            </a:r>
            <a:r>
              <a:rPr lang="en-US" sz="800" i="1" dirty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QMLJBU+TimesNewRomanPSMT"/>
              </a:rPr>
              <a:t>− 1 × 34.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  <a:tileRect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2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721" y="2968025"/>
            <a:ext cx="7543800" cy="177920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  <a:tileRect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Techniques for</a:t>
            </a:r>
            <a:r>
              <a:rPr kumimoji="0" lang="en-US" sz="4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Solving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232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099" y="1590925"/>
            <a:ext cx="7543800" cy="171762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  <a:tileRect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kern="0" dirty="0" smtClean="0">
                <a:solidFill>
                  <a:prstClr val="black"/>
                </a:solidFill>
                <a:latin typeface="Calibri"/>
              </a:rPr>
              <a:t>Guess and Verify Methods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6321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721" y="3011920"/>
            <a:ext cx="7543800" cy="169141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  <a:tileRect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kern="0" dirty="0" smtClean="0">
                <a:solidFill>
                  <a:prstClr val="black"/>
                </a:solidFill>
                <a:latin typeface="Calibri"/>
              </a:rPr>
              <a:t>Guess and Verify Methods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3224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4171" y="892111"/>
            <a:ext cx="85344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000000"/>
              </a:solidFill>
              <a:latin typeface="QMLJBU+TimesNewRomanPS-BoldMT"/>
            </a:endParaRPr>
          </a:p>
          <a:p>
            <a:pPr algn="just"/>
            <a:r>
              <a:rPr lang="en-US" b="1" dirty="0">
                <a:latin typeface="QMLJBU+TimesNewRomanPS-BoldMT"/>
              </a:rPr>
              <a:t>Example 4.7 </a:t>
            </a:r>
            <a:r>
              <a:rPr lang="en-US" dirty="0">
                <a:latin typeface="QMLJBU+TimesNewRomanPSMT"/>
              </a:rPr>
              <a:t>Solve the recurrence equation </a:t>
            </a:r>
            <a:r>
              <a:rPr lang="en-US" i="1" dirty="0" err="1">
                <a:latin typeface="Times New Roman" panose="02020603050405020304" pitchFamily="18" charset="0"/>
              </a:rPr>
              <a:t>t</a:t>
            </a:r>
            <a:r>
              <a:rPr lang="en-US" sz="800" i="1" dirty="0" err="1">
                <a:latin typeface="Times New Roman" panose="02020603050405020304" pitchFamily="18" charset="0"/>
              </a:rPr>
              <a:t>n</a:t>
            </a:r>
            <a:r>
              <a:rPr lang="en-US" sz="800" i="1" dirty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QMLJBU+TimesNewRomanPSMT"/>
              </a:rPr>
              <a:t>= </a:t>
            </a:r>
            <a:r>
              <a:rPr lang="en-US" i="1" dirty="0">
                <a:latin typeface="Times New Roman" panose="02020603050405020304" pitchFamily="18" charset="0"/>
              </a:rPr>
              <a:t>t</a:t>
            </a:r>
            <a:r>
              <a:rPr lang="en-US" sz="800" i="1" dirty="0">
                <a:latin typeface="Times New Roman" panose="02020603050405020304" pitchFamily="18" charset="0"/>
              </a:rPr>
              <a:t>n</a:t>
            </a:r>
            <a:r>
              <a:rPr lang="en-US" sz="800" dirty="0">
                <a:latin typeface="QMLJBU+TimesNewRomanPSMT"/>
              </a:rPr>
              <a:t>−1 </a:t>
            </a:r>
            <a:r>
              <a:rPr lang="en-US" dirty="0">
                <a:latin typeface="QMLJBU+TimesNewRomanPSMT"/>
              </a:rPr>
              <a:t>+ 2 </a:t>
            </a:r>
            <a:r>
              <a:rPr lang="en-US" i="1" dirty="0">
                <a:latin typeface="Times New Roman" panose="02020603050405020304" pitchFamily="18" charset="0"/>
              </a:rPr>
              <a:t>t</a:t>
            </a:r>
            <a:r>
              <a:rPr lang="en-US" sz="800" dirty="0">
                <a:latin typeface="QMLJBU+TimesNewRomanPSMT"/>
              </a:rPr>
              <a:t>0 </a:t>
            </a:r>
            <a:r>
              <a:rPr lang="en-US" dirty="0">
                <a:latin typeface="QMLJBU+TimesNewRomanPSMT"/>
              </a:rPr>
              <a:t>= 1 using the guess-and-verify method. </a:t>
            </a:r>
          </a:p>
          <a:p>
            <a:pPr algn="just"/>
            <a:r>
              <a:rPr lang="en-US" b="1" i="1" dirty="0">
                <a:latin typeface="Times New Roman" panose="02020603050405020304" pitchFamily="18" charset="0"/>
              </a:rPr>
              <a:t>Solution </a:t>
            </a:r>
            <a:r>
              <a:rPr lang="en-US" dirty="0">
                <a:latin typeface="QMLJBU+TimesNewRomanPSMT"/>
              </a:rPr>
              <a:t>As said earlier, first make a guess of the solution and then verify it. </a:t>
            </a:r>
          </a:p>
          <a:p>
            <a:pPr algn="just"/>
            <a:r>
              <a:rPr lang="en-US" b="1" dirty="0">
                <a:latin typeface="QMLJBU+TimesNewRomanPS-BoldMT"/>
              </a:rPr>
              <a:t>Guess: </a:t>
            </a:r>
            <a:r>
              <a:rPr lang="en-US" dirty="0">
                <a:latin typeface="QMLJBU+TimesNewRomanPSMT"/>
              </a:rPr>
              <a:t>For making a guess, use different values of </a:t>
            </a:r>
            <a:r>
              <a:rPr lang="en-US" i="1" dirty="0">
                <a:latin typeface="Times New Roman" panose="02020603050405020304" pitchFamily="18" charset="0"/>
              </a:rPr>
              <a:t>n </a:t>
            </a:r>
            <a:r>
              <a:rPr lang="en-US" dirty="0">
                <a:latin typeface="QMLJBU+TimesNewRomanPSMT"/>
              </a:rPr>
              <a:t>in the recurrence equation as follows: </a:t>
            </a:r>
          </a:p>
          <a:p>
            <a:r>
              <a:rPr lang="en-US" i="1" dirty="0">
                <a:latin typeface="Times New Roman" panose="02020603050405020304" pitchFamily="18" charset="0"/>
              </a:rPr>
              <a:t>t</a:t>
            </a:r>
            <a:r>
              <a:rPr lang="en-US" sz="800" dirty="0">
                <a:latin typeface="QMLJBU+TimesNewRomanPSMT"/>
              </a:rPr>
              <a:t>0 </a:t>
            </a:r>
            <a:r>
              <a:rPr lang="en-US" dirty="0">
                <a:latin typeface="QMLJBU+TimesNewRomanPSMT"/>
              </a:rPr>
              <a:t>= 1 </a:t>
            </a:r>
          </a:p>
          <a:p>
            <a:r>
              <a:rPr lang="en-US" i="1" dirty="0">
                <a:latin typeface="Times New Roman" panose="02020603050405020304" pitchFamily="18" charset="0"/>
              </a:rPr>
              <a:t>t</a:t>
            </a:r>
            <a:r>
              <a:rPr lang="en-US" sz="800" dirty="0">
                <a:latin typeface="QMLJBU+TimesNewRomanPSMT"/>
              </a:rPr>
              <a:t>1 </a:t>
            </a:r>
            <a:r>
              <a:rPr lang="en-US" dirty="0">
                <a:latin typeface="QMLJBU+TimesNewRomanPSMT"/>
              </a:rPr>
              <a:t>= </a:t>
            </a:r>
            <a:r>
              <a:rPr lang="en-US" i="1" dirty="0">
                <a:latin typeface="Times New Roman" panose="02020603050405020304" pitchFamily="18" charset="0"/>
              </a:rPr>
              <a:t>t</a:t>
            </a:r>
            <a:r>
              <a:rPr lang="en-US" sz="800" dirty="0">
                <a:latin typeface="QMLJBU+TimesNewRomanPSMT"/>
              </a:rPr>
              <a:t>1−1 </a:t>
            </a:r>
            <a:r>
              <a:rPr lang="en-US" dirty="0">
                <a:latin typeface="QMLJBU+TimesNewRomanPSMT"/>
              </a:rPr>
              <a:t>+ 2 = </a:t>
            </a:r>
            <a:r>
              <a:rPr lang="en-US" i="1" dirty="0">
                <a:latin typeface="Times New Roman" panose="02020603050405020304" pitchFamily="18" charset="0"/>
              </a:rPr>
              <a:t>t</a:t>
            </a:r>
            <a:r>
              <a:rPr lang="en-US" sz="800" dirty="0">
                <a:latin typeface="QMLJBU+TimesNewRomanPSMT"/>
              </a:rPr>
              <a:t>0 </a:t>
            </a:r>
            <a:r>
              <a:rPr lang="en-US" dirty="0">
                <a:latin typeface="QMLJBU+TimesNewRomanPSMT"/>
              </a:rPr>
              <a:t>+ 2 = 3 </a:t>
            </a:r>
          </a:p>
          <a:p>
            <a:r>
              <a:rPr lang="en-US" i="1" dirty="0">
                <a:latin typeface="Times New Roman" panose="02020603050405020304" pitchFamily="18" charset="0"/>
              </a:rPr>
              <a:t>t</a:t>
            </a:r>
            <a:r>
              <a:rPr lang="en-US" sz="800" dirty="0">
                <a:latin typeface="QMLJBU+TimesNewRomanPSMT"/>
              </a:rPr>
              <a:t>2 </a:t>
            </a:r>
            <a:r>
              <a:rPr lang="en-US" dirty="0">
                <a:latin typeface="QMLJBU+TimesNewRomanPSMT"/>
              </a:rPr>
              <a:t>= </a:t>
            </a:r>
            <a:r>
              <a:rPr lang="en-US" i="1" dirty="0">
                <a:latin typeface="Times New Roman" panose="02020603050405020304" pitchFamily="18" charset="0"/>
              </a:rPr>
              <a:t>t</a:t>
            </a:r>
            <a:r>
              <a:rPr lang="en-US" sz="800" dirty="0">
                <a:latin typeface="QMLJBU+TimesNewRomanPSMT"/>
              </a:rPr>
              <a:t>2−1 </a:t>
            </a:r>
            <a:r>
              <a:rPr lang="en-US" dirty="0">
                <a:latin typeface="QMLJBU+TimesNewRomanPSMT"/>
              </a:rPr>
              <a:t>+ 2 = </a:t>
            </a:r>
            <a:r>
              <a:rPr lang="en-US" i="1" dirty="0">
                <a:latin typeface="Times New Roman" panose="02020603050405020304" pitchFamily="18" charset="0"/>
              </a:rPr>
              <a:t>t</a:t>
            </a:r>
            <a:r>
              <a:rPr lang="en-US" sz="800" dirty="0">
                <a:latin typeface="QMLJBU+TimesNewRomanPSMT"/>
              </a:rPr>
              <a:t>1 </a:t>
            </a:r>
            <a:r>
              <a:rPr lang="en-US" dirty="0">
                <a:latin typeface="QMLJBU+TimesNewRomanPSMT"/>
              </a:rPr>
              <a:t>+ 2 = 5 </a:t>
            </a:r>
          </a:p>
          <a:p>
            <a:r>
              <a:rPr lang="en-US" i="1" dirty="0">
                <a:latin typeface="Times New Roman" panose="02020603050405020304" pitchFamily="18" charset="0"/>
              </a:rPr>
              <a:t>t</a:t>
            </a:r>
            <a:r>
              <a:rPr lang="en-US" sz="800" dirty="0">
                <a:latin typeface="QMLJBU+TimesNewRomanPSMT"/>
              </a:rPr>
              <a:t>3 </a:t>
            </a:r>
            <a:r>
              <a:rPr lang="en-US" dirty="0">
                <a:latin typeface="QMLJBU+TimesNewRomanPSMT"/>
              </a:rPr>
              <a:t>= </a:t>
            </a:r>
            <a:r>
              <a:rPr lang="en-US" i="1" dirty="0">
                <a:latin typeface="Times New Roman" panose="02020603050405020304" pitchFamily="18" charset="0"/>
              </a:rPr>
              <a:t>t</a:t>
            </a:r>
            <a:r>
              <a:rPr lang="en-US" sz="800" dirty="0">
                <a:latin typeface="QMLJBU+TimesNewRomanPSMT"/>
              </a:rPr>
              <a:t>3−1 </a:t>
            </a:r>
            <a:r>
              <a:rPr lang="en-US" dirty="0">
                <a:latin typeface="QMLJBU+TimesNewRomanPSMT"/>
              </a:rPr>
              <a:t>+ 2 = </a:t>
            </a:r>
            <a:r>
              <a:rPr lang="en-US" i="1" dirty="0">
                <a:latin typeface="Times New Roman" panose="02020603050405020304" pitchFamily="18" charset="0"/>
              </a:rPr>
              <a:t>t</a:t>
            </a:r>
            <a:r>
              <a:rPr lang="en-US" sz="800" dirty="0">
                <a:latin typeface="QMLJBU+TimesNewRomanPSMT"/>
              </a:rPr>
              <a:t>2 </a:t>
            </a:r>
            <a:r>
              <a:rPr lang="en-US" dirty="0">
                <a:latin typeface="QMLJBU+TimesNewRomanPSMT"/>
              </a:rPr>
              <a:t>+ 2 = 7 </a:t>
            </a:r>
          </a:p>
          <a:p>
            <a:r>
              <a:rPr lang="en-US" dirty="0">
                <a:latin typeface="QMLJBU+TimesNewRomanPSMT"/>
              </a:rPr>
              <a:t> </a:t>
            </a:r>
          </a:p>
          <a:p>
            <a:pPr algn="just"/>
            <a:r>
              <a:rPr lang="en-US" dirty="0">
                <a:latin typeface="QMLJBU+TimesNewRomanPSMT"/>
              </a:rPr>
              <a:t>The sequence obtained (1, 3, 5, 7, …) indicates that every term differs from the previous one by 2. This is an odd-number series. Therefore, one can guess that the solution for the recurrence equation would be 2</a:t>
            </a:r>
            <a:r>
              <a:rPr lang="en-US" i="1" dirty="0">
                <a:latin typeface="Times New Roman" panose="02020603050405020304" pitchFamily="18" charset="0"/>
              </a:rPr>
              <a:t>n </a:t>
            </a:r>
            <a:r>
              <a:rPr lang="en-US" dirty="0">
                <a:latin typeface="QMLJBU+TimesNewRomanPSMT"/>
              </a:rPr>
              <a:t>+ 1. As this is a non-recursive formula in terms of </a:t>
            </a:r>
            <a:r>
              <a:rPr lang="en-US" i="1" dirty="0">
                <a:latin typeface="Times New Roman" panose="02020603050405020304" pitchFamily="18" charset="0"/>
              </a:rPr>
              <a:t>n</a:t>
            </a:r>
            <a:r>
              <a:rPr lang="en-US" dirty="0">
                <a:latin typeface="QMLJBU+TimesNewRomanPSMT"/>
              </a:rPr>
              <a:t>, this can be a solution. To confirm this, one should verify the guess. </a:t>
            </a:r>
          </a:p>
          <a:p>
            <a:pPr algn="just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  <a:tileRect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kern="0" dirty="0" smtClean="0">
                <a:solidFill>
                  <a:prstClr val="black"/>
                </a:solidFill>
                <a:latin typeface="Calibri"/>
              </a:rPr>
              <a:t>Example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0897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Input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72" y="957943"/>
            <a:ext cx="8216079" cy="548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2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13" y="348508"/>
            <a:ext cx="8120495" cy="600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9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36" y="1667282"/>
            <a:ext cx="9174872" cy="352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721" y="3152905"/>
            <a:ext cx="7543800" cy="140944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  <a:tileRect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kern="0" dirty="0" smtClean="0">
                <a:solidFill>
                  <a:prstClr val="black"/>
                </a:solidFill>
                <a:latin typeface="Calibri"/>
              </a:rPr>
              <a:t>Substitution method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762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104" y="1661629"/>
            <a:ext cx="7543800" cy="35661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</a:t>
            </a:r>
            <a:r>
              <a:rPr lang="en-U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br>
              <a:rPr lang="en-U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Algorithm Analysis  </a:t>
            </a:r>
          </a:p>
        </p:txBody>
      </p:sp>
    </p:spTree>
    <p:extLst>
      <p:ext uri="{BB962C8B-B14F-4D97-AF65-F5344CB8AC3E}">
        <p14:creationId xmlns:p14="http://schemas.microsoft.com/office/powerpoint/2010/main" val="95478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387" y="1846266"/>
            <a:ext cx="4674472" cy="402272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  <a:tileRect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kern="0" dirty="0" smtClean="0">
                <a:solidFill>
                  <a:prstClr val="black"/>
                </a:solidFill>
                <a:latin typeface="Calibri"/>
              </a:rPr>
              <a:t>Backward Substitution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5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36" y="993121"/>
            <a:ext cx="9174872" cy="487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2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372" y="1846266"/>
            <a:ext cx="6784501" cy="402272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  <a:tileRect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kern="0" dirty="0" smtClean="0">
                <a:solidFill>
                  <a:prstClr val="black"/>
                </a:solidFill>
                <a:latin typeface="Calibri"/>
              </a:rPr>
              <a:t>Forward Substitution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69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721" y="3123796"/>
            <a:ext cx="7543800" cy="146765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  <a:tileRect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kern="0" dirty="0" smtClean="0">
                <a:solidFill>
                  <a:prstClr val="black"/>
                </a:solidFill>
                <a:latin typeface="Calibri"/>
              </a:rPr>
              <a:t>Recurrence Tree Method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787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721" y="2389904"/>
            <a:ext cx="7543800" cy="293544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  <a:tileRect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lvl="0" algn="ctr" defTabSz="914400">
              <a:defRPr/>
            </a:pPr>
            <a:r>
              <a:rPr lang="en-US" sz="4800" kern="0" dirty="0">
                <a:solidFill>
                  <a:prstClr val="black"/>
                </a:solidFill>
              </a:rPr>
              <a:t>Recurrence Tree Method</a:t>
            </a:r>
            <a:endParaRPr lang="en-US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97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506" y="1419242"/>
            <a:ext cx="9251012" cy="401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4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31" y="7694"/>
            <a:ext cx="8171542" cy="685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1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"/>
            <a:ext cx="8870312" cy="37905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01" y="3376229"/>
            <a:ext cx="8489612" cy="324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8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8561" y="1846266"/>
            <a:ext cx="4672127" cy="402272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  <a:tileRect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kern="0" dirty="0" smtClean="0">
                <a:solidFill>
                  <a:prstClr val="black"/>
                </a:solidFill>
                <a:latin typeface="Calibri"/>
              </a:rPr>
              <a:t>Difference Method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45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721" y="3077458"/>
            <a:ext cx="7543800" cy="156033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  <a:tileRect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kern="0" dirty="0" smtClean="0">
                <a:solidFill>
                  <a:prstClr val="black"/>
                </a:solidFill>
                <a:latin typeface="Calibri"/>
              </a:rPr>
              <a:t>Polynomial Reduction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59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14" y="943057"/>
            <a:ext cx="7543800" cy="4023360"/>
          </a:xfrm>
        </p:spPr>
        <p:txBody>
          <a:bodyPr/>
          <a:lstStyle/>
          <a:p>
            <a:endParaRPr lang="en-US" dirty="0"/>
          </a:p>
          <a:p>
            <a:r>
              <a:rPr lang="en-US" sz="2400" dirty="0"/>
              <a:t>Basics of recurrence equations </a:t>
            </a:r>
          </a:p>
          <a:p>
            <a:pPr marL="818388" lvl="2" indent="-342900"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sz="2400" dirty="0" smtClean="0"/>
              <a:t>Formulation </a:t>
            </a:r>
            <a:r>
              <a:rPr lang="en-US" sz="2400" dirty="0"/>
              <a:t>of recurrence equations </a:t>
            </a:r>
          </a:p>
          <a:p>
            <a:pPr marL="818388" lvl="2" indent="-342900"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sz="2400" dirty="0" smtClean="0"/>
              <a:t>Solving </a:t>
            </a:r>
            <a:r>
              <a:rPr lang="en-US" sz="2400" dirty="0"/>
              <a:t>recurrence equations using different methods </a:t>
            </a:r>
          </a:p>
          <a:p>
            <a:pPr marL="818388" lvl="2" indent="-342900"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sz="2400" dirty="0" smtClean="0"/>
              <a:t>Basics </a:t>
            </a:r>
            <a:r>
              <a:rPr lang="en-US" sz="2400" dirty="0"/>
              <a:t>of divide-and-conquer recurrences </a:t>
            </a:r>
          </a:p>
          <a:p>
            <a:pPr marL="818388" lvl="2" indent="-342900"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sz="2400" dirty="0" smtClean="0"/>
              <a:t>Master </a:t>
            </a:r>
            <a:r>
              <a:rPr lang="en-US" sz="2400" dirty="0"/>
              <a:t>theorem for solving recurrence equations </a:t>
            </a:r>
          </a:p>
          <a:p>
            <a:pPr marL="818388" lvl="2" indent="-342900"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sz="2400" dirty="0" smtClean="0"/>
              <a:t>Conditional </a:t>
            </a:r>
            <a:r>
              <a:rPr lang="en-US" sz="2400" dirty="0" err="1"/>
              <a:t>asymptotics</a:t>
            </a:r>
            <a:r>
              <a:rPr lang="en-US" sz="2400" dirty="0"/>
              <a:t>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  <a:tileRect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Objectives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50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41" y="271441"/>
            <a:ext cx="8673087" cy="609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9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2" y="1703368"/>
            <a:ext cx="8889609" cy="364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4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6" y="176648"/>
            <a:ext cx="8718032" cy="629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6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0" y="611458"/>
            <a:ext cx="8991450" cy="600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0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724" y="1846266"/>
            <a:ext cx="5449794" cy="402272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  <a:tileRect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kern="0" dirty="0" smtClean="0">
                <a:solidFill>
                  <a:prstClr val="black"/>
                </a:solidFill>
                <a:latin typeface="Calibri"/>
              </a:rPr>
              <a:t>Non-homogeneous Equations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341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5" y="1527361"/>
            <a:ext cx="8946452" cy="380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50" y="109082"/>
            <a:ext cx="8756101" cy="663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6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721" y="2018034"/>
            <a:ext cx="7543800" cy="367918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  <a:tileRect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kern="0" dirty="0" smtClean="0">
                <a:solidFill>
                  <a:prstClr val="black"/>
                </a:solidFill>
                <a:latin typeface="Calibri"/>
              </a:rPr>
              <a:t>Generating Functions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073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43" y="2243165"/>
            <a:ext cx="8581271" cy="254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6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8" y="537686"/>
            <a:ext cx="9029520" cy="622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381" y="1164997"/>
            <a:ext cx="8860834" cy="402336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To </a:t>
            </a:r>
            <a:r>
              <a:rPr lang="en-US" sz="2400" dirty="0" smtClean="0"/>
              <a:t>analyze </a:t>
            </a:r>
            <a:r>
              <a:rPr lang="en-US" sz="2400" dirty="0"/>
              <a:t>a recursive algorithm, two skills are basically required: </a:t>
            </a:r>
          </a:p>
          <a:p>
            <a:r>
              <a:rPr lang="en-US" sz="2400" dirty="0"/>
              <a:t>1. Formulating a recurrence equation </a:t>
            </a:r>
          </a:p>
          <a:p>
            <a:r>
              <a:rPr lang="en-US" sz="2400" dirty="0"/>
              <a:t>2. Solving the recurrence equation to understand the </a:t>
            </a:r>
            <a:r>
              <a:rPr lang="en-US" sz="2400" dirty="0" err="1"/>
              <a:t>behaviour</a:t>
            </a:r>
            <a:r>
              <a:rPr lang="en-US" sz="2400" dirty="0"/>
              <a:t> of the program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  <a:tileRect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Skills required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27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721" y="2896927"/>
            <a:ext cx="7543800" cy="192139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  <a:tileRect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kern="0" dirty="0" smtClean="0">
                <a:solidFill>
                  <a:prstClr val="black"/>
                </a:solidFill>
                <a:latin typeface="Calibri"/>
              </a:rPr>
              <a:t>Procedure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22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36" y="1133042"/>
            <a:ext cx="9174872" cy="459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3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50" y="0"/>
            <a:ext cx="8756101" cy="607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9" y="116112"/>
            <a:ext cx="8954735" cy="60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1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721" y="2674512"/>
            <a:ext cx="7543800" cy="236622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  <a:tileRect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kern="0" dirty="0" smtClean="0">
                <a:solidFill>
                  <a:prstClr val="black"/>
                </a:solidFill>
                <a:latin typeface="Calibri"/>
              </a:rPr>
              <a:t>Master Theorem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41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61" y="1953482"/>
            <a:ext cx="8527681" cy="295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5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91771"/>
            <a:ext cx="8878987" cy="378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b="1" i="1" dirty="0" err="1"/>
              <a:t>Akra</a:t>
            </a:r>
            <a:r>
              <a:rPr lang="en-US" b="1" i="1" dirty="0"/>
              <a:t>–</a:t>
            </a:r>
            <a:r>
              <a:rPr lang="en-US" b="1" i="1" dirty="0" err="1"/>
              <a:t>Bazzi</a:t>
            </a:r>
            <a:r>
              <a:rPr lang="en-US" b="1" i="1" dirty="0"/>
              <a:t> Theorem and its Generalization </a:t>
            </a:r>
            <a:endParaRPr lang="en-US" dirty="0"/>
          </a:p>
          <a:p>
            <a:r>
              <a:rPr lang="en-US" dirty="0"/>
              <a:t>In 1998, two Lebanon-based researchers provided the solutions for the generalized form of the master theorem, which is as follows: </a:t>
            </a:r>
          </a:p>
          <a:p>
            <a:r>
              <a:rPr lang="pt-BR" i="1" dirty="0"/>
              <a:t>T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 = </a:t>
            </a:r>
            <a:r>
              <a:rPr lang="pt-BR" i="1" dirty="0"/>
              <a:t>h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 for 1 ≤ </a:t>
            </a:r>
            <a:r>
              <a:rPr lang="pt-BR" i="1" dirty="0"/>
              <a:t>n </a:t>
            </a:r>
            <a:r>
              <a:rPr lang="pt-BR" dirty="0"/>
              <a:t>≤ </a:t>
            </a:r>
            <a:r>
              <a:rPr lang="pt-BR" i="1" dirty="0"/>
              <a:t>n</a:t>
            </a:r>
            <a:r>
              <a:rPr lang="pt-BR" dirty="0"/>
              <a:t>0 </a:t>
            </a:r>
          </a:p>
          <a:p>
            <a:r>
              <a:rPr lang="pt-BR" i="1" dirty="0"/>
              <a:t>aT </a:t>
            </a:r>
            <a:r>
              <a:rPr lang="pt-BR" dirty="0"/>
              <a:t>( </a:t>
            </a:r>
            <a:r>
              <a:rPr lang="pt-BR" i="1" dirty="0"/>
              <a:t>a bk</a:t>
            </a:r>
            <a:r>
              <a:rPr lang="pt-BR" dirty="0"/>
              <a:t>) + </a:t>
            </a:r>
            <a:r>
              <a:rPr lang="pt-BR" i="1" dirty="0"/>
              <a:t>f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 for </a:t>
            </a:r>
            <a:r>
              <a:rPr lang="pt-BR" i="1" dirty="0"/>
              <a:t>n </a:t>
            </a:r>
            <a:r>
              <a:rPr lang="pt-BR" dirty="0"/>
              <a:t>≥ </a:t>
            </a:r>
            <a:r>
              <a:rPr lang="pt-BR" i="1" dirty="0"/>
              <a:t>n</a:t>
            </a:r>
            <a:r>
              <a:rPr lang="pt-BR" dirty="0"/>
              <a:t>0 </a:t>
            </a:r>
          </a:p>
          <a:p>
            <a:r>
              <a:rPr lang="en-US" dirty="0"/>
              <a:t>Here, </a:t>
            </a:r>
            <a:r>
              <a:rPr lang="en-US" i="1" dirty="0"/>
              <a:t>a </a:t>
            </a:r>
            <a:r>
              <a:rPr lang="en-US" dirty="0"/>
              <a:t>&gt; 0, </a:t>
            </a:r>
            <a:r>
              <a:rPr lang="en-US" i="1" dirty="0"/>
              <a:t>b </a:t>
            </a:r>
            <a:r>
              <a:rPr lang="en-US" dirty="0"/>
              <a:t>&gt; 1, and </a:t>
            </a:r>
            <a:r>
              <a:rPr lang="en-US" i="1" dirty="0"/>
              <a:t>n</a:t>
            </a:r>
            <a:r>
              <a:rPr lang="en-US" dirty="0"/>
              <a:t>0 ≥ </a:t>
            </a:r>
            <a:r>
              <a:rPr lang="en-US" i="1" dirty="0"/>
              <a:t>b </a:t>
            </a:r>
            <a:r>
              <a:rPr lang="en-US" dirty="0"/>
              <a:t>are integers;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is a function that is in the range </a:t>
            </a:r>
            <a:r>
              <a:rPr lang="en-US" i="1" dirty="0"/>
              <a:t>d</a:t>
            </a:r>
            <a:r>
              <a:rPr lang="en-US" dirty="0"/>
              <a:t>1 ≤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≤ </a:t>
            </a:r>
            <a:r>
              <a:rPr lang="en-US" i="1" dirty="0"/>
              <a:t>d</a:t>
            </a:r>
            <a:r>
              <a:rPr lang="en-US" dirty="0"/>
              <a:t>2 for two constants </a:t>
            </a:r>
            <a:r>
              <a:rPr lang="en-US" i="1" dirty="0"/>
              <a:t>d</a:t>
            </a:r>
            <a:r>
              <a:rPr lang="en-US" dirty="0"/>
              <a:t>1 and </a:t>
            </a:r>
            <a:r>
              <a:rPr lang="en-US" i="1" dirty="0"/>
              <a:t>d</a:t>
            </a:r>
            <a:r>
              <a:rPr lang="en-US" dirty="0"/>
              <a:t>2 and 1 ≤ </a:t>
            </a:r>
            <a:r>
              <a:rPr lang="en-US" i="1" dirty="0"/>
              <a:t>n </a:t>
            </a:r>
            <a:r>
              <a:rPr lang="en-US" dirty="0"/>
              <a:t>≤ </a:t>
            </a:r>
            <a:r>
              <a:rPr lang="en-US" i="1" dirty="0"/>
              <a:t>n</a:t>
            </a:r>
            <a:r>
              <a:rPr lang="en-US" dirty="0"/>
              <a:t>0;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is a positive polynomial that is in the range </a:t>
            </a:r>
            <a:r>
              <a:rPr lang="en-US" i="1" dirty="0"/>
              <a:t>c</a:t>
            </a:r>
            <a:r>
              <a:rPr lang="en-US" dirty="0"/>
              <a:t>1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≤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≤ </a:t>
            </a:r>
            <a:r>
              <a:rPr lang="en-US" i="1" dirty="0"/>
              <a:t>c</a:t>
            </a:r>
            <a:r>
              <a:rPr lang="en-US" dirty="0"/>
              <a:t>2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for all </a:t>
            </a:r>
            <a:r>
              <a:rPr lang="en-US" i="1" dirty="0"/>
              <a:t>x </a:t>
            </a:r>
            <a:r>
              <a:rPr lang="en-US" dirty="0"/>
              <a:t>&gt; 0 and </a:t>
            </a:r>
            <a:r>
              <a:rPr lang="en-US" i="1" dirty="0"/>
              <a:t>u </a:t>
            </a:r>
            <a:r>
              <a:rPr lang="en-US" dirty="0"/>
              <a:t>∈ </a:t>
            </a:r>
            <a:r>
              <a:rPr lang="en-US" i="1" dirty="0" err="1"/>
              <a:t>nb</a:t>
            </a:r>
            <a:r>
              <a:rPr lang="en-US" i="1" dirty="0"/>
              <a:t> 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. If all these conditions are satisfied and the condition </a:t>
            </a:r>
            <a:r>
              <a:rPr lang="en-US" i="1" dirty="0"/>
              <a:t>a </a:t>
            </a:r>
            <a:r>
              <a:rPr lang="en-US" i="1" dirty="0" err="1"/>
              <a:t>bp</a:t>
            </a:r>
            <a:r>
              <a:rPr lang="en-US" i="1" dirty="0"/>
              <a:t> </a:t>
            </a:r>
            <a:r>
              <a:rPr lang="en-US" dirty="0"/>
              <a:t>= 1 is true, then the solution of the recurrence is given as follows: </a:t>
            </a:r>
          </a:p>
          <a:p>
            <a:r>
              <a:rPr lang="pl-PL" i="1" dirty="0"/>
              <a:t>T</a:t>
            </a:r>
            <a:r>
              <a:rPr lang="pl-PL" dirty="0"/>
              <a:t>(</a:t>
            </a:r>
            <a:r>
              <a:rPr lang="pl-PL" i="1" dirty="0"/>
              <a:t>n</a:t>
            </a:r>
            <a:r>
              <a:rPr lang="pl-PL" dirty="0"/>
              <a:t>) = </a:t>
            </a:r>
            <a:r>
              <a:rPr lang="pl-PL" i="1" dirty="0"/>
              <a:t>Θ</a:t>
            </a:r>
            <a:r>
              <a:rPr lang="pl-PL" dirty="0"/>
              <a:t>(</a:t>
            </a:r>
            <a:r>
              <a:rPr lang="pl-PL" i="1" dirty="0"/>
              <a:t>np</a:t>
            </a:r>
            <a:r>
              <a:rPr lang="pl-PL" dirty="0"/>
              <a:t>(1 + </a:t>
            </a:r>
            <a:r>
              <a:rPr lang="pl-PL" i="1" dirty="0"/>
              <a:t>u</a:t>
            </a:r>
            <a:r>
              <a:rPr lang="pl-PL" dirty="0"/>
              <a:t>∫1 </a:t>
            </a:r>
            <a:r>
              <a:rPr lang="pl-PL" i="1" dirty="0"/>
              <a:t>f</a:t>
            </a:r>
            <a:r>
              <a:rPr lang="pl-PL" dirty="0"/>
              <a:t>(</a:t>
            </a:r>
            <a:r>
              <a:rPr lang="pl-PL" i="1" dirty="0"/>
              <a:t>u</a:t>
            </a:r>
            <a:r>
              <a:rPr lang="pl-PL" dirty="0"/>
              <a:t>) </a:t>
            </a:r>
            <a:r>
              <a:rPr lang="pl-PL" i="1" dirty="0"/>
              <a:t>uP</a:t>
            </a:r>
            <a:r>
              <a:rPr lang="pl-PL" dirty="0"/>
              <a:t>+1 )) </a:t>
            </a:r>
          </a:p>
          <a:p>
            <a:r>
              <a:rPr lang="en-US" dirty="0"/>
              <a:t>This is a powerful theorem and solves almost all those recurrences that cannot be solved easily by other methods.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  <a:tileRect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kern="0" dirty="0" err="1" smtClean="0">
                <a:solidFill>
                  <a:prstClr val="black"/>
                </a:solidFill>
                <a:latin typeface="Calibri"/>
              </a:rPr>
              <a:t>Akra_Bazzi</a:t>
            </a:r>
            <a:r>
              <a:rPr lang="en-US" sz="4800" kern="0" dirty="0" smtClean="0">
                <a:solidFill>
                  <a:prstClr val="black"/>
                </a:solidFill>
                <a:latin typeface="Calibri"/>
              </a:rPr>
              <a:t> Theorem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586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721" y="2152260"/>
            <a:ext cx="7543800" cy="341073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  <a:tileRect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kern="0" dirty="0" smtClean="0">
                <a:solidFill>
                  <a:prstClr val="black"/>
                </a:solidFill>
                <a:latin typeface="Calibri"/>
              </a:rPr>
              <a:t>Example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98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162" y="1846266"/>
            <a:ext cx="6386920" cy="402272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  <a:tileRect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kern="0" dirty="0" smtClean="0">
                <a:solidFill>
                  <a:prstClr val="black"/>
                </a:solidFill>
                <a:latin typeface="Calibri"/>
              </a:rPr>
              <a:t>Generalized Master Theorem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75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1" y="1828802"/>
            <a:ext cx="4727457" cy="402480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Rounded Rectangle 3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  <a:tileRect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61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74" y="1363575"/>
            <a:ext cx="8567919" cy="44050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99" y="5337000"/>
            <a:ext cx="8756101" cy="97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196" y="1846266"/>
            <a:ext cx="6146857" cy="402272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  <a:tileRect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kern="0" dirty="0" smtClean="0">
                <a:solidFill>
                  <a:prstClr val="black"/>
                </a:solidFill>
                <a:latin typeface="Calibri"/>
              </a:rPr>
              <a:t>Example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3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868" y="1846266"/>
            <a:ext cx="4687513" cy="402272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  <a:tileRect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kern="0" dirty="0" smtClean="0">
                <a:solidFill>
                  <a:prstClr val="black"/>
                </a:solidFill>
                <a:latin typeface="Calibri"/>
              </a:rPr>
              <a:t>Cases where master theorem fails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276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721" y="2511310"/>
            <a:ext cx="7543800" cy="269263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  <a:tileRect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kern="0" dirty="0" smtClean="0">
                <a:solidFill>
                  <a:prstClr val="black"/>
                </a:solidFill>
                <a:latin typeface="Calibri"/>
              </a:rPr>
              <a:t>Transformation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049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827" y="1846266"/>
            <a:ext cx="5079591" cy="402272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  <a:tileRect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kern="0" dirty="0" smtClean="0">
                <a:solidFill>
                  <a:prstClr val="black"/>
                </a:solidFill>
                <a:latin typeface="Calibri"/>
              </a:rPr>
              <a:t>Example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058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721" y="2869279"/>
            <a:ext cx="7543800" cy="197669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  <a:tileRect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kern="0" dirty="0" smtClean="0">
                <a:solidFill>
                  <a:prstClr val="black"/>
                </a:solidFill>
                <a:latin typeface="Calibri"/>
              </a:rPr>
              <a:t>Range Transform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466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</a:blip>
          <a:stretch>
            <a:fillRect/>
          </a:stretch>
        </p:blipFill>
        <p:spPr>
          <a:xfrm>
            <a:off x="624115" y="988204"/>
            <a:ext cx="7924800" cy="560657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  <a:tileRect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kern="0" dirty="0" smtClean="0">
                <a:solidFill>
                  <a:prstClr val="black"/>
                </a:solidFill>
                <a:latin typeface="Calibri"/>
              </a:rPr>
              <a:t>Example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9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721" y="3261250"/>
            <a:ext cx="7543800" cy="119275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  <a:tileRect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kern="0" dirty="0" smtClean="0">
                <a:solidFill>
                  <a:prstClr val="black"/>
                </a:solidFill>
                <a:latin typeface="Calibri"/>
              </a:rPr>
              <a:t>Conditional </a:t>
            </a:r>
            <a:r>
              <a:rPr lang="en-US" sz="4800" kern="0" dirty="0" err="1" smtClean="0">
                <a:solidFill>
                  <a:prstClr val="black"/>
                </a:solidFill>
                <a:latin typeface="Calibri"/>
              </a:rPr>
              <a:t>Asymptotics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316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721" y="2132188"/>
            <a:ext cx="7543800" cy="345087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  <a:tileRect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kern="0" dirty="0" smtClean="0">
                <a:solidFill>
                  <a:prstClr val="black"/>
                </a:solidFill>
                <a:latin typeface="Calibri"/>
              </a:rPr>
              <a:t>Smoothness Rule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29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705" y="1846266"/>
            <a:ext cx="5981836" cy="402272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  <a:tileRect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kern="0" dirty="0" smtClean="0">
                <a:solidFill>
                  <a:prstClr val="black"/>
                </a:solidFill>
                <a:latin typeface="Calibri"/>
              </a:rPr>
              <a:t>Example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29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1" y="187568"/>
            <a:ext cx="8872519" cy="5894921"/>
          </a:xfrm>
          <a:prstGeom prst="rect">
            <a:avLst/>
          </a:prstGeom>
        </p:spPr>
      </p:pic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371725" y="6519863"/>
            <a:ext cx="51923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dirty="0"/>
              <a:t>© Oxford University Press </a:t>
            </a:r>
            <a:r>
              <a:rPr lang="en-US" altLang="en-US" sz="1600" dirty="0" smtClean="0"/>
              <a:t>2015. </a:t>
            </a:r>
            <a:r>
              <a:rPr lang="en-US" altLang="en-US" sz="1600" dirty="0"/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233741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47" y="0"/>
            <a:ext cx="8362084" cy="633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771" y="1182234"/>
            <a:ext cx="85924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QMLJBU+TimesNewRomanPSMT"/>
              </a:rPr>
              <a:t>In </a:t>
            </a:r>
            <a:r>
              <a:rPr lang="en-US" dirty="0">
                <a:latin typeface="QMLJBU+TimesNewRomanPSMT"/>
              </a:rPr>
              <a:t>the generic linear recurrence equation </a:t>
            </a:r>
            <a:r>
              <a:rPr lang="en-US" i="1" dirty="0">
                <a:latin typeface="Times New Roman" panose="02020603050405020304" pitchFamily="18" charset="0"/>
              </a:rPr>
              <a:t>a</a:t>
            </a:r>
            <a:r>
              <a:rPr lang="en-US" sz="800" dirty="0">
                <a:latin typeface="QMLJBU+TimesNewRomanPSMT"/>
              </a:rPr>
              <a:t>0</a:t>
            </a:r>
            <a:r>
              <a:rPr lang="en-US" i="1" dirty="0">
                <a:latin typeface="Times New Roman" panose="02020603050405020304" pitchFamily="18" charset="0"/>
              </a:rPr>
              <a:t>t</a:t>
            </a:r>
            <a:r>
              <a:rPr lang="en-US" sz="800" i="1" dirty="0">
                <a:latin typeface="Times New Roman" panose="02020603050405020304" pitchFamily="18" charset="0"/>
              </a:rPr>
              <a:t>n </a:t>
            </a:r>
            <a:r>
              <a:rPr lang="en-US" dirty="0">
                <a:latin typeface="QMLJBU+TimesNewRomanPSMT"/>
              </a:rPr>
              <a:t>+ </a:t>
            </a:r>
            <a:r>
              <a:rPr lang="en-US" i="1" dirty="0">
                <a:latin typeface="Times New Roman" panose="02020603050405020304" pitchFamily="18" charset="0"/>
              </a:rPr>
              <a:t>a</a:t>
            </a:r>
            <a:r>
              <a:rPr lang="en-US" sz="800" dirty="0">
                <a:latin typeface="QMLJBU+TimesNewRomanPSMT"/>
              </a:rPr>
              <a:t>1</a:t>
            </a:r>
            <a:r>
              <a:rPr lang="en-US" i="1" dirty="0">
                <a:latin typeface="Times New Roman" panose="02020603050405020304" pitchFamily="18" charset="0"/>
              </a:rPr>
              <a:t>t</a:t>
            </a:r>
            <a:r>
              <a:rPr lang="en-US" sz="800" i="1" dirty="0">
                <a:latin typeface="Times New Roman" panose="02020603050405020304" pitchFamily="18" charset="0"/>
              </a:rPr>
              <a:t>n</a:t>
            </a:r>
            <a:r>
              <a:rPr lang="en-US" sz="800" dirty="0">
                <a:latin typeface="QMLJBU+TimesNewRomanPSMT"/>
              </a:rPr>
              <a:t>−1 </a:t>
            </a:r>
            <a:r>
              <a:rPr lang="en-US" dirty="0">
                <a:latin typeface="QMLJBU+TimesNewRomanPSMT"/>
              </a:rPr>
              <a:t>+ … + </a:t>
            </a:r>
            <a:r>
              <a:rPr lang="en-US" i="1" dirty="0" err="1">
                <a:latin typeface="Times New Roman" panose="02020603050405020304" pitchFamily="18" charset="0"/>
              </a:rPr>
              <a:t>a</a:t>
            </a:r>
            <a:r>
              <a:rPr lang="en-US" sz="800" i="1" dirty="0" err="1">
                <a:latin typeface="Times New Roman" panose="02020603050405020304" pitchFamily="18" charset="0"/>
              </a:rPr>
              <a:t>k</a:t>
            </a:r>
            <a:r>
              <a:rPr lang="en-US" i="1" dirty="0" err="1">
                <a:latin typeface="Times New Roman" panose="02020603050405020304" pitchFamily="18" charset="0"/>
              </a:rPr>
              <a:t>t</a:t>
            </a:r>
            <a:r>
              <a:rPr lang="en-US" sz="800" i="1" dirty="0" err="1">
                <a:latin typeface="Times New Roman" panose="02020603050405020304" pitchFamily="18" charset="0"/>
              </a:rPr>
              <a:t>n</a:t>
            </a:r>
            <a:r>
              <a:rPr lang="en-US" sz="800" dirty="0">
                <a:latin typeface="QMLJBU+TimesNewRomanPSMT"/>
              </a:rPr>
              <a:t>−</a:t>
            </a:r>
            <a:r>
              <a:rPr lang="en-US" sz="800" i="1" dirty="0">
                <a:latin typeface="Times New Roman" panose="02020603050405020304" pitchFamily="18" charset="0"/>
              </a:rPr>
              <a:t>k </a:t>
            </a:r>
            <a:r>
              <a:rPr lang="en-US" dirty="0">
                <a:latin typeface="QMLJBU+TimesNewRomanPSMT"/>
              </a:rPr>
              <a:t>= </a:t>
            </a:r>
            <a:r>
              <a:rPr lang="en-US" i="1" dirty="0">
                <a:latin typeface="Times New Roman" panose="02020603050405020304" pitchFamily="18" charset="0"/>
              </a:rPr>
              <a:t>f</a:t>
            </a:r>
            <a:r>
              <a:rPr lang="en-US" dirty="0">
                <a:latin typeface="QMLJBU+TimesNewRomanPSMT"/>
              </a:rPr>
              <a:t>(</a:t>
            </a:r>
            <a:r>
              <a:rPr lang="en-US" i="1" dirty="0">
                <a:latin typeface="Times New Roman" panose="02020603050405020304" pitchFamily="18" charset="0"/>
              </a:rPr>
              <a:t>n</a:t>
            </a:r>
            <a:r>
              <a:rPr lang="en-US" dirty="0">
                <a:latin typeface="QMLJBU+TimesNewRomanPSMT"/>
              </a:rPr>
              <a:t>), the terms </a:t>
            </a:r>
            <a:r>
              <a:rPr lang="en-US" i="1" dirty="0" err="1">
                <a:latin typeface="Times New Roman" panose="02020603050405020304" pitchFamily="18" charset="0"/>
              </a:rPr>
              <a:t>a</a:t>
            </a:r>
            <a:r>
              <a:rPr lang="en-US" sz="800" i="1" dirty="0" err="1">
                <a:latin typeface="Times New Roman" panose="02020603050405020304" pitchFamily="18" charset="0"/>
              </a:rPr>
              <a:t>i</a:t>
            </a:r>
            <a:r>
              <a:rPr lang="en-US" sz="800" i="1" dirty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QMLJBU+TimesNewRomanPSMT"/>
              </a:rPr>
              <a:t>can be constants or variables. Based on this fact, one can classify linear recurrence equations into two types: linear recurrence equations with constant coefficients and those with variable coefficients. </a:t>
            </a:r>
            <a:endParaRPr lang="en-US" dirty="0" smtClean="0">
              <a:latin typeface="QMLJBU+TimesNewRomanPSMT"/>
            </a:endParaRPr>
          </a:p>
          <a:p>
            <a:pPr algn="just"/>
            <a:endParaRPr lang="en-US" dirty="0">
              <a:latin typeface="QMLJBU+TimesNewRomanPSMT"/>
            </a:endParaRPr>
          </a:p>
          <a:p>
            <a:pPr algn="just"/>
            <a:r>
              <a:rPr lang="en-US" dirty="0" smtClean="0">
                <a:latin typeface="QMLJBU+TimesNewRomanPSMT"/>
              </a:rPr>
              <a:t>Consider </a:t>
            </a:r>
            <a:r>
              <a:rPr lang="en-US" dirty="0">
                <a:latin typeface="QMLJBU+TimesNewRomanPSMT"/>
              </a:rPr>
              <a:t>the following linear recurrence equation:</a:t>
            </a:r>
          </a:p>
          <a:p>
            <a:r>
              <a:rPr lang="en-US" i="1" dirty="0" err="1">
                <a:latin typeface="Times New Roman" panose="02020603050405020304" pitchFamily="18" charset="0"/>
              </a:rPr>
              <a:t>t</a:t>
            </a:r>
            <a:r>
              <a:rPr lang="en-US" sz="800" i="1" dirty="0" err="1">
                <a:latin typeface="Times New Roman" panose="02020603050405020304" pitchFamily="18" charset="0"/>
              </a:rPr>
              <a:t>n</a:t>
            </a:r>
            <a:r>
              <a:rPr lang="en-US" sz="800" i="1" dirty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QMLJBU+TimesNewRomanPSMT"/>
              </a:rPr>
              <a:t>= </a:t>
            </a:r>
            <a:r>
              <a:rPr lang="en-US" i="1" dirty="0">
                <a:latin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</a:rPr>
              <a:t>× </a:t>
            </a:r>
            <a:r>
              <a:rPr lang="en-US" i="1" dirty="0">
                <a:latin typeface="Times New Roman" panose="02020603050405020304" pitchFamily="18" charset="0"/>
              </a:rPr>
              <a:t>t</a:t>
            </a:r>
            <a:r>
              <a:rPr lang="en-US" sz="800" i="1" dirty="0">
                <a:latin typeface="Times New Roman" panose="02020603050405020304" pitchFamily="18" charset="0"/>
              </a:rPr>
              <a:t>n</a:t>
            </a:r>
            <a:r>
              <a:rPr lang="en-US" sz="800" dirty="0">
                <a:latin typeface="QMLJBU+TimesNewRomanPSMT"/>
              </a:rPr>
              <a:t>−2</a:t>
            </a:r>
          </a:p>
          <a:p>
            <a:pPr algn="just"/>
            <a:r>
              <a:rPr lang="en-US" dirty="0">
                <a:latin typeface="QMLJBU+TimesNewRomanPSMT"/>
              </a:rPr>
              <a:t>This recurrence equation is dependent on the variable </a:t>
            </a:r>
            <a:r>
              <a:rPr lang="en-US" i="1" dirty="0">
                <a:latin typeface="Times New Roman" panose="02020603050405020304" pitchFamily="18" charset="0"/>
              </a:rPr>
              <a:t>n </a:t>
            </a:r>
            <a:r>
              <a:rPr lang="en-US" dirty="0">
                <a:latin typeface="QMLJBU+TimesNewRomanPSMT"/>
              </a:rPr>
              <a:t>and does not have constant </a:t>
            </a:r>
            <a:r>
              <a:rPr lang="en-US" dirty="0" smtClean="0">
                <a:latin typeface="QMLJBU+TimesNewRomanPSMT"/>
              </a:rPr>
              <a:t>coefficients.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  <a:tileRect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Constant vs Variable Coefficient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371725" y="6519863"/>
            <a:ext cx="51923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dirty="0"/>
              <a:t>© Oxford University Press </a:t>
            </a:r>
            <a:r>
              <a:rPr lang="en-US" altLang="en-US" sz="1600" dirty="0" smtClean="0"/>
              <a:t>2015. </a:t>
            </a:r>
            <a:r>
              <a:rPr lang="en-US" altLang="en-US" sz="1600" dirty="0"/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1933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890" y="290290"/>
            <a:ext cx="5558221" cy="6109853"/>
          </a:xfrm>
          <a:prstGeom prst="rect">
            <a:avLst/>
          </a:prstGeom>
        </p:spPr>
      </p:pic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371725" y="6519863"/>
            <a:ext cx="51923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dirty="0"/>
              <a:t>© Oxford University Press </a:t>
            </a:r>
            <a:r>
              <a:rPr lang="en-US" altLang="en-US" sz="1600" dirty="0" smtClean="0"/>
              <a:t>2015. </a:t>
            </a:r>
            <a:r>
              <a:rPr lang="en-US" altLang="en-US" sz="1600" dirty="0"/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57080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75771" y="736157"/>
            <a:ext cx="8694058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000000"/>
              </a:solidFill>
              <a:latin typeface="QMLJBU+TimesNewRomanPSMT"/>
            </a:endParaRPr>
          </a:p>
          <a:p>
            <a:pPr algn="just"/>
            <a:r>
              <a:rPr lang="en-US" dirty="0">
                <a:latin typeface="QMLJBU+TimesNewRomanPSMT"/>
              </a:rPr>
              <a:t>For example, for the sequence 1, 4, 7, 10, …, one can write the recurrence equation as follows</a:t>
            </a:r>
            <a:r>
              <a:rPr lang="en-US" dirty="0" smtClean="0">
                <a:latin typeface="QMLJBU+TimesNewRomanPSMT"/>
              </a:rPr>
              <a:t>:</a:t>
            </a:r>
          </a:p>
          <a:p>
            <a:pPr algn="just"/>
            <a:endParaRPr lang="en-US" dirty="0">
              <a:latin typeface="QMLJBU+TimesNewRomanPSMT"/>
            </a:endParaRPr>
          </a:p>
          <a:p>
            <a:r>
              <a:rPr lang="en-US" i="1" dirty="0">
                <a:latin typeface="Times New Roman" panose="02020603050405020304" pitchFamily="18" charset="0"/>
              </a:rPr>
              <a:t>T</a:t>
            </a:r>
            <a:r>
              <a:rPr lang="en-US" dirty="0">
                <a:latin typeface="QMLJBU+TimesNewRomanPSMT"/>
              </a:rPr>
              <a:t>(</a:t>
            </a:r>
            <a:r>
              <a:rPr lang="en-US" i="1" dirty="0">
                <a:latin typeface="Times New Roman" panose="02020603050405020304" pitchFamily="18" charset="0"/>
              </a:rPr>
              <a:t>n</a:t>
            </a:r>
            <a:r>
              <a:rPr lang="en-US" dirty="0">
                <a:latin typeface="QMLJBU+TimesNewRomanPSMT"/>
              </a:rPr>
              <a:t>) = </a:t>
            </a:r>
            <a:r>
              <a:rPr lang="en-US" i="1" dirty="0">
                <a:latin typeface="Times New Roman" panose="02020603050405020304" pitchFamily="18" charset="0"/>
              </a:rPr>
              <a:t>T</a:t>
            </a:r>
            <a:r>
              <a:rPr lang="en-US" dirty="0">
                <a:latin typeface="QMLJBU+TimesNewRomanPSMT"/>
              </a:rPr>
              <a:t>(</a:t>
            </a:r>
            <a:r>
              <a:rPr lang="en-US" i="1" dirty="0">
                <a:latin typeface="Times New Roman" panose="02020603050405020304" pitchFamily="18" charset="0"/>
              </a:rPr>
              <a:t>n </a:t>
            </a:r>
            <a:r>
              <a:rPr lang="en-US" dirty="0">
                <a:latin typeface="QMLJBU+TimesNewRomanPSMT"/>
              </a:rPr>
              <a:t>− 1) + 3</a:t>
            </a:r>
          </a:p>
          <a:p>
            <a:r>
              <a:rPr lang="en-US" i="1" dirty="0">
                <a:latin typeface="Times New Roman" panose="02020603050405020304" pitchFamily="18" charset="0"/>
              </a:rPr>
              <a:t>T</a:t>
            </a:r>
            <a:r>
              <a:rPr lang="en-US" dirty="0">
                <a:latin typeface="QMLJBU+TimesNewRomanPSMT"/>
              </a:rPr>
              <a:t>(0) = 1</a:t>
            </a:r>
          </a:p>
          <a:p>
            <a:pPr algn="just"/>
            <a:endParaRPr lang="en-US" dirty="0" smtClean="0">
              <a:latin typeface="QMLJBU+TimesNewRomanPSMT"/>
            </a:endParaRPr>
          </a:p>
          <a:p>
            <a:pPr algn="just"/>
            <a:r>
              <a:rPr lang="en-US" dirty="0" smtClean="0">
                <a:latin typeface="QMLJBU+TimesNewRomanPSMT"/>
              </a:rPr>
              <a:t>It </a:t>
            </a:r>
            <a:r>
              <a:rPr lang="en-US" dirty="0">
                <a:latin typeface="QMLJBU+TimesNewRomanPSMT"/>
              </a:rPr>
              <a:t>can be observed that </a:t>
            </a:r>
            <a:r>
              <a:rPr lang="en-US" i="1" dirty="0">
                <a:latin typeface="Times New Roman" panose="02020603050405020304" pitchFamily="18" charset="0"/>
              </a:rPr>
              <a:t>T</a:t>
            </a:r>
            <a:r>
              <a:rPr lang="en-US" dirty="0">
                <a:latin typeface="QMLJBU+TimesNewRomanPSMT"/>
              </a:rPr>
              <a:t>(0) = 1 is a base condition. From this equation, </a:t>
            </a:r>
            <a:r>
              <a:rPr lang="en-US" i="1" dirty="0">
                <a:latin typeface="Times New Roman" panose="02020603050405020304" pitchFamily="18" charset="0"/>
              </a:rPr>
              <a:t>T</a:t>
            </a:r>
            <a:r>
              <a:rPr lang="en-US" dirty="0">
                <a:latin typeface="QMLJBU+TimesNewRomanPSMT"/>
              </a:rPr>
              <a:t>(1) can be generated as </a:t>
            </a:r>
            <a:r>
              <a:rPr lang="en-US" i="1" dirty="0">
                <a:latin typeface="Times New Roman" panose="02020603050405020304" pitchFamily="18" charset="0"/>
              </a:rPr>
              <a:t>T</a:t>
            </a:r>
            <a:r>
              <a:rPr lang="en-US" dirty="0">
                <a:latin typeface="QMLJBU+TimesNewRomanPSMT"/>
              </a:rPr>
              <a:t>(0) + 3 = 4 and </a:t>
            </a:r>
            <a:r>
              <a:rPr lang="en-US" i="1" dirty="0">
                <a:latin typeface="Times New Roman" panose="02020603050405020304" pitchFamily="18" charset="0"/>
              </a:rPr>
              <a:t>T</a:t>
            </a:r>
            <a:r>
              <a:rPr lang="en-US" dirty="0">
                <a:latin typeface="QMLJBU+TimesNewRomanPSMT"/>
              </a:rPr>
              <a:t>(2) as </a:t>
            </a:r>
            <a:r>
              <a:rPr lang="en-US" i="1" dirty="0">
                <a:latin typeface="Times New Roman" panose="02020603050405020304" pitchFamily="18" charset="0"/>
              </a:rPr>
              <a:t>T</a:t>
            </a:r>
            <a:r>
              <a:rPr lang="en-US" dirty="0">
                <a:latin typeface="QMLJBU+TimesNewRomanPSMT"/>
              </a:rPr>
              <a:t>(1) + 4 = 7. Similarly, all terms of the sequence can be generated. </a:t>
            </a:r>
            <a:endParaRPr lang="en-US" dirty="0" smtClean="0">
              <a:latin typeface="QMLJBU+TimesNewRomanPSMT"/>
            </a:endParaRPr>
          </a:p>
          <a:p>
            <a:pPr algn="just"/>
            <a:endParaRPr lang="en-US" dirty="0">
              <a:latin typeface="QMLJBU+TimesNewRomanPSMT"/>
            </a:endParaRPr>
          </a:p>
          <a:p>
            <a:pPr algn="just"/>
            <a:r>
              <a:rPr lang="en-US" dirty="0" smtClean="0">
                <a:latin typeface="QMLJBU+TimesNewRomanPSMT"/>
              </a:rPr>
              <a:t>The </a:t>
            </a:r>
            <a:r>
              <a:rPr lang="en-US" dirty="0">
                <a:latin typeface="QMLJBU+TimesNewRomanPSMT"/>
              </a:rPr>
              <a:t>preceding equation can be denoted as follows:</a:t>
            </a:r>
          </a:p>
          <a:p>
            <a:r>
              <a:rPr lang="en-US" i="1" dirty="0" err="1">
                <a:latin typeface="Times New Roman" panose="02020603050405020304" pitchFamily="18" charset="0"/>
              </a:rPr>
              <a:t>t</a:t>
            </a:r>
            <a:r>
              <a:rPr lang="en-US" sz="800" i="1" dirty="0" err="1">
                <a:latin typeface="Times New Roman" panose="02020603050405020304" pitchFamily="18" charset="0"/>
              </a:rPr>
              <a:t>n</a:t>
            </a:r>
            <a:r>
              <a:rPr lang="en-US" sz="800" i="1" dirty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QMLJBU+TimesNewRomanPSMT"/>
              </a:rPr>
              <a:t>= </a:t>
            </a:r>
            <a:r>
              <a:rPr lang="en-US" i="1" dirty="0">
                <a:latin typeface="Times New Roman" panose="02020603050405020304" pitchFamily="18" charset="0"/>
              </a:rPr>
              <a:t>t</a:t>
            </a:r>
            <a:r>
              <a:rPr lang="en-US" sz="800" i="1" dirty="0">
                <a:latin typeface="Times New Roman" panose="02020603050405020304" pitchFamily="18" charset="0"/>
              </a:rPr>
              <a:t>n</a:t>
            </a:r>
            <a:r>
              <a:rPr lang="en-US" sz="800" dirty="0">
                <a:latin typeface="QMLJBU+TimesNewRomanPSMT"/>
              </a:rPr>
              <a:t>−1 </a:t>
            </a:r>
            <a:r>
              <a:rPr lang="en-US" dirty="0">
                <a:latin typeface="QMLJBU+TimesNewRomanPSMT"/>
              </a:rPr>
              <a:t>+ 3</a:t>
            </a:r>
          </a:p>
          <a:p>
            <a:r>
              <a:rPr lang="en-US" i="1" dirty="0">
                <a:latin typeface="Times New Roman" panose="02020603050405020304" pitchFamily="18" charset="0"/>
              </a:rPr>
              <a:t>t</a:t>
            </a:r>
            <a:r>
              <a:rPr lang="en-US" sz="800" dirty="0">
                <a:latin typeface="QMLJBU+TimesNewRomanPSMT"/>
              </a:rPr>
              <a:t>0 </a:t>
            </a:r>
            <a:r>
              <a:rPr lang="en-US" dirty="0">
                <a:latin typeface="QMLJBU+TimesNewRomanPSMT"/>
              </a:rPr>
              <a:t>= </a:t>
            </a:r>
            <a:r>
              <a:rPr lang="en-US" dirty="0" smtClean="0">
                <a:latin typeface="QMLJBU+TimesNewRomanPSMT"/>
              </a:rPr>
              <a:t>0</a:t>
            </a:r>
            <a:endParaRPr lang="en-US" dirty="0">
              <a:latin typeface="QMLJBU+TimesNewRomanPSM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  <a:tileRect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Analysis</a:t>
            </a:r>
            <a:r>
              <a:rPr kumimoji="0" lang="en-US" sz="4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Framework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10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278</TotalTime>
  <Words>980</Words>
  <Application>Microsoft Office PowerPoint</Application>
  <PresentationFormat>On-screen Show (4:3)</PresentationFormat>
  <Paragraphs>103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Retrospect</vt:lpstr>
      <vt:lpstr>Design and Analysis of Algorithms</vt:lpstr>
      <vt:lpstr>Chapter 4   Recursive Algorithm Analysis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of Input Size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admin</dc:creator>
  <cp:lastModifiedBy>Sharma, Riteeka</cp:lastModifiedBy>
  <cp:revision>197</cp:revision>
  <dcterms:created xsi:type="dcterms:W3CDTF">2014-10-21T06:23:25Z</dcterms:created>
  <dcterms:modified xsi:type="dcterms:W3CDTF">2015-01-30T06:04:40Z</dcterms:modified>
</cp:coreProperties>
</file>