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hNOL0Eep4c0PSbF5U7Lq7j6SGj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" name="Google Shape;26;p14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16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" name="Google Shape;41;p16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1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16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20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3" name="Google Shape;83;p22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22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22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22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3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600200" y="1828800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b="1" lang="en-IN" sz="3200"/>
              <a:t>UNIT I</a:t>
            </a:r>
            <a:br>
              <a:rPr b="1" lang="en-IN" sz="3200"/>
            </a:br>
            <a:r>
              <a:rPr b="1" lang="en-IN" sz="3200"/>
              <a:t>INTRODUCTION TO ALGORITHM DESIGN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1435608" y="457200"/>
            <a:ext cx="749808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IN" sz="2000"/>
              <a:t>6. Branch-and-bound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IN" sz="2000"/>
              <a:t>Branch and bound is used when we can evaluate each node using the cost and utility functions.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IN" sz="2000"/>
              <a:t>At each step we choose the best node to proceed further.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IN" sz="2000"/>
              <a:t>Branch-and bound algorithms are implemented using a </a:t>
            </a:r>
            <a:r>
              <a:rPr b="1" lang="en-IN" sz="2000"/>
              <a:t>priority queue.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IN" sz="2000"/>
              <a:t>The state-space tree is built in a </a:t>
            </a:r>
            <a:r>
              <a:rPr b="1" lang="en-IN" sz="2000"/>
              <a:t>breadth-first manner.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b="1" lang="en-IN" sz="2000"/>
              <a:t>Example: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IN" sz="2000"/>
              <a:t>	</a:t>
            </a:r>
            <a:r>
              <a:rPr lang="en-IN" sz="2000"/>
              <a:t>8-puzzle problem.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IN" sz="2000"/>
              <a:t>	N queens problem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0903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descr="https://docs.jboss.org/drools/release/5.3.0.Final/drools-planner-docs/html/images/Chapter-Exact_methods/branchAndBoundNQueens04.png"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380" y="0"/>
            <a:ext cx="7757995" cy="676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IN"/>
              <a:t>Recollect</a:t>
            </a:r>
            <a:endParaRPr b="1"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83464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b="1" lang="en-IN"/>
              <a:t>Different design Approaches/ Design Paradigms</a:t>
            </a:r>
            <a:endParaRPr/>
          </a:p>
          <a:p>
            <a:pPr indent="-237743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b="1" lang="en-IN"/>
              <a:t>Brute force</a:t>
            </a:r>
            <a:endParaRPr/>
          </a:p>
          <a:p>
            <a:pPr indent="-237743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b="1" lang="en-IN"/>
              <a:t>Divide and Conquer	</a:t>
            </a:r>
            <a:endParaRPr/>
          </a:p>
          <a:p>
            <a:pPr indent="-237743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b="1" lang="en-IN"/>
              <a:t>Greedy Algorithms</a:t>
            </a:r>
            <a:endParaRPr/>
          </a:p>
          <a:p>
            <a:pPr indent="-237743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b="1" lang="en-IN"/>
              <a:t>Dynamic Programming</a:t>
            </a:r>
            <a:endParaRPr/>
          </a:p>
          <a:p>
            <a:pPr indent="-237743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b="1" lang="en-IN"/>
              <a:t>Backtracking</a:t>
            </a:r>
            <a:endParaRPr/>
          </a:p>
          <a:p>
            <a:pPr indent="-237743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b="1" lang="en-IN"/>
              <a:t>Branch and Bound</a:t>
            </a:r>
            <a:endParaRPr/>
          </a:p>
          <a:p>
            <a:pPr indent="-8661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8" name="Google Shape;168;p12"/>
          <p:cNvSpPr txBox="1"/>
          <p:nvPr/>
        </p:nvSpPr>
        <p:spPr>
          <a:xfrm>
            <a:off x="5257800" y="3352800"/>
            <a:ext cx="127310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Unit 2 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2"/>
          <p:cNvSpPr txBox="1"/>
          <p:nvPr/>
        </p:nvSpPr>
        <p:spPr>
          <a:xfrm>
            <a:off x="5257800" y="3962400"/>
            <a:ext cx="1622560" cy="1015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r>
              <a:rPr b="1"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Unit 3</a:t>
            </a:r>
            <a:r>
              <a:rPr b="1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5257800" y="5181600"/>
            <a:ext cx="127310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Unit 4 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5257800" y="5791200"/>
            <a:ext cx="127310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Unit 5 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IN"/>
              <a:t>Why to design an algorithm? 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en-IN" sz="2400"/>
              <a:t>General approaches to the construction of efficient solutions to problems</a:t>
            </a:r>
            <a:endParaRPr/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000"/>
              <a:buChar char="◦"/>
            </a:pPr>
            <a:r>
              <a:rPr lang="en-IN" sz="2000"/>
              <a:t>They provide templates suited for solving a broad range of diverse problems.</a:t>
            </a:r>
            <a:endParaRPr/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000"/>
              <a:buChar char="◦"/>
            </a:pPr>
            <a:r>
              <a:rPr lang="en-IN" sz="2000"/>
              <a:t>They can be translated into common control and data structures provided by most high-level languages.</a:t>
            </a:r>
            <a:endParaRPr/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000"/>
              <a:buChar char="◦"/>
            </a:pPr>
            <a:r>
              <a:rPr lang="en-IN" sz="2000"/>
              <a:t>The temporal and spatial requirements of the algorithms which result can be precisely analyzed.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b="1" lang="en-IN"/>
              <a:t>Algorithm Design Approaches 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IN"/>
              <a:t>Based on the architecture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IN"/>
              <a:t>Top Down Approach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IN"/>
              <a:t>Bottom up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b="1" lang="en-IN"/>
              <a:t>Algorithm Design Techniques 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IN"/>
              <a:t>1. Brute Force</a:t>
            </a:r>
            <a:endParaRPr/>
          </a:p>
          <a:p>
            <a:pPr indent="-237743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To solve a problem based on the problem’s statement and definitions of the concepts involved. </a:t>
            </a:r>
            <a:endParaRPr/>
          </a:p>
          <a:p>
            <a:pPr indent="-237743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Easiest approach to apply </a:t>
            </a:r>
            <a:endParaRPr/>
          </a:p>
          <a:p>
            <a:pPr indent="-237743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Useful for solving small – size instances of a problem.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IN"/>
              <a:t>Some examples of brute force algorithms are:</a:t>
            </a:r>
            <a:endParaRPr/>
          </a:p>
          <a:p>
            <a:pPr indent="-237743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Computing a</a:t>
            </a:r>
            <a:r>
              <a:rPr baseline="30000" i="1" lang="en-IN"/>
              <a:t>n</a:t>
            </a:r>
            <a:r>
              <a:rPr i="1" lang="en-IN"/>
              <a:t> (a &gt; 0, n a nonnegative integer) by multiplying a*a*…*a</a:t>
            </a:r>
            <a:endParaRPr/>
          </a:p>
          <a:p>
            <a:pPr indent="-237743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Computing </a:t>
            </a:r>
            <a:r>
              <a:rPr i="1" lang="en-IN"/>
              <a:t>n!</a:t>
            </a:r>
            <a:endParaRPr/>
          </a:p>
          <a:p>
            <a:pPr indent="-237743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Selection sort, Bubble sort</a:t>
            </a:r>
            <a:endParaRPr/>
          </a:p>
          <a:p>
            <a:pPr indent="-237743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/>
              <a:t>Sequential search</a:t>
            </a:r>
            <a:endParaRPr/>
          </a:p>
          <a:p>
            <a:pPr indent="-145287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1371600" y="5334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IN" sz="2400"/>
              <a:t>2. </a:t>
            </a:r>
            <a:r>
              <a:rPr b="1" lang="en-IN" sz="2400"/>
              <a:t>Divide-and-Conquer &amp; Decrease-and-Conquer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lang="en-IN" sz="2400"/>
              <a:t>Step 1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IN" sz="2400"/>
              <a:t>	Split the given instance of the problem into several smaller sub-instances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lang="en-IN" sz="2400"/>
              <a:t>Step 2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IN" sz="2400"/>
              <a:t>	Independently solve each of the sub-instances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lang="en-IN" sz="2400"/>
              <a:t>Step 3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IN" sz="2400"/>
              <a:t>	Combine the sub-instance solutions.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IN" sz="2400"/>
              <a:t>With the divide-and-conquer method the size of the </a:t>
            </a:r>
            <a:r>
              <a:rPr b="1" lang="en-IN" sz="2400"/>
              <a:t>problem instance is reduced by a factor</a:t>
            </a:r>
            <a:r>
              <a:rPr lang="en-IN" sz="2400"/>
              <a:t> (e.g. half the input size),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IN" sz="2400"/>
              <a:t>With the decrease-and-conquer method the size is </a:t>
            </a:r>
            <a:r>
              <a:rPr b="1" lang="en-IN" sz="2400"/>
              <a:t>reduced by a constant.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IN" sz="2400"/>
              <a:t>Examples of divide-and-conquer algorithms: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IN" sz="2400"/>
              <a:t>Computing a</a:t>
            </a:r>
            <a:r>
              <a:rPr baseline="30000" lang="en-IN" sz="2400"/>
              <a:t>n</a:t>
            </a:r>
            <a:r>
              <a:rPr lang="en-IN" sz="2400"/>
              <a:t> (a &gt; 0, n a nonnegative integer) by recursion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IN" sz="2400"/>
              <a:t>Binary search in a sorted array (recursion)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IN" sz="2400"/>
              <a:t>Mergesort algorithm, Quicksort algorithm recursion)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IN" sz="2400"/>
              <a:t>The algorithm for solving the fake coin problem (recursion)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1435608" y="457200"/>
            <a:ext cx="749808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3464" lvl="0" marL="36576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IN" sz="1800"/>
              <a:t>3.</a:t>
            </a:r>
            <a:r>
              <a:rPr b="1" lang="en-IN" sz="1900"/>
              <a:t> Greedy Algorithms "take what you can get now" strategy</a:t>
            </a:r>
            <a:endParaRPr b="1" sz="1800"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79999"/>
              <a:buChar char="⚫"/>
            </a:pPr>
            <a:r>
              <a:rPr b="1" lang="en-IN" sz="1800"/>
              <a:t>At each step the choice must be locally optimal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79999"/>
              <a:buChar char="⚫"/>
            </a:pPr>
            <a:r>
              <a:rPr lang="en-IN" sz="1800"/>
              <a:t>Works well on optimization problems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79999"/>
              <a:buChar char="⚫"/>
            </a:pPr>
            <a:r>
              <a:rPr b="1" lang="en-IN" sz="1800"/>
              <a:t>Characteristics</a:t>
            </a:r>
            <a:endParaRPr/>
          </a:p>
          <a:p>
            <a:pPr indent="-283464" lvl="0" marL="365760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IN" sz="1800"/>
              <a:t>	1. Greedy-choice property: A global optimum can be arrived at by selecting a local optimum.</a:t>
            </a:r>
            <a:endParaRPr/>
          </a:p>
          <a:p>
            <a:pPr indent="-283464" lvl="0" marL="365760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IN" sz="1800"/>
              <a:t>	2. Optimal substructure: An optimal solution to the problem contains an optimal solution to sub problems.</a:t>
            </a:r>
            <a:endParaRPr/>
          </a:p>
          <a:p>
            <a:pPr indent="-283464" lvl="0" marL="36576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79999"/>
              <a:buChar char="⚫"/>
            </a:pPr>
            <a:r>
              <a:rPr b="1" lang="en-IN" sz="1800"/>
              <a:t>Examples:</a:t>
            </a:r>
            <a:endParaRPr/>
          </a:p>
          <a:p>
            <a:pPr indent="-237743" lvl="1" marL="640080" rtl="0" algn="l">
              <a:lnSpc>
                <a:spcPct val="17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 sz="1600"/>
              <a:t>Minimal spanning tree</a:t>
            </a:r>
            <a:endParaRPr/>
          </a:p>
          <a:p>
            <a:pPr indent="-237743" lvl="1" marL="640080" rtl="0" algn="l">
              <a:lnSpc>
                <a:spcPct val="17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 sz="1600"/>
              <a:t>Shortest distance in graphs</a:t>
            </a:r>
            <a:endParaRPr/>
          </a:p>
          <a:p>
            <a:pPr indent="-237743" lvl="1" marL="640080" rtl="0" algn="l">
              <a:lnSpc>
                <a:spcPct val="17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 sz="1600"/>
              <a:t>Greedy algorithm for the Knapsack problem</a:t>
            </a:r>
            <a:endParaRPr/>
          </a:p>
          <a:p>
            <a:pPr indent="-237743" lvl="1" marL="640080" rtl="0" algn="l">
              <a:lnSpc>
                <a:spcPct val="17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 sz="1600"/>
              <a:t>The coin exchange problem</a:t>
            </a:r>
            <a:endParaRPr/>
          </a:p>
          <a:p>
            <a:pPr indent="-237743" lvl="1" marL="640080" rtl="0" algn="l">
              <a:lnSpc>
                <a:spcPct val="17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 sz="1600"/>
              <a:t>Huffman trees for optimal encoding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1435608" y="457200"/>
            <a:ext cx="749808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IN" sz="2000"/>
              <a:t>4.Dynamic Programming</a:t>
            </a:r>
            <a:endParaRPr/>
          </a:p>
          <a:p>
            <a:pPr indent="-283464" lvl="0" marL="36576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en-IN" sz="1800"/>
              <a:t>Finds solutions to subproblems and stores them in memory for later use. </a:t>
            </a:r>
            <a:endParaRPr/>
          </a:p>
          <a:p>
            <a:pPr indent="-283464" lvl="0" marL="36576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en-IN" sz="1800"/>
              <a:t>Characteristics</a:t>
            </a:r>
            <a:endParaRPr/>
          </a:p>
          <a:p>
            <a:pPr indent="-342900" lvl="0" marL="425196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en-IN" sz="1800"/>
              <a:t>1. Optimal substructure:</a:t>
            </a:r>
            <a:endParaRPr/>
          </a:p>
          <a:p>
            <a:pPr indent="-342900" lvl="0" marL="425196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/>
              <a:t>	Optimal solution to problem consists of optimal solutions to subproblems</a:t>
            </a:r>
            <a:endParaRPr/>
          </a:p>
          <a:p>
            <a:pPr indent="-342900" lvl="0" marL="425196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en-IN" sz="1800"/>
              <a:t>2. Overlapping subproblems:</a:t>
            </a:r>
            <a:endParaRPr/>
          </a:p>
          <a:p>
            <a:pPr indent="-342900" lvl="0" marL="425196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/>
              <a:t>	Few subproblems in total, many recurring instances of each</a:t>
            </a:r>
            <a:endParaRPr/>
          </a:p>
          <a:p>
            <a:pPr indent="-342900" lvl="0" marL="425196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en-IN" sz="1800"/>
              <a:t>3. Bottom up approach:</a:t>
            </a:r>
            <a:endParaRPr/>
          </a:p>
          <a:p>
            <a:pPr indent="-342900" lvl="0" marL="425196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IN" sz="1800"/>
              <a:t>	Solve bottom-up, building a table of solved subproblems that are used to solve larger ones.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b="1" lang="en-IN" sz="1800"/>
              <a:t>Examples: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700"/>
              <a:buChar char="◦"/>
            </a:pPr>
            <a:r>
              <a:rPr lang="en-IN" sz="1700"/>
              <a:t>Fibonacci numbers computed by iteration.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700"/>
              <a:buChar char="◦"/>
            </a:pPr>
            <a:r>
              <a:rPr lang="en-IN" sz="1700"/>
              <a:t>Warshall’s algorithm implemented by iterations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1435608" y="457200"/>
            <a:ext cx="749808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IN" sz="2000"/>
              <a:t>5. Backtracking methods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IN" sz="2000"/>
              <a:t>The method is used for state-space search problems.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000"/>
              <a:t>What is State-space search problems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IN" sz="2000"/>
              <a:t>	-	 State-space search problems are problems, where the problem representation consists of: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 sz="1600"/>
              <a:t>initial state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 sz="1600"/>
              <a:t>goal state(s)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 sz="1600"/>
              <a:t>a set of intermediate states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 sz="1600"/>
              <a:t>a set of operators that transform one state into another.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 sz="1600"/>
              <a:t>a cost function – evaluates the cost of the operations (optional)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 sz="1600"/>
              <a:t>a utility function – evaluates how close is a given state to the goal state (optional)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IN" sz="2000"/>
              <a:t>The solving process solution is based on the construction of a state-space tree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IN" sz="2000"/>
              <a:t>The solution is obtained by searching the tree until a goal state is found.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IN" sz="2000"/>
              <a:t>Examples: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 sz="1600"/>
              <a:t>DFS problem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IN" sz="1600"/>
              <a:t>Maze problems</a:t>
            </a:r>
            <a:endParaRPr/>
          </a:p>
          <a:p>
            <a:pPr indent="-14376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600"/>
          </a:p>
        </p:txBody>
      </p:sp>
      <p:pic>
        <p:nvPicPr>
          <p:cNvPr descr="Image result for finding the path puzzle"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9175" y="5162500"/>
            <a:ext cx="27432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2016-07-05T10:07:54Z</dcterms:created>
  <dc:creator>Selvamary</dc:creator>
</cp:coreProperties>
</file>