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iJx645GCWBZ6nv2ySNLYsDA4M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2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2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2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3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3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3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49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2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US" sz="3200"/>
              <a:t>UNIT I</a:t>
            </a:r>
            <a:br>
              <a:rPr b="1" lang="en-US" sz="3200"/>
            </a:br>
            <a:r>
              <a:rPr b="1" lang="en-US" sz="3200"/>
              <a:t>INTRODUCTION TO ALGORITHM DESIGN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990600" y="381000"/>
            <a:ext cx="7943088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598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4400"/>
              <a:t>Rule 3: Consecutive program fragment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sum = sum + i;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for( j = 0; j &lt; 2*n;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	sum++; </a:t>
            </a:r>
            <a:endParaRPr/>
          </a:p>
          <a:p>
            <a:pPr indent="-16967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The first loop runs in O(n) time, the second - O(n^2) time, the maximum is O(n^2)</a:t>
            </a:r>
            <a:endParaRPr b="1"/>
          </a:p>
          <a:p>
            <a:pPr indent="-228598" lvl="2" marL="886967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228598" lvl="2" marL="886967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ct val="100000"/>
              <a:buNone/>
            </a:pPr>
            <a:r>
              <a:rPr lang="en-US" sz="4500">
                <a:solidFill>
                  <a:srgbClr val="FF0000"/>
                </a:solidFill>
              </a:rPr>
              <a:t>The total running time is the maximum of the running time of the individual fragments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1066800" y="304800"/>
            <a:ext cx="7866888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8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Rule 4: If statement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if C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S1;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else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S2;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The running time is the maximum of the running times of S1 and S2.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73736" lvl="3" marL="109728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FF0000"/>
                </a:solidFill>
              </a:rPr>
              <a:t>The running time is the maximum of the running times of  if stmt and else stmt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Exercise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1435608" y="1447800"/>
            <a:ext cx="749808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a.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for( j = 0; j &lt; n * n;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	sum++;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0000"/>
                </a:solidFill>
              </a:rPr>
              <a:t>Ans : O(n^3)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b.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for( j = 0; j &lt; i;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	sum++;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3000">
                <a:solidFill>
                  <a:srgbClr val="FF0000"/>
                </a:solidFill>
              </a:rPr>
              <a:t>Ans : O(n^2)</a:t>
            </a:r>
            <a:endParaRPr sz="3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c.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for( i = 0; i &lt; n; i++)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for( j = 0; j &lt; i*i;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	for( k = 0; k &lt; j; k++)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		sum++;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3000">
                <a:solidFill>
                  <a:srgbClr val="FF0000"/>
                </a:solidFill>
              </a:rPr>
              <a:t>Ans : O(n^5)</a:t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d.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	sum++;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	val = 1;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for( j = 0; j &lt; n*n;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	val = val * j;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0000"/>
                </a:solidFill>
              </a:rPr>
              <a:t>Ans : O(n^2)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1566863"/>
            <a:ext cx="7800207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Order of Growth Function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609" y="990600"/>
            <a:ext cx="758282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Linear Search Analysis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1435608" y="1447800"/>
            <a:ext cx="749808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linear(a[n], key)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    for( i = 0; i &lt; n; i++)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           if (a[i] == key)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                return i;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  		 else return -1;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Worst Case : O(n) // </a:t>
            </a:r>
            <a:r>
              <a:rPr lang="en-US" sz="2000"/>
              <a:t>Rule 1 for loop explanation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Average Case :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If the key is in the first array position: 1 comparison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If the key is in the second array position: 2 comparisons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...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If the key is in the ith postion : i comparisons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...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So average all these possibilities: (1+2+3+...+n)/n = [n(n+1)/2] /n = (n+1)/2 comparisons.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The average number of comparisons is </a:t>
            </a:r>
            <a:r>
              <a:rPr b="1" lang="en-US" sz="2200"/>
              <a:t>(n+1)/2 = Θ(n).</a:t>
            </a:r>
            <a:r>
              <a:rPr lang="en-US" sz="2200"/>
              <a:t>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Best Case : O(1)</a:t>
            </a:r>
            <a:endParaRPr/>
          </a:p>
          <a:p>
            <a:pPr indent="-15748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Binary Search Analysis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binarysearch(a[n], key, low, high)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while(low&lt;high)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mid = (low+high)/2;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if(a[mid]=key)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return mid;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elseif (a[mid] &gt; key)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	high=mid-1;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else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low=mid+1;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return -1;</a:t>
            </a:r>
            <a:endParaRPr/>
          </a:p>
          <a:p>
            <a:pPr indent="-15748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04800"/>
            <a:ext cx="7499350" cy="419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4495800"/>
            <a:ext cx="65722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Bubble sort analysis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int i, j, temp;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for(i=0; i&lt;n; i++)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for(j=0; j&lt;n-i-1; j++)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if( a[j] &gt; a[j+1])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temp = a[j];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a[j] = a[j+1];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a[j+1] = temp;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}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1066800" y="533400"/>
            <a:ext cx="7866888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/>
              <a:t>Worst Case:</a:t>
            </a:r>
            <a:r>
              <a:rPr lang="en-US"/>
              <a:t> In Bubble Sort, n-1 comparisons will be done in 1st pass, n-2 in 2nd pass, n-3 in 3rd pass and so on. So the total number of comparisons will be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(n-1)+(n-2)+(n-3)+.....+3+2+1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Sum = n(n-1)/2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Hence the complexity of Bubble Sort </a:t>
            </a:r>
            <a:r>
              <a:rPr lang="en-US" sz="2800"/>
              <a:t>is </a:t>
            </a:r>
            <a:r>
              <a:rPr b="1" lang="en-US" sz="2800"/>
              <a:t>O(n</a:t>
            </a:r>
            <a:r>
              <a:rPr b="1" baseline="30000" lang="en-US" sz="2800"/>
              <a:t>2</a:t>
            </a:r>
            <a:r>
              <a:rPr b="1" lang="en-US" sz="2800"/>
              <a:t>)</a:t>
            </a:r>
            <a:r>
              <a:rPr lang="en-US"/>
              <a:t>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lang="en-US"/>
              <a:t>Best-case</a:t>
            </a:r>
            <a:r>
              <a:rPr lang="en-US"/>
              <a:t> Time Complexity will be </a:t>
            </a:r>
            <a:r>
              <a:rPr b="1" lang="en-US"/>
              <a:t>O(n)</a:t>
            </a:r>
            <a:r>
              <a:rPr lang="en-US"/>
              <a:t>, it is when the list is already sorted.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b="1" lang="en-US" sz="4000"/>
              <a:t>Algorithm Analysis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An algorithm is said to be efficient and fast,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if it takes less time to execute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consumes less memory space. 	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The performance of an algorithm is measured on the basis of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Time Complexity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Space Complexity</a:t>
            </a:r>
            <a:endParaRPr/>
          </a:p>
          <a:p>
            <a:pPr indent="-1615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Insertion Sorting Analysis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1435608" y="1447800"/>
            <a:ext cx="749808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int i, j, key;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for(i=1; i&lt;n; i++)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key = a[i];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j = i-1;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while(j&gt;=0 &amp;&amp; key &lt; a[j])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a[j+1] = a[j];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j--;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a[j+1] = key;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Worst Case Time Complexity : O(n^2)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Best Case Time Complexity : O(n)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Average Time Complexity : O(n^2)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283208" y="609600"/>
            <a:ext cx="749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b="1" lang="en-US" sz="2400"/>
              <a:t>Space Complexity</a:t>
            </a:r>
            <a:endParaRPr sz="2400"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The amount of memory space required by the algorithm in its life cycle. 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b="1" lang="en-US" sz="2000"/>
              <a:t>A fixed part</a:t>
            </a:r>
            <a:r>
              <a:rPr lang="en-US" sz="2000"/>
              <a:t> For example simple variables &amp; constant used and program size etc.</a:t>
            </a:r>
            <a:endParaRPr/>
          </a:p>
          <a:p>
            <a:pPr indent="-237744" lvl="1" marL="640080" rtl="0" algn="just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b="1" lang="en-US" sz="2000"/>
              <a:t>A variable part</a:t>
            </a:r>
            <a:r>
              <a:rPr lang="en-US" sz="2000"/>
              <a:t> For example dynamic memory allocation, recursion stacks space etc.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Space complexity S(P) of any algorithm P is </a:t>
            </a:r>
            <a:endParaRPr/>
          </a:p>
          <a:p>
            <a:pPr indent="-173736" lvl="3" marL="109728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S(P) = C + SP(I) </a:t>
            </a:r>
            <a:endParaRPr/>
          </a:p>
          <a:p>
            <a:pPr indent="-173736" lvl="3" marL="109728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Where C is the fixed part </a:t>
            </a:r>
            <a:endParaRPr/>
          </a:p>
          <a:p>
            <a:pPr indent="-173736" lvl="3" marL="109728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S(I) is the variable part of the algorithm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435608" y="685800"/>
            <a:ext cx="749808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b="1" lang="en-US" sz="2400"/>
              <a:t>Time Complexity - T(n)</a:t>
            </a:r>
            <a:endParaRPr sz="2400"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The amount of time required by the algorithm to run to completion. 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T(n) can be measured as the number of steps, provided each step consumes constant time.</a:t>
            </a:r>
            <a:endParaRPr/>
          </a:p>
          <a:p>
            <a:pPr indent="-161543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Algorithm analysis</a:t>
            </a:r>
            <a:endParaRPr b="1"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The </a:t>
            </a:r>
            <a:r>
              <a:rPr b="1" i="1" lang="en-US"/>
              <a:t>worst-case complexity</a:t>
            </a:r>
            <a:r>
              <a:rPr lang="en-US"/>
              <a:t> of the algorithm is the function defined by the maximum number of steps taken on any instance of size </a:t>
            </a:r>
            <a:r>
              <a:rPr i="1" lang="en-US"/>
              <a:t>n</a:t>
            </a:r>
            <a:r>
              <a:rPr lang="en-US"/>
              <a:t>.   </a:t>
            </a:r>
            <a:endParaRPr/>
          </a:p>
          <a:p>
            <a:pPr indent="-283464" lvl="0" marL="36576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The </a:t>
            </a:r>
            <a:r>
              <a:rPr b="1" i="1" lang="en-US"/>
              <a:t>best-case complexity</a:t>
            </a:r>
            <a:r>
              <a:rPr lang="en-US"/>
              <a:t> of the algorithm is the function defined by the minimum number of steps taken on any instance of size </a:t>
            </a:r>
            <a:r>
              <a:rPr i="1" lang="en-US"/>
              <a:t>n</a:t>
            </a:r>
            <a:r>
              <a:rPr lang="en-US"/>
              <a:t>. </a:t>
            </a:r>
            <a:endParaRPr/>
          </a:p>
          <a:p>
            <a:pPr indent="-283464" lvl="0" marL="36576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Finally,</a:t>
            </a:r>
            <a:r>
              <a:rPr b="1" lang="en-US"/>
              <a:t> the </a:t>
            </a:r>
            <a:r>
              <a:rPr b="1" i="1" lang="en-US"/>
              <a:t>average-case complexity</a:t>
            </a:r>
            <a:r>
              <a:rPr lang="en-US"/>
              <a:t> of the algorithm is the function defined by the average number of steps taken on any instance of size </a:t>
            </a:r>
            <a:r>
              <a:rPr i="1" lang="en-US"/>
              <a:t>n</a:t>
            </a:r>
            <a:r>
              <a:rPr lang="en-US"/>
              <a:t>. </a:t>
            </a:r>
            <a:endParaRPr/>
          </a:p>
          <a:p>
            <a:pPr indent="-169670" lvl="0" marL="36576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Mathematical Analysis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066800" y="1447800"/>
            <a:ext cx="786688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For Non-recursive Algorithms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There are four rules to count the operations: 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Rule 1: for loops - the size of the loop times the running time of the body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Find the running time of statements when executed only once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Find how many times each statement is executed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Rule 2 : Nested loops 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product of the size of the loops times the running time of the body 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Rule 3: Consecutive program fragments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total running time is the maximum of the running time of the individual fragments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Rule 4: If statement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running time is the maximum of the running times of  if stmt and else stmt.</a:t>
            </a:r>
            <a:endParaRPr b="1"/>
          </a:p>
          <a:p>
            <a:pPr indent="-56261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435608" y="1447800"/>
            <a:ext cx="749808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598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2800"/>
              <a:t>Rule 1: for loops</a:t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for( i = 0; i &lt; n; i++) // i = 0; executed only once: O(1)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                              // i &lt; n; n + 1 times O(n)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                             // i++ n times O(n)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                             // total time of the loop heading: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                            // O(1) + O(n) + O(n) = O(n)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sum = sum + i;      // executed n times, O(n)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The loop heading plus the loop body will give: O(n) + O(n) = O(n). </a:t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800"/>
              <a:t>IF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The size of the loop is n (loop variable runs from 0, or some fixed constant, to n) 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The body has constant running time (no nested loops)</a:t>
            </a:r>
            <a:r>
              <a:rPr lang="en-US" sz="2800"/>
              <a:t>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Loop running time is: O(n)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5867400"/>
            <a:ext cx="283395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066800" y="228600"/>
            <a:ext cx="7866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8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Rule 2 : Nested loops </a:t>
            </a:r>
            <a:endParaRPr b="1"/>
          </a:p>
          <a:p>
            <a:pPr indent="-182880" lvl="4" marL="12984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sum = 0; 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for( i = 0; i &lt; n; i++) 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	for( j = 0; j &lt; n; j++) 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		sum++;</a:t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Applying Rule 1 for the nested loop (the ‘j’ loop) we get O(n) for the body of the outer loop. The outer loop runs n times, therefore the total time for the nested loops will be O(n) * O(n) = O(n*n) = O(n^2)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43118" l="0" r="0" t="0"/>
          <a:stretch/>
        </p:blipFill>
        <p:spPr>
          <a:xfrm>
            <a:off x="1676400" y="3248012"/>
            <a:ext cx="6553200" cy="360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143000" y="152400"/>
            <a:ext cx="7790688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598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/>
              <a:t>for( i = 0; i &lt; n; i++) 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558"/>
              </a:spcBef>
              <a:spcAft>
                <a:spcPts val="0"/>
              </a:spcAft>
              <a:buSzPct val="100000"/>
              <a:buNone/>
            </a:pPr>
            <a:r>
              <a:rPr lang="en-US" sz="3600"/>
              <a:t>	for( j = i; j &lt; n; j++) 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558"/>
              </a:spcBef>
              <a:spcAft>
                <a:spcPts val="0"/>
              </a:spcAft>
              <a:buSzPct val="100000"/>
              <a:buNone/>
            </a:pPr>
            <a:r>
              <a:rPr lang="en-US" sz="3600"/>
              <a:t>			sum++;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Here, the number of the times the inner loop is executed depends on the value of i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0, inner loop runs n times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1, inner loop runs (n-1) times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2, inner loop runs (n-2) times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…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n – 2, inner loop runs 2 times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n – 1, inner loop runs once.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Thus we get: ( 1 + 2 + … + n) = n*(n+1)/2 = O(n^2)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 sz="4100">
                <a:solidFill>
                  <a:srgbClr val="FF0000"/>
                </a:solidFill>
              </a:rPr>
              <a:t>Running time is the product of the size of the loops times the running time of the body.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