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Gill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jFiujxKqWOfCA00DxhBzRKVZCU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GillSa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Gi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6" name="Google Shape;26;p1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509"/>
                </a:srgbClr>
              </a:gs>
              <a:gs pos="50000">
                <a:srgbClr val="C0E3F0">
                  <a:alpha val="89411"/>
                </a:srgbClr>
              </a:gs>
              <a:gs pos="95000">
                <a:srgbClr val="65C6EA">
                  <a:alpha val="87450"/>
                </a:srgbClr>
              </a:gs>
              <a:gs pos="100000">
                <a:srgbClr val="00BBF1">
                  <a:alpha val="84313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Google Shape;27;p13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" type="body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 rot="5400000">
            <a:off x="4846638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 rot="5400000">
            <a:off x="998538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Google Shape;36;p15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1" name="Google Shape;41;p15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" name="Google Shape;42;p1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509"/>
                </a:srgbClr>
              </a:gs>
              <a:gs pos="50000">
                <a:srgbClr val="C0E3F0">
                  <a:alpha val="89411"/>
                </a:srgbClr>
              </a:gs>
              <a:gs pos="95000">
                <a:srgbClr val="65C6EA">
                  <a:alpha val="87450"/>
                </a:srgbClr>
              </a:gs>
              <a:gs pos="100000">
                <a:srgbClr val="00BBF1">
                  <a:alpha val="84313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15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b="1" sz="45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p1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0" name="Google Shape;70;p19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b="1" sz="2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b="1"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3" name="Google Shape;83;p21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509"/>
              </a:srgbClr>
            </a:outerShdw>
          </a:effectLst>
        </p:spPr>
        <p:txBody>
          <a:bodyPr anchorCtr="0" anchor="t" bIns="45700" lIns="91425" spcFirstLastPara="1" rIns="91425" wrap="square" tIns="274300">
            <a:norm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21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5" name="Google Shape;85;p21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313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21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313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549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Google Shape;12;p12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411"/>
                </a:srgbClr>
              </a:gs>
              <a:gs pos="70000">
                <a:srgbClr val="FFFDF8">
                  <a:alpha val="54509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Google Shape;14;p1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b="0" i="0" sz="43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" name="Google Shape;17;p1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9" name="Google Shape;19;p12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1600200" y="1828800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b="1" lang="en-IN" sz="3200"/>
              <a:t>UNIT I</a:t>
            </a:r>
            <a:br>
              <a:rPr b="1" lang="en-IN" sz="3200"/>
            </a:br>
            <a:r>
              <a:rPr b="1" lang="en-IN" sz="3200"/>
              <a:t>INTRODUCTION TO ALGORITHM DESIGN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4888" y="1566863"/>
            <a:ext cx="7800207" cy="407193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0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b="1" lang="en-IN"/>
              <a:t>Order of Growth Function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609" y="990600"/>
            <a:ext cx="7582829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b="1" lang="en-IN"/>
              <a:t>Asymptotic Notations</a:t>
            </a:r>
            <a:endParaRPr b="1"/>
          </a:p>
        </p:txBody>
      </p:sp>
      <p:sp>
        <p:nvSpPr>
          <p:cNvPr id="110" name="Google Shape;110;p2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n-IN"/>
              <a:t>Main idea of asymptotic analysis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IN"/>
              <a:t>To have a measure of efficiency of algorithms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IN"/>
              <a:t>That doesn’t depend on machine specific constants,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IN"/>
              <a:t>That doesn’t require algorithms to be implemented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IN"/>
              <a:t>Time taken by programs to be compared.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IN"/>
              <a:t>Asymptotic notations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IN"/>
              <a:t>Asymptotic notations are mathematical tools to represent time complexity of algorithms for asymptotic analysis.</a:t>
            </a:r>
            <a:endParaRPr/>
          </a:p>
          <a:p>
            <a:pPr indent="-13309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b="1" lang="en-IN"/>
              <a:t>Asymptotic Analysis</a:t>
            </a:r>
            <a:endParaRPr/>
          </a:p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n-IN"/>
              <a:t>Asymptotic analysis refers to computing the running time of any operation in mathematical units of computation.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</a:pPr>
            <a:r>
              <a:rPr b="1" lang="en-IN" sz="2400"/>
              <a:t>Ο Notation</a:t>
            </a:r>
            <a:endParaRPr sz="2400"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</a:pPr>
            <a:r>
              <a:rPr b="1" lang="en-IN" sz="2400"/>
              <a:t>Ω Notation</a:t>
            </a:r>
            <a:endParaRPr sz="2400"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</a:pPr>
            <a:r>
              <a:rPr b="1" lang="en-IN" sz="2400"/>
              <a:t>θ Notation</a:t>
            </a:r>
            <a:endParaRPr sz="2400"/>
          </a:p>
          <a:p>
            <a:pPr indent="-120902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1435608" y="381000"/>
            <a:ext cx="749808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b="1" lang="en-IN"/>
              <a:t>Big Oh Notation, Ο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</a:pPr>
            <a:r>
              <a:rPr lang="en-IN"/>
              <a:t>It measures the worst case time complexity or longest amount of time an algorithm can possibly take to complete.</a:t>
            </a:r>
            <a:endParaRPr/>
          </a:p>
          <a:p>
            <a:pPr indent="-283464" lvl="0" marL="36576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IN" sz="2000"/>
              <a:t>O(g(n)) = { f(n): there exist positive constants c and n0 such that </a:t>
            </a:r>
            <a:endParaRPr/>
          </a:p>
          <a:p>
            <a:pPr indent="-283464" lvl="0" marL="36576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IN" sz="2000"/>
              <a:t>0 &lt;= f(n) &lt;= cg(n) for all n &gt;= n0} </a:t>
            </a:r>
            <a:endParaRPr/>
          </a:p>
          <a:p>
            <a:pPr indent="-599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599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599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4114800"/>
            <a:ext cx="3886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en-IN" sz="3200"/>
              <a:t>0 &lt;= f(n) &lt;= cg(n) for all n &gt;= n0}</a:t>
            </a:r>
            <a:endParaRPr sz="3200"/>
          </a:p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990600" y="1447800"/>
            <a:ext cx="4114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IN" sz="2800"/>
              <a:t>If f(n) = 3n+2	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IN" sz="2800"/>
              <a:t>		g(n)=n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IN" sz="2800"/>
              <a:t>Then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IN" sz="2800"/>
              <a:t>3n+2 &lt;=  cn</a:t>
            </a:r>
            <a:endParaRPr sz="28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IN" sz="2800"/>
              <a:t>For instance c=4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IN" sz="2800"/>
              <a:t>3n+2&lt;=4n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IN" sz="2800"/>
              <a:t>n&gt;=2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IN" sz="2800"/>
              <a:t>Hence f(n) = O(g(n)) 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5257800" y="1371600"/>
            <a:ext cx="3886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If f(n) = 3n+2	g(n)=n</a:t>
            </a:r>
            <a:r>
              <a:rPr b="0" baseline="30000" i="0" lang="en-IN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3n+2 &lt;=  cn</a:t>
            </a:r>
            <a:r>
              <a:rPr b="0" baseline="30000" i="0" lang="en-IN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For instance c=1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n=1,2,3,4,</a:t>
            </a:r>
            <a:r>
              <a:rPr b="1" i="0" lang="en-IN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5,6…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3n+2&lt;=n</a:t>
            </a:r>
            <a:r>
              <a:rPr b="0" baseline="30000" i="0" lang="en-IN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n&gt;=5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Hence f(n) = O(g(n))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b="1" lang="en-IN"/>
              <a:t>Ω Notation: (Best Case)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</a:pPr>
            <a:r>
              <a:rPr lang="en-IN"/>
              <a:t>Ω notation provides an asymptotic lower bound </a:t>
            </a:r>
            <a:endParaRPr/>
          </a:p>
          <a:p>
            <a:pPr indent="-599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6" name="Google Shape;1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3048000"/>
            <a:ext cx="705421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600" y="3505200"/>
            <a:ext cx="5251174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0" y="6477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0" y="13239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52800" y="3886200"/>
            <a:ext cx="32004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990600" y="1447800"/>
            <a:ext cx="4114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IN" sz="2800"/>
              <a:t>If f(n) = 3n+2	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IN" sz="2800"/>
              <a:t>		g(n)=n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IN" sz="2800"/>
              <a:t>Then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IN" sz="2800"/>
              <a:t>f(n)&gt;= cg(n)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IN" sz="2800"/>
              <a:t>For instance c=1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IN" sz="2800"/>
              <a:t>3n+2 &gt;= n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en-IN" sz="2400"/>
              <a:t>Hence f(n) = omega(g(n)) </a:t>
            </a:r>
            <a:endParaRPr sz="2800"/>
          </a:p>
        </p:txBody>
      </p:sp>
      <p:sp>
        <p:nvSpPr>
          <p:cNvPr id="147" name="Google Shape;147;p7"/>
          <p:cNvSpPr txBox="1"/>
          <p:nvPr/>
        </p:nvSpPr>
        <p:spPr>
          <a:xfrm>
            <a:off x="5257800" y="1371600"/>
            <a:ext cx="3886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If f(n) = 3n+2	g(n)=n</a:t>
            </a:r>
            <a:r>
              <a:rPr b="0" baseline="30000" i="0" lang="en-IN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3n+2 &gt;=  cn</a:t>
            </a:r>
            <a:r>
              <a:rPr b="0" baseline="30000" i="0" lang="en-IN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For instance c=1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n=</a:t>
            </a:r>
            <a:r>
              <a:rPr b="1" i="0" lang="en-IN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1,2,3,4,5,6…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3n+2 &gt;=n</a:t>
            </a:r>
            <a:r>
              <a:rPr b="0" baseline="30000" i="0" lang="en-IN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Hence f(n) = omega(n)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		logn			log(logn)</a:t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8" name="Google Shape;14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199" y="609600"/>
            <a:ext cx="6301409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b="1" lang="en-IN"/>
              <a:t>Θ Notation: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IN" sz="2000"/>
              <a:t> Θ((g(n)) = {f(n): there exist positive constants c1, c2 and n0 such that</a:t>
            </a:r>
            <a:endParaRPr/>
          </a:p>
          <a:p>
            <a:pPr indent="-283464" lvl="0" marL="36576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IN" sz="2000"/>
              <a:t>0 &lt;= c1*g(n) &lt;= f(n) &lt;= c2*g(n) for all n &gt;= n0} </a:t>
            </a:r>
            <a:endParaRPr/>
          </a:p>
        </p:txBody>
      </p:sp>
      <p:pic>
        <p:nvPicPr>
          <p:cNvPr id="154" name="Google Shape;15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5200" y="3124200"/>
            <a:ext cx="36576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>
            <p:ph idx="1" type="body"/>
          </p:nvPr>
        </p:nvSpPr>
        <p:spPr>
          <a:xfrm>
            <a:off x="990600" y="1447800"/>
            <a:ext cx="6705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IN" sz="2800"/>
              <a:t>If f(n) = 3n+2	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IN" sz="2800"/>
              <a:t>		g(n)=n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IN" sz="2800"/>
              <a:t>Then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IN" sz="2600"/>
              <a:t>c1*g(n) &lt;= f(n) &lt;= c2*g(n)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IN" sz="2600"/>
              <a:t>C1,c2&gt;0 and N&gt;n</a:t>
            </a:r>
            <a:r>
              <a:rPr baseline="-25000" lang="en-IN" sz="2600"/>
              <a:t>0</a:t>
            </a:r>
            <a:endParaRPr baseline="-25000" sz="28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IN" sz="2800"/>
              <a:t>For instance c2=4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IN" sz="2800"/>
              <a:t> f(n)&lt;= c2g(n)</a:t>
            </a:r>
            <a:endParaRPr sz="28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IN" sz="2800"/>
              <a:t>3n+2 &lt;= 4n 	n</a:t>
            </a:r>
            <a:r>
              <a:rPr baseline="-25000" lang="en-IN" sz="2800"/>
              <a:t>0=1</a:t>
            </a:r>
            <a:endParaRPr sz="28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IN" sz="2800"/>
              <a:t>f(n)&gt;= c1g(n)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IN" sz="2800"/>
              <a:t>For instance c1=1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IN" sz="2800"/>
              <a:t>3n+2 &gt;= n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IN" sz="2600"/>
              <a:t>Hence f(n) = theta(n) </a:t>
            </a:r>
            <a:endParaRPr sz="2800"/>
          </a:p>
        </p:txBody>
      </p:sp>
      <p:sp>
        <p:nvSpPr>
          <p:cNvPr id="161" name="Google Shape;161;p9"/>
          <p:cNvSpPr txBox="1"/>
          <p:nvPr>
            <p:ph type="title"/>
          </p:nvPr>
        </p:nvSpPr>
        <p:spPr>
          <a:xfrm>
            <a:off x="1143000" y="22860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400"/>
              <a:buFont typeface="Gill Sans"/>
              <a:buNone/>
            </a:pPr>
            <a:r>
              <a:rPr lang="en-IN" sz="2400"/>
              <a:t>0 &lt;= c1*g(n) &lt;= f(n) &lt;= c2*g(n) for all n &gt;= n0} 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2016-07-05T10:07:54Z</dcterms:created>
  <dc:creator>Selvamary</dc:creator>
</cp:coreProperties>
</file>