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embeddedFontLst>
    <p:embeddedFont>
      <p:font typeface="Gill Sans"/>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7" roundtripDataSignature="AMtx7mjS6lrYgekIMXFN7LdCqLqVWmx+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illSans-bold.fntdata"/><Relationship Id="rId25" Type="http://schemas.openxmlformats.org/officeDocument/2006/relationships/font" Target="fonts/GillSans-regular.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1"/>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1"/>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3" name="Google Shape;23;p2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26" name="Google Shape;26;p21"/>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7" name="Google Shape;27;p21"/>
          <p:cNvSpPr/>
          <p:nvPr/>
        </p:nvSpPr>
        <p:spPr>
          <a:xfrm>
            <a:off x="1157176" y="1345016"/>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30"/>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30"/>
          <p:cNvSpPr txBox="1"/>
          <p:nvPr>
            <p:ph idx="1" type="body"/>
          </p:nvPr>
        </p:nvSpPr>
        <p:spPr>
          <a:xfrm rot="5400000">
            <a:off x="2784348" y="99060"/>
            <a:ext cx="4800600" cy="749808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3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31"/>
          <p:cNvSpPr txBox="1"/>
          <p:nvPr>
            <p:ph type="title"/>
          </p:nvPr>
        </p:nvSpPr>
        <p:spPr>
          <a:xfrm rot="5400000">
            <a:off x="4846638" y="2286002"/>
            <a:ext cx="5851525"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31"/>
          <p:cNvSpPr txBox="1"/>
          <p:nvPr>
            <p:ph idx="1" type="body"/>
          </p:nvPr>
        </p:nvSpPr>
        <p:spPr>
          <a:xfrm rot="5400000">
            <a:off x="998538" y="419103"/>
            <a:ext cx="5851525" cy="5562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3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22"/>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2"/>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2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4" name="Shape 34"/>
        <p:cNvGrpSpPr/>
        <p:nvPr/>
      </p:nvGrpSpPr>
      <p:grpSpPr>
        <a:xfrm>
          <a:off x="0" y="0"/>
          <a:ext cx="0" cy="0"/>
          <a:chOff x="0" y="0"/>
          <a:chExt cx="0" cy="0"/>
        </a:xfrm>
      </p:grpSpPr>
      <p:sp>
        <p:nvSpPr>
          <p:cNvPr id="35" name="Google Shape;35;p23"/>
          <p:cNvSpPr/>
          <p:nvPr/>
        </p:nvSpPr>
        <p:spPr>
          <a:xfrm>
            <a:off x="2282890" y="-54"/>
            <a:ext cx="6858000"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6" name="Google Shape;36;p23"/>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62214"/>
              </a:buClr>
              <a:buSzPts val="4000"/>
              <a:buFont typeface="Gill San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3"/>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rm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2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41" name="Google Shape;41;p23"/>
          <p:cNvSpPr/>
          <p:nvPr/>
        </p:nvSpPr>
        <p:spPr>
          <a:xfrm>
            <a:off x="2286000" y="0"/>
            <a:ext cx="76200"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2" name="Google Shape;42;p23"/>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3" name="Google Shape;43;p23"/>
          <p:cNvSpPr/>
          <p:nvPr/>
        </p:nvSpPr>
        <p:spPr>
          <a:xfrm>
            <a:off x="2408064" y="2745870"/>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24"/>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4"/>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7" name="Google Shape;47;p24"/>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2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1" name="Shape 51"/>
        <p:cNvGrpSpPr/>
        <p:nvPr/>
      </p:nvGrpSpPr>
      <p:grpSpPr>
        <a:xfrm>
          <a:off x="0" y="0"/>
          <a:ext cx="0" cy="0"/>
          <a:chOff x="0" y="0"/>
          <a:chExt cx="0" cy="0"/>
        </a:xfrm>
      </p:grpSpPr>
      <p:sp>
        <p:nvSpPr>
          <p:cNvPr id="52" name="Google Shape;52;p25"/>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62214"/>
              </a:buClr>
              <a:buSzPts val="4500"/>
              <a:buFont typeface="Gill Sans"/>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5"/>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25"/>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25"/>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6" name="Google Shape;56;p25"/>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7" name="Google Shape;57;p2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26"/>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5" name="Shape 65"/>
        <p:cNvGrpSpPr/>
        <p:nvPr/>
      </p:nvGrpSpPr>
      <p:grpSpPr>
        <a:xfrm>
          <a:off x="0" y="0"/>
          <a:ext cx="0" cy="0"/>
          <a:chOff x="0" y="0"/>
          <a:chExt cx="0" cy="0"/>
        </a:xfrm>
      </p:grpSpPr>
      <p:sp>
        <p:nvSpPr>
          <p:cNvPr id="66" name="Google Shape;66;p27"/>
          <p:cNvSpPr/>
          <p:nvPr/>
        </p:nvSpPr>
        <p:spPr>
          <a:xfrm>
            <a:off x="1014984" y="0"/>
            <a:ext cx="81290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7" name="Google Shape;67;p2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70" name="Google Shape;70;p27"/>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28"/>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62214"/>
              </a:buClr>
              <a:buSzPts val="2200"/>
              <a:buFont typeface="Gill Sans"/>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8"/>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28"/>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2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9"/>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62214"/>
              </a:buClr>
              <a:buSzPts val="2100"/>
              <a:buFont typeface="Gill Sans"/>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83" name="Google Shape;83;p29"/>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rm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sz="3200">
              <a:solidFill>
                <a:schemeClr val="dk1"/>
              </a:solidFill>
              <a:latin typeface="Gill Sans"/>
              <a:ea typeface="Gill Sans"/>
              <a:cs typeface="Gill Sans"/>
              <a:sym typeface="Gill Sans"/>
            </a:endParaRPr>
          </a:p>
        </p:txBody>
      </p:sp>
      <p:sp>
        <p:nvSpPr>
          <p:cNvPr id="84" name="Google Shape;84;p29"/>
          <p:cNvSpPr/>
          <p:nvPr>
            <p:ph idx="2" type="pic"/>
          </p:nvPr>
        </p:nvSpPr>
        <p:spPr>
          <a:xfrm>
            <a:off x="838200" y="1143003"/>
            <a:ext cx="4419600" cy="3514531"/>
          </a:xfrm>
          <a:prstGeom prst="roundRect">
            <a:avLst>
              <a:gd fmla="val 783" name="adj"/>
            </a:avLst>
          </a:prstGeom>
          <a:solidFill>
            <a:schemeClr val="lt2"/>
          </a:solidFill>
          <a:ln>
            <a:noFill/>
          </a:ln>
        </p:spPr>
      </p:sp>
      <p:sp>
        <p:nvSpPr>
          <p:cNvPr id="85" name="Google Shape;85;p29"/>
          <p:cNvSpPr/>
          <p:nvPr/>
        </p:nvSpPr>
        <p:spPr>
          <a:xfrm rot="-2131329">
            <a:off x="396725" y="954341"/>
            <a:ext cx="685800"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6" name="Google Shape;86;p29"/>
          <p:cNvSpPr/>
          <p:nvPr/>
        </p:nvSpPr>
        <p:spPr>
          <a:xfrm flipH="1" rot="2103354">
            <a:off x="5003667" y="936786"/>
            <a:ext cx="649224"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7" name="Google Shape;87;p29"/>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20"/>
          <p:cNvSpPr/>
          <p:nvPr/>
        </p:nvSpPr>
        <p:spPr>
          <a:xfrm>
            <a:off x="-815927" y="-815922"/>
            <a:ext cx="1638887" cy="1638887"/>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 name="Google Shape;11;p20"/>
          <p:cNvSpPr/>
          <p:nvPr/>
        </p:nvSpPr>
        <p:spPr>
          <a:xfrm>
            <a:off x="168816" y="21102"/>
            <a:ext cx="1702191" cy="1702191"/>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 name="Google Shape;12;p20"/>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 name="Google Shape;13;p20"/>
          <p:cNvSpPr/>
          <p:nvPr/>
        </p:nvSpPr>
        <p:spPr>
          <a:xfrm>
            <a:off x="1012873" y="-54"/>
            <a:ext cx="8131127"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 name="Google Shape;14;p20"/>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20"/>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2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7" name="Google Shape;17;p2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8" name="Google Shape;18;p2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Gill Sans"/>
                <a:ea typeface="Gill Sans"/>
                <a:cs typeface="Gill Sans"/>
                <a:sym typeface="Gill Sans"/>
              </a:defRPr>
            </a:lvl1pPr>
            <a:lvl2pPr indent="0" lvl="1" marL="0" marR="0" rtl="0" algn="ctr">
              <a:spcBef>
                <a:spcPts val="0"/>
              </a:spcBef>
              <a:buNone/>
              <a:defRPr b="0" i="0" sz="1200" u="none" cap="none" strike="noStrike">
                <a:solidFill>
                  <a:srgbClr val="B3A787"/>
                </a:solidFill>
                <a:latin typeface="Gill Sans"/>
                <a:ea typeface="Gill Sans"/>
                <a:cs typeface="Gill Sans"/>
                <a:sym typeface="Gill Sans"/>
              </a:defRPr>
            </a:lvl2pPr>
            <a:lvl3pPr indent="0" lvl="2" marL="0" marR="0" rtl="0" algn="ctr">
              <a:spcBef>
                <a:spcPts val="0"/>
              </a:spcBef>
              <a:buNone/>
              <a:defRPr b="0" i="0" sz="1200" u="none" cap="none" strike="noStrike">
                <a:solidFill>
                  <a:srgbClr val="B3A787"/>
                </a:solidFill>
                <a:latin typeface="Gill Sans"/>
                <a:ea typeface="Gill Sans"/>
                <a:cs typeface="Gill Sans"/>
                <a:sym typeface="Gill Sans"/>
              </a:defRPr>
            </a:lvl3pPr>
            <a:lvl4pPr indent="0" lvl="3" marL="0" marR="0" rtl="0" algn="ctr">
              <a:spcBef>
                <a:spcPts val="0"/>
              </a:spcBef>
              <a:buNone/>
              <a:defRPr b="0" i="0" sz="1200" u="none" cap="none" strike="noStrike">
                <a:solidFill>
                  <a:srgbClr val="B3A787"/>
                </a:solidFill>
                <a:latin typeface="Gill Sans"/>
                <a:ea typeface="Gill Sans"/>
                <a:cs typeface="Gill Sans"/>
                <a:sym typeface="Gill Sans"/>
              </a:defRPr>
            </a:lvl4pPr>
            <a:lvl5pPr indent="0" lvl="4" marL="0" marR="0" rtl="0" algn="ctr">
              <a:spcBef>
                <a:spcPts val="0"/>
              </a:spcBef>
              <a:buNone/>
              <a:defRPr b="0" i="0" sz="1200" u="none" cap="none" strike="noStrike">
                <a:solidFill>
                  <a:srgbClr val="B3A787"/>
                </a:solidFill>
                <a:latin typeface="Gill Sans"/>
                <a:ea typeface="Gill Sans"/>
                <a:cs typeface="Gill Sans"/>
                <a:sym typeface="Gill Sans"/>
              </a:defRPr>
            </a:lvl5pPr>
            <a:lvl6pPr indent="0" lvl="5" marL="0" marR="0" rtl="0" algn="ctr">
              <a:spcBef>
                <a:spcPts val="0"/>
              </a:spcBef>
              <a:buNone/>
              <a:defRPr b="0" i="0" sz="1200" u="none" cap="none" strike="noStrike">
                <a:solidFill>
                  <a:srgbClr val="B3A787"/>
                </a:solidFill>
                <a:latin typeface="Gill Sans"/>
                <a:ea typeface="Gill Sans"/>
                <a:cs typeface="Gill Sans"/>
                <a:sym typeface="Gill Sans"/>
              </a:defRPr>
            </a:lvl6pPr>
            <a:lvl7pPr indent="0" lvl="6" marL="0" marR="0" rtl="0" algn="ctr">
              <a:spcBef>
                <a:spcPts val="0"/>
              </a:spcBef>
              <a:buNone/>
              <a:defRPr b="0" i="0" sz="1200" u="none" cap="none" strike="noStrike">
                <a:solidFill>
                  <a:srgbClr val="B3A787"/>
                </a:solidFill>
                <a:latin typeface="Gill Sans"/>
                <a:ea typeface="Gill Sans"/>
                <a:cs typeface="Gill Sans"/>
                <a:sym typeface="Gill Sans"/>
              </a:defRPr>
            </a:lvl7pPr>
            <a:lvl8pPr indent="0" lvl="7" marL="0" marR="0" rtl="0" algn="ctr">
              <a:spcBef>
                <a:spcPts val="0"/>
              </a:spcBef>
              <a:buNone/>
              <a:defRPr b="0" i="0" sz="1200" u="none" cap="none" strike="noStrike">
                <a:solidFill>
                  <a:srgbClr val="B3A787"/>
                </a:solidFill>
                <a:latin typeface="Gill Sans"/>
                <a:ea typeface="Gill Sans"/>
                <a:cs typeface="Gill Sans"/>
                <a:sym typeface="Gill Sans"/>
              </a:defRPr>
            </a:lvl8pPr>
            <a:lvl9pPr indent="0" lvl="8" marL="0" marR="0" rtl="0" algn="ctr">
              <a:spcBef>
                <a:spcPts val="0"/>
              </a:spcBef>
              <a:buNone/>
              <a:defRPr b="0" i="0" sz="1200" u="none" cap="none" strike="noStrike">
                <a:solidFill>
                  <a:srgbClr val="B3A787"/>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
        <p:nvSpPr>
          <p:cNvPr id="19" name="Google Shape;19;p20"/>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about:blan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600200" y="1828800"/>
            <a:ext cx="7406640" cy="147218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562214"/>
              </a:buClr>
              <a:buSzPts val="3200"/>
              <a:buFont typeface="Gill Sans"/>
              <a:buNone/>
            </a:pPr>
            <a:r>
              <a:rPr b="1" lang="en-IN" sz="3200"/>
              <a:t>UNIT II</a:t>
            </a:r>
            <a:br>
              <a:rPr b="1" lang="en-IN" sz="3200"/>
            </a:br>
            <a:r>
              <a:rPr b="1" lang="en-IN" sz="3200"/>
              <a:t>DIVIDE AND CONQUER</a:t>
            </a:r>
            <a:endParaRPr sz="3200"/>
          </a:p>
        </p:txBody>
      </p:sp>
      <p:sp>
        <p:nvSpPr>
          <p:cNvPr id="105" name="Google Shape;105;p1"/>
          <p:cNvSpPr txBox="1"/>
          <p:nvPr/>
        </p:nvSpPr>
        <p:spPr>
          <a:xfrm>
            <a:off x="1737360" y="3810000"/>
            <a:ext cx="7406640" cy="1472184"/>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i="0" lang="en-IN" sz="3200" u="none" cap="none" strike="noStrike">
                <a:solidFill>
                  <a:srgbClr val="562214"/>
                </a:solidFill>
                <a:latin typeface="Gill Sans"/>
                <a:ea typeface="Gill Sans"/>
                <a:cs typeface="Gill Sans"/>
                <a:sym typeface="Gill Sans"/>
              </a:rPr>
              <a:t>Session – 10</a:t>
            </a:r>
            <a:endParaRPr b="0" i="0" sz="3200" u="none" cap="none" strike="noStrike">
              <a:solidFill>
                <a:srgbClr val="562214"/>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1435608" y="274638"/>
            <a:ext cx="7498080" cy="86834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3600"/>
              <a:buFont typeface="Gill Sans"/>
              <a:buNone/>
            </a:pPr>
            <a:r>
              <a:rPr lang="en-IN" sz="3600"/>
              <a:t>Mergesort(A,p,r)</a:t>
            </a:r>
            <a:endParaRPr sz="3600"/>
          </a:p>
        </p:txBody>
      </p:sp>
      <p:pic>
        <p:nvPicPr>
          <p:cNvPr descr="C:\Users\selvamary.g\Downloads\mergesortA.png" id="166" name="Google Shape;166;p10"/>
          <p:cNvPicPr preferRelativeResize="0"/>
          <p:nvPr/>
        </p:nvPicPr>
        <p:blipFill rotWithShape="1">
          <a:blip r:embed="rId3">
            <a:alphaModFix/>
          </a:blip>
          <a:srcRect b="0" l="0" r="0" t="0"/>
          <a:stretch/>
        </p:blipFill>
        <p:spPr>
          <a:xfrm>
            <a:off x="976811" y="1214421"/>
            <a:ext cx="7844960" cy="50006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type="title"/>
          </p:nvPr>
        </p:nvSpPr>
        <p:spPr>
          <a:xfrm>
            <a:off x="1357290" y="21429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Merge() function</a:t>
            </a:r>
            <a:endParaRPr/>
          </a:p>
        </p:txBody>
      </p:sp>
      <p:sp>
        <p:nvSpPr>
          <p:cNvPr id="172" name="Google Shape;172;p11"/>
          <p:cNvSpPr txBox="1"/>
          <p:nvPr>
            <p:ph idx="1" type="body"/>
          </p:nvPr>
        </p:nvSpPr>
        <p:spPr>
          <a:xfrm>
            <a:off x="1435608" y="1447800"/>
            <a:ext cx="7708392" cy="5053034"/>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1440"/>
              <a:buChar char="⚫"/>
            </a:pPr>
            <a:r>
              <a:rPr lang="en-IN" sz="1800"/>
              <a:t>MERGE (A, p, q, r ) //A –array, p – start index, q – middle, </a:t>
            </a:r>
            <a:endParaRPr/>
          </a:p>
          <a:p>
            <a:pPr indent="-283464" lvl="0" marL="365760" rtl="0" algn="l">
              <a:lnSpc>
                <a:spcPct val="100000"/>
              </a:lnSpc>
              <a:spcBef>
                <a:spcPts val="600"/>
              </a:spcBef>
              <a:spcAft>
                <a:spcPts val="0"/>
              </a:spcAft>
              <a:buSzPts val="1440"/>
              <a:buNone/>
            </a:pPr>
            <a:r>
              <a:rPr lang="en-IN" sz="1800"/>
              <a:t>r – last index</a:t>
            </a:r>
            <a:endParaRPr/>
          </a:p>
          <a:p>
            <a:pPr indent="-283464" lvl="0" marL="365760" rtl="0" algn="l">
              <a:lnSpc>
                <a:spcPct val="100000"/>
              </a:lnSpc>
              <a:spcBef>
                <a:spcPts val="600"/>
              </a:spcBef>
              <a:spcAft>
                <a:spcPts val="0"/>
              </a:spcAft>
              <a:buSzPts val="1440"/>
              <a:buNone/>
            </a:pPr>
            <a:r>
              <a:rPr lang="en-IN" sz="1800"/>
              <a:t>//Merges two subarrays of arr[].First subarray is arr[p..q] Second subarray is arr[q+1..r]</a:t>
            </a:r>
            <a:endParaRPr sz="1800"/>
          </a:p>
          <a:p>
            <a:pPr indent="-283464" lvl="0" marL="365760" rtl="0" algn="l">
              <a:lnSpc>
                <a:spcPct val="100000"/>
              </a:lnSpc>
              <a:spcBef>
                <a:spcPts val="600"/>
              </a:spcBef>
              <a:spcAft>
                <a:spcPts val="0"/>
              </a:spcAft>
              <a:buSzPts val="1440"/>
              <a:buNone/>
            </a:pPr>
            <a:r>
              <a:rPr lang="en-IN" sz="1800"/>
              <a:t>1. n1 </a:t>
            </a:r>
            <a:r>
              <a:rPr lang="en-IN" sz="2400"/>
              <a:t>←</a:t>
            </a:r>
            <a:r>
              <a:rPr lang="en-IN" sz="1800"/>
              <a:t> q − p + 1</a:t>
            </a:r>
            <a:endParaRPr/>
          </a:p>
          <a:p>
            <a:pPr indent="-283464" lvl="0" marL="365760" rtl="0" algn="l">
              <a:lnSpc>
                <a:spcPct val="100000"/>
              </a:lnSpc>
              <a:spcBef>
                <a:spcPts val="600"/>
              </a:spcBef>
              <a:spcAft>
                <a:spcPts val="0"/>
              </a:spcAft>
              <a:buSzPts val="1440"/>
              <a:buNone/>
            </a:pPr>
            <a:r>
              <a:rPr lang="en-IN" sz="1800"/>
              <a:t>2. n2 </a:t>
            </a:r>
            <a:r>
              <a:rPr lang="en-IN" sz="2400"/>
              <a:t>←</a:t>
            </a:r>
            <a:r>
              <a:rPr lang="en-IN" sz="1800"/>
              <a:t> r − q</a:t>
            </a:r>
            <a:endParaRPr/>
          </a:p>
          <a:p>
            <a:pPr indent="-283464" lvl="0" marL="365760" rtl="0" algn="l">
              <a:lnSpc>
                <a:spcPct val="100000"/>
              </a:lnSpc>
              <a:spcBef>
                <a:spcPts val="600"/>
              </a:spcBef>
              <a:spcAft>
                <a:spcPts val="0"/>
              </a:spcAft>
              <a:buSzPts val="1440"/>
              <a:buNone/>
            </a:pPr>
            <a:r>
              <a:rPr lang="en-IN" sz="1800"/>
              <a:t>// Create temperary arrays L[1 .. n1+1] and R[1 ..n2+1]</a:t>
            </a:r>
            <a:endParaRPr/>
          </a:p>
          <a:p>
            <a:pPr indent="-283464" lvl="0" marL="365760" rtl="0" algn="l">
              <a:lnSpc>
                <a:spcPct val="100000"/>
              </a:lnSpc>
              <a:spcBef>
                <a:spcPts val="600"/>
              </a:spcBef>
              <a:spcAft>
                <a:spcPts val="0"/>
              </a:spcAft>
              <a:buSzPts val="1440"/>
              <a:buNone/>
            </a:pPr>
            <a:r>
              <a:rPr lang="en-IN" sz="1800"/>
              <a:t>3. </a:t>
            </a:r>
            <a:r>
              <a:rPr b="1" lang="en-IN" sz="1800"/>
              <a:t>FOR i </a:t>
            </a:r>
            <a:r>
              <a:rPr b="1" lang="en-IN" sz="2400"/>
              <a:t>←</a:t>
            </a:r>
            <a:r>
              <a:rPr b="1" lang="en-IN" sz="1800"/>
              <a:t> 1 to n1</a:t>
            </a:r>
            <a:endParaRPr/>
          </a:p>
          <a:p>
            <a:pPr indent="-283464" lvl="0" marL="365760" rtl="0" algn="l">
              <a:lnSpc>
                <a:spcPct val="100000"/>
              </a:lnSpc>
              <a:spcBef>
                <a:spcPts val="600"/>
              </a:spcBef>
              <a:spcAft>
                <a:spcPts val="0"/>
              </a:spcAft>
              <a:buSzPts val="1440"/>
              <a:buNone/>
            </a:pPr>
            <a:r>
              <a:rPr lang="en-IN" sz="1800"/>
              <a:t>4. 		</a:t>
            </a:r>
            <a:r>
              <a:rPr b="1" lang="en-IN" sz="1800"/>
              <a:t>do L[i] </a:t>
            </a:r>
            <a:r>
              <a:rPr b="1" lang="en-IN" sz="2400"/>
              <a:t>←</a:t>
            </a:r>
            <a:r>
              <a:rPr b="1" lang="en-IN" sz="1800"/>
              <a:t> A[p + i − 1]</a:t>
            </a:r>
            <a:endParaRPr/>
          </a:p>
          <a:p>
            <a:pPr indent="-283464" lvl="0" marL="365760" rtl="0" algn="l">
              <a:lnSpc>
                <a:spcPct val="100000"/>
              </a:lnSpc>
              <a:spcBef>
                <a:spcPts val="600"/>
              </a:spcBef>
              <a:spcAft>
                <a:spcPts val="0"/>
              </a:spcAft>
              <a:buSzPts val="1440"/>
              <a:buNone/>
            </a:pPr>
            <a:r>
              <a:rPr lang="en-IN" sz="1800"/>
              <a:t>5. </a:t>
            </a:r>
            <a:r>
              <a:rPr b="1" lang="en-IN" sz="1800"/>
              <a:t>FOR j </a:t>
            </a:r>
            <a:r>
              <a:rPr b="1" lang="en-IN" sz="2400"/>
              <a:t>←</a:t>
            </a:r>
            <a:r>
              <a:rPr b="1" lang="en-IN" sz="1800"/>
              <a:t> 1 TO n2</a:t>
            </a:r>
            <a:endParaRPr/>
          </a:p>
          <a:p>
            <a:pPr indent="-283464" lvl="0" marL="365760" rtl="0" algn="l">
              <a:lnSpc>
                <a:spcPct val="100000"/>
              </a:lnSpc>
              <a:spcBef>
                <a:spcPts val="600"/>
              </a:spcBef>
              <a:spcAft>
                <a:spcPts val="0"/>
              </a:spcAft>
              <a:buSzPts val="1440"/>
              <a:buNone/>
            </a:pPr>
            <a:r>
              <a:rPr lang="en-IN" sz="1800"/>
              <a:t>6. 		</a:t>
            </a:r>
            <a:r>
              <a:rPr b="1" lang="en-IN" sz="1800"/>
              <a:t>DO R[j] </a:t>
            </a:r>
            <a:r>
              <a:rPr b="1" lang="en-IN" sz="2400"/>
              <a:t>←</a:t>
            </a:r>
            <a:r>
              <a:rPr b="1" lang="en-IN" sz="1800"/>
              <a:t> A[q + j ]</a:t>
            </a:r>
            <a:endParaRPr/>
          </a:p>
          <a:p>
            <a:pPr indent="-283464" lvl="0" marL="365760" rtl="0" algn="l">
              <a:lnSpc>
                <a:spcPct val="100000"/>
              </a:lnSpc>
              <a:spcBef>
                <a:spcPts val="600"/>
              </a:spcBef>
              <a:spcAft>
                <a:spcPts val="0"/>
              </a:spcAft>
              <a:buSzPts val="1440"/>
              <a:buNone/>
            </a:pPr>
            <a:r>
              <a:rPr lang="en-IN" sz="1800"/>
              <a:t>7. L[n1 + 1] </a:t>
            </a:r>
            <a:r>
              <a:rPr lang="en-IN" sz="2400"/>
              <a:t>← </a:t>
            </a:r>
            <a:r>
              <a:rPr lang="en-IN" sz="1800"/>
              <a:t>∞</a:t>
            </a:r>
            <a:endParaRPr/>
          </a:p>
          <a:p>
            <a:pPr indent="-283464" lvl="0" marL="365760" rtl="0" algn="l">
              <a:lnSpc>
                <a:spcPct val="100000"/>
              </a:lnSpc>
              <a:spcBef>
                <a:spcPts val="600"/>
              </a:spcBef>
              <a:spcAft>
                <a:spcPts val="0"/>
              </a:spcAft>
              <a:buSzPts val="1440"/>
              <a:buNone/>
            </a:pPr>
            <a:r>
              <a:rPr lang="en-IN" sz="1800"/>
              <a:t>8. R[n2 + 1] </a:t>
            </a:r>
            <a:r>
              <a:rPr lang="en-IN" sz="2400"/>
              <a:t>← </a:t>
            </a:r>
            <a:r>
              <a:rPr lang="en-IN" sz="1800"/>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t/>
            </a:r>
            <a:endParaRPr/>
          </a:p>
        </p:txBody>
      </p:sp>
      <p:sp>
        <p:nvSpPr>
          <p:cNvPr id="178" name="Google Shape;178;p12"/>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lnSpcReduction="10000"/>
          </a:bodyPr>
          <a:lstStyle/>
          <a:p>
            <a:pPr indent="-283464" lvl="0" marL="365760" rtl="0" algn="l">
              <a:lnSpc>
                <a:spcPct val="150000"/>
              </a:lnSpc>
              <a:spcBef>
                <a:spcPts val="0"/>
              </a:spcBef>
              <a:spcAft>
                <a:spcPts val="0"/>
              </a:spcAft>
              <a:buSzPts val="1920"/>
              <a:buNone/>
            </a:pPr>
            <a:r>
              <a:rPr lang="en-IN" sz="2400"/>
              <a:t>9. i ← 1</a:t>
            </a:r>
            <a:endParaRPr/>
          </a:p>
          <a:p>
            <a:pPr indent="-283464" lvl="0" marL="365760" rtl="0" algn="l">
              <a:lnSpc>
                <a:spcPct val="150000"/>
              </a:lnSpc>
              <a:spcBef>
                <a:spcPts val="600"/>
              </a:spcBef>
              <a:spcAft>
                <a:spcPts val="0"/>
              </a:spcAft>
              <a:buSzPts val="1920"/>
              <a:buNone/>
            </a:pPr>
            <a:r>
              <a:rPr lang="en-IN" sz="2400"/>
              <a:t>10.j ← 1</a:t>
            </a:r>
            <a:endParaRPr/>
          </a:p>
          <a:p>
            <a:pPr indent="-283464" lvl="0" marL="365760" rtl="0" algn="l">
              <a:lnSpc>
                <a:spcPct val="150000"/>
              </a:lnSpc>
              <a:spcBef>
                <a:spcPts val="600"/>
              </a:spcBef>
              <a:spcAft>
                <a:spcPts val="0"/>
              </a:spcAft>
              <a:buSzPts val="1920"/>
              <a:buNone/>
            </a:pPr>
            <a:r>
              <a:rPr lang="en-IN" sz="2400"/>
              <a:t>11. for</a:t>
            </a:r>
            <a:r>
              <a:rPr b="1" lang="en-IN" sz="2400"/>
              <a:t> k ← p to r</a:t>
            </a:r>
            <a:endParaRPr/>
          </a:p>
          <a:p>
            <a:pPr indent="-283464" lvl="0" marL="365760" rtl="0" algn="l">
              <a:lnSpc>
                <a:spcPct val="150000"/>
              </a:lnSpc>
              <a:spcBef>
                <a:spcPts val="600"/>
              </a:spcBef>
              <a:spcAft>
                <a:spcPts val="0"/>
              </a:spcAft>
              <a:buSzPts val="1920"/>
              <a:buNone/>
            </a:pPr>
            <a:r>
              <a:rPr lang="en-IN" sz="2400"/>
              <a:t>12. 	Do if </a:t>
            </a:r>
            <a:r>
              <a:rPr b="1" lang="en-IN" sz="2400"/>
              <a:t>L[i ] ≤ R[ j]</a:t>
            </a:r>
            <a:endParaRPr/>
          </a:p>
          <a:p>
            <a:pPr indent="-283464" lvl="0" marL="365760" rtl="0" algn="l">
              <a:lnSpc>
                <a:spcPct val="150000"/>
              </a:lnSpc>
              <a:spcBef>
                <a:spcPts val="600"/>
              </a:spcBef>
              <a:spcAft>
                <a:spcPts val="0"/>
              </a:spcAft>
              <a:buSzPts val="1920"/>
              <a:buNone/>
            </a:pPr>
            <a:r>
              <a:rPr lang="en-IN" sz="2400"/>
              <a:t>13. 		then</a:t>
            </a:r>
            <a:r>
              <a:rPr b="1" lang="en-IN" sz="2400"/>
              <a:t> A[k] ← L[i]</a:t>
            </a:r>
            <a:endParaRPr/>
          </a:p>
          <a:p>
            <a:pPr indent="-283464" lvl="0" marL="365760" rtl="0" algn="l">
              <a:lnSpc>
                <a:spcPct val="150000"/>
              </a:lnSpc>
              <a:spcBef>
                <a:spcPts val="600"/>
              </a:spcBef>
              <a:spcAft>
                <a:spcPts val="0"/>
              </a:spcAft>
              <a:buSzPts val="1920"/>
              <a:buNone/>
            </a:pPr>
            <a:r>
              <a:rPr lang="en-IN" sz="2400"/>
              <a:t>14. 			i ← i + 1</a:t>
            </a:r>
            <a:endParaRPr/>
          </a:p>
          <a:p>
            <a:pPr indent="-283464" lvl="0" marL="365760" rtl="0" algn="l">
              <a:lnSpc>
                <a:spcPct val="150000"/>
              </a:lnSpc>
              <a:spcBef>
                <a:spcPts val="600"/>
              </a:spcBef>
              <a:spcAft>
                <a:spcPts val="0"/>
              </a:spcAft>
              <a:buSzPts val="1920"/>
              <a:buNone/>
            </a:pPr>
            <a:r>
              <a:rPr lang="en-IN" sz="2400"/>
              <a:t>15.	    else</a:t>
            </a:r>
            <a:r>
              <a:rPr b="1" lang="en-IN" sz="2400"/>
              <a:t> A[k] ← R[j]</a:t>
            </a:r>
            <a:endParaRPr/>
          </a:p>
          <a:p>
            <a:pPr indent="-283464" lvl="0" marL="365760" rtl="0" algn="l">
              <a:lnSpc>
                <a:spcPct val="150000"/>
              </a:lnSpc>
              <a:spcBef>
                <a:spcPts val="600"/>
              </a:spcBef>
              <a:spcAft>
                <a:spcPts val="0"/>
              </a:spcAft>
              <a:buSzPts val="1920"/>
              <a:buNone/>
            </a:pPr>
            <a:r>
              <a:rPr lang="en-IN" sz="2400"/>
              <a:t>16. 			j ← j + 1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t/>
            </a:r>
            <a:endParaRPr/>
          </a:p>
        </p:txBody>
      </p:sp>
      <p:sp>
        <p:nvSpPr>
          <p:cNvPr id="184" name="Google Shape;184;p13"/>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b="1" lang="en-IN"/>
              <a:t>Merge() function / Merge step</a:t>
            </a:r>
            <a:endParaRPr/>
          </a:p>
          <a:p>
            <a:pPr indent="-283464" lvl="0" marL="365760" rtl="0" algn="l">
              <a:lnSpc>
                <a:spcPct val="100000"/>
              </a:lnSpc>
              <a:spcBef>
                <a:spcPts val="600"/>
              </a:spcBef>
              <a:spcAft>
                <a:spcPts val="0"/>
              </a:spcAft>
              <a:buSzPts val="2560"/>
              <a:buChar char="⚫"/>
            </a:pPr>
            <a:r>
              <a:rPr lang="en-IN"/>
              <a:t>Merge function merges two sub arrays (one from start to mid and other from mid+1 to end) into a single array from start to end. This array is then returned to upper calling function which then again sort two parts of array.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descr="The operation of lines 10 through 17 in the call MERGE (A, 9, 12, 6)." id="189" name="Google Shape;189;p14"/>
          <p:cNvPicPr preferRelativeResize="0"/>
          <p:nvPr/>
        </p:nvPicPr>
        <p:blipFill rotWithShape="1">
          <a:blip r:embed="rId3">
            <a:alphaModFix/>
          </a:blip>
          <a:srcRect b="61956" l="0" r="0" t="0"/>
          <a:stretch/>
        </p:blipFill>
        <p:spPr>
          <a:xfrm>
            <a:off x="928662" y="1500174"/>
            <a:ext cx="7736914" cy="478634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descr="The operation of lines 10 through 17 in the call MERGE (A, 9, 12, 6)." id="194" name="Google Shape;194;p15"/>
          <p:cNvPicPr preferRelativeResize="0"/>
          <p:nvPr/>
        </p:nvPicPr>
        <p:blipFill rotWithShape="1">
          <a:blip r:embed="rId3">
            <a:alphaModFix/>
          </a:blip>
          <a:srcRect b="0" l="0" r="0" t="39741"/>
          <a:stretch/>
        </p:blipFill>
        <p:spPr>
          <a:xfrm>
            <a:off x="1214414" y="714356"/>
            <a:ext cx="7534275" cy="58769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Merge sort analysis</a:t>
            </a:r>
            <a:endParaRPr/>
          </a:p>
        </p:txBody>
      </p:sp>
      <p:sp>
        <p:nvSpPr>
          <p:cNvPr id="200" name="Google Shape;200;p16"/>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fontScale="70000" lnSpcReduction="20000"/>
          </a:bodyPr>
          <a:lstStyle/>
          <a:p>
            <a:pPr indent="-283464" lvl="0" marL="365760" rtl="0" algn="l">
              <a:lnSpc>
                <a:spcPct val="100000"/>
              </a:lnSpc>
              <a:spcBef>
                <a:spcPts val="0"/>
              </a:spcBef>
              <a:spcAft>
                <a:spcPts val="0"/>
              </a:spcAft>
              <a:buSzPct val="80000"/>
              <a:buChar char="⚫"/>
            </a:pPr>
            <a:r>
              <a:rPr lang="en-IN"/>
              <a:t>For simplicity, assume that </a:t>
            </a:r>
            <a:r>
              <a:rPr i="1" lang="en-IN"/>
              <a:t>n</a:t>
            </a:r>
            <a:r>
              <a:rPr lang="en-IN"/>
              <a:t> is a power of 2 so that each divide step yields two subproblems, both of size exactly </a:t>
            </a:r>
            <a:r>
              <a:rPr i="1" lang="en-IN"/>
              <a:t>n</a:t>
            </a:r>
            <a:r>
              <a:rPr lang="en-IN"/>
              <a:t>/2.</a:t>
            </a:r>
            <a:endParaRPr/>
          </a:p>
          <a:p>
            <a:pPr indent="-283464" lvl="0" marL="365760" rtl="0" algn="l">
              <a:lnSpc>
                <a:spcPct val="100000"/>
              </a:lnSpc>
              <a:spcBef>
                <a:spcPts val="600"/>
              </a:spcBef>
              <a:spcAft>
                <a:spcPts val="0"/>
              </a:spcAft>
              <a:buSzPct val="80000"/>
              <a:buChar char="⚫"/>
            </a:pPr>
            <a:r>
              <a:rPr lang="en-IN"/>
              <a:t>The base case occurs when </a:t>
            </a:r>
            <a:r>
              <a:rPr i="1" lang="en-IN"/>
              <a:t>n</a:t>
            </a:r>
            <a:r>
              <a:rPr lang="en-IN"/>
              <a:t> = 1.</a:t>
            </a:r>
            <a:endParaRPr/>
          </a:p>
          <a:p>
            <a:pPr indent="-283464" lvl="0" marL="365760" rtl="0" algn="l">
              <a:lnSpc>
                <a:spcPct val="100000"/>
              </a:lnSpc>
              <a:spcBef>
                <a:spcPts val="600"/>
              </a:spcBef>
              <a:spcAft>
                <a:spcPts val="0"/>
              </a:spcAft>
              <a:buSzPct val="80000"/>
              <a:buChar char="⚫"/>
            </a:pPr>
            <a:r>
              <a:rPr lang="en-IN"/>
              <a:t>When </a:t>
            </a:r>
            <a:r>
              <a:rPr i="1" lang="en-IN"/>
              <a:t>n</a:t>
            </a:r>
            <a:r>
              <a:rPr lang="en-IN"/>
              <a:t> ≥ 2, time for merge sort steps:</a:t>
            </a:r>
            <a:endParaRPr/>
          </a:p>
          <a:p>
            <a:pPr indent="-283464" lvl="0" marL="365760" rtl="0" algn="l">
              <a:lnSpc>
                <a:spcPct val="100000"/>
              </a:lnSpc>
              <a:spcBef>
                <a:spcPts val="600"/>
              </a:spcBef>
              <a:spcAft>
                <a:spcPts val="0"/>
              </a:spcAft>
              <a:buSzPct val="80000"/>
              <a:buChar char="⚫"/>
            </a:pPr>
            <a:r>
              <a:rPr b="1" lang="en-IN"/>
              <a:t>Divide</a:t>
            </a:r>
            <a:r>
              <a:rPr lang="en-IN"/>
              <a:t>: Just compute </a:t>
            </a:r>
            <a:r>
              <a:rPr i="1" lang="en-IN"/>
              <a:t>q</a:t>
            </a:r>
            <a:r>
              <a:rPr lang="en-IN"/>
              <a:t> as the average of </a:t>
            </a:r>
            <a:r>
              <a:rPr i="1" lang="en-IN"/>
              <a:t>p</a:t>
            </a:r>
            <a:r>
              <a:rPr lang="en-IN"/>
              <a:t> and </a:t>
            </a:r>
            <a:r>
              <a:rPr i="1" lang="en-IN"/>
              <a:t>r</a:t>
            </a:r>
            <a:r>
              <a:rPr lang="en-IN"/>
              <a:t>, which takes constant time i.e. Θ(1).</a:t>
            </a:r>
            <a:endParaRPr/>
          </a:p>
          <a:p>
            <a:pPr indent="-283464" lvl="0" marL="365760" rtl="0" algn="l">
              <a:lnSpc>
                <a:spcPct val="100000"/>
              </a:lnSpc>
              <a:spcBef>
                <a:spcPts val="600"/>
              </a:spcBef>
              <a:spcAft>
                <a:spcPts val="0"/>
              </a:spcAft>
              <a:buSzPct val="80000"/>
              <a:buChar char="⚫"/>
            </a:pPr>
            <a:r>
              <a:rPr b="1" lang="en-IN"/>
              <a:t>Conquer</a:t>
            </a:r>
            <a:r>
              <a:rPr lang="en-IN"/>
              <a:t>: Recursively solve 2 subproblems, each of size </a:t>
            </a:r>
            <a:r>
              <a:rPr i="1" lang="en-IN"/>
              <a:t>n</a:t>
            </a:r>
            <a:r>
              <a:rPr lang="en-IN"/>
              <a:t>/2, which is 2T(</a:t>
            </a:r>
            <a:r>
              <a:rPr i="1" lang="en-IN"/>
              <a:t>n</a:t>
            </a:r>
            <a:r>
              <a:rPr lang="en-IN"/>
              <a:t>/2).</a:t>
            </a:r>
            <a:endParaRPr/>
          </a:p>
          <a:p>
            <a:pPr indent="-283464" lvl="0" marL="365760" rtl="0" algn="l">
              <a:lnSpc>
                <a:spcPct val="100000"/>
              </a:lnSpc>
              <a:spcBef>
                <a:spcPts val="600"/>
              </a:spcBef>
              <a:spcAft>
                <a:spcPts val="0"/>
              </a:spcAft>
              <a:buSzPct val="80000"/>
              <a:buChar char="⚫"/>
            </a:pPr>
            <a:r>
              <a:rPr b="1" lang="en-IN"/>
              <a:t>Combine</a:t>
            </a:r>
            <a:r>
              <a:rPr lang="en-IN"/>
              <a:t>: MERGE on an </a:t>
            </a:r>
            <a:r>
              <a:rPr i="1" lang="en-IN"/>
              <a:t>n</a:t>
            </a:r>
            <a:r>
              <a:rPr lang="en-IN"/>
              <a:t>-element subarray takes Θ(</a:t>
            </a:r>
            <a:r>
              <a:rPr i="1" lang="en-IN"/>
              <a:t>n</a:t>
            </a:r>
            <a:r>
              <a:rPr lang="en-IN"/>
              <a:t>) time.</a:t>
            </a:r>
            <a:endParaRPr/>
          </a:p>
          <a:p>
            <a:pPr indent="-283464" lvl="0" marL="365760" rtl="0" algn="l">
              <a:lnSpc>
                <a:spcPct val="100000"/>
              </a:lnSpc>
              <a:spcBef>
                <a:spcPts val="600"/>
              </a:spcBef>
              <a:spcAft>
                <a:spcPts val="0"/>
              </a:spcAft>
              <a:buSzPct val="80000"/>
              <a:buChar char="⚫"/>
            </a:pPr>
            <a:r>
              <a:rPr lang="en-IN"/>
              <a:t>Summed together they give a function that is linear in </a:t>
            </a:r>
            <a:r>
              <a:rPr i="1" lang="en-IN"/>
              <a:t>n</a:t>
            </a:r>
            <a:r>
              <a:rPr lang="en-IN"/>
              <a:t>, which is Θ(</a:t>
            </a:r>
            <a:r>
              <a:rPr i="1" lang="en-IN"/>
              <a:t>n</a:t>
            </a:r>
            <a:r>
              <a:rPr lang="en-IN"/>
              <a:t>). Therefore, the recurrence for merge sort running time is</a:t>
            </a:r>
            <a:endParaRPr/>
          </a:p>
          <a:p>
            <a:pPr indent="-283464" lvl="0" marL="365760" rtl="0" algn="l">
              <a:lnSpc>
                <a:spcPct val="100000"/>
              </a:lnSpc>
              <a:spcBef>
                <a:spcPts val="600"/>
              </a:spcBef>
              <a:spcAft>
                <a:spcPts val="0"/>
              </a:spcAft>
              <a:buSzPct val="80000"/>
              <a:buNone/>
            </a:pPr>
            <a:r>
              <a:t/>
            </a:r>
            <a:endParaRPr/>
          </a:p>
        </p:txBody>
      </p:sp>
      <p:pic>
        <p:nvPicPr>
          <p:cNvPr descr="merge sort recurrence" id="201" name="Google Shape;201;p16"/>
          <p:cNvPicPr preferRelativeResize="0"/>
          <p:nvPr/>
        </p:nvPicPr>
        <p:blipFill rotWithShape="1">
          <a:blip r:embed="rId3">
            <a:alphaModFix/>
          </a:blip>
          <a:srcRect b="0" l="0" r="0" t="0"/>
          <a:stretch/>
        </p:blipFill>
        <p:spPr>
          <a:xfrm>
            <a:off x="2928926" y="5929330"/>
            <a:ext cx="4076885" cy="7143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Using Master’s theorem</a:t>
            </a:r>
            <a:endParaRPr/>
          </a:p>
        </p:txBody>
      </p:sp>
      <p:sp>
        <p:nvSpPr>
          <p:cNvPr id="207" name="Google Shape;207;p17"/>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fontScale="62500" lnSpcReduction="20000"/>
          </a:bodyPr>
          <a:lstStyle/>
          <a:p>
            <a:pPr indent="-283464" lvl="0" marL="365760" rtl="0" algn="l">
              <a:lnSpc>
                <a:spcPct val="100000"/>
              </a:lnSpc>
              <a:spcBef>
                <a:spcPts val="0"/>
              </a:spcBef>
              <a:spcAft>
                <a:spcPts val="0"/>
              </a:spcAft>
              <a:buSzPct val="80000"/>
              <a:buNone/>
            </a:pPr>
            <a:r>
              <a:rPr b="1" lang="en-IN" sz="3800"/>
              <a:t>T(n) = 2T(n/2) + </a:t>
            </a:r>
            <a:r>
              <a:rPr lang="en-IN" sz="2800">
                <a:latin typeface="Cambria"/>
                <a:ea typeface="Cambria"/>
                <a:cs typeface="Cambria"/>
                <a:sym typeface="Cambria"/>
              </a:rPr>
              <a:t>ϴ(n)</a:t>
            </a:r>
            <a:endParaRPr b="1" sz="3800"/>
          </a:p>
          <a:p>
            <a:pPr indent="-283464" lvl="0" marL="365760" rtl="0" algn="l">
              <a:lnSpc>
                <a:spcPct val="100000"/>
              </a:lnSpc>
              <a:spcBef>
                <a:spcPts val="600"/>
              </a:spcBef>
              <a:spcAft>
                <a:spcPts val="0"/>
              </a:spcAft>
              <a:buSzPct val="79999"/>
              <a:buNone/>
            </a:pPr>
            <a:r>
              <a:rPr b="1" lang="en-IN" sz="3100"/>
              <a:t>T(n) = aT(n/b) + f(n) where a &gt;= 1 and b &gt; 1</a:t>
            </a:r>
            <a:r>
              <a:rPr b="1" lang="en-IN"/>
              <a:t> </a:t>
            </a:r>
            <a:endParaRPr/>
          </a:p>
          <a:p>
            <a:pPr indent="-283464" lvl="0" marL="365760" rtl="0" algn="l">
              <a:lnSpc>
                <a:spcPct val="100000"/>
              </a:lnSpc>
              <a:spcBef>
                <a:spcPts val="600"/>
              </a:spcBef>
              <a:spcAft>
                <a:spcPts val="0"/>
              </a:spcAft>
              <a:buSzPct val="80000"/>
              <a:buNone/>
            </a:pPr>
            <a:r>
              <a:rPr lang="en-IN"/>
              <a:t>a = 2		b = 2		f(n) = n</a:t>
            </a:r>
            <a:endParaRPr baseline="30000"/>
          </a:p>
          <a:p>
            <a:pPr indent="-457200" lvl="0" marL="539496" rtl="0" algn="l">
              <a:lnSpc>
                <a:spcPct val="150000"/>
              </a:lnSpc>
              <a:spcBef>
                <a:spcPts val="600"/>
              </a:spcBef>
              <a:spcAft>
                <a:spcPts val="0"/>
              </a:spcAft>
              <a:buSzPct val="80000"/>
              <a:buFont typeface="Gill Sans"/>
              <a:buAutoNum type="arabicPeriod"/>
            </a:pPr>
            <a:r>
              <a:rPr lang="en-IN">
                <a:latin typeface="Cambria"/>
                <a:ea typeface="Cambria"/>
                <a:cs typeface="Cambria"/>
                <a:sym typeface="Cambria"/>
              </a:rPr>
              <a:t>If f(n) &lt; O(n</a:t>
            </a:r>
            <a:r>
              <a:rPr baseline="30000" lang="en-IN">
                <a:latin typeface="Cambria"/>
                <a:ea typeface="Cambria"/>
                <a:cs typeface="Cambria"/>
                <a:sym typeface="Cambria"/>
              </a:rPr>
              <a:t>log</a:t>
            </a:r>
            <a:r>
              <a:rPr baseline="-25000" lang="en-IN">
                <a:latin typeface="Cambria"/>
                <a:ea typeface="Cambria"/>
                <a:cs typeface="Cambria"/>
                <a:sym typeface="Cambria"/>
              </a:rPr>
              <a:t>b</a:t>
            </a:r>
            <a:r>
              <a:rPr baseline="30000" lang="en-IN">
                <a:latin typeface="Cambria"/>
                <a:ea typeface="Cambria"/>
                <a:cs typeface="Cambria"/>
                <a:sym typeface="Cambria"/>
              </a:rPr>
              <a:t>a</a:t>
            </a:r>
            <a:r>
              <a:rPr lang="en-IN">
                <a:latin typeface="Cambria"/>
                <a:ea typeface="Cambria"/>
                <a:cs typeface="Cambria"/>
                <a:sym typeface="Cambria"/>
              </a:rPr>
              <a:t>), then T (n) = ϴ (n</a:t>
            </a:r>
            <a:r>
              <a:rPr baseline="30000" lang="en-IN">
                <a:latin typeface="Cambria"/>
                <a:ea typeface="Cambria"/>
                <a:cs typeface="Cambria"/>
                <a:sym typeface="Cambria"/>
              </a:rPr>
              <a:t>log</a:t>
            </a:r>
            <a:r>
              <a:rPr baseline="-25000" lang="en-IN">
                <a:latin typeface="Cambria"/>
                <a:ea typeface="Cambria"/>
                <a:cs typeface="Cambria"/>
                <a:sym typeface="Cambria"/>
              </a:rPr>
              <a:t>b</a:t>
            </a:r>
            <a:r>
              <a:rPr baseline="30000" lang="en-IN">
                <a:latin typeface="Cambria"/>
                <a:ea typeface="Cambria"/>
                <a:cs typeface="Cambria"/>
                <a:sym typeface="Cambria"/>
              </a:rPr>
              <a:t>a</a:t>
            </a:r>
            <a:r>
              <a:rPr lang="en-IN">
                <a:latin typeface="Cambria"/>
                <a:ea typeface="Cambria"/>
                <a:cs typeface="Cambria"/>
                <a:sym typeface="Cambria"/>
              </a:rPr>
              <a:t>).</a:t>
            </a:r>
            <a:endParaRPr/>
          </a:p>
          <a:p>
            <a:pPr indent="-457200" lvl="0" marL="539496" rtl="0" algn="l">
              <a:lnSpc>
                <a:spcPct val="150000"/>
              </a:lnSpc>
              <a:spcBef>
                <a:spcPts val="600"/>
              </a:spcBef>
              <a:spcAft>
                <a:spcPts val="0"/>
              </a:spcAft>
              <a:buSzPct val="71111"/>
              <a:buFont typeface="Gill Sans"/>
              <a:buAutoNum type="arabicPeriod"/>
            </a:pPr>
            <a:r>
              <a:rPr lang="en-IN">
                <a:latin typeface="Cambria"/>
                <a:ea typeface="Cambria"/>
                <a:cs typeface="Cambria"/>
                <a:sym typeface="Cambria"/>
              </a:rPr>
              <a:t>If f(n) = </a:t>
            </a:r>
            <a:r>
              <a:rPr lang="en-IN" sz="2800">
                <a:latin typeface="Cambria"/>
                <a:ea typeface="Cambria"/>
                <a:cs typeface="Cambria"/>
                <a:sym typeface="Cambria"/>
              </a:rPr>
              <a:t>ϴ </a:t>
            </a:r>
            <a:r>
              <a:rPr lang="en-IN">
                <a:latin typeface="Cambria"/>
                <a:ea typeface="Cambria"/>
                <a:cs typeface="Cambria"/>
                <a:sym typeface="Cambria"/>
              </a:rPr>
              <a:t>(n</a:t>
            </a:r>
            <a:r>
              <a:rPr baseline="30000" lang="en-IN">
                <a:latin typeface="Cambria"/>
                <a:ea typeface="Cambria"/>
                <a:cs typeface="Cambria"/>
                <a:sym typeface="Cambria"/>
              </a:rPr>
              <a:t>log</a:t>
            </a:r>
            <a:r>
              <a:rPr baseline="-25000" lang="en-IN">
                <a:latin typeface="Cambria"/>
                <a:ea typeface="Cambria"/>
                <a:cs typeface="Cambria"/>
                <a:sym typeface="Cambria"/>
              </a:rPr>
              <a:t>b</a:t>
            </a:r>
            <a:r>
              <a:rPr baseline="30000" lang="en-IN">
                <a:latin typeface="Cambria"/>
                <a:ea typeface="Cambria"/>
                <a:cs typeface="Cambria"/>
                <a:sym typeface="Cambria"/>
              </a:rPr>
              <a:t>a</a:t>
            </a:r>
            <a:r>
              <a:rPr lang="en-IN">
                <a:latin typeface="Cambria"/>
                <a:ea typeface="Cambria"/>
                <a:cs typeface="Cambria"/>
                <a:sym typeface="Cambria"/>
              </a:rPr>
              <a:t>log</a:t>
            </a:r>
            <a:r>
              <a:rPr baseline="30000" lang="en-IN">
                <a:latin typeface="Cambria"/>
                <a:ea typeface="Cambria"/>
                <a:cs typeface="Cambria"/>
                <a:sym typeface="Cambria"/>
              </a:rPr>
              <a:t>k</a:t>
            </a:r>
            <a:r>
              <a:rPr lang="en-IN">
                <a:latin typeface="Cambria"/>
                <a:ea typeface="Cambria"/>
                <a:cs typeface="Cambria"/>
                <a:sym typeface="Cambria"/>
              </a:rPr>
              <a:t>n)  with k≥0, then T (n) = ϴ (n</a:t>
            </a:r>
            <a:r>
              <a:rPr baseline="30000" lang="en-IN">
                <a:latin typeface="Cambria"/>
                <a:ea typeface="Cambria"/>
                <a:cs typeface="Cambria"/>
                <a:sym typeface="Cambria"/>
              </a:rPr>
              <a:t>log</a:t>
            </a:r>
            <a:r>
              <a:rPr baseline="-25000" lang="en-IN">
                <a:latin typeface="Cambria"/>
                <a:ea typeface="Cambria"/>
                <a:cs typeface="Cambria"/>
                <a:sym typeface="Cambria"/>
              </a:rPr>
              <a:t>b</a:t>
            </a:r>
            <a:r>
              <a:rPr baseline="30000" lang="en-IN">
                <a:latin typeface="Cambria"/>
                <a:ea typeface="Cambria"/>
                <a:cs typeface="Cambria"/>
                <a:sym typeface="Cambria"/>
              </a:rPr>
              <a:t>a</a:t>
            </a:r>
            <a:r>
              <a:rPr lang="en-IN">
                <a:latin typeface="Cambria"/>
                <a:ea typeface="Cambria"/>
                <a:cs typeface="Cambria"/>
                <a:sym typeface="Cambria"/>
              </a:rPr>
              <a:t>log</a:t>
            </a:r>
            <a:r>
              <a:rPr baseline="30000" lang="en-IN">
                <a:latin typeface="Cambria"/>
                <a:ea typeface="Cambria"/>
                <a:cs typeface="Cambria"/>
                <a:sym typeface="Cambria"/>
              </a:rPr>
              <a:t>k+1</a:t>
            </a:r>
            <a:r>
              <a:rPr lang="en-IN">
                <a:latin typeface="Cambria"/>
                <a:ea typeface="Cambria"/>
                <a:cs typeface="Cambria"/>
                <a:sym typeface="Cambria"/>
              </a:rPr>
              <a:t>n).</a:t>
            </a:r>
            <a:endParaRPr sz="3600">
              <a:latin typeface="Cambria"/>
              <a:ea typeface="Cambria"/>
              <a:cs typeface="Cambria"/>
              <a:sym typeface="Cambria"/>
            </a:endParaRPr>
          </a:p>
          <a:p>
            <a:pPr indent="-457200" lvl="0" marL="539496" rtl="0" algn="l">
              <a:lnSpc>
                <a:spcPct val="150000"/>
              </a:lnSpc>
              <a:spcBef>
                <a:spcPts val="600"/>
              </a:spcBef>
              <a:spcAft>
                <a:spcPts val="0"/>
              </a:spcAft>
              <a:buSzPct val="80000"/>
              <a:buFont typeface="Gill Sans"/>
              <a:buAutoNum type="arabicPeriod"/>
            </a:pPr>
            <a:r>
              <a:rPr lang="en-IN">
                <a:latin typeface="Cambria"/>
                <a:ea typeface="Cambria"/>
                <a:cs typeface="Cambria"/>
                <a:sym typeface="Cambria"/>
              </a:rPr>
              <a:t>If f(n) &gt; Ω (n</a:t>
            </a:r>
            <a:r>
              <a:rPr baseline="30000" lang="en-IN">
                <a:latin typeface="Cambria"/>
                <a:ea typeface="Cambria"/>
                <a:cs typeface="Cambria"/>
                <a:sym typeface="Cambria"/>
              </a:rPr>
              <a:t>log</a:t>
            </a:r>
            <a:r>
              <a:rPr baseline="-25000" lang="en-IN">
                <a:latin typeface="Cambria"/>
                <a:ea typeface="Cambria"/>
                <a:cs typeface="Cambria"/>
                <a:sym typeface="Cambria"/>
              </a:rPr>
              <a:t>b</a:t>
            </a:r>
            <a:r>
              <a:rPr baseline="30000" lang="en-IN">
                <a:latin typeface="Cambria"/>
                <a:ea typeface="Cambria"/>
                <a:cs typeface="Cambria"/>
                <a:sym typeface="Cambria"/>
              </a:rPr>
              <a:t>a</a:t>
            </a:r>
            <a:r>
              <a:rPr lang="en-IN">
                <a:latin typeface="Cambria"/>
                <a:ea typeface="Cambria"/>
                <a:cs typeface="Cambria"/>
                <a:sym typeface="Cambria"/>
              </a:rPr>
              <a:t>), and f(n) satisfies the regularity condition, then T (n) = ϴ (f(n)). </a:t>
            </a:r>
            <a:endParaRPr/>
          </a:p>
          <a:p>
            <a:pPr indent="-457200" lvl="0" marL="539496" rtl="0" algn="l">
              <a:lnSpc>
                <a:spcPct val="150000"/>
              </a:lnSpc>
              <a:spcBef>
                <a:spcPts val="600"/>
              </a:spcBef>
              <a:spcAft>
                <a:spcPts val="0"/>
              </a:spcAft>
              <a:buSzPct val="80000"/>
              <a:buNone/>
            </a:pPr>
            <a:r>
              <a:rPr lang="en-IN">
                <a:latin typeface="Cambria"/>
                <a:ea typeface="Cambria"/>
                <a:cs typeface="Cambria"/>
                <a:sym typeface="Cambria"/>
              </a:rPr>
              <a:t>Calculate n</a:t>
            </a:r>
            <a:r>
              <a:rPr baseline="30000" lang="en-IN">
                <a:latin typeface="Cambria"/>
                <a:ea typeface="Cambria"/>
                <a:cs typeface="Cambria"/>
                <a:sym typeface="Cambria"/>
              </a:rPr>
              <a:t>log</a:t>
            </a:r>
            <a:r>
              <a:rPr baseline="-25000" lang="en-IN">
                <a:latin typeface="Cambria"/>
                <a:ea typeface="Cambria"/>
                <a:cs typeface="Cambria"/>
                <a:sym typeface="Cambria"/>
              </a:rPr>
              <a:t>b</a:t>
            </a:r>
            <a:r>
              <a:rPr baseline="30000" lang="en-IN">
                <a:latin typeface="Cambria"/>
                <a:ea typeface="Cambria"/>
                <a:cs typeface="Cambria"/>
                <a:sym typeface="Cambria"/>
              </a:rPr>
              <a:t>a</a:t>
            </a:r>
            <a:r>
              <a:rPr lang="en-IN">
                <a:latin typeface="Cambria"/>
                <a:ea typeface="Cambria"/>
                <a:cs typeface="Cambria"/>
                <a:sym typeface="Cambria"/>
              </a:rPr>
              <a:t> = n</a:t>
            </a:r>
            <a:r>
              <a:rPr baseline="30000" lang="en-IN">
                <a:latin typeface="Cambria"/>
                <a:ea typeface="Cambria"/>
                <a:cs typeface="Cambria"/>
                <a:sym typeface="Cambria"/>
              </a:rPr>
              <a:t>log</a:t>
            </a:r>
            <a:r>
              <a:rPr baseline="-25000" lang="en-IN">
                <a:latin typeface="Cambria"/>
                <a:ea typeface="Cambria"/>
                <a:cs typeface="Cambria"/>
                <a:sym typeface="Cambria"/>
              </a:rPr>
              <a:t>2</a:t>
            </a:r>
            <a:r>
              <a:rPr baseline="30000" lang="en-IN">
                <a:latin typeface="Cambria"/>
                <a:ea typeface="Cambria"/>
                <a:cs typeface="Cambria"/>
                <a:sym typeface="Cambria"/>
              </a:rPr>
              <a:t>2</a:t>
            </a:r>
            <a:r>
              <a:rPr lang="en-IN">
                <a:latin typeface="Cambria"/>
                <a:ea typeface="Cambria"/>
                <a:cs typeface="Cambria"/>
                <a:sym typeface="Cambria"/>
              </a:rPr>
              <a:t> = n</a:t>
            </a:r>
            <a:endParaRPr baseline="30000">
              <a:latin typeface="Cambria"/>
              <a:ea typeface="Cambria"/>
              <a:cs typeface="Cambria"/>
              <a:sym typeface="Cambria"/>
            </a:endParaRPr>
          </a:p>
          <a:p>
            <a:pPr indent="-283464" lvl="0" marL="365760" rtl="0" algn="l">
              <a:lnSpc>
                <a:spcPct val="100000"/>
              </a:lnSpc>
              <a:spcBef>
                <a:spcPts val="600"/>
              </a:spcBef>
              <a:spcAft>
                <a:spcPts val="0"/>
              </a:spcAft>
              <a:buSzPct val="80000"/>
              <a:buNone/>
            </a:pPr>
            <a:r>
              <a:rPr lang="en-IN">
                <a:latin typeface="Cambria"/>
                <a:ea typeface="Cambria"/>
                <a:cs typeface="Cambria"/>
                <a:sym typeface="Cambria"/>
              </a:rPr>
              <a:t>Compare with f(n). </a:t>
            </a:r>
            <a:r>
              <a:rPr lang="en-IN" sz="3600">
                <a:latin typeface="Cambria"/>
                <a:ea typeface="Cambria"/>
                <a:cs typeface="Cambria"/>
                <a:sym typeface="Cambria"/>
              </a:rPr>
              <a:t>Since f(n) = n</a:t>
            </a:r>
            <a:r>
              <a:rPr baseline="30000" lang="en-IN" sz="3600">
                <a:latin typeface="Cambria"/>
                <a:ea typeface="Cambria"/>
                <a:cs typeface="Cambria"/>
                <a:sym typeface="Cambria"/>
              </a:rPr>
              <a:t>log</a:t>
            </a:r>
            <a:r>
              <a:rPr baseline="-25000" lang="en-IN" sz="3600">
                <a:latin typeface="Cambria"/>
                <a:ea typeface="Cambria"/>
                <a:cs typeface="Cambria"/>
                <a:sym typeface="Cambria"/>
              </a:rPr>
              <a:t>b</a:t>
            </a:r>
            <a:r>
              <a:rPr baseline="30000" lang="en-IN" sz="3600">
                <a:latin typeface="Cambria"/>
                <a:ea typeface="Cambria"/>
                <a:cs typeface="Cambria"/>
                <a:sym typeface="Cambria"/>
              </a:rPr>
              <a:t>a</a:t>
            </a:r>
            <a:r>
              <a:rPr lang="en-IN" sz="3600">
                <a:latin typeface="Cambria"/>
                <a:ea typeface="Cambria"/>
                <a:cs typeface="Cambria"/>
                <a:sym typeface="Cambria"/>
              </a:rPr>
              <a:t> </a:t>
            </a:r>
            <a:endParaRPr/>
          </a:p>
          <a:p>
            <a:pPr indent="-283464" lvl="0" marL="365760" rtl="0" algn="l">
              <a:lnSpc>
                <a:spcPct val="100000"/>
              </a:lnSpc>
              <a:spcBef>
                <a:spcPts val="600"/>
              </a:spcBef>
              <a:spcAft>
                <a:spcPts val="0"/>
              </a:spcAft>
              <a:buSzPct val="79999"/>
              <a:buNone/>
            </a:pPr>
            <a:r>
              <a:rPr lang="en-IN" sz="3600">
                <a:latin typeface="Cambria"/>
                <a:ea typeface="Cambria"/>
                <a:cs typeface="Cambria"/>
                <a:sym typeface="Cambria"/>
              </a:rPr>
              <a:t>i.e. n = n </a:t>
            </a:r>
            <a:endParaRPr baseline="30000">
              <a:latin typeface="Cambria"/>
              <a:ea typeface="Cambria"/>
              <a:cs typeface="Cambria"/>
              <a:sym typeface="Cambria"/>
            </a:endParaRPr>
          </a:p>
          <a:p>
            <a:pPr indent="-283464" lvl="0" marL="365760" rtl="0" algn="l">
              <a:lnSpc>
                <a:spcPct val="100000"/>
              </a:lnSpc>
              <a:spcBef>
                <a:spcPts val="600"/>
              </a:spcBef>
              <a:spcAft>
                <a:spcPts val="0"/>
              </a:spcAft>
              <a:buSzPct val="80000"/>
              <a:buNone/>
            </a:pPr>
            <a:r>
              <a:rPr lang="en-IN">
                <a:latin typeface="Cambria"/>
                <a:ea typeface="Cambria"/>
                <a:cs typeface="Cambria"/>
                <a:sym typeface="Cambria"/>
              </a:rPr>
              <a:t>Case 2 is satisfied hence complexity is given as </a:t>
            </a:r>
            <a:endParaRPr/>
          </a:p>
          <a:p>
            <a:pPr indent="-283464" lvl="0" marL="365760" rtl="0" algn="l">
              <a:lnSpc>
                <a:spcPct val="100000"/>
              </a:lnSpc>
              <a:spcBef>
                <a:spcPts val="600"/>
              </a:spcBef>
              <a:spcAft>
                <a:spcPts val="0"/>
              </a:spcAft>
              <a:buSzPct val="80000"/>
              <a:buNone/>
            </a:pPr>
            <a:r>
              <a:rPr b="1" lang="en-IN">
                <a:latin typeface="Cambria"/>
                <a:ea typeface="Cambria"/>
                <a:cs typeface="Cambria"/>
                <a:sym typeface="Cambria"/>
              </a:rPr>
              <a:t>T(n) = Θ(f(n)logn) = Θ (nlogn</a:t>
            </a:r>
            <a:r>
              <a:rPr b="1" lang="en-IN">
                <a:latin typeface="Times New Roman"/>
                <a:ea typeface="Times New Roman"/>
                <a:cs typeface="Times New Roman"/>
                <a:sym typeface="Times New Roman"/>
              </a:rPr>
              <a:t>)  </a:t>
            </a:r>
            <a:endParaRPr b="1" baseline="30000"/>
          </a:p>
          <a:p>
            <a:pPr indent="-283464" lvl="0" marL="365760" rtl="0" algn="l">
              <a:lnSpc>
                <a:spcPct val="100000"/>
              </a:lnSpc>
              <a:spcBef>
                <a:spcPts val="600"/>
              </a:spcBef>
              <a:spcAft>
                <a:spcPts val="0"/>
              </a:spcAft>
              <a:buSzPct val="8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Video for Merge sort</a:t>
            </a:r>
            <a:endParaRPr/>
          </a:p>
        </p:txBody>
      </p:sp>
      <p:sp>
        <p:nvSpPr>
          <p:cNvPr id="213" name="Google Shape;213;p18"/>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None/>
            </a:pPr>
            <a:r>
              <a:rPr lang="en-IN" u="sng">
                <a:solidFill>
                  <a:schemeClr val="hlink"/>
                </a:solidFill>
                <a:hlinkClick r:id="rId3"/>
              </a:rPr>
              <a:t>Merge sort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9"/>
          <p:cNvSpPr txBox="1"/>
          <p:nvPr>
            <p:ph type="title"/>
          </p:nvPr>
        </p:nvSpPr>
        <p:spPr>
          <a:xfrm>
            <a:off x="1295400" y="2286000"/>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000"/>
              <a:buFont typeface="Gill Sans"/>
              <a:buNone/>
            </a:pPr>
            <a:r>
              <a:rPr b="1" lang="en-IN" sz="4000"/>
              <a:t>Worksheet No. 10</a:t>
            </a:r>
            <a:endParaRPr b="1"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IN"/>
              <a:t>Syllabus</a:t>
            </a:r>
            <a:endParaRPr b="1"/>
          </a:p>
        </p:txBody>
      </p:sp>
      <p:sp>
        <p:nvSpPr>
          <p:cNvPr id="111" name="Google Shape;111;p2"/>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1920"/>
              <a:buChar char="⚫"/>
            </a:pPr>
            <a:r>
              <a:rPr lang="en-IN" sz="2400"/>
              <a:t>Introduction, Binary Search - </a:t>
            </a:r>
            <a:r>
              <a:rPr b="1" lang="en-IN" sz="2400">
                <a:solidFill>
                  <a:srgbClr val="00B050"/>
                </a:solidFill>
              </a:rPr>
              <a:t>Merge sort and its algorithm analysis</a:t>
            </a:r>
            <a:r>
              <a:rPr lang="en-IN" sz="2400"/>
              <a:t> - Quick sort and its algorithm analysis - Strassen's Matrix multiplication - Finding Maximum and minimum - Algorithm for finding closest pair - Convex Hull Problem</a:t>
            </a:r>
            <a:endParaRPr b="1" sz="2400">
              <a:solidFill>
                <a:srgbClr val="008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IN"/>
              <a:t>Introduction</a:t>
            </a:r>
            <a:endParaRPr/>
          </a:p>
        </p:txBody>
      </p:sp>
      <p:sp>
        <p:nvSpPr>
          <p:cNvPr id="117" name="Google Shape;117;p3"/>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b="1" lang="en-IN"/>
              <a:t>Divide / Break</a:t>
            </a:r>
            <a:endParaRPr/>
          </a:p>
          <a:p>
            <a:pPr indent="-283464" lvl="0" marL="365760" rtl="0" algn="l">
              <a:lnSpc>
                <a:spcPct val="100000"/>
              </a:lnSpc>
              <a:spcBef>
                <a:spcPts val="600"/>
              </a:spcBef>
              <a:spcAft>
                <a:spcPts val="0"/>
              </a:spcAft>
              <a:buSzPts val="2560"/>
              <a:buChar char="⚫"/>
            </a:pPr>
            <a:r>
              <a:rPr b="1" lang="en-IN"/>
              <a:t>Conquer / Solve</a:t>
            </a:r>
            <a:endParaRPr/>
          </a:p>
          <a:p>
            <a:pPr indent="-283464" lvl="0" marL="365760" rtl="0" algn="l">
              <a:lnSpc>
                <a:spcPct val="100000"/>
              </a:lnSpc>
              <a:spcBef>
                <a:spcPts val="600"/>
              </a:spcBef>
              <a:spcAft>
                <a:spcPts val="0"/>
              </a:spcAft>
              <a:buSzPts val="2560"/>
              <a:buChar char="⚫"/>
            </a:pPr>
            <a:r>
              <a:rPr b="1" lang="en-IN"/>
              <a:t>Merge / Combine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4"/>
          <p:cNvPicPr preferRelativeResize="0"/>
          <p:nvPr/>
        </p:nvPicPr>
        <p:blipFill rotWithShape="1">
          <a:blip r:embed="rId3">
            <a:alphaModFix/>
          </a:blip>
          <a:srcRect b="0" l="0" r="0" t="0"/>
          <a:stretch/>
        </p:blipFill>
        <p:spPr>
          <a:xfrm>
            <a:off x="1285852" y="928670"/>
            <a:ext cx="7508453" cy="5072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IN"/>
              <a:t>Merge Sort algorithm</a:t>
            </a:r>
            <a:endParaRPr/>
          </a:p>
        </p:txBody>
      </p:sp>
      <p:sp>
        <p:nvSpPr>
          <p:cNvPr id="128" name="Google Shape;128;p5"/>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fontScale="62500" lnSpcReduction="20000"/>
          </a:bodyPr>
          <a:lstStyle/>
          <a:p>
            <a:pPr indent="-283464" lvl="0" marL="365760" rtl="0" algn="l">
              <a:lnSpc>
                <a:spcPct val="150000"/>
              </a:lnSpc>
              <a:spcBef>
                <a:spcPts val="0"/>
              </a:spcBef>
              <a:spcAft>
                <a:spcPts val="0"/>
              </a:spcAft>
              <a:buSzPct val="80000"/>
              <a:buChar char="⚫"/>
            </a:pPr>
            <a:r>
              <a:rPr lang="en-IN" sz="2400"/>
              <a:t>Merge sort is based on Divide and conquer method. </a:t>
            </a:r>
            <a:endParaRPr/>
          </a:p>
          <a:p>
            <a:pPr indent="-283464" lvl="0" marL="365760" rtl="0" algn="l">
              <a:lnSpc>
                <a:spcPct val="150000"/>
              </a:lnSpc>
              <a:spcBef>
                <a:spcPts val="600"/>
              </a:spcBef>
              <a:spcAft>
                <a:spcPts val="0"/>
              </a:spcAft>
              <a:buSzPct val="80000"/>
              <a:buChar char="⚫"/>
            </a:pPr>
            <a:r>
              <a:rPr lang="en-IN" sz="2400"/>
              <a:t>It takes the list to be sorted and divide it in half to create two unsorted lists. </a:t>
            </a:r>
            <a:endParaRPr/>
          </a:p>
          <a:p>
            <a:pPr indent="-283464" lvl="0" marL="365760" rtl="0" algn="l">
              <a:lnSpc>
                <a:spcPct val="150000"/>
              </a:lnSpc>
              <a:spcBef>
                <a:spcPts val="600"/>
              </a:spcBef>
              <a:spcAft>
                <a:spcPts val="0"/>
              </a:spcAft>
              <a:buSzPct val="80000"/>
              <a:buChar char="⚫"/>
            </a:pPr>
            <a:r>
              <a:rPr lang="en-IN" sz="2400"/>
              <a:t>The two unsorted lists are then sorted and merged to get a sorted list. </a:t>
            </a:r>
            <a:endParaRPr/>
          </a:p>
          <a:p>
            <a:pPr indent="-283464" lvl="0" marL="365760" rtl="0" algn="l">
              <a:lnSpc>
                <a:spcPct val="150000"/>
              </a:lnSpc>
              <a:spcBef>
                <a:spcPts val="600"/>
              </a:spcBef>
              <a:spcAft>
                <a:spcPts val="0"/>
              </a:spcAft>
              <a:buSzPct val="80000"/>
              <a:buChar char="⚫"/>
            </a:pPr>
            <a:r>
              <a:rPr lang="en-IN" sz="2400"/>
              <a:t>The two unsorted lists are sorted by continually calling the merge-sort algorithm;  we eventually get a list of size 1 which is already sorted. The two lists of size 1 are then merged.</a:t>
            </a:r>
            <a:endParaRPr/>
          </a:p>
          <a:p>
            <a:pPr indent="-283464" lvl="0" marL="365760" rtl="0" algn="l">
              <a:lnSpc>
                <a:spcPct val="150000"/>
              </a:lnSpc>
              <a:spcBef>
                <a:spcPts val="600"/>
              </a:spcBef>
              <a:spcAft>
                <a:spcPts val="0"/>
              </a:spcAft>
              <a:buSzPct val="80000"/>
              <a:buNone/>
            </a:pPr>
            <a:r>
              <a:rPr b="1" lang="en-IN" sz="2400"/>
              <a:t>Steps using Divide and Conquer strategy</a:t>
            </a:r>
            <a:endParaRPr/>
          </a:p>
          <a:p>
            <a:pPr indent="-283464" lvl="0" marL="365760" rtl="0" algn="l">
              <a:lnSpc>
                <a:spcPct val="150000"/>
              </a:lnSpc>
              <a:spcBef>
                <a:spcPts val="600"/>
              </a:spcBef>
              <a:spcAft>
                <a:spcPts val="0"/>
              </a:spcAft>
              <a:buSzPct val="80000"/>
              <a:buChar char="⚫"/>
            </a:pPr>
            <a:r>
              <a:rPr b="1" lang="en-IN" sz="2400"/>
              <a:t>Step 1</a:t>
            </a:r>
            <a:r>
              <a:rPr lang="en-IN" sz="2400"/>
              <a:t> − if it is only one element in the list it is already sorted, return. </a:t>
            </a:r>
            <a:endParaRPr/>
          </a:p>
          <a:p>
            <a:pPr indent="-283464" lvl="0" marL="365760" rtl="0" algn="l">
              <a:lnSpc>
                <a:spcPct val="150000"/>
              </a:lnSpc>
              <a:spcBef>
                <a:spcPts val="600"/>
              </a:spcBef>
              <a:spcAft>
                <a:spcPts val="0"/>
              </a:spcAft>
              <a:buSzPct val="80000"/>
              <a:buChar char="⚫"/>
            </a:pPr>
            <a:r>
              <a:rPr b="1" lang="en-IN" sz="2400"/>
              <a:t>Step 2</a:t>
            </a:r>
            <a:r>
              <a:rPr lang="en-IN" sz="2400"/>
              <a:t> − divide the list recursively into two halves until it can no more be divided. </a:t>
            </a:r>
            <a:endParaRPr/>
          </a:p>
          <a:p>
            <a:pPr indent="-283464" lvl="0" marL="365760" rtl="0" algn="l">
              <a:lnSpc>
                <a:spcPct val="150000"/>
              </a:lnSpc>
              <a:spcBef>
                <a:spcPts val="600"/>
              </a:spcBef>
              <a:spcAft>
                <a:spcPts val="0"/>
              </a:spcAft>
              <a:buSzPct val="80000"/>
              <a:buChar char="⚫"/>
            </a:pPr>
            <a:r>
              <a:rPr b="1" lang="en-IN" sz="2400"/>
              <a:t>Step 3</a:t>
            </a:r>
            <a:r>
              <a:rPr lang="en-IN" sz="2400"/>
              <a:t> − merge the smaller lists into new list in sorted order.</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t/>
            </a:r>
            <a:endParaRPr/>
          </a:p>
        </p:txBody>
      </p:sp>
      <p:sp>
        <p:nvSpPr>
          <p:cNvPr id="134" name="Google Shape;134;p6"/>
          <p:cNvSpPr txBox="1"/>
          <p:nvPr>
            <p:ph idx="1" type="body"/>
          </p:nvPr>
        </p:nvSpPr>
        <p:spPr>
          <a:xfrm>
            <a:off x="1428728" y="1500174"/>
            <a:ext cx="7498080" cy="4800600"/>
          </a:xfrm>
          <a:prstGeom prst="rect">
            <a:avLst/>
          </a:prstGeom>
          <a:noFill/>
          <a:ln>
            <a:noFill/>
          </a:ln>
        </p:spPr>
        <p:txBody>
          <a:bodyPr anchorCtr="0" anchor="t" bIns="45700" lIns="91425" spcFirstLastPara="1" rIns="91425" wrap="square" tIns="45700">
            <a:noAutofit/>
          </a:bodyPr>
          <a:lstStyle/>
          <a:p>
            <a:pPr indent="-514350" lvl="0" marL="596646" rtl="0" algn="l">
              <a:lnSpc>
                <a:spcPct val="170000"/>
              </a:lnSpc>
              <a:spcBef>
                <a:spcPts val="0"/>
              </a:spcBef>
              <a:spcAft>
                <a:spcPts val="0"/>
              </a:spcAft>
              <a:buSzPts val="1280"/>
              <a:buNone/>
            </a:pPr>
            <a:r>
              <a:rPr b="1" lang="en-IN" sz="1600"/>
              <a:t>MergeSort(arr[], l, r)</a:t>
            </a:r>
            <a:r>
              <a:rPr lang="en-IN" sz="1600"/>
              <a:t> </a:t>
            </a:r>
            <a:endParaRPr/>
          </a:p>
          <a:p>
            <a:pPr indent="-514350" lvl="0" marL="596646" rtl="0" algn="l">
              <a:lnSpc>
                <a:spcPct val="170000"/>
              </a:lnSpc>
              <a:spcBef>
                <a:spcPts val="600"/>
              </a:spcBef>
              <a:spcAft>
                <a:spcPts val="0"/>
              </a:spcAft>
              <a:buSzPts val="1280"/>
              <a:buNone/>
            </a:pPr>
            <a:r>
              <a:rPr lang="en-IN" sz="1600"/>
              <a:t>	If r &gt; l </a:t>
            </a:r>
            <a:endParaRPr/>
          </a:p>
          <a:p>
            <a:pPr indent="-514350" lvl="0" marL="596646" rtl="0" algn="l">
              <a:lnSpc>
                <a:spcPct val="170000"/>
              </a:lnSpc>
              <a:spcBef>
                <a:spcPts val="600"/>
              </a:spcBef>
              <a:spcAft>
                <a:spcPts val="0"/>
              </a:spcAft>
              <a:buSzPts val="1280"/>
              <a:buNone/>
            </a:pPr>
            <a:r>
              <a:rPr lang="en-IN" sz="1600"/>
              <a:t>1.   Find the middle point to divide the array into two halves: </a:t>
            </a:r>
            <a:endParaRPr/>
          </a:p>
          <a:p>
            <a:pPr indent="-514350" lvl="0" marL="596646" rtl="0" algn="l">
              <a:lnSpc>
                <a:spcPct val="170000"/>
              </a:lnSpc>
              <a:spcBef>
                <a:spcPts val="600"/>
              </a:spcBef>
              <a:spcAft>
                <a:spcPts val="0"/>
              </a:spcAft>
              <a:buSzPts val="1280"/>
              <a:buNone/>
            </a:pPr>
            <a:r>
              <a:rPr lang="en-IN" sz="1600"/>
              <a:t>	middle m = (l+r)/2 </a:t>
            </a:r>
            <a:endParaRPr/>
          </a:p>
          <a:p>
            <a:pPr indent="-514350" lvl="0" marL="596646" rtl="0" algn="l">
              <a:lnSpc>
                <a:spcPct val="170000"/>
              </a:lnSpc>
              <a:spcBef>
                <a:spcPts val="600"/>
              </a:spcBef>
              <a:spcAft>
                <a:spcPts val="0"/>
              </a:spcAft>
              <a:buSzPts val="1280"/>
              <a:buNone/>
            </a:pPr>
            <a:r>
              <a:rPr lang="en-IN" sz="1600"/>
              <a:t>2.   Call mergeSort for first half: </a:t>
            </a:r>
            <a:endParaRPr/>
          </a:p>
          <a:p>
            <a:pPr indent="-514350" lvl="0" marL="596646" rtl="0" algn="l">
              <a:lnSpc>
                <a:spcPct val="170000"/>
              </a:lnSpc>
              <a:spcBef>
                <a:spcPts val="600"/>
              </a:spcBef>
              <a:spcAft>
                <a:spcPts val="0"/>
              </a:spcAft>
              <a:buSzPts val="1280"/>
              <a:buNone/>
            </a:pPr>
            <a:r>
              <a:rPr lang="en-IN" sz="1600"/>
              <a:t>	Call mergeSort(arr, l, m) </a:t>
            </a:r>
            <a:endParaRPr/>
          </a:p>
          <a:p>
            <a:pPr indent="-514350" lvl="0" marL="596646" rtl="0" algn="l">
              <a:lnSpc>
                <a:spcPct val="170000"/>
              </a:lnSpc>
              <a:spcBef>
                <a:spcPts val="600"/>
              </a:spcBef>
              <a:spcAft>
                <a:spcPts val="0"/>
              </a:spcAft>
              <a:buSzPts val="1280"/>
              <a:buNone/>
            </a:pPr>
            <a:r>
              <a:rPr lang="en-IN" sz="1600"/>
              <a:t>3.   Call mergeSort for second half: </a:t>
            </a:r>
            <a:endParaRPr/>
          </a:p>
          <a:p>
            <a:pPr indent="-514350" lvl="0" marL="596646" rtl="0" algn="l">
              <a:lnSpc>
                <a:spcPct val="170000"/>
              </a:lnSpc>
              <a:spcBef>
                <a:spcPts val="600"/>
              </a:spcBef>
              <a:spcAft>
                <a:spcPts val="0"/>
              </a:spcAft>
              <a:buSzPts val="1280"/>
              <a:buNone/>
            </a:pPr>
            <a:r>
              <a:rPr lang="en-IN" sz="1600"/>
              <a:t>	Call mergeSort(arr, m+1, r) </a:t>
            </a:r>
            <a:endParaRPr/>
          </a:p>
          <a:p>
            <a:pPr indent="-514350" lvl="0" marL="596646" rtl="0" algn="l">
              <a:lnSpc>
                <a:spcPct val="170000"/>
              </a:lnSpc>
              <a:spcBef>
                <a:spcPts val="600"/>
              </a:spcBef>
              <a:spcAft>
                <a:spcPts val="0"/>
              </a:spcAft>
              <a:buSzPts val="1280"/>
              <a:buNone/>
            </a:pPr>
            <a:r>
              <a:rPr lang="en-IN" sz="1600"/>
              <a:t>4.   Merge the two halves sorted in step 2 and 3: </a:t>
            </a:r>
            <a:endParaRPr/>
          </a:p>
          <a:p>
            <a:pPr indent="-514350" lvl="0" marL="596646" rtl="0" algn="l">
              <a:lnSpc>
                <a:spcPct val="170000"/>
              </a:lnSpc>
              <a:spcBef>
                <a:spcPts val="600"/>
              </a:spcBef>
              <a:spcAft>
                <a:spcPts val="0"/>
              </a:spcAft>
              <a:buSzPts val="1280"/>
              <a:buNone/>
            </a:pPr>
            <a:r>
              <a:rPr lang="en-IN" sz="1600"/>
              <a:t>	Call merge(arr, l, m, r)</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1435608" y="274638"/>
            <a:ext cx="7498080" cy="86834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3600"/>
              <a:buFont typeface="Gill Sans"/>
              <a:buNone/>
            </a:pPr>
            <a:r>
              <a:rPr lang="en-IN" sz="3600"/>
              <a:t>Mergesort(A,p,r)</a:t>
            </a:r>
            <a:endParaRPr sz="3600"/>
          </a:p>
        </p:txBody>
      </p:sp>
      <p:pic>
        <p:nvPicPr>
          <p:cNvPr descr="C:\Users\selvamary.g\Downloads\mergesortA.png" id="140" name="Google Shape;140;p7"/>
          <p:cNvPicPr preferRelativeResize="0"/>
          <p:nvPr/>
        </p:nvPicPr>
        <p:blipFill rotWithShape="1">
          <a:blip r:embed="rId3">
            <a:alphaModFix/>
          </a:blip>
          <a:srcRect b="0" l="0" r="0" t="0"/>
          <a:stretch/>
        </p:blipFill>
        <p:spPr>
          <a:xfrm>
            <a:off x="976811" y="1214421"/>
            <a:ext cx="7844960" cy="50006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descr="../_images/mergesortA.png" id="145" name="Google Shape;145;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descr="../_images/mergesortA.png" id="146" name="Google Shape;146;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descr="../_images/mergesortB.png" id="147" name="Google Shape;147;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descr="../_images/mergesortB.png" id="148" name="Google Shape;148;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descr="http://interactivepython.org/courselib/static/pythonds/_images/mergesortB.png" id="149" name="Google Shape;149;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descr="http://interactivepython.org/courselib/static/pythonds/_images/mergesortB.png" id="150" name="Google Shape;150;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descr="http://interactivepython.org/courselib/static/pythonds/_images/mergesortB.png" id="151" name="Google Shape;151;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descr="http://interactivepython.org/courselib/static/pythonds/_images/mergesortB.png" id="152" name="Google Shape;152;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descr="http://interactivepython.org/courselib/static/pythonds/_images/mergesortB.png" id="153" name="Google Shape;153;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descr="C:\Users\selvamary.g\Downloads\mergesortB.png" id="154" name="Google Shape;154;p8"/>
          <p:cNvPicPr preferRelativeResize="0"/>
          <p:nvPr/>
        </p:nvPicPr>
        <p:blipFill rotWithShape="1">
          <a:blip r:embed="rId3">
            <a:alphaModFix/>
          </a:blip>
          <a:srcRect b="0" l="0" r="0" t="0"/>
          <a:stretch/>
        </p:blipFill>
        <p:spPr>
          <a:xfrm>
            <a:off x="1169336" y="428604"/>
            <a:ext cx="6974564" cy="61498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IN"/>
              <a:t>Mergesort() function</a:t>
            </a:r>
            <a:endParaRPr/>
          </a:p>
        </p:txBody>
      </p:sp>
      <p:sp>
        <p:nvSpPr>
          <p:cNvPr id="160" name="Google Shape;160;p9"/>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fontScale="92500" lnSpcReduction="10000"/>
          </a:bodyPr>
          <a:lstStyle/>
          <a:p>
            <a:pPr indent="-283464" lvl="0" marL="365760" rtl="0" algn="l">
              <a:lnSpc>
                <a:spcPct val="100000"/>
              </a:lnSpc>
              <a:spcBef>
                <a:spcPts val="0"/>
              </a:spcBef>
              <a:spcAft>
                <a:spcPts val="0"/>
              </a:spcAft>
              <a:buSzPct val="80000"/>
              <a:buNone/>
            </a:pPr>
            <a:r>
              <a:rPr b="1" lang="en-IN" sz="2000"/>
              <a:t>MERGE-SORT (</a:t>
            </a:r>
            <a:r>
              <a:rPr b="1" i="1" lang="en-IN" sz="2000"/>
              <a:t>A, p, r)</a:t>
            </a:r>
            <a:endParaRPr/>
          </a:p>
          <a:p>
            <a:pPr indent="-283464" lvl="0" marL="365760" rtl="0" algn="l">
              <a:lnSpc>
                <a:spcPct val="100000"/>
              </a:lnSpc>
              <a:spcBef>
                <a:spcPts val="600"/>
              </a:spcBef>
              <a:spcAft>
                <a:spcPts val="0"/>
              </a:spcAft>
              <a:buSzPct val="80000"/>
              <a:buNone/>
            </a:pPr>
            <a:r>
              <a:rPr lang="en-IN" sz="2000"/>
              <a:t>1. WHILE </a:t>
            </a:r>
            <a:r>
              <a:rPr i="1" lang="en-IN" sz="2000"/>
              <a:t>p &lt; r // Check for base case</a:t>
            </a:r>
            <a:endParaRPr/>
          </a:p>
          <a:p>
            <a:pPr indent="-283464" lvl="0" marL="365760" rtl="0" algn="l">
              <a:lnSpc>
                <a:spcPct val="100000"/>
              </a:lnSpc>
              <a:spcBef>
                <a:spcPts val="600"/>
              </a:spcBef>
              <a:spcAft>
                <a:spcPts val="0"/>
              </a:spcAft>
              <a:buSzPct val="80000"/>
              <a:buNone/>
            </a:pPr>
            <a:r>
              <a:rPr lang="en-IN" sz="2000"/>
              <a:t>2.		q</a:t>
            </a:r>
            <a:r>
              <a:rPr i="1" lang="en-IN" sz="2000"/>
              <a:t> = FLOOR[(p + r)/2] // Divide step</a:t>
            </a:r>
            <a:endParaRPr/>
          </a:p>
          <a:p>
            <a:pPr indent="-283464" lvl="0" marL="365760" rtl="0" algn="l">
              <a:lnSpc>
                <a:spcPct val="100000"/>
              </a:lnSpc>
              <a:spcBef>
                <a:spcPts val="600"/>
              </a:spcBef>
              <a:spcAft>
                <a:spcPts val="0"/>
              </a:spcAft>
              <a:buSzPct val="80000"/>
              <a:buNone/>
            </a:pPr>
            <a:r>
              <a:rPr lang="en-IN" sz="2000"/>
              <a:t>3. 	MERGE-SORT (A, </a:t>
            </a:r>
            <a:r>
              <a:rPr i="1" lang="en-IN" sz="2000"/>
              <a:t>p, q)</a:t>
            </a:r>
            <a:endParaRPr/>
          </a:p>
          <a:p>
            <a:pPr indent="-283464" lvl="0" marL="365760" rtl="0" algn="l">
              <a:lnSpc>
                <a:spcPct val="100000"/>
              </a:lnSpc>
              <a:spcBef>
                <a:spcPts val="600"/>
              </a:spcBef>
              <a:spcAft>
                <a:spcPts val="0"/>
              </a:spcAft>
              <a:buSzPct val="80000"/>
              <a:buNone/>
            </a:pPr>
            <a:r>
              <a:rPr lang="en-IN" sz="2000"/>
              <a:t>4. 	MERGE-SORT (A, </a:t>
            </a:r>
            <a:r>
              <a:rPr i="1" lang="en-IN" sz="2000"/>
              <a:t>q + 1, r)</a:t>
            </a:r>
            <a:endParaRPr/>
          </a:p>
          <a:p>
            <a:pPr indent="-457200" lvl="0" marL="539496" rtl="0" algn="l">
              <a:lnSpc>
                <a:spcPct val="100000"/>
              </a:lnSpc>
              <a:spcBef>
                <a:spcPts val="600"/>
              </a:spcBef>
              <a:spcAft>
                <a:spcPts val="0"/>
              </a:spcAft>
              <a:buSzPct val="80000"/>
              <a:buAutoNum type="arabicPeriod" startAt="5"/>
            </a:pPr>
            <a:r>
              <a:rPr lang="en-IN" sz="2000"/>
              <a:t>MERGE (A, </a:t>
            </a:r>
            <a:r>
              <a:rPr i="1" lang="en-IN" sz="2000"/>
              <a:t>p, q+1, r)</a:t>
            </a:r>
            <a:endParaRPr/>
          </a:p>
          <a:p>
            <a:pPr indent="-457200" lvl="0" marL="539496" rtl="0" algn="l">
              <a:lnSpc>
                <a:spcPct val="100000"/>
              </a:lnSpc>
              <a:spcBef>
                <a:spcPts val="600"/>
              </a:spcBef>
              <a:spcAft>
                <a:spcPts val="0"/>
              </a:spcAft>
              <a:buSzPct val="80000"/>
              <a:buNone/>
            </a:pPr>
            <a:r>
              <a:t/>
            </a:r>
            <a:endParaRPr i="1" sz="2000"/>
          </a:p>
          <a:p>
            <a:pPr indent="-283464" lvl="0" marL="365760" rtl="0" algn="l">
              <a:lnSpc>
                <a:spcPct val="100000"/>
              </a:lnSpc>
              <a:spcBef>
                <a:spcPts val="600"/>
              </a:spcBef>
              <a:spcAft>
                <a:spcPts val="0"/>
              </a:spcAft>
              <a:buSzPct val="80000"/>
              <a:buChar char="⚫"/>
            </a:pPr>
            <a:r>
              <a:rPr b="1" lang="en-IN" sz="2000"/>
              <a:t>MergeSort() function / Split step</a:t>
            </a:r>
            <a:endParaRPr/>
          </a:p>
          <a:p>
            <a:pPr indent="-283464" lvl="0" marL="365760" rtl="0" algn="l">
              <a:lnSpc>
                <a:spcPct val="100000"/>
              </a:lnSpc>
              <a:spcBef>
                <a:spcPts val="600"/>
              </a:spcBef>
              <a:spcAft>
                <a:spcPts val="0"/>
              </a:spcAft>
              <a:buSzPct val="80000"/>
              <a:buChar char="⚫"/>
            </a:pPr>
            <a:r>
              <a:rPr lang="en-IN" sz="2000"/>
              <a:t>We find the middle index using start and end index of the input array and again invoke the same function with two parts one starting from start to mid and other being from mid+1 to end.</a:t>
            </a:r>
            <a:endParaRPr/>
          </a:p>
          <a:p>
            <a:pPr indent="-283464" lvl="0" marL="365760" rtl="0" algn="l">
              <a:lnSpc>
                <a:spcPct val="100000"/>
              </a:lnSpc>
              <a:spcBef>
                <a:spcPts val="600"/>
              </a:spcBef>
              <a:spcAft>
                <a:spcPts val="0"/>
              </a:spcAft>
              <a:buSzPct val="80000"/>
              <a:buChar char="⚫"/>
            </a:pPr>
            <a:r>
              <a:rPr lang="en-IN" sz="2000"/>
              <a:t>Once base condition is hit, we start winding up and call merge function.</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2016-07-05T10:07:54Z</dcterms:created>
  <dc:creator>Selvamary</dc:creator>
</cp:coreProperties>
</file>