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24" r:id="rId3"/>
    <p:sldId id="363" r:id="rId4"/>
    <p:sldId id="366" r:id="rId5"/>
    <p:sldId id="367" r:id="rId6"/>
    <p:sldId id="389" r:id="rId7"/>
    <p:sldId id="390" r:id="rId8"/>
    <p:sldId id="391" r:id="rId9"/>
    <p:sldId id="392" r:id="rId10"/>
    <p:sldId id="368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332D-7062-4569-A024-961F601BC07C}" type="datetimeFigureOut">
              <a:rPr lang="en-US" smtClean="0"/>
              <a:pPr/>
              <a:t>12/10/2016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BCD75-6D87-4475-B92A-72AF35D9B4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889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C045E-3D28-4229-9F31-EEBC518FD90E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3B0464-9297-424F-A1E2-9CB845254A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7406640" cy="1472184"/>
          </a:xfrm>
        </p:spPr>
        <p:txBody>
          <a:bodyPr>
            <a:noAutofit/>
          </a:bodyPr>
          <a:lstStyle/>
          <a:p>
            <a:r>
              <a:rPr lang="en-US" sz="3200" b="1" dirty="0"/>
              <a:t>UNIT </a:t>
            </a:r>
            <a:r>
              <a:rPr lang="en-US" sz="3200" b="1" dirty="0" smtClean="0"/>
              <a:t>II</a:t>
            </a:r>
            <a:br>
              <a:rPr lang="en-US" sz="3200" b="1" dirty="0" smtClean="0"/>
            </a:br>
            <a:r>
              <a:rPr lang="en-US" sz="3200" b="1" dirty="0" smtClean="0"/>
              <a:t>DIVIDE AND CONQUER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7360" y="3810000"/>
            <a:ext cx="7406640" cy="14721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mr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–</a:t>
            </a:r>
            <a:r>
              <a:rPr lang="en-US" sz="3200" b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68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Master’s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/>
              <a:t>Time Complexity</a:t>
            </a:r>
          </a:p>
          <a:p>
            <a:pPr>
              <a:buNone/>
            </a:pPr>
            <a:endParaRPr lang="en-IN" sz="800" b="1" dirty="0" smtClean="0"/>
          </a:p>
          <a:p>
            <a:pPr>
              <a:buNone/>
            </a:pPr>
            <a:r>
              <a:rPr lang="en-IN" sz="2000" b="1" dirty="0" smtClean="0"/>
              <a:t>T(n) = 7T(n/2) + </a:t>
            </a:r>
            <a:r>
              <a:rPr lang="el-GR" sz="18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800" dirty="0" smtClean="0">
                <a:latin typeface="Cambria" pitchFamily="18" charset="0"/>
                <a:cs typeface="Times New Roman"/>
              </a:rPr>
              <a:t>(n</a:t>
            </a:r>
            <a:r>
              <a:rPr lang="en-IN" sz="1800" baseline="30000" dirty="0" smtClean="0">
                <a:latin typeface="Cambria" pitchFamily="18" charset="0"/>
                <a:cs typeface="Times New Roman"/>
              </a:rPr>
              <a:t>2</a:t>
            </a:r>
            <a:r>
              <a:rPr lang="en-IN" sz="1800" dirty="0" smtClean="0">
                <a:latin typeface="Cambria" pitchFamily="18" charset="0"/>
                <a:cs typeface="Times New Roman"/>
              </a:rPr>
              <a:t>)</a:t>
            </a:r>
            <a:endParaRPr lang="en-IN" sz="2800" b="1" dirty="0" smtClean="0"/>
          </a:p>
          <a:p>
            <a:pPr>
              <a:buNone/>
            </a:pPr>
            <a:r>
              <a:rPr lang="en-IN" sz="1600" b="1" dirty="0" smtClean="0"/>
              <a:t>T(n) = </a:t>
            </a:r>
            <a:r>
              <a:rPr lang="en-IN" sz="1600" b="1" dirty="0" err="1" smtClean="0"/>
              <a:t>aT</a:t>
            </a:r>
            <a:r>
              <a:rPr lang="en-IN" sz="1600" b="1" dirty="0" smtClean="0"/>
              <a:t>(n/b) + f(n) where a &gt;= 1 and b &gt; 1 </a:t>
            </a:r>
          </a:p>
          <a:p>
            <a:pPr>
              <a:buNone/>
            </a:pPr>
            <a:r>
              <a:rPr lang="en-IN" sz="1600" b="1" dirty="0" smtClean="0"/>
              <a:t>a = 7		b = 2		f(n) = n</a:t>
            </a:r>
            <a:r>
              <a:rPr lang="en-IN" sz="1600" b="1" baseline="30000" dirty="0" smtClean="0"/>
              <a:t>2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Cambria" pitchFamily="18" charset="0"/>
              </a:rPr>
              <a:t>If f(n) &lt; O(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baseline="30000" dirty="0" err="1" smtClean="0">
                <a:latin typeface="Cambria" pitchFamily="18" charset="0"/>
              </a:rPr>
              <a:t>log</a:t>
            </a:r>
            <a:r>
              <a:rPr lang="en-IN" sz="1600" baseline="-25000" dirty="0" err="1" smtClean="0">
                <a:latin typeface="Cambria" pitchFamily="18" charset="0"/>
              </a:rPr>
              <a:t>b</a:t>
            </a:r>
            <a:r>
              <a:rPr lang="en-IN" sz="1600" baseline="30000" dirty="0" err="1" smtClean="0">
                <a:latin typeface="Cambria" pitchFamily="18" charset="0"/>
              </a:rPr>
              <a:t>a</a:t>
            </a:r>
            <a:r>
              <a:rPr lang="en-IN" sz="1600" dirty="0" smtClean="0">
                <a:latin typeface="Cambria" pitchFamily="18" charset="0"/>
              </a:rPr>
              <a:t>), then T (n) = </a:t>
            </a:r>
            <a:r>
              <a:rPr lang="el-GR" sz="16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600" dirty="0" smtClean="0">
                <a:latin typeface="Cambria" pitchFamily="18" charset="0"/>
              </a:rPr>
              <a:t> (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baseline="30000" dirty="0" err="1" smtClean="0">
                <a:latin typeface="Cambria" pitchFamily="18" charset="0"/>
              </a:rPr>
              <a:t>log</a:t>
            </a:r>
            <a:r>
              <a:rPr lang="en-IN" sz="1600" baseline="-25000" dirty="0" err="1" smtClean="0">
                <a:latin typeface="Cambria" pitchFamily="18" charset="0"/>
              </a:rPr>
              <a:t>b</a:t>
            </a:r>
            <a:r>
              <a:rPr lang="en-IN" sz="1600" baseline="30000" dirty="0" err="1" smtClean="0">
                <a:latin typeface="Cambria" pitchFamily="18" charset="0"/>
              </a:rPr>
              <a:t>a</a:t>
            </a:r>
            <a:r>
              <a:rPr lang="en-IN" sz="1600" dirty="0" smtClean="0">
                <a:latin typeface="Cambria" pitchFamily="18" charset="0"/>
              </a:rPr>
              <a:t>).</a:t>
            </a: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Cambria" pitchFamily="18" charset="0"/>
              </a:rPr>
              <a:t>If f(n) = </a:t>
            </a:r>
            <a:r>
              <a:rPr lang="el-GR" sz="14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400" dirty="0" smtClean="0">
                <a:latin typeface="Cambria" pitchFamily="18" charset="0"/>
              </a:rPr>
              <a:t> </a:t>
            </a:r>
            <a:r>
              <a:rPr lang="en-IN" sz="1600" dirty="0" smtClean="0">
                <a:latin typeface="Cambria" pitchFamily="18" charset="0"/>
              </a:rPr>
              <a:t>(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baseline="30000" dirty="0" err="1" smtClean="0">
                <a:latin typeface="Cambria" pitchFamily="18" charset="0"/>
              </a:rPr>
              <a:t>log</a:t>
            </a:r>
            <a:r>
              <a:rPr lang="en-IN" sz="1600" baseline="-25000" dirty="0" err="1" smtClean="0">
                <a:latin typeface="Cambria" pitchFamily="18" charset="0"/>
              </a:rPr>
              <a:t>b</a:t>
            </a:r>
            <a:r>
              <a:rPr lang="en-IN" sz="1600" baseline="30000" dirty="0" err="1" smtClean="0">
                <a:latin typeface="Cambria" pitchFamily="18" charset="0"/>
              </a:rPr>
              <a:t>a</a:t>
            </a:r>
            <a:r>
              <a:rPr lang="en-IN" sz="1600" dirty="0" err="1" smtClean="0">
                <a:latin typeface="Cambria" pitchFamily="18" charset="0"/>
              </a:rPr>
              <a:t>log</a:t>
            </a:r>
            <a:r>
              <a:rPr lang="en-IN" sz="1600" baseline="30000" dirty="0" err="1" smtClean="0">
                <a:latin typeface="Cambria" pitchFamily="18" charset="0"/>
              </a:rPr>
              <a:t>k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dirty="0" smtClean="0">
                <a:latin typeface="Cambria" pitchFamily="18" charset="0"/>
              </a:rPr>
              <a:t>)  with k≥0, then T (n) = </a:t>
            </a:r>
            <a:r>
              <a:rPr lang="el-GR" sz="16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600" dirty="0" smtClean="0">
                <a:latin typeface="Cambria" pitchFamily="18" charset="0"/>
              </a:rPr>
              <a:t> (n</a:t>
            </a:r>
            <a:r>
              <a:rPr lang="en-IN" sz="1600" baseline="30000" dirty="0" smtClean="0">
                <a:latin typeface="Cambria" pitchFamily="18" charset="0"/>
              </a:rPr>
              <a:t>log</a:t>
            </a:r>
            <a:r>
              <a:rPr lang="en-IN" sz="1600" baseline="-25000" dirty="0" smtClean="0">
                <a:latin typeface="Cambria" pitchFamily="18" charset="0"/>
              </a:rPr>
              <a:t>b</a:t>
            </a:r>
            <a:r>
              <a:rPr lang="en-IN" sz="1600" baseline="30000" dirty="0" smtClean="0">
                <a:latin typeface="Cambria" pitchFamily="18" charset="0"/>
              </a:rPr>
              <a:t>a</a:t>
            </a:r>
            <a:r>
              <a:rPr lang="en-IN" sz="1600" dirty="0" smtClean="0">
                <a:latin typeface="Cambria" pitchFamily="18" charset="0"/>
              </a:rPr>
              <a:t>log</a:t>
            </a:r>
            <a:r>
              <a:rPr lang="en-IN" sz="1600" baseline="30000" dirty="0" smtClean="0">
                <a:latin typeface="Cambria" pitchFamily="18" charset="0"/>
              </a:rPr>
              <a:t>k+1</a:t>
            </a:r>
            <a:r>
              <a:rPr lang="en-IN" sz="1600" dirty="0" smtClean="0">
                <a:latin typeface="Cambria" pitchFamily="18" charset="0"/>
              </a:rPr>
              <a:t>n).</a:t>
            </a:r>
            <a:endParaRPr lang="en-IN" sz="1800" dirty="0" smtClean="0">
              <a:latin typeface="Cambria" pitchFamily="18" charset="0"/>
            </a:endParaRPr>
          </a:p>
          <a:p>
            <a:pPr marL="539496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Cambria" pitchFamily="18" charset="0"/>
              </a:rPr>
              <a:t>If f(n) &gt; </a:t>
            </a:r>
            <a:r>
              <a:rPr lang="el-GR" sz="1600" dirty="0" smtClean="0">
                <a:latin typeface="Cambria" pitchFamily="18" charset="0"/>
              </a:rPr>
              <a:t>Ω</a:t>
            </a:r>
            <a:r>
              <a:rPr lang="en-IN" sz="1600" dirty="0" smtClean="0">
                <a:latin typeface="Cambria" pitchFamily="18" charset="0"/>
              </a:rPr>
              <a:t> (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baseline="30000" dirty="0" err="1" smtClean="0">
                <a:latin typeface="Cambria" pitchFamily="18" charset="0"/>
              </a:rPr>
              <a:t>log</a:t>
            </a:r>
            <a:r>
              <a:rPr lang="en-IN" sz="1600" baseline="-25000" dirty="0" err="1" smtClean="0">
                <a:latin typeface="Cambria" pitchFamily="18" charset="0"/>
              </a:rPr>
              <a:t>b</a:t>
            </a:r>
            <a:r>
              <a:rPr lang="en-IN" sz="1600" baseline="30000" dirty="0" err="1" smtClean="0">
                <a:latin typeface="Cambria" pitchFamily="18" charset="0"/>
              </a:rPr>
              <a:t>a</a:t>
            </a:r>
            <a:r>
              <a:rPr lang="en-IN" sz="1600" dirty="0" smtClean="0">
                <a:latin typeface="Cambria" pitchFamily="18" charset="0"/>
              </a:rPr>
              <a:t>), and f(n) satisfies the regularity condition, then T (n) = </a:t>
            </a:r>
            <a:r>
              <a:rPr lang="el-GR" sz="1600" dirty="0" smtClean="0">
                <a:latin typeface="Cambria" pitchFamily="18" charset="0"/>
                <a:cs typeface="Times New Roman"/>
              </a:rPr>
              <a:t>ϴ</a:t>
            </a:r>
            <a:r>
              <a:rPr lang="en-IN" sz="1600" dirty="0" smtClean="0">
                <a:latin typeface="Cambria" pitchFamily="18" charset="0"/>
              </a:rPr>
              <a:t> (f(n)). </a:t>
            </a:r>
          </a:p>
          <a:p>
            <a:pPr marL="539496" indent="-457200">
              <a:lnSpc>
                <a:spcPct val="150000"/>
              </a:lnSpc>
              <a:buNone/>
            </a:pPr>
            <a:r>
              <a:rPr lang="en-IN" sz="1600" dirty="0" smtClean="0">
                <a:latin typeface="Cambria" pitchFamily="18" charset="0"/>
              </a:rPr>
              <a:t>Calculate 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baseline="30000" dirty="0" err="1" smtClean="0">
                <a:latin typeface="Cambria" pitchFamily="18" charset="0"/>
              </a:rPr>
              <a:t>log</a:t>
            </a:r>
            <a:r>
              <a:rPr lang="en-IN" sz="1600" baseline="-25000" dirty="0" err="1" smtClean="0">
                <a:latin typeface="Cambria" pitchFamily="18" charset="0"/>
              </a:rPr>
              <a:t>b</a:t>
            </a:r>
            <a:r>
              <a:rPr lang="en-IN" sz="1600" baseline="30000" dirty="0" err="1" smtClean="0">
                <a:latin typeface="Cambria" pitchFamily="18" charset="0"/>
              </a:rPr>
              <a:t>a</a:t>
            </a:r>
            <a:r>
              <a:rPr lang="en-IN" sz="1600" dirty="0" smtClean="0">
                <a:latin typeface="Cambria" pitchFamily="18" charset="0"/>
              </a:rPr>
              <a:t> = n</a:t>
            </a:r>
            <a:r>
              <a:rPr lang="en-IN" sz="1600" baseline="30000" dirty="0" smtClean="0">
                <a:latin typeface="Cambria" pitchFamily="18" charset="0"/>
              </a:rPr>
              <a:t>log</a:t>
            </a:r>
            <a:r>
              <a:rPr lang="en-IN" sz="1600" baseline="-25000" dirty="0" smtClean="0">
                <a:latin typeface="Cambria" pitchFamily="18" charset="0"/>
              </a:rPr>
              <a:t>2</a:t>
            </a:r>
            <a:r>
              <a:rPr lang="en-IN" sz="1600" baseline="30000" dirty="0" smtClean="0">
                <a:latin typeface="Cambria" pitchFamily="18" charset="0"/>
              </a:rPr>
              <a:t>7</a:t>
            </a:r>
            <a:r>
              <a:rPr lang="en-IN" sz="1600" dirty="0" smtClean="0">
                <a:latin typeface="Cambria" pitchFamily="18" charset="0"/>
              </a:rPr>
              <a:t> = n</a:t>
            </a:r>
            <a:r>
              <a:rPr lang="en-IN" sz="1600" b="1" baseline="30000" dirty="0" smtClean="0"/>
              <a:t>2.8074</a:t>
            </a:r>
            <a:endParaRPr lang="en-IN" sz="1600" baseline="300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Cambria" pitchFamily="18" charset="0"/>
              </a:rPr>
              <a:t>Compare with f(n). </a:t>
            </a:r>
            <a:r>
              <a:rPr lang="en-IN" sz="1800" dirty="0" smtClean="0">
                <a:latin typeface="Cambria" pitchFamily="18" charset="0"/>
              </a:rPr>
              <a:t>Since f(n) &lt; </a:t>
            </a:r>
            <a:r>
              <a:rPr lang="en-IN" sz="1800" dirty="0" err="1" smtClean="0">
                <a:latin typeface="Cambria" pitchFamily="18" charset="0"/>
              </a:rPr>
              <a:t>n</a:t>
            </a:r>
            <a:r>
              <a:rPr lang="en-IN" sz="1800" baseline="30000" dirty="0" err="1" smtClean="0">
                <a:latin typeface="Cambria" pitchFamily="18" charset="0"/>
              </a:rPr>
              <a:t>log</a:t>
            </a:r>
            <a:r>
              <a:rPr lang="en-IN" sz="1800" baseline="-25000" dirty="0" err="1" smtClean="0">
                <a:latin typeface="Cambria" pitchFamily="18" charset="0"/>
              </a:rPr>
              <a:t>b</a:t>
            </a:r>
            <a:r>
              <a:rPr lang="en-IN" sz="1800" baseline="30000" dirty="0" err="1" smtClean="0">
                <a:latin typeface="Cambria" pitchFamily="18" charset="0"/>
              </a:rPr>
              <a:t>a</a:t>
            </a:r>
            <a:r>
              <a:rPr lang="en-IN" sz="1800" dirty="0" smtClean="0">
                <a:latin typeface="Cambria" pitchFamily="18" charset="0"/>
              </a:rPr>
              <a:t> </a:t>
            </a:r>
          </a:p>
          <a:p>
            <a:pPr>
              <a:buNone/>
            </a:pPr>
            <a:r>
              <a:rPr lang="en-IN" sz="1800" dirty="0" smtClean="0">
                <a:latin typeface="Cambria" pitchFamily="18" charset="0"/>
              </a:rPr>
              <a:t>i.e. n</a:t>
            </a:r>
            <a:r>
              <a:rPr lang="en-IN" sz="1800" baseline="30000" dirty="0" smtClean="0">
                <a:latin typeface="Cambria" pitchFamily="18" charset="0"/>
              </a:rPr>
              <a:t>2</a:t>
            </a:r>
            <a:r>
              <a:rPr lang="en-IN" sz="1800" dirty="0" smtClean="0">
                <a:latin typeface="Cambria" pitchFamily="18" charset="0"/>
              </a:rPr>
              <a:t> = n</a:t>
            </a:r>
            <a:r>
              <a:rPr lang="en-IN" sz="1800" b="1" baseline="30000" dirty="0" smtClean="0"/>
              <a:t>2.8074</a:t>
            </a:r>
            <a:r>
              <a:rPr lang="en-IN" sz="1800" dirty="0" smtClean="0">
                <a:latin typeface="Cambria" pitchFamily="18" charset="0"/>
              </a:rPr>
              <a:t> </a:t>
            </a:r>
            <a:endParaRPr lang="en-IN" sz="1600" baseline="30000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Cambria" pitchFamily="18" charset="0"/>
              </a:rPr>
              <a:t>Case 1 is satisfied hence complexity is given as </a:t>
            </a:r>
          </a:p>
          <a:p>
            <a:pPr>
              <a:buNone/>
            </a:pPr>
            <a:r>
              <a:rPr lang="en-IN" sz="1600" b="1" dirty="0" smtClean="0">
                <a:latin typeface="Cambria" pitchFamily="18" charset="0"/>
              </a:rPr>
              <a:t>T(n) = </a:t>
            </a:r>
            <a:r>
              <a:rPr lang="el-GR" sz="16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1600" b="1" dirty="0" smtClean="0">
                <a:latin typeface="Cambria" pitchFamily="18" charset="0"/>
                <a:cs typeface="Times New Roman"/>
              </a:rPr>
              <a:t>(</a:t>
            </a:r>
            <a:r>
              <a:rPr lang="en-IN" sz="1600" dirty="0" err="1" smtClean="0">
                <a:latin typeface="Cambria" pitchFamily="18" charset="0"/>
              </a:rPr>
              <a:t>n</a:t>
            </a:r>
            <a:r>
              <a:rPr lang="en-IN" sz="1600" baseline="30000" dirty="0" err="1" smtClean="0">
                <a:latin typeface="Cambria" pitchFamily="18" charset="0"/>
              </a:rPr>
              <a:t>log</a:t>
            </a:r>
            <a:r>
              <a:rPr lang="en-IN" sz="1600" baseline="-25000" dirty="0" err="1" smtClean="0">
                <a:latin typeface="Cambria" pitchFamily="18" charset="0"/>
              </a:rPr>
              <a:t>b</a:t>
            </a:r>
            <a:r>
              <a:rPr lang="en-IN" sz="1600" baseline="30000" dirty="0" err="1" smtClean="0">
                <a:latin typeface="Cambria" pitchFamily="18" charset="0"/>
              </a:rPr>
              <a:t>a</a:t>
            </a:r>
            <a:r>
              <a:rPr lang="en-IN" sz="1600" b="1" dirty="0" smtClean="0">
                <a:latin typeface="Cambria" pitchFamily="18" charset="0"/>
                <a:cs typeface="Times New Roman"/>
              </a:rPr>
              <a:t>) = </a:t>
            </a:r>
            <a:r>
              <a:rPr lang="el-GR" sz="1600" b="1" dirty="0" smtClean="0">
                <a:latin typeface="Cambria" pitchFamily="18" charset="0"/>
                <a:cs typeface="Times New Roman"/>
              </a:rPr>
              <a:t>Θ</a:t>
            </a:r>
            <a:r>
              <a:rPr lang="en-IN" sz="1600" b="1" dirty="0" smtClean="0">
                <a:latin typeface="Cambria" pitchFamily="18" charset="0"/>
                <a:cs typeface="Times New Roman"/>
              </a:rPr>
              <a:t> (</a:t>
            </a:r>
            <a:r>
              <a:rPr lang="en-IN" sz="1600" dirty="0" smtClean="0">
                <a:latin typeface="Cambria" pitchFamily="18" charset="0"/>
              </a:rPr>
              <a:t>n</a:t>
            </a:r>
            <a:r>
              <a:rPr lang="en-IN" sz="1600" b="1" baseline="30000" dirty="0" smtClean="0"/>
              <a:t>2.8074</a:t>
            </a:r>
            <a:r>
              <a:rPr lang="en-IN" sz="1600" b="1" dirty="0" smtClean="0">
                <a:latin typeface="Cambria" pitchFamily="18" charset="0"/>
                <a:cs typeface="Times New Roman"/>
              </a:rPr>
              <a:t>)</a:t>
            </a:r>
          </a:p>
          <a:p>
            <a:pPr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Worksheet No. 12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Introduction, Binary Search - Merge sort and its algorithm analysis - Quick sort and its algorithm analysis - </a:t>
            </a:r>
            <a:r>
              <a:rPr lang="en-US" sz="2400" b="1" dirty="0" err="1" smtClean="0">
                <a:solidFill>
                  <a:srgbClr val="00B050"/>
                </a:solidFill>
              </a:rPr>
              <a:t>Strassen's</a:t>
            </a:r>
            <a:r>
              <a:rPr lang="en-US" sz="2400" b="1" dirty="0" smtClean="0">
                <a:solidFill>
                  <a:srgbClr val="00B050"/>
                </a:solidFill>
              </a:rPr>
              <a:t> Matrix multiplication</a:t>
            </a:r>
            <a:r>
              <a:rPr lang="en-US" sz="2400" dirty="0" smtClean="0"/>
              <a:t> - Finding Maximum and minimum - Algorithm for finding closest pair - Convex Hull Problem</a:t>
            </a:r>
            <a:endParaRPr lang="en-IN" sz="2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Divide / Break</a:t>
            </a:r>
          </a:p>
          <a:p>
            <a:r>
              <a:rPr lang="en-IN" b="1" dirty="0" smtClean="0"/>
              <a:t>Conquer / Solve</a:t>
            </a:r>
          </a:p>
          <a:p>
            <a:r>
              <a:rPr lang="en-IN" b="1" dirty="0" smtClean="0"/>
              <a:t>Merge / Combine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7508453" cy="50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685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err="1" smtClean="0"/>
              <a:t>Strassen’s</a:t>
            </a:r>
            <a:r>
              <a:rPr lang="en-IN" sz="3200" b="1" dirty="0" smtClean="0"/>
              <a:t> Multiplication – </a:t>
            </a:r>
            <a:br>
              <a:rPr lang="en-IN" sz="3200" b="1" dirty="0" smtClean="0"/>
            </a:br>
            <a:r>
              <a:rPr lang="en-IN" sz="3200" b="1" dirty="0" smtClean="0"/>
              <a:t>Naive Method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Given two square matrices A and B of size </a:t>
            </a:r>
          </a:p>
          <a:p>
            <a:pPr>
              <a:buNone/>
            </a:pPr>
            <a:r>
              <a:rPr lang="en-IN" sz="2400" b="1" dirty="0" smtClean="0"/>
              <a:t>n x n</a:t>
            </a:r>
            <a:r>
              <a:rPr lang="en-IN" sz="2400" dirty="0" smtClean="0"/>
              <a:t> each, find their multiplication matrix.</a:t>
            </a:r>
            <a:endParaRPr lang="en-IN" sz="2400" b="1" i="1" dirty="0" smtClean="0"/>
          </a:p>
          <a:p>
            <a:pPr>
              <a:buNone/>
            </a:pPr>
            <a:r>
              <a:rPr lang="en-IN" sz="2400" b="1" i="1" dirty="0" smtClean="0"/>
              <a:t>Naive Method</a:t>
            </a:r>
          </a:p>
          <a:p>
            <a:pPr>
              <a:buNone/>
            </a:pPr>
            <a:endParaRPr lang="en-IN" sz="24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2857496"/>
            <a:ext cx="7715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mbria" pitchFamily="18" charset="0"/>
              </a:rPr>
              <a:t>void multiply(int A[][N], int B[][N], int C[][N])</a:t>
            </a:r>
          </a:p>
          <a:p>
            <a:r>
              <a:rPr lang="en-IN" dirty="0" smtClean="0">
                <a:latin typeface="Cambria" pitchFamily="18" charset="0"/>
              </a:rPr>
              <a:t>{</a:t>
            </a:r>
          </a:p>
          <a:p>
            <a:r>
              <a:rPr lang="nn-NO" dirty="0" smtClean="0">
                <a:latin typeface="Cambria" pitchFamily="18" charset="0"/>
              </a:rPr>
              <a:t>	for (int i = 0; i &lt; N; i++)</a:t>
            </a:r>
          </a:p>
          <a:p>
            <a:r>
              <a:rPr lang="en-IN" dirty="0" smtClean="0">
                <a:latin typeface="Cambria" pitchFamily="18" charset="0"/>
              </a:rPr>
              <a:t>	{</a:t>
            </a:r>
          </a:p>
          <a:p>
            <a:r>
              <a:rPr lang="en-IN" dirty="0" smtClean="0">
                <a:latin typeface="Cambria" pitchFamily="18" charset="0"/>
              </a:rPr>
              <a:t>		for (</a:t>
            </a:r>
            <a:r>
              <a:rPr lang="en-IN" dirty="0" err="1" smtClean="0">
                <a:latin typeface="Cambria" pitchFamily="18" charset="0"/>
              </a:rPr>
              <a:t>int</a:t>
            </a:r>
            <a:r>
              <a:rPr lang="en-IN" dirty="0" smtClean="0">
                <a:latin typeface="Cambria" pitchFamily="18" charset="0"/>
              </a:rPr>
              <a:t> j = 0; j &lt; N; j++)</a:t>
            </a:r>
          </a:p>
          <a:p>
            <a:r>
              <a:rPr lang="en-IN" dirty="0" smtClean="0">
                <a:latin typeface="Cambria" pitchFamily="18" charset="0"/>
              </a:rPr>
              <a:t>		{</a:t>
            </a:r>
          </a:p>
          <a:p>
            <a:r>
              <a:rPr lang="en-IN" dirty="0" smtClean="0">
                <a:latin typeface="Cambria" pitchFamily="18" charset="0"/>
              </a:rPr>
              <a:t>			C[</a:t>
            </a:r>
            <a:r>
              <a:rPr lang="en-IN" dirty="0" err="1" smtClean="0">
                <a:latin typeface="Cambria" pitchFamily="18" charset="0"/>
              </a:rPr>
              <a:t>i</a:t>
            </a:r>
            <a:r>
              <a:rPr lang="en-IN" dirty="0" smtClean="0">
                <a:latin typeface="Cambria" pitchFamily="18" charset="0"/>
              </a:rPr>
              <a:t>][j] = 0;</a:t>
            </a:r>
          </a:p>
          <a:p>
            <a:r>
              <a:rPr lang="en-IN" dirty="0" smtClean="0">
                <a:latin typeface="Cambria" pitchFamily="18" charset="0"/>
              </a:rPr>
              <a:t>			for (</a:t>
            </a:r>
            <a:r>
              <a:rPr lang="en-IN" dirty="0" err="1" smtClean="0">
                <a:latin typeface="Cambria" pitchFamily="18" charset="0"/>
              </a:rPr>
              <a:t>int</a:t>
            </a:r>
            <a:r>
              <a:rPr lang="en-IN" dirty="0" smtClean="0">
                <a:latin typeface="Cambria" pitchFamily="18" charset="0"/>
              </a:rPr>
              <a:t> k = 0; k &lt; N; k++)</a:t>
            </a:r>
          </a:p>
          <a:p>
            <a:r>
              <a:rPr lang="en-IN" dirty="0" smtClean="0">
                <a:latin typeface="Cambria" pitchFamily="18" charset="0"/>
              </a:rPr>
              <a:t>			{</a:t>
            </a:r>
          </a:p>
          <a:p>
            <a:r>
              <a:rPr lang="en-IN" dirty="0" smtClean="0">
                <a:latin typeface="Cambria" pitchFamily="18" charset="0"/>
              </a:rPr>
              <a:t>				</a:t>
            </a:r>
            <a:r>
              <a:rPr lang="pl-PL" dirty="0" smtClean="0">
                <a:latin typeface="Cambria" pitchFamily="18" charset="0"/>
              </a:rPr>
              <a:t>C[i][j] += A[i][k]*B[k][j];</a:t>
            </a:r>
          </a:p>
          <a:p>
            <a:r>
              <a:rPr lang="en-IN" dirty="0" smtClean="0">
                <a:latin typeface="Cambria" pitchFamily="18" charset="0"/>
              </a:rPr>
              <a:t>			}</a:t>
            </a:r>
          </a:p>
          <a:p>
            <a:r>
              <a:rPr lang="en-IN" dirty="0" smtClean="0">
                <a:latin typeface="Cambria" pitchFamily="18" charset="0"/>
              </a:rPr>
              <a:t>		}</a:t>
            </a:r>
          </a:p>
          <a:p>
            <a:r>
              <a:rPr lang="en-IN" dirty="0" smtClean="0">
                <a:latin typeface="Cambria" pitchFamily="18" charset="0"/>
              </a:rPr>
              <a:t>	}</a:t>
            </a:r>
          </a:p>
          <a:p>
            <a:r>
              <a:rPr lang="en-IN" dirty="0" smtClean="0">
                <a:latin typeface="Cambria" pitchFamily="18" charset="0"/>
              </a:rPr>
              <a:t>} 	// </a:t>
            </a:r>
            <a:r>
              <a:rPr lang="en-IN" dirty="0" smtClean="0"/>
              <a:t>Time Complexity of above method is O(N</a:t>
            </a:r>
            <a:r>
              <a:rPr lang="en-IN" baseline="30000" dirty="0" smtClean="0"/>
              <a:t>3</a:t>
            </a:r>
            <a:r>
              <a:rPr lang="en-IN" dirty="0" smtClean="0"/>
              <a:t>).</a:t>
            </a: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err="1" smtClean="0"/>
              <a:t>Strassen’s</a:t>
            </a:r>
            <a:r>
              <a:rPr lang="en-IN" sz="3200" b="1" dirty="0" smtClean="0"/>
              <a:t> Multiplication – </a:t>
            </a:r>
            <a:br>
              <a:rPr lang="en-IN" sz="3200" b="1" dirty="0" smtClean="0"/>
            </a:br>
            <a:r>
              <a:rPr lang="en-IN" sz="3200" b="1" dirty="0" smtClean="0"/>
              <a:t>Divide and Conquer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 smtClean="0"/>
              <a:t>Following is simple Divide and Conquer method to multiply two square matrices.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 smtClean="0"/>
              <a:t>1) Divide matrices A and B in 4 sub-matrices of size N/2 x N/2 as shown in the below diagram.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 smtClean="0"/>
              <a:t>2) Calculate following values recursively. </a:t>
            </a:r>
            <a:r>
              <a:rPr lang="en-IN" sz="1800" b="1" dirty="0" err="1" smtClean="0"/>
              <a:t>ae+bg</a:t>
            </a:r>
            <a:r>
              <a:rPr lang="en-IN" sz="1800" b="1" dirty="0" smtClean="0"/>
              <a:t>, </a:t>
            </a:r>
            <a:r>
              <a:rPr lang="en-IN" sz="1800" b="1" dirty="0" err="1" smtClean="0"/>
              <a:t>af+bh</a:t>
            </a:r>
            <a:r>
              <a:rPr lang="en-IN" sz="1800" b="1" dirty="0" smtClean="0"/>
              <a:t>, </a:t>
            </a:r>
            <a:r>
              <a:rPr lang="en-IN" sz="1800" b="1" dirty="0" err="1" smtClean="0"/>
              <a:t>ce+dg</a:t>
            </a:r>
            <a:r>
              <a:rPr lang="en-IN" sz="1800" b="1" dirty="0" smtClean="0"/>
              <a:t> and </a:t>
            </a:r>
            <a:r>
              <a:rPr lang="en-IN" sz="1800" b="1" dirty="0" err="1" smtClean="0"/>
              <a:t>cf+dh</a:t>
            </a:r>
            <a:r>
              <a:rPr lang="en-IN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/>
              <a:t>In the above method, we do 8 multiplications for matrices of size N/2 x N/2 and 4 additions. Addition of two matrices takes O(N</a:t>
            </a:r>
            <a:r>
              <a:rPr lang="en-IN" sz="1800" baseline="30000" dirty="0" smtClean="0"/>
              <a:t>2</a:t>
            </a:r>
            <a:r>
              <a:rPr lang="en-IN" sz="1800" dirty="0" smtClean="0"/>
              <a:t>) time. So the time complexity can be written as T(N) = 8T(N/2) + O(N</a:t>
            </a:r>
            <a:r>
              <a:rPr lang="en-IN" sz="1800" baseline="30000" dirty="0" smtClean="0"/>
              <a:t>2</a:t>
            </a:r>
            <a:r>
              <a:rPr lang="en-IN" sz="18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/>
              <a:t>From Master's Theorem, time complexity of above method is O(N</a:t>
            </a:r>
            <a:r>
              <a:rPr lang="en-IN" sz="1800" baseline="30000" dirty="0" smtClean="0"/>
              <a:t>3</a:t>
            </a:r>
            <a:r>
              <a:rPr lang="en-IN" sz="1800" dirty="0" smtClean="0"/>
              <a:t>) which is unfortunately same as the above naive method.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i="1" dirty="0" smtClean="0"/>
              <a:t>Simple Divide and Conquer also leads to O(N</a:t>
            </a:r>
            <a:r>
              <a:rPr lang="en-IN" sz="3100" b="1" i="1" baseline="30000" dirty="0" smtClean="0"/>
              <a:t>3</a:t>
            </a:r>
            <a:r>
              <a:rPr lang="en-IN" sz="3100" b="1" i="1" dirty="0" smtClean="0"/>
              <a:t>), can there be a better way?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In the above divide and conquer method, the main component for high time complexity is 8 recursive calls.</a:t>
            </a:r>
          </a:p>
          <a:p>
            <a:pPr algn="just"/>
            <a:r>
              <a:rPr lang="en-IN" sz="2400" dirty="0" smtClean="0"/>
              <a:t>The idea of </a:t>
            </a:r>
            <a:r>
              <a:rPr lang="en-IN" sz="2400" dirty="0" err="1" smtClean="0"/>
              <a:t>Strassen’s</a:t>
            </a:r>
            <a:r>
              <a:rPr lang="en-IN" sz="2400" dirty="0" smtClean="0"/>
              <a:t> method is to reduce the number of recursive calls to 7. </a:t>
            </a:r>
            <a:r>
              <a:rPr lang="en-IN" sz="2400" dirty="0" err="1" smtClean="0"/>
              <a:t>Strassen’s</a:t>
            </a:r>
            <a:r>
              <a:rPr lang="en-IN" sz="2400" dirty="0" smtClean="0"/>
              <a:t> method is similar to above simple divide and conquer method in the sense that this method also divides matrices to </a:t>
            </a:r>
            <a:r>
              <a:rPr lang="en-IN" sz="2400" dirty="0" err="1" smtClean="0"/>
              <a:t>submatrices</a:t>
            </a:r>
            <a:r>
              <a:rPr lang="en-IN" sz="2400" dirty="0" smtClean="0"/>
              <a:t> of size N/2 x N/2 as shown in the above diagram, but in </a:t>
            </a:r>
            <a:r>
              <a:rPr lang="en-IN" sz="2400" dirty="0" err="1" smtClean="0"/>
              <a:t>Strassen’s</a:t>
            </a:r>
            <a:r>
              <a:rPr lang="en-IN" sz="2400" dirty="0" smtClean="0"/>
              <a:t> method, the four sub-matrices of result are calculated using following formulae.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557338"/>
            <a:ext cx="7501804" cy="50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447800"/>
            <a:ext cx="7790712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000" b="1" dirty="0" smtClean="0"/>
              <a:t>Generally, </a:t>
            </a:r>
            <a:r>
              <a:rPr lang="en-IN" sz="2000" b="1" dirty="0" err="1" smtClean="0"/>
              <a:t>Strassen’s</a:t>
            </a:r>
            <a:r>
              <a:rPr lang="en-IN" sz="2000" b="1" dirty="0" smtClean="0"/>
              <a:t> Method is not preferred for practical applications for following reasons.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 constants used in </a:t>
            </a:r>
            <a:r>
              <a:rPr lang="en-IN" sz="2000" dirty="0" err="1" smtClean="0"/>
              <a:t>Strassen’s</a:t>
            </a:r>
            <a:r>
              <a:rPr lang="en-IN" sz="2000" dirty="0" smtClean="0"/>
              <a:t> method are high and for a typical application Naive method works better.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For Sparse matrices, there are better methods especially designed for them.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 sub matrices in recursion take extra space.</a:t>
            </a:r>
          </a:p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Because of the limited precision of computer arithmetic on non integer values, larger errors accumulate in </a:t>
            </a:r>
            <a:r>
              <a:rPr lang="en-IN" sz="2000" dirty="0" err="1" smtClean="0"/>
              <a:t>Strassen’s</a:t>
            </a:r>
            <a:r>
              <a:rPr lang="en-IN" sz="2000" dirty="0" smtClean="0"/>
              <a:t> algorithm than in Naive Method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3891</TotalTime>
  <Words>430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UNIT II DIVIDE AND CONQUER</vt:lpstr>
      <vt:lpstr>Syllabus</vt:lpstr>
      <vt:lpstr>Introduction</vt:lpstr>
      <vt:lpstr>Slide 4</vt:lpstr>
      <vt:lpstr>Strassen’s Multiplication –  Naive Method</vt:lpstr>
      <vt:lpstr>Strassen’s Multiplication –  Divide and Conquer</vt:lpstr>
      <vt:lpstr>Simple Divide and Conquer also leads to O(N3), can there be a better way?</vt:lpstr>
      <vt:lpstr>Slide 8</vt:lpstr>
      <vt:lpstr>Slide 9</vt:lpstr>
      <vt:lpstr>Using Master’s theorem</vt:lpstr>
      <vt:lpstr>Worksheet No.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INTRODUCTION TO DATA STRUCTURES</dc:title>
  <dc:creator>Selvamary</dc:creator>
  <cp:lastModifiedBy>selvamary.g</cp:lastModifiedBy>
  <cp:revision>195</cp:revision>
  <dcterms:created xsi:type="dcterms:W3CDTF">2016-07-05T10:07:54Z</dcterms:created>
  <dcterms:modified xsi:type="dcterms:W3CDTF">2016-12-10T15:59:20Z</dcterms:modified>
</cp:coreProperties>
</file>