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jj6s7GQEk2UyNx1C50dRYmcCOq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6" name="Google Shape;26;p1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13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15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1" name="Google Shape;41;p15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1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15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0" name="Google Shape;70;p19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3" name="Google Shape;83;p21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21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5" name="Google Shape;85;p21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21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12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1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" name="Google Shape;19;p12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600200" y="1828800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b="1" lang="en-IN" sz="3200"/>
              <a:t>UNIT II</a:t>
            </a:r>
            <a:br>
              <a:rPr b="1" lang="en-IN" sz="3200"/>
            </a:br>
            <a:r>
              <a:rPr b="1" lang="en-IN" sz="3200"/>
              <a:t>DIVIDE AND CONQUER</a:t>
            </a:r>
            <a:endParaRPr sz="3200"/>
          </a:p>
        </p:txBody>
      </p:sp>
      <p:sp>
        <p:nvSpPr>
          <p:cNvPr id="105" name="Google Shape;105;p1"/>
          <p:cNvSpPr txBox="1"/>
          <p:nvPr/>
        </p:nvSpPr>
        <p:spPr>
          <a:xfrm>
            <a:off x="1737360" y="3810000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Session – 14</a:t>
            </a:r>
            <a:endParaRPr b="0" i="0" sz="3200" u="none" cap="none" strike="noStrike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Using Master’s theorem</a:t>
            </a:r>
            <a:endParaRPr/>
          </a:p>
        </p:txBody>
      </p:sp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1214414" y="1447800"/>
            <a:ext cx="7719274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IN" sz="2000"/>
              <a:t>T(n) = 2T(n/2) + O(nLogn)</a:t>
            </a:r>
            <a:endParaRPr b="1"/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en-IN" sz="1800"/>
              <a:t>T(n) = aT(n/b) + f(n) where a &gt;= 1 and b &gt; 1 </a:t>
            </a:r>
            <a:endParaRPr/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en-IN" sz="1800"/>
              <a:t>a = 2		b = 2		f(n) = nlogn</a:t>
            </a:r>
            <a:endParaRPr b="1" baseline="30000" sz="1800"/>
          </a:p>
          <a:p>
            <a:pPr indent="-457200" lvl="0" marL="539496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Gill Sans"/>
              <a:buAutoNum type="arabicPeriod"/>
            </a:pPr>
            <a:r>
              <a:rPr lang="en-IN" sz="1800">
                <a:latin typeface="Cambria"/>
                <a:ea typeface="Cambria"/>
                <a:cs typeface="Cambria"/>
                <a:sym typeface="Cambria"/>
              </a:rPr>
              <a:t>If f(n) &lt; O(n</a:t>
            </a:r>
            <a:r>
              <a:rPr baseline="30000" lang="en-IN" sz="18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aseline="-25000" lang="en-IN" sz="1800"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30000" lang="en-IN" sz="18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IN" sz="1800">
                <a:latin typeface="Cambria"/>
                <a:ea typeface="Cambria"/>
                <a:cs typeface="Cambria"/>
                <a:sym typeface="Cambria"/>
              </a:rPr>
              <a:t>), then T (n) = ϴ (n</a:t>
            </a:r>
            <a:r>
              <a:rPr baseline="30000" lang="en-IN" sz="18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aseline="-25000" lang="en-IN" sz="1800"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30000" lang="en-IN" sz="18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IN" sz="1800">
                <a:latin typeface="Cambria"/>
                <a:ea typeface="Cambria"/>
                <a:cs typeface="Cambria"/>
                <a:sym typeface="Cambria"/>
              </a:rPr>
              <a:t>).</a:t>
            </a:r>
            <a:endParaRPr/>
          </a:p>
          <a:p>
            <a:pPr indent="-457200" lvl="0" marL="539496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Gill Sans"/>
              <a:buAutoNum type="arabicPeriod"/>
            </a:pPr>
            <a:r>
              <a:rPr b="1" lang="en-IN" sz="1800">
                <a:latin typeface="Cambria"/>
                <a:ea typeface="Cambria"/>
                <a:cs typeface="Cambria"/>
                <a:sym typeface="Cambria"/>
              </a:rPr>
              <a:t>If f(n) = </a:t>
            </a:r>
            <a:r>
              <a:rPr b="1" lang="en-IN" sz="1600">
                <a:latin typeface="Cambria"/>
                <a:ea typeface="Cambria"/>
                <a:cs typeface="Cambria"/>
                <a:sym typeface="Cambria"/>
              </a:rPr>
              <a:t>ϴ </a:t>
            </a:r>
            <a:r>
              <a:rPr b="1" lang="en-IN" sz="1800">
                <a:latin typeface="Cambria"/>
                <a:ea typeface="Cambria"/>
                <a:cs typeface="Cambria"/>
                <a:sym typeface="Cambria"/>
              </a:rPr>
              <a:t>(n</a:t>
            </a:r>
            <a:r>
              <a:rPr b="1" baseline="30000" lang="en-IN" sz="18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="1" baseline="-25000" lang="en-IN" sz="1800"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="1" baseline="30000" lang="en-IN" sz="18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="1" lang="en-IN" sz="18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="1" baseline="30000" lang="en-IN" sz="1800"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b="1" lang="en-IN" sz="1800">
                <a:latin typeface="Cambria"/>
                <a:ea typeface="Cambria"/>
                <a:cs typeface="Cambria"/>
                <a:sym typeface="Cambria"/>
              </a:rPr>
              <a:t>n)  with k≥0, then T (n) = ϴ (n</a:t>
            </a:r>
            <a:r>
              <a:rPr b="1" baseline="30000" lang="en-IN" sz="18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="1" baseline="-25000" lang="en-IN" sz="1800"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="1" baseline="30000" lang="en-IN" sz="18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="1" lang="en-IN" sz="18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="1" baseline="30000" lang="en-IN" sz="1800">
                <a:latin typeface="Cambria"/>
                <a:ea typeface="Cambria"/>
                <a:cs typeface="Cambria"/>
                <a:sym typeface="Cambria"/>
              </a:rPr>
              <a:t>k+1</a:t>
            </a:r>
            <a:r>
              <a:rPr b="1" lang="en-IN" sz="1800">
                <a:latin typeface="Cambria"/>
                <a:ea typeface="Cambria"/>
                <a:cs typeface="Cambria"/>
                <a:sym typeface="Cambria"/>
              </a:rPr>
              <a:t>n).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539496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Gill Sans"/>
              <a:buAutoNum type="arabicPeriod"/>
            </a:pPr>
            <a:r>
              <a:rPr lang="en-IN" sz="1800">
                <a:latin typeface="Cambria"/>
                <a:ea typeface="Cambria"/>
                <a:cs typeface="Cambria"/>
                <a:sym typeface="Cambria"/>
              </a:rPr>
              <a:t>If f(n) &gt; Ω (n</a:t>
            </a:r>
            <a:r>
              <a:rPr baseline="30000" lang="en-IN" sz="18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aseline="-25000" lang="en-IN" sz="1800"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30000" lang="en-IN" sz="18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IN" sz="1800">
                <a:latin typeface="Cambria"/>
                <a:ea typeface="Cambria"/>
                <a:cs typeface="Cambria"/>
                <a:sym typeface="Cambria"/>
              </a:rPr>
              <a:t>), and f(n) satisfies the condition, then T (n) = ϴ (f(n)). </a:t>
            </a:r>
            <a:endParaRPr/>
          </a:p>
          <a:p>
            <a:pPr indent="-457200" lvl="0" marL="539496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IN" sz="1800">
                <a:latin typeface="Cambria"/>
                <a:ea typeface="Cambria"/>
                <a:cs typeface="Cambria"/>
                <a:sym typeface="Cambria"/>
              </a:rPr>
              <a:t>Calculate n</a:t>
            </a:r>
            <a:r>
              <a:rPr baseline="30000" lang="en-IN" sz="18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aseline="-25000" lang="en-IN" sz="1800"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30000" lang="en-IN" sz="18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IN" sz="1800">
                <a:latin typeface="Cambria"/>
                <a:ea typeface="Cambria"/>
                <a:cs typeface="Cambria"/>
                <a:sym typeface="Cambria"/>
              </a:rPr>
              <a:t> = n</a:t>
            </a:r>
            <a:r>
              <a:rPr baseline="30000" lang="en-IN" sz="18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aseline="-25000" lang="en-IN" sz="18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aseline="30000" lang="en-IN" sz="18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-IN" sz="1800">
                <a:latin typeface="Cambria"/>
                <a:ea typeface="Cambria"/>
                <a:cs typeface="Cambria"/>
                <a:sym typeface="Cambria"/>
              </a:rPr>
              <a:t>= n</a:t>
            </a:r>
            <a:r>
              <a:rPr b="1" baseline="30000" lang="en-IN" sz="1800"/>
              <a:t>1</a:t>
            </a:r>
            <a:endParaRPr baseline="30000" sz="1800">
              <a:latin typeface="Cambria"/>
              <a:ea typeface="Cambria"/>
              <a:cs typeface="Cambria"/>
              <a:sym typeface="Cambria"/>
            </a:endParaRPr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IN" sz="1800">
                <a:latin typeface="Cambria"/>
                <a:ea typeface="Cambria"/>
                <a:cs typeface="Cambria"/>
                <a:sym typeface="Cambria"/>
              </a:rPr>
              <a:t>Compare with f(n). </a:t>
            </a:r>
            <a:r>
              <a:rPr lang="en-IN" sz="2000">
                <a:latin typeface="Cambria"/>
                <a:ea typeface="Cambria"/>
                <a:cs typeface="Cambria"/>
                <a:sym typeface="Cambria"/>
              </a:rPr>
              <a:t>Since f(n) &lt; n</a:t>
            </a:r>
            <a:r>
              <a:rPr baseline="30000" lang="en-IN" sz="20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aseline="-25000" lang="en-IN" sz="2000"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aseline="30000" lang="en-IN" sz="20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IN" sz="2000">
                <a:latin typeface="Cambria"/>
                <a:ea typeface="Cambria"/>
                <a:cs typeface="Cambria"/>
                <a:sym typeface="Cambria"/>
              </a:rPr>
              <a:t> 	i.e. nlogn = n</a:t>
            </a:r>
            <a:r>
              <a:rPr baseline="30000" lang="en-IN" sz="2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IN" sz="20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aseline="30000" lang="en-IN" sz="2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IN" sz="2000">
                <a:latin typeface="Cambria"/>
                <a:ea typeface="Cambria"/>
                <a:cs typeface="Cambria"/>
                <a:sym typeface="Cambria"/>
              </a:rPr>
              <a:t>n</a:t>
            </a:r>
            <a:endParaRPr baseline="30000" sz="1800">
              <a:latin typeface="Cambria"/>
              <a:ea typeface="Cambria"/>
              <a:cs typeface="Cambria"/>
              <a:sym typeface="Cambria"/>
            </a:endParaRPr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IN" sz="1800">
                <a:latin typeface="Cambria"/>
                <a:ea typeface="Cambria"/>
                <a:cs typeface="Cambria"/>
                <a:sym typeface="Cambria"/>
              </a:rPr>
              <a:t>Case 2 is satisfied hence complexity is given as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en-IN" sz="1800">
                <a:latin typeface="Cambria"/>
                <a:ea typeface="Cambria"/>
                <a:cs typeface="Cambria"/>
                <a:sym typeface="Cambria"/>
              </a:rPr>
              <a:t>T(n) =  ϴ (n</a:t>
            </a:r>
            <a:r>
              <a:rPr b="1" baseline="30000" lang="en-IN" sz="18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="1" baseline="-25000" lang="en-IN" sz="1800"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="1" baseline="30000" lang="en-IN" sz="18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="1" lang="en-IN" sz="1800">
                <a:latin typeface="Cambria"/>
                <a:ea typeface="Cambria"/>
                <a:cs typeface="Cambria"/>
                <a:sym typeface="Cambria"/>
              </a:rPr>
              <a:t>log</a:t>
            </a:r>
            <a:r>
              <a:rPr b="1" baseline="30000" lang="en-IN" sz="1800">
                <a:latin typeface="Cambria"/>
                <a:ea typeface="Cambria"/>
                <a:cs typeface="Cambria"/>
                <a:sym typeface="Cambria"/>
              </a:rPr>
              <a:t>k+1</a:t>
            </a:r>
            <a:r>
              <a:rPr b="1" lang="en-IN" sz="1800">
                <a:latin typeface="Cambria"/>
                <a:ea typeface="Cambria"/>
                <a:cs typeface="Cambria"/>
                <a:sym typeface="Cambria"/>
              </a:rPr>
              <a:t>n) =  ϴ (nlog</a:t>
            </a:r>
            <a:r>
              <a:rPr b="1" baseline="30000" lang="en-IN" sz="18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lang="en-IN" sz="1800">
                <a:latin typeface="Cambria"/>
                <a:ea typeface="Cambria"/>
                <a:cs typeface="Cambria"/>
                <a:sym typeface="Cambria"/>
              </a:rPr>
              <a:t>n)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1295400" y="228600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</a:pPr>
            <a:r>
              <a:rPr b="1" lang="en-IN" sz="4000"/>
              <a:t>Worksheet No. 14</a:t>
            </a:r>
            <a:endParaRPr b="1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IN"/>
              <a:t>Syllabus</a:t>
            </a:r>
            <a:endParaRPr b="1"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lang="en-IN" sz="2400"/>
              <a:t>Introduction, Binary Search - Merge sort and its algorithm analysis - Quick sort and its algorithm analysis - Strassen's Matrix multiplication - Finding Maximum and minimum - </a:t>
            </a:r>
            <a:r>
              <a:rPr b="1" lang="en-IN" sz="2400">
                <a:solidFill>
                  <a:srgbClr val="00B050"/>
                </a:solidFill>
              </a:rPr>
              <a:t>Algorithm for finding closest pair</a:t>
            </a:r>
            <a:r>
              <a:rPr lang="en-IN" sz="2400"/>
              <a:t> - Convex Hull Problem</a:t>
            </a:r>
            <a:endParaRPr b="1" sz="2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IN"/>
              <a:t>Introduction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b="1" lang="en-IN"/>
              <a:t>Divide / Break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b="1" lang="en-IN"/>
              <a:t>Conquer / Solve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b="1" lang="en-IN"/>
              <a:t>Merge / Combine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52" y="928670"/>
            <a:ext cx="7508453" cy="507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n-IN" sz="3200"/>
              <a:t>Algorithm for finding closest pair</a:t>
            </a:r>
            <a:endParaRPr sz="3200"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b="1" lang="en-IN" sz="2400"/>
              <a:t>We are given an array of n points in the plane, and the problem is to find out the closest pair of points in the array.</a:t>
            </a:r>
            <a:r>
              <a:rPr lang="en-IN" sz="2400"/>
              <a:t>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IN" sz="2400"/>
              <a:t>For example, in air-traffic control, you may want to monitor planes that come too close together, since this may indicate a possible collision. </a:t>
            </a:r>
            <a:endParaRPr sz="2400"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IN" sz="2400"/>
              <a:t>Recall the following formula for distance between two points p and q.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860" y="5143512"/>
            <a:ext cx="4914692" cy="785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IN"/>
              <a:t>The Brute force solution is O(n</a:t>
            </a:r>
            <a:r>
              <a:rPr baseline="30000" lang="en-IN"/>
              <a:t>2</a:t>
            </a:r>
            <a:r>
              <a:rPr lang="en-IN"/>
              <a:t>), compute the distance between each pair and return the smallest.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IN"/>
              <a:t>We can calculate the smallest distance in O(nLogn) time using Divide and Conquer strategy.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1357290" y="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Algorithm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1071538" y="928670"/>
            <a:ext cx="8072462" cy="571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 sz="1800"/>
              <a:t>Input: An array of n points P[]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IN" sz="1800"/>
              <a:t>Output: The smallest distance between two points in the given array.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IN" sz="1800"/>
              <a:t>As a pre-processing step, input array is sorted with x coordinates.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IN" sz="1800"/>
              <a:t>1) </a:t>
            </a:r>
            <a:r>
              <a:rPr b="1" lang="en-IN" sz="1800"/>
              <a:t>Find the middle point </a:t>
            </a:r>
            <a:r>
              <a:rPr lang="en-IN" sz="1800"/>
              <a:t>in the sorted array, we can take P[n/2] as middle point.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IN" sz="1800"/>
              <a:t>2)</a:t>
            </a:r>
            <a:r>
              <a:rPr b="1" lang="en-IN" sz="1800"/>
              <a:t> Divide the given array in two halves. </a:t>
            </a:r>
            <a:r>
              <a:rPr lang="en-IN" sz="1800"/>
              <a:t>The first subarray contains points from P[0] to P[n/2]. The second subarray contains points from P[n/2+1] to P[n-1].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IN" sz="1800"/>
              <a:t>3) </a:t>
            </a:r>
            <a:r>
              <a:rPr b="1" lang="en-IN" sz="1800"/>
              <a:t>Recursively find the smallest distances</a:t>
            </a:r>
            <a:r>
              <a:rPr lang="en-IN" sz="1800"/>
              <a:t> in both subarrays. Let the distances be </a:t>
            </a:r>
            <a:r>
              <a:rPr i="1" lang="en-IN" sz="1800"/>
              <a:t>dl</a:t>
            </a:r>
            <a:r>
              <a:rPr lang="en-IN" sz="1800"/>
              <a:t> and </a:t>
            </a:r>
            <a:r>
              <a:rPr i="1" lang="en-IN" sz="1800"/>
              <a:t>dr</a:t>
            </a:r>
            <a:r>
              <a:rPr lang="en-IN" sz="1800"/>
              <a:t>. Find the minimum of </a:t>
            </a:r>
            <a:r>
              <a:rPr i="1" lang="en-IN" sz="1800"/>
              <a:t>dl</a:t>
            </a:r>
            <a:r>
              <a:rPr lang="en-IN" sz="1800"/>
              <a:t> and </a:t>
            </a:r>
            <a:r>
              <a:rPr i="1" lang="en-IN" sz="1800"/>
              <a:t>dr</a:t>
            </a:r>
            <a:r>
              <a:rPr lang="en-IN" sz="1800"/>
              <a:t>. Let the minimum be </a:t>
            </a:r>
            <a:r>
              <a:rPr i="1" lang="en-IN" sz="1800"/>
              <a:t>d</a:t>
            </a:r>
            <a:r>
              <a:rPr lang="en-IN" sz="1800"/>
              <a:t>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en-IN" sz="1800"/>
              <a:t>4) From above 3 steps, we have an upper bound d of minimum distance. Now we need to consider the pairs </a:t>
            </a:r>
            <a:r>
              <a:rPr lang="en-IN" sz="1800"/>
              <a:t>such that one point in pair is from left half and other is from right half. Consider the vertical line passing through passing through P[n/2] and find all points whose x coordinate is closer than d to the middle vertical line. Build an array strip[] of all such points.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1142976" y="357166"/>
            <a:ext cx="7790712" cy="5891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283464" lvl="0" marL="36576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283464" lvl="0" marL="36576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283464" lvl="0" marL="36576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283464" lvl="0" marL="36576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b="1" sz="1600"/>
          </a:p>
          <a:p>
            <a:pPr indent="-283464" lvl="0" marL="36576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b="1" lang="en-IN" sz="1600"/>
              <a:t>5) Sort the array strip[] according to y coordinates. This step is O(nLogn). It can be optimized to O(n) by </a:t>
            </a:r>
            <a:r>
              <a:rPr lang="en-IN" sz="1600"/>
              <a:t>recursively sorting and merging.</a:t>
            </a:r>
            <a:endParaRPr/>
          </a:p>
          <a:p>
            <a:pPr indent="-283464" lvl="0" marL="36576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b="1" lang="en-IN" sz="1600"/>
              <a:t>6) Find the smallest distance in strip[]. This is tricky. From first look, it seems to be a O(n</a:t>
            </a:r>
            <a:r>
              <a:rPr b="1" baseline="30000" lang="en-IN" sz="1600"/>
              <a:t>2</a:t>
            </a:r>
            <a:r>
              <a:rPr b="1" lang="en-IN" sz="1600"/>
              <a:t>) step, but it is </a:t>
            </a:r>
            <a:r>
              <a:rPr lang="en-IN" sz="1600"/>
              <a:t>actually O(n). It can be proved geometrically that for every point in strip, we only need to check at most 7 points after it (note that strip is sorted according to Y coordinate).</a:t>
            </a:r>
            <a:endParaRPr sz="1600"/>
          </a:p>
          <a:p>
            <a:pPr indent="-283464" lvl="0" marL="36576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b="1" lang="en-IN" sz="1600"/>
              <a:t>7) </a:t>
            </a:r>
            <a:r>
              <a:rPr lang="en-IN" sz="1600"/>
              <a:t>Finally return the minimum of d and distance calculated in above step 6</a:t>
            </a:r>
            <a:endParaRPr sz="1600"/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327946"/>
            <a:ext cx="4370878" cy="221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0325" y="0"/>
            <a:ext cx="3331115" cy="254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Time Complexity</a:t>
            </a:r>
            <a:endParaRPr/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83464" lvl="0" marL="36576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IN"/>
              <a:t>Let Time complexity of above algorithm be T(n). </a:t>
            </a:r>
            <a:endParaRPr b="1"/>
          </a:p>
          <a:p>
            <a:pPr indent="-283464" lvl="0" marL="36576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n-IN"/>
              <a:t>Let us assume that we use a O(nLogn) </a:t>
            </a:r>
            <a:r>
              <a:rPr lang="en-IN"/>
              <a:t>sorting algorithm. The above algorithm divides all points in two sets and recursively calls for two sets. </a:t>
            </a:r>
            <a:endParaRPr/>
          </a:p>
          <a:p>
            <a:pPr indent="-283464" lvl="0" marL="36576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IN"/>
              <a:t>After dividing, it finds the strip in </a:t>
            </a:r>
            <a:r>
              <a:rPr b="1" lang="en-IN"/>
              <a:t>O(n) </a:t>
            </a:r>
            <a:r>
              <a:rPr lang="en-IN"/>
              <a:t>time, sorts the strip in </a:t>
            </a:r>
            <a:r>
              <a:rPr b="1" lang="en-IN"/>
              <a:t>O(nLogn)</a:t>
            </a:r>
            <a:r>
              <a:rPr lang="en-IN"/>
              <a:t> time and finally finds the closest points in strip in </a:t>
            </a:r>
            <a:r>
              <a:rPr b="1" lang="en-IN"/>
              <a:t>O(n) </a:t>
            </a:r>
            <a:r>
              <a:rPr lang="en-IN"/>
              <a:t>time. </a:t>
            </a:r>
            <a:endParaRPr/>
          </a:p>
          <a:p>
            <a:pPr indent="-283464" lvl="0" marL="36576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IN"/>
              <a:t>So T(n) can expressed as follows:</a:t>
            </a:r>
            <a:endParaRPr/>
          </a:p>
          <a:p>
            <a:pPr indent="-283464" lvl="0" marL="36576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IN"/>
              <a:t>T(n) = 2T(n/2) + O(n) + O(nLogn) + O(n)</a:t>
            </a:r>
            <a:endParaRPr/>
          </a:p>
          <a:p>
            <a:pPr indent="-283464" lvl="0" marL="36576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IN"/>
              <a:t>T(n) = 2T(n/2) + O(nLogn)</a:t>
            </a:r>
            <a:endParaRPr/>
          </a:p>
          <a:p>
            <a:pPr indent="-283464" lvl="0" marL="36576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2016-07-05T10:07:54Z</dcterms:created>
  <dc:creator>Selvamary</dc:creator>
</cp:coreProperties>
</file>