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324" r:id="rId3"/>
    <p:sldId id="363" r:id="rId4"/>
    <p:sldId id="366" r:id="rId5"/>
    <p:sldId id="367" r:id="rId6"/>
    <p:sldId id="372" r:id="rId7"/>
    <p:sldId id="373" r:id="rId8"/>
    <p:sldId id="374" r:id="rId9"/>
    <p:sldId id="375" r:id="rId10"/>
    <p:sldId id="377" r:id="rId11"/>
    <p:sldId id="376" r:id="rId12"/>
    <p:sldId id="378" r:id="rId13"/>
    <p:sldId id="379" r:id="rId14"/>
    <p:sldId id="383" r:id="rId15"/>
    <p:sldId id="380" r:id="rId16"/>
    <p:sldId id="32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4" autoAdjust="0"/>
    <p:restoredTop sz="94737"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1313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75332D-7062-4569-A024-961F601BC07C}" type="datetimeFigureOut">
              <a:rPr lang="en-US" smtClean="0"/>
              <a:pPr/>
              <a:t>12/10/2016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BCD75-6D87-4475-B92A-72AF35D9B4C8}" type="slidenum">
              <a:rPr lang="en-IN" smtClean="0"/>
              <a:pPr/>
              <a:t>‹#›</a:t>
            </a:fld>
            <a:endParaRPr lang="en-IN"/>
          </a:p>
        </p:txBody>
      </p:sp>
    </p:spTree>
    <p:extLst>
      <p:ext uri="{BB962C8B-B14F-4D97-AF65-F5344CB8AC3E}">
        <p14:creationId xmlns="" xmlns:p14="http://schemas.microsoft.com/office/powerpoint/2010/main" val="55889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E3B0464-9297-424F-A1E2-9CB845254A8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3B0464-9297-424F-A1E2-9CB845254A8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E3B0464-9297-424F-A1E2-9CB845254A8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D1C045E-3D28-4229-9F31-EEBC518FD90E}" type="datetimeFigureOut">
              <a:rPr lang="en-US" smtClean="0"/>
              <a:pPr/>
              <a:t>12/10/2016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3B0464-9297-424F-A1E2-9CB845254A8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D1C045E-3D28-4229-9F31-EEBC518FD90E}" type="datetimeFigureOut">
              <a:rPr lang="en-US" smtClean="0"/>
              <a:pPr/>
              <a:t>12/10/2016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E3B0464-9297-424F-A1E2-9CB845254A8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828800"/>
            <a:ext cx="7406640" cy="1472184"/>
          </a:xfrm>
        </p:spPr>
        <p:txBody>
          <a:bodyPr>
            <a:noAutofit/>
          </a:bodyPr>
          <a:lstStyle/>
          <a:p>
            <a:r>
              <a:rPr lang="en-US" sz="3200" b="1" dirty="0"/>
              <a:t>UNIT </a:t>
            </a:r>
            <a:r>
              <a:rPr lang="en-US" sz="3200" b="1" dirty="0" smtClean="0"/>
              <a:t>II</a:t>
            </a:r>
            <a:br>
              <a:rPr lang="en-US" sz="3200" b="1" dirty="0" smtClean="0"/>
            </a:br>
            <a:r>
              <a:rPr lang="en-US" sz="3200" b="1" dirty="0" smtClean="0"/>
              <a:t>DIVIDE AND CONQUER</a:t>
            </a:r>
            <a:endParaRPr lang="en-US" sz="3200" dirty="0"/>
          </a:p>
        </p:txBody>
      </p:sp>
      <p:sp>
        <p:nvSpPr>
          <p:cNvPr id="3" name="Title 1"/>
          <p:cNvSpPr txBox="1">
            <a:spLocks/>
          </p:cNvSpPr>
          <p:nvPr/>
        </p:nvSpPr>
        <p:spPr>
          <a:xfrm>
            <a:off x="1737360" y="3810000"/>
            <a:ext cx="7406640" cy="1472184"/>
          </a:xfrm>
          <a:prstGeom prst="rect">
            <a:avLst/>
          </a:prstGeom>
        </p:spPr>
        <p:txBody>
          <a:bodyPr anchor="b">
            <a:noAutofit/>
          </a:bodyPr>
          <a:lstStyle/>
          <a:p>
            <a:pPr lvl="0">
              <a:spcBef>
                <a:spcPct val="0"/>
              </a:spcBef>
              <a:defRPr/>
            </a:pPr>
            <a:r>
              <a:rPr kumimoji="0" lang="en-US" sz="32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Session </a:t>
            </a:r>
            <a:r>
              <a:rPr kumimoji="0" lang="mr-IN" sz="32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t>
            </a:r>
            <a:r>
              <a:rPr lang="en-US" sz="3200" b="1"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sz="32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15</a:t>
            </a:r>
            <a:endParaRPr kumimoji="0" lang="en-US"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extLst>
      <p:ext uri="{BB962C8B-B14F-4D97-AF65-F5344CB8AC3E}">
        <p14:creationId xmlns="" xmlns:p14="http://schemas.microsoft.com/office/powerpoint/2010/main" val="1326855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Running time of Grahams scan</a:t>
            </a:r>
            <a:endParaRPr lang="en-IN" dirty="0"/>
          </a:p>
        </p:txBody>
      </p:sp>
      <p:sp>
        <p:nvSpPr>
          <p:cNvPr id="3" name="Content Placeholder 2"/>
          <p:cNvSpPr>
            <a:spLocks noGrp="1"/>
          </p:cNvSpPr>
          <p:nvPr>
            <p:ph idx="1"/>
          </p:nvPr>
        </p:nvSpPr>
        <p:spPr/>
        <p:txBody>
          <a:bodyPr>
            <a:noAutofit/>
          </a:bodyPr>
          <a:lstStyle/>
          <a:p>
            <a:pPr algn="just">
              <a:lnSpc>
                <a:spcPct val="150000"/>
              </a:lnSpc>
            </a:pPr>
            <a:r>
              <a:rPr lang="en-IN" sz="2000" b="1" dirty="0" smtClean="0"/>
              <a:t>Each </a:t>
            </a:r>
            <a:r>
              <a:rPr lang="en-IN" sz="2000" b="1" dirty="0" smtClean="0"/>
              <a:t>time the while loop is executed, a point is either stacked or discarded. Since </a:t>
            </a:r>
            <a:r>
              <a:rPr lang="en-IN" sz="2000" b="1" dirty="0" smtClean="0"/>
              <a:t>a </a:t>
            </a:r>
            <a:r>
              <a:rPr lang="en-IN" sz="2000" dirty="0" smtClean="0"/>
              <a:t>point </a:t>
            </a:r>
            <a:r>
              <a:rPr lang="en-IN" sz="2000" dirty="0" smtClean="0"/>
              <a:t>is looked at only once, the loop is executed at most </a:t>
            </a:r>
            <a:r>
              <a:rPr lang="en-IN" sz="2000" b="1" dirty="0" smtClean="0"/>
              <a:t>2n times. </a:t>
            </a:r>
            <a:endParaRPr lang="en-IN" sz="2000" b="1" dirty="0" smtClean="0"/>
          </a:p>
          <a:p>
            <a:pPr algn="just">
              <a:lnSpc>
                <a:spcPct val="150000"/>
              </a:lnSpc>
            </a:pPr>
            <a:r>
              <a:rPr lang="en-IN" sz="2000" b="1" dirty="0" smtClean="0"/>
              <a:t>There </a:t>
            </a:r>
            <a:r>
              <a:rPr lang="en-IN" sz="2000" b="1" dirty="0" smtClean="0"/>
              <a:t>is a constant-time subroutine </a:t>
            </a:r>
            <a:r>
              <a:rPr lang="en-IN" sz="2000" b="1" dirty="0" smtClean="0"/>
              <a:t>for </a:t>
            </a:r>
            <a:r>
              <a:rPr lang="en-IN" sz="2000" dirty="0" smtClean="0"/>
              <a:t>checking</a:t>
            </a:r>
            <a:r>
              <a:rPr lang="en-IN" sz="2000" dirty="0" smtClean="0"/>
              <a:t>, given three points in order, whether the angle is a left or a right turn. </a:t>
            </a:r>
            <a:endParaRPr lang="en-IN" sz="2000" dirty="0" smtClean="0"/>
          </a:p>
          <a:p>
            <a:pPr algn="just">
              <a:lnSpc>
                <a:spcPct val="150000"/>
              </a:lnSpc>
            </a:pPr>
            <a:r>
              <a:rPr lang="en-IN" sz="2000" dirty="0" smtClean="0"/>
              <a:t>This </a:t>
            </a:r>
            <a:r>
              <a:rPr lang="en-IN" sz="2000" dirty="0" smtClean="0"/>
              <a:t>gives an </a:t>
            </a:r>
            <a:r>
              <a:rPr lang="en-IN" sz="2000" b="1" dirty="0" smtClean="0"/>
              <a:t>O(n) </a:t>
            </a:r>
            <a:r>
              <a:rPr lang="en-IN" sz="2000" b="1" dirty="0" smtClean="0"/>
              <a:t>time </a:t>
            </a:r>
            <a:r>
              <a:rPr lang="en-IN" sz="2000" dirty="0" smtClean="0"/>
              <a:t>algorithm</a:t>
            </a:r>
            <a:r>
              <a:rPr lang="en-IN" sz="2000" dirty="0" smtClean="0"/>
              <a:t>, apart from the initial sort which takes time </a:t>
            </a:r>
            <a:r>
              <a:rPr lang="en-IN" sz="2000" b="1" dirty="0" smtClean="0"/>
              <a:t>O(n log n). </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Jarvis March</a:t>
            </a:r>
            <a:endParaRPr lang="en-IN" b="1" dirty="0"/>
          </a:p>
        </p:txBody>
      </p:sp>
      <p:sp>
        <p:nvSpPr>
          <p:cNvPr id="3" name="Content Placeholder 2"/>
          <p:cNvSpPr>
            <a:spLocks noGrp="1"/>
          </p:cNvSpPr>
          <p:nvPr>
            <p:ph idx="1"/>
          </p:nvPr>
        </p:nvSpPr>
        <p:spPr>
          <a:xfrm>
            <a:off x="1142976" y="1447800"/>
            <a:ext cx="7790712" cy="4800600"/>
          </a:xfrm>
        </p:spPr>
        <p:txBody>
          <a:bodyPr>
            <a:normAutofit/>
          </a:bodyPr>
          <a:lstStyle/>
          <a:p>
            <a:pPr algn="just"/>
            <a:r>
              <a:rPr lang="en-IN" sz="2000" dirty="0" smtClean="0"/>
              <a:t>This is also called the </a:t>
            </a:r>
            <a:r>
              <a:rPr lang="en-IN" sz="2000" b="1" dirty="0" smtClean="0"/>
              <a:t>wrapping algorithm. </a:t>
            </a:r>
            <a:endParaRPr lang="en-IN" sz="2000" b="1" dirty="0" smtClean="0"/>
          </a:p>
          <a:p>
            <a:pPr algn="just"/>
            <a:r>
              <a:rPr lang="en-IN" sz="2000" b="1" dirty="0" smtClean="0"/>
              <a:t>This </a:t>
            </a:r>
            <a:r>
              <a:rPr lang="en-IN" sz="2000" b="1" dirty="0" smtClean="0"/>
              <a:t>algorithm finds the points on the convex hull in the </a:t>
            </a:r>
            <a:r>
              <a:rPr lang="en-IN" sz="2000" b="1" dirty="0" smtClean="0"/>
              <a:t>order </a:t>
            </a:r>
            <a:r>
              <a:rPr lang="en-IN" sz="2000" dirty="0" smtClean="0"/>
              <a:t>in </a:t>
            </a:r>
            <a:r>
              <a:rPr lang="en-IN" sz="2000" dirty="0" smtClean="0"/>
              <a:t>which they appear. </a:t>
            </a:r>
            <a:endParaRPr lang="en-IN" sz="2000" dirty="0" smtClean="0"/>
          </a:p>
          <a:p>
            <a:pPr algn="just"/>
            <a:r>
              <a:rPr lang="en-IN" sz="2000" dirty="0" smtClean="0"/>
              <a:t>It </a:t>
            </a:r>
            <a:r>
              <a:rPr lang="en-IN" sz="2000" dirty="0" smtClean="0"/>
              <a:t>is quick if there are only a few points on the convex hull, but slow if there are many.</a:t>
            </a:r>
          </a:p>
          <a:p>
            <a:pPr algn="just"/>
            <a:r>
              <a:rPr lang="en-IN" sz="2000" dirty="0" smtClean="0"/>
              <a:t>Let </a:t>
            </a:r>
            <a:r>
              <a:rPr lang="en-IN" sz="2000" b="1" dirty="0" smtClean="0"/>
              <a:t>x0 be the leftmost point. Let x1 be the first point </a:t>
            </a:r>
            <a:r>
              <a:rPr lang="en-IN" sz="2000" b="1" dirty="0" smtClean="0"/>
              <a:t>counter clockwise </a:t>
            </a:r>
            <a:r>
              <a:rPr lang="en-IN" sz="2000" b="1" dirty="0" smtClean="0"/>
              <a:t>when viewed fromx0. Then x2 is </a:t>
            </a:r>
            <a:r>
              <a:rPr lang="en-IN" sz="2000" b="1" dirty="0" smtClean="0"/>
              <a:t>the </a:t>
            </a:r>
            <a:r>
              <a:rPr lang="en-IN" sz="2000" dirty="0" smtClean="0"/>
              <a:t>first </a:t>
            </a:r>
            <a:r>
              <a:rPr lang="en-IN" sz="2000" dirty="0" smtClean="0"/>
              <a:t>point </a:t>
            </a:r>
            <a:r>
              <a:rPr lang="en-IN" sz="2000" dirty="0" smtClean="0"/>
              <a:t>counter clockwise </a:t>
            </a:r>
            <a:r>
              <a:rPr lang="en-IN" sz="2000" dirty="0" smtClean="0"/>
              <a:t>when viewed from </a:t>
            </a:r>
            <a:r>
              <a:rPr lang="en-IN" sz="2000" b="1" dirty="0" smtClean="0"/>
              <a:t>x1, and so on.</a:t>
            </a:r>
            <a:endParaRPr lang="en-IN" sz="2000" dirty="0"/>
          </a:p>
        </p:txBody>
      </p:sp>
      <p:pic>
        <p:nvPicPr>
          <p:cNvPr id="2050" name="Picture 2"/>
          <p:cNvPicPr>
            <a:picLocks noChangeAspect="1" noChangeArrowheads="1"/>
          </p:cNvPicPr>
          <p:nvPr/>
        </p:nvPicPr>
        <p:blipFill>
          <a:blip r:embed="rId2"/>
          <a:srcRect/>
          <a:stretch>
            <a:fillRect/>
          </a:stretch>
        </p:blipFill>
        <p:spPr bwMode="auto">
          <a:xfrm>
            <a:off x="4643439" y="4500570"/>
            <a:ext cx="2571768" cy="197931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Jarvis </a:t>
            </a:r>
            <a:r>
              <a:rPr lang="en-IN" b="1" dirty="0" smtClean="0"/>
              <a:t>March Algorithm</a:t>
            </a:r>
            <a:endParaRPr lang="en-IN" dirty="0"/>
          </a:p>
        </p:txBody>
      </p:sp>
      <p:sp>
        <p:nvSpPr>
          <p:cNvPr id="3" name="Content Placeholder 2"/>
          <p:cNvSpPr>
            <a:spLocks noGrp="1"/>
          </p:cNvSpPr>
          <p:nvPr>
            <p:ph idx="1"/>
          </p:nvPr>
        </p:nvSpPr>
        <p:spPr>
          <a:xfrm>
            <a:off x="1435608" y="1447800"/>
            <a:ext cx="7498080" cy="1481134"/>
          </a:xfrm>
        </p:spPr>
        <p:txBody>
          <a:bodyPr>
            <a:normAutofit/>
          </a:bodyPr>
          <a:lstStyle/>
          <a:p>
            <a:pPr>
              <a:buNone/>
            </a:pPr>
            <a:r>
              <a:rPr lang="en-IN" sz="2400" b="1" dirty="0" err="1" smtClean="0"/>
              <a:t>i</a:t>
            </a:r>
            <a:r>
              <a:rPr lang="en-IN" sz="2400" b="1" dirty="0" smtClean="0"/>
              <a:t> </a:t>
            </a:r>
            <a:r>
              <a:rPr lang="en-IN" sz="2400" b="1" dirty="0" smtClean="0"/>
              <a:t>= 0</a:t>
            </a:r>
          </a:p>
          <a:p>
            <a:pPr>
              <a:buNone/>
            </a:pPr>
            <a:r>
              <a:rPr lang="en-IN" sz="2400" dirty="0" smtClean="0"/>
              <a:t>while not done do</a:t>
            </a:r>
          </a:p>
          <a:p>
            <a:pPr>
              <a:buNone/>
            </a:pPr>
            <a:r>
              <a:rPr lang="en-IN" sz="2400" b="1" dirty="0" smtClean="0"/>
              <a:t>xi+1 = first point </a:t>
            </a:r>
            <a:r>
              <a:rPr lang="en-IN" sz="2400" b="1" dirty="0" smtClean="0"/>
              <a:t>counter clockwise </a:t>
            </a:r>
            <a:r>
              <a:rPr lang="en-IN" sz="2400" b="1" dirty="0" smtClean="0"/>
              <a:t>from xi</a:t>
            </a:r>
            <a:endParaRPr lang="en-IN" sz="2400" dirty="0"/>
          </a:p>
        </p:txBody>
      </p:sp>
      <p:sp>
        <p:nvSpPr>
          <p:cNvPr id="4" name="Rectangle 3"/>
          <p:cNvSpPr/>
          <p:nvPr/>
        </p:nvSpPr>
        <p:spPr>
          <a:xfrm>
            <a:off x="1142976" y="3286124"/>
            <a:ext cx="8001024" cy="3046988"/>
          </a:xfrm>
          <a:prstGeom prst="rect">
            <a:avLst/>
          </a:prstGeom>
        </p:spPr>
        <p:txBody>
          <a:bodyPr wrap="square">
            <a:spAutoFit/>
          </a:bodyPr>
          <a:lstStyle/>
          <a:p>
            <a:pPr algn="just"/>
            <a:r>
              <a:rPr lang="en-IN" sz="2400" dirty="0" smtClean="0"/>
              <a:t>Finding xi+1 takes linear time. </a:t>
            </a:r>
            <a:endParaRPr lang="en-IN" sz="2400" dirty="0" smtClean="0"/>
          </a:p>
          <a:p>
            <a:pPr algn="just"/>
            <a:r>
              <a:rPr lang="en-IN" sz="2400" dirty="0" smtClean="0"/>
              <a:t>The </a:t>
            </a:r>
            <a:r>
              <a:rPr lang="en-IN" sz="2400" dirty="0" smtClean="0"/>
              <a:t>while loop is executed at most n times. More specifically, the while </a:t>
            </a:r>
            <a:r>
              <a:rPr lang="en-IN" sz="2400" dirty="0" smtClean="0"/>
              <a:t>loop is </a:t>
            </a:r>
            <a:r>
              <a:rPr lang="en-IN" sz="2400" dirty="0" smtClean="0"/>
              <a:t>executed h times where h is the number of vertices on the convex hull. </a:t>
            </a:r>
            <a:r>
              <a:rPr lang="en-IN" sz="2400" dirty="0" smtClean="0"/>
              <a:t>So </a:t>
            </a:r>
            <a:r>
              <a:rPr lang="en-IN" sz="2400" dirty="0" smtClean="0"/>
              <a:t>Jarvis March takes time</a:t>
            </a:r>
            <a:r>
              <a:rPr lang="en-IN" sz="2400" b="1" dirty="0" smtClean="0"/>
              <a:t> O(</a:t>
            </a:r>
            <a:r>
              <a:rPr lang="en-IN" sz="2400" b="1" dirty="0" err="1" smtClean="0"/>
              <a:t>nh</a:t>
            </a:r>
            <a:r>
              <a:rPr lang="en-IN" sz="2400" b="1" dirty="0" smtClean="0"/>
              <a:t>)</a:t>
            </a:r>
            <a:r>
              <a:rPr lang="en-IN" sz="2400" dirty="0" smtClean="0"/>
              <a:t>.</a:t>
            </a:r>
          </a:p>
          <a:p>
            <a:pPr algn="just"/>
            <a:r>
              <a:rPr lang="en-IN" sz="2400" dirty="0" smtClean="0"/>
              <a:t>The best case is h = 3. </a:t>
            </a:r>
            <a:endParaRPr lang="en-IN" sz="2400" dirty="0" smtClean="0"/>
          </a:p>
          <a:p>
            <a:pPr algn="just"/>
            <a:r>
              <a:rPr lang="en-IN" sz="2400" dirty="0" smtClean="0"/>
              <a:t>The </a:t>
            </a:r>
            <a:r>
              <a:rPr lang="en-IN" sz="2400" dirty="0" smtClean="0"/>
              <a:t>worst case is h = n, when the points are, for example, arranged on </a:t>
            </a:r>
            <a:r>
              <a:rPr lang="en-IN" sz="2400" dirty="0" smtClean="0"/>
              <a:t>the circumference </a:t>
            </a:r>
            <a:r>
              <a:rPr lang="en-IN" sz="2400" dirty="0" smtClean="0"/>
              <a:t>of a circle.</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Divide </a:t>
            </a:r>
            <a:r>
              <a:rPr lang="en-IN" b="1" dirty="0" smtClean="0"/>
              <a:t>and Conquer method</a:t>
            </a:r>
            <a:endParaRPr lang="en-IN" b="1" dirty="0"/>
          </a:p>
        </p:txBody>
      </p:sp>
      <p:sp>
        <p:nvSpPr>
          <p:cNvPr id="3" name="Content Placeholder 2"/>
          <p:cNvSpPr>
            <a:spLocks noGrp="1"/>
          </p:cNvSpPr>
          <p:nvPr>
            <p:ph idx="1"/>
          </p:nvPr>
        </p:nvSpPr>
        <p:spPr>
          <a:xfrm>
            <a:off x="1142976" y="1447800"/>
            <a:ext cx="7790712" cy="4800600"/>
          </a:xfrm>
        </p:spPr>
        <p:txBody>
          <a:bodyPr>
            <a:noAutofit/>
          </a:bodyPr>
          <a:lstStyle/>
          <a:p>
            <a:pPr algn="just">
              <a:lnSpc>
                <a:spcPct val="170000"/>
              </a:lnSpc>
              <a:buNone/>
            </a:pPr>
            <a:r>
              <a:rPr lang="en-IN" sz="1400" dirty="0" smtClean="0"/>
              <a:t>1</a:t>
            </a:r>
            <a:r>
              <a:rPr lang="en-IN" sz="1400" dirty="0" smtClean="0"/>
              <a:t>.</a:t>
            </a:r>
            <a:r>
              <a:rPr lang="en-IN" sz="1800" dirty="0" smtClean="0"/>
              <a:t> Divide the n points into two halves.</a:t>
            </a:r>
          </a:p>
          <a:p>
            <a:pPr algn="just">
              <a:lnSpc>
                <a:spcPct val="170000"/>
              </a:lnSpc>
              <a:buNone/>
            </a:pPr>
            <a:r>
              <a:rPr lang="en-IN" sz="1800" dirty="0" smtClean="0"/>
              <a:t>2. Find convex hull of each subset.</a:t>
            </a:r>
          </a:p>
          <a:p>
            <a:pPr algn="just">
              <a:lnSpc>
                <a:spcPct val="170000"/>
              </a:lnSpc>
              <a:buNone/>
            </a:pPr>
            <a:r>
              <a:rPr lang="en-IN" sz="1800" dirty="0" smtClean="0"/>
              <a:t>3. Combine </a:t>
            </a:r>
            <a:r>
              <a:rPr lang="en-IN" sz="1800" dirty="0" smtClean="0"/>
              <a:t>the two hulls into overall </a:t>
            </a:r>
            <a:r>
              <a:rPr lang="en-IN" sz="1800" dirty="0" smtClean="0"/>
              <a:t>convex </a:t>
            </a:r>
            <a:r>
              <a:rPr lang="en-IN" sz="1800" dirty="0" smtClean="0"/>
              <a:t>hull</a:t>
            </a:r>
            <a:r>
              <a:rPr lang="en-IN" sz="1800" dirty="0" smtClean="0"/>
              <a:t>.</a:t>
            </a:r>
            <a:endParaRPr lang="en-IN" sz="1400" dirty="0" smtClean="0"/>
          </a:p>
          <a:p>
            <a:pPr>
              <a:lnSpc>
                <a:spcPct val="170000"/>
              </a:lnSpc>
              <a:buNone/>
            </a:pPr>
            <a:r>
              <a:rPr lang="en-IN" sz="1600" b="1" dirty="0" smtClean="0"/>
              <a:t>Combining two hulls</a:t>
            </a:r>
          </a:p>
          <a:p>
            <a:pPr marL="596646" indent="-514350">
              <a:lnSpc>
                <a:spcPct val="170000"/>
              </a:lnSpc>
              <a:buFont typeface="+mj-lt"/>
              <a:buAutoNum type="arabicPeriod"/>
            </a:pPr>
            <a:r>
              <a:rPr lang="en-IN" sz="1600" dirty="0" smtClean="0"/>
              <a:t>It helps to work with convex hulls that do not overlap. To ensure this, all the points are </a:t>
            </a:r>
            <a:r>
              <a:rPr lang="en-IN" sz="1600" b="1" dirty="0" err="1" smtClean="0"/>
              <a:t>presorted</a:t>
            </a:r>
            <a:r>
              <a:rPr lang="en-IN" sz="1600" b="1" dirty="0" smtClean="0"/>
              <a:t> from </a:t>
            </a:r>
            <a:r>
              <a:rPr lang="en-IN" sz="1600" b="1" dirty="0" smtClean="0"/>
              <a:t>left </a:t>
            </a:r>
            <a:r>
              <a:rPr lang="en-IN" sz="1600" dirty="0" smtClean="0"/>
              <a:t>to </a:t>
            </a:r>
            <a:r>
              <a:rPr lang="en-IN" sz="1600" dirty="0" smtClean="0"/>
              <a:t>right. So we have a left and right half and hence a left and right convex </a:t>
            </a:r>
            <a:r>
              <a:rPr lang="en-IN" sz="1600" dirty="0" smtClean="0"/>
              <a:t>hull.</a:t>
            </a:r>
          </a:p>
          <a:p>
            <a:pPr marL="596646" indent="-514350">
              <a:lnSpc>
                <a:spcPct val="170000"/>
              </a:lnSpc>
              <a:buFont typeface="+mj-lt"/>
              <a:buAutoNum type="arabicPeriod"/>
            </a:pPr>
            <a:r>
              <a:rPr lang="en-IN" sz="1600" dirty="0" smtClean="0"/>
              <a:t>Define </a:t>
            </a:r>
            <a:r>
              <a:rPr lang="en-IN" sz="1600" dirty="0" smtClean="0"/>
              <a:t>a </a:t>
            </a:r>
            <a:r>
              <a:rPr lang="en-IN" sz="1600" b="1" dirty="0" smtClean="0"/>
              <a:t>bridge as any line segment joining a vertex on the left and a vertex on the right that does not </a:t>
            </a:r>
            <a:r>
              <a:rPr lang="en-IN" sz="1600" b="1" dirty="0" smtClean="0"/>
              <a:t>cross </a:t>
            </a:r>
            <a:r>
              <a:rPr lang="en-IN" sz="1600" dirty="0" smtClean="0"/>
              <a:t>the </a:t>
            </a:r>
            <a:r>
              <a:rPr lang="en-IN" sz="1600" dirty="0" smtClean="0"/>
              <a:t>side of either polygon. What we need are the </a:t>
            </a:r>
            <a:r>
              <a:rPr lang="en-IN" sz="1600" b="1" dirty="0" smtClean="0"/>
              <a:t>upper and lower bridges</a:t>
            </a:r>
            <a:r>
              <a:rPr lang="en-IN" sz="1600" b="1" dirty="0" smtClean="0"/>
              <a:t>.</a:t>
            </a:r>
            <a:endParaRPr lang="en-IN" sz="1600"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414" y="214290"/>
            <a:ext cx="7498080" cy="4800600"/>
          </a:xfrm>
        </p:spPr>
        <p:txBody>
          <a:bodyPr>
            <a:noAutofit/>
          </a:bodyPr>
          <a:lstStyle/>
          <a:p>
            <a:pPr>
              <a:lnSpc>
                <a:spcPct val="150000"/>
              </a:lnSpc>
              <a:buNone/>
            </a:pPr>
            <a:r>
              <a:rPr lang="en-IN" sz="1600" b="1" dirty="0" smtClean="0"/>
              <a:t>The following produces the upper bridge.</a:t>
            </a:r>
          </a:p>
          <a:p>
            <a:pPr marL="596646" indent="-514350">
              <a:lnSpc>
                <a:spcPct val="150000"/>
              </a:lnSpc>
              <a:buFont typeface="+mj-lt"/>
              <a:buAutoNum type="arabicPeriod"/>
            </a:pPr>
            <a:r>
              <a:rPr lang="en-IN" sz="1600" dirty="0" smtClean="0"/>
              <a:t>Start with any bridge. For example, a bridge is guaranteed if you join the rightmost vertex on the left to the leftmost vertex on the right.</a:t>
            </a:r>
          </a:p>
          <a:p>
            <a:pPr marL="596646" indent="-514350">
              <a:lnSpc>
                <a:spcPct val="150000"/>
              </a:lnSpc>
              <a:buFont typeface="+mj-lt"/>
              <a:buAutoNum type="arabicPeriod"/>
            </a:pPr>
            <a:r>
              <a:rPr lang="en-IN" sz="1600" dirty="0" smtClean="0"/>
              <a:t>Keeping the left end of the bridge fixed, see if the right end can be raised. That is, look at the next vertex on the right polygon going clockwise, and see whether that would be a (better) bridge. Otherwise, see if the left end can be raised while the right end remains fixed.</a:t>
            </a:r>
          </a:p>
          <a:p>
            <a:pPr marL="596646" indent="-514350">
              <a:lnSpc>
                <a:spcPct val="150000"/>
              </a:lnSpc>
              <a:buFont typeface="+mj-lt"/>
              <a:buAutoNum type="arabicPeriod"/>
            </a:pPr>
            <a:r>
              <a:rPr lang="en-IN" sz="1600" dirty="0" smtClean="0"/>
              <a:t>If made no progress in (2) (cannot raise either side), then stop else repeat (2).</a:t>
            </a:r>
          </a:p>
          <a:p>
            <a:pPr>
              <a:lnSpc>
                <a:spcPct val="150000"/>
              </a:lnSpc>
            </a:pPr>
            <a:endParaRPr lang="en-IN" sz="1600" dirty="0"/>
          </a:p>
        </p:txBody>
      </p:sp>
      <p:pic>
        <p:nvPicPr>
          <p:cNvPr id="4" name="Picture 2"/>
          <p:cNvPicPr>
            <a:picLocks noChangeAspect="1" noChangeArrowheads="1"/>
          </p:cNvPicPr>
          <p:nvPr/>
        </p:nvPicPr>
        <p:blipFill>
          <a:blip r:embed="rId2"/>
          <a:srcRect/>
          <a:stretch>
            <a:fillRect/>
          </a:stretch>
        </p:blipFill>
        <p:spPr bwMode="auto">
          <a:xfrm>
            <a:off x="3786182" y="4357694"/>
            <a:ext cx="4925624" cy="210026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time</a:t>
            </a:r>
            <a:endParaRPr lang="en-IN"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IN" sz="2400" b="1" dirty="0" smtClean="0"/>
              <a:t>The </a:t>
            </a:r>
            <a:r>
              <a:rPr lang="en-IN" sz="2400" b="1" dirty="0" smtClean="0"/>
              <a:t>key is to perform step (2) in constant time. For this it is sufficient </a:t>
            </a:r>
            <a:r>
              <a:rPr lang="en-IN" sz="2400" b="1" dirty="0" smtClean="0"/>
              <a:t>that </a:t>
            </a:r>
            <a:r>
              <a:rPr lang="en-IN" sz="2400" dirty="0" smtClean="0"/>
              <a:t>each </a:t>
            </a:r>
            <a:r>
              <a:rPr lang="en-IN" sz="2400" dirty="0" smtClean="0"/>
              <a:t>vertex has a pointer to the next vertex going clockwise and going </a:t>
            </a:r>
            <a:r>
              <a:rPr lang="en-IN" sz="2400" dirty="0" smtClean="0"/>
              <a:t>counter clockwise</a:t>
            </a:r>
            <a:r>
              <a:rPr lang="en-IN" sz="2400" dirty="0" smtClean="0"/>
              <a:t>. </a:t>
            </a:r>
            <a:endParaRPr lang="en-IN" sz="2400" dirty="0" smtClean="0"/>
          </a:p>
          <a:p>
            <a:pPr algn="just">
              <a:lnSpc>
                <a:spcPct val="150000"/>
              </a:lnSpc>
            </a:pPr>
            <a:r>
              <a:rPr lang="en-IN" sz="2400" dirty="0" smtClean="0"/>
              <a:t>Hence </a:t>
            </a:r>
            <a:r>
              <a:rPr lang="en-IN" sz="2400" dirty="0" smtClean="0"/>
              <a:t>the </a:t>
            </a:r>
            <a:r>
              <a:rPr lang="en-IN" sz="2400" dirty="0" smtClean="0"/>
              <a:t>choice of </a:t>
            </a:r>
            <a:r>
              <a:rPr lang="en-IN" sz="2400" dirty="0" smtClean="0"/>
              <a:t>data structure: we store each hull using a </a:t>
            </a:r>
            <a:r>
              <a:rPr lang="en-IN" sz="2400" b="1" dirty="0" smtClean="0"/>
              <a:t>doubly linked circular linked list.</a:t>
            </a:r>
          </a:p>
          <a:p>
            <a:pPr algn="just">
              <a:lnSpc>
                <a:spcPct val="150000"/>
              </a:lnSpc>
            </a:pPr>
            <a:r>
              <a:rPr lang="en-IN" sz="2400" dirty="0" smtClean="0"/>
              <a:t>It follows that the total work done in a merge is proportional to the number of vertices. This means that </a:t>
            </a:r>
            <a:r>
              <a:rPr lang="en-IN" sz="2400" dirty="0" smtClean="0"/>
              <a:t>the </a:t>
            </a:r>
            <a:r>
              <a:rPr lang="pt-BR" sz="2400" dirty="0" smtClean="0"/>
              <a:t>overall </a:t>
            </a:r>
            <a:r>
              <a:rPr lang="pt-BR" sz="2400" dirty="0" smtClean="0"/>
              <a:t>algorithm takes time </a:t>
            </a:r>
            <a:r>
              <a:rPr lang="pt-BR" sz="2400" b="1" dirty="0" smtClean="0"/>
              <a:t>O(nlog </a:t>
            </a:r>
            <a:r>
              <a:rPr lang="pt-BR" sz="2400" b="1" dirty="0" smtClean="0"/>
              <a:t>n).</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0"/>
            <a:ext cx="7498080" cy="1143000"/>
          </a:xfrm>
        </p:spPr>
        <p:txBody>
          <a:bodyPr>
            <a:normAutofit/>
          </a:bodyPr>
          <a:lstStyle/>
          <a:p>
            <a:r>
              <a:rPr lang="en-US" sz="4000" b="1" dirty="0" smtClean="0"/>
              <a:t>Worksheet No. </a:t>
            </a:r>
            <a:r>
              <a:rPr lang="en-US" sz="4000" b="1" dirty="0" smtClean="0"/>
              <a:t>15</a:t>
            </a:r>
            <a:endParaRPr lang="en-US" sz="4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a:t>
            </a:r>
            <a:endParaRPr lang="en-US" b="1" dirty="0"/>
          </a:p>
        </p:txBody>
      </p:sp>
      <p:sp>
        <p:nvSpPr>
          <p:cNvPr id="3" name="Content Placeholder 2"/>
          <p:cNvSpPr>
            <a:spLocks noGrp="1"/>
          </p:cNvSpPr>
          <p:nvPr>
            <p:ph idx="1"/>
          </p:nvPr>
        </p:nvSpPr>
        <p:spPr/>
        <p:txBody>
          <a:bodyPr>
            <a:normAutofit/>
          </a:bodyPr>
          <a:lstStyle/>
          <a:p>
            <a:pPr algn="just"/>
            <a:r>
              <a:rPr lang="en-US" sz="2400" dirty="0" smtClean="0"/>
              <a:t>Introduction, Binary Search - Merge sort and its algorithm analysis - Quick sort and its algorithm analysis - </a:t>
            </a:r>
            <a:r>
              <a:rPr lang="en-US" sz="2400" dirty="0" err="1" smtClean="0"/>
              <a:t>Strassen's</a:t>
            </a:r>
            <a:r>
              <a:rPr lang="en-US" sz="2400" dirty="0" smtClean="0"/>
              <a:t> Matrix multiplication - Finding Maximum and minimum - Algorithm for finding closest pair - </a:t>
            </a:r>
            <a:r>
              <a:rPr lang="en-US" sz="2400" b="1" dirty="0" smtClean="0">
                <a:solidFill>
                  <a:srgbClr val="00B050"/>
                </a:solidFill>
              </a:rPr>
              <a:t>Convex Hull Problem</a:t>
            </a:r>
            <a:endParaRPr lang="en-IN" sz="2400" b="1" dirty="0" smtClean="0">
              <a:solidFill>
                <a:srgbClr val="00B050"/>
              </a:solidFill>
            </a:endParaRPr>
          </a:p>
        </p:txBody>
      </p:sp>
    </p:spTree>
    <p:extLst>
      <p:ext uri="{BB962C8B-B14F-4D97-AF65-F5344CB8AC3E}">
        <p14:creationId xmlns="" xmlns:p14="http://schemas.microsoft.com/office/powerpoint/2010/main" val="1572723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Introduction</a:t>
            </a:r>
            <a:endParaRPr lang="en-US" dirty="0"/>
          </a:p>
        </p:txBody>
      </p:sp>
      <p:sp>
        <p:nvSpPr>
          <p:cNvPr id="3" name="Content Placeholder 2"/>
          <p:cNvSpPr>
            <a:spLocks noGrp="1"/>
          </p:cNvSpPr>
          <p:nvPr>
            <p:ph idx="1"/>
          </p:nvPr>
        </p:nvSpPr>
        <p:spPr/>
        <p:txBody>
          <a:bodyPr>
            <a:normAutofit/>
          </a:bodyPr>
          <a:lstStyle/>
          <a:p>
            <a:r>
              <a:rPr lang="en-IN" b="1" dirty="0" smtClean="0"/>
              <a:t>Divide / Break</a:t>
            </a:r>
          </a:p>
          <a:p>
            <a:r>
              <a:rPr lang="en-IN" b="1" dirty="0" smtClean="0"/>
              <a:t>Conquer / Solve</a:t>
            </a:r>
          </a:p>
          <a:p>
            <a:r>
              <a:rPr lang="en-IN" b="1" dirty="0" smtClean="0"/>
              <a:t>Merge / Combine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85852" y="928670"/>
            <a:ext cx="7508453" cy="5072099"/>
          </a:xfrm>
          <a:prstGeom prst="rect">
            <a:avLst/>
          </a:prstGeom>
          <a:noFill/>
          <a:ln w="9525">
            <a:noFill/>
            <a:miter lim="800000"/>
            <a:headEnd/>
            <a:tailEnd/>
          </a:ln>
          <a:effectLst/>
        </p:spPr>
      </p:pic>
    </p:spTree>
    <p:extLst>
      <p:ext uri="{BB962C8B-B14F-4D97-AF65-F5344CB8AC3E}">
        <p14:creationId xmlns="" xmlns:p14="http://schemas.microsoft.com/office/powerpoint/2010/main" val="156856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t>CONVEX HULL PROBLEM</a:t>
            </a:r>
            <a:endParaRPr lang="en-IN" sz="3200" dirty="0"/>
          </a:p>
        </p:txBody>
      </p:sp>
      <p:sp>
        <p:nvSpPr>
          <p:cNvPr id="3" name="Content Placeholder 2"/>
          <p:cNvSpPr>
            <a:spLocks noGrp="1"/>
          </p:cNvSpPr>
          <p:nvPr>
            <p:ph idx="1"/>
          </p:nvPr>
        </p:nvSpPr>
        <p:spPr/>
        <p:txBody>
          <a:bodyPr>
            <a:normAutofit/>
          </a:bodyPr>
          <a:lstStyle/>
          <a:p>
            <a:pPr algn="just"/>
            <a:r>
              <a:rPr lang="en-IN" sz="2400" dirty="0" smtClean="0"/>
              <a:t>A polygon is </a:t>
            </a:r>
            <a:r>
              <a:rPr lang="en-IN" sz="2400" b="1" dirty="0" smtClean="0"/>
              <a:t>convex if any line segment joining two points on the boundary stays within the polygon.</a:t>
            </a:r>
          </a:p>
          <a:p>
            <a:pPr algn="just"/>
            <a:r>
              <a:rPr lang="en-IN" sz="2400" dirty="0" smtClean="0"/>
              <a:t>The </a:t>
            </a:r>
            <a:r>
              <a:rPr lang="en-IN" sz="2400" b="1" dirty="0" smtClean="0"/>
              <a:t>convex hull of a set of points in the plane is the smallest convex polygon for which each point is </a:t>
            </a:r>
            <a:r>
              <a:rPr lang="en-IN" sz="2400" b="1" dirty="0" smtClean="0"/>
              <a:t>either </a:t>
            </a:r>
            <a:r>
              <a:rPr lang="en-IN" sz="2400" dirty="0" smtClean="0"/>
              <a:t>on </a:t>
            </a:r>
            <a:r>
              <a:rPr lang="en-IN" sz="2400" dirty="0" smtClean="0"/>
              <a:t>the boundary or in the interior of the polygon. </a:t>
            </a:r>
            <a:endParaRPr lang="en-IN" sz="2400" dirty="0" smtClean="0"/>
          </a:p>
          <a:p>
            <a:pPr algn="just"/>
            <a:r>
              <a:rPr lang="en-IN" sz="2400" dirty="0" smtClean="0"/>
              <a:t>A </a:t>
            </a:r>
            <a:r>
              <a:rPr lang="en-IN" sz="2400" b="1" dirty="0" smtClean="0"/>
              <a:t>vertex is a corner of a polygon. For example, the highest, lowest, leftmost and rightmost points </a:t>
            </a:r>
            <a:r>
              <a:rPr lang="en-IN" sz="2400" b="1" dirty="0" smtClean="0"/>
              <a:t>are </a:t>
            </a:r>
            <a:r>
              <a:rPr lang="en-IN" sz="2400" dirty="0" smtClean="0"/>
              <a:t>all </a:t>
            </a:r>
            <a:r>
              <a:rPr lang="en-IN" sz="2400" dirty="0" smtClean="0"/>
              <a:t>vertices of the convex hull.</a:t>
            </a:r>
          </a:p>
          <a:p>
            <a:pPr algn="just"/>
            <a:endParaRPr lang="en-IN" sz="2400" dirty="0">
              <a:latin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algorithms</a:t>
            </a:r>
            <a:endParaRPr lang="en-IN" dirty="0"/>
          </a:p>
        </p:txBody>
      </p:sp>
      <p:sp>
        <p:nvSpPr>
          <p:cNvPr id="3" name="Content Placeholder 2"/>
          <p:cNvSpPr>
            <a:spLocks noGrp="1"/>
          </p:cNvSpPr>
          <p:nvPr>
            <p:ph idx="1"/>
          </p:nvPr>
        </p:nvSpPr>
        <p:spPr/>
        <p:txBody>
          <a:bodyPr>
            <a:normAutofit/>
          </a:bodyPr>
          <a:lstStyle/>
          <a:p>
            <a:r>
              <a:rPr lang="en-IN" dirty="0" smtClean="0"/>
              <a:t>Graham Scan,</a:t>
            </a:r>
          </a:p>
          <a:p>
            <a:r>
              <a:rPr lang="en-IN" dirty="0" smtClean="0"/>
              <a:t>Jarvis March</a:t>
            </a:r>
            <a:endParaRPr lang="en-IN" dirty="0" smtClean="0"/>
          </a:p>
          <a:p>
            <a:r>
              <a:rPr lang="en-IN" dirty="0" smtClean="0"/>
              <a:t>Divide </a:t>
            </a:r>
            <a:r>
              <a:rPr lang="en-IN" dirty="0" smtClean="0"/>
              <a:t>&amp; </a:t>
            </a:r>
            <a:r>
              <a:rPr lang="en-IN" dirty="0" smtClean="0"/>
              <a:t>Conquer</a:t>
            </a:r>
          </a:p>
          <a:p>
            <a:pPr>
              <a:buNone/>
            </a:pPr>
            <a:endParaRPr lang="en-IN" dirty="0" smtClean="0"/>
          </a:p>
          <a:p>
            <a:pPr>
              <a:buNone/>
            </a:pPr>
            <a:r>
              <a:rPr lang="en-IN" dirty="0" smtClean="0"/>
              <a:t>We present the algorithms under the </a:t>
            </a:r>
            <a:r>
              <a:rPr lang="en-IN" b="1" dirty="0" smtClean="0"/>
              <a:t>assumption </a:t>
            </a:r>
            <a:r>
              <a:rPr lang="en-IN" b="1" dirty="0" smtClean="0"/>
              <a:t>that no </a:t>
            </a:r>
            <a:r>
              <a:rPr lang="en-IN" b="1" dirty="0" smtClean="0"/>
              <a:t>3 points are collinear (on a straight line)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Graham Scan</a:t>
            </a:r>
            <a:endParaRPr lang="en-IN" b="1" dirty="0"/>
          </a:p>
        </p:txBody>
      </p:sp>
      <p:sp>
        <p:nvSpPr>
          <p:cNvPr id="3" name="Content Placeholder 2"/>
          <p:cNvSpPr>
            <a:spLocks noGrp="1"/>
          </p:cNvSpPr>
          <p:nvPr>
            <p:ph idx="1"/>
          </p:nvPr>
        </p:nvSpPr>
        <p:spPr/>
        <p:txBody>
          <a:bodyPr>
            <a:normAutofit fontScale="85000" lnSpcReduction="20000"/>
          </a:bodyPr>
          <a:lstStyle/>
          <a:p>
            <a:r>
              <a:rPr lang="en-IN" dirty="0" smtClean="0"/>
              <a:t>The idea is to identify one vertex of the convex hull and sort the other points as viewed from that vertex.</a:t>
            </a:r>
          </a:p>
          <a:p>
            <a:r>
              <a:rPr lang="en-IN" dirty="0" smtClean="0"/>
              <a:t>Then the points are scanned in order.</a:t>
            </a:r>
          </a:p>
          <a:p>
            <a:r>
              <a:rPr lang="en-IN" dirty="0" smtClean="0"/>
              <a:t>Let </a:t>
            </a:r>
            <a:r>
              <a:rPr lang="en-IN" b="1" dirty="0" smtClean="0"/>
              <a:t>x0 be the leftmost point (which is guaranteed to be in the convex hull) and number the remaining </a:t>
            </a:r>
            <a:r>
              <a:rPr lang="en-IN" b="1" dirty="0" smtClean="0"/>
              <a:t>points </a:t>
            </a:r>
            <a:r>
              <a:rPr lang="en-IN" dirty="0" smtClean="0"/>
              <a:t>by </a:t>
            </a:r>
            <a:r>
              <a:rPr lang="en-IN" dirty="0" smtClean="0"/>
              <a:t>angle from </a:t>
            </a:r>
            <a:r>
              <a:rPr lang="en-IN" b="1" dirty="0" smtClean="0"/>
              <a:t>x0 going </a:t>
            </a:r>
            <a:r>
              <a:rPr lang="en-IN" b="1" dirty="0" smtClean="0"/>
              <a:t>counter clockwise</a:t>
            </a:r>
            <a:r>
              <a:rPr lang="en-IN" b="1" dirty="0" smtClean="0"/>
              <a:t>: </a:t>
            </a:r>
            <a:endParaRPr lang="en-IN" b="1" dirty="0" smtClean="0"/>
          </a:p>
          <a:p>
            <a:pPr>
              <a:buNone/>
            </a:pPr>
            <a:r>
              <a:rPr lang="en-IN" b="1" dirty="0" smtClean="0"/>
              <a:t>	x1</a:t>
            </a:r>
            <a:r>
              <a:rPr lang="en-IN" b="1" dirty="0" smtClean="0"/>
              <a:t>; x2; : : : ; xn-1. </a:t>
            </a:r>
            <a:endParaRPr lang="en-IN" b="1" dirty="0" smtClean="0"/>
          </a:p>
          <a:p>
            <a:pPr>
              <a:buNone/>
            </a:pPr>
            <a:r>
              <a:rPr lang="en-IN" b="1" dirty="0" smtClean="0"/>
              <a:t>	</a:t>
            </a:r>
            <a:r>
              <a:rPr lang="en-IN" b="1" dirty="0" smtClean="0"/>
              <a:t>Let </a:t>
            </a:r>
            <a:r>
              <a:rPr lang="en-IN" b="1" dirty="0" err="1" smtClean="0"/>
              <a:t>xn</a:t>
            </a:r>
            <a:r>
              <a:rPr lang="en-IN" b="1" dirty="0" smtClean="0"/>
              <a:t> = x0, the chosen point. Assume that no </a:t>
            </a:r>
            <a:r>
              <a:rPr lang="en-IN" b="1" dirty="0" smtClean="0"/>
              <a:t>two </a:t>
            </a:r>
            <a:r>
              <a:rPr lang="en-IN" dirty="0" smtClean="0"/>
              <a:t>points </a:t>
            </a:r>
            <a:r>
              <a:rPr lang="en-IN" dirty="0" smtClean="0"/>
              <a:t>have the same angle from </a:t>
            </a:r>
            <a:r>
              <a:rPr lang="en-IN" b="1" dirty="0" smtClean="0"/>
              <a:t>x0.</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Graham </a:t>
            </a:r>
            <a:r>
              <a:rPr lang="en-IN" b="1" dirty="0" smtClean="0"/>
              <a:t>Scan Algorithm</a:t>
            </a:r>
            <a:endParaRPr lang="en-IN" dirty="0"/>
          </a:p>
        </p:txBody>
      </p:sp>
      <p:sp>
        <p:nvSpPr>
          <p:cNvPr id="3" name="Content Placeholder 2"/>
          <p:cNvSpPr>
            <a:spLocks noGrp="1"/>
          </p:cNvSpPr>
          <p:nvPr>
            <p:ph idx="1"/>
          </p:nvPr>
        </p:nvSpPr>
        <p:spPr/>
        <p:txBody>
          <a:bodyPr>
            <a:normAutofit/>
          </a:bodyPr>
          <a:lstStyle/>
          <a:p>
            <a:r>
              <a:rPr lang="en-IN" dirty="0" smtClean="0"/>
              <a:t>The algorithm is simple to state with a </a:t>
            </a:r>
            <a:r>
              <a:rPr lang="en-IN" dirty="0" smtClean="0"/>
              <a:t>single </a:t>
            </a:r>
            <a:r>
              <a:rPr lang="en-IN" dirty="0" smtClean="0"/>
              <a:t>stack</a:t>
            </a:r>
            <a:r>
              <a:rPr lang="en-IN" dirty="0" smtClean="0"/>
              <a:t>:</a:t>
            </a:r>
          </a:p>
          <a:p>
            <a:pPr>
              <a:buNone/>
            </a:pPr>
            <a:r>
              <a:rPr lang="en-IN" sz="2400" dirty="0" smtClean="0"/>
              <a:t>1. Sort points by angle from </a:t>
            </a:r>
            <a:r>
              <a:rPr lang="en-IN" sz="2400" b="1" dirty="0" smtClean="0"/>
              <a:t>x0</a:t>
            </a:r>
          </a:p>
          <a:p>
            <a:pPr>
              <a:buNone/>
            </a:pPr>
            <a:r>
              <a:rPr lang="en-IN" sz="2400" dirty="0" smtClean="0"/>
              <a:t>2. Push </a:t>
            </a:r>
            <a:r>
              <a:rPr lang="en-IN" sz="2400" b="1" dirty="0" smtClean="0"/>
              <a:t>x0 and x1. Set </a:t>
            </a:r>
            <a:r>
              <a:rPr lang="en-IN" sz="2400" b="1" dirty="0" err="1" smtClean="0"/>
              <a:t>i</a:t>
            </a:r>
            <a:r>
              <a:rPr lang="en-IN" sz="2400" b="1" dirty="0" smtClean="0"/>
              <a:t>=2</a:t>
            </a:r>
          </a:p>
          <a:p>
            <a:pPr>
              <a:buNone/>
            </a:pPr>
            <a:r>
              <a:rPr lang="pt-BR" sz="2400" dirty="0" smtClean="0"/>
              <a:t>3. While </a:t>
            </a:r>
            <a:r>
              <a:rPr lang="pt-BR" sz="2400" b="1" dirty="0" smtClean="0"/>
              <a:t>i &lt;=n do:</a:t>
            </a:r>
          </a:p>
          <a:p>
            <a:pPr>
              <a:buNone/>
            </a:pPr>
            <a:r>
              <a:rPr lang="en-IN" sz="2400" dirty="0" smtClean="0"/>
              <a:t>		If </a:t>
            </a:r>
            <a:r>
              <a:rPr lang="en-IN" sz="2400" b="1" dirty="0" smtClean="0"/>
              <a:t>xi makes left turn </a:t>
            </a:r>
            <a:r>
              <a:rPr lang="en-IN" sz="2400" b="1" dirty="0" err="1" smtClean="0"/>
              <a:t>w.r.t</a:t>
            </a:r>
            <a:r>
              <a:rPr lang="en-IN" sz="2400" b="1" dirty="0" smtClean="0"/>
              <a:t>. top 2 items </a:t>
            </a:r>
            <a:r>
              <a:rPr lang="en-IN" sz="2400" b="1" dirty="0" smtClean="0"/>
              <a:t>	on </a:t>
            </a:r>
            <a:r>
              <a:rPr lang="en-IN" sz="2400" b="1" dirty="0" smtClean="0"/>
              <a:t>stack, </a:t>
            </a:r>
            <a:r>
              <a:rPr lang="en-IN" sz="2400" b="1" dirty="0" smtClean="0"/>
              <a:t>then </a:t>
            </a:r>
            <a:r>
              <a:rPr lang="en-IN" sz="2400" dirty="0" smtClean="0"/>
              <a:t>{ </a:t>
            </a:r>
            <a:r>
              <a:rPr lang="en-IN" sz="2400" dirty="0" smtClean="0"/>
              <a:t>push </a:t>
            </a:r>
            <a:r>
              <a:rPr lang="en-IN" sz="2400" b="1" dirty="0" smtClean="0"/>
              <a:t>xi; </a:t>
            </a:r>
            <a:r>
              <a:rPr lang="en-IN" sz="2400" b="1" dirty="0" err="1" smtClean="0"/>
              <a:t>i</a:t>
            </a:r>
            <a:r>
              <a:rPr lang="en-IN" sz="2400" b="1" dirty="0" smtClean="0"/>
              <a:t>++ }</a:t>
            </a:r>
          </a:p>
          <a:p>
            <a:pPr>
              <a:buNone/>
            </a:pPr>
            <a:r>
              <a:rPr lang="en-IN" sz="2400" dirty="0" smtClean="0"/>
              <a:t>		else </a:t>
            </a:r>
            <a:r>
              <a:rPr lang="en-IN" sz="2400" dirty="0" smtClean="0"/>
              <a:t>{ pop </a:t>
            </a:r>
            <a:r>
              <a:rPr lang="en-IN" sz="2400" dirty="0" smtClean="0"/>
              <a:t>and </a:t>
            </a:r>
            <a:r>
              <a:rPr lang="en-IN" sz="2400" dirty="0" smtClean="0"/>
              <a:t>discard </a:t>
            </a:r>
            <a:r>
              <a:rPr lang="en-IN" sz="2400" dirty="0" smtClean="0"/>
              <a:t>}</a:t>
            </a:r>
          </a:p>
          <a:p>
            <a:pPr>
              <a:buNone/>
            </a:pPr>
            <a:endParaRPr lang="en-IN" sz="2400" b="1" dirty="0" smtClean="0"/>
          </a:p>
          <a:p>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dirty="0" smtClean="0"/>
              <a:t>To prove that the algorithm works, it success to argue that:</a:t>
            </a:r>
          </a:p>
          <a:p>
            <a:pPr algn="just"/>
            <a:r>
              <a:rPr lang="en-IN" sz="2400" dirty="0" smtClean="0"/>
              <a:t>A discarded point is not in the convex hull. </a:t>
            </a:r>
          </a:p>
          <a:p>
            <a:pPr algn="just"/>
            <a:r>
              <a:rPr lang="en-IN" sz="2400" dirty="0" smtClean="0"/>
              <a:t>If x</a:t>
            </a:r>
            <a:r>
              <a:rPr lang="en-IN" sz="2400" baseline="-25000" dirty="0" smtClean="0"/>
              <a:t>j</a:t>
            </a:r>
            <a:r>
              <a:rPr lang="en-IN" sz="2400" dirty="0" smtClean="0"/>
              <a:t> is discarded, then for some </a:t>
            </a:r>
            <a:r>
              <a:rPr lang="en-IN" sz="2400" dirty="0" err="1" smtClean="0"/>
              <a:t>i</a:t>
            </a:r>
            <a:r>
              <a:rPr lang="en-IN" sz="2400" dirty="0" smtClean="0"/>
              <a:t> &lt; j &lt; k the points xi --&gt; xj --&gt; </a:t>
            </a:r>
            <a:r>
              <a:rPr lang="en-IN" sz="2400" dirty="0" err="1" smtClean="0"/>
              <a:t>xk</a:t>
            </a:r>
            <a:r>
              <a:rPr lang="en-IN" sz="2400" dirty="0" smtClean="0"/>
              <a:t> form a right turn. So, x</a:t>
            </a:r>
            <a:r>
              <a:rPr lang="en-IN" sz="2400" baseline="-25000" dirty="0" smtClean="0"/>
              <a:t>j</a:t>
            </a:r>
            <a:r>
              <a:rPr lang="en-IN" sz="2400" dirty="0" smtClean="0"/>
              <a:t> is inside the triangle x0, xi, </a:t>
            </a:r>
            <a:r>
              <a:rPr lang="en-IN" sz="2400" dirty="0" err="1" smtClean="0"/>
              <a:t>xk</a:t>
            </a:r>
            <a:r>
              <a:rPr lang="en-IN" sz="2400" dirty="0" smtClean="0"/>
              <a:t> and hence is not on the convex hull</a:t>
            </a:r>
            <a:r>
              <a:rPr lang="en-IN" sz="2400" dirty="0" smtClean="0"/>
              <a:t>.</a:t>
            </a:r>
          </a:p>
          <a:p>
            <a:pPr algn="just"/>
            <a:endParaRPr lang="en-IN" sz="2400" dirty="0" smtClean="0"/>
          </a:p>
          <a:p>
            <a:pPr algn="just"/>
            <a:endParaRPr lang="en-IN" sz="2000" dirty="0" smtClean="0"/>
          </a:p>
          <a:p>
            <a:pPr algn="just"/>
            <a:r>
              <a:rPr lang="en-IN" sz="2000" dirty="0" smtClean="0"/>
              <a:t>What remains is convex. </a:t>
            </a:r>
            <a:r>
              <a:rPr lang="en-IN" sz="2000" dirty="0" smtClean="0"/>
              <a:t>This is</a:t>
            </a:r>
          </a:p>
          <a:p>
            <a:pPr algn="just">
              <a:buNone/>
            </a:pPr>
            <a:r>
              <a:rPr lang="en-IN" sz="2000" dirty="0" smtClean="0"/>
              <a:t>	immediate </a:t>
            </a:r>
            <a:r>
              <a:rPr lang="en-IN" sz="2000" dirty="0" smtClean="0"/>
              <a:t>as every turn is a left turn.</a:t>
            </a:r>
            <a:endParaRPr lang="en-IN" sz="2000" dirty="0"/>
          </a:p>
        </p:txBody>
      </p:sp>
      <p:pic>
        <p:nvPicPr>
          <p:cNvPr id="1027" name="Picture 3"/>
          <p:cNvPicPr>
            <a:picLocks noChangeAspect="1" noChangeArrowheads="1"/>
          </p:cNvPicPr>
          <p:nvPr/>
        </p:nvPicPr>
        <p:blipFill>
          <a:blip r:embed="rId2"/>
          <a:srcRect/>
          <a:stretch>
            <a:fillRect/>
          </a:stretch>
        </p:blipFill>
        <p:spPr bwMode="auto">
          <a:xfrm>
            <a:off x="7000892" y="4214818"/>
            <a:ext cx="1839510" cy="235743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3944</TotalTime>
  <Words>934</Words>
  <Application>Microsoft Macintosh PowerPoint</Application>
  <PresentationFormat>On-screen Show (4:3)</PresentationFormat>
  <Paragraphs>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UNIT II DIVIDE AND CONQUER</vt:lpstr>
      <vt:lpstr>Syllabus</vt:lpstr>
      <vt:lpstr>Introduction</vt:lpstr>
      <vt:lpstr>Slide 4</vt:lpstr>
      <vt:lpstr>CONVEX HULL PROBLEM</vt:lpstr>
      <vt:lpstr>Different algorithms</vt:lpstr>
      <vt:lpstr>Graham Scan</vt:lpstr>
      <vt:lpstr>Graham Scan Algorithm</vt:lpstr>
      <vt:lpstr>Slide 9</vt:lpstr>
      <vt:lpstr>Running time of Grahams scan</vt:lpstr>
      <vt:lpstr>Jarvis March</vt:lpstr>
      <vt:lpstr>Jarvis March Algorithm</vt:lpstr>
      <vt:lpstr>Divide and Conquer method</vt:lpstr>
      <vt:lpstr>Slide 14</vt:lpstr>
      <vt:lpstr>Running time</vt:lpstr>
      <vt:lpstr>Worksheet No. 15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INTRODUCTION TO DATA STRUCTURES</dc:title>
  <dc:creator>Selvamary</dc:creator>
  <cp:lastModifiedBy>selvamary.g</cp:lastModifiedBy>
  <cp:revision>211</cp:revision>
  <dcterms:created xsi:type="dcterms:W3CDTF">2016-07-05T10:07:54Z</dcterms:created>
  <dcterms:modified xsi:type="dcterms:W3CDTF">2016-12-10T17:20:48Z</dcterms:modified>
</cp:coreProperties>
</file>