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jN3NTx2+634pGA25mFLYVQtWZ5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8"/>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6" name="Google Shape;26;p18"/>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18"/>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8"/>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1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20"/>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 name="Google Shape;36;p20"/>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1" name="Google Shape;41;p20"/>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2" name="Google Shape;42;p20"/>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3" name="Google Shape;43;p20"/>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21"/>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22"/>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2"/>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22"/>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22"/>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22"/>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3"/>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24"/>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7" name="Google Shape;67;p2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0" name="Google Shape;70;p24"/>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5"/>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25"/>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2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6"/>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83" name="Google Shape;83;p26"/>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4" name="Google Shape;84;p26"/>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26"/>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6" name="Google Shape;86;p26"/>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26"/>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7"/>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7"/>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7"/>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7"/>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19" name="Google Shape;19;p17"/>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00200" y="1828800"/>
            <a:ext cx="7406640" cy="147218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562214"/>
              </a:buClr>
              <a:buSzPts val="3200"/>
              <a:buFont typeface="Gill Sans"/>
              <a:buNone/>
            </a:pPr>
            <a:r>
              <a:rPr b="1" lang="en-IN" sz="3200"/>
              <a:t>UNIT II</a:t>
            </a:r>
            <a:br>
              <a:rPr b="1" lang="en-IN" sz="3200"/>
            </a:br>
            <a:r>
              <a:rPr b="1" lang="en-IN" sz="3200"/>
              <a:t>DIVIDE AND CONQUER</a:t>
            </a:r>
            <a:endParaRPr sz="3200"/>
          </a:p>
        </p:txBody>
      </p:sp>
      <p:sp>
        <p:nvSpPr>
          <p:cNvPr id="105" name="Google Shape;105;p1"/>
          <p:cNvSpPr txBox="1"/>
          <p:nvPr/>
        </p:nvSpPr>
        <p:spPr>
          <a:xfrm>
            <a:off x="1737360" y="3810000"/>
            <a:ext cx="7406640" cy="147218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IN" sz="3200" u="none" cap="none" strike="noStrike">
                <a:solidFill>
                  <a:srgbClr val="562214"/>
                </a:solidFill>
                <a:latin typeface="Gill Sans"/>
                <a:ea typeface="Gill Sans"/>
                <a:cs typeface="Gill Sans"/>
                <a:sym typeface="Gill Sans"/>
              </a:rPr>
              <a:t>Session – 15</a:t>
            </a:r>
            <a:endParaRPr b="0" i="0" sz="3200" u="none" cap="none" strike="noStrike">
              <a:solidFill>
                <a:srgbClr val="562214"/>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IN"/>
              <a:t>Running time of Grahams scan</a:t>
            </a:r>
            <a:endParaRPr/>
          </a:p>
        </p:txBody>
      </p:sp>
      <p:sp>
        <p:nvSpPr>
          <p:cNvPr id="159" name="Google Shape;159;p1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rtl="0" algn="just">
              <a:lnSpc>
                <a:spcPct val="150000"/>
              </a:lnSpc>
              <a:spcBef>
                <a:spcPts val="0"/>
              </a:spcBef>
              <a:spcAft>
                <a:spcPts val="0"/>
              </a:spcAft>
              <a:buSzPts val="1600"/>
              <a:buChar char="⚫"/>
            </a:pPr>
            <a:r>
              <a:rPr b="1" lang="en-IN" sz="2000"/>
              <a:t>Each time the while loop is executed, a point is either stacked or discarded. Since a </a:t>
            </a:r>
            <a:r>
              <a:rPr lang="en-IN" sz="2000"/>
              <a:t>point is looked at only once, the loop is executed at most </a:t>
            </a:r>
            <a:r>
              <a:rPr b="1" lang="en-IN" sz="2000"/>
              <a:t>2n times. </a:t>
            </a:r>
            <a:endParaRPr b="1" sz="2000"/>
          </a:p>
          <a:p>
            <a:pPr indent="-283464" lvl="0" marL="365760" rtl="0" algn="just">
              <a:lnSpc>
                <a:spcPct val="150000"/>
              </a:lnSpc>
              <a:spcBef>
                <a:spcPts val="600"/>
              </a:spcBef>
              <a:spcAft>
                <a:spcPts val="0"/>
              </a:spcAft>
              <a:buSzPts val="1600"/>
              <a:buChar char="⚫"/>
            </a:pPr>
            <a:r>
              <a:rPr b="1" lang="en-IN" sz="2000"/>
              <a:t>There is a constant-time subroutine for </a:t>
            </a:r>
            <a:r>
              <a:rPr lang="en-IN" sz="2000"/>
              <a:t>checking, given three points in order, whether the angle is a left or a right turn. </a:t>
            </a:r>
            <a:endParaRPr sz="2000"/>
          </a:p>
          <a:p>
            <a:pPr indent="-283464" lvl="0" marL="365760" rtl="0" algn="just">
              <a:lnSpc>
                <a:spcPct val="150000"/>
              </a:lnSpc>
              <a:spcBef>
                <a:spcPts val="600"/>
              </a:spcBef>
              <a:spcAft>
                <a:spcPts val="0"/>
              </a:spcAft>
              <a:buSzPts val="1600"/>
              <a:buChar char="⚫"/>
            </a:pPr>
            <a:r>
              <a:rPr lang="en-IN" sz="2000"/>
              <a:t>This gives an </a:t>
            </a:r>
            <a:r>
              <a:rPr b="1" lang="en-IN" sz="2000"/>
              <a:t>O(n) time </a:t>
            </a:r>
            <a:r>
              <a:rPr lang="en-IN" sz="2000"/>
              <a:t>algorithm, apart from the initial sort which takes time </a:t>
            </a:r>
            <a:r>
              <a:rPr b="1" lang="en-IN" sz="2000"/>
              <a:t>O(n log n).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Jarvis March</a:t>
            </a:r>
            <a:endParaRPr b="1"/>
          </a:p>
        </p:txBody>
      </p:sp>
      <p:sp>
        <p:nvSpPr>
          <p:cNvPr id="165" name="Google Shape;165;p11"/>
          <p:cNvSpPr txBox="1"/>
          <p:nvPr>
            <p:ph idx="1" type="body"/>
          </p:nvPr>
        </p:nvSpPr>
        <p:spPr>
          <a:xfrm>
            <a:off x="1142976" y="1447800"/>
            <a:ext cx="7790712"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600"/>
              <a:buChar char="⚫"/>
            </a:pPr>
            <a:r>
              <a:rPr lang="en-IN" sz="2000"/>
              <a:t>This is also called the </a:t>
            </a:r>
            <a:r>
              <a:rPr b="1" lang="en-IN" sz="2000"/>
              <a:t>wrapping algorithm. </a:t>
            </a:r>
            <a:endParaRPr b="1" sz="2000"/>
          </a:p>
          <a:p>
            <a:pPr indent="-283464" lvl="0" marL="365760" rtl="0" algn="just">
              <a:lnSpc>
                <a:spcPct val="100000"/>
              </a:lnSpc>
              <a:spcBef>
                <a:spcPts val="600"/>
              </a:spcBef>
              <a:spcAft>
                <a:spcPts val="0"/>
              </a:spcAft>
              <a:buSzPts val="1600"/>
              <a:buChar char="⚫"/>
            </a:pPr>
            <a:r>
              <a:rPr b="1" lang="en-IN" sz="2000"/>
              <a:t>This algorithm finds the points on the convex hull in the order </a:t>
            </a:r>
            <a:r>
              <a:rPr lang="en-IN" sz="2000"/>
              <a:t>in which they appear. </a:t>
            </a:r>
            <a:endParaRPr sz="2000"/>
          </a:p>
          <a:p>
            <a:pPr indent="-283464" lvl="0" marL="365760" rtl="0" algn="just">
              <a:lnSpc>
                <a:spcPct val="100000"/>
              </a:lnSpc>
              <a:spcBef>
                <a:spcPts val="600"/>
              </a:spcBef>
              <a:spcAft>
                <a:spcPts val="0"/>
              </a:spcAft>
              <a:buSzPts val="1600"/>
              <a:buChar char="⚫"/>
            </a:pPr>
            <a:r>
              <a:rPr lang="en-IN" sz="2000"/>
              <a:t>It is quick if there are only a few points on the convex hull, but slow if there are many.</a:t>
            </a:r>
            <a:endParaRPr/>
          </a:p>
          <a:p>
            <a:pPr indent="-283464" lvl="0" marL="365760" rtl="0" algn="just">
              <a:lnSpc>
                <a:spcPct val="100000"/>
              </a:lnSpc>
              <a:spcBef>
                <a:spcPts val="600"/>
              </a:spcBef>
              <a:spcAft>
                <a:spcPts val="0"/>
              </a:spcAft>
              <a:buSzPts val="1600"/>
              <a:buChar char="⚫"/>
            </a:pPr>
            <a:r>
              <a:rPr lang="en-IN" sz="2000"/>
              <a:t>Let </a:t>
            </a:r>
            <a:r>
              <a:rPr b="1" lang="en-IN" sz="2000"/>
              <a:t>x0 be the leftmost point. Let x1 be the first point counter clockwise when viewed fromx0. Then x2 is the </a:t>
            </a:r>
            <a:r>
              <a:rPr lang="en-IN" sz="2000"/>
              <a:t>first point counter clockwise when viewed from </a:t>
            </a:r>
            <a:r>
              <a:rPr b="1" lang="en-IN" sz="2000"/>
              <a:t>x1, and so on.</a:t>
            </a:r>
            <a:endParaRPr sz="2000"/>
          </a:p>
        </p:txBody>
      </p:sp>
      <p:pic>
        <p:nvPicPr>
          <p:cNvPr id="166" name="Google Shape;166;p11"/>
          <p:cNvPicPr preferRelativeResize="0"/>
          <p:nvPr/>
        </p:nvPicPr>
        <p:blipFill rotWithShape="1">
          <a:blip r:embed="rId3">
            <a:alphaModFix/>
          </a:blip>
          <a:srcRect b="0" l="0" r="0" t="0"/>
          <a:stretch/>
        </p:blipFill>
        <p:spPr>
          <a:xfrm>
            <a:off x="4643439" y="4500570"/>
            <a:ext cx="2571768" cy="19793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Jarvis March Algorithm</a:t>
            </a:r>
            <a:endParaRPr/>
          </a:p>
        </p:txBody>
      </p:sp>
      <p:sp>
        <p:nvSpPr>
          <p:cNvPr id="172" name="Google Shape;172;p12"/>
          <p:cNvSpPr txBox="1"/>
          <p:nvPr>
            <p:ph idx="1" type="body"/>
          </p:nvPr>
        </p:nvSpPr>
        <p:spPr>
          <a:xfrm>
            <a:off x="1435608" y="1447800"/>
            <a:ext cx="7498080" cy="1481134"/>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None/>
            </a:pPr>
            <a:r>
              <a:rPr b="1" lang="en-IN" sz="2400"/>
              <a:t>i = 0</a:t>
            </a:r>
            <a:endParaRPr/>
          </a:p>
          <a:p>
            <a:pPr indent="-283464" lvl="0" marL="365760" rtl="0" algn="l">
              <a:lnSpc>
                <a:spcPct val="100000"/>
              </a:lnSpc>
              <a:spcBef>
                <a:spcPts val="600"/>
              </a:spcBef>
              <a:spcAft>
                <a:spcPts val="0"/>
              </a:spcAft>
              <a:buSzPts val="1920"/>
              <a:buNone/>
            </a:pPr>
            <a:r>
              <a:rPr lang="en-IN" sz="2400"/>
              <a:t>while not done do</a:t>
            </a:r>
            <a:endParaRPr/>
          </a:p>
          <a:p>
            <a:pPr indent="-283464" lvl="0" marL="365760" rtl="0" algn="l">
              <a:lnSpc>
                <a:spcPct val="100000"/>
              </a:lnSpc>
              <a:spcBef>
                <a:spcPts val="600"/>
              </a:spcBef>
              <a:spcAft>
                <a:spcPts val="0"/>
              </a:spcAft>
              <a:buSzPts val="1920"/>
              <a:buNone/>
            </a:pPr>
            <a:r>
              <a:rPr b="1" lang="en-IN" sz="2400"/>
              <a:t>xi+1 = first point counter clockwise from xi</a:t>
            </a:r>
            <a:endParaRPr sz="2400"/>
          </a:p>
        </p:txBody>
      </p:sp>
      <p:sp>
        <p:nvSpPr>
          <p:cNvPr id="173" name="Google Shape;173;p12"/>
          <p:cNvSpPr/>
          <p:nvPr/>
        </p:nvSpPr>
        <p:spPr>
          <a:xfrm>
            <a:off x="1142976" y="3286124"/>
            <a:ext cx="8001024"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400" u="none" cap="none" strike="noStrike">
                <a:solidFill>
                  <a:schemeClr val="dk1"/>
                </a:solidFill>
                <a:latin typeface="Gill Sans"/>
                <a:ea typeface="Gill Sans"/>
                <a:cs typeface="Gill Sans"/>
                <a:sym typeface="Gill Sans"/>
              </a:rPr>
              <a:t>Finding xi+1 takes linear time. </a:t>
            </a:r>
            <a:endParaRPr b="0" i="0" sz="2400" u="none" cap="none" strike="noStrike">
              <a:solidFill>
                <a:schemeClr val="dk1"/>
              </a:solidFill>
              <a:latin typeface="Gill Sans"/>
              <a:ea typeface="Gill Sans"/>
              <a:cs typeface="Gill Sans"/>
              <a:sym typeface="Gill Sans"/>
            </a:endParaRPr>
          </a:p>
          <a:p>
            <a:pPr indent="0" lvl="0" marL="0" marR="0" rtl="0" algn="just">
              <a:spcBef>
                <a:spcPts val="0"/>
              </a:spcBef>
              <a:spcAft>
                <a:spcPts val="0"/>
              </a:spcAft>
              <a:buNone/>
            </a:pPr>
            <a:r>
              <a:rPr b="0" i="0" lang="en-IN" sz="2400" u="none" cap="none" strike="noStrike">
                <a:solidFill>
                  <a:schemeClr val="dk1"/>
                </a:solidFill>
                <a:latin typeface="Gill Sans"/>
                <a:ea typeface="Gill Sans"/>
                <a:cs typeface="Gill Sans"/>
                <a:sym typeface="Gill Sans"/>
              </a:rPr>
              <a:t>The while loop is executed at most n times. More specifically, the while loop is executed h times where h is the number of vertices on the convex hull. So Jarvis March takes time</a:t>
            </a:r>
            <a:r>
              <a:rPr b="1" i="0" lang="en-IN" sz="2400" u="none" cap="none" strike="noStrike">
                <a:solidFill>
                  <a:schemeClr val="dk1"/>
                </a:solidFill>
                <a:latin typeface="Gill Sans"/>
                <a:ea typeface="Gill Sans"/>
                <a:cs typeface="Gill Sans"/>
                <a:sym typeface="Gill Sans"/>
              </a:rPr>
              <a:t> O(nh)</a:t>
            </a:r>
            <a:r>
              <a:rPr b="0" i="0" lang="en-IN" sz="2400" u="none" cap="none" strike="noStrike">
                <a:solidFill>
                  <a:schemeClr val="dk1"/>
                </a:solidFill>
                <a:latin typeface="Gill Sans"/>
                <a:ea typeface="Gill Sans"/>
                <a:cs typeface="Gill Sans"/>
                <a:sym typeface="Gill Sans"/>
              </a:rPr>
              <a:t>.</a:t>
            </a:r>
            <a:endParaRPr/>
          </a:p>
          <a:p>
            <a:pPr indent="0" lvl="0" marL="0" marR="0" rtl="0" algn="just">
              <a:spcBef>
                <a:spcPts val="0"/>
              </a:spcBef>
              <a:spcAft>
                <a:spcPts val="0"/>
              </a:spcAft>
              <a:buNone/>
            </a:pPr>
            <a:r>
              <a:rPr b="0" i="0" lang="en-IN" sz="2400" u="none" cap="none" strike="noStrike">
                <a:solidFill>
                  <a:schemeClr val="dk1"/>
                </a:solidFill>
                <a:latin typeface="Gill Sans"/>
                <a:ea typeface="Gill Sans"/>
                <a:cs typeface="Gill Sans"/>
                <a:sym typeface="Gill Sans"/>
              </a:rPr>
              <a:t>The best case is h = 3. </a:t>
            </a:r>
            <a:endParaRPr b="0" i="0" sz="2400" u="none" cap="none" strike="noStrike">
              <a:solidFill>
                <a:schemeClr val="dk1"/>
              </a:solidFill>
              <a:latin typeface="Gill Sans"/>
              <a:ea typeface="Gill Sans"/>
              <a:cs typeface="Gill Sans"/>
              <a:sym typeface="Gill Sans"/>
            </a:endParaRPr>
          </a:p>
          <a:p>
            <a:pPr indent="0" lvl="0" marL="0" marR="0" rtl="0" algn="just">
              <a:spcBef>
                <a:spcPts val="0"/>
              </a:spcBef>
              <a:spcAft>
                <a:spcPts val="0"/>
              </a:spcAft>
              <a:buNone/>
            </a:pPr>
            <a:r>
              <a:rPr b="0" i="0" lang="en-IN" sz="2400" u="none" cap="none" strike="noStrike">
                <a:solidFill>
                  <a:schemeClr val="dk1"/>
                </a:solidFill>
                <a:latin typeface="Gill Sans"/>
                <a:ea typeface="Gill Sans"/>
                <a:cs typeface="Gill Sans"/>
                <a:sym typeface="Gill Sans"/>
              </a:rPr>
              <a:t>The worst case is h = n, when the points are, for example, arranged on the circumference of a circle.</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Divide and Conquer method</a:t>
            </a:r>
            <a:endParaRPr b="1"/>
          </a:p>
        </p:txBody>
      </p:sp>
      <p:sp>
        <p:nvSpPr>
          <p:cNvPr id="179" name="Google Shape;179;p13"/>
          <p:cNvSpPr txBox="1"/>
          <p:nvPr>
            <p:ph idx="1" type="body"/>
          </p:nvPr>
        </p:nvSpPr>
        <p:spPr>
          <a:xfrm>
            <a:off x="1142976" y="1447800"/>
            <a:ext cx="7790712" cy="4800600"/>
          </a:xfrm>
          <a:prstGeom prst="rect">
            <a:avLst/>
          </a:prstGeom>
          <a:noFill/>
          <a:ln>
            <a:noFill/>
          </a:ln>
        </p:spPr>
        <p:txBody>
          <a:bodyPr anchorCtr="0" anchor="t" bIns="45700" lIns="91425" spcFirstLastPara="1" rIns="91425" wrap="square" tIns="45700">
            <a:noAutofit/>
          </a:bodyPr>
          <a:lstStyle/>
          <a:p>
            <a:pPr indent="-283464" lvl="0" marL="365760" rtl="0" algn="just">
              <a:lnSpc>
                <a:spcPct val="170000"/>
              </a:lnSpc>
              <a:spcBef>
                <a:spcPts val="0"/>
              </a:spcBef>
              <a:spcAft>
                <a:spcPts val="0"/>
              </a:spcAft>
              <a:buSzPts val="1120"/>
              <a:buNone/>
            </a:pPr>
            <a:r>
              <a:rPr lang="en-IN" sz="1400"/>
              <a:t>1.</a:t>
            </a:r>
            <a:r>
              <a:rPr lang="en-IN" sz="1800"/>
              <a:t> Divide the n points into two halves.</a:t>
            </a:r>
            <a:endParaRPr/>
          </a:p>
          <a:p>
            <a:pPr indent="-283464" lvl="0" marL="365760" rtl="0" algn="just">
              <a:lnSpc>
                <a:spcPct val="170000"/>
              </a:lnSpc>
              <a:spcBef>
                <a:spcPts val="600"/>
              </a:spcBef>
              <a:spcAft>
                <a:spcPts val="0"/>
              </a:spcAft>
              <a:buSzPts val="1440"/>
              <a:buNone/>
            </a:pPr>
            <a:r>
              <a:rPr lang="en-IN" sz="1800"/>
              <a:t>2. Find convex hull of each subset.</a:t>
            </a:r>
            <a:endParaRPr/>
          </a:p>
          <a:p>
            <a:pPr indent="-283464" lvl="0" marL="365760" rtl="0" algn="just">
              <a:lnSpc>
                <a:spcPct val="170000"/>
              </a:lnSpc>
              <a:spcBef>
                <a:spcPts val="600"/>
              </a:spcBef>
              <a:spcAft>
                <a:spcPts val="0"/>
              </a:spcAft>
              <a:buSzPts val="1440"/>
              <a:buNone/>
            </a:pPr>
            <a:r>
              <a:rPr lang="en-IN" sz="1800"/>
              <a:t>3. Combine the two hulls into overall convex hull.</a:t>
            </a:r>
            <a:endParaRPr sz="1400"/>
          </a:p>
          <a:p>
            <a:pPr indent="-283464" lvl="0" marL="365760" rtl="0" algn="l">
              <a:lnSpc>
                <a:spcPct val="170000"/>
              </a:lnSpc>
              <a:spcBef>
                <a:spcPts val="600"/>
              </a:spcBef>
              <a:spcAft>
                <a:spcPts val="0"/>
              </a:spcAft>
              <a:buSzPts val="1280"/>
              <a:buNone/>
            </a:pPr>
            <a:r>
              <a:rPr b="1" lang="en-IN" sz="1600"/>
              <a:t>Combining two hulls</a:t>
            </a:r>
            <a:endParaRPr/>
          </a:p>
          <a:p>
            <a:pPr indent="-514350" lvl="0" marL="596646" rtl="0" algn="l">
              <a:lnSpc>
                <a:spcPct val="170000"/>
              </a:lnSpc>
              <a:spcBef>
                <a:spcPts val="600"/>
              </a:spcBef>
              <a:spcAft>
                <a:spcPts val="0"/>
              </a:spcAft>
              <a:buSzPts val="1280"/>
              <a:buFont typeface="Gill Sans"/>
              <a:buAutoNum type="arabicPeriod"/>
            </a:pPr>
            <a:r>
              <a:rPr lang="en-IN" sz="1600"/>
              <a:t>It helps to work with convex hulls that do not overlap. To ensure this, all the points are </a:t>
            </a:r>
            <a:r>
              <a:rPr b="1" lang="en-IN" sz="1600"/>
              <a:t>presorted from left </a:t>
            </a:r>
            <a:r>
              <a:rPr lang="en-IN" sz="1600"/>
              <a:t>to right. So we have a left and right half and hence a left and right convex hull.</a:t>
            </a:r>
            <a:endParaRPr/>
          </a:p>
          <a:p>
            <a:pPr indent="-514350" lvl="0" marL="596646" rtl="0" algn="l">
              <a:lnSpc>
                <a:spcPct val="170000"/>
              </a:lnSpc>
              <a:spcBef>
                <a:spcPts val="600"/>
              </a:spcBef>
              <a:spcAft>
                <a:spcPts val="0"/>
              </a:spcAft>
              <a:buSzPts val="1280"/>
              <a:buFont typeface="Gill Sans"/>
              <a:buAutoNum type="arabicPeriod"/>
            </a:pPr>
            <a:r>
              <a:rPr lang="en-IN" sz="1600"/>
              <a:t>Define a </a:t>
            </a:r>
            <a:r>
              <a:rPr b="1" lang="en-IN" sz="1600"/>
              <a:t>bridge as any line segment joining a vertex on the left and a vertex on the right that does not cross </a:t>
            </a:r>
            <a:r>
              <a:rPr lang="en-IN" sz="1600"/>
              <a:t>the side of either polygon. What we need are the </a:t>
            </a:r>
            <a:r>
              <a:rPr b="1" lang="en-IN" sz="1600"/>
              <a:t>upper and lower bridges.</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idx="1" type="body"/>
          </p:nvPr>
        </p:nvSpPr>
        <p:spPr>
          <a:xfrm>
            <a:off x="1214414" y="214290"/>
            <a:ext cx="7498080" cy="4800600"/>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280"/>
              <a:buNone/>
            </a:pPr>
            <a:r>
              <a:rPr b="1" lang="en-IN" sz="1600"/>
              <a:t>The following produces the upper bridge.</a:t>
            </a:r>
            <a:endParaRPr/>
          </a:p>
          <a:p>
            <a:pPr indent="-514350" lvl="0" marL="596646" rtl="0" algn="l">
              <a:lnSpc>
                <a:spcPct val="150000"/>
              </a:lnSpc>
              <a:spcBef>
                <a:spcPts val="600"/>
              </a:spcBef>
              <a:spcAft>
                <a:spcPts val="0"/>
              </a:spcAft>
              <a:buSzPts val="1280"/>
              <a:buFont typeface="Gill Sans"/>
              <a:buAutoNum type="arabicPeriod"/>
            </a:pPr>
            <a:r>
              <a:rPr lang="en-IN" sz="1600"/>
              <a:t>Start with any bridge. For example, a bridge is guaranteed if you join the rightmost vertex on the left to the leftmost vertex on the right.</a:t>
            </a:r>
            <a:endParaRPr/>
          </a:p>
          <a:p>
            <a:pPr indent="-514350" lvl="0" marL="596646" rtl="0" algn="l">
              <a:lnSpc>
                <a:spcPct val="150000"/>
              </a:lnSpc>
              <a:spcBef>
                <a:spcPts val="600"/>
              </a:spcBef>
              <a:spcAft>
                <a:spcPts val="0"/>
              </a:spcAft>
              <a:buSzPts val="1280"/>
              <a:buFont typeface="Gill Sans"/>
              <a:buAutoNum type="arabicPeriod"/>
            </a:pPr>
            <a:r>
              <a:rPr lang="en-IN" sz="1600"/>
              <a:t>Keeping the left end of the bridge fixed, see if the right end can be raised. That is, look at the next vertex on the right polygon going clockwise, and see whether that would be a (better) bridge. Otherwise, see if the left end can be raised while the right end remains fixed.</a:t>
            </a:r>
            <a:endParaRPr/>
          </a:p>
          <a:p>
            <a:pPr indent="-514350" lvl="0" marL="596646" rtl="0" algn="l">
              <a:lnSpc>
                <a:spcPct val="150000"/>
              </a:lnSpc>
              <a:spcBef>
                <a:spcPts val="600"/>
              </a:spcBef>
              <a:spcAft>
                <a:spcPts val="0"/>
              </a:spcAft>
              <a:buSzPts val="1280"/>
              <a:buFont typeface="Gill Sans"/>
              <a:buAutoNum type="arabicPeriod"/>
            </a:pPr>
            <a:r>
              <a:rPr lang="en-IN" sz="1600"/>
              <a:t>If made no progress in (2) (cannot raise either side), then stop else repeat (2).</a:t>
            </a:r>
            <a:endParaRPr/>
          </a:p>
          <a:p>
            <a:pPr indent="-202183" lvl="0" marL="365760" rtl="0" algn="l">
              <a:lnSpc>
                <a:spcPct val="150000"/>
              </a:lnSpc>
              <a:spcBef>
                <a:spcPts val="600"/>
              </a:spcBef>
              <a:spcAft>
                <a:spcPts val="0"/>
              </a:spcAft>
              <a:buSzPts val="1280"/>
              <a:buNone/>
            </a:pPr>
            <a:r>
              <a:t/>
            </a:r>
            <a:endParaRPr sz="1600"/>
          </a:p>
        </p:txBody>
      </p:sp>
      <p:pic>
        <p:nvPicPr>
          <p:cNvPr id="185" name="Google Shape;185;p14"/>
          <p:cNvPicPr preferRelativeResize="0"/>
          <p:nvPr/>
        </p:nvPicPr>
        <p:blipFill rotWithShape="1">
          <a:blip r:embed="rId3">
            <a:alphaModFix/>
          </a:blip>
          <a:srcRect b="0" l="0" r="0" t="0"/>
          <a:stretch/>
        </p:blipFill>
        <p:spPr>
          <a:xfrm>
            <a:off x="3786182" y="4357694"/>
            <a:ext cx="4925624" cy="21002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Running time</a:t>
            </a:r>
            <a:endParaRPr/>
          </a:p>
        </p:txBody>
      </p:sp>
      <p:sp>
        <p:nvSpPr>
          <p:cNvPr id="191" name="Google Shape;191;p1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just">
              <a:lnSpc>
                <a:spcPct val="150000"/>
              </a:lnSpc>
              <a:spcBef>
                <a:spcPts val="0"/>
              </a:spcBef>
              <a:spcAft>
                <a:spcPts val="0"/>
              </a:spcAft>
              <a:buSzPct val="80000"/>
              <a:buChar char="⚫"/>
            </a:pPr>
            <a:r>
              <a:rPr b="1" lang="en-IN" sz="2400"/>
              <a:t>The key is to perform step (2) in constant time. For this it is sufficient that </a:t>
            </a:r>
            <a:r>
              <a:rPr lang="en-IN" sz="2400"/>
              <a:t>each vertex has a pointer to the next vertex going clockwise and going counter clockwise. </a:t>
            </a:r>
            <a:endParaRPr sz="2400"/>
          </a:p>
          <a:p>
            <a:pPr indent="-283464" lvl="0" marL="365760" rtl="0" algn="just">
              <a:lnSpc>
                <a:spcPct val="150000"/>
              </a:lnSpc>
              <a:spcBef>
                <a:spcPts val="600"/>
              </a:spcBef>
              <a:spcAft>
                <a:spcPts val="0"/>
              </a:spcAft>
              <a:buSzPct val="80000"/>
              <a:buChar char="⚫"/>
            </a:pPr>
            <a:r>
              <a:rPr lang="en-IN" sz="2400"/>
              <a:t>Hence the choice of data structure: we store each hull using a </a:t>
            </a:r>
            <a:r>
              <a:rPr b="1" lang="en-IN" sz="2400"/>
              <a:t>doubly linked circular linked list.</a:t>
            </a:r>
            <a:endParaRPr/>
          </a:p>
          <a:p>
            <a:pPr indent="-283464" lvl="0" marL="365760" rtl="0" algn="just">
              <a:lnSpc>
                <a:spcPct val="150000"/>
              </a:lnSpc>
              <a:spcBef>
                <a:spcPts val="600"/>
              </a:spcBef>
              <a:spcAft>
                <a:spcPts val="0"/>
              </a:spcAft>
              <a:buSzPct val="80000"/>
              <a:buChar char="⚫"/>
            </a:pPr>
            <a:r>
              <a:rPr lang="en-IN" sz="2400"/>
              <a:t>It follows that the total work done in a merge is proportional to the number of vertices. This means that the overall algorithm takes time </a:t>
            </a:r>
            <a:r>
              <a:rPr b="1" lang="en-IN" sz="2400"/>
              <a:t>O(nlog 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295400" y="228600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000"/>
              <a:buFont typeface="Gill Sans"/>
              <a:buNone/>
            </a:pPr>
            <a:r>
              <a:rPr b="1" lang="en-IN" sz="4000"/>
              <a:t>Worksheet No. 15</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Syllabus</a:t>
            </a:r>
            <a:endParaRPr b="1"/>
          </a:p>
        </p:txBody>
      </p:sp>
      <p:sp>
        <p:nvSpPr>
          <p:cNvPr id="111" name="Google Shape;111;p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920"/>
              <a:buChar char="⚫"/>
            </a:pPr>
            <a:r>
              <a:rPr lang="en-IN" sz="2400"/>
              <a:t>Introduction, Binary Search - Merge sort and its algorithm analysis - Quick sort and its algorithm analysis - Strassen's Matrix multiplication - Finding Maximum and minimum - Algorithm for finding closest pair - </a:t>
            </a:r>
            <a:r>
              <a:rPr b="1" lang="en-IN" sz="2400">
                <a:solidFill>
                  <a:srgbClr val="00B050"/>
                </a:solidFill>
              </a:rPr>
              <a:t>Convex Hull Problem</a:t>
            </a:r>
            <a:endParaRPr b="1" sz="240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Introduction</a:t>
            </a:r>
            <a:endParaRPr/>
          </a:p>
        </p:txBody>
      </p:sp>
      <p:sp>
        <p:nvSpPr>
          <p:cNvPr id="117" name="Google Shape;117;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IN"/>
              <a:t>Divide / Break</a:t>
            </a:r>
            <a:endParaRPr/>
          </a:p>
          <a:p>
            <a:pPr indent="-283464" lvl="0" marL="365760" rtl="0" algn="l">
              <a:lnSpc>
                <a:spcPct val="100000"/>
              </a:lnSpc>
              <a:spcBef>
                <a:spcPts val="600"/>
              </a:spcBef>
              <a:spcAft>
                <a:spcPts val="0"/>
              </a:spcAft>
              <a:buSzPts val="2560"/>
              <a:buChar char="⚫"/>
            </a:pPr>
            <a:r>
              <a:rPr b="1" lang="en-IN"/>
              <a:t>Conquer / Solve</a:t>
            </a:r>
            <a:endParaRPr/>
          </a:p>
          <a:p>
            <a:pPr indent="-283464" lvl="0" marL="365760" rtl="0" algn="l">
              <a:lnSpc>
                <a:spcPct val="100000"/>
              </a:lnSpc>
              <a:spcBef>
                <a:spcPts val="600"/>
              </a:spcBef>
              <a:spcAft>
                <a:spcPts val="0"/>
              </a:spcAft>
              <a:buSzPts val="2560"/>
              <a:buChar char="⚫"/>
            </a:pPr>
            <a:r>
              <a:rPr b="1" lang="en-IN"/>
              <a:t>Merge / Combine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1285852" y="928670"/>
            <a:ext cx="7508453" cy="507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200"/>
              <a:buFont typeface="Gill Sans"/>
              <a:buNone/>
            </a:pPr>
            <a:r>
              <a:rPr b="1" lang="en-IN" sz="3200"/>
              <a:t>CONVEX HULL PROBLEM</a:t>
            </a:r>
            <a:endParaRPr sz="3200"/>
          </a:p>
        </p:txBody>
      </p:sp>
      <p:sp>
        <p:nvSpPr>
          <p:cNvPr id="128" name="Google Shape;128;p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920"/>
              <a:buChar char="⚫"/>
            </a:pPr>
            <a:r>
              <a:rPr lang="en-IN" sz="2400"/>
              <a:t>A polygon is </a:t>
            </a:r>
            <a:r>
              <a:rPr b="1" lang="en-IN" sz="2400"/>
              <a:t>convex if any line segment joining two points on the boundary stays within the polygon.</a:t>
            </a:r>
            <a:endParaRPr/>
          </a:p>
          <a:p>
            <a:pPr indent="-283464" lvl="0" marL="365760" rtl="0" algn="just">
              <a:lnSpc>
                <a:spcPct val="100000"/>
              </a:lnSpc>
              <a:spcBef>
                <a:spcPts val="600"/>
              </a:spcBef>
              <a:spcAft>
                <a:spcPts val="0"/>
              </a:spcAft>
              <a:buSzPts val="1920"/>
              <a:buChar char="⚫"/>
            </a:pPr>
            <a:r>
              <a:rPr lang="en-IN" sz="2400"/>
              <a:t>The </a:t>
            </a:r>
            <a:r>
              <a:rPr b="1" lang="en-IN" sz="2400"/>
              <a:t>convex hull of a set of points in the plane is the smallest convex polygon for which each point is either </a:t>
            </a:r>
            <a:r>
              <a:rPr lang="en-IN" sz="2400"/>
              <a:t>on the boundary or in the interior of the polygon. </a:t>
            </a:r>
            <a:endParaRPr sz="2400"/>
          </a:p>
          <a:p>
            <a:pPr indent="-283464" lvl="0" marL="365760" rtl="0" algn="just">
              <a:lnSpc>
                <a:spcPct val="100000"/>
              </a:lnSpc>
              <a:spcBef>
                <a:spcPts val="600"/>
              </a:spcBef>
              <a:spcAft>
                <a:spcPts val="0"/>
              </a:spcAft>
              <a:buSzPts val="1920"/>
              <a:buChar char="⚫"/>
            </a:pPr>
            <a:r>
              <a:rPr lang="en-IN" sz="2400"/>
              <a:t>A </a:t>
            </a:r>
            <a:r>
              <a:rPr b="1" lang="en-IN" sz="2400"/>
              <a:t>vertex is a corner of a polygon. For example, the highest, lowest, leftmost and rightmost points are </a:t>
            </a:r>
            <a:r>
              <a:rPr lang="en-IN" sz="2400"/>
              <a:t>all vertices of the convex hull.</a:t>
            </a:r>
            <a:endParaRPr/>
          </a:p>
          <a:p>
            <a:pPr indent="-161543" lvl="0" marL="365760" rtl="0" algn="just">
              <a:lnSpc>
                <a:spcPct val="100000"/>
              </a:lnSpc>
              <a:spcBef>
                <a:spcPts val="600"/>
              </a:spcBef>
              <a:spcAft>
                <a:spcPts val="0"/>
              </a:spcAft>
              <a:buSzPts val="1920"/>
              <a:buNone/>
            </a:pPr>
            <a:r>
              <a:t/>
            </a:r>
            <a:endParaRPr sz="2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Different algorithms</a:t>
            </a:r>
            <a:endParaRPr/>
          </a:p>
        </p:txBody>
      </p:sp>
      <p:sp>
        <p:nvSpPr>
          <p:cNvPr id="134" name="Google Shape;134;p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Graham Scan,</a:t>
            </a:r>
            <a:endParaRPr/>
          </a:p>
          <a:p>
            <a:pPr indent="-283464" lvl="0" marL="365760" rtl="0" algn="l">
              <a:lnSpc>
                <a:spcPct val="100000"/>
              </a:lnSpc>
              <a:spcBef>
                <a:spcPts val="600"/>
              </a:spcBef>
              <a:spcAft>
                <a:spcPts val="0"/>
              </a:spcAft>
              <a:buSzPts val="2560"/>
              <a:buChar char="⚫"/>
            </a:pPr>
            <a:r>
              <a:rPr lang="en-IN"/>
              <a:t>Jarvis March</a:t>
            </a:r>
            <a:endParaRPr/>
          </a:p>
          <a:p>
            <a:pPr indent="-283464" lvl="0" marL="365760" rtl="0" algn="l">
              <a:lnSpc>
                <a:spcPct val="100000"/>
              </a:lnSpc>
              <a:spcBef>
                <a:spcPts val="600"/>
              </a:spcBef>
              <a:spcAft>
                <a:spcPts val="0"/>
              </a:spcAft>
              <a:buSzPts val="2560"/>
              <a:buChar char="⚫"/>
            </a:pPr>
            <a:r>
              <a:rPr lang="en-IN"/>
              <a:t>Divide &amp; Conquer</a:t>
            </a:r>
            <a:endParaRPr/>
          </a:p>
          <a:p>
            <a:pPr indent="-283464" lvl="0" marL="365760" rtl="0" algn="l">
              <a:lnSpc>
                <a:spcPct val="100000"/>
              </a:lnSpc>
              <a:spcBef>
                <a:spcPts val="600"/>
              </a:spcBef>
              <a:spcAft>
                <a:spcPts val="0"/>
              </a:spcAft>
              <a:buSzPts val="2560"/>
              <a:buNone/>
            </a:pPr>
            <a:r>
              <a:t/>
            </a:r>
            <a:endParaRPr/>
          </a:p>
          <a:p>
            <a:pPr indent="-283464" lvl="0" marL="365760" rtl="0" algn="l">
              <a:lnSpc>
                <a:spcPct val="100000"/>
              </a:lnSpc>
              <a:spcBef>
                <a:spcPts val="600"/>
              </a:spcBef>
              <a:spcAft>
                <a:spcPts val="0"/>
              </a:spcAft>
              <a:buSzPts val="2560"/>
              <a:buNone/>
            </a:pPr>
            <a:r>
              <a:rPr lang="en-IN"/>
              <a:t>We present the algorithms under the </a:t>
            </a:r>
            <a:r>
              <a:rPr b="1" lang="en-IN"/>
              <a:t>assumption that no 3 points are collinear (on a straight 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Graham Scan</a:t>
            </a:r>
            <a:endParaRPr b="1"/>
          </a:p>
        </p:txBody>
      </p:sp>
      <p:sp>
        <p:nvSpPr>
          <p:cNvPr id="140" name="Google Shape;140;p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lang="en-IN"/>
              <a:t>The idea is to identify one vertex of the convex hull and sort the other points as viewed from that vertex.</a:t>
            </a:r>
            <a:endParaRPr/>
          </a:p>
          <a:p>
            <a:pPr indent="-283464" lvl="0" marL="365760" rtl="0" algn="l">
              <a:lnSpc>
                <a:spcPct val="100000"/>
              </a:lnSpc>
              <a:spcBef>
                <a:spcPts val="600"/>
              </a:spcBef>
              <a:spcAft>
                <a:spcPts val="0"/>
              </a:spcAft>
              <a:buSzPct val="80000"/>
              <a:buChar char="⚫"/>
            </a:pPr>
            <a:r>
              <a:rPr lang="en-IN"/>
              <a:t>Then the points are scanned in order.</a:t>
            </a:r>
            <a:endParaRPr/>
          </a:p>
          <a:p>
            <a:pPr indent="-283464" lvl="0" marL="365760" rtl="0" algn="l">
              <a:lnSpc>
                <a:spcPct val="100000"/>
              </a:lnSpc>
              <a:spcBef>
                <a:spcPts val="600"/>
              </a:spcBef>
              <a:spcAft>
                <a:spcPts val="0"/>
              </a:spcAft>
              <a:buSzPct val="80000"/>
              <a:buChar char="⚫"/>
            </a:pPr>
            <a:r>
              <a:rPr lang="en-IN"/>
              <a:t>Let </a:t>
            </a:r>
            <a:r>
              <a:rPr b="1" lang="en-IN"/>
              <a:t>x0 be the leftmost point (which is guaranteed to be in the convex hull) and number the remaining points </a:t>
            </a:r>
            <a:r>
              <a:rPr lang="en-IN"/>
              <a:t>by angle from </a:t>
            </a:r>
            <a:r>
              <a:rPr b="1" lang="en-IN"/>
              <a:t>x0 going counter clockwise: </a:t>
            </a:r>
            <a:endParaRPr b="1"/>
          </a:p>
          <a:p>
            <a:pPr indent="-283464" lvl="0" marL="365760" rtl="0" algn="l">
              <a:lnSpc>
                <a:spcPct val="100000"/>
              </a:lnSpc>
              <a:spcBef>
                <a:spcPts val="600"/>
              </a:spcBef>
              <a:spcAft>
                <a:spcPts val="0"/>
              </a:spcAft>
              <a:buSzPct val="80000"/>
              <a:buNone/>
            </a:pPr>
            <a:r>
              <a:rPr b="1" lang="en-IN"/>
              <a:t>	x1; x2; : : : ; xn-1. </a:t>
            </a:r>
            <a:endParaRPr b="1"/>
          </a:p>
          <a:p>
            <a:pPr indent="-283464" lvl="0" marL="365760" rtl="0" algn="l">
              <a:lnSpc>
                <a:spcPct val="100000"/>
              </a:lnSpc>
              <a:spcBef>
                <a:spcPts val="600"/>
              </a:spcBef>
              <a:spcAft>
                <a:spcPts val="0"/>
              </a:spcAft>
              <a:buSzPct val="80000"/>
              <a:buNone/>
            </a:pPr>
            <a:r>
              <a:rPr b="1" lang="en-IN"/>
              <a:t>	Let xn = x0, the chosen point. Assume that no two </a:t>
            </a:r>
            <a:r>
              <a:rPr lang="en-IN"/>
              <a:t>points have the same angle from </a:t>
            </a:r>
            <a:r>
              <a:rPr b="1" lang="en-IN"/>
              <a:t>x0.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Graham Scan Algorithm</a:t>
            </a:r>
            <a:endParaRPr/>
          </a:p>
        </p:txBody>
      </p:sp>
      <p:sp>
        <p:nvSpPr>
          <p:cNvPr id="146" name="Google Shape;146;p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The algorithm is simple to state with a single stack:</a:t>
            </a:r>
            <a:endParaRPr/>
          </a:p>
          <a:p>
            <a:pPr indent="-283464" lvl="0" marL="365760" rtl="0" algn="l">
              <a:lnSpc>
                <a:spcPct val="100000"/>
              </a:lnSpc>
              <a:spcBef>
                <a:spcPts val="600"/>
              </a:spcBef>
              <a:spcAft>
                <a:spcPts val="0"/>
              </a:spcAft>
              <a:buSzPts val="1920"/>
              <a:buNone/>
            </a:pPr>
            <a:r>
              <a:rPr lang="en-IN" sz="2400"/>
              <a:t>1. Sort points by angle from </a:t>
            </a:r>
            <a:r>
              <a:rPr b="1" lang="en-IN" sz="2400"/>
              <a:t>x0</a:t>
            </a:r>
            <a:endParaRPr/>
          </a:p>
          <a:p>
            <a:pPr indent="-283464" lvl="0" marL="365760" rtl="0" algn="l">
              <a:lnSpc>
                <a:spcPct val="100000"/>
              </a:lnSpc>
              <a:spcBef>
                <a:spcPts val="600"/>
              </a:spcBef>
              <a:spcAft>
                <a:spcPts val="0"/>
              </a:spcAft>
              <a:buSzPts val="1920"/>
              <a:buNone/>
            </a:pPr>
            <a:r>
              <a:rPr lang="en-IN" sz="2400"/>
              <a:t>2. Push </a:t>
            </a:r>
            <a:r>
              <a:rPr b="1" lang="en-IN" sz="2400"/>
              <a:t>x0 and x1. Set i=2</a:t>
            </a:r>
            <a:endParaRPr/>
          </a:p>
          <a:p>
            <a:pPr indent="-283464" lvl="0" marL="365760" rtl="0" algn="l">
              <a:lnSpc>
                <a:spcPct val="100000"/>
              </a:lnSpc>
              <a:spcBef>
                <a:spcPts val="600"/>
              </a:spcBef>
              <a:spcAft>
                <a:spcPts val="0"/>
              </a:spcAft>
              <a:buSzPts val="1920"/>
              <a:buNone/>
            </a:pPr>
            <a:r>
              <a:rPr lang="en-IN" sz="2400"/>
              <a:t>3. While </a:t>
            </a:r>
            <a:r>
              <a:rPr b="1" lang="en-IN" sz="2400"/>
              <a:t>i &lt;=n do:</a:t>
            </a:r>
            <a:endParaRPr/>
          </a:p>
          <a:p>
            <a:pPr indent="-283464" lvl="0" marL="365760" rtl="0" algn="l">
              <a:lnSpc>
                <a:spcPct val="100000"/>
              </a:lnSpc>
              <a:spcBef>
                <a:spcPts val="600"/>
              </a:spcBef>
              <a:spcAft>
                <a:spcPts val="0"/>
              </a:spcAft>
              <a:buSzPts val="1920"/>
              <a:buNone/>
            </a:pPr>
            <a:r>
              <a:rPr lang="en-IN" sz="2400"/>
              <a:t>		If </a:t>
            </a:r>
            <a:r>
              <a:rPr b="1" lang="en-IN" sz="2400"/>
              <a:t>xi makes left turn w.r.t. top 2 items 	on stack, then </a:t>
            </a:r>
            <a:r>
              <a:rPr lang="en-IN" sz="2400"/>
              <a:t>{ push </a:t>
            </a:r>
            <a:r>
              <a:rPr b="1" lang="en-IN" sz="2400"/>
              <a:t>xi; i++ }</a:t>
            </a:r>
            <a:endParaRPr/>
          </a:p>
          <a:p>
            <a:pPr indent="-283464" lvl="0" marL="365760" rtl="0" algn="l">
              <a:lnSpc>
                <a:spcPct val="100000"/>
              </a:lnSpc>
              <a:spcBef>
                <a:spcPts val="600"/>
              </a:spcBef>
              <a:spcAft>
                <a:spcPts val="0"/>
              </a:spcAft>
              <a:buSzPts val="1920"/>
              <a:buNone/>
            </a:pPr>
            <a:r>
              <a:rPr lang="en-IN" sz="2400"/>
              <a:t>		else { pop and discard }</a:t>
            </a:r>
            <a:endParaRPr/>
          </a:p>
          <a:p>
            <a:pPr indent="-283464" lvl="0" marL="365760" rtl="0" algn="l">
              <a:lnSpc>
                <a:spcPct val="100000"/>
              </a:lnSpc>
              <a:spcBef>
                <a:spcPts val="600"/>
              </a:spcBef>
              <a:spcAft>
                <a:spcPts val="0"/>
              </a:spcAft>
              <a:buSzPts val="1920"/>
              <a:buNone/>
            </a:pPr>
            <a:r>
              <a:t/>
            </a:r>
            <a:endParaRPr b="1" sz="2400"/>
          </a:p>
          <a:p>
            <a:pPr indent="-120903" lvl="0" marL="365760" rtl="0" algn="l">
              <a:lnSpc>
                <a:spcPct val="100000"/>
              </a:lnSpc>
              <a:spcBef>
                <a:spcPts val="600"/>
              </a:spcBef>
              <a:spcAft>
                <a:spcPts val="0"/>
              </a:spcAft>
              <a:buSzPts val="256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152" name="Google Shape;152;p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920"/>
              <a:buChar char="⚫"/>
            </a:pPr>
            <a:r>
              <a:rPr lang="en-IN" sz="2400"/>
              <a:t>To prove that the algorithm works, it success to argue that:</a:t>
            </a:r>
            <a:endParaRPr/>
          </a:p>
          <a:p>
            <a:pPr indent="-283464" lvl="0" marL="365760" rtl="0" algn="just">
              <a:lnSpc>
                <a:spcPct val="100000"/>
              </a:lnSpc>
              <a:spcBef>
                <a:spcPts val="600"/>
              </a:spcBef>
              <a:spcAft>
                <a:spcPts val="0"/>
              </a:spcAft>
              <a:buSzPts val="1920"/>
              <a:buChar char="⚫"/>
            </a:pPr>
            <a:r>
              <a:rPr lang="en-IN" sz="2400"/>
              <a:t>A discarded point is not in the convex hull. </a:t>
            </a:r>
            <a:endParaRPr/>
          </a:p>
          <a:p>
            <a:pPr indent="-283464" lvl="0" marL="365760" rtl="0" algn="just">
              <a:lnSpc>
                <a:spcPct val="100000"/>
              </a:lnSpc>
              <a:spcBef>
                <a:spcPts val="600"/>
              </a:spcBef>
              <a:spcAft>
                <a:spcPts val="0"/>
              </a:spcAft>
              <a:buSzPts val="1920"/>
              <a:buChar char="⚫"/>
            </a:pPr>
            <a:r>
              <a:rPr lang="en-IN" sz="2400"/>
              <a:t>If x</a:t>
            </a:r>
            <a:r>
              <a:rPr baseline="-25000" lang="en-IN" sz="2400"/>
              <a:t>j</a:t>
            </a:r>
            <a:r>
              <a:rPr lang="en-IN" sz="2400"/>
              <a:t> is discarded, then for some i &lt; j &lt; k the points xi --&gt; xj --&gt; xk form a right turn. So, x</a:t>
            </a:r>
            <a:r>
              <a:rPr baseline="-25000" lang="en-IN" sz="2400"/>
              <a:t>j</a:t>
            </a:r>
            <a:r>
              <a:rPr lang="en-IN" sz="2400"/>
              <a:t> is inside the triangle x0, xi, xk and hence is not on the convex hull.</a:t>
            </a:r>
            <a:endParaRPr/>
          </a:p>
          <a:p>
            <a:pPr indent="-161543" lvl="0" marL="365760" rtl="0" algn="just">
              <a:lnSpc>
                <a:spcPct val="100000"/>
              </a:lnSpc>
              <a:spcBef>
                <a:spcPts val="600"/>
              </a:spcBef>
              <a:spcAft>
                <a:spcPts val="0"/>
              </a:spcAft>
              <a:buSzPts val="1920"/>
              <a:buNone/>
            </a:pPr>
            <a:r>
              <a:t/>
            </a:r>
            <a:endParaRPr sz="2400"/>
          </a:p>
          <a:p>
            <a:pPr indent="-181864" lvl="0" marL="365760" rtl="0" algn="just">
              <a:lnSpc>
                <a:spcPct val="100000"/>
              </a:lnSpc>
              <a:spcBef>
                <a:spcPts val="600"/>
              </a:spcBef>
              <a:spcAft>
                <a:spcPts val="0"/>
              </a:spcAft>
              <a:buSzPts val="1600"/>
              <a:buNone/>
            </a:pPr>
            <a:r>
              <a:t/>
            </a:r>
            <a:endParaRPr sz="2000"/>
          </a:p>
          <a:p>
            <a:pPr indent="-283464" lvl="0" marL="365760" rtl="0" algn="just">
              <a:lnSpc>
                <a:spcPct val="100000"/>
              </a:lnSpc>
              <a:spcBef>
                <a:spcPts val="600"/>
              </a:spcBef>
              <a:spcAft>
                <a:spcPts val="0"/>
              </a:spcAft>
              <a:buSzPts val="1600"/>
              <a:buChar char="⚫"/>
            </a:pPr>
            <a:r>
              <a:rPr lang="en-IN" sz="2000"/>
              <a:t>What remains is convex. This is</a:t>
            </a:r>
            <a:endParaRPr/>
          </a:p>
          <a:p>
            <a:pPr indent="-283464" lvl="0" marL="365760" rtl="0" algn="just">
              <a:lnSpc>
                <a:spcPct val="100000"/>
              </a:lnSpc>
              <a:spcBef>
                <a:spcPts val="600"/>
              </a:spcBef>
              <a:spcAft>
                <a:spcPts val="0"/>
              </a:spcAft>
              <a:buSzPts val="1600"/>
              <a:buNone/>
            </a:pPr>
            <a:r>
              <a:rPr lang="en-IN" sz="2000"/>
              <a:t>	immediate as every turn is a left turn.</a:t>
            </a:r>
            <a:endParaRPr sz="2000"/>
          </a:p>
        </p:txBody>
      </p:sp>
      <p:pic>
        <p:nvPicPr>
          <p:cNvPr id="153" name="Google Shape;153;p9"/>
          <p:cNvPicPr preferRelativeResize="0"/>
          <p:nvPr/>
        </p:nvPicPr>
        <p:blipFill rotWithShape="1">
          <a:blip r:embed="rId3">
            <a:alphaModFix/>
          </a:blip>
          <a:srcRect b="0" l="0" r="0" t="0"/>
          <a:stretch/>
        </p:blipFill>
        <p:spPr>
          <a:xfrm>
            <a:off x="7000892" y="4214818"/>
            <a:ext cx="1839510" cy="23574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2016-07-05T10:07:54Z</dcterms:created>
  <dc:creator>Selvamary</dc:creator>
</cp:coreProperties>
</file>