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324" r:id="rId3"/>
    <p:sldId id="363" r:id="rId4"/>
    <p:sldId id="366" r:id="rId5"/>
    <p:sldId id="367" r:id="rId6"/>
    <p:sldId id="372" r:id="rId7"/>
    <p:sldId id="368" r:id="rId8"/>
    <p:sldId id="32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37" autoAdjust="0"/>
  </p:normalViewPr>
  <p:slideViewPr>
    <p:cSldViewPr>
      <p:cViewPr>
        <p:scale>
          <a:sx n="91" d="100"/>
          <a:sy n="91" d="100"/>
        </p:scale>
        <p:origin x="-1181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332D-7062-4569-A024-961F601BC07C}" type="datetimeFigureOut">
              <a:rPr lang="en-US" smtClean="0"/>
              <a:pPr/>
              <a:t>2/5/2019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CD75-6D87-4475-B92A-72AF35D9B4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9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C045E-3D28-4229-9F31-EEBC518FD90E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7406640" cy="1472184"/>
          </a:xfrm>
        </p:spPr>
        <p:txBody>
          <a:bodyPr>
            <a:noAutofit/>
          </a:bodyPr>
          <a:lstStyle/>
          <a:p>
            <a:r>
              <a:rPr lang="en-US" sz="3200" b="1" dirty="0"/>
              <a:t>UNIT </a:t>
            </a:r>
            <a:r>
              <a:rPr lang="en-US" sz="3200" b="1" dirty="0" smtClean="0"/>
              <a:t>II</a:t>
            </a:r>
            <a:br>
              <a:rPr lang="en-US" sz="3200" b="1" dirty="0" smtClean="0"/>
            </a:br>
            <a:r>
              <a:rPr lang="en-US" sz="3200" b="1" dirty="0" smtClean="0"/>
              <a:t>DIVIDE AND CONQUER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37360" y="3810000"/>
            <a:ext cx="7406640" cy="147218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Session </a:t>
            </a:r>
            <a:r>
              <a:rPr kumimoji="0" lang="mr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–</a:t>
            </a:r>
            <a:r>
              <a:rPr lang="en-US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9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68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Syllabus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Introduction, Binary Search</a:t>
            </a:r>
            <a:r>
              <a:rPr lang="en-US" sz="2400" dirty="0" smtClean="0"/>
              <a:t> - Merge sort and its algorithm analysis - Quick sort and its algorithm analysis - </a:t>
            </a:r>
            <a:r>
              <a:rPr lang="en-US" sz="2400" dirty="0" err="1" smtClean="0"/>
              <a:t>Strassen's</a:t>
            </a:r>
            <a:r>
              <a:rPr lang="en-US" sz="2400" dirty="0" smtClean="0"/>
              <a:t> Matrix multiplication - Finding Maximum and minimum - Algorithm for finding closest pair - Convex Hull Problem</a:t>
            </a:r>
            <a:endParaRPr lang="en-IN" sz="24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Divide / Break</a:t>
            </a:r>
          </a:p>
          <a:p>
            <a:r>
              <a:rPr lang="en-IN" b="1" dirty="0" smtClean="0"/>
              <a:t>Conquer / Solve</a:t>
            </a:r>
          </a:p>
          <a:p>
            <a:r>
              <a:rPr lang="en-IN" b="1" dirty="0" smtClean="0"/>
              <a:t>Merge / Combine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0"/>
            <a:ext cx="7508453" cy="50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85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BINARY SEARCH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Monotype Sorts" pitchFamily="64" charset="2"/>
              <a:buNone/>
            </a:pPr>
            <a:r>
              <a:rPr lang="en-US" dirty="0" err="1" smtClean="0"/>
              <a:t>Binarysearch</a:t>
            </a:r>
            <a:r>
              <a:rPr lang="en-US" dirty="0" smtClean="0"/>
              <a:t>(a[n], key)</a:t>
            </a:r>
          </a:p>
          <a:p>
            <a:pPr marL="0" indent="0">
              <a:buFont typeface="Monotype Sorts" pitchFamily="64" charset="2"/>
              <a:buNone/>
            </a:pPr>
            <a:r>
              <a:rPr lang="en-US" dirty="0"/>
              <a:t>s</a:t>
            </a:r>
            <a:r>
              <a:rPr lang="en-US" dirty="0" smtClean="0"/>
              <a:t>tart</a:t>
            </a:r>
            <a:r>
              <a:rPr lang="en-US" dirty="0" smtClean="0"/>
              <a:t>=0</a:t>
            </a:r>
            <a:r>
              <a:rPr lang="en-US" dirty="0" smtClean="0"/>
              <a:t>;  </a:t>
            </a:r>
            <a:r>
              <a:rPr lang="en-US" dirty="0" smtClean="0"/>
              <a:t>end</a:t>
            </a:r>
            <a:r>
              <a:rPr lang="en-US" dirty="0" smtClean="0"/>
              <a:t>=n-1</a:t>
            </a:r>
            <a:r>
              <a:rPr lang="en-US" dirty="0" smtClean="0"/>
              <a:t>;</a:t>
            </a:r>
          </a:p>
          <a:p>
            <a:pPr marL="0" indent="0">
              <a:buFont typeface="Monotype Sorts" pitchFamily="64" charset="2"/>
              <a:buNone/>
            </a:pPr>
            <a:r>
              <a:rPr lang="en-US" dirty="0" smtClean="0"/>
              <a:t>While(start&lt;=end)</a:t>
            </a:r>
            <a:endParaRPr lang="en-US" dirty="0" smtClean="0"/>
          </a:p>
          <a:p>
            <a:pPr marL="0" indent="0">
              <a:buFont typeface="Monotype Sorts" pitchFamily="64" charset="2"/>
              <a:buNone/>
            </a:pPr>
            <a:r>
              <a:rPr lang="en-US" dirty="0" smtClean="0"/>
              <a:t>{	</a:t>
            </a:r>
          </a:p>
          <a:p>
            <a:pPr marL="0" indent="0">
              <a:buFont typeface="Monotype Sorts" pitchFamily="64" charset="2"/>
              <a:buNone/>
            </a:pPr>
            <a:r>
              <a:rPr lang="en-US" dirty="0" smtClean="0"/>
              <a:t>	mid</a:t>
            </a:r>
            <a:r>
              <a:rPr lang="en-US" dirty="0" smtClean="0"/>
              <a:t>=(</a:t>
            </a:r>
            <a:r>
              <a:rPr lang="en-US" dirty="0" err="1" smtClean="0"/>
              <a:t>start</a:t>
            </a:r>
            <a:r>
              <a:rPr lang="en-US" dirty="0" err="1" smtClean="0"/>
              <a:t>+end</a:t>
            </a:r>
            <a:r>
              <a:rPr lang="en-US" dirty="0" smtClean="0"/>
              <a:t>)/</a:t>
            </a:r>
            <a:r>
              <a:rPr lang="en-US" dirty="0" smtClean="0"/>
              <a:t>2</a:t>
            </a:r>
            <a:r>
              <a:rPr lang="en-US" dirty="0" smtClean="0"/>
              <a:t>;</a:t>
            </a:r>
          </a:p>
          <a:p>
            <a:pPr marL="0" indent="0">
              <a:buFont typeface="Monotype Sorts" pitchFamily="64" charset="2"/>
              <a:buNone/>
            </a:pPr>
            <a:r>
              <a:rPr lang="en-US" dirty="0"/>
              <a:t> </a:t>
            </a:r>
            <a:r>
              <a:rPr lang="en-US" dirty="0" smtClean="0"/>
              <a:t>             return mid</a:t>
            </a:r>
            <a:endParaRPr lang="en-US" dirty="0" smtClean="0"/>
          </a:p>
          <a:p>
            <a:pPr marL="0" indent="0">
              <a:buFont typeface="Monotype Sorts" pitchFamily="64" charset="2"/>
              <a:buNone/>
            </a:pPr>
            <a:r>
              <a:rPr lang="en-US" dirty="0" smtClean="0"/>
              <a:t>	if(a[mid]==key)</a:t>
            </a:r>
          </a:p>
          <a:p>
            <a:pPr marL="0" indent="0">
              <a:buFont typeface="Monotype Sorts" pitchFamily="64" charset="2"/>
              <a:buNone/>
            </a:pPr>
            <a:r>
              <a:rPr lang="en-US" dirty="0" smtClean="0"/>
              <a:t>		return mid;</a:t>
            </a:r>
          </a:p>
          <a:p>
            <a:pPr marL="0" indent="0">
              <a:buFont typeface="Monotype Sorts" pitchFamily="64" charset="2"/>
              <a:buNone/>
            </a:pPr>
            <a:r>
              <a:rPr lang="en-US" dirty="0" smtClean="0"/>
              <a:t>	else if(a[mid]&lt;key)</a:t>
            </a:r>
          </a:p>
          <a:p>
            <a:pPr marL="0" indent="0">
              <a:buFont typeface="Monotype Sorts" pitchFamily="64" charset="2"/>
              <a:buNone/>
            </a:pPr>
            <a:r>
              <a:rPr lang="en-US" dirty="0" smtClean="0"/>
              <a:t>		</a:t>
            </a:r>
            <a:r>
              <a:rPr lang="en-US" dirty="0" smtClean="0"/>
              <a:t>end</a:t>
            </a:r>
            <a:r>
              <a:rPr lang="en-US" dirty="0" smtClean="0"/>
              <a:t>=mid-1</a:t>
            </a:r>
            <a:r>
              <a:rPr lang="en-US" dirty="0" smtClean="0"/>
              <a:t>;</a:t>
            </a:r>
          </a:p>
          <a:p>
            <a:pPr marL="0" indent="0">
              <a:buFont typeface="Monotype Sorts" pitchFamily="64" charset="2"/>
              <a:buNone/>
            </a:pPr>
            <a:r>
              <a:rPr lang="en-US" dirty="0" smtClean="0"/>
              <a:t>	       else</a:t>
            </a:r>
          </a:p>
          <a:p>
            <a:pPr marL="0" indent="0">
              <a:buFont typeface="Monotype Sorts" pitchFamily="64" charset="2"/>
              <a:buNone/>
            </a:pPr>
            <a:r>
              <a:rPr lang="en-US" dirty="0" smtClean="0"/>
              <a:t>		</a:t>
            </a:r>
            <a:r>
              <a:rPr lang="en-US" dirty="0" smtClean="0"/>
              <a:t>start</a:t>
            </a:r>
            <a:r>
              <a:rPr lang="en-US" dirty="0" smtClean="0"/>
              <a:t>=mid+1</a:t>
            </a:r>
            <a:r>
              <a:rPr lang="en-US" dirty="0" smtClean="0"/>
              <a:t>;</a:t>
            </a:r>
          </a:p>
          <a:p>
            <a:pPr marL="0" indent="0">
              <a:buFont typeface="Monotype Sorts" pitchFamily="64" charset="2"/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return -1;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4134"/>
            <a:ext cx="7499350" cy="419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500702"/>
            <a:ext cx="65722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IN" b="1" dirty="0" smtClean="0"/>
              <a:t>ANALYSIS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Master’s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3800" b="1" dirty="0" smtClean="0"/>
              <a:t>T(n) = T(n/2) + 1</a:t>
            </a:r>
          </a:p>
          <a:p>
            <a:pPr>
              <a:buNone/>
            </a:pPr>
            <a:r>
              <a:rPr lang="en-IN" sz="3100" b="1" dirty="0" smtClean="0"/>
              <a:t>T(n) = </a:t>
            </a:r>
            <a:r>
              <a:rPr lang="en-IN" sz="3100" b="1" dirty="0" err="1" smtClean="0"/>
              <a:t>aT</a:t>
            </a:r>
            <a:r>
              <a:rPr lang="en-IN" sz="3100" b="1" dirty="0" smtClean="0"/>
              <a:t>(n/b) + f(n) where a &gt;= 1 and b &gt; 1</a:t>
            </a:r>
            <a:r>
              <a:rPr lang="en-IN" b="1" dirty="0" smtClean="0"/>
              <a:t> </a:t>
            </a:r>
          </a:p>
          <a:p>
            <a:pPr>
              <a:buNone/>
            </a:pPr>
            <a:r>
              <a:rPr lang="en-IN" dirty="0" smtClean="0"/>
              <a:t>a = 1		b = 2		f(n) = 1 = n</a:t>
            </a:r>
            <a:r>
              <a:rPr lang="en-IN" baseline="30000" dirty="0" smtClean="0"/>
              <a:t>0</a:t>
            </a:r>
          </a:p>
          <a:p>
            <a:pPr marL="539496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Cambria" pitchFamily="18" charset="0"/>
              </a:rPr>
              <a:t>If f(n) &lt; O(</a:t>
            </a:r>
            <a:r>
              <a:rPr lang="en-IN" dirty="0" err="1" smtClean="0">
                <a:latin typeface="Cambria" pitchFamily="18" charset="0"/>
              </a:rPr>
              <a:t>n</a:t>
            </a:r>
            <a:r>
              <a:rPr lang="en-IN" baseline="30000" dirty="0" err="1" smtClean="0">
                <a:latin typeface="Cambria" pitchFamily="18" charset="0"/>
              </a:rPr>
              <a:t>log</a:t>
            </a:r>
            <a:r>
              <a:rPr lang="en-IN" baseline="-25000" dirty="0" err="1" smtClean="0">
                <a:latin typeface="Cambria" pitchFamily="18" charset="0"/>
              </a:rPr>
              <a:t>b</a:t>
            </a:r>
            <a:r>
              <a:rPr lang="en-IN" baseline="30000" dirty="0" err="1" smtClean="0">
                <a:latin typeface="Cambria" pitchFamily="18" charset="0"/>
              </a:rPr>
              <a:t>a</a:t>
            </a:r>
            <a:r>
              <a:rPr lang="en-IN" dirty="0" smtClean="0">
                <a:latin typeface="Cambria" pitchFamily="18" charset="0"/>
              </a:rPr>
              <a:t>), then T (n) = </a:t>
            </a:r>
            <a:r>
              <a:rPr lang="el-GR" dirty="0" smtClean="0">
                <a:latin typeface="Cambria" pitchFamily="18" charset="0"/>
                <a:cs typeface="Times New Roman"/>
              </a:rPr>
              <a:t>ϴ</a:t>
            </a:r>
            <a:r>
              <a:rPr lang="en-IN" dirty="0" smtClean="0">
                <a:latin typeface="Cambria" pitchFamily="18" charset="0"/>
              </a:rPr>
              <a:t> (</a:t>
            </a:r>
            <a:r>
              <a:rPr lang="en-IN" dirty="0" err="1" smtClean="0">
                <a:latin typeface="Cambria" pitchFamily="18" charset="0"/>
              </a:rPr>
              <a:t>n</a:t>
            </a:r>
            <a:r>
              <a:rPr lang="en-IN" baseline="30000" dirty="0" err="1" smtClean="0">
                <a:latin typeface="Cambria" pitchFamily="18" charset="0"/>
              </a:rPr>
              <a:t>log</a:t>
            </a:r>
            <a:r>
              <a:rPr lang="en-IN" baseline="-25000" dirty="0" err="1" smtClean="0">
                <a:latin typeface="Cambria" pitchFamily="18" charset="0"/>
              </a:rPr>
              <a:t>b</a:t>
            </a:r>
            <a:r>
              <a:rPr lang="en-IN" baseline="30000" dirty="0" err="1" smtClean="0">
                <a:latin typeface="Cambria" pitchFamily="18" charset="0"/>
              </a:rPr>
              <a:t>a</a:t>
            </a:r>
            <a:r>
              <a:rPr lang="en-IN" dirty="0" smtClean="0">
                <a:latin typeface="Cambria" pitchFamily="18" charset="0"/>
              </a:rPr>
              <a:t>).</a:t>
            </a:r>
          </a:p>
          <a:p>
            <a:pPr marL="539496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Cambria" pitchFamily="18" charset="0"/>
              </a:rPr>
              <a:t>If f(n) = </a:t>
            </a:r>
            <a:r>
              <a:rPr lang="el-GR" sz="28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2800" dirty="0" smtClean="0">
                <a:latin typeface="Cambria" pitchFamily="18" charset="0"/>
              </a:rPr>
              <a:t> </a:t>
            </a:r>
            <a:r>
              <a:rPr lang="en-IN" dirty="0" smtClean="0">
                <a:latin typeface="Cambria" pitchFamily="18" charset="0"/>
              </a:rPr>
              <a:t>(</a:t>
            </a:r>
            <a:r>
              <a:rPr lang="en-IN" dirty="0" err="1" smtClean="0">
                <a:latin typeface="Cambria" pitchFamily="18" charset="0"/>
              </a:rPr>
              <a:t>n</a:t>
            </a:r>
            <a:r>
              <a:rPr lang="en-IN" baseline="30000" dirty="0" err="1" smtClean="0">
                <a:latin typeface="Cambria" pitchFamily="18" charset="0"/>
              </a:rPr>
              <a:t>log</a:t>
            </a:r>
            <a:r>
              <a:rPr lang="en-IN" baseline="-25000" dirty="0" err="1" smtClean="0">
                <a:latin typeface="Cambria" pitchFamily="18" charset="0"/>
              </a:rPr>
              <a:t>b</a:t>
            </a:r>
            <a:r>
              <a:rPr lang="en-IN" baseline="30000" dirty="0" err="1" smtClean="0">
                <a:latin typeface="Cambria" pitchFamily="18" charset="0"/>
              </a:rPr>
              <a:t>a</a:t>
            </a:r>
            <a:r>
              <a:rPr lang="en-IN" dirty="0" smtClean="0">
                <a:latin typeface="Cambria" pitchFamily="18" charset="0"/>
              </a:rPr>
              <a:t>) , then T (n) = </a:t>
            </a:r>
            <a:r>
              <a:rPr lang="el-GR" dirty="0" smtClean="0">
                <a:latin typeface="Cambria" pitchFamily="18" charset="0"/>
                <a:cs typeface="Times New Roman"/>
              </a:rPr>
              <a:t>ϴ</a:t>
            </a:r>
            <a:r>
              <a:rPr lang="en-IN" dirty="0" smtClean="0">
                <a:latin typeface="Cambria" pitchFamily="18" charset="0"/>
              </a:rPr>
              <a:t> (</a:t>
            </a:r>
            <a:r>
              <a:rPr lang="en-IN" dirty="0" err="1" smtClean="0">
                <a:latin typeface="Cambria" pitchFamily="18" charset="0"/>
              </a:rPr>
              <a:t>n</a:t>
            </a:r>
            <a:r>
              <a:rPr lang="en-IN" baseline="30000" dirty="0" err="1" smtClean="0">
                <a:latin typeface="Cambria" pitchFamily="18" charset="0"/>
              </a:rPr>
              <a:t>log</a:t>
            </a:r>
            <a:r>
              <a:rPr lang="en-IN" baseline="-25000" dirty="0" err="1" smtClean="0">
                <a:latin typeface="Cambria" pitchFamily="18" charset="0"/>
              </a:rPr>
              <a:t>b</a:t>
            </a:r>
            <a:r>
              <a:rPr lang="en-IN" baseline="30000" dirty="0" err="1" smtClean="0">
                <a:latin typeface="Cambria" pitchFamily="18" charset="0"/>
              </a:rPr>
              <a:t>a</a:t>
            </a:r>
            <a:r>
              <a:rPr lang="en-IN" dirty="0" err="1" smtClean="0">
                <a:latin typeface="Cambria" pitchFamily="18" charset="0"/>
              </a:rPr>
              <a:t>logn</a:t>
            </a:r>
            <a:r>
              <a:rPr lang="en-IN" dirty="0" smtClean="0">
                <a:latin typeface="Cambria" pitchFamily="18" charset="0"/>
              </a:rPr>
              <a:t>).</a:t>
            </a:r>
            <a:endParaRPr lang="en-IN" sz="3600" dirty="0" smtClean="0">
              <a:latin typeface="Cambria" pitchFamily="18" charset="0"/>
            </a:endParaRPr>
          </a:p>
          <a:p>
            <a:pPr marL="539496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Cambria" pitchFamily="18" charset="0"/>
              </a:rPr>
              <a:t>If f(n) &gt; </a:t>
            </a:r>
            <a:r>
              <a:rPr lang="el-GR" dirty="0" smtClean="0">
                <a:latin typeface="Cambria" pitchFamily="18" charset="0"/>
              </a:rPr>
              <a:t>Ω</a:t>
            </a:r>
            <a:r>
              <a:rPr lang="en-IN" dirty="0" smtClean="0">
                <a:latin typeface="Cambria" pitchFamily="18" charset="0"/>
              </a:rPr>
              <a:t> (</a:t>
            </a:r>
            <a:r>
              <a:rPr lang="en-IN" dirty="0" err="1" smtClean="0">
                <a:latin typeface="Cambria" pitchFamily="18" charset="0"/>
              </a:rPr>
              <a:t>n</a:t>
            </a:r>
            <a:r>
              <a:rPr lang="en-IN" baseline="30000" dirty="0" err="1" smtClean="0">
                <a:latin typeface="Cambria" pitchFamily="18" charset="0"/>
              </a:rPr>
              <a:t>log</a:t>
            </a:r>
            <a:r>
              <a:rPr lang="en-IN" baseline="-25000" dirty="0" err="1" smtClean="0">
                <a:latin typeface="Cambria" pitchFamily="18" charset="0"/>
              </a:rPr>
              <a:t>b</a:t>
            </a:r>
            <a:r>
              <a:rPr lang="en-IN" baseline="30000" dirty="0" err="1" smtClean="0">
                <a:latin typeface="Cambria" pitchFamily="18" charset="0"/>
              </a:rPr>
              <a:t>a</a:t>
            </a:r>
            <a:r>
              <a:rPr lang="en-IN" dirty="0" smtClean="0">
                <a:latin typeface="Cambria" pitchFamily="18" charset="0"/>
              </a:rPr>
              <a:t>), and f(n) satisfies the regularity condition, then T (n) = </a:t>
            </a:r>
            <a:r>
              <a:rPr lang="el-GR" dirty="0" smtClean="0">
                <a:latin typeface="Cambria" pitchFamily="18" charset="0"/>
                <a:cs typeface="Times New Roman"/>
              </a:rPr>
              <a:t>ϴ</a:t>
            </a:r>
            <a:r>
              <a:rPr lang="en-IN" dirty="0" smtClean="0">
                <a:latin typeface="Cambria" pitchFamily="18" charset="0"/>
              </a:rPr>
              <a:t> (f(n)). </a:t>
            </a:r>
          </a:p>
          <a:p>
            <a:pPr marL="539496" indent="-457200">
              <a:lnSpc>
                <a:spcPct val="150000"/>
              </a:lnSpc>
              <a:buNone/>
            </a:pPr>
            <a:r>
              <a:rPr lang="en-IN" dirty="0" smtClean="0">
                <a:latin typeface="Cambria" pitchFamily="18" charset="0"/>
              </a:rPr>
              <a:t>Calculate </a:t>
            </a:r>
            <a:r>
              <a:rPr lang="en-IN" dirty="0" err="1" smtClean="0">
                <a:latin typeface="Cambria" pitchFamily="18" charset="0"/>
              </a:rPr>
              <a:t>n</a:t>
            </a:r>
            <a:r>
              <a:rPr lang="en-IN" baseline="30000" dirty="0" err="1" smtClean="0">
                <a:latin typeface="Cambria" pitchFamily="18" charset="0"/>
              </a:rPr>
              <a:t>log</a:t>
            </a:r>
            <a:r>
              <a:rPr lang="en-IN" baseline="-25000" dirty="0" err="1" smtClean="0">
                <a:latin typeface="Cambria" pitchFamily="18" charset="0"/>
              </a:rPr>
              <a:t>b</a:t>
            </a:r>
            <a:r>
              <a:rPr lang="en-IN" baseline="30000" dirty="0" err="1" smtClean="0">
                <a:latin typeface="Cambria" pitchFamily="18" charset="0"/>
              </a:rPr>
              <a:t>a</a:t>
            </a:r>
            <a:r>
              <a:rPr lang="en-IN" dirty="0" smtClean="0">
                <a:latin typeface="Cambria" pitchFamily="18" charset="0"/>
              </a:rPr>
              <a:t> = n</a:t>
            </a:r>
            <a:r>
              <a:rPr lang="en-IN" baseline="30000" dirty="0" smtClean="0">
                <a:latin typeface="Cambria" pitchFamily="18" charset="0"/>
              </a:rPr>
              <a:t>log</a:t>
            </a:r>
            <a:r>
              <a:rPr lang="en-IN" baseline="-25000" dirty="0" smtClean="0">
                <a:latin typeface="Cambria" pitchFamily="18" charset="0"/>
              </a:rPr>
              <a:t>2</a:t>
            </a:r>
            <a:r>
              <a:rPr lang="en-IN" baseline="30000" dirty="0" smtClean="0">
                <a:latin typeface="Cambria" pitchFamily="18" charset="0"/>
              </a:rPr>
              <a:t>1</a:t>
            </a:r>
            <a:r>
              <a:rPr lang="en-IN" dirty="0" smtClean="0">
                <a:latin typeface="Cambria" pitchFamily="18" charset="0"/>
              </a:rPr>
              <a:t> = n</a:t>
            </a:r>
            <a:r>
              <a:rPr lang="en-IN" baseline="30000" dirty="0" smtClean="0">
                <a:latin typeface="Cambria" pitchFamily="18" charset="0"/>
              </a:rPr>
              <a:t>0</a:t>
            </a:r>
          </a:p>
          <a:p>
            <a:pPr>
              <a:buNone/>
            </a:pPr>
            <a:r>
              <a:rPr lang="en-IN" dirty="0" smtClean="0">
                <a:latin typeface="Cambria" pitchFamily="18" charset="0"/>
              </a:rPr>
              <a:t>Compare with f(n). </a:t>
            </a:r>
            <a:r>
              <a:rPr lang="en-IN" sz="3600" dirty="0" smtClean="0">
                <a:latin typeface="Cambria" pitchFamily="18" charset="0"/>
              </a:rPr>
              <a:t>Since f(n) &lt; </a:t>
            </a:r>
            <a:r>
              <a:rPr lang="en-IN" sz="3600" dirty="0" err="1" smtClean="0">
                <a:latin typeface="Cambria" pitchFamily="18" charset="0"/>
              </a:rPr>
              <a:t>n</a:t>
            </a:r>
            <a:r>
              <a:rPr lang="en-IN" sz="3600" baseline="30000" dirty="0" err="1" smtClean="0">
                <a:latin typeface="Cambria" pitchFamily="18" charset="0"/>
              </a:rPr>
              <a:t>log</a:t>
            </a:r>
            <a:r>
              <a:rPr lang="en-IN" sz="3600" baseline="-25000" dirty="0" err="1" smtClean="0">
                <a:latin typeface="Cambria" pitchFamily="18" charset="0"/>
              </a:rPr>
              <a:t>b</a:t>
            </a:r>
            <a:r>
              <a:rPr lang="en-IN" sz="3600" baseline="30000" dirty="0" err="1" smtClean="0">
                <a:latin typeface="Cambria" pitchFamily="18" charset="0"/>
              </a:rPr>
              <a:t>a</a:t>
            </a:r>
            <a:r>
              <a:rPr lang="en-IN" sz="3600" dirty="0" smtClean="0">
                <a:latin typeface="Cambria" pitchFamily="18" charset="0"/>
              </a:rPr>
              <a:t> </a:t>
            </a:r>
          </a:p>
          <a:p>
            <a:pPr>
              <a:buNone/>
            </a:pPr>
            <a:r>
              <a:rPr lang="en-IN" sz="3600" dirty="0" smtClean="0">
                <a:latin typeface="Cambria" pitchFamily="18" charset="0"/>
              </a:rPr>
              <a:t>i.e. n</a:t>
            </a:r>
            <a:r>
              <a:rPr lang="en-IN" sz="3600" baseline="30000" dirty="0" smtClean="0">
                <a:latin typeface="Cambria" pitchFamily="18" charset="0"/>
              </a:rPr>
              <a:t>0</a:t>
            </a:r>
            <a:r>
              <a:rPr lang="en-IN" sz="3600" dirty="0" smtClean="0">
                <a:latin typeface="Cambria" pitchFamily="18" charset="0"/>
              </a:rPr>
              <a:t> = n</a:t>
            </a:r>
            <a:r>
              <a:rPr lang="en-IN" sz="3600" baseline="30000" dirty="0" smtClean="0">
                <a:latin typeface="Cambria" pitchFamily="18" charset="0"/>
              </a:rPr>
              <a:t>0</a:t>
            </a:r>
            <a:r>
              <a:rPr lang="en-IN" sz="3600" dirty="0" smtClean="0">
                <a:latin typeface="Cambria" pitchFamily="18" charset="0"/>
              </a:rPr>
              <a:t> </a:t>
            </a:r>
            <a:endParaRPr lang="en-IN" baseline="30000" dirty="0" smtClean="0">
              <a:latin typeface="Cambria" pitchFamily="18" charset="0"/>
            </a:endParaRPr>
          </a:p>
          <a:p>
            <a:pPr>
              <a:buNone/>
            </a:pPr>
            <a:r>
              <a:rPr lang="en-IN" dirty="0" smtClean="0">
                <a:latin typeface="Cambria" pitchFamily="18" charset="0"/>
              </a:rPr>
              <a:t>Case 3 is satisfied hence complexity is given as </a:t>
            </a:r>
            <a:r>
              <a:rPr lang="en-IN" b="1" dirty="0" smtClean="0">
                <a:latin typeface="Cambria" pitchFamily="18" charset="0"/>
              </a:rPr>
              <a:t>T(n) = </a:t>
            </a:r>
            <a:r>
              <a:rPr lang="el-GR" b="1" dirty="0" smtClean="0">
                <a:latin typeface="Cambria" pitchFamily="18" charset="0"/>
                <a:cs typeface="Times New Roman"/>
              </a:rPr>
              <a:t>Θ</a:t>
            </a:r>
            <a:r>
              <a:rPr lang="en-IN" b="1" dirty="0" smtClean="0">
                <a:latin typeface="Cambria" pitchFamily="18" charset="0"/>
                <a:cs typeface="Times New Roman"/>
              </a:rPr>
              <a:t>(f(n)) = </a:t>
            </a:r>
            <a:r>
              <a:rPr lang="el-GR" b="1" dirty="0" smtClean="0">
                <a:latin typeface="Cambria" pitchFamily="18" charset="0"/>
                <a:cs typeface="Times New Roman"/>
              </a:rPr>
              <a:t>Θ</a:t>
            </a:r>
            <a:r>
              <a:rPr lang="en-IN" b="1" dirty="0" smtClean="0">
                <a:latin typeface="Cambria" pitchFamily="18" charset="0"/>
                <a:cs typeface="Times New Roman"/>
              </a:rPr>
              <a:t> (n</a:t>
            </a:r>
            <a:r>
              <a:rPr lang="en-IN" b="1" baseline="30000" dirty="0" smtClean="0">
                <a:latin typeface="Cambria" pitchFamily="18" charset="0"/>
                <a:cs typeface="Times New Roman"/>
              </a:rPr>
              <a:t>0</a:t>
            </a:r>
            <a:r>
              <a:rPr lang="en-IN" b="1" dirty="0" smtClean="0">
                <a:latin typeface="Cambria" pitchFamily="18" charset="0"/>
                <a:cs typeface="Times New Roman"/>
              </a:rPr>
              <a:t>logn</a:t>
            </a:r>
            <a:r>
              <a:rPr lang="en-IN" b="1" dirty="0" smtClean="0">
                <a:latin typeface="Times New Roman"/>
                <a:cs typeface="Times New Roman"/>
              </a:rPr>
              <a:t>) = </a:t>
            </a:r>
            <a:r>
              <a:rPr lang="el-GR" b="1" dirty="0" smtClean="0">
                <a:latin typeface="Cambria" pitchFamily="18" charset="0"/>
                <a:cs typeface="Times New Roman"/>
              </a:rPr>
              <a:t>Θ</a:t>
            </a:r>
            <a:r>
              <a:rPr lang="en-IN" b="1" dirty="0" smtClean="0">
                <a:latin typeface="Cambria" pitchFamily="18" charset="0"/>
                <a:cs typeface="Times New Roman"/>
              </a:rPr>
              <a:t> (</a:t>
            </a:r>
            <a:r>
              <a:rPr lang="en-IN" b="1" dirty="0" err="1" smtClean="0">
                <a:latin typeface="Cambria" pitchFamily="18" charset="0"/>
                <a:cs typeface="Times New Roman"/>
              </a:rPr>
              <a:t>logn</a:t>
            </a:r>
            <a:r>
              <a:rPr lang="en-IN" b="1" dirty="0" smtClean="0">
                <a:latin typeface="Times New Roman"/>
                <a:cs typeface="Times New Roman"/>
              </a:rPr>
              <a:t>) </a:t>
            </a:r>
            <a:endParaRPr lang="en-IN" b="1" baseline="300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Worksheet No. </a:t>
            </a:r>
            <a:r>
              <a:rPr lang="en-US" sz="4000" b="1" smtClean="0"/>
              <a:t>9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3766</TotalTime>
  <Words>103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UNIT II DIVIDE AND CONQUER</vt:lpstr>
      <vt:lpstr>Syllabus</vt:lpstr>
      <vt:lpstr>Introduction</vt:lpstr>
      <vt:lpstr>PowerPoint Presentation</vt:lpstr>
      <vt:lpstr>BINARY SEARCH ALGORITHM</vt:lpstr>
      <vt:lpstr>ANALYSIS</vt:lpstr>
      <vt:lpstr>Using Master’s theorem</vt:lpstr>
      <vt:lpstr>Worksheet No. 9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INTRODUCTION TO DATA STRUCTURES</dc:title>
  <dc:creator>Selvamary</dc:creator>
  <cp:lastModifiedBy>Sivakumar V</cp:lastModifiedBy>
  <cp:revision>172</cp:revision>
  <dcterms:created xsi:type="dcterms:W3CDTF">2016-07-05T10:07:54Z</dcterms:created>
  <dcterms:modified xsi:type="dcterms:W3CDTF">2019-02-05T05:59:32Z</dcterms:modified>
</cp:coreProperties>
</file>