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58F5-A568-477A-9FBA-91895E46ACAE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B492-DD98-4492-9B82-0B0CB8DA2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58F5-A568-477A-9FBA-91895E46ACAE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B492-DD98-4492-9B82-0B0CB8DA2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58F5-A568-477A-9FBA-91895E46ACAE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B492-DD98-4492-9B82-0B0CB8DA2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58F5-A568-477A-9FBA-91895E46ACAE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B492-DD98-4492-9B82-0B0CB8DA2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58F5-A568-477A-9FBA-91895E46ACAE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B492-DD98-4492-9B82-0B0CB8DA2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58F5-A568-477A-9FBA-91895E46ACAE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B492-DD98-4492-9B82-0B0CB8DA2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58F5-A568-477A-9FBA-91895E46ACAE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B492-DD98-4492-9B82-0B0CB8DA2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58F5-A568-477A-9FBA-91895E46ACAE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B492-DD98-4492-9B82-0B0CB8DA2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58F5-A568-477A-9FBA-91895E46ACAE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B492-DD98-4492-9B82-0B0CB8DA2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58F5-A568-477A-9FBA-91895E46ACAE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B492-DD98-4492-9B82-0B0CB8DA2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58F5-A568-477A-9FBA-91895E46ACAE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6B492-DD98-4492-9B82-0B0CB8DA2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F58F5-A568-477A-9FBA-91895E46ACAE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6B492-DD98-4492-9B82-0B0CB8DA2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42" y="1785926"/>
            <a:ext cx="9044958" cy="251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290"/>
            <a:ext cx="74199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071678"/>
            <a:ext cx="78867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1"/>
            <a:ext cx="8572528" cy="339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5</a:t>
            </a:r>
          </a:p>
        </p:txBody>
      </p:sp>
      <p:sp>
        <p:nvSpPr>
          <p:cNvPr id="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0846-7398-4503-A506-7A7F5A09F536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42900" y="48895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Arithmetic Expression Using BT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375150" y="1768475"/>
            <a:ext cx="571500" cy="569913"/>
            <a:chOff x="2664" y="1090"/>
            <a:chExt cx="360" cy="359"/>
          </a:xfrm>
        </p:grpSpPr>
        <p:sp>
          <p:nvSpPr>
            <p:cNvPr id="51204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+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763963" y="2671763"/>
            <a:ext cx="571500" cy="569912"/>
            <a:chOff x="2279" y="1659"/>
            <a:chExt cx="360" cy="359"/>
          </a:xfrm>
        </p:grpSpPr>
        <p:sp>
          <p:nvSpPr>
            <p:cNvPr id="51207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8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*</a:t>
              </a:r>
            </a:p>
          </p:txBody>
        </p:sp>
      </p:grpSp>
      <p:sp>
        <p:nvSpPr>
          <p:cNvPr id="51209" name="Line 9"/>
          <p:cNvSpPr>
            <a:spLocks noChangeShapeType="1"/>
          </p:cNvSpPr>
          <p:nvPr/>
        </p:nvSpPr>
        <p:spPr bwMode="auto">
          <a:xfrm flipH="1">
            <a:off x="4146550" y="2327275"/>
            <a:ext cx="341313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55775" y="5373688"/>
            <a:ext cx="571500" cy="569912"/>
            <a:chOff x="1014" y="3361"/>
            <a:chExt cx="360" cy="359"/>
          </a:xfrm>
        </p:grpSpPr>
        <p:sp>
          <p:nvSpPr>
            <p:cNvPr id="51211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2071688" y="5027613"/>
            <a:ext cx="439737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079750" y="3586163"/>
            <a:ext cx="571500" cy="569912"/>
            <a:chOff x="1848" y="2235"/>
            <a:chExt cx="360" cy="359"/>
          </a:xfrm>
        </p:grpSpPr>
        <p:sp>
          <p:nvSpPr>
            <p:cNvPr id="51215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6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*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400300" y="4502150"/>
            <a:ext cx="571500" cy="569913"/>
            <a:chOff x="1420" y="2812"/>
            <a:chExt cx="360" cy="359"/>
          </a:xfrm>
        </p:grpSpPr>
        <p:sp>
          <p:nvSpPr>
            <p:cNvPr id="51218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9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/</a:t>
              </a:r>
            </a:p>
          </p:txBody>
        </p:sp>
      </p:grpSp>
      <p:sp>
        <p:nvSpPr>
          <p:cNvPr id="51220" name="Line 20"/>
          <p:cNvSpPr>
            <a:spLocks noChangeShapeType="1"/>
          </p:cNvSpPr>
          <p:nvPr/>
        </p:nvSpPr>
        <p:spPr bwMode="auto">
          <a:xfrm flipH="1">
            <a:off x="3363913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2684463" y="4125913"/>
            <a:ext cx="490537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038725" y="2686050"/>
            <a:ext cx="571500" cy="569913"/>
            <a:chOff x="3082" y="1668"/>
            <a:chExt cx="360" cy="359"/>
          </a:xfrm>
        </p:grpSpPr>
        <p:sp>
          <p:nvSpPr>
            <p:cNvPr id="51223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4375150" y="3587750"/>
            <a:ext cx="571500" cy="569913"/>
            <a:chOff x="2664" y="2236"/>
            <a:chExt cx="360" cy="359"/>
          </a:xfrm>
        </p:grpSpPr>
        <p:sp>
          <p:nvSpPr>
            <p:cNvPr id="51226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D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3746500" y="4471988"/>
            <a:ext cx="571500" cy="569912"/>
            <a:chOff x="2268" y="2793"/>
            <a:chExt cx="360" cy="359"/>
          </a:xfrm>
        </p:grpSpPr>
        <p:sp>
          <p:nvSpPr>
            <p:cNvPr id="51229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0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4845050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Line 32"/>
          <p:cNvSpPr>
            <a:spLocks noChangeShapeType="1"/>
          </p:cNvSpPr>
          <p:nvPr/>
        </p:nvSpPr>
        <p:spPr bwMode="auto">
          <a:xfrm>
            <a:off x="4181475" y="3228975"/>
            <a:ext cx="458788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3" name="Line 33"/>
          <p:cNvSpPr>
            <a:spLocks noChangeShapeType="1"/>
          </p:cNvSpPr>
          <p:nvPr/>
        </p:nvSpPr>
        <p:spPr bwMode="auto">
          <a:xfrm>
            <a:off x="3586163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3032125" y="5372100"/>
            <a:ext cx="571500" cy="569913"/>
            <a:chOff x="1818" y="3360"/>
            <a:chExt cx="360" cy="359"/>
          </a:xfrm>
        </p:grpSpPr>
        <p:sp>
          <p:nvSpPr>
            <p:cNvPr id="51235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6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51237" name="Line 37"/>
          <p:cNvSpPr>
            <a:spLocks noChangeShapeType="1"/>
          </p:cNvSpPr>
          <p:nvPr/>
        </p:nvSpPr>
        <p:spPr bwMode="auto">
          <a:xfrm>
            <a:off x="2836863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Rectangle 38"/>
          <p:cNvSpPr>
            <a:spLocks noChangeArrowheads="1"/>
          </p:cNvSpPr>
          <p:nvPr/>
        </p:nvSpPr>
        <p:spPr bwMode="auto">
          <a:xfrm>
            <a:off x="1516063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9" name="Rectangle 39"/>
          <p:cNvSpPr>
            <a:spLocks noChangeArrowheads="1"/>
          </p:cNvSpPr>
          <p:nvPr/>
        </p:nvSpPr>
        <p:spPr bwMode="auto">
          <a:xfrm>
            <a:off x="2109788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0" name="Line 40"/>
          <p:cNvSpPr>
            <a:spLocks noChangeShapeType="1"/>
          </p:cNvSpPr>
          <p:nvPr/>
        </p:nvSpPr>
        <p:spPr bwMode="auto">
          <a:xfrm flipH="1">
            <a:off x="1714500" y="5949950"/>
            <a:ext cx="185738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Line 41"/>
          <p:cNvSpPr>
            <a:spLocks noChangeShapeType="1"/>
          </p:cNvSpPr>
          <p:nvPr/>
        </p:nvSpPr>
        <p:spPr bwMode="auto">
          <a:xfrm>
            <a:off x="2155825" y="5932488"/>
            <a:ext cx="169863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2" name="Rectangle 42"/>
          <p:cNvSpPr>
            <a:spLocks noChangeArrowheads="1"/>
          </p:cNvSpPr>
          <p:nvPr/>
        </p:nvSpPr>
        <p:spPr bwMode="auto">
          <a:xfrm>
            <a:off x="2808288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3" name="Rectangle 43"/>
          <p:cNvSpPr>
            <a:spLocks noChangeArrowheads="1"/>
          </p:cNvSpPr>
          <p:nvPr/>
        </p:nvSpPr>
        <p:spPr bwMode="auto">
          <a:xfrm>
            <a:off x="3402013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Line 44"/>
          <p:cNvSpPr>
            <a:spLocks noChangeShapeType="1"/>
          </p:cNvSpPr>
          <p:nvPr/>
        </p:nvSpPr>
        <p:spPr bwMode="auto">
          <a:xfrm flipH="1">
            <a:off x="3006725" y="5967413"/>
            <a:ext cx="185738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5" name="Line 45"/>
          <p:cNvSpPr>
            <a:spLocks noChangeShapeType="1"/>
          </p:cNvSpPr>
          <p:nvPr/>
        </p:nvSpPr>
        <p:spPr bwMode="auto">
          <a:xfrm>
            <a:off x="3448050" y="5949950"/>
            <a:ext cx="169863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3522663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7" name="Rectangle 47"/>
          <p:cNvSpPr>
            <a:spLocks noChangeArrowheads="1"/>
          </p:cNvSpPr>
          <p:nvPr/>
        </p:nvSpPr>
        <p:spPr bwMode="auto">
          <a:xfrm>
            <a:off x="4116388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8" name="Line 48"/>
          <p:cNvSpPr>
            <a:spLocks noChangeShapeType="1"/>
          </p:cNvSpPr>
          <p:nvPr/>
        </p:nvSpPr>
        <p:spPr bwMode="auto">
          <a:xfrm flipH="1">
            <a:off x="3721100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9" name="Line 49"/>
          <p:cNvSpPr>
            <a:spLocks noChangeShapeType="1"/>
          </p:cNvSpPr>
          <p:nvPr/>
        </p:nvSpPr>
        <p:spPr bwMode="auto">
          <a:xfrm>
            <a:off x="4129088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0" name="Rectangle 50"/>
          <p:cNvSpPr>
            <a:spLocks noChangeArrowheads="1"/>
          </p:cNvSpPr>
          <p:nvPr/>
        </p:nvSpPr>
        <p:spPr bwMode="auto">
          <a:xfrm>
            <a:off x="4217988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1" name="Rectangle 51"/>
          <p:cNvSpPr>
            <a:spLocks noChangeArrowheads="1"/>
          </p:cNvSpPr>
          <p:nvPr/>
        </p:nvSpPr>
        <p:spPr bwMode="auto">
          <a:xfrm>
            <a:off x="4760913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2" name="Line 52"/>
          <p:cNvSpPr>
            <a:spLocks noChangeShapeType="1"/>
          </p:cNvSpPr>
          <p:nvPr/>
        </p:nvSpPr>
        <p:spPr bwMode="auto">
          <a:xfrm flipH="1">
            <a:off x="4349750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>
            <a:off x="4791075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4" name="Rectangle 54"/>
          <p:cNvSpPr>
            <a:spLocks noChangeArrowheads="1"/>
          </p:cNvSpPr>
          <p:nvPr/>
        </p:nvSpPr>
        <p:spPr bwMode="auto">
          <a:xfrm>
            <a:off x="4848225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5" name="Rectangle 55"/>
          <p:cNvSpPr>
            <a:spLocks noChangeArrowheads="1"/>
          </p:cNvSpPr>
          <p:nvPr/>
        </p:nvSpPr>
        <p:spPr bwMode="auto">
          <a:xfrm>
            <a:off x="5391150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6" name="Line 56"/>
          <p:cNvSpPr>
            <a:spLocks noChangeShapeType="1"/>
          </p:cNvSpPr>
          <p:nvPr/>
        </p:nvSpPr>
        <p:spPr bwMode="auto">
          <a:xfrm flipH="1">
            <a:off x="4995863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7" name="Line 57"/>
          <p:cNvSpPr>
            <a:spLocks noChangeShapeType="1"/>
          </p:cNvSpPr>
          <p:nvPr/>
        </p:nvSpPr>
        <p:spPr bwMode="auto">
          <a:xfrm>
            <a:off x="5403850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58" name="Rectangle 58"/>
          <p:cNvSpPr>
            <a:spLocks noChangeArrowheads="1"/>
          </p:cNvSpPr>
          <p:nvPr/>
        </p:nvSpPr>
        <p:spPr bwMode="auto">
          <a:xfrm>
            <a:off x="6197600" y="1838325"/>
            <a:ext cx="2617788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rgbClr val="CC3300"/>
                </a:solidFill>
              </a:rPr>
              <a:t>inorder traversal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A / B * C * D + E</a:t>
            </a:r>
          </a:p>
          <a:p>
            <a:pPr eaLnBrk="0" hangingPunct="0"/>
            <a:r>
              <a:rPr lang="en-US" altLang="zh-TW" sz="2400"/>
              <a:t>infix expression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/>
            <a:r>
              <a:rPr lang="en-US" altLang="zh-TW" sz="2400">
                <a:solidFill>
                  <a:srgbClr val="CC3300"/>
                </a:solidFill>
              </a:rPr>
              <a:t>preorder traversal</a:t>
            </a:r>
          </a:p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+ * * / A B C D E</a:t>
            </a:r>
          </a:p>
          <a:p>
            <a:pPr eaLnBrk="0" hangingPunct="0"/>
            <a:r>
              <a:rPr lang="en-US" altLang="zh-TW" sz="2400"/>
              <a:t>prefix expression</a:t>
            </a:r>
            <a:endParaRPr lang="en-US" altLang="zh-TW" sz="2400">
              <a:solidFill>
                <a:schemeClr val="tx1"/>
              </a:solidFill>
            </a:endParaRPr>
          </a:p>
          <a:p>
            <a:pPr eaLnBrk="0" hangingPunct="0"/>
            <a:r>
              <a:rPr lang="en-US" altLang="zh-TW" sz="2400">
                <a:solidFill>
                  <a:srgbClr val="CC3300"/>
                </a:solidFill>
              </a:rPr>
              <a:t>postorder traversal</a:t>
            </a:r>
          </a:p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A B / C * D * E +</a:t>
            </a:r>
            <a:endParaRPr lang="en-US" altLang="zh-TW" sz="2400"/>
          </a:p>
          <a:p>
            <a:pPr eaLnBrk="0" hangingPunct="0"/>
            <a:r>
              <a:rPr lang="en-US" altLang="zh-TW" sz="2400"/>
              <a:t>postfix expression</a:t>
            </a:r>
          </a:p>
          <a:p>
            <a:pPr eaLnBrk="0" hangingPunct="0"/>
            <a:r>
              <a:rPr lang="en-US" altLang="zh-TW" sz="2400">
                <a:solidFill>
                  <a:srgbClr val="CC3300"/>
                </a:solidFill>
              </a:rPr>
              <a:t>level order traversal</a:t>
            </a:r>
          </a:p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+ * E * D / C A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5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0384-1685-4CD8-B1B3-8F37F96E9EC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Inorder Traversal </a:t>
            </a:r>
            <a:r>
              <a:rPr lang="en-US" altLang="zh-TW" sz="2400">
                <a:solidFill>
                  <a:schemeClr val="tx2"/>
                </a:solidFill>
              </a:rPr>
              <a:t>(recursive version)</a:t>
            </a:r>
            <a:endParaRPr lang="en-US" altLang="zh-TW" sz="4400">
              <a:solidFill>
                <a:schemeClr val="tx2"/>
              </a:solidFill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990600" y="2019300"/>
            <a:ext cx="9163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void inorder(tree_pointer ptr)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/* inorder tree traversal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if (ptr)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    inorder(ptr-&gt;left_child);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    printf(“%d”, ptr-&gt;data);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    indorder(ptr-&gt;right_child);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249988" y="3298825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A / B * C * D +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5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B66F-8762-4908-B5B8-EC42F402CD80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Preorder Traversal</a:t>
            </a:r>
            <a:r>
              <a:rPr lang="en-US" altLang="zh-TW" sz="2400">
                <a:solidFill>
                  <a:schemeClr val="tx2"/>
                </a:solidFill>
              </a:rPr>
              <a:t> (recursive version)</a:t>
            </a:r>
            <a:endParaRPr lang="en-US" altLang="zh-TW" sz="4400">
              <a:solidFill>
                <a:schemeClr val="tx2"/>
              </a:solidFill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971550" y="1981200"/>
            <a:ext cx="9163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void preorder(tree_pointer ptr)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/* preorder tree traversal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if (ptr)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    printf(“%d”, ptr-&gt;data);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    preorder(ptr-&gt;left_child);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    predorder(ptr-&gt;right_child);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070600" y="3221038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+ * * / A B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CHAPTER 5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59E61-A9FF-485F-AE43-5EB41DB513DB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55298" name="Rectangle 1026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TW" sz="4400">
                <a:solidFill>
                  <a:schemeClr val="tx2"/>
                </a:solidFill>
              </a:rPr>
              <a:t>Postorder Traversal</a:t>
            </a:r>
            <a:r>
              <a:rPr lang="en-US" altLang="zh-TW" sz="2400">
                <a:solidFill>
                  <a:schemeClr val="tx2"/>
                </a:solidFill>
              </a:rPr>
              <a:t> (recursive version)</a:t>
            </a:r>
            <a:endParaRPr lang="en-US" altLang="zh-TW" sz="4400">
              <a:solidFill>
                <a:schemeClr val="tx2"/>
              </a:solidFill>
            </a:endParaRPr>
          </a:p>
        </p:txBody>
      </p:sp>
      <p:sp>
        <p:nvSpPr>
          <p:cNvPr id="55299" name="Rectangle 1027"/>
          <p:cNvSpPr>
            <a:spLocks noChangeArrowheads="1"/>
          </p:cNvSpPr>
          <p:nvPr/>
        </p:nvSpPr>
        <p:spPr bwMode="auto">
          <a:xfrm>
            <a:off x="1047750" y="1981200"/>
            <a:ext cx="9163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void postorder(tree_pointer ptr)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/* postorder tree traversal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if (ptr)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    postorder(ptr-&gt;left_child);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    postdorder(ptr-&gt;right_child);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    printf(“%d”, ptr-&gt;data);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TW" sz="2800" b="1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5300" name="Rectangle 1028"/>
          <p:cNvSpPr>
            <a:spLocks noChangeArrowheads="1"/>
          </p:cNvSpPr>
          <p:nvPr/>
        </p:nvSpPr>
        <p:spPr bwMode="auto">
          <a:xfrm>
            <a:off x="5965825" y="3227388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chemeClr val="tx1"/>
                </a:solidFill>
              </a:rPr>
              <a:t>A B / C * D * E 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237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Tree Traversal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Traversal</dc:title>
  <dc:creator>Staff</dc:creator>
  <cp:lastModifiedBy>Staff</cp:lastModifiedBy>
  <cp:revision>2</cp:revision>
  <dcterms:created xsi:type="dcterms:W3CDTF">2021-03-25T07:55:36Z</dcterms:created>
  <dcterms:modified xsi:type="dcterms:W3CDTF">2021-03-25T08:16:25Z</dcterms:modified>
</cp:coreProperties>
</file>