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go0S05bak+/j9EBGCUuTknC++y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A054BF-2C54-4D6A-91EA-47F0FBC90200}">
  <a:tblStyle styleId="{89A054BF-2C54-4D6A-91EA-47F0FBC902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8"/>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6" name="Google Shape;26;p18"/>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18"/>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8"/>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1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20"/>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 name="Google Shape;36;p20"/>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1" name="Google Shape;41;p20"/>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2" name="Google Shape;42;p20"/>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3" name="Google Shape;43;p20"/>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21"/>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22"/>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2"/>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22"/>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22"/>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22"/>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3"/>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24"/>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7" name="Google Shape;67;p2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0" name="Google Shape;70;p24"/>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5"/>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25"/>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2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6"/>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83" name="Google Shape;83;p26"/>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4" name="Google Shape;84;p26"/>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26"/>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6" name="Google Shape;86;p26"/>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26"/>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7"/>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7"/>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7"/>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7"/>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19" name="Google Shape;19;p17"/>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00200" y="1828800"/>
            <a:ext cx="7406640" cy="147218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562214"/>
              </a:buClr>
              <a:buSzPts val="3200"/>
              <a:buFont typeface="Gill Sans"/>
              <a:buNone/>
            </a:pPr>
            <a:r>
              <a:rPr b="1" lang="en-IN" sz="3200"/>
              <a:t>UNIT III</a:t>
            </a:r>
            <a:br>
              <a:rPr b="1" lang="en-IN" sz="3200"/>
            </a:br>
            <a:r>
              <a:rPr b="1" lang="en-IN" sz="3200"/>
              <a:t>GREEDY AND DYNAMIC PROGRAMMING</a:t>
            </a:r>
            <a:endParaRPr sz="3200"/>
          </a:p>
        </p:txBody>
      </p:sp>
      <p:sp>
        <p:nvSpPr>
          <p:cNvPr id="105" name="Google Shape;105;p1"/>
          <p:cNvSpPr txBox="1"/>
          <p:nvPr/>
        </p:nvSpPr>
        <p:spPr>
          <a:xfrm>
            <a:off x="1737360" y="3810000"/>
            <a:ext cx="7406640" cy="147218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IN" sz="3200" u="none" cap="none" strike="noStrike">
                <a:solidFill>
                  <a:srgbClr val="562214"/>
                </a:solidFill>
                <a:latin typeface="Gill Sans"/>
                <a:ea typeface="Gill Sans"/>
                <a:cs typeface="Gill Sans"/>
                <a:sym typeface="Gill Sans"/>
              </a:rPr>
              <a:t>Session – 16</a:t>
            </a:r>
            <a:endParaRPr b="0" i="0" sz="3200" u="none" cap="none" strike="noStrike">
              <a:solidFill>
                <a:srgbClr val="562214"/>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Example</a:t>
            </a:r>
            <a:endParaRPr/>
          </a:p>
        </p:txBody>
      </p:sp>
      <p:sp>
        <p:nvSpPr>
          <p:cNvPr id="159" name="Google Shape;159;p1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Suppose we have a data consists of 100,000 characters that we want to compress. The characters in the data occur with following frequencies.</a:t>
            </a:r>
            <a:endParaRPr/>
          </a:p>
        </p:txBody>
      </p:sp>
      <p:pic>
        <p:nvPicPr>
          <p:cNvPr id="160" name="Google Shape;160;p10"/>
          <p:cNvPicPr preferRelativeResize="0"/>
          <p:nvPr/>
        </p:nvPicPr>
        <p:blipFill rotWithShape="1">
          <a:blip r:embed="rId3">
            <a:alphaModFix/>
          </a:blip>
          <a:srcRect b="0" l="0" r="0" t="0"/>
          <a:stretch/>
        </p:blipFill>
        <p:spPr>
          <a:xfrm>
            <a:off x="1214414" y="4357694"/>
            <a:ext cx="7643866" cy="10715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Methods to solve</a:t>
            </a:r>
            <a:endParaRPr/>
          </a:p>
        </p:txBody>
      </p:sp>
      <p:sp>
        <p:nvSpPr>
          <p:cNvPr id="166" name="Google Shape;166;p1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IN"/>
              <a:t>Fixed Length Coding</a:t>
            </a:r>
            <a:endParaRPr/>
          </a:p>
          <a:p>
            <a:pPr indent="-283464" lvl="0" marL="365760" rtl="0" algn="l">
              <a:lnSpc>
                <a:spcPct val="100000"/>
              </a:lnSpc>
              <a:spcBef>
                <a:spcPts val="600"/>
              </a:spcBef>
              <a:spcAft>
                <a:spcPts val="0"/>
              </a:spcAft>
              <a:buSzPts val="2560"/>
              <a:buChar char="⚫"/>
            </a:pPr>
            <a:r>
              <a:rPr b="1" lang="en-IN"/>
              <a:t>Variable length Coding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Fixed length coding	</a:t>
            </a:r>
            <a:endParaRPr/>
          </a:p>
        </p:txBody>
      </p:sp>
      <p:sp>
        <p:nvSpPr>
          <p:cNvPr id="172" name="Google Shape;172;p12"/>
          <p:cNvSpPr txBox="1"/>
          <p:nvPr>
            <p:ph idx="1" type="body"/>
          </p:nvPr>
        </p:nvSpPr>
        <p:spPr>
          <a:xfrm>
            <a:off x="1435608" y="1447800"/>
            <a:ext cx="7498080" cy="54102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lang="en-IN" sz="2400"/>
              <a:t>Fixed Length Code : In fixed length code, needs 3 bits to represent six(6) characters.</a:t>
            </a:r>
            <a:endParaRPr/>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283464" lvl="0" marL="365760" rtl="0" algn="l">
              <a:lnSpc>
                <a:spcPct val="100000"/>
              </a:lnSpc>
              <a:spcBef>
                <a:spcPts val="600"/>
              </a:spcBef>
              <a:spcAft>
                <a:spcPts val="0"/>
              </a:spcAft>
              <a:buSzPct val="80000"/>
              <a:buNone/>
            </a:pPr>
            <a:r>
              <a:t/>
            </a:r>
            <a:endParaRPr b="1" sz="2400"/>
          </a:p>
          <a:p>
            <a:pPr indent="-283464"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198120" lvl="0" marL="365760" rtl="0" algn="l">
              <a:lnSpc>
                <a:spcPct val="100000"/>
              </a:lnSpc>
              <a:spcBef>
                <a:spcPts val="600"/>
              </a:spcBef>
              <a:spcAft>
                <a:spcPts val="0"/>
              </a:spcAft>
              <a:buSzPct val="80000"/>
              <a:buNone/>
            </a:pPr>
            <a:r>
              <a:t/>
            </a:r>
            <a:endParaRPr b="1" sz="2400"/>
          </a:p>
          <a:p>
            <a:pPr indent="-283464" lvl="0" marL="365760" rtl="0" algn="l">
              <a:lnSpc>
                <a:spcPct val="100000"/>
              </a:lnSpc>
              <a:spcBef>
                <a:spcPts val="600"/>
              </a:spcBef>
              <a:spcAft>
                <a:spcPts val="0"/>
              </a:spcAft>
              <a:buSzPct val="79999"/>
              <a:buChar char="⚫"/>
            </a:pPr>
            <a:r>
              <a:rPr lang="en-IN" sz="2600"/>
              <a:t>Total number of characters are </a:t>
            </a:r>
            <a:endParaRPr/>
          </a:p>
          <a:p>
            <a:pPr indent="-283464" lvl="0" marL="365760" rtl="0" algn="l">
              <a:lnSpc>
                <a:spcPct val="100000"/>
              </a:lnSpc>
              <a:spcBef>
                <a:spcPts val="600"/>
              </a:spcBef>
              <a:spcAft>
                <a:spcPts val="0"/>
              </a:spcAft>
              <a:buSzPct val="79999"/>
              <a:buNone/>
            </a:pPr>
            <a:r>
              <a:rPr lang="en-IN" sz="2600"/>
              <a:t>45,000 + 13,000 + 12,000 + 16,000 + 9,000 + 5,000 = 1000,000.</a:t>
            </a:r>
            <a:endParaRPr/>
          </a:p>
          <a:p>
            <a:pPr indent="-283464" lvl="0" marL="365760" rtl="0" algn="l">
              <a:lnSpc>
                <a:spcPct val="100000"/>
              </a:lnSpc>
              <a:spcBef>
                <a:spcPts val="600"/>
              </a:spcBef>
              <a:spcAft>
                <a:spcPts val="0"/>
              </a:spcAft>
              <a:buSzPct val="79999"/>
              <a:buChar char="⚫"/>
            </a:pPr>
            <a:r>
              <a:rPr lang="en-IN" sz="2600"/>
              <a:t>Add each character is assigned 3-bit codeword =&gt; 3 * 1000,000 = </a:t>
            </a:r>
            <a:r>
              <a:rPr b="1" lang="en-IN" sz="2600"/>
              <a:t>3000,000 bits.</a:t>
            </a:r>
            <a:endParaRPr b="1" sz="2100"/>
          </a:p>
        </p:txBody>
      </p:sp>
      <p:pic>
        <p:nvPicPr>
          <p:cNvPr id="173" name="Google Shape;173;p12"/>
          <p:cNvPicPr preferRelativeResize="0"/>
          <p:nvPr/>
        </p:nvPicPr>
        <p:blipFill rotWithShape="1">
          <a:blip r:embed="rId3">
            <a:alphaModFix/>
          </a:blip>
          <a:srcRect b="0" l="0" r="0" t="0"/>
          <a:stretch/>
        </p:blipFill>
        <p:spPr>
          <a:xfrm>
            <a:off x="1285852" y="1928802"/>
            <a:ext cx="6143636" cy="1273416"/>
          </a:xfrm>
          <a:prstGeom prst="rect">
            <a:avLst/>
          </a:prstGeom>
          <a:noFill/>
          <a:ln>
            <a:noFill/>
          </a:ln>
        </p:spPr>
      </p:pic>
      <p:pic>
        <p:nvPicPr>
          <p:cNvPr id="174" name="Google Shape;174;p12"/>
          <p:cNvPicPr preferRelativeResize="0"/>
          <p:nvPr/>
        </p:nvPicPr>
        <p:blipFill rotWithShape="1">
          <a:blip r:embed="rId4">
            <a:alphaModFix/>
          </a:blip>
          <a:srcRect b="0" l="0" r="0" t="0"/>
          <a:stretch/>
        </p:blipFill>
        <p:spPr>
          <a:xfrm>
            <a:off x="2071670" y="3214686"/>
            <a:ext cx="4214842" cy="23952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C:\Users\selvamary.g\Desktop\ConstructingTheHuffmanCode.png" id="179" name="Google Shape;179;p13"/>
          <p:cNvPicPr preferRelativeResize="0"/>
          <p:nvPr/>
        </p:nvPicPr>
        <p:blipFill rotWithShape="1">
          <a:blip r:embed="rId3">
            <a:alphaModFix/>
          </a:blip>
          <a:srcRect b="0" l="0" r="0" t="0"/>
          <a:stretch/>
        </p:blipFill>
        <p:spPr>
          <a:xfrm>
            <a:off x="1211291" y="184150"/>
            <a:ext cx="7504113" cy="64881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Variable Length coding</a:t>
            </a:r>
            <a:endParaRPr/>
          </a:p>
        </p:txBody>
      </p:sp>
      <p:pic>
        <p:nvPicPr>
          <p:cNvPr id="185" name="Google Shape;185;p14"/>
          <p:cNvPicPr preferRelativeResize="0"/>
          <p:nvPr/>
        </p:nvPicPr>
        <p:blipFill rotWithShape="1">
          <a:blip r:embed="rId3">
            <a:alphaModFix/>
          </a:blip>
          <a:srcRect b="0" l="0" r="0" t="0"/>
          <a:stretch/>
        </p:blipFill>
        <p:spPr>
          <a:xfrm>
            <a:off x="2928926" y="3132360"/>
            <a:ext cx="4143404" cy="3725639"/>
          </a:xfrm>
          <a:prstGeom prst="rect">
            <a:avLst/>
          </a:prstGeom>
          <a:noFill/>
          <a:ln>
            <a:noFill/>
          </a:ln>
        </p:spPr>
      </p:pic>
      <p:graphicFrame>
        <p:nvGraphicFramePr>
          <p:cNvPr id="186" name="Google Shape;186;p14"/>
          <p:cNvGraphicFramePr/>
          <p:nvPr/>
        </p:nvGraphicFramePr>
        <p:xfrm>
          <a:off x="1214413" y="1500174"/>
          <a:ext cx="3000000" cy="3000000"/>
        </p:xfrm>
        <a:graphic>
          <a:graphicData uri="http://schemas.openxmlformats.org/drawingml/2006/table">
            <a:tbl>
              <a:tblPr>
                <a:noFill/>
                <a:tableStyleId>{89A054BF-2C54-4D6A-91EA-47F0FBC90200}</a:tableStyleId>
              </a:tblPr>
              <a:tblGrid>
                <a:gridCol w="2283075"/>
                <a:gridCol w="771250"/>
                <a:gridCol w="817900"/>
                <a:gridCol w="817900"/>
                <a:gridCol w="817900"/>
                <a:gridCol w="817900"/>
                <a:gridCol w="817900"/>
              </a:tblGrid>
              <a:tr h="404825">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 </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A</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B</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C</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D</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E</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F</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4825">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Frequency</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45000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13000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12000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16000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9000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5000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4825">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Fixed Length code</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000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001</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010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011</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101</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4825">
                <a:tc>
                  <a:txBody>
                    <a:bodyPr/>
                    <a:lstStyle/>
                    <a:p>
                      <a:pPr indent="0" lvl="0" marL="0" marR="0" rtl="0" algn="ctr">
                        <a:spcBef>
                          <a:spcPts val="0"/>
                        </a:spcBef>
                        <a:spcAft>
                          <a:spcPts val="0"/>
                        </a:spcAft>
                        <a:buNone/>
                      </a:pPr>
                      <a:r>
                        <a:rPr b="1" i="0" lang="en-IN" sz="1600" u="none" cap="none" strike="noStrike">
                          <a:solidFill>
                            <a:srgbClr val="000000"/>
                          </a:solidFill>
                          <a:latin typeface="Bookman Old Style"/>
                          <a:ea typeface="Bookman Old Style"/>
                          <a:cs typeface="Bookman Old Style"/>
                          <a:sym typeface="Bookman Old Style"/>
                        </a:rPr>
                        <a:t>Variable length code</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101</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111</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1101</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400" u="none" cap="none" strike="noStrike">
                          <a:solidFill>
                            <a:srgbClr val="000000"/>
                          </a:solidFill>
                          <a:latin typeface="Bookman Old Style"/>
                          <a:ea typeface="Bookman Old Style"/>
                          <a:cs typeface="Bookman Old Style"/>
                          <a:sym typeface="Bookman Old Style"/>
                        </a:rPr>
                        <a:t>1100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Complexity Analysis</a:t>
            </a:r>
            <a:endParaRPr/>
          </a:p>
        </p:txBody>
      </p:sp>
      <p:sp>
        <p:nvSpPr>
          <p:cNvPr id="192" name="Google Shape;192;p1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p:txBody>
      </p:sp>
      <p:pic>
        <p:nvPicPr>
          <p:cNvPr id="193" name="Google Shape;193;p15"/>
          <p:cNvPicPr preferRelativeResize="0"/>
          <p:nvPr/>
        </p:nvPicPr>
        <p:blipFill rotWithShape="1">
          <a:blip r:embed="rId3">
            <a:alphaModFix/>
          </a:blip>
          <a:srcRect b="0" l="0" r="0" t="0"/>
          <a:stretch/>
        </p:blipFill>
        <p:spPr>
          <a:xfrm>
            <a:off x="1000100" y="1357298"/>
            <a:ext cx="8143900" cy="54170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1295400" y="228600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000"/>
              <a:buFont typeface="Gill Sans"/>
              <a:buNone/>
            </a:pPr>
            <a:r>
              <a:rPr b="1" lang="en-IN" sz="4000"/>
              <a:t>Worksheet No. 16</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Syllabus</a:t>
            </a:r>
            <a:endParaRPr b="1"/>
          </a:p>
        </p:txBody>
      </p:sp>
      <p:sp>
        <p:nvSpPr>
          <p:cNvPr id="111" name="Google Shape;111;p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Char char="⚫"/>
            </a:pPr>
            <a:r>
              <a:rPr b="1" lang="en-IN" sz="2400">
                <a:solidFill>
                  <a:srgbClr val="00B050"/>
                </a:solidFill>
              </a:rPr>
              <a:t>Introduction - Greedy: Huffman Coding</a:t>
            </a:r>
            <a:r>
              <a:rPr lang="en-IN" sz="2400"/>
              <a:t> - Knapsack Prob</a:t>
            </a:r>
            <a:r>
              <a:rPr lang="en-IN" sz="2400"/>
              <a:t>lem - Minimum Spanning Tree (Kruskals Algorithm). Dynamic Programming: 0/1 Knapsack Problem - Travelling Salesman Problem – Multistage Graph- Forward path and backward path.</a:t>
            </a:r>
            <a:endParaRPr b="1" sz="240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Introduction</a:t>
            </a:r>
            <a:endParaRPr/>
          </a:p>
        </p:txBody>
      </p:sp>
      <p:sp>
        <p:nvSpPr>
          <p:cNvPr id="117" name="Google Shape;117;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Greedy is a strategy that works well on optimization problems </a:t>
            </a:r>
            <a:endParaRPr/>
          </a:p>
          <a:p>
            <a:pPr indent="-283464" lvl="0" marL="365760" rtl="0" algn="l">
              <a:lnSpc>
                <a:spcPct val="100000"/>
              </a:lnSpc>
              <a:spcBef>
                <a:spcPts val="600"/>
              </a:spcBef>
              <a:spcAft>
                <a:spcPts val="0"/>
              </a:spcAft>
              <a:buSzPts val="2560"/>
              <a:buChar char="⚫"/>
            </a:pPr>
            <a:r>
              <a:rPr lang="en-IN"/>
              <a:t>Characteristics:</a:t>
            </a:r>
            <a:endParaRPr/>
          </a:p>
          <a:p>
            <a:pPr indent="-514350" lvl="0" marL="596646" rtl="0" algn="l">
              <a:lnSpc>
                <a:spcPct val="100000"/>
              </a:lnSpc>
              <a:spcBef>
                <a:spcPts val="600"/>
              </a:spcBef>
              <a:spcAft>
                <a:spcPts val="0"/>
              </a:spcAft>
              <a:buSzPts val="2560"/>
              <a:buFont typeface="Gill Sans"/>
              <a:buAutoNum type="arabicPeriod"/>
            </a:pPr>
            <a:r>
              <a:rPr b="1" lang="en-IN"/>
              <a:t>Greedy-choice property: </a:t>
            </a:r>
            <a:r>
              <a:rPr lang="en-IN"/>
              <a:t>A global optimum can be arrived at by selecting a local optimum.</a:t>
            </a:r>
            <a:endParaRPr/>
          </a:p>
          <a:p>
            <a:pPr indent="-514350" lvl="0" marL="596646" rtl="0" algn="l">
              <a:lnSpc>
                <a:spcPct val="100000"/>
              </a:lnSpc>
              <a:spcBef>
                <a:spcPts val="600"/>
              </a:spcBef>
              <a:spcAft>
                <a:spcPts val="0"/>
              </a:spcAft>
              <a:buSzPts val="2560"/>
              <a:buFont typeface="Gill Sans"/>
              <a:buAutoNum type="arabicPeriod"/>
            </a:pPr>
            <a:r>
              <a:rPr b="1" lang="en-IN"/>
              <a:t>Optimal substructure: </a:t>
            </a:r>
            <a:r>
              <a:rPr lang="en-IN"/>
              <a:t>An optimal solution to the problem contains an optimal solution to subproblems.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Applications</a:t>
            </a:r>
            <a:endParaRPr/>
          </a:p>
        </p:txBody>
      </p:sp>
      <p:sp>
        <p:nvSpPr>
          <p:cNvPr id="123" name="Google Shape;123;p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Kruskal's algorithm for finding minimum spanning trees</a:t>
            </a:r>
            <a:endParaRPr/>
          </a:p>
          <a:p>
            <a:pPr indent="-283464" lvl="0" marL="365760" rtl="0" algn="l">
              <a:lnSpc>
                <a:spcPct val="100000"/>
              </a:lnSpc>
              <a:spcBef>
                <a:spcPts val="600"/>
              </a:spcBef>
              <a:spcAft>
                <a:spcPts val="0"/>
              </a:spcAft>
              <a:buSzPts val="2560"/>
              <a:buChar char="⚫"/>
            </a:pPr>
            <a:r>
              <a:rPr lang="en-IN"/>
              <a:t>Prim's algorithm for finding minimum spanning trees</a:t>
            </a:r>
            <a:endParaRPr/>
          </a:p>
          <a:p>
            <a:pPr indent="-283464" lvl="0" marL="365760" rtl="0" algn="l">
              <a:lnSpc>
                <a:spcPct val="100000"/>
              </a:lnSpc>
              <a:spcBef>
                <a:spcPts val="600"/>
              </a:spcBef>
              <a:spcAft>
                <a:spcPts val="0"/>
              </a:spcAft>
              <a:buSzPts val="2560"/>
              <a:buChar char="⚫"/>
            </a:pPr>
            <a:r>
              <a:rPr lang="en-IN"/>
              <a:t>Huffman coding Algorithm for finding optimum Huffman trees.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HUFFMAN ENCODING</a:t>
            </a:r>
            <a:endParaRPr/>
          </a:p>
        </p:txBody>
      </p:sp>
      <p:sp>
        <p:nvSpPr>
          <p:cNvPr id="129" name="Google Shape;129;p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just">
              <a:lnSpc>
                <a:spcPct val="100000"/>
              </a:lnSpc>
              <a:spcBef>
                <a:spcPts val="0"/>
              </a:spcBef>
              <a:spcAft>
                <a:spcPts val="0"/>
              </a:spcAft>
              <a:buSzPct val="80000"/>
              <a:buChar char="⚫"/>
            </a:pPr>
            <a:r>
              <a:rPr lang="en-IN"/>
              <a:t>Problem: Finding the minimum length bit string which can be used to encode a string of symbols. </a:t>
            </a:r>
            <a:endParaRPr/>
          </a:p>
          <a:p>
            <a:pPr indent="-283464" lvl="0" marL="365760" rtl="0" algn="just">
              <a:lnSpc>
                <a:spcPct val="100000"/>
              </a:lnSpc>
              <a:spcBef>
                <a:spcPts val="600"/>
              </a:spcBef>
              <a:spcAft>
                <a:spcPts val="0"/>
              </a:spcAft>
              <a:buSzPct val="80000"/>
              <a:buChar char="⚫"/>
            </a:pPr>
            <a:r>
              <a:rPr lang="en-IN"/>
              <a:t>Used for compressing data.</a:t>
            </a:r>
            <a:endParaRPr/>
          </a:p>
          <a:p>
            <a:pPr indent="-283464" lvl="0" marL="365760" rtl="0" algn="just">
              <a:lnSpc>
                <a:spcPct val="100000"/>
              </a:lnSpc>
              <a:spcBef>
                <a:spcPts val="600"/>
              </a:spcBef>
              <a:spcAft>
                <a:spcPts val="0"/>
              </a:spcAft>
              <a:buSzPct val="80000"/>
              <a:buChar char="⚫"/>
            </a:pPr>
            <a:r>
              <a:rPr lang="en-IN"/>
              <a:t>Uses a simple heap based priority queue. </a:t>
            </a:r>
            <a:endParaRPr/>
          </a:p>
          <a:p>
            <a:pPr indent="-283464" lvl="0" marL="365760" rtl="0" algn="just">
              <a:lnSpc>
                <a:spcPct val="100000"/>
              </a:lnSpc>
              <a:spcBef>
                <a:spcPts val="600"/>
              </a:spcBef>
              <a:spcAft>
                <a:spcPts val="0"/>
              </a:spcAft>
              <a:buSzPct val="80000"/>
              <a:buChar char="⚫"/>
            </a:pPr>
            <a:r>
              <a:rPr lang="en-IN"/>
              <a:t>Each leaf is labeled with a character and its frequency of occurrence. </a:t>
            </a:r>
            <a:endParaRPr/>
          </a:p>
          <a:p>
            <a:pPr indent="-283464" lvl="0" marL="365760" rtl="0" algn="just">
              <a:lnSpc>
                <a:spcPct val="100000"/>
              </a:lnSpc>
              <a:spcBef>
                <a:spcPts val="600"/>
              </a:spcBef>
              <a:spcAft>
                <a:spcPts val="0"/>
              </a:spcAft>
              <a:buSzPct val="80000"/>
              <a:buChar char="⚫"/>
            </a:pPr>
            <a:r>
              <a:rPr lang="en-IN"/>
              <a:t>Each internal node is labeled with the sum of the weights of the leaves in its subtree.</a:t>
            </a:r>
            <a:endParaRPr/>
          </a:p>
          <a:p>
            <a:pPr indent="-283464" lvl="0" marL="365760" rtl="0" algn="just">
              <a:lnSpc>
                <a:spcPct val="100000"/>
              </a:lnSpc>
              <a:spcBef>
                <a:spcPts val="600"/>
              </a:spcBef>
              <a:spcAft>
                <a:spcPts val="0"/>
              </a:spcAft>
              <a:buSzPct val="80000"/>
              <a:buChar char="⚫"/>
            </a:pPr>
            <a:r>
              <a:rPr lang="en-IN"/>
              <a:t>Huffman coding is a lossless data compression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Huffman coding</a:t>
            </a:r>
            <a:endParaRPr/>
          </a:p>
        </p:txBody>
      </p:sp>
      <p:sp>
        <p:nvSpPr>
          <p:cNvPr id="135" name="Google Shape;135;p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None/>
            </a:pPr>
            <a:r>
              <a:rPr lang="en-IN"/>
              <a:t>1) Build a Huffman Tree from input characters.</a:t>
            </a:r>
            <a:endParaRPr/>
          </a:p>
          <a:p>
            <a:pPr indent="-283464" lvl="0" marL="365760" rtl="0" algn="l">
              <a:lnSpc>
                <a:spcPct val="100000"/>
              </a:lnSpc>
              <a:spcBef>
                <a:spcPts val="600"/>
              </a:spcBef>
              <a:spcAft>
                <a:spcPts val="0"/>
              </a:spcAft>
              <a:buSzPts val="2560"/>
              <a:buNone/>
            </a:pPr>
            <a:r>
              <a:rPr lang="en-IN"/>
              <a:t>2) Traverse the Huffman Tree and assign codes to characters.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i="1" lang="en-IN"/>
              <a:t>Steps to build Huffman Tree</a:t>
            </a:r>
            <a:endParaRPr/>
          </a:p>
        </p:txBody>
      </p:sp>
      <p:sp>
        <p:nvSpPr>
          <p:cNvPr id="141" name="Google Shape;141;p7"/>
          <p:cNvSpPr txBox="1"/>
          <p:nvPr>
            <p:ph idx="1" type="body"/>
          </p:nvPr>
        </p:nvSpPr>
        <p:spPr>
          <a:xfrm>
            <a:off x="1071538" y="1447800"/>
            <a:ext cx="7862150" cy="480060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1600"/>
              <a:buChar char="⚫"/>
            </a:pPr>
            <a:r>
              <a:rPr b="1" lang="en-IN" sz="2000"/>
              <a:t>Input:</a:t>
            </a:r>
            <a:r>
              <a:rPr lang="en-IN" sz="2000"/>
              <a:t> Array of unique characters along with their frequency of occurrences </a:t>
            </a:r>
            <a:endParaRPr/>
          </a:p>
          <a:p>
            <a:pPr indent="-283464" lvl="0" marL="365760" rtl="0" algn="just">
              <a:lnSpc>
                <a:spcPct val="100000"/>
              </a:lnSpc>
              <a:spcBef>
                <a:spcPts val="600"/>
              </a:spcBef>
              <a:spcAft>
                <a:spcPts val="0"/>
              </a:spcAft>
              <a:buSzPts val="1600"/>
              <a:buChar char="⚫"/>
            </a:pPr>
            <a:r>
              <a:rPr b="1" lang="en-IN" sz="2000"/>
              <a:t>Output: </a:t>
            </a:r>
            <a:r>
              <a:rPr lang="en-IN" sz="2000"/>
              <a:t>Huffman Tree.</a:t>
            </a:r>
            <a:endParaRPr/>
          </a:p>
          <a:p>
            <a:pPr indent="-283464" lvl="0" marL="365760" rtl="0" algn="just">
              <a:lnSpc>
                <a:spcPct val="100000"/>
              </a:lnSpc>
              <a:spcBef>
                <a:spcPts val="600"/>
              </a:spcBef>
              <a:spcAft>
                <a:spcPts val="0"/>
              </a:spcAft>
              <a:buSzPts val="1600"/>
              <a:buNone/>
            </a:pPr>
            <a:r>
              <a:rPr b="1" lang="en-IN" sz="2000"/>
              <a:t>Steps</a:t>
            </a:r>
            <a:endParaRPr/>
          </a:p>
          <a:p>
            <a:pPr indent="-283464" lvl="0" marL="365760" rtl="0" algn="just">
              <a:lnSpc>
                <a:spcPct val="100000"/>
              </a:lnSpc>
              <a:spcBef>
                <a:spcPts val="600"/>
              </a:spcBef>
              <a:spcAft>
                <a:spcPts val="0"/>
              </a:spcAft>
              <a:buSzPts val="1600"/>
              <a:buNone/>
            </a:pPr>
            <a:r>
              <a:rPr lang="en-IN" sz="2000"/>
              <a:t>1. Create a leaf node for each unique character and build a min heap of all leaf nodes (Min Heap is used as a priority queue)</a:t>
            </a:r>
            <a:endParaRPr/>
          </a:p>
          <a:p>
            <a:pPr indent="-283464" lvl="0" marL="365760" rtl="0" algn="just">
              <a:lnSpc>
                <a:spcPct val="100000"/>
              </a:lnSpc>
              <a:spcBef>
                <a:spcPts val="600"/>
              </a:spcBef>
              <a:spcAft>
                <a:spcPts val="0"/>
              </a:spcAft>
              <a:buSzPts val="1600"/>
              <a:buNone/>
            </a:pPr>
            <a:r>
              <a:rPr lang="en-IN" sz="2000"/>
              <a:t>2. Extract two nodes with the minimum frequency from the min heap.</a:t>
            </a:r>
            <a:endParaRPr/>
          </a:p>
          <a:p>
            <a:pPr indent="-283464" lvl="0" marL="365760" rtl="0" algn="just">
              <a:lnSpc>
                <a:spcPct val="100000"/>
              </a:lnSpc>
              <a:spcBef>
                <a:spcPts val="600"/>
              </a:spcBef>
              <a:spcAft>
                <a:spcPts val="0"/>
              </a:spcAft>
              <a:buSzPts val="1600"/>
              <a:buNone/>
            </a:pPr>
            <a:r>
              <a:rPr lang="en-IN" sz="2000"/>
              <a:t>3. Create a new internal node with frequency equal to the sum of the two nodes frequencies. Make the first extracted node as its left child and the other extracted node as its right child. Add this node to the min heap.</a:t>
            </a:r>
            <a:endParaRPr/>
          </a:p>
          <a:p>
            <a:pPr indent="-283464" lvl="0" marL="365760" rtl="0" algn="just">
              <a:lnSpc>
                <a:spcPct val="100000"/>
              </a:lnSpc>
              <a:spcBef>
                <a:spcPts val="600"/>
              </a:spcBef>
              <a:spcAft>
                <a:spcPts val="0"/>
              </a:spcAft>
              <a:buSzPts val="1600"/>
              <a:buNone/>
            </a:pPr>
            <a:r>
              <a:rPr lang="en-IN" sz="2000"/>
              <a:t>4. Repeat steps#2 and #3 until the heap contains only one node. The remaining node is the root node and the tree is complete.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b="1" lang="en-IN"/>
              <a:t>Constructing a Huffman tree</a:t>
            </a:r>
            <a:endParaRPr/>
          </a:p>
        </p:txBody>
      </p:sp>
      <p:sp>
        <p:nvSpPr>
          <p:cNvPr id="147" name="Google Shape;147;p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A greedy algorithm that constructs an optimal prefix code called a Huffman code. </a:t>
            </a:r>
            <a:endParaRPr/>
          </a:p>
          <a:p>
            <a:pPr indent="-283464" lvl="0" marL="365760" rtl="0" algn="l">
              <a:lnSpc>
                <a:spcPct val="100000"/>
              </a:lnSpc>
              <a:spcBef>
                <a:spcPts val="600"/>
              </a:spcBef>
              <a:spcAft>
                <a:spcPts val="0"/>
              </a:spcAft>
              <a:buSzPts val="2560"/>
              <a:buChar char="⚫"/>
            </a:pPr>
            <a:r>
              <a:rPr lang="en-IN"/>
              <a:t>The algorithm builds the tree T corresponding to the optimal code in a bottom-up manner. </a:t>
            </a:r>
            <a:endParaRPr/>
          </a:p>
          <a:p>
            <a:pPr indent="-283464" lvl="0" marL="365760" rtl="0" algn="l">
              <a:lnSpc>
                <a:spcPct val="100000"/>
              </a:lnSpc>
              <a:spcBef>
                <a:spcPts val="600"/>
              </a:spcBef>
              <a:spcAft>
                <a:spcPts val="0"/>
              </a:spcAft>
              <a:buSzPts val="2560"/>
              <a:buChar char="⚫"/>
            </a:pPr>
            <a:r>
              <a:rPr lang="en-IN"/>
              <a:t>It begins with a set of |c| leaves and perform |c|-1 "merging" operations to create the final tree.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Algorithm for Huffman Coding</a:t>
            </a:r>
            <a:endParaRPr/>
          </a:p>
        </p:txBody>
      </p:sp>
      <p:sp>
        <p:nvSpPr>
          <p:cNvPr id="153" name="Google Shape;153;p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None/>
            </a:pPr>
            <a:r>
              <a:rPr lang="en-IN"/>
              <a:t>Data Structure used: Priority queue = Q</a:t>
            </a:r>
            <a:endParaRPr/>
          </a:p>
          <a:p>
            <a:pPr indent="-283464" lvl="0" marL="365760" rtl="0" algn="l">
              <a:lnSpc>
                <a:spcPct val="100000"/>
              </a:lnSpc>
              <a:spcBef>
                <a:spcPts val="600"/>
              </a:spcBef>
              <a:spcAft>
                <a:spcPts val="0"/>
              </a:spcAft>
              <a:buSzPct val="80000"/>
              <a:buNone/>
            </a:pPr>
            <a:r>
              <a:rPr b="1" lang="en-IN"/>
              <a:t>Huffman (c)</a:t>
            </a:r>
            <a:endParaRPr/>
          </a:p>
          <a:p>
            <a:pPr indent="-283464" lvl="0" marL="365760" rtl="0" algn="l">
              <a:lnSpc>
                <a:spcPct val="100000"/>
              </a:lnSpc>
              <a:spcBef>
                <a:spcPts val="600"/>
              </a:spcBef>
              <a:spcAft>
                <a:spcPts val="0"/>
              </a:spcAft>
              <a:buSzPct val="80000"/>
              <a:buNone/>
            </a:pPr>
            <a:r>
              <a:rPr lang="en-IN"/>
              <a:t>n = |c|</a:t>
            </a:r>
            <a:endParaRPr/>
          </a:p>
          <a:p>
            <a:pPr indent="-283464" lvl="0" marL="365760" rtl="0" algn="l">
              <a:lnSpc>
                <a:spcPct val="100000"/>
              </a:lnSpc>
              <a:spcBef>
                <a:spcPts val="600"/>
              </a:spcBef>
              <a:spcAft>
                <a:spcPts val="0"/>
              </a:spcAft>
              <a:buSzPct val="80000"/>
              <a:buNone/>
            </a:pPr>
            <a:r>
              <a:rPr lang="en-IN"/>
              <a:t>Q = c</a:t>
            </a:r>
            <a:endParaRPr/>
          </a:p>
          <a:p>
            <a:pPr indent="-283464" lvl="0" marL="365760" rtl="0" algn="l">
              <a:lnSpc>
                <a:spcPct val="100000"/>
              </a:lnSpc>
              <a:spcBef>
                <a:spcPts val="600"/>
              </a:spcBef>
              <a:spcAft>
                <a:spcPts val="0"/>
              </a:spcAft>
              <a:buSzPct val="80000"/>
              <a:buNone/>
            </a:pPr>
            <a:r>
              <a:rPr b="1" lang="en-IN"/>
              <a:t>for i =1 to n-1</a:t>
            </a:r>
            <a:endParaRPr/>
          </a:p>
          <a:p>
            <a:pPr indent="-283464" lvl="0" marL="365760" rtl="0" algn="l">
              <a:lnSpc>
                <a:spcPct val="100000"/>
              </a:lnSpc>
              <a:spcBef>
                <a:spcPts val="600"/>
              </a:spcBef>
              <a:spcAft>
                <a:spcPts val="0"/>
              </a:spcAft>
              <a:buSzPct val="80000"/>
              <a:buNone/>
            </a:pPr>
            <a:r>
              <a:rPr b="1" lang="en-IN"/>
              <a:t>do z = Allocate-Node ()</a:t>
            </a:r>
            <a:endParaRPr/>
          </a:p>
          <a:p>
            <a:pPr indent="-283464" lvl="0" marL="365760" rtl="0" algn="l">
              <a:lnSpc>
                <a:spcPct val="100000"/>
              </a:lnSpc>
              <a:spcBef>
                <a:spcPts val="600"/>
              </a:spcBef>
              <a:spcAft>
                <a:spcPts val="0"/>
              </a:spcAft>
              <a:buSzPct val="80000"/>
              <a:buNone/>
            </a:pPr>
            <a:r>
              <a:rPr lang="en-IN"/>
              <a:t>x = left[z] = EXTRACT_MIN(Q)</a:t>
            </a:r>
            <a:endParaRPr/>
          </a:p>
          <a:p>
            <a:pPr indent="-283464" lvl="0" marL="365760" rtl="0" algn="l">
              <a:lnSpc>
                <a:spcPct val="100000"/>
              </a:lnSpc>
              <a:spcBef>
                <a:spcPts val="600"/>
              </a:spcBef>
              <a:spcAft>
                <a:spcPts val="0"/>
              </a:spcAft>
              <a:buSzPct val="80000"/>
              <a:buNone/>
            </a:pPr>
            <a:r>
              <a:rPr lang="en-IN"/>
              <a:t>y = right[z] = EXTRACT_MIN(Q)</a:t>
            </a:r>
            <a:endParaRPr/>
          </a:p>
          <a:p>
            <a:pPr indent="-283464" lvl="0" marL="365760" rtl="0" algn="l">
              <a:lnSpc>
                <a:spcPct val="100000"/>
              </a:lnSpc>
              <a:spcBef>
                <a:spcPts val="600"/>
              </a:spcBef>
              <a:spcAft>
                <a:spcPts val="0"/>
              </a:spcAft>
              <a:buSzPct val="80000"/>
              <a:buNone/>
            </a:pPr>
            <a:r>
              <a:rPr lang="en-IN"/>
              <a:t>f[z] = f[x] + f[y]</a:t>
            </a:r>
            <a:endParaRPr/>
          </a:p>
          <a:p>
            <a:pPr indent="-283464" lvl="0" marL="365760" rtl="0" algn="l">
              <a:lnSpc>
                <a:spcPct val="100000"/>
              </a:lnSpc>
              <a:spcBef>
                <a:spcPts val="600"/>
              </a:spcBef>
              <a:spcAft>
                <a:spcPts val="0"/>
              </a:spcAft>
              <a:buSzPct val="80000"/>
              <a:buNone/>
            </a:pPr>
            <a:r>
              <a:rPr lang="en-IN"/>
              <a:t>INSERT (Q, z)</a:t>
            </a:r>
            <a:endParaRPr/>
          </a:p>
          <a:p>
            <a:pPr indent="-283464" lvl="0" marL="365760" rtl="0" algn="l">
              <a:lnSpc>
                <a:spcPct val="100000"/>
              </a:lnSpc>
              <a:spcBef>
                <a:spcPts val="600"/>
              </a:spcBef>
              <a:spcAft>
                <a:spcPts val="0"/>
              </a:spcAft>
              <a:buSzPct val="80000"/>
              <a:buNone/>
            </a:pPr>
            <a:r>
              <a:rPr b="1" lang="en-IN"/>
              <a:t>return EXTRACT_MIN(Q)</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2016-07-05T10:07:54Z</dcterms:created>
  <dc:creator>Selvamary</dc:creator>
</cp:coreProperties>
</file>