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24" r:id="rId3"/>
    <p:sldId id="363" r:id="rId4"/>
    <p:sldId id="364" r:id="rId5"/>
    <p:sldId id="365" r:id="rId6"/>
    <p:sldId id="366" r:id="rId7"/>
    <p:sldId id="367" r:id="rId8"/>
    <p:sldId id="373" r:id="rId9"/>
    <p:sldId id="374" r:id="rId10"/>
    <p:sldId id="368" r:id="rId11"/>
    <p:sldId id="369" r:id="rId12"/>
    <p:sldId id="370" r:id="rId13"/>
    <p:sldId id="371" r:id="rId14"/>
    <p:sldId id="372" r:id="rId15"/>
    <p:sldId id="3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1/10/2017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III</a:t>
            </a:r>
            <a:br>
              <a:rPr lang="en-US" sz="3200" b="1" dirty="0" smtClean="0"/>
            </a:br>
            <a:r>
              <a:rPr lang="en-US" sz="3200" b="1" dirty="0" smtClean="0"/>
              <a:t>GREEDY AND DYNAMIC PROGRAMMING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Step 3: Second </a:t>
            </a:r>
            <a:r>
              <a:rPr lang="en-US" b="1" dirty="0" smtClean="0"/>
              <a:t>item is </a:t>
            </a:r>
            <a:r>
              <a:rPr lang="en-US" b="1" dirty="0" smtClean="0"/>
              <a:t>selected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r>
              <a:rPr lang="en-US" sz="2400" b="1" dirty="0" smtClean="0"/>
              <a:t>Sack Weight = 30 +10 = 40 &lt;100</a:t>
            </a:r>
            <a:endParaRPr lang="en-IN" sz="2400" b="1" dirty="0" smtClean="0"/>
          </a:p>
          <a:p>
            <a:r>
              <a:rPr lang="en-US" sz="2400" b="1" dirty="0" smtClean="0"/>
              <a:t>Sack value = 66 + (2*10) =</a:t>
            </a:r>
            <a:r>
              <a:rPr lang="en-US" sz="2400" b="1" dirty="0" smtClean="0"/>
              <a:t>86</a:t>
            </a:r>
            <a:endParaRPr lang="en-IN" sz="24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0232" y="2071678"/>
          <a:ext cx="5748361" cy="1620212"/>
        </p:xfrm>
        <a:graphic>
          <a:graphicData uri="http://schemas.openxmlformats.org/drawingml/2006/table">
            <a:tbl>
              <a:tblPr/>
              <a:tblGrid>
                <a:gridCol w="1704122"/>
                <a:gridCol w="808199"/>
                <a:gridCol w="809010"/>
                <a:gridCol w="809010"/>
                <a:gridCol w="809010"/>
                <a:gridCol w="809010"/>
              </a:tblGrid>
              <a:tr h="405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Object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2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W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30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Ratio = </a:t>
                      </a:r>
                      <a:r>
                        <a:rPr lang="en-US" sz="1800" b="1" dirty="0" smtClean="0">
                          <a:latin typeface="Cambria"/>
                          <a:ea typeface="Calibri"/>
                        </a:rPr>
                        <a:t>Vi/</a:t>
                      </a:r>
                      <a:r>
                        <a:rPr lang="en-US" sz="1800" b="1" dirty="0" err="1" smtClean="0">
                          <a:latin typeface="Cambria"/>
                          <a:ea typeface="Calibri"/>
                        </a:rPr>
                        <a:t>Wi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2.2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1.5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1.2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Selected item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1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Step 4: </a:t>
            </a:r>
            <a:r>
              <a:rPr lang="en-US" b="1" dirty="0" smtClean="0"/>
              <a:t>Third item is </a:t>
            </a:r>
            <a:r>
              <a:rPr lang="en-US" b="1" dirty="0" smtClean="0"/>
              <a:t>selected</a:t>
            </a:r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endParaRPr lang="en-US" b="1" dirty="0" smtClean="0"/>
          </a:p>
          <a:p>
            <a:r>
              <a:rPr lang="en-US" sz="2400" b="1" dirty="0" smtClean="0"/>
              <a:t>Sack </a:t>
            </a:r>
            <a:r>
              <a:rPr lang="en-US" sz="2400" b="1" dirty="0" smtClean="0"/>
              <a:t>Weight = 40 +20 = 60 &lt;100</a:t>
            </a:r>
            <a:endParaRPr lang="en-IN" sz="2400" b="1" dirty="0" smtClean="0"/>
          </a:p>
          <a:p>
            <a:r>
              <a:rPr lang="en-US" sz="2400" b="1" dirty="0" smtClean="0"/>
              <a:t>Sack value = 86 + (1.5*20) = </a:t>
            </a:r>
            <a:r>
              <a:rPr lang="en-US" sz="2400" b="1" dirty="0" smtClean="0"/>
              <a:t>116</a:t>
            </a:r>
            <a:endParaRPr lang="en-IN" sz="24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2214554"/>
          <a:ext cx="6643733" cy="1546734"/>
        </p:xfrm>
        <a:graphic>
          <a:graphicData uri="http://schemas.openxmlformats.org/drawingml/2006/table">
            <a:tbl>
              <a:tblPr/>
              <a:tblGrid>
                <a:gridCol w="1969556"/>
                <a:gridCol w="934085"/>
                <a:gridCol w="935023"/>
                <a:gridCol w="935023"/>
                <a:gridCol w="935023"/>
                <a:gridCol w="935023"/>
              </a:tblGrid>
              <a:tr h="3514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Calibri"/>
                        </a:rPr>
                        <a:t>Object</a:t>
                      </a:r>
                      <a:endParaRPr lang="en-IN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Calibri"/>
                        </a:rPr>
                        <a:t>3</a:t>
                      </a:r>
                      <a:endParaRPr lang="en-IN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2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5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4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W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30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10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20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50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40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Calibri"/>
                        </a:rPr>
                        <a:t>Ratio = </a:t>
                      </a:r>
                      <a:r>
                        <a:rPr lang="en-US" sz="1800" dirty="0" smtClean="0">
                          <a:latin typeface="Cambria"/>
                          <a:ea typeface="Calibri"/>
                        </a:rPr>
                        <a:t>Vi/</a:t>
                      </a:r>
                      <a:r>
                        <a:rPr lang="en-US" sz="1800" dirty="0" err="1" smtClean="0">
                          <a:latin typeface="Cambria"/>
                          <a:ea typeface="Calibri"/>
                        </a:rPr>
                        <a:t>Wi</a:t>
                      </a:r>
                      <a:endParaRPr lang="en-IN" sz="18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2.2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2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1.5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1.2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Selected item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Calibri"/>
                        </a:rPr>
                        <a:t>1</a:t>
                      </a:r>
                      <a:endParaRPr lang="en-IN" sz="180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IN" sz="1600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IN" sz="6000" b="1" dirty="0" smtClean="0"/>
              <a:t>Step 5</a:t>
            </a:r>
            <a:r>
              <a:rPr lang="en-IN" sz="6000" b="1" dirty="0" smtClean="0"/>
              <a:t>: Fourth item is </a:t>
            </a:r>
            <a:r>
              <a:rPr lang="en-IN" sz="6000" b="1" dirty="0" smtClean="0"/>
              <a:t>selected</a:t>
            </a:r>
          </a:p>
          <a:p>
            <a:pPr lvl="0"/>
            <a:endParaRPr lang="en-IN" sz="4000" dirty="0" smtClean="0"/>
          </a:p>
          <a:p>
            <a:pPr lvl="0"/>
            <a:endParaRPr lang="en-IN" sz="4000" dirty="0" smtClean="0"/>
          </a:p>
          <a:p>
            <a:pPr lvl="0"/>
            <a:endParaRPr lang="en-IN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Sack </a:t>
            </a:r>
            <a:r>
              <a:rPr lang="en-US" sz="4000" dirty="0" smtClean="0"/>
              <a:t>Weight = 60 +50 = </a:t>
            </a:r>
            <a:r>
              <a:rPr lang="en-US" sz="4000" b="1" dirty="0" smtClean="0"/>
              <a:t>110 &gt;100 Hence item 4 is selected partially.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Sack </a:t>
            </a:r>
            <a:r>
              <a:rPr lang="en-US" sz="4000" dirty="0" smtClean="0"/>
              <a:t>Weight = 60+(100-60) = </a:t>
            </a:r>
            <a:r>
              <a:rPr lang="en-US" sz="4000" b="1" dirty="0" smtClean="0"/>
              <a:t>100 &lt;=100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Sack value = 116 + (1.2*40) = 116+48= 164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 </a:t>
            </a:r>
            <a:endParaRPr lang="en-IN" sz="4000" dirty="0" smtClean="0"/>
          </a:p>
          <a:p>
            <a:r>
              <a:rPr lang="en-US" sz="5000" b="1" dirty="0" smtClean="0"/>
              <a:t>Now the sack is FULL. Hence we stop</a:t>
            </a:r>
            <a:endParaRPr lang="en-IN" sz="5000" dirty="0" smtClean="0"/>
          </a:p>
          <a:p>
            <a:r>
              <a:rPr lang="en-US" sz="5000" dirty="0" smtClean="0"/>
              <a:t>Total selected weight 100 and </a:t>
            </a:r>
            <a:endParaRPr lang="en-US" sz="5000" dirty="0" smtClean="0"/>
          </a:p>
          <a:p>
            <a:pPr>
              <a:buNone/>
            </a:pPr>
            <a:r>
              <a:rPr lang="en-US" sz="5000" dirty="0" smtClean="0"/>
              <a:t>	Total </a:t>
            </a:r>
            <a:r>
              <a:rPr lang="en-US" sz="5000" dirty="0" smtClean="0"/>
              <a:t>value = </a:t>
            </a:r>
            <a:r>
              <a:rPr lang="en-US" sz="4500" b="1" dirty="0" smtClean="0"/>
              <a:t>2.2*30+2*10+1.5*20+1.2*40</a:t>
            </a:r>
            <a:endParaRPr lang="en-IN" sz="5000" dirty="0" smtClean="0"/>
          </a:p>
          <a:p>
            <a:r>
              <a:rPr lang="en-US" sz="5000" b="1" dirty="0" smtClean="0"/>
              <a:t>Total value = 164</a:t>
            </a:r>
            <a:endParaRPr lang="en-IN" sz="4000" dirty="0" smtClean="0"/>
          </a:p>
          <a:p>
            <a:pPr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3108" y="1857364"/>
          <a:ext cx="5748364" cy="1357324"/>
        </p:xfrm>
        <a:graphic>
          <a:graphicData uri="http://schemas.openxmlformats.org/drawingml/2006/table">
            <a:tbl>
              <a:tblPr/>
              <a:tblGrid>
                <a:gridCol w="1704121"/>
                <a:gridCol w="808199"/>
                <a:gridCol w="809011"/>
                <a:gridCol w="809011"/>
                <a:gridCol w="809011"/>
                <a:gridCol w="809011"/>
              </a:tblGrid>
              <a:tr h="339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Calibri"/>
                        </a:rPr>
                        <a:t>Object</a:t>
                      </a:r>
                      <a:endParaRPr lang="en-IN" sz="16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3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2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5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4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W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30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10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20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50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40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Calibri"/>
                        </a:rPr>
                        <a:t>Ratio = </a:t>
                      </a:r>
                      <a:r>
                        <a:rPr lang="en-US" sz="1600" b="1" dirty="0" smtClean="0">
                          <a:latin typeface="Cambria"/>
                          <a:ea typeface="Calibri"/>
                        </a:rPr>
                        <a:t>Vi/</a:t>
                      </a:r>
                      <a:r>
                        <a:rPr lang="en-US" sz="1600" b="1" dirty="0" err="1" smtClean="0">
                          <a:latin typeface="Cambria"/>
                          <a:ea typeface="Calibri"/>
                        </a:rPr>
                        <a:t>Wi</a:t>
                      </a:r>
                      <a:endParaRPr lang="en-IN" sz="16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2.2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2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1.5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1.2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Calibri"/>
                        </a:rPr>
                        <a:t>Selected item</a:t>
                      </a:r>
                      <a:endParaRPr lang="en-IN" sz="16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Calibri"/>
                        </a:rPr>
                        <a:t>1</a:t>
                      </a:r>
                      <a:endParaRPr lang="en-IN" sz="16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the items are already sorted into decreasing order </a:t>
            </a:r>
            <a:r>
              <a:rPr lang="en-US" i="1" dirty="0" smtClean="0"/>
              <a:t>of v</a:t>
            </a:r>
            <a:r>
              <a:rPr lang="en-US" i="1" baseline="-25000" dirty="0" smtClean="0"/>
              <a:t>i</a:t>
            </a:r>
            <a:r>
              <a:rPr lang="en-US" i="1" baseline="-25000" dirty="0" smtClean="0"/>
              <a:t> </a:t>
            </a:r>
            <a:r>
              <a:rPr lang="en-US" i="1" dirty="0" smtClean="0"/>
              <a:t>/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, </a:t>
            </a:r>
            <a:r>
              <a:rPr lang="en-US" i="1" dirty="0" smtClean="0"/>
              <a:t>then</a:t>
            </a:r>
            <a:r>
              <a:rPr lang="en-US" i="1" dirty="0" smtClean="0"/>
              <a:t> the while-loop takes a time in O(n); </a:t>
            </a:r>
            <a:endParaRPr lang="en-IN" i="1" dirty="0" smtClean="0"/>
          </a:p>
          <a:p>
            <a:r>
              <a:rPr lang="en-US" i="1" dirty="0" smtClean="0"/>
              <a:t>Therefore, the total time </a:t>
            </a:r>
            <a:r>
              <a:rPr lang="en-US" i="1" dirty="0" smtClean="0"/>
              <a:t>including the </a:t>
            </a:r>
            <a:r>
              <a:rPr lang="en-US" i="1" dirty="0" smtClean="0"/>
              <a:t>sort is in </a:t>
            </a:r>
            <a:r>
              <a:rPr lang="en-US" sz="2400" i="1" dirty="0" smtClean="0"/>
              <a:t>O(n log n</a:t>
            </a:r>
            <a:r>
              <a:rPr lang="en-US" sz="2400" i="1" dirty="0" smtClean="0"/>
              <a:t>)</a:t>
            </a:r>
            <a:endParaRPr lang="en-IN" sz="2400" i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581979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</a:pPr>
            <a:r>
              <a:rPr lang="en-US" sz="1600" dirty="0" smtClean="0"/>
              <a:t>The greedy algorithm that always selects the </a:t>
            </a:r>
            <a:r>
              <a:rPr lang="en-US" sz="1600" b="1" dirty="0" smtClean="0"/>
              <a:t>most valuable object</a:t>
            </a:r>
            <a:r>
              <a:rPr lang="en-US" sz="1600" dirty="0" smtClean="0"/>
              <a:t> does </a:t>
            </a:r>
            <a:r>
              <a:rPr lang="en-US" sz="1600" b="1" dirty="0" smtClean="0"/>
              <a:t>not always</a:t>
            </a:r>
            <a:r>
              <a:rPr lang="en-US" sz="1600" dirty="0" smtClean="0"/>
              <a:t> find an optimal solution to the Fractional Knapsack problem.</a:t>
            </a:r>
            <a:endParaRPr lang="en-IN" sz="1600" dirty="0" smtClean="0"/>
          </a:p>
          <a:p>
            <a:pPr lvl="0" algn="just">
              <a:lnSpc>
                <a:spcPct val="170000"/>
              </a:lnSpc>
            </a:pPr>
            <a:r>
              <a:rPr lang="en-US" sz="1600" dirty="0" smtClean="0"/>
              <a:t>The greedy algorithm that always selects the </a:t>
            </a:r>
            <a:r>
              <a:rPr lang="en-US" sz="1600" b="1" dirty="0" smtClean="0"/>
              <a:t>lighter object</a:t>
            </a:r>
            <a:r>
              <a:rPr lang="en-US" sz="1600" dirty="0" smtClean="0"/>
              <a:t> does </a:t>
            </a:r>
            <a:r>
              <a:rPr lang="en-US" sz="1600" b="1" dirty="0" smtClean="0"/>
              <a:t>not always</a:t>
            </a:r>
            <a:r>
              <a:rPr lang="en-US" sz="1600" dirty="0" smtClean="0"/>
              <a:t> find an optimal solution to the Fractional Knapsack problem.</a:t>
            </a:r>
            <a:endParaRPr lang="en-IN" sz="1600" dirty="0" smtClean="0"/>
          </a:p>
          <a:p>
            <a:pPr lvl="0" algn="just">
              <a:lnSpc>
                <a:spcPct val="170000"/>
              </a:lnSpc>
            </a:pPr>
            <a:r>
              <a:rPr lang="en-US" sz="1600" dirty="0" smtClean="0"/>
              <a:t>Theorem: The greedy algorithm that always selects the </a:t>
            </a:r>
            <a:r>
              <a:rPr lang="en-US" sz="1600" b="1" dirty="0" smtClean="0"/>
              <a:t>object with better ratio </a:t>
            </a:r>
            <a:r>
              <a:rPr lang="en-US" sz="1600" b="1" dirty="0" smtClean="0"/>
              <a:t>value/weight always </a:t>
            </a:r>
            <a:r>
              <a:rPr lang="en-US" sz="1600" b="1" dirty="0" smtClean="0"/>
              <a:t>finds an optimal solution</a:t>
            </a:r>
            <a:r>
              <a:rPr lang="en-US" sz="1600" dirty="0" smtClean="0"/>
              <a:t> to the Fractional Knapsack problems.</a:t>
            </a:r>
            <a:endParaRPr lang="en-IN" sz="1600" dirty="0" smtClean="0"/>
          </a:p>
          <a:p>
            <a:pPr lvl="0" algn="just">
              <a:lnSpc>
                <a:spcPct val="170000"/>
              </a:lnSpc>
            </a:pPr>
            <a:r>
              <a:rPr lang="en-US" sz="1600" dirty="0" smtClean="0"/>
              <a:t>A greedy algorithm for an optimization problem </a:t>
            </a:r>
            <a:r>
              <a:rPr lang="en-US" sz="1600" b="1" dirty="0" smtClean="0"/>
              <a:t>always makes the choice that looks best at the moment</a:t>
            </a:r>
            <a:r>
              <a:rPr lang="en-US" sz="1600" dirty="0" smtClean="0"/>
              <a:t> and adds it to the current sub solution. What’s output at the end is an optimal solution. </a:t>
            </a:r>
            <a:endParaRPr lang="en-IN" sz="1600" dirty="0" smtClean="0"/>
          </a:p>
          <a:p>
            <a:pPr lvl="0" algn="just">
              <a:lnSpc>
                <a:spcPct val="170000"/>
              </a:lnSpc>
            </a:pPr>
            <a:r>
              <a:rPr lang="en-US" sz="1600" dirty="0" smtClean="0"/>
              <a:t>Greedy algorithms don’t always yield optimal solutions but, when they do, they’re usually the simplest and most efficient algorithms available.</a:t>
            </a:r>
            <a:endParaRPr lang="en-IN" sz="1600" dirty="0" smtClean="0"/>
          </a:p>
          <a:p>
            <a:pPr algn="just">
              <a:lnSpc>
                <a:spcPct val="170000"/>
              </a:lnSpc>
            </a:pPr>
            <a:endParaRPr lang="en-I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</a:t>
            </a:r>
            <a:r>
              <a:rPr lang="en-US" sz="4000" b="1" dirty="0" smtClean="0"/>
              <a:t>17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Introduction - Greedy: Huffman Coding - </a:t>
            </a:r>
            <a:r>
              <a:rPr lang="en-IN" sz="2400" b="1" dirty="0" smtClean="0">
                <a:solidFill>
                  <a:srgbClr val="00B050"/>
                </a:solidFill>
              </a:rPr>
              <a:t>Knapsack Problem </a:t>
            </a:r>
            <a:r>
              <a:rPr lang="en-IN" sz="2400" dirty="0" smtClean="0"/>
              <a:t>- Minimum Spanning Tree (</a:t>
            </a:r>
            <a:r>
              <a:rPr lang="en-IN" sz="2400" dirty="0" err="1" smtClean="0"/>
              <a:t>Kruskals</a:t>
            </a:r>
            <a:r>
              <a:rPr lang="en-IN" sz="2400" dirty="0" smtClean="0"/>
              <a:t> Algorithm). Dynamic Programming: 0/1 Knapsack Problem - Travelling Salesman Problem – Multistage Graph- Forward path and backward path.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Greedy is a strategy that works well on optimization problems </a:t>
            </a:r>
          </a:p>
          <a:p>
            <a:r>
              <a:rPr lang="en-IN" dirty="0" smtClean="0"/>
              <a:t>Characteristics: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 smtClean="0"/>
              <a:t>Greedy-choice property: </a:t>
            </a:r>
            <a:r>
              <a:rPr lang="en-IN" dirty="0" smtClean="0"/>
              <a:t>A global optimum can be arrived at by selecting a local optimum.</a:t>
            </a:r>
          </a:p>
          <a:p>
            <a:pPr marL="596646" indent="-514350">
              <a:buFont typeface="+mj-lt"/>
              <a:buAutoNum type="arabicPeriod"/>
            </a:pPr>
            <a:r>
              <a:rPr lang="en-IN" b="1" dirty="0" smtClean="0"/>
              <a:t>Optimal substructure: </a:t>
            </a:r>
            <a:r>
              <a:rPr lang="en-IN" dirty="0" smtClean="0"/>
              <a:t>An optimal solution to the </a:t>
            </a:r>
            <a:r>
              <a:rPr lang="en-IN" dirty="0" smtClean="0"/>
              <a:t>problem </a:t>
            </a:r>
            <a:r>
              <a:rPr lang="en-IN" dirty="0" smtClean="0"/>
              <a:t>contains an optimal solution to subproblems.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Knapsack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 </a:t>
            </a:r>
            <a:r>
              <a:rPr lang="en-US" i="1" dirty="0" smtClean="0"/>
              <a:t>n</a:t>
            </a:r>
            <a:r>
              <a:rPr lang="en-US" dirty="0" smtClean="0"/>
              <a:t> items in a store.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=1,2, . . . , n, item </a:t>
            </a:r>
            <a:r>
              <a:rPr lang="en-US" dirty="0" err="1" smtClean="0"/>
              <a:t>i</a:t>
            </a:r>
            <a:r>
              <a:rPr lang="en-US" dirty="0" smtClean="0"/>
              <a:t> has weight 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 </a:t>
            </a:r>
            <a:r>
              <a:rPr lang="en-US" dirty="0" smtClean="0"/>
              <a:t>&gt; 0 and worth </a:t>
            </a:r>
            <a:r>
              <a:rPr lang="en-US" i="1" dirty="0" smtClean="0"/>
              <a:t>v</a:t>
            </a:r>
            <a:r>
              <a:rPr lang="en-US" i="1" baseline="-25000" dirty="0" smtClean="0"/>
              <a:t>i </a:t>
            </a:r>
            <a:r>
              <a:rPr lang="en-US" dirty="0" smtClean="0"/>
              <a:t>&gt; 0. Thief can carry a maximum weight of </a:t>
            </a:r>
            <a:r>
              <a:rPr lang="en-US" i="1" dirty="0" smtClean="0"/>
              <a:t>W</a:t>
            </a:r>
            <a:r>
              <a:rPr lang="en-US" dirty="0" smtClean="0"/>
              <a:t> pounds in a knapsack.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version of a problem the items can be broken into smaller piece, so the thief may decide to carry only a fraction 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 </a:t>
            </a:r>
            <a:r>
              <a:rPr lang="en-US" dirty="0" smtClean="0"/>
              <a:t>of object </a:t>
            </a:r>
            <a:r>
              <a:rPr lang="en-US" i="1" dirty="0" err="1" smtClean="0"/>
              <a:t>i</a:t>
            </a:r>
            <a:r>
              <a:rPr lang="en-US" dirty="0" smtClean="0"/>
              <a:t>, where 0 ≤ x</a:t>
            </a:r>
            <a:r>
              <a:rPr lang="en-US" baseline="-25000" dirty="0" smtClean="0"/>
              <a:t>i</a:t>
            </a:r>
            <a:r>
              <a:rPr lang="en-US" dirty="0" smtClean="0"/>
              <a:t> ≤ 1. Item </a:t>
            </a:r>
            <a:r>
              <a:rPr lang="en-US" i="1" dirty="0" err="1" smtClean="0"/>
              <a:t>i</a:t>
            </a:r>
            <a:r>
              <a:rPr lang="en-US" dirty="0" smtClean="0"/>
              <a:t> contributes 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 to the total weight in the knapsack, and 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i</a:t>
            </a:r>
            <a:r>
              <a:rPr lang="en-US" dirty="0" smtClean="0"/>
              <a:t> to the value of the load.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Applications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smtClean="0">
                <a:solidFill>
                  <a:schemeClr val="tx2"/>
                </a:solidFill>
              </a:rPr>
              <a:t>problem often arises in </a:t>
            </a:r>
            <a:r>
              <a:rPr lang="en-US" u="sng" dirty="0" smtClean="0">
                <a:solidFill>
                  <a:schemeClr val="tx2"/>
                </a:solidFill>
              </a:rPr>
              <a:t>resource allocation</a:t>
            </a:r>
            <a:r>
              <a:rPr lang="en-US" dirty="0" smtClean="0">
                <a:solidFill>
                  <a:schemeClr val="tx2"/>
                </a:solidFill>
              </a:rPr>
              <a:t> where there are financial constraints and is studied in fields such as combinatory, </a:t>
            </a:r>
            <a:r>
              <a:rPr lang="en-IN" dirty="0" smtClean="0">
                <a:solidFill>
                  <a:schemeClr val="tx2"/>
                </a:solidFill>
              </a:rPr>
              <a:t>computer science</a:t>
            </a:r>
            <a:r>
              <a:rPr lang="en-IN" dirty="0" smtClean="0">
                <a:solidFill>
                  <a:schemeClr val="tx2"/>
                </a:solidFill>
              </a:rPr>
              <a:t>, complexity theory, cryptography and</a:t>
            </a:r>
            <a:r>
              <a:rPr lang="en-IN" dirty="0" smtClean="0">
                <a:solidFill>
                  <a:schemeClr val="tx2"/>
                </a:solidFill>
              </a:rPr>
              <a:t> applied mathematics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  <a:endParaRPr lang="en-IN" dirty="0" smtClean="0">
              <a:solidFill>
                <a:schemeClr val="tx2"/>
              </a:solidFill>
            </a:endParaRPr>
          </a:p>
          <a:p>
            <a:pPr algn="just"/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Greedy-fractional-knapsack (</a:t>
            </a:r>
            <a:r>
              <a:rPr lang="en-US" b="1" i="1" dirty="0" smtClean="0"/>
              <a:t>w, v, W</a:t>
            </a:r>
            <a:r>
              <a:rPr lang="en-US" b="1" dirty="0" smtClean="0"/>
              <a:t>)</a:t>
            </a:r>
            <a:endParaRPr lang="en-IN" b="1" dirty="0" smtClean="0"/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For</a:t>
            </a:r>
            <a:r>
              <a:rPr lang="en-US" i="1" dirty="0" smtClean="0">
                <a:latin typeface="Cambria" pitchFamily="18" charset="0"/>
              </a:rPr>
              <a:t> 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i="1" dirty="0" smtClean="0">
                <a:latin typeface="Cambria" pitchFamily="18" charset="0"/>
              </a:rPr>
              <a:t> </a:t>
            </a:r>
            <a:r>
              <a:rPr lang="en-US" dirty="0" smtClean="0">
                <a:latin typeface="Cambria" pitchFamily="18" charset="0"/>
              </a:rPr>
              <a:t>=1 to </a:t>
            </a:r>
            <a:r>
              <a:rPr lang="en-US" i="1" dirty="0" smtClean="0">
                <a:latin typeface="Cambria" pitchFamily="18" charset="0"/>
              </a:rPr>
              <a:t>n</a:t>
            </a:r>
            <a:r>
              <a:rPr lang="en-US" dirty="0" smtClean="0">
                <a:latin typeface="Cambria" pitchFamily="18" charset="0"/>
              </a:rPr>
              <a:t/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   </a:t>
            </a:r>
            <a:r>
              <a:rPr lang="en-US" dirty="0" smtClean="0">
                <a:latin typeface="Cambria" pitchFamily="18" charset="0"/>
              </a:rPr>
              <a:t>	 </a:t>
            </a:r>
            <a:r>
              <a:rPr lang="en-US" dirty="0" smtClean="0">
                <a:latin typeface="Cambria" pitchFamily="18" charset="0"/>
              </a:rPr>
              <a:t>do 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dirty="0" smtClean="0">
                <a:latin typeface="Cambria" pitchFamily="18" charset="0"/>
              </a:rPr>
              <a:t>[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] =</a:t>
            </a:r>
            <a:r>
              <a:rPr lang="en-US" dirty="0" smtClean="0">
                <a:latin typeface="Cambria" pitchFamily="18" charset="0"/>
              </a:rPr>
              <a:t>0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weight </a:t>
            </a:r>
            <a:r>
              <a:rPr lang="en-US" dirty="0" smtClean="0">
                <a:latin typeface="Cambria" pitchFamily="18" charset="0"/>
              </a:rPr>
              <a:t>= </a:t>
            </a:r>
            <a:r>
              <a:rPr lang="en-US" dirty="0" smtClean="0">
                <a:latin typeface="Cambria" pitchFamily="18" charset="0"/>
              </a:rPr>
              <a:t>0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while </a:t>
            </a:r>
            <a:r>
              <a:rPr lang="en-US" dirty="0" smtClean="0">
                <a:latin typeface="Cambria" pitchFamily="18" charset="0"/>
              </a:rPr>
              <a:t>weight &lt; </a:t>
            </a:r>
            <a:r>
              <a:rPr lang="en-US" i="1" dirty="0" smtClean="0">
                <a:latin typeface="Cambria" pitchFamily="18" charset="0"/>
              </a:rPr>
              <a:t>W</a:t>
            </a:r>
            <a:r>
              <a:rPr lang="en-US" dirty="0" smtClean="0">
                <a:latin typeface="Cambria" pitchFamily="18" charset="0"/>
              </a:rPr>
              <a:t/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	do</a:t>
            </a:r>
            <a:r>
              <a:rPr lang="en-US" i="1" dirty="0" smtClean="0">
                <a:latin typeface="Cambria" pitchFamily="18" charset="0"/>
              </a:rPr>
              <a:t> 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 = best remaining item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   </a:t>
            </a:r>
            <a:r>
              <a:rPr lang="en-US" dirty="0" smtClean="0">
                <a:latin typeface="Cambria" pitchFamily="18" charset="0"/>
              </a:rPr>
              <a:t>		 If </a:t>
            </a:r>
            <a:r>
              <a:rPr lang="en-US" dirty="0" smtClean="0">
                <a:latin typeface="Cambria" pitchFamily="18" charset="0"/>
              </a:rPr>
              <a:t>weight + </a:t>
            </a:r>
            <a:r>
              <a:rPr lang="en-US" i="1" dirty="0" smtClean="0">
                <a:latin typeface="Cambria" pitchFamily="18" charset="0"/>
              </a:rPr>
              <a:t>w</a:t>
            </a:r>
            <a:r>
              <a:rPr lang="en-US" dirty="0" smtClean="0">
                <a:latin typeface="Cambria" pitchFamily="18" charset="0"/>
              </a:rPr>
              <a:t>[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] ≤ </a:t>
            </a:r>
            <a:r>
              <a:rPr lang="en-US" i="1" dirty="0" smtClean="0">
                <a:latin typeface="Cambria" pitchFamily="18" charset="0"/>
              </a:rPr>
              <a:t>W  then</a:t>
            </a:r>
            <a:r>
              <a:rPr lang="en-US" dirty="0" smtClean="0">
                <a:latin typeface="Cambria" pitchFamily="18" charset="0"/>
              </a:rPr>
              <a:t/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  </a:t>
            </a:r>
            <a:r>
              <a:rPr lang="en-US" dirty="0" smtClean="0">
                <a:latin typeface="Cambria" pitchFamily="18" charset="0"/>
              </a:rPr>
              <a:t>		</a:t>
            </a:r>
            <a:r>
              <a:rPr lang="en-US" dirty="0" smtClean="0">
                <a:latin typeface="Cambria" pitchFamily="18" charset="0"/>
              </a:rPr>
              <a:t>    </a:t>
            </a:r>
            <a:r>
              <a:rPr lang="en-US" dirty="0" smtClean="0">
                <a:latin typeface="Cambria" pitchFamily="18" charset="0"/>
              </a:rPr>
              <a:t>	</a:t>
            </a:r>
            <a:r>
              <a:rPr lang="en-US" i="1" dirty="0" smtClean="0">
                <a:latin typeface="Cambria" pitchFamily="18" charset="0"/>
              </a:rPr>
              <a:t>x</a:t>
            </a:r>
            <a:r>
              <a:rPr lang="en-US" dirty="0" smtClean="0">
                <a:latin typeface="Cambria" pitchFamily="18" charset="0"/>
              </a:rPr>
              <a:t>[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] = 1</a:t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    </a:t>
            </a:r>
            <a:r>
              <a:rPr lang="en-US" dirty="0" smtClean="0">
                <a:latin typeface="Cambria" pitchFamily="18" charset="0"/>
              </a:rPr>
              <a:t>			weight </a:t>
            </a:r>
            <a:r>
              <a:rPr lang="en-US" dirty="0" smtClean="0">
                <a:latin typeface="Cambria" pitchFamily="18" charset="0"/>
              </a:rPr>
              <a:t>= weight + </a:t>
            </a:r>
            <a:r>
              <a:rPr lang="en-US" i="1" dirty="0" smtClean="0">
                <a:latin typeface="Cambria" pitchFamily="18" charset="0"/>
              </a:rPr>
              <a:t>w</a:t>
            </a:r>
            <a:r>
              <a:rPr lang="en-US" dirty="0" smtClean="0">
                <a:latin typeface="Cambria" pitchFamily="18" charset="0"/>
              </a:rPr>
              <a:t>[</a:t>
            </a:r>
            <a:r>
              <a:rPr lang="en-US" i="1" dirty="0" err="1" smtClean="0">
                <a:latin typeface="Cambria" pitchFamily="18" charset="0"/>
              </a:rPr>
              <a:t>i</a:t>
            </a:r>
            <a:r>
              <a:rPr lang="en-US" dirty="0" smtClean="0">
                <a:latin typeface="Cambria" pitchFamily="18" charset="0"/>
              </a:rPr>
              <a:t>]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			else</a:t>
            </a:r>
            <a:r>
              <a:rPr lang="en-IN" dirty="0" smtClean="0">
                <a:latin typeface="Cambria" pitchFamily="18" charset="0"/>
              </a:rPr>
              <a:t/>
            </a:r>
            <a:br>
              <a:rPr lang="en-IN" dirty="0" smtClean="0">
                <a:latin typeface="Cambria" pitchFamily="18" charset="0"/>
              </a:rPr>
            </a:br>
            <a:r>
              <a:rPr lang="en-IN" dirty="0" smtClean="0">
                <a:latin typeface="Cambria" pitchFamily="18" charset="0"/>
              </a:rPr>
              <a:t>            </a:t>
            </a:r>
            <a:r>
              <a:rPr lang="en-IN" dirty="0" smtClean="0">
                <a:latin typeface="Cambria" pitchFamily="18" charset="0"/>
              </a:rPr>
              <a:t>		x[</a:t>
            </a:r>
            <a:r>
              <a:rPr lang="en-IN" dirty="0" err="1" smtClean="0">
                <a:latin typeface="Cambria" pitchFamily="18" charset="0"/>
              </a:rPr>
              <a:t>i</a:t>
            </a:r>
            <a:r>
              <a:rPr lang="en-IN" dirty="0" smtClean="0">
                <a:latin typeface="Cambria" pitchFamily="18" charset="0"/>
              </a:rPr>
              <a:t>] = (w - weight) / w[</a:t>
            </a:r>
            <a:r>
              <a:rPr lang="en-IN" dirty="0" err="1" smtClean="0">
                <a:latin typeface="Cambria" pitchFamily="18" charset="0"/>
              </a:rPr>
              <a:t>i</a:t>
            </a:r>
            <a:r>
              <a:rPr lang="en-IN" dirty="0" smtClean="0">
                <a:latin typeface="Cambria" pitchFamily="18" charset="0"/>
              </a:rPr>
              <a:t>]</a:t>
            </a:r>
            <a:br>
              <a:rPr lang="en-IN" dirty="0" smtClean="0">
                <a:latin typeface="Cambria" pitchFamily="18" charset="0"/>
              </a:rPr>
            </a:br>
            <a:r>
              <a:rPr lang="en-IN" dirty="0" smtClean="0">
                <a:latin typeface="Cambria" pitchFamily="18" charset="0"/>
              </a:rPr>
              <a:t>        </a:t>
            </a:r>
            <a:r>
              <a:rPr lang="en-IN" dirty="0" smtClean="0">
                <a:latin typeface="Cambria" pitchFamily="18" charset="0"/>
              </a:rPr>
              <a:t>		</a:t>
            </a:r>
            <a:r>
              <a:rPr lang="en-IN" dirty="0" smtClean="0">
                <a:latin typeface="Cambria" pitchFamily="18" charset="0"/>
              </a:rPr>
              <a:t>       </a:t>
            </a:r>
            <a:r>
              <a:rPr lang="en-IN" dirty="0" smtClean="0">
                <a:latin typeface="Cambria" pitchFamily="18" charset="0"/>
              </a:rPr>
              <a:t>	weight </a:t>
            </a:r>
            <a:r>
              <a:rPr lang="en-IN" dirty="0" smtClean="0">
                <a:latin typeface="Cambria" pitchFamily="18" charset="0"/>
              </a:rPr>
              <a:t>= </a:t>
            </a:r>
            <a:r>
              <a:rPr lang="en-IN" dirty="0" smtClean="0">
                <a:latin typeface="Cambria" pitchFamily="18" charset="0"/>
              </a:rPr>
              <a:t>W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return</a:t>
            </a:r>
            <a:r>
              <a:rPr lang="en-IN" dirty="0" smtClean="0">
                <a:latin typeface="Cambria" pitchFamily="18" charset="0"/>
              </a:rPr>
              <a:t> x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/>
            </a:r>
            <a:br>
              <a:rPr lang="en-US" dirty="0" smtClean="0">
                <a:latin typeface="Cambria" pitchFamily="18" charset="0"/>
              </a:rPr>
            </a:b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5 objects, C = 100 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Solve </a:t>
            </a:r>
            <a:r>
              <a:rPr lang="en-US" dirty="0" smtClean="0"/>
              <a:t>the knapsack problem</a:t>
            </a:r>
            <a:r>
              <a:rPr lang="en-US" b="1" dirty="0" smtClean="0"/>
              <a:t> using both greedy </a:t>
            </a:r>
            <a:r>
              <a:rPr lang="en-US" b="1" dirty="0" smtClean="0"/>
              <a:t>approach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57422" y="2214554"/>
          <a:ext cx="4714908" cy="857256"/>
        </p:xfrm>
        <a:graphic>
          <a:graphicData uri="http://schemas.openxmlformats.org/drawingml/2006/table">
            <a:tbl>
              <a:tblPr/>
              <a:tblGrid>
                <a:gridCol w="785818"/>
                <a:gridCol w="785818"/>
                <a:gridCol w="785818"/>
                <a:gridCol w="785818"/>
                <a:gridCol w="785818"/>
                <a:gridCol w="785818"/>
              </a:tblGrid>
              <a:tr h="4286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W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20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V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66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60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Input: 5 objects, C = 100 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b="1" dirty="0" smtClean="0"/>
              <a:t>Solution:</a:t>
            </a:r>
          </a:p>
          <a:p>
            <a:r>
              <a:rPr lang="en-US" sz="2400" dirty="0" smtClean="0"/>
              <a:t>Given </a:t>
            </a:r>
            <a:r>
              <a:rPr lang="en-US" sz="2400" dirty="0" smtClean="0"/>
              <a:t> Total </a:t>
            </a:r>
            <a:r>
              <a:rPr lang="en-US" sz="2400" dirty="0" smtClean="0"/>
              <a:t>no of items = 5, sack capacity = </a:t>
            </a:r>
            <a:r>
              <a:rPr lang="en-US" sz="2400" dirty="0" smtClean="0"/>
              <a:t>100</a:t>
            </a:r>
            <a:endParaRPr lang="en-IN" sz="2400" dirty="0" smtClean="0"/>
          </a:p>
          <a:p>
            <a:pPr>
              <a:buNone/>
            </a:pPr>
            <a:r>
              <a:rPr lang="en-US" sz="2400" b="1" dirty="0" smtClean="0"/>
              <a:t>Step </a:t>
            </a:r>
            <a:r>
              <a:rPr lang="en-US" sz="2400" b="1" dirty="0" smtClean="0"/>
              <a:t>1 </a:t>
            </a:r>
            <a:r>
              <a:rPr lang="en-US" sz="2400" dirty="0" smtClean="0"/>
              <a:t>: </a:t>
            </a:r>
            <a:r>
              <a:rPr lang="en-US" sz="2000" dirty="0" smtClean="0"/>
              <a:t>Find the Value/weight ratio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			Ratio </a:t>
            </a:r>
            <a:r>
              <a:rPr lang="en-US" sz="2400" dirty="0" smtClean="0"/>
              <a:t>=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/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endParaRPr lang="en-IN" sz="2400" baseline="-25000" dirty="0" smtClean="0"/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57620" y="2071678"/>
          <a:ext cx="3857652" cy="822960"/>
        </p:xfrm>
        <a:graphic>
          <a:graphicData uri="http://schemas.openxmlformats.org/drawingml/2006/table">
            <a:tbl>
              <a:tblPr/>
              <a:tblGrid>
                <a:gridCol w="642942"/>
                <a:gridCol w="642942"/>
                <a:gridCol w="642942"/>
                <a:gridCol w="642942"/>
                <a:gridCol w="642942"/>
                <a:gridCol w="642942"/>
              </a:tblGrid>
              <a:tr h="3214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W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20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30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V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66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20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60</a:t>
                      </a:r>
                      <a:endParaRPr lang="en-IN" sz="20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32" y="5143512"/>
          <a:ext cx="6500857" cy="1000132"/>
        </p:xfrm>
        <a:graphic>
          <a:graphicData uri="http://schemas.openxmlformats.org/drawingml/2006/table">
            <a:tbl>
              <a:tblPr/>
              <a:tblGrid>
                <a:gridCol w="2073228"/>
                <a:gridCol w="767969"/>
                <a:gridCol w="914915"/>
                <a:gridCol w="914915"/>
                <a:gridCol w="914915"/>
                <a:gridCol w="914915"/>
              </a:tblGrid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latin typeface="Cambria"/>
                          <a:ea typeface="Calibri"/>
                        </a:rPr>
                        <a:t>Object</a:t>
                      </a:r>
                      <a:endParaRPr lang="en-IN" sz="24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1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2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3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4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5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mbria"/>
                          <a:ea typeface="Calibri"/>
                        </a:rPr>
                        <a:t>Ratio = </a:t>
                      </a:r>
                      <a:r>
                        <a:rPr lang="en-US" sz="2400" b="1" dirty="0" smtClean="0">
                          <a:latin typeface="Cambria"/>
                          <a:ea typeface="Calibri"/>
                        </a:rPr>
                        <a:t>v</a:t>
                      </a:r>
                      <a:r>
                        <a:rPr lang="en-US" sz="2400" b="1" baseline="-25000" dirty="0" smtClean="0">
                          <a:latin typeface="Cambria"/>
                          <a:ea typeface="Calibri"/>
                        </a:rPr>
                        <a:t>i</a:t>
                      </a:r>
                      <a:r>
                        <a:rPr lang="en-US" sz="2400" b="1" dirty="0" smtClean="0">
                          <a:latin typeface="Cambria"/>
                          <a:ea typeface="Calibri"/>
                        </a:rPr>
                        <a:t>/</a:t>
                      </a:r>
                      <a:r>
                        <a:rPr lang="en-US" sz="2400" b="1" dirty="0" err="1" smtClean="0">
                          <a:latin typeface="Cambria"/>
                          <a:ea typeface="Calibri"/>
                        </a:rPr>
                        <a:t>w</a:t>
                      </a:r>
                      <a:r>
                        <a:rPr lang="en-US" sz="2400" b="1" baseline="-25000" dirty="0" err="1" smtClean="0">
                          <a:latin typeface="Cambria"/>
                          <a:ea typeface="Calibri"/>
                        </a:rPr>
                        <a:t>i</a:t>
                      </a:r>
                      <a:endParaRPr lang="en-IN" sz="2400" b="1" baseline="-25000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2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1.5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2.2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>
                          <a:latin typeface="Cambria"/>
                          <a:ea typeface="Calibri"/>
                        </a:rPr>
                        <a:t>1</a:t>
                      </a:r>
                      <a:endParaRPr lang="en-IN" sz="24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latin typeface="Cambria"/>
                          <a:ea typeface="Calibri"/>
                        </a:rPr>
                        <a:t>1.2</a:t>
                      </a:r>
                      <a:endParaRPr lang="en-IN" sz="24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/>
              <a:t>Step 2 :</a:t>
            </a:r>
            <a:r>
              <a:rPr lang="en-US" sz="2400" dirty="0" smtClean="0"/>
              <a:t> Sort the items according to the ratio and Select the item according to its highest </a:t>
            </a:r>
            <a:r>
              <a:rPr lang="en-US" sz="2400" dirty="0" smtClean="0"/>
              <a:t>ratio</a:t>
            </a:r>
            <a:r>
              <a:rPr lang="en-IN" sz="2400" dirty="0" smtClean="0"/>
              <a:t>. </a:t>
            </a:r>
            <a:r>
              <a:rPr lang="en-US" sz="2400" dirty="0" smtClean="0"/>
              <a:t>First </a:t>
            </a:r>
            <a:r>
              <a:rPr lang="en-US" sz="2400" dirty="0" smtClean="0"/>
              <a:t>item is </a:t>
            </a:r>
            <a:r>
              <a:rPr lang="en-US" sz="2400" dirty="0" smtClean="0"/>
              <a:t>selected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r>
              <a:rPr lang="en-US" sz="2000" b="1" dirty="0" smtClean="0"/>
              <a:t>Sack Weight = 30 &lt;100</a:t>
            </a:r>
            <a:endParaRPr lang="en-IN" sz="2000" b="1" dirty="0" smtClean="0"/>
          </a:p>
          <a:p>
            <a:r>
              <a:rPr lang="en-US" sz="2000" b="1" dirty="0" smtClean="0"/>
              <a:t>Sack value = 2.2 * 30 = 66</a:t>
            </a:r>
            <a:endParaRPr lang="en-IN" sz="2400" b="1" dirty="0" smtClean="0"/>
          </a:p>
          <a:p>
            <a:pPr lvl="0">
              <a:buNone/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28794" y="2928934"/>
          <a:ext cx="6176991" cy="1477336"/>
        </p:xfrm>
        <a:graphic>
          <a:graphicData uri="http://schemas.openxmlformats.org/drawingml/2006/table">
            <a:tbl>
              <a:tblPr/>
              <a:tblGrid>
                <a:gridCol w="1831189"/>
                <a:gridCol w="868462"/>
                <a:gridCol w="869335"/>
                <a:gridCol w="869335"/>
                <a:gridCol w="869335"/>
                <a:gridCol w="869335"/>
              </a:tblGrid>
              <a:tr h="3693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Object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W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30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50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40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Ratio = </a:t>
                      </a:r>
                      <a:r>
                        <a:rPr lang="en-US" sz="1800" b="1" dirty="0" smtClean="0">
                          <a:latin typeface="Cambria"/>
                          <a:ea typeface="Calibri"/>
                        </a:rPr>
                        <a:t>vi/</a:t>
                      </a:r>
                      <a:r>
                        <a:rPr lang="en-US" sz="1800" b="1" dirty="0" err="1" smtClean="0">
                          <a:latin typeface="Cambria"/>
                          <a:ea typeface="Calibri"/>
                        </a:rPr>
                        <a:t>wi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Calibri"/>
                        </a:rPr>
                        <a:t>2.2</a:t>
                      </a:r>
                      <a:endParaRPr lang="en-IN" sz="1800" b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1.5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1.2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Selected item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Calibri"/>
                        </a:rPr>
                        <a:t>1</a:t>
                      </a:r>
                      <a:endParaRPr lang="en-IN" sz="1800" b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600" b="1" dirty="0">
                        <a:latin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4104</TotalTime>
  <Words>568</Words>
  <Application>Microsoft Macintosh PowerPoint</Application>
  <PresentationFormat>On-screen Show (4:3)</PresentationFormat>
  <Paragraphs>202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UNIT III GREEDY AND DYNAMIC PROGRAMMING</vt:lpstr>
      <vt:lpstr>Syllabus</vt:lpstr>
      <vt:lpstr>Introduction</vt:lpstr>
      <vt:lpstr>Knapsack Problem</vt:lpstr>
      <vt:lpstr>Applications</vt:lpstr>
      <vt:lpstr>Algorithm </vt:lpstr>
      <vt:lpstr>Example Problem </vt:lpstr>
      <vt:lpstr>Example Problem </vt:lpstr>
      <vt:lpstr>Slide 9</vt:lpstr>
      <vt:lpstr>Slide 10</vt:lpstr>
      <vt:lpstr>Slide 11</vt:lpstr>
      <vt:lpstr>Slide 12</vt:lpstr>
      <vt:lpstr>Analysis</vt:lpstr>
      <vt:lpstr>Slide 14</vt:lpstr>
      <vt:lpstr>Worksheet No.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selvamary.g</cp:lastModifiedBy>
  <cp:revision>243</cp:revision>
  <dcterms:created xsi:type="dcterms:W3CDTF">2016-07-05T10:07:54Z</dcterms:created>
  <dcterms:modified xsi:type="dcterms:W3CDTF">2017-01-10T16:50:12Z</dcterms:modified>
</cp:coreProperties>
</file>