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324" r:id="rId3"/>
    <p:sldId id="363" r:id="rId4"/>
    <p:sldId id="389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92" r:id="rId20"/>
    <p:sldId id="393" r:id="rId21"/>
    <p:sldId id="394" r:id="rId22"/>
    <p:sldId id="395" r:id="rId23"/>
    <p:sldId id="397" r:id="rId24"/>
    <p:sldId id="396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803" autoAdjust="0"/>
  </p:normalViewPr>
  <p:slideViewPr>
    <p:cSldViewPr>
      <p:cViewPr>
        <p:scale>
          <a:sx n="91" d="100"/>
          <a:sy n="91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3/29/2021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3548-1BCC-4708-BC7A-C600A4FA56D6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III</a:t>
            </a:r>
            <a:br>
              <a:rPr lang="en-US" sz="3200" b="1" dirty="0" smtClean="0"/>
            </a:br>
            <a:r>
              <a:rPr lang="en-US" sz="3200" b="1" dirty="0" smtClean="0"/>
              <a:t>GREEDY AND DYNAMIC PROGRAMMING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18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8437" name="Line 2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38" name="Line 3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39" name="Line 4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7" name="Text Box 12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8449" name="Text Box 14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8451" name="Text Box 16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8452" name="Text Box 17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8453" name="Text Box 18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8454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8462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6011863" y="1125538"/>
            <a:ext cx="266541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</a:rPr>
              <a:t>List the edges in order of size:</a:t>
            </a:r>
          </a:p>
          <a:p>
            <a:endParaRPr lang="en-GB" sz="2000">
              <a:latin typeface="Arial" charset="0"/>
            </a:endParaRPr>
          </a:p>
          <a:p>
            <a:r>
              <a:rPr lang="en-GB" sz="2000">
                <a:latin typeface="Arial" charset="0"/>
              </a:rPr>
              <a:t>ED  2</a:t>
            </a:r>
          </a:p>
          <a:p>
            <a:r>
              <a:rPr lang="en-GB" sz="2000">
                <a:latin typeface="Arial" charset="0"/>
              </a:rPr>
              <a:t>AB  3</a:t>
            </a:r>
          </a:p>
          <a:p>
            <a:r>
              <a:rPr lang="en-GB" sz="2000">
                <a:latin typeface="Arial" charset="0"/>
              </a:rPr>
              <a:t>AE  4</a:t>
            </a:r>
          </a:p>
          <a:p>
            <a:r>
              <a:rPr lang="en-GB" sz="2000">
                <a:latin typeface="Arial" charset="0"/>
              </a:rPr>
              <a:t>CD  4</a:t>
            </a:r>
          </a:p>
          <a:p>
            <a:r>
              <a:rPr lang="en-GB" sz="2000">
                <a:latin typeface="Arial" charset="0"/>
              </a:rPr>
              <a:t>BC  5</a:t>
            </a:r>
          </a:p>
          <a:p>
            <a:r>
              <a:rPr lang="en-GB" sz="2000">
                <a:latin typeface="Arial" charset="0"/>
              </a:rPr>
              <a:t>EF  5</a:t>
            </a:r>
          </a:p>
          <a:p>
            <a:r>
              <a:rPr lang="en-GB" sz="2000">
                <a:latin typeface="Arial" charset="0"/>
              </a:rPr>
              <a:t>CF  6</a:t>
            </a:r>
          </a:p>
          <a:p>
            <a:r>
              <a:rPr lang="en-GB" sz="2000">
                <a:latin typeface="Arial" charset="0"/>
              </a:rPr>
              <a:t>AF  7</a:t>
            </a:r>
          </a:p>
          <a:p>
            <a:r>
              <a:rPr lang="en-GB" sz="2000">
                <a:latin typeface="Arial" charset="0"/>
              </a:rPr>
              <a:t>BF  8</a:t>
            </a:r>
          </a:p>
          <a:p>
            <a:r>
              <a:rPr lang="en-GB" sz="2000">
                <a:latin typeface="Arial" charset="0"/>
              </a:rPr>
              <a:t>CF  8</a:t>
            </a:r>
          </a:p>
          <a:p>
            <a:endParaRPr lang="en-US" sz="2000">
              <a:latin typeface="Arial" charset="0"/>
            </a:endParaRP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/>
      <p:bldP spid="4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charset="0"/>
              <a:buNone/>
            </a:pPr>
            <a:r>
              <a:rPr lang="en-US">
                <a:latin typeface="Arial" charset="0"/>
              </a:rPr>
              <a:t>Select the shortest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>
                <a:latin typeface="Arial" charset="0"/>
              </a:rPr>
              <a:t>edge in the network</a:t>
            </a: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charset="0"/>
              </a:rPr>
              <a:t>ED  2</a:t>
            </a: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endParaRPr lang="en-US" sz="2000"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28704" name="Line 32"/>
          <p:cNvSpPr>
            <a:spLocks noChangeShapeType="1"/>
          </p:cNvSpPr>
          <p:nvPr/>
        </p:nvSpPr>
        <p:spPr bwMode="auto">
          <a:xfrm flipV="1">
            <a:off x="3059113" y="3933825"/>
            <a:ext cx="24384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7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11863" y="1125538"/>
            <a:ext cx="2881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Select the next shortest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edge which does not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create a cycle</a:t>
            </a: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 b="1">
                <a:latin typeface="Arial" charset="0"/>
              </a:rPr>
              <a:t>ED  2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charset="0"/>
              </a:rPr>
              <a:t>AB  3</a:t>
            </a:r>
          </a:p>
          <a:p>
            <a:pPr marL="457200" indent="-457200"/>
            <a:endParaRPr lang="en-GB" sz="2000" b="1">
              <a:latin typeface="Arial" charset="0"/>
            </a:endParaRP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endParaRPr lang="en-US" sz="2000">
              <a:latin typeface="Arial" charset="0"/>
            </a:endParaRPr>
          </a:p>
        </p:txBody>
      </p:sp>
      <p:sp>
        <p:nvSpPr>
          <p:cNvPr id="20483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20488" name="Line 3"/>
              <p:cNvSpPr>
                <a:spLocks noChangeShapeType="1"/>
              </p:cNvSpPr>
              <p:nvPr/>
            </p:nvSpPr>
            <p:spPr bwMode="auto">
              <a:xfrm flipV="1">
                <a:off x="583" y="1359"/>
                <a:ext cx="816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89" name="Line 4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0" name="Line 5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1" name="Line 6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2" name="Line 7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3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4" name="Line 9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5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6" name="Line 11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7" name="Line 12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98" name="Text Box 13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A</a:t>
                </a:r>
              </a:p>
            </p:txBody>
          </p:sp>
          <p:sp>
            <p:nvSpPr>
              <p:cNvPr id="20499" name="Text Box 14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F</a:t>
                </a:r>
              </a:p>
            </p:txBody>
          </p:sp>
          <p:sp>
            <p:nvSpPr>
              <p:cNvPr id="20500" name="Text Box 15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B</a:t>
                </a:r>
              </a:p>
            </p:txBody>
          </p:sp>
          <p:sp>
            <p:nvSpPr>
              <p:cNvPr id="20501" name="Text Box 16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C</a:t>
                </a:r>
              </a:p>
            </p:txBody>
          </p:sp>
          <p:sp>
            <p:nvSpPr>
              <p:cNvPr id="20502" name="Text Box 17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D</a:t>
                </a:r>
              </a:p>
            </p:txBody>
          </p:sp>
          <p:sp>
            <p:nvSpPr>
              <p:cNvPr id="20503" name="Text Box 18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E</a:t>
                </a:r>
              </a:p>
            </p:txBody>
          </p:sp>
          <p:sp>
            <p:nvSpPr>
              <p:cNvPr id="20504" name="Text Box 19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2</a:t>
                </a:r>
              </a:p>
            </p:txBody>
          </p:sp>
          <p:sp>
            <p:nvSpPr>
              <p:cNvPr id="20505" name="Text Box 20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7</a:t>
                </a:r>
              </a:p>
            </p:txBody>
          </p:sp>
          <p:sp>
            <p:nvSpPr>
              <p:cNvPr id="20506" name="Text Box 21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20507" name="Text Box 22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20508" name="Text Box 23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  <p:sp>
            <p:nvSpPr>
              <p:cNvPr id="20509" name="Text Box 24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6</a:t>
                </a:r>
              </a:p>
            </p:txBody>
          </p:sp>
          <p:sp>
            <p:nvSpPr>
              <p:cNvPr id="20510" name="Text Box 25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20511" name="Text Box 26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20512" name="Text Box 27"/>
              <p:cNvSpPr txBox="1">
                <a:spLocks noChangeArrowheads="1"/>
              </p:cNvSpPr>
              <p:nvPr/>
            </p:nvSpPr>
            <p:spPr bwMode="auto">
              <a:xfrm>
                <a:off x="823" y="155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3</a:t>
                </a:r>
              </a:p>
            </p:txBody>
          </p:sp>
          <p:sp>
            <p:nvSpPr>
              <p:cNvPr id="20513" name="Text Box 28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</p:grpSp>
        <p:sp>
          <p:nvSpPr>
            <p:cNvPr id="20487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908050" y="2146300"/>
            <a:ext cx="1312863" cy="177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/>
      <p:bldP spid="276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Select the next shortest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edge which does not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create a cycle</a:t>
            </a: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 b="1">
                <a:latin typeface="Arial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charset="0"/>
              </a:rPr>
              <a:t>AB  3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charset="0"/>
              </a:rPr>
              <a:t>CD  4</a:t>
            </a:r>
            <a:r>
              <a:rPr lang="en-GB" sz="2000" b="1">
                <a:latin typeface="Arial" charset="0"/>
              </a:rPr>
              <a:t> (or AE  4)</a:t>
            </a:r>
          </a:p>
          <a:p>
            <a:pPr marL="457200" indent="-457200"/>
            <a:endParaRPr lang="en-GB" sz="2000" b="1">
              <a:latin typeface="Arial" charset="0"/>
            </a:endParaRP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endParaRPr lang="en-US" sz="2000">
              <a:latin typeface="Arial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sp>
          <p:nvSpPr>
            <p:cNvPr id="21510" name="Line 4"/>
            <p:cNvSpPr>
              <a:spLocks noChangeShapeType="1"/>
            </p:cNvSpPr>
            <p:nvPr/>
          </p:nvSpPr>
          <p:spPr bwMode="auto">
            <a:xfrm flipV="1">
              <a:off x="567" y="1344"/>
              <a:ext cx="816" cy="11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21513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4" name="Line 9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5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6" name="Line 11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7" name="Line 12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8" name="Line 13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9" name="Line 14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0" name="Line 15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1" name="Line 16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2" name="Text Box 17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A</a:t>
                </a:r>
              </a:p>
            </p:txBody>
          </p:sp>
          <p:sp>
            <p:nvSpPr>
              <p:cNvPr id="21523" name="Text Box 18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F</a:t>
                </a:r>
              </a:p>
            </p:txBody>
          </p:sp>
          <p:sp>
            <p:nvSpPr>
              <p:cNvPr id="21524" name="Text Box 19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B</a:t>
                </a:r>
              </a:p>
            </p:txBody>
          </p:sp>
          <p:sp>
            <p:nvSpPr>
              <p:cNvPr id="21525" name="Text Box 20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C</a:t>
                </a:r>
              </a:p>
            </p:txBody>
          </p:sp>
          <p:sp>
            <p:nvSpPr>
              <p:cNvPr id="21526" name="Text Box 21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D</a:t>
                </a:r>
              </a:p>
            </p:txBody>
          </p:sp>
          <p:sp>
            <p:nvSpPr>
              <p:cNvPr id="21527" name="Text Box 22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E</a:t>
                </a:r>
              </a:p>
            </p:txBody>
          </p:sp>
          <p:sp>
            <p:nvSpPr>
              <p:cNvPr id="21528" name="Text Box 23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2</a:t>
                </a:r>
              </a:p>
            </p:txBody>
          </p:sp>
          <p:sp>
            <p:nvSpPr>
              <p:cNvPr id="21529" name="Text Box 24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7</a:t>
                </a:r>
              </a:p>
            </p:txBody>
          </p:sp>
          <p:sp>
            <p:nvSpPr>
              <p:cNvPr id="21530" name="Text Box 25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21531" name="Text Box 26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21532" name="Text Box 27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  <p:sp>
            <p:nvSpPr>
              <p:cNvPr id="21533" name="Text Box 28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6</a:t>
                </a:r>
              </a:p>
            </p:txBody>
          </p:sp>
          <p:sp>
            <p:nvSpPr>
              <p:cNvPr id="21534" name="Text Box 29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21535" name="Text Box 30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21536" name="Text Box 31"/>
              <p:cNvSpPr txBox="1">
                <a:spLocks noChangeArrowheads="1"/>
              </p:cNvSpPr>
              <p:nvPr/>
            </p:nvSpPr>
            <p:spPr bwMode="auto">
              <a:xfrm>
                <a:off x="839" y="15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3</a:t>
                </a:r>
              </a:p>
            </p:txBody>
          </p:sp>
          <p:sp>
            <p:nvSpPr>
              <p:cNvPr id="21537" name="Text Box 32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</p:grpSp>
        <p:sp>
          <p:nvSpPr>
            <p:cNvPr id="21512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356100" y="2133600"/>
            <a:ext cx="1152525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Select the next shortest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edge which does not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create a cycle</a:t>
            </a: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 b="1">
                <a:latin typeface="Arial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charset="0"/>
              </a:rPr>
              <a:t>AB  3</a:t>
            </a:r>
          </a:p>
          <a:p>
            <a:pPr marL="457200" indent="-457200"/>
            <a:r>
              <a:rPr lang="en-GB" sz="2000" b="1">
                <a:latin typeface="Arial" charset="0"/>
              </a:rPr>
              <a:t>CD  4 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charset="0"/>
              </a:rPr>
              <a:t>AE  4</a:t>
            </a:r>
          </a:p>
          <a:p>
            <a:pPr marL="457200" indent="-457200"/>
            <a:endParaRPr lang="en-GB" sz="2000" b="1">
              <a:latin typeface="Arial" charset="0"/>
            </a:endParaRP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endParaRPr lang="en-US" sz="2000">
              <a:latin typeface="Arial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22536" name="Line 5"/>
              <p:cNvSpPr>
                <a:spLocks noChangeShapeType="1"/>
              </p:cNvSpPr>
              <p:nvPr/>
            </p:nvSpPr>
            <p:spPr bwMode="auto">
              <a:xfrm flipV="1">
                <a:off x="567" y="1344"/>
                <a:ext cx="816" cy="11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sp>
              <p:nvSpPr>
                <p:cNvPr id="22539" name="Line 7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0" name="Line 8"/>
                <p:cNvSpPr>
                  <a:spLocks noChangeShapeType="1"/>
                </p:cNvSpPr>
                <p:nvPr/>
              </p:nvSpPr>
              <p:spPr bwMode="auto">
                <a:xfrm>
                  <a:off x="2743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1" name="Line 9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2" name="Line 10"/>
                <p:cNvSpPr>
                  <a:spLocks noChangeShapeType="1"/>
                </p:cNvSpPr>
                <p:nvPr/>
              </p:nvSpPr>
              <p:spPr bwMode="auto">
                <a:xfrm>
                  <a:off x="2119" y="2463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3" name="Line 11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19" y="1359"/>
                  <a:ext cx="62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5" name="Line 13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344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92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536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5" y="2367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A</a:t>
                  </a:r>
                </a:p>
              </p:txBody>
            </p:sp>
            <p:sp>
              <p:nvSpPr>
                <p:cNvPr id="225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19" y="2463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F</a:t>
                  </a:r>
                </a:p>
              </p:txBody>
            </p:sp>
            <p:sp>
              <p:nvSpPr>
                <p:cNvPr id="225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59" y="107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B</a:t>
                  </a:r>
                </a:p>
              </p:txBody>
            </p:sp>
            <p:sp>
              <p:nvSpPr>
                <p:cNvPr id="225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43" y="1167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C</a:t>
                  </a:r>
                </a:p>
              </p:txBody>
            </p:sp>
            <p:sp>
              <p:nvSpPr>
                <p:cNvPr id="225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463" y="241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D</a:t>
                  </a:r>
                </a:p>
              </p:txBody>
            </p:sp>
            <p:sp>
              <p:nvSpPr>
                <p:cNvPr id="225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83" y="371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E</a:t>
                  </a:r>
                </a:p>
              </p:txBody>
            </p:sp>
            <p:sp>
              <p:nvSpPr>
                <p:cNvPr id="225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599" y="313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2</a:t>
                  </a:r>
                </a:p>
              </p:txBody>
            </p:sp>
            <p:sp>
              <p:nvSpPr>
                <p:cNvPr id="225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207" y="251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7</a:t>
                  </a:r>
                </a:p>
              </p:txBody>
            </p:sp>
            <p:sp>
              <p:nvSpPr>
                <p:cNvPr id="225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67" y="303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4</a:t>
                  </a:r>
                </a:p>
              </p:txBody>
            </p:sp>
            <p:sp>
              <p:nvSpPr>
                <p:cNvPr id="225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23" y="2847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5</a:t>
                  </a:r>
                </a:p>
              </p:txBody>
            </p:sp>
            <p:sp>
              <p:nvSpPr>
                <p:cNvPr id="225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5" y="183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8</a:t>
                  </a:r>
                </a:p>
              </p:txBody>
            </p:sp>
            <p:sp>
              <p:nvSpPr>
                <p:cNvPr id="225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5" y="179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6</a:t>
                  </a:r>
                </a:p>
              </p:txBody>
            </p:sp>
            <p:sp>
              <p:nvSpPr>
                <p:cNvPr id="225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79" y="169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4</a:t>
                  </a:r>
                </a:p>
              </p:txBody>
            </p:sp>
            <p:sp>
              <p:nvSpPr>
                <p:cNvPr id="225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7" y="107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5</a:t>
                  </a:r>
                </a:p>
              </p:txBody>
            </p:sp>
            <p:sp>
              <p:nvSpPr>
                <p:cNvPr id="225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39" y="1570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3</a:t>
                  </a:r>
                </a:p>
              </p:txBody>
            </p:sp>
            <p:sp>
              <p:nvSpPr>
                <p:cNvPr id="225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51" y="217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8</a:t>
                  </a:r>
                </a:p>
              </p:txBody>
            </p:sp>
          </p:grpSp>
          <p:sp>
            <p:nvSpPr>
              <p:cNvPr id="22538" name="Line 32"/>
              <p:cNvSpPr>
                <a:spLocks noChangeShapeType="1"/>
              </p:cNvSpPr>
              <p:nvPr/>
            </p:nvSpPr>
            <p:spPr bwMode="auto">
              <a:xfrm flipV="1">
                <a:off x="1927" y="2478"/>
                <a:ext cx="1536" cy="12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2535" name="Line 33"/>
            <p:cNvSpPr>
              <a:spLocks noChangeShapeType="1"/>
            </p:cNvSpPr>
            <p:nvPr/>
          </p:nvSpPr>
          <p:spPr bwMode="auto">
            <a:xfrm>
              <a:off x="2744" y="1344"/>
              <a:ext cx="726" cy="113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900113" y="3860800"/>
            <a:ext cx="2159000" cy="1944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Select the next shortest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edge which does not</a:t>
            </a:r>
          </a:p>
          <a:p>
            <a:pPr marL="457200" indent="-457200" eaLnBrk="0" hangingPunct="0">
              <a:buFont typeface="Verdana" charset="0"/>
              <a:buNone/>
            </a:pPr>
            <a:r>
              <a:rPr lang="en-US" sz="2000">
                <a:latin typeface="Arial" charset="0"/>
              </a:rPr>
              <a:t>create a cycle</a:t>
            </a: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 b="1">
                <a:latin typeface="Arial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charset="0"/>
              </a:rPr>
              <a:t>AB  3</a:t>
            </a:r>
          </a:p>
          <a:p>
            <a:pPr marL="457200" indent="-457200"/>
            <a:r>
              <a:rPr lang="en-GB" sz="2000" b="1">
                <a:latin typeface="Arial" charset="0"/>
              </a:rPr>
              <a:t>CD  4 </a:t>
            </a:r>
          </a:p>
          <a:p>
            <a:pPr marL="457200" indent="-457200"/>
            <a:r>
              <a:rPr lang="en-GB" sz="2000" b="1">
                <a:latin typeface="Arial" charset="0"/>
              </a:rPr>
              <a:t>AE  4</a:t>
            </a:r>
          </a:p>
          <a:p>
            <a:pPr marL="457200" indent="-457200"/>
            <a:r>
              <a:rPr lang="en-GB" sz="2000" b="1">
                <a:latin typeface="Arial" charset="0"/>
              </a:rPr>
              <a:t>BC  5 – forms a cycle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charset="0"/>
              </a:rPr>
              <a:t>EF  5</a:t>
            </a:r>
          </a:p>
          <a:p>
            <a:pPr marL="457200" indent="-457200"/>
            <a:endParaRPr lang="en-GB" sz="2000" b="1">
              <a:latin typeface="Arial" charset="0"/>
            </a:endParaRP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endParaRPr lang="en-US" sz="2000"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sp>
              <p:nvSpPr>
                <p:cNvPr id="2356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567" y="1344"/>
                  <a:ext cx="816" cy="110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928"/>
                  <a:chOff x="295" y="1071"/>
                  <a:chExt cx="3456" cy="2928"/>
                </a:xfrm>
              </p:grpSpPr>
              <p:sp>
                <p:nvSpPr>
                  <p:cNvPr id="2356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6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6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5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6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9" y="2463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6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7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9" y="1359"/>
                    <a:ext cx="624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7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344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72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92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73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536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2357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" y="2367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A</a:t>
                    </a:r>
                  </a:p>
                </p:txBody>
              </p:sp>
              <p:sp>
                <p:nvSpPr>
                  <p:cNvPr id="2357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9" y="2463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F</a:t>
                    </a:r>
                  </a:p>
                </p:txBody>
              </p:sp>
              <p:sp>
                <p:nvSpPr>
                  <p:cNvPr id="2357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9" y="107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B</a:t>
                    </a:r>
                  </a:p>
                </p:txBody>
              </p:sp>
              <p:sp>
                <p:nvSpPr>
                  <p:cNvPr id="2357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3" y="1167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C</a:t>
                    </a:r>
                  </a:p>
                </p:txBody>
              </p:sp>
              <p:sp>
                <p:nvSpPr>
                  <p:cNvPr id="2357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3" y="241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D</a:t>
                    </a:r>
                  </a:p>
                </p:txBody>
              </p:sp>
              <p:sp>
                <p:nvSpPr>
                  <p:cNvPr id="2357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3" y="371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E</a:t>
                    </a:r>
                  </a:p>
                </p:txBody>
              </p:sp>
              <p:sp>
                <p:nvSpPr>
                  <p:cNvPr id="2358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13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2</a:t>
                    </a:r>
                  </a:p>
                </p:txBody>
              </p:sp>
              <p:sp>
                <p:nvSpPr>
                  <p:cNvPr id="2358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7" y="251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7</a:t>
                    </a:r>
                  </a:p>
                </p:txBody>
              </p:sp>
              <p:sp>
                <p:nvSpPr>
                  <p:cNvPr id="2358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7" y="3039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4</a:t>
                    </a:r>
                  </a:p>
                </p:txBody>
              </p:sp>
              <p:sp>
                <p:nvSpPr>
                  <p:cNvPr id="235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3" y="2847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5</a:t>
                    </a:r>
                  </a:p>
                </p:txBody>
              </p:sp>
              <p:sp>
                <p:nvSpPr>
                  <p:cNvPr id="2358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5" y="1839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8</a:t>
                    </a:r>
                  </a:p>
                </p:txBody>
              </p:sp>
              <p:sp>
                <p:nvSpPr>
                  <p:cNvPr id="2358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5" y="179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6</a:t>
                    </a:r>
                  </a:p>
                </p:txBody>
              </p:sp>
              <p:sp>
                <p:nvSpPr>
                  <p:cNvPr id="2358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9" y="169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4</a:t>
                    </a:r>
                  </a:p>
                </p:txBody>
              </p:sp>
              <p:sp>
                <p:nvSpPr>
                  <p:cNvPr id="2358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071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5</a:t>
                    </a:r>
                  </a:p>
                </p:txBody>
              </p:sp>
              <p:sp>
                <p:nvSpPr>
                  <p:cNvPr id="2358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570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3</a:t>
                    </a:r>
                  </a:p>
                </p:txBody>
              </p:sp>
              <p:sp>
                <p:nvSpPr>
                  <p:cNvPr id="2358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1" y="2175"/>
                    <a:ext cx="2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8</a:t>
                    </a:r>
                  </a:p>
                </p:txBody>
              </p:sp>
            </p:grpSp>
            <p:sp>
              <p:nvSpPr>
                <p:cNvPr id="2356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27" y="2478"/>
                  <a:ext cx="1536" cy="120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3561" name="Line 34"/>
              <p:cNvSpPr>
                <a:spLocks noChangeShapeType="1"/>
              </p:cNvSpPr>
              <p:nvPr/>
            </p:nvSpPr>
            <p:spPr bwMode="auto">
              <a:xfrm>
                <a:off x="2744" y="1344"/>
                <a:ext cx="726" cy="113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559" name="Line 35"/>
            <p:cNvSpPr>
              <a:spLocks noChangeShapeType="1"/>
            </p:cNvSpPr>
            <p:nvPr/>
          </p:nvSpPr>
          <p:spPr bwMode="auto">
            <a:xfrm>
              <a:off x="567" y="2432"/>
              <a:ext cx="1360" cy="12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3059113" y="3933825"/>
            <a:ext cx="288925" cy="1871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Times New Roman" charset="0"/>
              <a:buNone/>
            </a:pPr>
            <a:r>
              <a:rPr lang="en-US" sz="2000">
                <a:latin typeface="Arial" charset="0"/>
              </a:rPr>
              <a:t>All vertices have been</a:t>
            </a:r>
          </a:p>
          <a:p>
            <a:pPr marL="457200" indent="-457200" eaLnBrk="0" hangingPunct="0">
              <a:buFont typeface="Times New Roman" charset="0"/>
              <a:buNone/>
            </a:pPr>
            <a:r>
              <a:rPr lang="en-US" sz="2000">
                <a:latin typeface="Arial" charset="0"/>
              </a:rPr>
              <a:t>connected.</a:t>
            </a:r>
          </a:p>
          <a:p>
            <a:pPr marL="457200" indent="-457200" eaLnBrk="0" hangingPunct="0">
              <a:buFont typeface="Times New Roman" charset="0"/>
              <a:buNone/>
            </a:pPr>
            <a:endParaRPr lang="en-GB" sz="2000">
              <a:latin typeface="Arial" charset="0"/>
            </a:endParaRPr>
          </a:p>
          <a:p>
            <a:pPr marL="457200" indent="-457200" eaLnBrk="0" hangingPunct="0">
              <a:buFont typeface="Times New Roman" charset="0"/>
              <a:buNone/>
            </a:pPr>
            <a:r>
              <a:rPr lang="en-GB" sz="2000">
                <a:latin typeface="Arial" charset="0"/>
              </a:rPr>
              <a:t>The solution is</a:t>
            </a:r>
            <a:endParaRPr lang="en-US" sz="2000">
              <a:latin typeface="Arial" charset="0"/>
            </a:endParaRPr>
          </a:p>
          <a:p>
            <a:pPr marL="457200" indent="-457200" eaLnBrk="0" hangingPunct="0">
              <a:buFont typeface="Verdana" charset="0"/>
              <a:buNone/>
            </a:pPr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 b="1">
                <a:latin typeface="Arial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charset="0"/>
              </a:rPr>
              <a:t>AB  3</a:t>
            </a:r>
          </a:p>
          <a:p>
            <a:pPr marL="457200" indent="-457200"/>
            <a:r>
              <a:rPr lang="en-GB" sz="2000" b="1">
                <a:latin typeface="Arial" charset="0"/>
              </a:rPr>
              <a:t>CD  4 </a:t>
            </a:r>
          </a:p>
          <a:p>
            <a:pPr marL="457200" indent="-457200"/>
            <a:r>
              <a:rPr lang="en-GB" sz="2000" b="1">
                <a:latin typeface="Arial" charset="0"/>
              </a:rPr>
              <a:t>AE  4</a:t>
            </a:r>
          </a:p>
          <a:p>
            <a:pPr marL="457200" indent="-457200"/>
            <a:r>
              <a:rPr lang="en-GB" sz="2000" b="1">
                <a:latin typeface="Arial" charset="0"/>
              </a:rPr>
              <a:t>EF  5</a:t>
            </a:r>
          </a:p>
          <a:p>
            <a:pPr marL="457200" indent="-457200"/>
            <a:endParaRPr lang="en-GB" sz="2000" b="1">
              <a:latin typeface="Arial" charset="0"/>
            </a:endParaRP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>
                <a:latin typeface="Arial" charset="0"/>
              </a:rPr>
              <a:t>Total weight of tree: 18</a:t>
            </a:r>
          </a:p>
          <a:p>
            <a:pPr marL="457200" indent="-457200"/>
            <a:endParaRPr lang="en-US" sz="2000">
              <a:latin typeface="Arial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928"/>
                  <a:chOff x="295" y="1071"/>
                  <a:chExt cx="3456" cy="2928"/>
                </a:xfrm>
              </p:grpSpPr>
              <p:sp>
                <p:nvSpPr>
                  <p:cNvPr id="24587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7" y="1344"/>
                    <a:ext cx="816" cy="11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5" y="1071"/>
                    <a:ext cx="3456" cy="2928"/>
                    <a:chOff x="295" y="1071"/>
                    <a:chExt cx="3456" cy="2928"/>
                  </a:xfrm>
                </p:grpSpPr>
                <p:sp>
                  <p:nvSpPr>
                    <p:cNvPr id="24590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5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9" y="2463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5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19" y="1359"/>
                      <a:ext cx="62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344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7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92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8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536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" y="236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A</a:t>
                      </a:r>
                    </a:p>
                  </p:txBody>
                </p:sp>
                <p:sp>
                  <p:nvSpPr>
                    <p:cNvPr id="24600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9" y="2463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F</a:t>
                      </a:r>
                    </a:p>
                  </p:txBody>
                </p:sp>
                <p:sp>
                  <p:nvSpPr>
                    <p:cNvPr id="24601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59" y="107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B</a:t>
                      </a:r>
                    </a:p>
                  </p:txBody>
                </p:sp>
                <p:sp>
                  <p:nvSpPr>
                    <p:cNvPr id="24602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43" y="116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C</a:t>
                      </a:r>
                    </a:p>
                  </p:txBody>
                </p:sp>
                <p:sp>
                  <p:nvSpPr>
                    <p:cNvPr id="24603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3" y="241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D</a:t>
                      </a:r>
                    </a:p>
                  </p:txBody>
                </p:sp>
                <p:sp>
                  <p:nvSpPr>
                    <p:cNvPr id="24604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83" y="371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E</a:t>
                      </a:r>
                    </a:p>
                  </p:txBody>
                </p:sp>
                <p:sp>
                  <p:nvSpPr>
                    <p:cNvPr id="24605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9" y="313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2</a:t>
                      </a:r>
                    </a:p>
                  </p:txBody>
                </p:sp>
                <p:sp>
                  <p:nvSpPr>
                    <p:cNvPr id="24606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7" y="251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7</a:t>
                      </a:r>
                    </a:p>
                  </p:txBody>
                </p:sp>
                <p:sp>
                  <p:nvSpPr>
                    <p:cNvPr id="24607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7" y="3039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2460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23" y="284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5</a:t>
                      </a:r>
                    </a:p>
                  </p:txBody>
                </p:sp>
                <p:sp>
                  <p:nvSpPr>
                    <p:cNvPr id="24609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95" y="1839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8</a:t>
                      </a:r>
                    </a:p>
                  </p:txBody>
                </p:sp>
                <p:sp>
                  <p:nvSpPr>
                    <p:cNvPr id="2461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55" y="179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6</a:t>
                      </a:r>
                    </a:p>
                  </p:txBody>
                </p:sp>
                <p:sp>
                  <p:nvSpPr>
                    <p:cNvPr id="24611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9" y="169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24612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7" y="107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5</a:t>
                      </a:r>
                    </a:p>
                  </p:txBody>
                </p:sp>
                <p:sp>
                  <p:nvSpPr>
                    <p:cNvPr id="24613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" y="1570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3</a:t>
                      </a:r>
                    </a:p>
                  </p:txBody>
                </p:sp>
                <p:sp>
                  <p:nvSpPr>
                    <p:cNvPr id="24614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51" y="217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8</a:t>
                      </a:r>
                    </a:p>
                  </p:txBody>
                </p:sp>
              </p:grpSp>
              <p:sp>
                <p:nvSpPr>
                  <p:cNvPr id="24589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78"/>
                    <a:ext cx="1536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4586" name="Line 35"/>
                <p:cNvSpPr>
                  <a:spLocks noChangeShapeType="1"/>
                </p:cNvSpPr>
                <p:nvPr/>
              </p:nvSpPr>
              <p:spPr bwMode="auto">
                <a:xfrm>
                  <a:off x="2744" y="1344"/>
                  <a:ext cx="726" cy="113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4584" name="Line 3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1360" cy="122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582" name="Line 37"/>
            <p:cNvSpPr>
              <a:spLocks noChangeShapeType="1"/>
            </p:cNvSpPr>
            <p:nvPr/>
          </p:nvSpPr>
          <p:spPr bwMode="auto">
            <a:xfrm flipH="1">
              <a:off x="1927" y="2478"/>
              <a:ext cx="182" cy="11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Times New Roman" charset="0"/>
              <a:buNone/>
            </a:pPr>
            <a:r>
              <a:rPr lang="en-US" sz="2000">
                <a:latin typeface="Arial" charset="0"/>
              </a:rPr>
              <a:t>All vertices have been</a:t>
            </a:r>
          </a:p>
          <a:p>
            <a:pPr marL="457200" indent="-457200" eaLnBrk="0" hangingPunct="0">
              <a:buFont typeface="Times New Roman" charset="0"/>
              <a:buNone/>
            </a:pPr>
            <a:r>
              <a:rPr lang="en-US" sz="2000">
                <a:latin typeface="Arial" charset="0"/>
              </a:rPr>
              <a:t>connected.</a:t>
            </a:r>
          </a:p>
          <a:p>
            <a:pPr marL="457200" indent="-457200" eaLnBrk="0" hangingPunct="0">
              <a:buFont typeface="Times New Roman" charset="0"/>
              <a:buNone/>
            </a:pPr>
            <a:endParaRPr lang="en-GB" sz="2000">
              <a:latin typeface="Arial" charset="0"/>
            </a:endParaRPr>
          </a:p>
          <a:p>
            <a:pPr marL="457200" indent="-457200" eaLnBrk="0" hangingPunct="0">
              <a:buFont typeface="Times New Roman" charset="0"/>
              <a:buNone/>
            </a:pPr>
            <a:r>
              <a:rPr lang="en-GB" sz="2000">
                <a:latin typeface="Arial" charset="0"/>
              </a:rPr>
              <a:t>The solution is</a:t>
            </a:r>
            <a:endParaRPr lang="en-US" sz="2000">
              <a:latin typeface="Arial" charset="0"/>
            </a:endParaRPr>
          </a:p>
          <a:p>
            <a:pPr marL="457200" indent="-457200" eaLnBrk="0" hangingPunct="0">
              <a:buFont typeface="Verdana" charset="0"/>
              <a:buNone/>
            </a:pPr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 b="1">
                <a:latin typeface="Arial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charset="0"/>
              </a:rPr>
              <a:t>AB  3</a:t>
            </a:r>
          </a:p>
          <a:p>
            <a:pPr marL="457200" indent="-457200"/>
            <a:r>
              <a:rPr lang="en-GB" sz="2000" b="1">
                <a:latin typeface="Arial" charset="0"/>
              </a:rPr>
              <a:t>CD  4 </a:t>
            </a:r>
          </a:p>
          <a:p>
            <a:pPr marL="457200" indent="-457200"/>
            <a:r>
              <a:rPr lang="en-GB" sz="2000" b="1">
                <a:latin typeface="Arial" charset="0"/>
              </a:rPr>
              <a:t>AE  4</a:t>
            </a:r>
          </a:p>
          <a:p>
            <a:pPr marL="457200" indent="-457200"/>
            <a:r>
              <a:rPr lang="en-GB" sz="2000" b="1">
                <a:latin typeface="Arial" charset="0"/>
              </a:rPr>
              <a:t>EF  5</a:t>
            </a:r>
          </a:p>
          <a:p>
            <a:pPr marL="457200" indent="-457200"/>
            <a:endParaRPr lang="en-GB" sz="2000" b="1">
              <a:latin typeface="Arial" charset="0"/>
            </a:endParaRPr>
          </a:p>
          <a:p>
            <a:pPr marL="457200" indent="-457200"/>
            <a:endParaRPr lang="en-GB" sz="2000">
              <a:latin typeface="Arial" charset="0"/>
            </a:endParaRPr>
          </a:p>
          <a:p>
            <a:pPr marL="457200" indent="-457200"/>
            <a:r>
              <a:rPr lang="en-GB" sz="2000">
                <a:latin typeface="Arial" charset="0"/>
              </a:rPr>
              <a:t>Total weight of tree: 18</a:t>
            </a:r>
          </a:p>
          <a:p>
            <a:pPr marL="457200" indent="-457200"/>
            <a:endParaRPr lang="en-US" sz="2000">
              <a:latin typeface="Arial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</a:rPr>
              <a:t>Kruskal’s Algorithm</a:t>
            </a:r>
            <a:endParaRPr lang="en-US" b="1">
              <a:latin typeface="Arial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928"/>
                  <a:chOff x="295" y="1071"/>
                  <a:chExt cx="3456" cy="2928"/>
                </a:xfrm>
              </p:grpSpPr>
              <p:sp>
                <p:nvSpPr>
                  <p:cNvPr id="24587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7" y="1344"/>
                    <a:ext cx="816" cy="110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5" y="1071"/>
                    <a:ext cx="3456" cy="2928"/>
                    <a:chOff x="295" y="1071"/>
                    <a:chExt cx="3456" cy="2928"/>
                  </a:xfrm>
                </p:grpSpPr>
                <p:sp>
                  <p:nvSpPr>
                    <p:cNvPr id="2459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344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7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92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8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536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" y="236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A</a:t>
                      </a:r>
                    </a:p>
                  </p:txBody>
                </p:sp>
                <p:sp>
                  <p:nvSpPr>
                    <p:cNvPr id="24600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9" y="2463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F</a:t>
                      </a:r>
                    </a:p>
                  </p:txBody>
                </p:sp>
                <p:sp>
                  <p:nvSpPr>
                    <p:cNvPr id="24601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59" y="107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B</a:t>
                      </a:r>
                    </a:p>
                  </p:txBody>
                </p:sp>
                <p:sp>
                  <p:nvSpPr>
                    <p:cNvPr id="24602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43" y="116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C</a:t>
                      </a:r>
                    </a:p>
                  </p:txBody>
                </p:sp>
                <p:sp>
                  <p:nvSpPr>
                    <p:cNvPr id="24603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3" y="241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D</a:t>
                      </a:r>
                    </a:p>
                  </p:txBody>
                </p:sp>
                <p:sp>
                  <p:nvSpPr>
                    <p:cNvPr id="24604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83" y="3711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E</a:t>
                      </a:r>
                    </a:p>
                  </p:txBody>
                </p:sp>
                <p:sp>
                  <p:nvSpPr>
                    <p:cNvPr id="24605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9" y="313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2</a:t>
                      </a:r>
                    </a:p>
                  </p:txBody>
                </p:sp>
                <p:sp>
                  <p:nvSpPr>
                    <p:cNvPr id="24607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7" y="3039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2460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23" y="2847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5</a:t>
                      </a:r>
                    </a:p>
                  </p:txBody>
                </p:sp>
                <p:sp>
                  <p:nvSpPr>
                    <p:cNvPr id="24611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9" y="1695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24613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" y="1570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3</a:t>
                      </a:r>
                    </a:p>
                  </p:txBody>
                </p:sp>
              </p:grpSp>
              <p:sp>
                <p:nvSpPr>
                  <p:cNvPr id="24589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78"/>
                    <a:ext cx="1536" cy="120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4586" name="Line 35"/>
                <p:cNvSpPr>
                  <a:spLocks noChangeShapeType="1"/>
                </p:cNvSpPr>
                <p:nvPr/>
              </p:nvSpPr>
              <p:spPr bwMode="auto">
                <a:xfrm>
                  <a:off x="2744" y="1344"/>
                  <a:ext cx="726" cy="113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4584" name="Line 3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1360" cy="122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582" name="Line 37"/>
            <p:cNvSpPr>
              <a:spLocks noChangeShapeType="1"/>
            </p:cNvSpPr>
            <p:nvPr/>
          </p:nvSpPr>
          <p:spPr bwMode="auto">
            <a:xfrm flipH="1">
              <a:off x="1927" y="2478"/>
              <a:ext cx="182" cy="1179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Kruskal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Algorithm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Remove all loops &amp; Parallel Edges from the given graph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Sort all the edges in non-decreasing order of their weight.</a:t>
            </a:r>
            <a:endParaRPr lang="en-IN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Pick the smallest edge. Check if it forms a cycle with the spanning tree formed so far. If cycle is not formed, include this edge. Else, discard it.  </a:t>
            </a:r>
            <a:endParaRPr lang="en-IN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Repeat step#2 until there are (V-1) edges in the spanning tree.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74638"/>
            <a:ext cx="3828288" cy="487362"/>
          </a:xfrm>
        </p:spPr>
        <p:txBody>
          <a:bodyPr>
            <a:noAutofit/>
          </a:bodyPr>
          <a:lstStyle/>
          <a:p>
            <a:r>
              <a:rPr lang="en-IN" sz="2800" b="1" dirty="0" err="1" smtClean="0"/>
              <a:t>Kruskal</a:t>
            </a:r>
            <a:r>
              <a:rPr lang="en-IN" sz="2800" b="1" dirty="0" smtClean="0"/>
              <a:t> Algorithm</a:t>
            </a:r>
            <a:endParaRPr lang="en-IN" sz="2800" b="1" dirty="0"/>
          </a:p>
        </p:txBody>
      </p:sp>
      <p:pic>
        <p:nvPicPr>
          <p:cNvPr id="5" name="Picture 4" descr="enter image description here"/>
          <p:cNvPicPr/>
          <p:nvPr/>
        </p:nvPicPr>
        <p:blipFill>
          <a:blip r:embed="rId2"/>
          <a:srcRect t="11749" r="56459" b="59791"/>
          <a:stretch>
            <a:fillRect/>
          </a:stretch>
        </p:blipFill>
        <p:spPr bwMode="auto">
          <a:xfrm>
            <a:off x="2228850" y="1600200"/>
            <a:ext cx="24955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nter image description here"/>
          <p:cNvPicPr/>
          <p:nvPr/>
        </p:nvPicPr>
        <p:blipFill>
          <a:blip r:embed="rId2"/>
          <a:srcRect l="43541" t="11749" r="16574" b="59791"/>
          <a:stretch>
            <a:fillRect/>
          </a:stretch>
        </p:blipFill>
        <p:spPr bwMode="auto">
          <a:xfrm>
            <a:off x="4648200" y="1600200"/>
            <a:ext cx="2286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nter image description here"/>
          <p:cNvPicPr/>
          <p:nvPr/>
        </p:nvPicPr>
        <p:blipFill>
          <a:blip r:embed="rId2"/>
          <a:srcRect t="42297" r="48981" b="29635"/>
          <a:stretch>
            <a:fillRect/>
          </a:stretch>
        </p:blipFill>
        <p:spPr bwMode="auto">
          <a:xfrm>
            <a:off x="1524000" y="4114800"/>
            <a:ext cx="29241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nter image description here"/>
          <p:cNvPicPr/>
          <p:nvPr/>
        </p:nvPicPr>
        <p:blipFill>
          <a:blip r:embed="rId2"/>
          <a:srcRect l="44538" t="42297" b="29635"/>
          <a:stretch>
            <a:fillRect/>
          </a:stretch>
        </p:blipFill>
        <p:spPr bwMode="auto">
          <a:xfrm>
            <a:off x="3886200" y="4114800"/>
            <a:ext cx="317881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nter image description here"/>
          <p:cNvPicPr/>
          <p:nvPr/>
        </p:nvPicPr>
        <p:blipFill>
          <a:blip r:embed="rId2"/>
          <a:srcRect l="29249" t="71279" r="41170"/>
          <a:stretch>
            <a:fillRect/>
          </a:stretch>
        </p:blipFill>
        <p:spPr bwMode="auto">
          <a:xfrm>
            <a:off x="6629400" y="4114800"/>
            <a:ext cx="16954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Introduction - Greedy: Huffman Coding - Knapsack Problem - </a:t>
            </a:r>
            <a:r>
              <a:rPr lang="en-IN" sz="2400" b="1" dirty="0" smtClean="0">
                <a:solidFill>
                  <a:srgbClr val="00B050"/>
                </a:solidFill>
              </a:rPr>
              <a:t>Minimum Spanning Tree (</a:t>
            </a:r>
            <a:r>
              <a:rPr lang="en-IN" sz="2400" b="1" dirty="0" err="1" smtClean="0">
                <a:solidFill>
                  <a:srgbClr val="00B050"/>
                </a:solidFill>
              </a:rPr>
              <a:t>Kruskals</a:t>
            </a:r>
            <a:r>
              <a:rPr lang="en-IN" sz="2400" b="1" dirty="0" smtClean="0">
                <a:solidFill>
                  <a:srgbClr val="00B050"/>
                </a:solidFill>
              </a:rPr>
              <a:t> Algorithm)</a:t>
            </a:r>
            <a:r>
              <a:rPr lang="en-IN" sz="2400" dirty="0" smtClean="0"/>
              <a:t>. Dynamic Programming: 0/1 Knapsack Problem - Travelling Salesman Problem – Multistage Graph- Forward path and backward path.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enter image description here"/>
          <p:cNvPicPr>
            <a:picLocks noChangeAspect="1" noChangeArrowheads="1"/>
          </p:cNvPicPr>
          <p:nvPr/>
        </p:nvPicPr>
        <p:blipFill>
          <a:blip r:embed="rId2"/>
          <a:srcRect l="2991" t="12717" r="66597" b="55492"/>
          <a:stretch>
            <a:fillRect/>
          </a:stretch>
        </p:blipFill>
        <p:spPr bwMode="auto">
          <a:xfrm>
            <a:off x="1371600" y="1524000"/>
            <a:ext cx="2819400" cy="2388016"/>
          </a:xfrm>
          <a:prstGeom prst="rect">
            <a:avLst/>
          </a:prstGeom>
          <a:noFill/>
        </p:spPr>
      </p:pic>
      <p:pic>
        <p:nvPicPr>
          <p:cNvPr id="32771" name="Picture 3" descr="enter image description here"/>
          <p:cNvPicPr>
            <a:picLocks noChangeAspect="1" noChangeArrowheads="1"/>
          </p:cNvPicPr>
          <p:nvPr/>
        </p:nvPicPr>
        <p:blipFill>
          <a:blip r:embed="rId2"/>
          <a:srcRect l="51352" t="12717" r="18219" b="55492"/>
          <a:stretch>
            <a:fillRect/>
          </a:stretch>
        </p:blipFill>
        <p:spPr bwMode="auto">
          <a:xfrm>
            <a:off x="4724400" y="1541050"/>
            <a:ext cx="2819400" cy="2388016"/>
          </a:xfrm>
          <a:prstGeom prst="rect">
            <a:avLst/>
          </a:prstGeom>
          <a:noFill/>
        </p:spPr>
      </p:pic>
      <p:pic>
        <p:nvPicPr>
          <p:cNvPr id="32770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 l="2660" t="60861" r="68591" b="8606"/>
          <a:stretch>
            <a:fillRect/>
          </a:stretch>
        </p:blipFill>
        <p:spPr bwMode="auto">
          <a:xfrm>
            <a:off x="1447800" y="4191000"/>
            <a:ext cx="2665334" cy="2295577"/>
          </a:xfrm>
          <a:prstGeom prst="rect">
            <a:avLst/>
          </a:prstGeom>
          <a:noFill/>
        </p:spPr>
      </p:pic>
      <p:pic>
        <p:nvPicPr>
          <p:cNvPr id="32769" name="Picture 4" descr="enter image description here"/>
          <p:cNvPicPr>
            <a:picLocks noChangeAspect="1" noChangeArrowheads="1"/>
          </p:cNvPicPr>
          <p:nvPr/>
        </p:nvPicPr>
        <p:blipFill>
          <a:blip r:embed="rId2"/>
          <a:srcRect l="52515" t="60861" r="17073" b="8606"/>
          <a:stretch>
            <a:fillRect/>
          </a:stretch>
        </p:blipFill>
        <p:spPr bwMode="auto">
          <a:xfrm>
            <a:off x="4724400" y="4267200"/>
            <a:ext cx="2819400" cy="2295577"/>
          </a:xfrm>
          <a:prstGeom prst="rect">
            <a:avLst/>
          </a:prstGeom>
          <a:noFill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1933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867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5743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0" y="914400"/>
            <a:ext cx="3599688" cy="4873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Kruskal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Algorithm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>Find a MST using </a:t>
            </a:r>
            <a:r>
              <a:rPr lang="en-IN" sz="2800" b="1" dirty="0" err="1" smtClean="0"/>
              <a:t>Kruskal</a:t>
            </a:r>
            <a:r>
              <a:rPr lang="en-IN" sz="2800" b="1" dirty="0" smtClean="0"/>
              <a:t> Algorithm</a:t>
            </a:r>
            <a:endParaRPr lang="en-IN" sz="2800" b="1" dirty="0"/>
          </a:p>
        </p:txBody>
      </p:sp>
      <p:pic>
        <p:nvPicPr>
          <p:cNvPr id="4" name="Picture 2" descr="\begin{figure}\centerline{\psfig{figure=figures/Fkruskal.ps,width=5.5in}}\end{figure}"/>
          <p:cNvPicPr>
            <a:picLocks noChangeAspect="1" noChangeArrowheads="1"/>
          </p:cNvPicPr>
          <p:nvPr/>
        </p:nvPicPr>
        <p:blipFill>
          <a:blip r:embed="rId2"/>
          <a:srcRect r="64583" b="75324"/>
          <a:stretch>
            <a:fillRect/>
          </a:stretch>
        </p:blipFill>
        <p:spPr bwMode="auto">
          <a:xfrm>
            <a:off x="1219200" y="1524000"/>
            <a:ext cx="69088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\begin{figure}\centerline{\psfig{figure=figures/Fkruskal.ps,width=5.5in}}\end{figure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462"/>
            <a:ext cx="7315200" cy="64849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19600" y="83820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Kruskal</a:t>
            </a:r>
            <a:r>
              <a:rPr lang="en-IN" b="1" dirty="0" smtClean="0">
                <a:solidFill>
                  <a:srgbClr val="FF0000"/>
                </a:solidFill>
              </a:rPr>
              <a:t> algorithm to create MST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MST-KRUSKAL(G, w)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← Ø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vertex v  V[G]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MAKE-SET(v)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sort the edges of E into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nondecreasing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order by weight w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edge (u, v)  E, taken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nondecreasing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order by weight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if FIND-SET(u) ≠ FIND-SET(v)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then A ← A  {(u, v)}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UNION(u, v)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return 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2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Time complexity</a:t>
            </a:r>
          </a:p>
          <a:p>
            <a:r>
              <a:rPr lang="en-IN" dirty="0" smtClean="0"/>
              <a:t>O(</a:t>
            </a:r>
            <a:r>
              <a:rPr lang="en-IN" dirty="0" err="1" smtClean="0"/>
              <a:t>nlogn</a:t>
            </a:r>
            <a:r>
              <a:rPr lang="en-IN" dirty="0" smtClean="0"/>
              <a:t>) where n is the number of unique characters.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18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Greedy is a strategy that works well on optimization problems </a:t>
            </a:r>
          </a:p>
          <a:p>
            <a:r>
              <a:rPr lang="en-IN" dirty="0" smtClean="0"/>
              <a:t>Characteristics:</a:t>
            </a:r>
          </a:p>
          <a:p>
            <a:pPr marL="596646" indent="-514350">
              <a:buFont typeface="+mj-lt"/>
              <a:buAutoNum type="arabicPeriod"/>
            </a:pPr>
            <a:r>
              <a:rPr lang="en-IN" b="1" dirty="0" smtClean="0"/>
              <a:t>Greedy-choice property: </a:t>
            </a:r>
            <a:r>
              <a:rPr lang="en-IN" dirty="0" smtClean="0"/>
              <a:t>A global optimum can be arrived at by selecting a local optimum.</a:t>
            </a:r>
          </a:p>
          <a:p>
            <a:pPr marL="596646" indent="-514350">
              <a:buFont typeface="+mj-lt"/>
              <a:buAutoNum type="arabicPeriod"/>
            </a:pPr>
            <a:r>
              <a:rPr lang="en-IN" b="1" dirty="0" smtClean="0"/>
              <a:t>Optimal substructure: </a:t>
            </a:r>
            <a:r>
              <a:rPr lang="en-IN" dirty="0" smtClean="0"/>
              <a:t>An optimal solution to the problem contains an optimal solution to subproblems.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A spanning tree</a:t>
            </a:r>
            <a:r>
              <a:rPr lang="en-US" sz="2400" dirty="0" smtClean="0"/>
              <a:t> is a subset of Graph G, which has all the vertices covered with minimum possible number of edges. </a:t>
            </a:r>
          </a:p>
          <a:p>
            <a:pPr algn="just"/>
            <a:r>
              <a:rPr lang="en-US" sz="2400" dirty="0" smtClean="0"/>
              <a:t>A complete undirected graph can have maximum 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n-2</a:t>
            </a:r>
            <a:r>
              <a:rPr lang="en-US" sz="2400" dirty="0" smtClean="0"/>
              <a:t> number of spanning trees, where n is number of nodes. 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 descr="Spanning Tree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714752"/>
            <a:ext cx="4159545" cy="28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Mathematical properties of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Spanning tree has </a:t>
            </a:r>
            <a:r>
              <a:rPr lang="en-US" sz="2400" dirty="0" smtClean="0">
                <a:solidFill>
                  <a:srgbClr val="FF0000"/>
                </a:solidFill>
              </a:rPr>
              <a:t>n-1 edges, where n is number of nodes (vertices)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0"/>
            <a:r>
              <a:rPr lang="en-US" sz="2400" dirty="0" smtClean="0"/>
              <a:t>A complete graph can have maximum 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n-2</a:t>
            </a:r>
            <a:r>
              <a:rPr lang="en-US" sz="2400" dirty="0" smtClean="0">
                <a:solidFill>
                  <a:srgbClr val="FF0000"/>
                </a:solidFill>
              </a:rPr>
              <a:t> number of spanning trees.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So we can conclude here that spanning trees are subset of a connected Graph G and disconnected Graphs do not have spanning tree.</a:t>
            </a:r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 of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Spanning tree is basically used to find minimum paths to connect all nodes in a graph. </a:t>
            </a:r>
            <a:endParaRPr lang="en-IN" sz="2800" dirty="0" smtClean="0"/>
          </a:p>
          <a:p>
            <a:pPr lvl="1" algn="just"/>
            <a:r>
              <a:rPr lang="en-US" sz="2400" b="1" dirty="0" smtClean="0"/>
              <a:t>Civil Network Planning</a:t>
            </a:r>
            <a:endParaRPr lang="en-IN" sz="2400" dirty="0" smtClean="0"/>
          </a:p>
          <a:p>
            <a:pPr lvl="1" algn="just"/>
            <a:r>
              <a:rPr lang="en-US" sz="2400" b="1" dirty="0" smtClean="0"/>
              <a:t>Computer Network Routing Protocol</a:t>
            </a:r>
            <a:endParaRPr lang="en-IN" sz="2400" dirty="0" smtClean="0"/>
          </a:p>
          <a:p>
            <a:pPr lvl="1" algn="just"/>
            <a:r>
              <a:rPr lang="en-US" sz="2400" b="1" dirty="0" smtClean="0"/>
              <a:t>Cluster Analysis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Minimum Spanning Tree (MST)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a weighted graph, a minimum spanning tree is a spanning tree that  has minimum weight that all other spanning trees of the same graph. </a:t>
            </a:r>
          </a:p>
          <a:p>
            <a:pPr algn="just">
              <a:buNone/>
            </a:pPr>
            <a:r>
              <a:rPr lang="en-US" sz="2400" b="1" dirty="0" smtClean="0"/>
              <a:t>MST Algorithm</a:t>
            </a:r>
            <a:endParaRPr lang="en-IN" sz="2400" b="1" dirty="0" smtClean="0"/>
          </a:p>
          <a:p>
            <a:pPr lvl="0" algn="just"/>
            <a:r>
              <a:rPr lang="en-IN" sz="2400" u="sng" dirty="0" err="1" smtClean="0">
                <a:solidFill>
                  <a:srgbClr val="FF0000"/>
                </a:solidFill>
              </a:rPr>
              <a:t>Kruskal’s</a:t>
            </a:r>
            <a:r>
              <a:rPr lang="en-IN" sz="2400" u="sng" dirty="0" smtClean="0">
                <a:solidFill>
                  <a:srgbClr val="FF0000"/>
                </a:solidFill>
              </a:rPr>
              <a:t> Algorithm</a:t>
            </a:r>
          </a:p>
          <a:p>
            <a:pPr lvl="0" algn="just"/>
            <a:r>
              <a:rPr lang="en-IN" sz="2400" u="sng" dirty="0" smtClean="0">
                <a:solidFill>
                  <a:srgbClr val="FF0000"/>
                </a:solidFill>
              </a:rPr>
              <a:t>Prim’s Algorithm</a:t>
            </a:r>
          </a:p>
          <a:p>
            <a:pPr algn="just">
              <a:buNone/>
            </a:pPr>
            <a:r>
              <a:rPr lang="en-US" sz="2400" dirty="0" smtClean="0"/>
              <a:t>Both are greedy algorithms.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dirty="0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 t="10602"/>
          <a:stretch>
            <a:fillRect/>
          </a:stretch>
        </p:blipFill>
        <p:spPr bwMode="auto">
          <a:xfrm>
            <a:off x="1371600" y="3886200"/>
            <a:ext cx="74295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765175"/>
            <a:ext cx="7313613" cy="1143000"/>
          </a:xfrm>
        </p:spPr>
        <p:txBody>
          <a:bodyPr/>
          <a:lstStyle/>
          <a:p>
            <a:pPr algn="l" eaLnBrk="1" hangingPunct="1"/>
            <a:r>
              <a:rPr lang="en-GB" sz="2000" dirty="0" smtClean="0"/>
              <a:t>A cable company want to connect five villages to their network     which currently extends to the market town of </a:t>
            </a:r>
            <a:r>
              <a:rPr lang="en-GB" sz="2000" dirty="0" err="1" smtClean="0"/>
              <a:t>Avonford</a:t>
            </a:r>
            <a:r>
              <a:rPr lang="en-GB" sz="2000" dirty="0" smtClean="0"/>
              <a:t>. What is the minimum length of cable needed?</a:t>
            </a:r>
            <a:endParaRPr lang="en-US" sz="2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73113" y="1989138"/>
            <a:ext cx="6923087" cy="4587875"/>
            <a:chOff x="431" y="1253"/>
            <a:chExt cx="4361" cy="2890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V="1">
              <a:off x="1081" y="1541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>
              <a:off x="1897" y="154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241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1081" y="2645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2617" y="26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1897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 flipV="1">
              <a:off x="2617" y="1541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081" y="2645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V="1">
              <a:off x="2425" y="2645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V="1">
              <a:off x="2425" y="2645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431" y="256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Avonford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2562" y="2614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Fingley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1202" y="1298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Brinleigh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3198" y="1344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Cornwell</a:t>
              </a: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3923" y="2568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Donster</a:t>
              </a:r>
            </a:p>
          </p:txBody>
        </p:sp>
        <p:sp>
          <p:nvSpPr>
            <p:cNvPr id="16405" name="Text Box 20"/>
            <p:cNvSpPr txBox="1">
              <a:spLocks noChangeArrowheads="1"/>
            </p:cNvSpPr>
            <p:nvPr/>
          </p:nvSpPr>
          <p:spPr bwMode="auto">
            <a:xfrm>
              <a:off x="2281" y="3893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Edan</a:t>
              </a:r>
            </a:p>
          </p:txBody>
        </p:sp>
        <p:sp>
          <p:nvSpPr>
            <p:cNvPr id="16406" name="Text Box 21"/>
            <p:cNvSpPr txBox="1">
              <a:spLocks noChangeArrowheads="1"/>
            </p:cNvSpPr>
            <p:nvPr/>
          </p:nvSpPr>
          <p:spPr bwMode="auto">
            <a:xfrm>
              <a:off x="3097" y="331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6407" name="Text Box 22"/>
            <p:cNvSpPr txBox="1">
              <a:spLocks noChangeArrowheads="1"/>
            </p:cNvSpPr>
            <p:nvPr/>
          </p:nvSpPr>
          <p:spPr bwMode="auto">
            <a:xfrm>
              <a:off x="1705" y="269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6408" name="Text Box 23"/>
            <p:cNvSpPr txBox="1">
              <a:spLocks noChangeArrowheads="1"/>
            </p:cNvSpPr>
            <p:nvPr/>
          </p:nvSpPr>
          <p:spPr bwMode="auto">
            <a:xfrm>
              <a:off x="1465" y="32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6409" name="Text Box 24"/>
            <p:cNvSpPr txBox="1">
              <a:spLocks noChangeArrowheads="1"/>
            </p:cNvSpPr>
            <p:nvPr/>
          </p:nvSpPr>
          <p:spPr bwMode="auto">
            <a:xfrm>
              <a:off x="2521" y="3029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6410" name="Text Box 25"/>
            <p:cNvSpPr txBox="1">
              <a:spLocks noChangeArrowheads="1"/>
            </p:cNvSpPr>
            <p:nvPr/>
          </p:nvSpPr>
          <p:spPr bwMode="auto">
            <a:xfrm>
              <a:off x="1993" y="20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6411" name="Text Box 26"/>
            <p:cNvSpPr txBox="1">
              <a:spLocks noChangeArrowheads="1"/>
            </p:cNvSpPr>
            <p:nvPr/>
          </p:nvSpPr>
          <p:spPr bwMode="auto">
            <a:xfrm>
              <a:off x="2953" y="197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6412" name="Text Box 27"/>
            <p:cNvSpPr txBox="1">
              <a:spLocks noChangeArrowheads="1"/>
            </p:cNvSpPr>
            <p:nvPr/>
          </p:nvSpPr>
          <p:spPr bwMode="auto">
            <a:xfrm>
              <a:off x="3577" y="187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6413" name="Text Box 28"/>
            <p:cNvSpPr txBox="1">
              <a:spLocks noChangeArrowheads="1"/>
            </p:cNvSpPr>
            <p:nvPr/>
          </p:nvSpPr>
          <p:spPr bwMode="auto">
            <a:xfrm>
              <a:off x="2425" y="125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6414" name="Text Box 29"/>
            <p:cNvSpPr txBox="1">
              <a:spLocks noChangeArrowheads="1"/>
            </p:cNvSpPr>
            <p:nvPr/>
          </p:nvSpPr>
          <p:spPr bwMode="auto">
            <a:xfrm>
              <a:off x="1321" y="173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6415" name="Text Box 30"/>
            <p:cNvSpPr txBox="1">
              <a:spLocks noChangeArrowheads="1"/>
            </p:cNvSpPr>
            <p:nvPr/>
          </p:nvSpPr>
          <p:spPr bwMode="auto">
            <a:xfrm>
              <a:off x="3049" y="235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6389" name="Rectangle 31"/>
          <p:cNvSpPr>
            <a:spLocks noChangeArrowheads="1"/>
          </p:cNvSpPr>
          <p:nvPr/>
        </p:nvSpPr>
        <p:spPr bwMode="auto">
          <a:xfrm>
            <a:off x="1143000" y="304800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Arial" charset="0"/>
              </a:rPr>
              <a:t>Example</a:t>
            </a:r>
            <a:endParaRPr lang="en-US" b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827088" y="765175"/>
            <a:ext cx="7272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Verdana" charset="0"/>
              </a:rPr>
              <a:t>We model the situation as a network, then the problem is to find the minimum connector for the network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408113" y="1989138"/>
            <a:ext cx="5132387" cy="4587875"/>
            <a:chOff x="887" y="1253"/>
            <a:chExt cx="3233" cy="2890"/>
          </a:xfrm>
        </p:grpSpPr>
        <p:sp>
          <p:nvSpPr>
            <p:cNvPr id="17412" name="Line 33"/>
            <p:cNvSpPr>
              <a:spLocks noChangeShapeType="1"/>
            </p:cNvSpPr>
            <p:nvPr/>
          </p:nvSpPr>
          <p:spPr bwMode="auto">
            <a:xfrm flipV="1">
              <a:off x="1081" y="1541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3" name="Line 34"/>
            <p:cNvSpPr>
              <a:spLocks noChangeShapeType="1"/>
            </p:cNvSpPr>
            <p:nvPr/>
          </p:nvSpPr>
          <p:spPr bwMode="auto">
            <a:xfrm>
              <a:off x="1897" y="154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4" name="Line 35"/>
            <p:cNvSpPr>
              <a:spLocks noChangeShapeType="1"/>
            </p:cNvSpPr>
            <p:nvPr/>
          </p:nvSpPr>
          <p:spPr bwMode="auto">
            <a:xfrm>
              <a:off x="3241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5" name="Line 36"/>
            <p:cNvSpPr>
              <a:spLocks noChangeShapeType="1"/>
            </p:cNvSpPr>
            <p:nvPr/>
          </p:nvSpPr>
          <p:spPr bwMode="auto">
            <a:xfrm>
              <a:off x="1081" y="2645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6" name="Line 37"/>
            <p:cNvSpPr>
              <a:spLocks noChangeShapeType="1"/>
            </p:cNvSpPr>
            <p:nvPr/>
          </p:nvSpPr>
          <p:spPr bwMode="auto">
            <a:xfrm>
              <a:off x="2617" y="26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7" name="Line 38"/>
            <p:cNvSpPr>
              <a:spLocks noChangeShapeType="1"/>
            </p:cNvSpPr>
            <p:nvPr/>
          </p:nvSpPr>
          <p:spPr bwMode="auto">
            <a:xfrm>
              <a:off x="1897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8" name="Line 39"/>
            <p:cNvSpPr>
              <a:spLocks noChangeShapeType="1"/>
            </p:cNvSpPr>
            <p:nvPr/>
          </p:nvSpPr>
          <p:spPr bwMode="auto">
            <a:xfrm flipV="1">
              <a:off x="2617" y="1541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9" name="Line 40"/>
            <p:cNvSpPr>
              <a:spLocks noChangeShapeType="1"/>
            </p:cNvSpPr>
            <p:nvPr/>
          </p:nvSpPr>
          <p:spPr bwMode="auto">
            <a:xfrm>
              <a:off x="1081" y="2645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0" name="Line 41"/>
            <p:cNvSpPr>
              <a:spLocks noChangeShapeType="1"/>
            </p:cNvSpPr>
            <p:nvPr/>
          </p:nvSpPr>
          <p:spPr bwMode="auto">
            <a:xfrm flipV="1">
              <a:off x="2425" y="2645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1" name="Line 42"/>
            <p:cNvSpPr>
              <a:spLocks noChangeShapeType="1"/>
            </p:cNvSpPr>
            <p:nvPr/>
          </p:nvSpPr>
          <p:spPr bwMode="auto">
            <a:xfrm flipV="1">
              <a:off x="2425" y="2645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2" name="Text Box 43"/>
            <p:cNvSpPr txBox="1">
              <a:spLocks noChangeArrowheads="1"/>
            </p:cNvSpPr>
            <p:nvPr/>
          </p:nvSpPr>
          <p:spPr bwMode="auto">
            <a:xfrm>
              <a:off x="887" y="2568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A</a:t>
              </a:r>
            </a:p>
          </p:txBody>
        </p:sp>
        <p:sp>
          <p:nvSpPr>
            <p:cNvPr id="17423" name="Text Box 44"/>
            <p:cNvSpPr txBox="1">
              <a:spLocks noChangeArrowheads="1"/>
            </p:cNvSpPr>
            <p:nvPr/>
          </p:nvSpPr>
          <p:spPr bwMode="auto">
            <a:xfrm>
              <a:off x="2562" y="2614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F</a:t>
              </a:r>
            </a:p>
          </p:txBody>
        </p:sp>
        <p:sp>
          <p:nvSpPr>
            <p:cNvPr id="17424" name="Text Box 45"/>
            <p:cNvSpPr txBox="1">
              <a:spLocks noChangeArrowheads="1"/>
            </p:cNvSpPr>
            <p:nvPr/>
          </p:nvSpPr>
          <p:spPr bwMode="auto">
            <a:xfrm>
              <a:off x="1714" y="1298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B</a:t>
              </a:r>
            </a:p>
          </p:txBody>
        </p:sp>
        <p:sp>
          <p:nvSpPr>
            <p:cNvPr id="17425" name="Text Box 46"/>
            <p:cNvSpPr txBox="1">
              <a:spLocks noChangeArrowheads="1"/>
            </p:cNvSpPr>
            <p:nvPr/>
          </p:nvSpPr>
          <p:spPr bwMode="auto">
            <a:xfrm>
              <a:off x="3198" y="1344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C</a:t>
              </a:r>
            </a:p>
          </p:txBody>
        </p:sp>
        <p:sp>
          <p:nvSpPr>
            <p:cNvPr id="17426" name="Text Box 47"/>
            <p:cNvSpPr txBox="1">
              <a:spLocks noChangeArrowheads="1"/>
            </p:cNvSpPr>
            <p:nvPr/>
          </p:nvSpPr>
          <p:spPr bwMode="auto">
            <a:xfrm>
              <a:off x="3923" y="2568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D</a:t>
              </a:r>
            </a:p>
          </p:txBody>
        </p:sp>
        <p:sp>
          <p:nvSpPr>
            <p:cNvPr id="17427" name="Text Box 48"/>
            <p:cNvSpPr txBox="1">
              <a:spLocks noChangeArrowheads="1"/>
            </p:cNvSpPr>
            <p:nvPr/>
          </p:nvSpPr>
          <p:spPr bwMode="auto">
            <a:xfrm>
              <a:off x="2281" y="3893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charset="0"/>
                </a:rPr>
                <a:t>E</a:t>
              </a:r>
            </a:p>
          </p:txBody>
        </p:sp>
        <p:sp>
          <p:nvSpPr>
            <p:cNvPr id="17428" name="Text Box 49"/>
            <p:cNvSpPr txBox="1">
              <a:spLocks noChangeArrowheads="1"/>
            </p:cNvSpPr>
            <p:nvPr/>
          </p:nvSpPr>
          <p:spPr bwMode="auto">
            <a:xfrm>
              <a:off x="3097" y="331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7429" name="Text Box 50"/>
            <p:cNvSpPr txBox="1">
              <a:spLocks noChangeArrowheads="1"/>
            </p:cNvSpPr>
            <p:nvPr/>
          </p:nvSpPr>
          <p:spPr bwMode="auto">
            <a:xfrm>
              <a:off x="1705" y="269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7430" name="Text Box 51"/>
            <p:cNvSpPr txBox="1">
              <a:spLocks noChangeArrowheads="1"/>
            </p:cNvSpPr>
            <p:nvPr/>
          </p:nvSpPr>
          <p:spPr bwMode="auto">
            <a:xfrm>
              <a:off x="1465" y="32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7431" name="Text Box 52"/>
            <p:cNvSpPr txBox="1">
              <a:spLocks noChangeArrowheads="1"/>
            </p:cNvSpPr>
            <p:nvPr/>
          </p:nvSpPr>
          <p:spPr bwMode="auto">
            <a:xfrm>
              <a:off x="2521" y="3029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7432" name="Text Box 53"/>
            <p:cNvSpPr txBox="1">
              <a:spLocks noChangeArrowheads="1"/>
            </p:cNvSpPr>
            <p:nvPr/>
          </p:nvSpPr>
          <p:spPr bwMode="auto">
            <a:xfrm>
              <a:off x="1993" y="202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7433" name="Text Box 54"/>
            <p:cNvSpPr txBox="1">
              <a:spLocks noChangeArrowheads="1"/>
            </p:cNvSpPr>
            <p:nvPr/>
          </p:nvSpPr>
          <p:spPr bwMode="auto">
            <a:xfrm>
              <a:off x="2953" y="197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7434" name="Text Box 55"/>
            <p:cNvSpPr txBox="1">
              <a:spLocks noChangeArrowheads="1"/>
            </p:cNvSpPr>
            <p:nvPr/>
          </p:nvSpPr>
          <p:spPr bwMode="auto">
            <a:xfrm>
              <a:off x="3577" y="187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7435" name="Text Box 56"/>
            <p:cNvSpPr txBox="1">
              <a:spLocks noChangeArrowheads="1"/>
            </p:cNvSpPr>
            <p:nvPr/>
          </p:nvSpPr>
          <p:spPr bwMode="auto">
            <a:xfrm>
              <a:off x="2425" y="125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7436" name="Text Box 57"/>
            <p:cNvSpPr txBox="1">
              <a:spLocks noChangeArrowheads="1"/>
            </p:cNvSpPr>
            <p:nvPr/>
          </p:nvSpPr>
          <p:spPr bwMode="auto">
            <a:xfrm>
              <a:off x="1321" y="173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7437" name="Text Box 58"/>
            <p:cNvSpPr txBox="1">
              <a:spLocks noChangeArrowheads="1"/>
            </p:cNvSpPr>
            <p:nvPr/>
          </p:nvSpPr>
          <p:spPr bwMode="auto">
            <a:xfrm>
              <a:off x="3049" y="235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4120</TotalTime>
  <Words>791</Words>
  <Application>Microsoft Office PowerPoint</Application>
  <PresentationFormat>On-screen Show (4:3)</PresentationFormat>
  <Paragraphs>301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UNIT III GREEDY AND DYNAMIC PROGRAMMING</vt:lpstr>
      <vt:lpstr>Syllabus</vt:lpstr>
      <vt:lpstr>Introduction</vt:lpstr>
      <vt:lpstr>Minimum Spanning Tree</vt:lpstr>
      <vt:lpstr>Mathematical properties of spanning tree</vt:lpstr>
      <vt:lpstr>Application of Spanning Tree</vt:lpstr>
      <vt:lpstr>Minimum Spanning Tree (MST)</vt:lpstr>
      <vt:lpstr>A cable company want to connect five villages to their network     which currently extends to the market town of Avonford. What is the minimum length of cable needed?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Kruskal Algorithm</vt:lpstr>
      <vt:lpstr>Kruskal Algorithm</vt:lpstr>
      <vt:lpstr>Slide 20</vt:lpstr>
      <vt:lpstr>Find a MST using Kruskal Algorithm</vt:lpstr>
      <vt:lpstr>Slide 22</vt:lpstr>
      <vt:lpstr>      Algorithm</vt:lpstr>
      <vt:lpstr>Algorithm Analysis</vt:lpstr>
      <vt:lpstr>Worksheet No.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Staff</cp:lastModifiedBy>
  <cp:revision>251</cp:revision>
  <dcterms:created xsi:type="dcterms:W3CDTF">2016-07-05T10:07:54Z</dcterms:created>
  <dcterms:modified xsi:type="dcterms:W3CDTF">2021-03-29T01:11:53Z</dcterms:modified>
</cp:coreProperties>
</file>