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324" r:id="rId3"/>
    <p:sldId id="363" r:id="rId4"/>
    <p:sldId id="364" r:id="rId5"/>
    <p:sldId id="365" r:id="rId6"/>
    <p:sldId id="366" r:id="rId7"/>
    <p:sldId id="367" r:id="rId8"/>
    <p:sldId id="375" r:id="rId9"/>
    <p:sldId id="376" r:id="rId10"/>
    <p:sldId id="377" r:id="rId11"/>
    <p:sldId id="378" r:id="rId12"/>
    <p:sldId id="379" r:id="rId13"/>
    <p:sldId id="380" r:id="rId14"/>
    <p:sldId id="381" r:id="rId15"/>
    <p:sldId id="368" r:id="rId16"/>
    <p:sldId id="32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803"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1313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75332D-7062-4569-A024-961F601BC07C}" type="datetimeFigureOut">
              <a:rPr lang="en-US" smtClean="0"/>
              <a:pPr/>
              <a:t>3/13/2017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BCD75-6D87-4475-B92A-72AF35D9B4C8}" type="slidenum">
              <a:rPr lang="en-IN" smtClean="0"/>
              <a:pPr/>
              <a:t>‹#›</a:t>
            </a:fld>
            <a:endParaRPr lang="en-IN"/>
          </a:p>
        </p:txBody>
      </p:sp>
    </p:spTree>
    <p:extLst>
      <p:ext uri="{BB962C8B-B14F-4D97-AF65-F5344CB8AC3E}">
        <p14:creationId xmlns="" xmlns:p14="http://schemas.microsoft.com/office/powerpoint/2010/main" val="55889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3B0464-9297-424F-A1E2-9CB845254A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D1C045E-3D28-4229-9F31-EEBC518FD90E}" type="datetimeFigureOut">
              <a:rPr lang="en-US" smtClean="0"/>
              <a:pPr/>
              <a:t>3/13/2017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3B0464-9297-424F-A1E2-9CB845254A8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D1C045E-3D28-4229-9F31-EEBC518FD90E}" type="datetimeFigureOut">
              <a:rPr lang="en-US" smtClean="0"/>
              <a:pPr/>
              <a:t>3/13/2017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E3B0464-9297-424F-A1E2-9CB845254A8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828800"/>
            <a:ext cx="7406640" cy="1472184"/>
          </a:xfrm>
        </p:spPr>
        <p:txBody>
          <a:bodyPr>
            <a:noAutofit/>
          </a:bodyPr>
          <a:lstStyle/>
          <a:p>
            <a:r>
              <a:rPr lang="en-US" sz="3200" b="1" dirty="0"/>
              <a:t>UNIT </a:t>
            </a:r>
            <a:r>
              <a:rPr lang="en-US" sz="3200" b="1" dirty="0" smtClean="0"/>
              <a:t>III</a:t>
            </a:r>
            <a:br>
              <a:rPr lang="en-US" sz="3200" b="1" dirty="0" smtClean="0"/>
            </a:br>
            <a:r>
              <a:rPr lang="en-US" sz="3200" b="1" dirty="0" smtClean="0"/>
              <a:t>GREEDY AND DYNAMIC PROGRAMMING</a:t>
            </a:r>
            <a:endParaRPr lang="en-US" sz="3200" dirty="0"/>
          </a:p>
        </p:txBody>
      </p:sp>
      <p:sp>
        <p:nvSpPr>
          <p:cNvPr id="3" name="Title 1"/>
          <p:cNvSpPr txBox="1">
            <a:spLocks/>
          </p:cNvSpPr>
          <p:nvPr/>
        </p:nvSpPr>
        <p:spPr>
          <a:xfrm>
            <a:off x="1737360" y="3810000"/>
            <a:ext cx="7406640" cy="1472184"/>
          </a:xfrm>
          <a:prstGeom prst="rect">
            <a:avLst/>
          </a:prstGeom>
        </p:spPr>
        <p:txBody>
          <a:bodyPr anchor="b">
            <a:noAutofit/>
          </a:bodyPr>
          <a:lstStyle/>
          <a:p>
            <a:pPr lvl="0">
              <a:spcBef>
                <a:spcPct val="0"/>
              </a:spcBef>
              <a:defRPr/>
            </a:pPr>
            <a:r>
              <a:rPr kumimoji="0" lang="en-US" sz="32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Session </a:t>
            </a:r>
            <a:r>
              <a:rPr kumimoji="0" lang="mr-IN" sz="32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r>
              <a:rPr lang="en-US" sz="32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sz="32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19</a:t>
            </a:r>
            <a:endParaRPr kumimoji="0" lang="en-US"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 xmlns:p14="http://schemas.microsoft.com/office/powerpoint/2010/main" val="1326855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US" sz="2400" b="1" dirty="0" smtClean="0"/>
              <a:t>Step 2 :</a:t>
            </a:r>
            <a:r>
              <a:rPr lang="en-US" sz="2400" dirty="0" smtClean="0"/>
              <a:t> Sort the items according to the ratio and Select the item according to its highest ratio</a:t>
            </a:r>
            <a:r>
              <a:rPr lang="en-IN" sz="2400" dirty="0" smtClean="0"/>
              <a:t>. </a:t>
            </a:r>
            <a:r>
              <a:rPr lang="en-US" sz="2400" dirty="0" smtClean="0"/>
              <a:t>First item is selected</a:t>
            </a:r>
          </a:p>
          <a:p>
            <a:pPr lvl="0"/>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smtClean="0"/>
          </a:p>
          <a:p>
            <a:r>
              <a:rPr lang="en-US" sz="2000" b="1" dirty="0" smtClean="0"/>
              <a:t>Sack Weight = 30 &lt;100</a:t>
            </a:r>
            <a:endParaRPr lang="en-IN" sz="2000" b="1" dirty="0" smtClean="0"/>
          </a:p>
          <a:p>
            <a:r>
              <a:rPr lang="en-US" sz="2000" b="1" dirty="0" smtClean="0"/>
              <a:t>Sack value = 2.2 * 30 = 66</a:t>
            </a:r>
            <a:endParaRPr lang="en-IN" sz="2400" b="1" dirty="0" smtClean="0"/>
          </a:p>
          <a:p>
            <a:pPr lvl="0">
              <a:buNone/>
            </a:pPr>
            <a:endParaRPr lang="en-IN" sz="2400" dirty="0"/>
          </a:p>
        </p:txBody>
      </p:sp>
      <p:graphicFrame>
        <p:nvGraphicFramePr>
          <p:cNvPr id="4" name="Table 3"/>
          <p:cNvGraphicFramePr>
            <a:graphicFrameLocks noGrp="1"/>
          </p:cNvGraphicFramePr>
          <p:nvPr/>
        </p:nvGraphicFramePr>
        <p:xfrm>
          <a:off x="1928794" y="2928934"/>
          <a:ext cx="6176991" cy="1645920"/>
        </p:xfrm>
        <a:graphic>
          <a:graphicData uri="http://schemas.openxmlformats.org/drawingml/2006/table">
            <a:tbl>
              <a:tblPr/>
              <a:tblGrid>
                <a:gridCol w="1831189"/>
                <a:gridCol w="868462"/>
                <a:gridCol w="869335"/>
                <a:gridCol w="869335"/>
                <a:gridCol w="869335"/>
                <a:gridCol w="869335"/>
              </a:tblGrid>
              <a:tr h="369334">
                <a:tc>
                  <a:txBody>
                    <a:bodyPr/>
                    <a:lstStyle/>
                    <a:p>
                      <a:pPr algn="just">
                        <a:lnSpc>
                          <a:spcPct val="150000"/>
                        </a:lnSpc>
                        <a:spcAft>
                          <a:spcPts val="0"/>
                        </a:spcAft>
                      </a:pPr>
                      <a:r>
                        <a:rPr lang="en-US" sz="1800" b="1" dirty="0">
                          <a:latin typeface="Cambria"/>
                          <a:ea typeface="Calibri"/>
                        </a:rPr>
                        <a:t>Object</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3</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5</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334">
                <a:tc>
                  <a:txBody>
                    <a:bodyPr/>
                    <a:lstStyle/>
                    <a:p>
                      <a:pPr algn="just">
                        <a:lnSpc>
                          <a:spcPct val="150000"/>
                        </a:lnSpc>
                        <a:spcAft>
                          <a:spcPts val="0"/>
                        </a:spcAft>
                      </a:pPr>
                      <a:r>
                        <a:rPr lang="en-US" sz="1800" b="1" dirty="0">
                          <a:latin typeface="Cambria"/>
                          <a:ea typeface="Calibri"/>
                        </a:rPr>
                        <a:t>W</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30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50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334">
                <a:tc>
                  <a:txBody>
                    <a:bodyPr/>
                    <a:lstStyle/>
                    <a:p>
                      <a:pPr algn="just">
                        <a:lnSpc>
                          <a:spcPct val="150000"/>
                        </a:lnSpc>
                        <a:spcAft>
                          <a:spcPts val="0"/>
                        </a:spcAft>
                      </a:pPr>
                      <a:r>
                        <a:rPr lang="en-US" sz="1800" b="1" dirty="0">
                          <a:latin typeface="Cambria"/>
                          <a:ea typeface="Calibri"/>
                        </a:rPr>
                        <a:t>Ratio = </a:t>
                      </a:r>
                      <a:r>
                        <a:rPr lang="en-US" sz="1800" b="1" dirty="0" smtClean="0">
                          <a:latin typeface="Cambria"/>
                          <a:ea typeface="Calibri"/>
                        </a:rPr>
                        <a:t>vi/</a:t>
                      </a:r>
                      <a:r>
                        <a:rPr lang="en-US" sz="1800" b="1" dirty="0" err="1" smtClean="0">
                          <a:latin typeface="Cambria"/>
                          <a:ea typeface="Calibri"/>
                        </a:rPr>
                        <a:t>wi</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2.2</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1.5</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1.2</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334">
                <a:tc>
                  <a:txBody>
                    <a:bodyPr/>
                    <a:lstStyle/>
                    <a:p>
                      <a:pPr algn="just">
                        <a:lnSpc>
                          <a:spcPct val="150000"/>
                        </a:lnSpc>
                        <a:spcAft>
                          <a:spcPts val="0"/>
                        </a:spcAft>
                      </a:pPr>
                      <a:r>
                        <a:rPr lang="en-US" sz="1800" b="1">
                          <a:latin typeface="Cambria"/>
                          <a:ea typeface="Calibri"/>
                        </a:rPr>
                        <a:t>Selected item</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b="1">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b="1"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b="1"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b="1"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b="1" dirty="0" smtClean="0"/>
              <a:t>Step 3: Second item is selected</a:t>
            </a:r>
          </a:p>
          <a:p>
            <a:pPr lvl="0"/>
            <a:endParaRPr lang="en-US" b="1" dirty="0" smtClean="0"/>
          </a:p>
          <a:p>
            <a:pPr lvl="0"/>
            <a:endParaRPr lang="en-US" b="1" dirty="0" smtClean="0"/>
          </a:p>
          <a:p>
            <a:pPr lvl="0"/>
            <a:endParaRPr lang="en-US" b="1" dirty="0" smtClean="0"/>
          </a:p>
          <a:p>
            <a:r>
              <a:rPr lang="en-US" sz="2400" b="1" dirty="0" smtClean="0"/>
              <a:t>Sack Weight = 30 +10 = 40 &lt;100</a:t>
            </a:r>
            <a:endParaRPr lang="en-IN" sz="2400" b="1" dirty="0" smtClean="0"/>
          </a:p>
          <a:p>
            <a:r>
              <a:rPr lang="en-US" sz="2400" b="1" dirty="0" smtClean="0"/>
              <a:t>Sack value = 66 + (2*10) =86</a:t>
            </a:r>
            <a:endParaRPr lang="en-IN" sz="2400" b="1" dirty="0" smtClean="0"/>
          </a:p>
        </p:txBody>
      </p:sp>
      <p:graphicFrame>
        <p:nvGraphicFramePr>
          <p:cNvPr id="4" name="Table 3"/>
          <p:cNvGraphicFramePr>
            <a:graphicFrameLocks noGrp="1"/>
          </p:cNvGraphicFramePr>
          <p:nvPr/>
        </p:nvGraphicFramePr>
        <p:xfrm>
          <a:off x="2000232" y="2071678"/>
          <a:ext cx="5748361" cy="1645920"/>
        </p:xfrm>
        <a:graphic>
          <a:graphicData uri="http://schemas.openxmlformats.org/drawingml/2006/table">
            <a:tbl>
              <a:tblPr/>
              <a:tblGrid>
                <a:gridCol w="1704122"/>
                <a:gridCol w="808199"/>
                <a:gridCol w="809010"/>
                <a:gridCol w="809010"/>
                <a:gridCol w="809010"/>
                <a:gridCol w="809010"/>
              </a:tblGrid>
              <a:tr h="405053">
                <a:tc>
                  <a:txBody>
                    <a:bodyPr/>
                    <a:lstStyle/>
                    <a:p>
                      <a:pPr algn="just">
                        <a:lnSpc>
                          <a:spcPct val="150000"/>
                        </a:lnSpc>
                        <a:spcAft>
                          <a:spcPts val="0"/>
                        </a:spcAft>
                      </a:pPr>
                      <a:r>
                        <a:rPr lang="en-US" sz="1800" b="1" dirty="0">
                          <a:latin typeface="Cambria"/>
                          <a:ea typeface="Calibri"/>
                        </a:rPr>
                        <a:t>Object</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3</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2</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5</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53">
                <a:tc>
                  <a:txBody>
                    <a:bodyPr/>
                    <a:lstStyle/>
                    <a:p>
                      <a:pPr algn="just">
                        <a:lnSpc>
                          <a:spcPct val="150000"/>
                        </a:lnSpc>
                        <a:spcAft>
                          <a:spcPts val="0"/>
                        </a:spcAft>
                      </a:pPr>
                      <a:r>
                        <a:rPr lang="en-US" sz="1800" b="1">
                          <a:latin typeface="Cambria"/>
                          <a:ea typeface="Calibri"/>
                        </a:rPr>
                        <a:t>W</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30</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50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40</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53">
                <a:tc>
                  <a:txBody>
                    <a:bodyPr/>
                    <a:lstStyle/>
                    <a:p>
                      <a:pPr algn="just">
                        <a:lnSpc>
                          <a:spcPct val="150000"/>
                        </a:lnSpc>
                        <a:spcAft>
                          <a:spcPts val="0"/>
                        </a:spcAft>
                      </a:pPr>
                      <a:r>
                        <a:rPr lang="en-US" sz="1800" b="1" dirty="0">
                          <a:latin typeface="Cambria"/>
                          <a:ea typeface="Calibri"/>
                        </a:rPr>
                        <a:t>Ratio = </a:t>
                      </a:r>
                      <a:r>
                        <a:rPr lang="en-US" sz="1800" b="1" dirty="0" smtClean="0">
                          <a:latin typeface="Cambria"/>
                          <a:ea typeface="Calibri"/>
                        </a:rPr>
                        <a:t>Vi/</a:t>
                      </a:r>
                      <a:r>
                        <a:rPr lang="en-US" sz="1800" b="1" dirty="0" err="1" smtClean="0">
                          <a:latin typeface="Cambria"/>
                          <a:ea typeface="Calibri"/>
                        </a:rPr>
                        <a:t>Wi</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2.2</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1.5</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1.2</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53">
                <a:tc>
                  <a:txBody>
                    <a:bodyPr/>
                    <a:lstStyle/>
                    <a:p>
                      <a:pPr algn="just">
                        <a:lnSpc>
                          <a:spcPct val="150000"/>
                        </a:lnSpc>
                        <a:spcAft>
                          <a:spcPts val="0"/>
                        </a:spcAft>
                      </a:pPr>
                      <a:r>
                        <a:rPr lang="en-US" sz="1800" b="1">
                          <a:latin typeface="Cambria"/>
                          <a:ea typeface="Calibri"/>
                        </a:rPr>
                        <a:t>Selected item</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a:t>
                      </a:r>
                      <a:endParaRPr lang="en-IN" sz="18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1</a:t>
                      </a:r>
                      <a:endParaRPr lang="en-IN" sz="18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b="1">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b="1"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600" b="1"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IN" dirty="0" smtClean="0"/>
              <a:t>Step 4: </a:t>
            </a:r>
            <a:r>
              <a:rPr lang="en-US" b="1" dirty="0" smtClean="0"/>
              <a:t>Third item is selected</a:t>
            </a:r>
          </a:p>
          <a:p>
            <a:pPr lvl="0"/>
            <a:endParaRPr lang="en-US" b="1" dirty="0" smtClean="0"/>
          </a:p>
          <a:p>
            <a:pPr lvl="0"/>
            <a:endParaRPr lang="en-US" b="1" dirty="0" smtClean="0"/>
          </a:p>
          <a:p>
            <a:pPr lvl="0"/>
            <a:endParaRPr lang="en-US" b="1" dirty="0" smtClean="0"/>
          </a:p>
          <a:p>
            <a:r>
              <a:rPr lang="en-US" sz="2400" b="1" dirty="0" smtClean="0"/>
              <a:t>Sack Weight = 40 +20 = 60 &lt;100</a:t>
            </a:r>
            <a:endParaRPr lang="en-IN" sz="2400" b="1" dirty="0" smtClean="0"/>
          </a:p>
          <a:p>
            <a:r>
              <a:rPr lang="en-US" sz="2400" b="1" dirty="0" smtClean="0"/>
              <a:t>Sack value = 86 + (1.5*20) = 116</a:t>
            </a:r>
            <a:endParaRPr lang="en-IN" sz="2400" b="1" dirty="0" smtClean="0"/>
          </a:p>
        </p:txBody>
      </p:sp>
      <p:graphicFrame>
        <p:nvGraphicFramePr>
          <p:cNvPr id="4" name="Table 3"/>
          <p:cNvGraphicFramePr>
            <a:graphicFrameLocks noGrp="1"/>
          </p:cNvGraphicFramePr>
          <p:nvPr/>
        </p:nvGraphicFramePr>
        <p:xfrm>
          <a:off x="2000233" y="2143116"/>
          <a:ext cx="6643733" cy="1645920"/>
        </p:xfrm>
        <a:graphic>
          <a:graphicData uri="http://schemas.openxmlformats.org/drawingml/2006/table">
            <a:tbl>
              <a:tblPr/>
              <a:tblGrid>
                <a:gridCol w="1969556"/>
                <a:gridCol w="934085"/>
                <a:gridCol w="935023"/>
                <a:gridCol w="935023"/>
                <a:gridCol w="935023"/>
                <a:gridCol w="935023"/>
              </a:tblGrid>
              <a:tr h="351474">
                <a:tc>
                  <a:txBody>
                    <a:bodyPr/>
                    <a:lstStyle/>
                    <a:p>
                      <a:pPr algn="just">
                        <a:lnSpc>
                          <a:spcPct val="150000"/>
                        </a:lnSpc>
                        <a:spcAft>
                          <a:spcPts val="0"/>
                        </a:spcAft>
                      </a:pPr>
                      <a:r>
                        <a:rPr lang="en-US" sz="1800" dirty="0">
                          <a:latin typeface="Cambria"/>
                          <a:ea typeface="Calibri"/>
                        </a:rPr>
                        <a:t>Object</a:t>
                      </a:r>
                      <a:endParaRPr lang="en-IN" sz="1800"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dirty="0">
                          <a:latin typeface="Cambria"/>
                          <a:ea typeface="Calibri"/>
                        </a:rPr>
                        <a:t>3</a:t>
                      </a:r>
                      <a:endParaRPr lang="en-IN" sz="1800"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2</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5</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4</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474">
                <a:tc>
                  <a:txBody>
                    <a:bodyPr/>
                    <a:lstStyle/>
                    <a:p>
                      <a:pPr algn="just">
                        <a:lnSpc>
                          <a:spcPct val="150000"/>
                        </a:lnSpc>
                        <a:spcAft>
                          <a:spcPts val="0"/>
                        </a:spcAft>
                      </a:pPr>
                      <a:r>
                        <a:rPr lang="en-US" sz="1800">
                          <a:latin typeface="Cambria"/>
                          <a:ea typeface="Calibri"/>
                        </a:rPr>
                        <a:t>W</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30</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10</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20</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50</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40</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474">
                <a:tc>
                  <a:txBody>
                    <a:bodyPr/>
                    <a:lstStyle/>
                    <a:p>
                      <a:pPr algn="just">
                        <a:lnSpc>
                          <a:spcPct val="150000"/>
                        </a:lnSpc>
                        <a:spcAft>
                          <a:spcPts val="0"/>
                        </a:spcAft>
                      </a:pPr>
                      <a:r>
                        <a:rPr lang="en-US" sz="1800" dirty="0">
                          <a:latin typeface="Cambria"/>
                          <a:ea typeface="Calibri"/>
                        </a:rPr>
                        <a:t>Ratio = </a:t>
                      </a:r>
                      <a:r>
                        <a:rPr lang="en-US" sz="1800" dirty="0" smtClean="0">
                          <a:latin typeface="Cambria"/>
                          <a:ea typeface="Calibri"/>
                        </a:rPr>
                        <a:t>Vi/</a:t>
                      </a:r>
                      <a:r>
                        <a:rPr lang="en-US" sz="1800" dirty="0" err="1" smtClean="0">
                          <a:latin typeface="Cambria"/>
                          <a:ea typeface="Calibri"/>
                        </a:rPr>
                        <a:t>Wi</a:t>
                      </a:r>
                      <a:endParaRPr lang="en-IN" sz="1800"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2.2</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2</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1.5</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1.2</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474">
                <a:tc>
                  <a:txBody>
                    <a:bodyPr/>
                    <a:lstStyle/>
                    <a:p>
                      <a:pPr algn="just">
                        <a:lnSpc>
                          <a:spcPct val="150000"/>
                        </a:lnSpc>
                        <a:spcAft>
                          <a:spcPts val="0"/>
                        </a:spcAft>
                      </a:pPr>
                      <a:r>
                        <a:rPr lang="en-US" sz="1800">
                          <a:latin typeface="Cambria"/>
                          <a:ea typeface="Calibri"/>
                        </a:rPr>
                        <a:t>Selected item</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Cambria"/>
                          <a:ea typeface="Calibri"/>
                        </a:rPr>
                        <a:t>1</a:t>
                      </a:r>
                      <a:endParaRPr lang="en-IN" sz="180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endParaRPr lang="en-IN" sz="160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endParaRPr lang="en-IN" sz="1600"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lvl="0"/>
            <a:r>
              <a:rPr lang="en-IN" sz="4600" b="1" dirty="0" smtClean="0"/>
              <a:t>Step 5: Fourth item is selected</a:t>
            </a:r>
          </a:p>
          <a:p>
            <a:pPr lvl="0"/>
            <a:endParaRPr lang="en-IN" sz="2900" dirty="0" smtClean="0"/>
          </a:p>
          <a:p>
            <a:pPr lvl="0"/>
            <a:endParaRPr lang="en-IN" sz="2900" dirty="0" smtClean="0"/>
          </a:p>
          <a:p>
            <a:pPr lvl="0"/>
            <a:endParaRPr lang="en-IN" sz="2900" dirty="0" smtClean="0"/>
          </a:p>
          <a:p>
            <a:endParaRPr lang="en-US" sz="2900" dirty="0" smtClean="0"/>
          </a:p>
          <a:p>
            <a:endParaRPr lang="en-US" sz="2900" dirty="0" smtClean="0"/>
          </a:p>
          <a:p>
            <a:endParaRPr lang="en-US" sz="2900" dirty="0" smtClean="0"/>
          </a:p>
          <a:p>
            <a:pPr>
              <a:buNone/>
            </a:pPr>
            <a:r>
              <a:rPr lang="en-IN" sz="4000" dirty="0" smtClean="0"/>
              <a:t>	Sack Weight = 60 +50 = 110 &gt;100 Hence item 4 is skipped and item 5 is selected </a:t>
            </a:r>
          </a:p>
          <a:p>
            <a:pPr>
              <a:buNone/>
            </a:pPr>
            <a:r>
              <a:rPr lang="en-US" sz="4000" dirty="0" smtClean="0"/>
              <a:t> </a:t>
            </a:r>
            <a:endParaRPr lang="en-IN" sz="4000" dirty="0" smtClean="0"/>
          </a:p>
          <a:p>
            <a:endParaRPr lang="en-IN" sz="5000" dirty="0" smtClean="0"/>
          </a:p>
          <a:p>
            <a:endParaRPr lang="en-US" sz="5000" dirty="0" smtClean="0"/>
          </a:p>
          <a:p>
            <a:pPr>
              <a:buNone/>
            </a:pPr>
            <a:endParaRPr lang="en-US" sz="5000" dirty="0" smtClean="0"/>
          </a:p>
          <a:p>
            <a:pPr>
              <a:buNone/>
            </a:pPr>
            <a:endParaRPr lang="en-IN" dirty="0" smtClean="0"/>
          </a:p>
        </p:txBody>
      </p:sp>
      <p:graphicFrame>
        <p:nvGraphicFramePr>
          <p:cNvPr id="4" name="Table 3"/>
          <p:cNvGraphicFramePr>
            <a:graphicFrameLocks noGrp="1"/>
          </p:cNvGraphicFramePr>
          <p:nvPr/>
        </p:nvGraphicFramePr>
        <p:xfrm>
          <a:off x="2000232" y="2786058"/>
          <a:ext cx="5748364" cy="1463040"/>
        </p:xfrm>
        <a:graphic>
          <a:graphicData uri="http://schemas.openxmlformats.org/drawingml/2006/table">
            <a:tbl>
              <a:tblPr/>
              <a:tblGrid>
                <a:gridCol w="1704121"/>
                <a:gridCol w="808199"/>
                <a:gridCol w="809011"/>
                <a:gridCol w="809011"/>
                <a:gridCol w="809011"/>
                <a:gridCol w="809011"/>
              </a:tblGrid>
              <a:tr h="339331">
                <a:tc>
                  <a:txBody>
                    <a:bodyPr/>
                    <a:lstStyle/>
                    <a:p>
                      <a:pPr algn="just">
                        <a:lnSpc>
                          <a:spcPct val="150000"/>
                        </a:lnSpc>
                        <a:spcAft>
                          <a:spcPts val="0"/>
                        </a:spcAft>
                      </a:pPr>
                      <a:r>
                        <a:rPr lang="en-US" sz="1600" b="1" dirty="0">
                          <a:latin typeface="Cambria"/>
                          <a:ea typeface="Calibri"/>
                        </a:rPr>
                        <a:t>Object</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3</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5</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4</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algn="just">
                        <a:lnSpc>
                          <a:spcPct val="150000"/>
                        </a:lnSpc>
                        <a:spcAft>
                          <a:spcPts val="0"/>
                        </a:spcAft>
                      </a:pPr>
                      <a:r>
                        <a:rPr lang="en-US" sz="1600" b="1">
                          <a:latin typeface="Cambria"/>
                          <a:ea typeface="Calibri"/>
                        </a:rPr>
                        <a:t>W</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30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50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40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algn="just">
                        <a:lnSpc>
                          <a:spcPct val="150000"/>
                        </a:lnSpc>
                        <a:spcAft>
                          <a:spcPts val="0"/>
                        </a:spcAft>
                      </a:pPr>
                      <a:r>
                        <a:rPr lang="en-US" sz="1600" b="1" dirty="0">
                          <a:latin typeface="Cambria"/>
                          <a:ea typeface="Calibri"/>
                        </a:rPr>
                        <a:t>Ratio = </a:t>
                      </a:r>
                      <a:r>
                        <a:rPr lang="en-US" sz="1600" b="1" dirty="0" smtClean="0">
                          <a:latin typeface="Cambria"/>
                          <a:ea typeface="Calibri"/>
                        </a:rPr>
                        <a:t>Vi/</a:t>
                      </a:r>
                      <a:r>
                        <a:rPr lang="en-US" sz="1600" b="1" dirty="0" err="1" smtClean="0">
                          <a:latin typeface="Cambria"/>
                          <a:ea typeface="Calibri"/>
                        </a:rPr>
                        <a:t>Wi</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2.2</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1.5</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1.2</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algn="just">
                        <a:lnSpc>
                          <a:spcPct val="150000"/>
                        </a:lnSpc>
                        <a:spcAft>
                          <a:spcPts val="0"/>
                        </a:spcAft>
                      </a:pPr>
                      <a:r>
                        <a:rPr lang="en-US" sz="1600" b="1" dirty="0">
                          <a:latin typeface="Cambria"/>
                          <a:ea typeface="Calibri"/>
                        </a:rPr>
                        <a:t>Selected item</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dirty="0">
                          <a:latin typeface="Cambria"/>
                          <a:ea typeface="Calibri"/>
                        </a:rPr>
                        <a:t>1</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dirty="0" smtClean="0">
                          <a:latin typeface="Cambria"/>
                          <a:ea typeface="Calibri"/>
                        </a:rPr>
                        <a:t>1</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400" b="1"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lvl="0"/>
            <a:r>
              <a:rPr lang="en-IN" sz="4300" b="1" dirty="0" smtClean="0"/>
              <a:t>Step 5: Fifth item is selected</a:t>
            </a:r>
            <a:endParaRPr lang="en-IN" sz="4600" b="1" dirty="0" smtClean="0"/>
          </a:p>
          <a:p>
            <a:pPr lvl="0"/>
            <a:endParaRPr lang="en-IN" sz="2900" dirty="0" smtClean="0"/>
          </a:p>
          <a:p>
            <a:pPr lvl="0"/>
            <a:endParaRPr lang="en-IN" sz="2900" dirty="0" smtClean="0"/>
          </a:p>
          <a:p>
            <a:endParaRPr lang="en-US" sz="3600" dirty="0" smtClean="0"/>
          </a:p>
          <a:p>
            <a:endParaRPr lang="en-US" sz="3600" dirty="0" smtClean="0"/>
          </a:p>
          <a:p>
            <a:r>
              <a:rPr lang="en-US" sz="3600" dirty="0" smtClean="0"/>
              <a:t>Sack Weight = 60+40 = </a:t>
            </a:r>
            <a:r>
              <a:rPr lang="en-US" sz="3600" b="1" dirty="0" smtClean="0"/>
              <a:t>100 &lt;=100</a:t>
            </a:r>
            <a:endParaRPr lang="en-IN" sz="3600" dirty="0" smtClean="0"/>
          </a:p>
          <a:p>
            <a:r>
              <a:rPr lang="en-US" sz="3600" dirty="0" smtClean="0"/>
              <a:t>Sack value = 116 + (1*40) = 156</a:t>
            </a:r>
            <a:endParaRPr lang="en-IN" sz="3600" dirty="0" smtClean="0"/>
          </a:p>
          <a:p>
            <a:pPr>
              <a:buNone/>
            </a:pPr>
            <a:r>
              <a:rPr lang="en-US" sz="3000" b="1" dirty="0" smtClean="0"/>
              <a:t>Now the sack is FULL. Hence we stop. Total value = 156</a:t>
            </a:r>
            <a:endParaRPr lang="en-IN" sz="4000" dirty="0" smtClean="0"/>
          </a:p>
          <a:p>
            <a:endParaRPr lang="en-IN" sz="5000" dirty="0" smtClean="0"/>
          </a:p>
          <a:p>
            <a:endParaRPr lang="en-US" sz="5000" dirty="0" smtClean="0"/>
          </a:p>
          <a:p>
            <a:pPr>
              <a:buNone/>
            </a:pPr>
            <a:endParaRPr lang="en-US" sz="5000" dirty="0" smtClean="0"/>
          </a:p>
          <a:p>
            <a:pPr>
              <a:buNone/>
            </a:pPr>
            <a:endParaRPr lang="en-IN" dirty="0" smtClean="0"/>
          </a:p>
        </p:txBody>
      </p:sp>
      <p:graphicFrame>
        <p:nvGraphicFramePr>
          <p:cNvPr id="4" name="Table 3"/>
          <p:cNvGraphicFramePr>
            <a:graphicFrameLocks noGrp="1"/>
          </p:cNvGraphicFramePr>
          <p:nvPr/>
        </p:nvGraphicFramePr>
        <p:xfrm>
          <a:off x="2000232" y="2714620"/>
          <a:ext cx="5748364" cy="1463040"/>
        </p:xfrm>
        <a:graphic>
          <a:graphicData uri="http://schemas.openxmlformats.org/drawingml/2006/table">
            <a:tbl>
              <a:tblPr/>
              <a:tblGrid>
                <a:gridCol w="1704121"/>
                <a:gridCol w="808199"/>
                <a:gridCol w="809011"/>
                <a:gridCol w="809011"/>
                <a:gridCol w="809011"/>
                <a:gridCol w="809011"/>
              </a:tblGrid>
              <a:tr h="339331">
                <a:tc>
                  <a:txBody>
                    <a:bodyPr/>
                    <a:lstStyle/>
                    <a:p>
                      <a:pPr algn="just">
                        <a:lnSpc>
                          <a:spcPct val="150000"/>
                        </a:lnSpc>
                        <a:spcAft>
                          <a:spcPts val="0"/>
                        </a:spcAft>
                      </a:pPr>
                      <a:r>
                        <a:rPr lang="en-US" sz="1600" b="1" dirty="0">
                          <a:latin typeface="Cambria"/>
                          <a:ea typeface="Calibri"/>
                        </a:rPr>
                        <a:t>Object</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3</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5</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4</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algn="just">
                        <a:lnSpc>
                          <a:spcPct val="150000"/>
                        </a:lnSpc>
                        <a:spcAft>
                          <a:spcPts val="0"/>
                        </a:spcAft>
                      </a:pPr>
                      <a:r>
                        <a:rPr lang="en-US" sz="1600" b="1">
                          <a:latin typeface="Cambria"/>
                          <a:ea typeface="Calibri"/>
                        </a:rPr>
                        <a:t>W</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30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50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40</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algn="just">
                        <a:lnSpc>
                          <a:spcPct val="150000"/>
                        </a:lnSpc>
                        <a:spcAft>
                          <a:spcPts val="0"/>
                        </a:spcAft>
                      </a:pPr>
                      <a:r>
                        <a:rPr lang="en-US" sz="1600" b="1" dirty="0">
                          <a:latin typeface="Cambria"/>
                          <a:ea typeface="Calibri"/>
                        </a:rPr>
                        <a:t>Ratio = </a:t>
                      </a:r>
                      <a:r>
                        <a:rPr lang="en-US" sz="1600" b="1" dirty="0" smtClean="0">
                          <a:latin typeface="Cambria"/>
                          <a:ea typeface="Calibri"/>
                        </a:rPr>
                        <a:t>Vi/</a:t>
                      </a:r>
                      <a:r>
                        <a:rPr lang="en-US" sz="1600" b="1" dirty="0" err="1" smtClean="0">
                          <a:latin typeface="Cambria"/>
                          <a:ea typeface="Calibri"/>
                        </a:rPr>
                        <a:t>Wi</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2.2</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2</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1.5</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dirty="0">
                          <a:latin typeface="Cambria"/>
                          <a:ea typeface="Calibri"/>
                        </a:rPr>
                        <a:t>1.2</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331">
                <a:tc>
                  <a:txBody>
                    <a:bodyPr/>
                    <a:lstStyle/>
                    <a:p>
                      <a:pPr algn="just">
                        <a:lnSpc>
                          <a:spcPct val="150000"/>
                        </a:lnSpc>
                        <a:spcAft>
                          <a:spcPts val="0"/>
                        </a:spcAft>
                      </a:pPr>
                      <a:r>
                        <a:rPr lang="en-US" sz="1600" b="1" dirty="0">
                          <a:latin typeface="Cambria"/>
                          <a:ea typeface="Calibri"/>
                        </a:rPr>
                        <a:t>Selected item</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dirty="0">
                          <a:latin typeface="Cambria"/>
                          <a:ea typeface="Calibri"/>
                        </a:rPr>
                        <a:t>1</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dirty="0">
                          <a:latin typeface="Cambria"/>
                          <a:ea typeface="Calibri"/>
                        </a:rPr>
                        <a:t>1</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b="1">
                          <a:latin typeface="Cambria"/>
                          <a:ea typeface="Calibri"/>
                        </a:rPr>
                        <a:t>1</a:t>
                      </a:r>
                      <a:endParaRPr lang="en-IN" sz="16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600" b="1" dirty="0" smtClean="0">
                          <a:latin typeface="Times New Roman"/>
                          <a:ea typeface="Calibri"/>
                        </a:rPr>
                        <a:t>0</a:t>
                      </a:r>
                      <a:endParaRPr lang="en-IN" sz="16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N" sz="1400" b="1" baseline="0" dirty="0" smtClean="0">
                          <a:latin typeface="Calibri"/>
                        </a:rPr>
                        <a:t> 1</a:t>
                      </a:r>
                      <a:endParaRPr lang="en-IN" sz="1400" b="1" dirty="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0/1 knapsack Vs Fractional knapsack</a:t>
            </a:r>
            <a:endParaRPr lang="en-IN" dirty="0"/>
          </a:p>
        </p:txBody>
      </p:sp>
      <p:graphicFrame>
        <p:nvGraphicFramePr>
          <p:cNvPr id="4" name="Content Placeholder 3"/>
          <p:cNvGraphicFramePr>
            <a:graphicFrameLocks noGrp="1"/>
          </p:cNvGraphicFramePr>
          <p:nvPr>
            <p:ph idx="1"/>
          </p:nvPr>
        </p:nvGraphicFramePr>
        <p:xfrm>
          <a:off x="1285853" y="2143115"/>
          <a:ext cx="7500989" cy="2428893"/>
        </p:xfrm>
        <a:graphic>
          <a:graphicData uri="http://schemas.openxmlformats.org/drawingml/2006/table">
            <a:tbl>
              <a:tblPr/>
              <a:tblGrid>
                <a:gridCol w="3750116"/>
                <a:gridCol w="3750873"/>
              </a:tblGrid>
              <a:tr h="571504">
                <a:tc>
                  <a:txBody>
                    <a:bodyPr/>
                    <a:lstStyle/>
                    <a:p>
                      <a:pPr algn="just">
                        <a:lnSpc>
                          <a:spcPct val="100000"/>
                        </a:lnSpc>
                        <a:spcAft>
                          <a:spcPts val="0"/>
                        </a:spcAft>
                      </a:pPr>
                      <a:r>
                        <a:rPr lang="en-US" sz="1800" dirty="0">
                          <a:latin typeface="Cambria"/>
                          <a:ea typeface="Calibri"/>
                        </a:rPr>
                        <a:t>0-1 Knapsack</a:t>
                      </a:r>
                      <a:endParaRPr lang="en-IN" sz="20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latin typeface="Cambria"/>
                          <a:ea typeface="Calibri"/>
                        </a:rPr>
                        <a:t>Fractional Knapsack</a:t>
                      </a:r>
                      <a:endParaRPr lang="en-IN" sz="20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lgn="just">
                        <a:lnSpc>
                          <a:spcPct val="100000"/>
                        </a:lnSpc>
                        <a:spcAft>
                          <a:spcPts val="0"/>
                        </a:spcAft>
                      </a:pPr>
                      <a:r>
                        <a:rPr lang="en-US" sz="1800">
                          <a:latin typeface="Cambria"/>
                          <a:ea typeface="Calibri"/>
                        </a:rPr>
                        <a:t>N items (can be the same or different)</a:t>
                      </a:r>
                      <a:endParaRPr lang="en-IN" sz="20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latin typeface="Cambria"/>
                          <a:ea typeface="Calibri"/>
                        </a:rPr>
                        <a:t>N items (can be the same or different) </a:t>
                      </a:r>
                      <a:endParaRPr lang="en-IN" sz="20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1">
                <a:tc>
                  <a:txBody>
                    <a:bodyPr/>
                    <a:lstStyle/>
                    <a:p>
                      <a:pPr algn="just">
                        <a:lnSpc>
                          <a:spcPct val="100000"/>
                        </a:lnSpc>
                        <a:spcAft>
                          <a:spcPts val="0"/>
                        </a:spcAft>
                      </a:pPr>
                      <a:r>
                        <a:rPr lang="en-US" sz="1800">
                          <a:latin typeface="Cambria"/>
                          <a:ea typeface="Calibri"/>
                        </a:rPr>
                        <a:t>Must </a:t>
                      </a:r>
                      <a:r>
                        <a:rPr lang="en-US" sz="1800" b="1">
                          <a:latin typeface="Cambria"/>
                          <a:ea typeface="Calibri"/>
                        </a:rPr>
                        <a:t>leave or take </a:t>
                      </a:r>
                      <a:r>
                        <a:rPr lang="en-US" sz="1800">
                          <a:latin typeface="Cambria"/>
                          <a:ea typeface="Calibri"/>
                        </a:rPr>
                        <a:t>(ie 0-1) each item (eg ingots of gold) </a:t>
                      </a:r>
                      <a:endParaRPr lang="en-IN" sz="20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dirty="0">
                          <a:latin typeface="Cambria"/>
                          <a:ea typeface="Calibri"/>
                        </a:rPr>
                        <a:t>an take </a:t>
                      </a:r>
                      <a:r>
                        <a:rPr lang="en-US" sz="1800" b="1" dirty="0">
                          <a:latin typeface="Cambria"/>
                          <a:ea typeface="Calibri"/>
                        </a:rPr>
                        <a:t>fractional part</a:t>
                      </a:r>
                      <a:r>
                        <a:rPr lang="en-US" sz="1800" dirty="0">
                          <a:latin typeface="Cambria"/>
                          <a:ea typeface="Calibri"/>
                        </a:rPr>
                        <a:t> of each item (</a:t>
                      </a:r>
                      <a:r>
                        <a:rPr lang="en-US" sz="1800" dirty="0" err="1">
                          <a:latin typeface="Cambria"/>
                          <a:ea typeface="Calibri"/>
                        </a:rPr>
                        <a:t>eg</a:t>
                      </a:r>
                      <a:r>
                        <a:rPr lang="en-US" sz="1800" dirty="0">
                          <a:latin typeface="Cambria"/>
                          <a:ea typeface="Calibri"/>
                        </a:rPr>
                        <a:t> bags of gold dust)</a:t>
                      </a:r>
                      <a:endParaRPr lang="en-IN" sz="20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lgn="just">
                        <a:lnSpc>
                          <a:spcPct val="100000"/>
                        </a:lnSpc>
                        <a:spcAft>
                          <a:spcPts val="0"/>
                        </a:spcAft>
                      </a:pPr>
                      <a:r>
                        <a:rPr lang="en-US" sz="1800">
                          <a:latin typeface="Cambria"/>
                          <a:ea typeface="Calibri"/>
                        </a:rPr>
                        <a:t>Dynamic programming works, greedy does not</a:t>
                      </a:r>
                      <a:endParaRPr lang="en-IN" sz="20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dirty="0">
                          <a:latin typeface="Cambria"/>
                          <a:ea typeface="Calibri"/>
                        </a:rPr>
                        <a:t>Greedy works and DP algorithms work</a:t>
                      </a:r>
                      <a:endParaRPr lang="en-IN" sz="20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0"/>
            <a:ext cx="7498080" cy="1143000"/>
          </a:xfrm>
        </p:spPr>
        <p:txBody>
          <a:bodyPr>
            <a:normAutofit/>
          </a:bodyPr>
          <a:lstStyle/>
          <a:p>
            <a:r>
              <a:rPr lang="en-US" sz="4000" b="1" dirty="0" smtClean="0"/>
              <a:t>Worksheet No. 19</a:t>
            </a:r>
            <a:endParaRPr lang="en-US"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a:t>
            </a:r>
            <a:endParaRPr lang="en-US" b="1" dirty="0"/>
          </a:p>
        </p:txBody>
      </p:sp>
      <p:sp>
        <p:nvSpPr>
          <p:cNvPr id="3" name="Content Placeholder 2"/>
          <p:cNvSpPr>
            <a:spLocks noGrp="1"/>
          </p:cNvSpPr>
          <p:nvPr>
            <p:ph idx="1"/>
          </p:nvPr>
        </p:nvSpPr>
        <p:spPr/>
        <p:txBody>
          <a:bodyPr>
            <a:normAutofit/>
          </a:bodyPr>
          <a:lstStyle/>
          <a:p>
            <a:r>
              <a:rPr lang="en-IN" sz="2400" dirty="0" smtClean="0"/>
              <a:t>Introduction - Greedy: Huffman Coding - Knapsack Problem - Minimum Spanning Tree (</a:t>
            </a:r>
            <a:r>
              <a:rPr lang="en-IN" sz="2400" dirty="0" err="1" smtClean="0"/>
              <a:t>Kruskals</a:t>
            </a:r>
            <a:r>
              <a:rPr lang="en-IN" sz="2400" dirty="0" smtClean="0"/>
              <a:t> Algorithm). </a:t>
            </a:r>
            <a:r>
              <a:rPr lang="en-IN" sz="2400" b="1" dirty="0" smtClean="0">
                <a:solidFill>
                  <a:srgbClr val="00B050"/>
                </a:solidFill>
              </a:rPr>
              <a:t>Dynamic Programming: 0/1 Knapsack Problem </a:t>
            </a:r>
            <a:r>
              <a:rPr lang="en-IN" sz="2400" dirty="0" smtClean="0"/>
              <a:t>- Travelling Salesman Problem – Multistage Graph- Forward path and backward path.</a:t>
            </a:r>
            <a:endParaRPr lang="en-IN" sz="2400" b="1" dirty="0" smtClean="0">
              <a:solidFill>
                <a:srgbClr val="00B050"/>
              </a:solidFill>
            </a:endParaRPr>
          </a:p>
        </p:txBody>
      </p:sp>
    </p:spTree>
    <p:extLst>
      <p:ext uri="{BB962C8B-B14F-4D97-AF65-F5344CB8AC3E}">
        <p14:creationId xmlns="" xmlns:p14="http://schemas.microsoft.com/office/powerpoint/2010/main" val="157272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Introduction</a:t>
            </a:r>
            <a:endParaRPr lang="en-US" dirty="0"/>
          </a:p>
        </p:txBody>
      </p:sp>
      <p:sp>
        <p:nvSpPr>
          <p:cNvPr id="3" name="Content Placeholder 2"/>
          <p:cNvSpPr>
            <a:spLocks noGrp="1"/>
          </p:cNvSpPr>
          <p:nvPr>
            <p:ph idx="1"/>
          </p:nvPr>
        </p:nvSpPr>
        <p:spPr/>
        <p:txBody>
          <a:bodyPr>
            <a:noAutofit/>
          </a:bodyPr>
          <a:lstStyle/>
          <a:p>
            <a:r>
              <a:rPr lang="en-IN" sz="1800" dirty="0" smtClean="0"/>
              <a:t>It is used when the solution can be recursively described in terms of solutions to subproblems (optimal substructure). </a:t>
            </a:r>
          </a:p>
          <a:p>
            <a:r>
              <a:rPr lang="en-IN" sz="1800" dirty="0" smtClean="0"/>
              <a:t>Algorithm finds solutions to subproblems and stores them in memory for later use. </a:t>
            </a:r>
          </a:p>
          <a:p>
            <a:r>
              <a:rPr lang="en-IN" sz="1800" dirty="0" smtClean="0"/>
              <a:t>More efficient than “brute-force methods”, which solve the same subproblems over and over again.</a:t>
            </a:r>
          </a:p>
          <a:p>
            <a:r>
              <a:rPr lang="en-IN" sz="2400" b="1" dirty="0" smtClean="0"/>
              <a:t>Characteristics:</a:t>
            </a:r>
          </a:p>
          <a:p>
            <a:pPr>
              <a:buNone/>
            </a:pPr>
            <a:r>
              <a:rPr lang="en-IN" sz="1800" b="1" dirty="0" smtClean="0"/>
              <a:t>	1. Optimal substructure:</a:t>
            </a:r>
          </a:p>
          <a:p>
            <a:pPr>
              <a:buNone/>
            </a:pPr>
            <a:r>
              <a:rPr lang="en-IN" sz="1800" dirty="0" smtClean="0"/>
              <a:t>	Optimal solution to problem consists of optimal solutions to subproblems</a:t>
            </a:r>
          </a:p>
          <a:p>
            <a:pPr>
              <a:buNone/>
            </a:pPr>
            <a:r>
              <a:rPr lang="en-IN" sz="1800" b="1" dirty="0" smtClean="0"/>
              <a:t>	2. Overlapping subproblems:</a:t>
            </a:r>
          </a:p>
          <a:p>
            <a:pPr>
              <a:buNone/>
            </a:pPr>
            <a:r>
              <a:rPr lang="en-IN" sz="1800" dirty="0" smtClean="0"/>
              <a:t>	Few subproblems in total, many recurring instances of </a:t>
            </a:r>
            <a:r>
              <a:rPr lang="en-IN" sz="1800" dirty="0" smtClean="0"/>
              <a:t>each.</a:t>
            </a:r>
            <a:endParaRPr lang="en-IN" sz="1800" dirty="0" smtClean="0"/>
          </a:p>
          <a:p>
            <a:pPr>
              <a:buNone/>
            </a:pPr>
            <a:r>
              <a:rPr lang="en-IN" sz="1800" b="1" dirty="0" smtClean="0"/>
              <a:t>	3. Bottom up approach:</a:t>
            </a:r>
          </a:p>
          <a:p>
            <a:pPr>
              <a:buNone/>
            </a:pPr>
            <a:r>
              <a:rPr lang="en-IN" sz="1800" dirty="0" smtClean="0"/>
              <a:t>	Solve bottom-up, building a table of solved subproblems that are used to solve larger 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Greedy Vs Dynamic Programming</a:t>
            </a:r>
            <a:endParaRPr lang="en-IN" dirty="0"/>
          </a:p>
        </p:txBody>
      </p:sp>
      <p:graphicFrame>
        <p:nvGraphicFramePr>
          <p:cNvPr id="5" name="Content Placeholder 4"/>
          <p:cNvGraphicFramePr>
            <a:graphicFrameLocks noGrp="1"/>
          </p:cNvGraphicFramePr>
          <p:nvPr>
            <p:ph idx="1"/>
          </p:nvPr>
        </p:nvGraphicFramePr>
        <p:xfrm>
          <a:off x="1142977" y="1802131"/>
          <a:ext cx="8001024" cy="4627264"/>
        </p:xfrm>
        <a:graphic>
          <a:graphicData uri="http://schemas.openxmlformats.org/drawingml/2006/table">
            <a:tbl>
              <a:tblPr/>
              <a:tblGrid>
                <a:gridCol w="4000108"/>
                <a:gridCol w="4000916"/>
              </a:tblGrid>
              <a:tr h="361909">
                <a:tc>
                  <a:txBody>
                    <a:bodyPr/>
                    <a:lstStyle/>
                    <a:p>
                      <a:pPr>
                        <a:lnSpc>
                          <a:spcPct val="150000"/>
                        </a:lnSpc>
                        <a:spcAft>
                          <a:spcPts val="0"/>
                        </a:spcAft>
                      </a:pPr>
                      <a:r>
                        <a:rPr lang="en-US" sz="1400" b="1" dirty="0">
                          <a:latin typeface="Cambria"/>
                          <a:ea typeface="Calibri"/>
                        </a:rPr>
                        <a:t>Greedy method</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400" b="1">
                          <a:latin typeface="Cambria"/>
                          <a:ea typeface="Calibri"/>
                        </a:rPr>
                        <a:t>Dynamic Programming</a:t>
                      </a:r>
                      <a:endParaRPr lang="en-IN"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071">
                <a:tc>
                  <a:txBody>
                    <a:bodyPr/>
                    <a:lstStyle/>
                    <a:p>
                      <a:pPr>
                        <a:lnSpc>
                          <a:spcPct val="150000"/>
                        </a:lnSpc>
                        <a:spcAft>
                          <a:spcPts val="0"/>
                        </a:spcAft>
                      </a:pPr>
                      <a:r>
                        <a:rPr lang="en-US" sz="1100" dirty="0">
                          <a:latin typeface="Cambria"/>
                          <a:ea typeface="Calibri"/>
                        </a:rPr>
                        <a:t>make an optimal choice (without knowing solutions to subproblems) and then solve remaining subproblems</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100" dirty="0">
                          <a:latin typeface="Cambria"/>
                          <a:ea typeface="Calibri"/>
                        </a:rPr>
                        <a:t>solve subproblems first, then use those solutions to make an optimal choice</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357">
                <a:tc>
                  <a:txBody>
                    <a:bodyPr/>
                    <a:lstStyle/>
                    <a:p>
                      <a:pPr>
                        <a:lnSpc>
                          <a:spcPct val="150000"/>
                        </a:lnSpc>
                        <a:spcAft>
                          <a:spcPts val="0"/>
                        </a:spcAft>
                      </a:pPr>
                      <a:r>
                        <a:rPr lang="en-US" sz="1100" dirty="0">
                          <a:latin typeface="Cambria"/>
                          <a:ea typeface="Calibri"/>
                        </a:rPr>
                        <a:t>solutions are top down</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100">
                          <a:latin typeface="Cambria"/>
                          <a:ea typeface="Calibri"/>
                        </a:rPr>
                        <a:t>solutions are bottom up</a:t>
                      </a:r>
                      <a:endParaRPr lang="en-IN"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8714">
                <a:tc>
                  <a:txBody>
                    <a:bodyPr/>
                    <a:lstStyle/>
                    <a:p>
                      <a:pPr algn="just">
                        <a:lnSpc>
                          <a:spcPct val="150000"/>
                        </a:lnSpc>
                        <a:spcAft>
                          <a:spcPts val="0"/>
                        </a:spcAft>
                      </a:pPr>
                      <a:r>
                        <a:rPr lang="en-US" sz="1100" dirty="0">
                          <a:latin typeface="Cambria"/>
                          <a:ea typeface="Calibri"/>
                        </a:rPr>
                        <a:t>Best choice does not depend on solutions to subproblems.</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latin typeface="Cambria"/>
                          <a:ea typeface="Calibri"/>
                        </a:rPr>
                        <a:t>Choice at each step depends on solutions to subproblems</a:t>
                      </a:r>
                      <a:endParaRPr lang="en-IN"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071">
                <a:tc>
                  <a:txBody>
                    <a:bodyPr/>
                    <a:lstStyle/>
                    <a:p>
                      <a:pPr algn="just">
                        <a:lnSpc>
                          <a:spcPct val="150000"/>
                        </a:lnSpc>
                        <a:spcAft>
                          <a:spcPts val="0"/>
                        </a:spcAft>
                      </a:pPr>
                      <a:r>
                        <a:rPr lang="en-US" sz="1100">
                          <a:latin typeface="Cambria"/>
                          <a:ea typeface="Calibri"/>
                        </a:rPr>
                        <a:t>Make best choice at current time, then work on subproblems. Best choice does depend on choices so far</a:t>
                      </a:r>
                      <a:endParaRPr lang="en-IN"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100">
                          <a:latin typeface="Times New Roman"/>
                          <a:ea typeface="Times New Roman"/>
                        </a:rPr>
                        <a:t>Many subproblems are repeated in solving larger problems. This repetition results in great savings when the computation is bottom up</a:t>
                      </a:r>
                      <a:endParaRPr lang="en-IN"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071">
                <a:tc>
                  <a:txBody>
                    <a:bodyPr/>
                    <a:lstStyle/>
                    <a:p>
                      <a:pPr algn="just">
                        <a:lnSpc>
                          <a:spcPct val="150000"/>
                        </a:lnSpc>
                        <a:spcAft>
                          <a:spcPts val="0"/>
                        </a:spcAft>
                      </a:pPr>
                      <a:r>
                        <a:rPr lang="en-US" sz="1100" b="1" dirty="0">
                          <a:latin typeface="Cambria"/>
                          <a:ea typeface="Calibri"/>
                        </a:rPr>
                        <a:t>Optimal Substructure</a:t>
                      </a:r>
                      <a:r>
                        <a:rPr lang="en-US" sz="1100" dirty="0">
                          <a:latin typeface="Cambria"/>
                          <a:ea typeface="Calibri"/>
                        </a:rPr>
                        <a:t>: solution to problem contains within it optimal solutions to subproblems </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b="1">
                          <a:latin typeface="Cambria"/>
                          <a:ea typeface="Calibri"/>
                        </a:rPr>
                        <a:t>Optimal Substructure</a:t>
                      </a:r>
                      <a:r>
                        <a:rPr lang="en-US" sz="1100">
                          <a:latin typeface="Cambria"/>
                          <a:ea typeface="Calibri"/>
                        </a:rPr>
                        <a:t>: solution to problem contains within it optimal solutions to subproblems</a:t>
                      </a:r>
                      <a:endParaRPr lang="en-IN"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071">
                <a:tc>
                  <a:txBody>
                    <a:bodyPr/>
                    <a:lstStyle/>
                    <a:p>
                      <a:pPr algn="just">
                        <a:lnSpc>
                          <a:spcPct val="150000"/>
                        </a:lnSpc>
                        <a:spcAft>
                          <a:spcPts val="0"/>
                        </a:spcAft>
                      </a:pPr>
                      <a:r>
                        <a:rPr lang="en-US" sz="1100" dirty="0">
                          <a:latin typeface="Cambria"/>
                          <a:ea typeface="Calibri"/>
                        </a:rPr>
                        <a:t>Fractional knapsack: at each step, choose item with highest ratio </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dirty="0">
                          <a:latin typeface="Cambria"/>
                          <a:ea typeface="Calibri"/>
                        </a:rPr>
                        <a:t>0-1 Knapsack: to determine whether to include item </a:t>
                      </a:r>
                      <a:r>
                        <a:rPr lang="en-US" sz="1100" dirty="0" err="1">
                          <a:latin typeface="Cambria"/>
                          <a:ea typeface="Calibri"/>
                        </a:rPr>
                        <a:t>i</a:t>
                      </a:r>
                      <a:r>
                        <a:rPr lang="en-US" sz="1100" dirty="0">
                          <a:latin typeface="Cambria"/>
                          <a:ea typeface="Calibri"/>
                        </a:rPr>
                        <a:t> for a given size, must consider best solution, at that size, with and without item </a:t>
                      </a:r>
                      <a:r>
                        <a:rPr lang="en-US" sz="1100" dirty="0" err="1">
                          <a:latin typeface="Cambria"/>
                          <a:ea typeface="Calibri"/>
                        </a:rPr>
                        <a:t>i</a:t>
                      </a:r>
                      <a:endParaRPr lang="en-IN"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0/1 KNAPSACK PROBLEM</a:t>
            </a:r>
            <a:endParaRPr lang="en-IN" dirty="0"/>
          </a:p>
        </p:txBody>
      </p:sp>
      <p:sp>
        <p:nvSpPr>
          <p:cNvPr id="3" name="Content Placeholder 2"/>
          <p:cNvSpPr>
            <a:spLocks noGrp="1"/>
          </p:cNvSpPr>
          <p:nvPr>
            <p:ph idx="1"/>
          </p:nvPr>
        </p:nvSpPr>
        <p:spPr/>
        <p:txBody>
          <a:bodyPr>
            <a:normAutofit lnSpcReduction="10000"/>
          </a:bodyPr>
          <a:lstStyle/>
          <a:p>
            <a:pPr algn="just"/>
            <a:r>
              <a:rPr lang="en-US" sz="2800" dirty="0" smtClean="0"/>
              <a:t>The most common problem being solved is the </a:t>
            </a:r>
            <a:r>
              <a:rPr lang="en-US" sz="2800" b="1" dirty="0" smtClean="0"/>
              <a:t>0-1 knapsack problem</a:t>
            </a:r>
            <a:r>
              <a:rPr lang="en-US" sz="2800" dirty="0" smtClean="0"/>
              <a:t>, which restricts the number </a:t>
            </a:r>
            <a:r>
              <a:rPr lang="en-US" sz="2800" i="1" dirty="0" smtClean="0"/>
              <a:t>x</a:t>
            </a:r>
            <a:r>
              <a:rPr lang="en-US" sz="2800" i="1" baseline="-25000" dirty="0" smtClean="0"/>
              <a:t>i</a:t>
            </a:r>
            <a:r>
              <a:rPr lang="en-US" sz="2800" dirty="0" smtClean="0"/>
              <a:t> of copies of each kind of item to zero or one. </a:t>
            </a:r>
          </a:p>
          <a:p>
            <a:pPr algn="just"/>
            <a:r>
              <a:rPr lang="en-US" sz="2800" dirty="0" smtClean="0"/>
              <a:t>Given a set of </a:t>
            </a:r>
            <a:r>
              <a:rPr lang="en-US" sz="2800" i="1" dirty="0" smtClean="0"/>
              <a:t>n</a:t>
            </a:r>
            <a:r>
              <a:rPr lang="en-US" sz="2800" dirty="0" smtClean="0"/>
              <a:t> items numbered from 1 up to </a:t>
            </a:r>
            <a:r>
              <a:rPr lang="en-US" sz="2800" i="1" dirty="0" smtClean="0"/>
              <a:t>n</a:t>
            </a:r>
            <a:r>
              <a:rPr lang="en-US" sz="2800" dirty="0" smtClean="0"/>
              <a:t>, each with a weight </a:t>
            </a:r>
            <a:r>
              <a:rPr lang="en-US" sz="2800" i="1" dirty="0" err="1" smtClean="0"/>
              <a:t>w</a:t>
            </a:r>
            <a:r>
              <a:rPr lang="en-US" sz="2800" i="1" baseline="-25000" dirty="0" err="1" smtClean="0"/>
              <a:t>i</a:t>
            </a:r>
            <a:r>
              <a:rPr lang="en-US" sz="2800" dirty="0" smtClean="0"/>
              <a:t> and a value </a:t>
            </a:r>
            <a:r>
              <a:rPr lang="en-US" sz="2800" i="1" dirty="0" smtClean="0"/>
              <a:t>v</a:t>
            </a:r>
            <a:r>
              <a:rPr lang="en-US" sz="2800" i="1" baseline="-25000" dirty="0" smtClean="0"/>
              <a:t>i</a:t>
            </a:r>
            <a:r>
              <a:rPr lang="en-US" sz="2800" dirty="0" smtClean="0"/>
              <a:t>, along with a maximum weight capacity </a:t>
            </a:r>
            <a:r>
              <a:rPr lang="en-US" sz="2800" i="1" dirty="0" smtClean="0"/>
              <a:t>W</a:t>
            </a:r>
            <a:r>
              <a:rPr lang="en-US" sz="2800" dirty="0" smtClean="0"/>
              <a:t>,</a:t>
            </a:r>
            <a:endParaRPr lang="en-IN" sz="2800" dirty="0" smtClean="0"/>
          </a:p>
          <a:p>
            <a:pPr algn="just">
              <a:buNone/>
            </a:pPr>
            <a:r>
              <a:rPr lang="en-IN" sz="2800" dirty="0" smtClean="0"/>
              <a:t>		Maximize</a:t>
            </a:r>
          </a:p>
          <a:p>
            <a:pPr algn="just">
              <a:buNone/>
            </a:pPr>
            <a:r>
              <a:rPr lang="en-IN" sz="2800" dirty="0" smtClean="0"/>
              <a:t>		</a:t>
            </a:r>
          </a:p>
          <a:p>
            <a:pPr algn="just">
              <a:buNone/>
            </a:pPr>
            <a:r>
              <a:rPr lang="en-IN" sz="2800" dirty="0" smtClean="0"/>
              <a:t>		Subject to </a:t>
            </a:r>
            <a:r>
              <a:rPr lang="en-US" sz="2800" dirty="0" smtClean="0"/>
              <a:t> </a:t>
            </a:r>
            <a:r>
              <a:rPr lang="en-IN" sz="2800" dirty="0" smtClean="0"/>
              <a:t> </a:t>
            </a:r>
            <a:r>
              <a:rPr lang="en-US" sz="2800" dirty="0" smtClean="0"/>
              <a:t> </a:t>
            </a:r>
            <a:r>
              <a:rPr lang="en-IN" sz="2800" dirty="0" smtClean="0"/>
              <a:t>        and </a:t>
            </a:r>
            <a:endParaRPr lang="en-IN" sz="2800" dirty="0"/>
          </a:p>
        </p:txBody>
      </p:sp>
      <p:pic>
        <p:nvPicPr>
          <p:cNvPr id="4" name="Picture 3" descr="\sum_{i=1}^n v_i x_i"/>
          <p:cNvPicPr/>
          <p:nvPr/>
        </p:nvPicPr>
        <p:blipFill>
          <a:blip r:embed="rId2" cstate="print"/>
          <a:srcRect/>
          <a:stretch>
            <a:fillRect/>
          </a:stretch>
        </p:blipFill>
        <p:spPr bwMode="auto">
          <a:xfrm>
            <a:off x="4643438" y="4429132"/>
            <a:ext cx="1357322" cy="714380"/>
          </a:xfrm>
          <a:prstGeom prst="rect">
            <a:avLst/>
          </a:prstGeom>
          <a:noFill/>
          <a:ln w="9525">
            <a:noFill/>
            <a:miter lim="800000"/>
            <a:headEnd/>
            <a:tailEnd/>
          </a:ln>
        </p:spPr>
      </p:pic>
      <p:pic>
        <p:nvPicPr>
          <p:cNvPr id="5" name="Picture 4" descr="\sum_{i=1}^n w_i x_i \leq W"/>
          <p:cNvPicPr/>
          <p:nvPr/>
        </p:nvPicPr>
        <p:blipFill>
          <a:blip r:embed="rId3" cstate="print"/>
          <a:srcRect/>
          <a:stretch>
            <a:fillRect/>
          </a:stretch>
        </p:blipFill>
        <p:spPr bwMode="auto">
          <a:xfrm>
            <a:off x="4500562" y="5214950"/>
            <a:ext cx="1643073" cy="985110"/>
          </a:xfrm>
          <a:prstGeom prst="rect">
            <a:avLst/>
          </a:prstGeom>
          <a:noFill/>
          <a:ln w="9525">
            <a:noFill/>
            <a:miter lim="800000"/>
            <a:headEnd/>
            <a:tailEnd/>
          </a:ln>
        </p:spPr>
      </p:pic>
      <p:pic>
        <p:nvPicPr>
          <p:cNvPr id="6" name="Picture 5" descr="x_i \in \{0,1\}"/>
          <p:cNvPicPr/>
          <p:nvPr/>
        </p:nvPicPr>
        <p:blipFill>
          <a:blip r:embed="rId4" cstate="print"/>
          <a:srcRect/>
          <a:stretch>
            <a:fillRect/>
          </a:stretch>
        </p:blipFill>
        <p:spPr bwMode="auto">
          <a:xfrm>
            <a:off x="7215206" y="5357826"/>
            <a:ext cx="1214446" cy="57150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0/1 Knapsack Problem</a:t>
            </a:r>
            <a:endParaRPr lang="en-IN" dirty="0"/>
          </a:p>
        </p:txBody>
      </p:sp>
      <p:sp>
        <p:nvSpPr>
          <p:cNvPr id="3" name="Content Placeholder 2"/>
          <p:cNvSpPr>
            <a:spLocks noGrp="1"/>
          </p:cNvSpPr>
          <p:nvPr>
            <p:ph idx="1"/>
          </p:nvPr>
        </p:nvSpPr>
        <p:spPr/>
        <p:txBody>
          <a:bodyPr/>
          <a:lstStyle/>
          <a:p>
            <a:pPr algn="just"/>
            <a:r>
              <a:rPr lang="en-US" dirty="0" smtClean="0"/>
              <a:t>Informal Definition:</a:t>
            </a:r>
          </a:p>
          <a:p>
            <a:pPr algn="just">
              <a:buNone/>
            </a:pPr>
            <a:r>
              <a:rPr lang="en-US" dirty="0" smtClean="0"/>
              <a:t>	The 0/1 Knapsack Problem is to maximize the sum of the values of the items in the knapsack so that the sum of the weights is less than or equal to the knapsack's capacity.</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US" b="1" dirty="0" smtClean="0"/>
              <a:t>Optimal substructure:</a:t>
            </a:r>
            <a:endParaRPr lang="en-IN" dirty="0" smtClean="0"/>
          </a:p>
          <a:p>
            <a:pPr>
              <a:buNone/>
            </a:pPr>
            <a:r>
              <a:rPr lang="en-US" dirty="0" smtClean="0"/>
              <a:t>	To consider all subsets of items, there can be two cases for every item: </a:t>
            </a:r>
            <a:endParaRPr lang="en-IN" dirty="0" smtClean="0"/>
          </a:p>
          <a:p>
            <a:pPr marL="596646" lvl="0" indent="-514350">
              <a:buFont typeface="+mj-lt"/>
              <a:buAutoNum type="arabicPeriod"/>
            </a:pPr>
            <a:r>
              <a:rPr lang="en-US" dirty="0" smtClean="0"/>
              <a:t>T</a:t>
            </a:r>
            <a:r>
              <a:rPr lang="en-US" dirty="0" smtClean="0"/>
              <a:t>he </a:t>
            </a:r>
            <a:r>
              <a:rPr lang="en-US" dirty="0" smtClean="0"/>
              <a:t>item is included in the optimal subset, </a:t>
            </a:r>
            <a:endParaRPr lang="en-IN" dirty="0" smtClean="0"/>
          </a:p>
          <a:p>
            <a:pPr marL="596646" lvl="0" indent="-514350">
              <a:buFont typeface="+mj-lt"/>
              <a:buAutoNum type="arabicPeriod"/>
            </a:pPr>
            <a:r>
              <a:rPr lang="en-US" dirty="0" smtClean="0"/>
              <a:t>N</a:t>
            </a:r>
            <a:r>
              <a:rPr lang="en-US" dirty="0" smtClean="0"/>
              <a:t>ot </a:t>
            </a:r>
            <a:r>
              <a:rPr lang="en-US" dirty="0" smtClean="0"/>
              <a:t>included in the optimal set.</a:t>
            </a:r>
            <a:endParaRPr lang="en-IN" dirty="0" smtClean="0"/>
          </a:p>
          <a:p>
            <a:pPr>
              <a:buNone/>
            </a:pPr>
            <a:r>
              <a:rPr lang="en-US" dirty="0" smtClean="0"/>
              <a:t>	Therefore, the maximum value that can be obtained from n items is max of following two values.</a:t>
            </a:r>
            <a:endParaRPr lang="en-IN" dirty="0" smtClean="0"/>
          </a:p>
          <a:p>
            <a:pPr marL="596646" indent="-514350">
              <a:buFont typeface="+mj-lt"/>
              <a:buAutoNum type="arabicPeriod"/>
            </a:pPr>
            <a:r>
              <a:rPr lang="en-US" dirty="0" smtClean="0"/>
              <a:t>Maximum value obtained by n-1 items and W weight (excluding nth item).</a:t>
            </a:r>
            <a:endParaRPr lang="en-IN" dirty="0" smtClean="0"/>
          </a:p>
          <a:p>
            <a:pPr marL="596646" lvl="0" indent="-514350">
              <a:buFont typeface="+mj-lt"/>
              <a:buAutoNum type="arabicPeriod"/>
            </a:pPr>
            <a:r>
              <a:rPr lang="en-US" dirty="0" smtClean="0"/>
              <a:t>Value of nth item plus maximum value obtained by n-1 items and W minus weight of the nth item (including nth item).</a:t>
            </a:r>
            <a:endParaRPr lang="en-IN" dirty="0" smtClean="0"/>
          </a:p>
          <a:p>
            <a:pPr>
              <a:buNone/>
            </a:pPr>
            <a:r>
              <a:rPr lang="en-US" dirty="0" smtClean="0"/>
              <a:t>	If weight of nth item is greater than W, then the nth item cannot be included and case 1 is the only possibility.</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Problem </a:t>
            </a:r>
            <a:endParaRPr lang="en-IN" dirty="0"/>
          </a:p>
        </p:txBody>
      </p:sp>
      <p:sp>
        <p:nvSpPr>
          <p:cNvPr id="3" name="Content Placeholder 2"/>
          <p:cNvSpPr>
            <a:spLocks noGrp="1"/>
          </p:cNvSpPr>
          <p:nvPr>
            <p:ph idx="1"/>
          </p:nvPr>
        </p:nvSpPr>
        <p:spPr/>
        <p:txBody>
          <a:bodyPr/>
          <a:lstStyle/>
          <a:p>
            <a:r>
              <a:rPr lang="en-US" dirty="0" smtClean="0"/>
              <a:t>Input: 5 objects, C = 100 </a:t>
            </a:r>
            <a:endParaRPr lang="en-IN" dirty="0" smtClean="0"/>
          </a:p>
          <a:p>
            <a:pPr>
              <a:buNone/>
            </a:pPr>
            <a:endParaRPr lang="en-US" dirty="0" smtClean="0"/>
          </a:p>
          <a:p>
            <a:pPr>
              <a:buNone/>
            </a:pPr>
            <a:endParaRPr lang="en-US" dirty="0" smtClean="0"/>
          </a:p>
          <a:p>
            <a:pPr>
              <a:buNone/>
            </a:pPr>
            <a:r>
              <a:rPr lang="en-US" dirty="0" smtClean="0"/>
              <a:t>Solve the knapsack problem</a:t>
            </a:r>
            <a:r>
              <a:rPr lang="en-US" b="1" dirty="0" smtClean="0"/>
              <a:t> using Dynamic approach</a:t>
            </a:r>
            <a:endParaRPr lang="en-IN" dirty="0" smtClean="0"/>
          </a:p>
          <a:p>
            <a:endParaRPr lang="en-IN" dirty="0"/>
          </a:p>
        </p:txBody>
      </p:sp>
      <p:graphicFrame>
        <p:nvGraphicFramePr>
          <p:cNvPr id="6" name="Table 5"/>
          <p:cNvGraphicFramePr>
            <a:graphicFrameLocks noGrp="1"/>
          </p:cNvGraphicFramePr>
          <p:nvPr/>
        </p:nvGraphicFramePr>
        <p:xfrm>
          <a:off x="2357422" y="2214554"/>
          <a:ext cx="4714908" cy="857256"/>
        </p:xfrm>
        <a:graphic>
          <a:graphicData uri="http://schemas.openxmlformats.org/drawingml/2006/table">
            <a:tbl>
              <a:tblPr/>
              <a:tblGrid>
                <a:gridCol w="785818"/>
                <a:gridCol w="785818"/>
                <a:gridCol w="785818"/>
                <a:gridCol w="785818"/>
                <a:gridCol w="785818"/>
                <a:gridCol w="785818"/>
              </a:tblGrid>
              <a:tr h="428628">
                <a:tc>
                  <a:txBody>
                    <a:bodyPr/>
                    <a:lstStyle/>
                    <a:p>
                      <a:pPr algn="just">
                        <a:lnSpc>
                          <a:spcPct val="150000"/>
                        </a:lnSpc>
                        <a:spcAft>
                          <a:spcPts val="0"/>
                        </a:spcAft>
                      </a:pPr>
                      <a:r>
                        <a:rPr lang="en-US" sz="1800" b="1" dirty="0">
                          <a:latin typeface="Cambria"/>
                          <a:ea typeface="Calibri"/>
                        </a:rPr>
                        <a:t>W</a:t>
                      </a:r>
                      <a:endParaRPr lang="en-IN" sz="2000" b="1"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20</a:t>
                      </a:r>
                      <a:endParaRPr lang="en-IN" sz="2000" b="1"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30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50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a:txBody>
                    <a:bodyPr/>
                    <a:lstStyle/>
                    <a:p>
                      <a:pPr algn="just">
                        <a:lnSpc>
                          <a:spcPct val="150000"/>
                        </a:lnSpc>
                        <a:spcAft>
                          <a:spcPts val="0"/>
                        </a:spcAft>
                      </a:pPr>
                      <a:r>
                        <a:rPr lang="en-US" sz="1800" b="1">
                          <a:latin typeface="Cambria"/>
                          <a:ea typeface="Calibri"/>
                        </a:rPr>
                        <a:t>V</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30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66</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60</a:t>
                      </a:r>
                      <a:endParaRPr lang="en-IN" sz="2000" b="1"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Problem </a:t>
            </a:r>
            <a:endParaRPr lang="en-IN" dirty="0"/>
          </a:p>
        </p:txBody>
      </p:sp>
      <p:sp>
        <p:nvSpPr>
          <p:cNvPr id="3" name="Content Placeholder 2"/>
          <p:cNvSpPr>
            <a:spLocks noGrp="1"/>
          </p:cNvSpPr>
          <p:nvPr>
            <p:ph idx="1"/>
          </p:nvPr>
        </p:nvSpPr>
        <p:spPr/>
        <p:txBody>
          <a:bodyPr>
            <a:normAutofit/>
          </a:bodyPr>
          <a:lstStyle/>
          <a:p>
            <a:r>
              <a:rPr lang="en-US" sz="2400" dirty="0" smtClean="0"/>
              <a:t>Input: 5 objects, C = 100 </a:t>
            </a:r>
            <a:endParaRPr lang="en-IN" sz="2400" dirty="0" smtClean="0"/>
          </a:p>
          <a:p>
            <a:pPr>
              <a:buNone/>
            </a:pPr>
            <a:endParaRPr lang="en-US" sz="2400" dirty="0" smtClean="0"/>
          </a:p>
          <a:p>
            <a:pPr>
              <a:buNone/>
            </a:pPr>
            <a:endParaRPr lang="en-US" sz="2400" dirty="0" smtClean="0"/>
          </a:p>
          <a:p>
            <a:pPr>
              <a:buNone/>
            </a:pPr>
            <a:r>
              <a:rPr lang="en-IN" sz="2400" b="1" dirty="0" smtClean="0"/>
              <a:t>Solution:</a:t>
            </a:r>
          </a:p>
          <a:p>
            <a:r>
              <a:rPr lang="en-US" sz="2400" dirty="0" smtClean="0"/>
              <a:t>Given  Total no of items = 5, sack capacity = 100</a:t>
            </a:r>
            <a:endParaRPr lang="en-IN" sz="2400" dirty="0" smtClean="0"/>
          </a:p>
          <a:p>
            <a:pPr>
              <a:buNone/>
            </a:pPr>
            <a:r>
              <a:rPr lang="en-US" sz="2400" b="1" dirty="0" smtClean="0"/>
              <a:t>Step 1 </a:t>
            </a:r>
            <a:r>
              <a:rPr lang="en-US" sz="2400" dirty="0" smtClean="0"/>
              <a:t>: </a:t>
            </a:r>
            <a:r>
              <a:rPr lang="en-US" sz="2000" dirty="0" smtClean="0"/>
              <a:t>Find the Value/weight ratio</a:t>
            </a:r>
            <a:endParaRPr lang="en-IN" sz="2400" dirty="0" smtClean="0"/>
          </a:p>
          <a:p>
            <a:pPr>
              <a:buNone/>
            </a:pPr>
            <a:r>
              <a:rPr lang="en-US" sz="2400" dirty="0" smtClean="0"/>
              <a:t>			Ratio = v</a:t>
            </a:r>
            <a:r>
              <a:rPr lang="en-US" sz="2400" baseline="-25000" dirty="0" smtClean="0"/>
              <a:t>i</a:t>
            </a:r>
            <a:r>
              <a:rPr lang="en-US" sz="2400" dirty="0" smtClean="0"/>
              <a:t>/</a:t>
            </a:r>
            <a:r>
              <a:rPr lang="en-US" sz="2400" dirty="0" err="1" smtClean="0"/>
              <a:t>w</a:t>
            </a:r>
            <a:r>
              <a:rPr lang="en-US" sz="2400" baseline="-25000" dirty="0" err="1" smtClean="0"/>
              <a:t>i</a:t>
            </a:r>
            <a:endParaRPr lang="en-IN" sz="2400" baseline="-25000" dirty="0" smtClean="0"/>
          </a:p>
          <a:p>
            <a:pPr>
              <a:buNone/>
            </a:pPr>
            <a:endParaRPr lang="en-IN" sz="2400" dirty="0"/>
          </a:p>
        </p:txBody>
      </p:sp>
      <p:graphicFrame>
        <p:nvGraphicFramePr>
          <p:cNvPr id="6" name="Table 5"/>
          <p:cNvGraphicFramePr>
            <a:graphicFrameLocks noGrp="1"/>
          </p:cNvGraphicFramePr>
          <p:nvPr/>
        </p:nvGraphicFramePr>
        <p:xfrm>
          <a:off x="3857620" y="2071678"/>
          <a:ext cx="3857652" cy="822960"/>
        </p:xfrm>
        <a:graphic>
          <a:graphicData uri="http://schemas.openxmlformats.org/drawingml/2006/table">
            <a:tbl>
              <a:tblPr/>
              <a:tblGrid>
                <a:gridCol w="642942"/>
                <a:gridCol w="642942"/>
                <a:gridCol w="642942"/>
                <a:gridCol w="642942"/>
                <a:gridCol w="642942"/>
                <a:gridCol w="642942"/>
              </a:tblGrid>
              <a:tr h="321471">
                <a:tc>
                  <a:txBody>
                    <a:bodyPr/>
                    <a:lstStyle/>
                    <a:p>
                      <a:pPr algn="just">
                        <a:lnSpc>
                          <a:spcPct val="150000"/>
                        </a:lnSpc>
                        <a:spcAft>
                          <a:spcPts val="0"/>
                        </a:spcAft>
                      </a:pPr>
                      <a:r>
                        <a:rPr lang="en-US" sz="1800" b="1" dirty="0">
                          <a:latin typeface="Cambria"/>
                          <a:ea typeface="Calibri"/>
                        </a:rPr>
                        <a:t>W</a:t>
                      </a:r>
                      <a:endParaRPr lang="en-IN" sz="2000" b="1"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10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20</a:t>
                      </a:r>
                      <a:endParaRPr lang="en-IN" sz="2000" b="1"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30</a:t>
                      </a:r>
                      <a:endParaRPr lang="en-IN" sz="2000" b="1"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50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algn="just">
                        <a:lnSpc>
                          <a:spcPct val="150000"/>
                        </a:lnSpc>
                        <a:spcAft>
                          <a:spcPts val="0"/>
                        </a:spcAft>
                      </a:pPr>
                      <a:r>
                        <a:rPr lang="en-US" sz="1800" b="1">
                          <a:latin typeface="Cambria"/>
                          <a:ea typeface="Calibri"/>
                        </a:rPr>
                        <a:t>V</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20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30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66</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a:latin typeface="Cambria"/>
                          <a:ea typeface="Calibri"/>
                        </a:rPr>
                        <a:t>40</a:t>
                      </a:r>
                      <a:endParaRPr lang="en-IN" sz="2000" b="1">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800" b="1" dirty="0">
                          <a:latin typeface="Cambria"/>
                          <a:ea typeface="Calibri"/>
                        </a:rPr>
                        <a:t>60</a:t>
                      </a:r>
                      <a:endParaRPr lang="en-IN" sz="2000" b="1"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2000232" y="5143512"/>
          <a:ext cx="6500857" cy="1000132"/>
        </p:xfrm>
        <a:graphic>
          <a:graphicData uri="http://schemas.openxmlformats.org/drawingml/2006/table">
            <a:tbl>
              <a:tblPr/>
              <a:tblGrid>
                <a:gridCol w="2073228"/>
                <a:gridCol w="767969"/>
                <a:gridCol w="914915"/>
                <a:gridCol w="914915"/>
                <a:gridCol w="914915"/>
                <a:gridCol w="914915"/>
              </a:tblGrid>
              <a:tr h="500066">
                <a:tc>
                  <a:txBody>
                    <a:bodyPr/>
                    <a:lstStyle/>
                    <a:p>
                      <a:pPr algn="ctr">
                        <a:lnSpc>
                          <a:spcPct val="100000"/>
                        </a:lnSpc>
                        <a:spcAft>
                          <a:spcPts val="1200"/>
                        </a:spcAft>
                      </a:pPr>
                      <a:r>
                        <a:rPr lang="en-US" sz="2400" b="1" dirty="0">
                          <a:latin typeface="Cambria"/>
                          <a:ea typeface="Calibri"/>
                        </a:rPr>
                        <a:t>Object</a:t>
                      </a:r>
                      <a:endParaRPr lang="en-IN" sz="24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1</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2</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3</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4</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5</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6">
                <a:tc>
                  <a:txBody>
                    <a:bodyPr/>
                    <a:lstStyle/>
                    <a:p>
                      <a:pPr marL="0" marR="0" indent="0" algn="ctr" defTabSz="914400" rtl="0" eaLnBrk="1" fontAlgn="auto" latinLnBrk="0" hangingPunct="1">
                        <a:lnSpc>
                          <a:spcPct val="100000"/>
                        </a:lnSpc>
                        <a:spcBef>
                          <a:spcPts val="0"/>
                        </a:spcBef>
                        <a:spcAft>
                          <a:spcPts val="1200"/>
                        </a:spcAft>
                        <a:buClrTx/>
                        <a:buSzTx/>
                        <a:buFontTx/>
                        <a:buNone/>
                        <a:tabLst/>
                        <a:defRPr/>
                      </a:pPr>
                      <a:r>
                        <a:rPr lang="en-US" sz="2400" b="1" dirty="0">
                          <a:latin typeface="Cambria"/>
                          <a:ea typeface="Calibri"/>
                        </a:rPr>
                        <a:t>Ratio = </a:t>
                      </a:r>
                      <a:r>
                        <a:rPr lang="en-US" sz="2400" b="1" dirty="0" smtClean="0">
                          <a:latin typeface="Cambria"/>
                          <a:ea typeface="Calibri"/>
                        </a:rPr>
                        <a:t>v</a:t>
                      </a:r>
                      <a:r>
                        <a:rPr lang="en-US" sz="2400" b="1" baseline="-25000" dirty="0" smtClean="0">
                          <a:latin typeface="Cambria"/>
                          <a:ea typeface="Calibri"/>
                        </a:rPr>
                        <a:t>i</a:t>
                      </a:r>
                      <a:r>
                        <a:rPr lang="en-US" sz="2400" b="1" dirty="0" smtClean="0">
                          <a:latin typeface="Cambria"/>
                          <a:ea typeface="Calibri"/>
                        </a:rPr>
                        <a:t>/</a:t>
                      </a:r>
                      <a:r>
                        <a:rPr lang="en-US" sz="2400" b="1" dirty="0" err="1" smtClean="0">
                          <a:latin typeface="Cambria"/>
                          <a:ea typeface="Calibri"/>
                        </a:rPr>
                        <a:t>w</a:t>
                      </a:r>
                      <a:r>
                        <a:rPr lang="en-US" sz="2400" b="1" baseline="-25000" dirty="0" err="1" smtClean="0">
                          <a:latin typeface="Cambria"/>
                          <a:ea typeface="Calibri"/>
                        </a:rPr>
                        <a:t>i</a:t>
                      </a:r>
                      <a:endParaRPr lang="en-IN" sz="2400" b="1" baseline="-25000"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2</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1.5</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2.2</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a:latin typeface="Cambria"/>
                          <a:ea typeface="Calibri"/>
                        </a:rPr>
                        <a:t>1</a:t>
                      </a:r>
                      <a:endParaRPr lang="en-IN" sz="2400" b="1">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200"/>
                        </a:spcAft>
                      </a:pPr>
                      <a:r>
                        <a:rPr lang="en-US" sz="2400" b="1" dirty="0">
                          <a:latin typeface="Cambria"/>
                          <a:ea typeface="Calibri"/>
                        </a:rPr>
                        <a:t>1.2</a:t>
                      </a:r>
                      <a:endParaRPr lang="en-IN" sz="2400" b="1" dirty="0">
                        <a:latin typeface="Times New Roman"/>
                        <a:ea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4160</TotalTime>
  <Words>714</Words>
  <Application>Microsoft Macintosh PowerPoint</Application>
  <PresentationFormat>On-screen Show (4:3)</PresentationFormat>
  <Paragraphs>257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UNIT III GREEDY AND DYNAMIC PROGRAMMING</vt:lpstr>
      <vt:lpstr>Syllabus</vt:lpstr>
      <vt:lpstr>Introduction</vt:lpstr>
      <vt:lpstr>Greedy Vs Dynamic Programming</vt:lpstr>
      <vt:lpstr>0/1 KNAPSACK PROBLEM</vt:lpstr>
      <vt:lpstr>0/1 Knapsack Problem</vt:lpstr>
      <vt:lpstr>Slide 7</vt:lpstr>
      <vt:lpstr>Example Problem </vt:lpstr>
      <vt:lpstr>Example Problem </vt:lpstr>
      <vt:lpstr>Slide 10</vt:lpstr>
      <vt:lpstr>Slide 11</vt:lpstr>
      <vt:lpstr>Slide 12</vt:lpstr>
      <vt:lpstr>Slide 13</vt:lpstr>
      <vt:lpstr>Slide 14</vt:lpstr>
      <vt:lpstr>0/1 knapsack Vs Fractional knapsack</vt:lpstr>
      <vt:lpstr>Worksheet No. 19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TO DATA STRUCTURES</dc:title>
  <dc:creator>Selvamary</dc:creator>
  <cp:lastModifiedBy>selvamary.g</cp:lastModifiedBy>
  <cp:revision>268</cp:revision>
  <dcterms:created xsi:type="dcterms:W3CDTF">2016-07-05T10:07:54Z</dcterms:created>
  <dcterms:modified xsi:type="dcterms:W3CDTF">2017-03-13T10:32:05Z</dcterms:modified>
</cp:coreProperties>
</file>