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24" r:id="rId3"/>
    <p:sldId id="363" r:id="rId4"/>
    <p:sldId id="365" r:id="rId5"/>
    <p:sldId id="366" r:id="rId6"/>
    <p:sldId id="371" r:id="rId7"/>
    <p:sldId id="375" r:id="rId8"/>
    <p:sldId id="374" r:id="rId9"/>
    <p:sldId id="38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384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3" autoAdjust="0"/>
    <p:restoredTop sz="93789" autoAdjust="0"/>
  </p:normalViewPr>
  <p:slideViewPr>
    <p:cSldViewPr>
      <p:cViewPr>
        <p:scale>
          <a:sx n="75" d="100"/>
          <a:sy n="75" d="100"/>
        </p:scale>
        <p:origin x="-1488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3/27/2018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IV</a:t>
            </a:r>
            <a:br>
              <a:rPr lang="en-US" sz="3200" b="1" dirty="0" smtClean="0"/>
            </a:br>
            <a:r>
              <a:rPr lang="en-US" sz="3200" b="1" dirty="0" smtClean="0"/>
              <a:t>BACKTRACKING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27,28 &amp; 29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1 – (2,3,7)</a:t>
            </a:r>
          </a:p>
          <a:p>
            <a:pPr lvl="1"/>
            <a:r>
              <a:rPr lang="en-IN" smtClean="0"/>
              <a:t>1-2-(</a:t>
            </a:r>
            <a:r>
              <a:rPr lang="en-IN" dirty="0" smtClean="0"/>
              <a:t>1,3,8)</a:t>
            </a:r>
          </a:p>
          <a:p>
            <a:pPr lvl="1"/>
            <a:r>
              <a:rPr lang="en-IN" smtClean="0"/>
              <a:t>1-2-3-(</a:t>
            </a:r>
            <a:r>
              <a:rPr lang="en-IN" dirty="0" smtClean="0"/>
              <a:t>1,4,6)</a:t>
            </a:r>
          </a:p>
          <a:p>
            <a:pPr lvl="1"/>
            <a:r>
              <a:rPr lang="en-IN" smtClean="0"/>
              <a:t>1-2-3-4 </a:t>
            </a:r>
            <a:r>
              <a:rPr lang="en-IN" dirty="0" smtClean="0"/>
              <a:t>–(3,5)</a:t>
            </a:r>
          </a:p>
          <a:p>
            <a:pPr lvl="1"/>
            <a:r>
              <a:rPr lang="en-IN" smtClean="0"/>
              <a:t>1-2-3-4-5 </a:t>
            </a:r>
            <a:r>
              <a:rPr lang="en-IN" dirty="0" smtClean="0"/>
              <a:t>– (4,6)</a:t>
            </a:r>
          </a:p>
          <a:p>
            <a:pPr lvl="1"/>
            <a:r>
              <a:rPr lang="en-IN" smtClean="0"/>
              <a:t>1-2-3-4-5-6 </a:t>
            </a:r>
            <a:r>
              <a:rPr lang="en-IN" dirty="0" smtClean="0"/>
              <a:t>– (3,5,7)</a:t>
            </a:r>
          </a:p>
          <a:p>
            <a:pPr lvl="1"/>
            <a:r>
              <a:rPr lang="en-IN" smtClean="0"/>
              <a:t>1-2-3-4-5-6-7-(</a:t>
            </a:r>
            <a:r>
              <a:rPr lang="en-IN" dirty="0" smtClean="0"/>
              <a:t>1,6,8)</a:t>
            </a:r>
          </a:p>
          <a:p>
            <a:pPr lvl="1"/>
            <a:r>
              <a:rPr lang="en-IN" smtClean="0"/>
              <a:t>1-2-3-4-5-6-7-8 </a:t>
            </a:r>
            <a:r>
              <a:rPr lang="en-IN" dirty="0" smtClean="0"/>
              <a:t>– (2,7) No solution so back track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686" y="571480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1-2-3-(</a:t>
            </a:r>
            <a:r>
              <a:rPr lang="en-IN" dirty="0" smtClean="0"/>
              <a:t>1,4,6)</a:t>
            </a:r>
          </a:p>
          <a:p>
            <a:pPr lvl="1"/>
            <a:r>
              <a:rPr lang="en-IN" smtClean="0"/>
              <a:t>1-2-3-4 </a:t>
            </a:r>
            <a:r>
              <a:rPr lang="en-IN" dirty="0" smtClean="0"/>
              <a:t>–(3,5)</a:t>
            </a:r>
          </a:p>
          <a:p>
            <a:pPr lvl="1"/>
            <a:r>
              <a:rPr lang="en-IN" smtClean="0"/>
              <a:t>1-2-3-4-5 </a:t>
            </a:r>
            <a:r>
              <a:rPr lang="en-IN" dirty="0" smtClean="0"/>
              <a:t>– (4,6)</a:t>
            </a:r>
          </a:p>
          <a:p>
            <a:pPr lvl="1"/>
            <a:r>
              <a:rPr lang="en-IN" smtClean="0"/>
              <a:t>1-2-3-4-5-6 </a:t>
            </a:r>
            <a:r>
              <a:rPr lang="en-IN" dirty="0" smtClean="0"/>
              <a:t>– (3,5,7)</a:t>
            </a:r>
          </a:p>
          <a:p>
            <a:pPr lvl="1"/>
            <a:r>
              <a:rPr lang="en-IN" smtClean="0"/>
              <a:t>1-2-3-4-5-6-7-(</a:t>
            </a:r>
            <a:r>
              <a:rPr lang="en-IN" dirty="0" smtClean="0"/>
              <a:t>1,8)</a:t>
            </a:r>
          </a:p>
          <a:p>
            <a:pPr lvl="1"/>
            <a:r>
              <a:rPr lang="en-IN" smtClean="0"/>
              <a:t>1-2-3-4-5-6-7-8 </a:t>
            </a:r>
            <a:r>
              <a:rPr lang="en-IN" dirty="0" smtClean="0"/>
              <a:t>– (2,7) No solution so back track</a:t>
            </a:r>
          </a:p>
          <a:p>
            <a:pPr lvl="1"/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57786" y="1000108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1-2-3-(</a:t>
            </a:r>
            <a:r>
              <a:rPr lang="en-IN" dirty="0" smtClean="0"/>
              <a:t>1,4,6)</a:t>
            </a:r>
          </a:p>
          <a:p>
            <a:pPr lvl="1"/>
            <a:r>
              <a:rPr lang="en-IN" smtClean="0"/>
              <a:t>1-2-3-6 </a:t>
            </a:r>
            <a:r>
              <a:rPr lang="en-IN" dirty="0" smtClean="0"/>
              <a:t>– (3,5,7)</a:t>
            </a:r>
          </a:p>
          <a:p>
            <a:pPr lvl="1"/>
            <a:r>
              <a:rPr lang="en-IN" smtClean="0"/>
              <a:t>1-2-3-6-5-(</a:t>
            </a:r>
            <a:r>
              <a:rPr lang="en-IN" dirty="0" smtClean="0"/>
              <a:t>4,6)</a:t>
            </a:r>
          </a:p>
          <a:p>
            <a:pPr lvl="1"/>
            <a:r>
              <a:rPr lang="en-IN" smtClean="0"/>
              <a:t>1-2-3-6-5-4- </a:t>
            </a:r>
            <a:r>
              <a:rPr lang="en-IN" dirty="0" smtClean="0"/>
              <a:t>(3,5) No solution so back track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4" y="857232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backtrack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1 – (2,3,7)</a:t>
            </a:r>
          </a:p>
          <a:p>
            <a:pPr lvl="1"/>
            <a:r>
              <a:rPr lang="en-IN" smtClean="0"/>
              <a:t>1-2- </a:t>
            </a:r>
            <a:r>
              <a:rPr lang="en-IN" dirty="0" smtClean="0"/>
              <a:t>(1,3,8)</a:t>
            </a:r>
          </a:p>
          <a:p>
            <a:pPr lvl="1"/>
            <a:r>
              <a:rPr lang="en-IN" smtClean="0"/>
              <a:t>1-2-3-(</a:t>
            </a:r>
            <a:r>
              <a:rPr lang="en-IN" dirty="0" smtClean="0"/>
              <a:t>1,4,6)</a:t>
            </a:r>
          </a:p>
          <a:p>
            <a:pPr lvl="1"/>
            <a:r>
              <a:rPr lang="en-IN" smtClean="0"/>
              <a:t>1-2-3-4 </a:t>
            </a:r>
            <a:r>
              <a:rPr lang="en-IN" dirty="0" smtClean="0"/>
              <a:t>–(3,5)</a:t>
            </a:r>
          </a:p>
          <a:p>
            <a:pPr lvl="1"/>
            <a:r>
              <a:rPr lang="en-IN" smtClean="0"/>
              <a:t>1-2-3-4-5 </a:t>
            </a:r>
            <a:r>
              <a:rPr lang="en-IN" dirty="0" smtClean="0"/>
              <a:t>– (4,6)</a:t>
            </a:r>
          </a:p>
          <a:p>
            <a:pPr lvl="1"/>
            <a:r>
              <a:rPr lang="en-IN" smtClean="0"/>
              <a:t>1-2-3-4-5-6 </a:t>
            </a:r>
            <a:r>
              <a:rPr lang="en-IN" dirty="0" smtClean="0"/>
              <a:t>– (3,5,7)</a:t>
            </a:r>
          </a:p>
          <a:p>
            <a:pPr lvl="1"/>
            <a:r>
              <a:rPr lang="en-IN" smtClean="0"/>
              <a:t>1-2-3-4-5-6-7-(</a:t>
            </a:r>
            <a:r>
              <a:rPr lang="en-IN" dirty="0" smtClean="0"/>
              <a:t>1,8)</a:t>
            </a:r>
          </a:p>
          <a:p>
            <a:pPr lvl="1"/>
            <a:r>
              <a:rPr lang="en-IN" smtClean="0"/>
              <a:t>1-2-3-4-5-6-7-8 </a:t>
            </a:r>
            <a:r>
              <a:rPr lang="en-IN" dirty="0" smtClean="0"/>
              <a:t>– (2,7) No solution so back track</a:t>
            </a:r>
          </a:p>
          <a:p>
            <a:pPr lvl="1"/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57786" y="1000108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1-(</a:t>
            </a:r>
            <a:r>
              <a:rPr lang="en-IN" dirty="0" smtClean="0"/>
              <a:t>2,3,7)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solution</a:t>
            </a:r>
          </a:p>
          <a:p>
            <a:pPr lvl="1"/>
            <a:r>
              <a:rPr lang="en-IN" smtClean="0"/>
              <a:t>1-3-4-5-6-7-8-2-1</a:t>
            </a:r>
            <a:endParaRPr lang="en-IN" dirty="0" smtClean="0"/>
          </a:p>
          <a:p>
            <a:pPr lvl="1"/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57786" y="1000108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Permutation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permutation is a rearrangement of the elements in a list. A string/array of length </a:t>
            </a:r>
            <a:r>
              <a:rPr lang="en-US" b="1" dirty="0" smtClean="0"/>
              <a:t>n has n! permutation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b="1" dirty="0" smtClean="0"/>
              <a:t>Input:</a:t>
            </a:r>
            <a:endParaRPr lang="en-IN" dirty="0" smtClean="0"/>
          </a:p>
          <a:p>
            <a:r>
              <a:rPr lang="en-US" dirty="0" smtClean="0"/>
              <a:t>An array // [’A’, ‘B’, ‘C’]</a:t>
            </a:r>
            <a:endParaRPr lang="en-IN" dirty="0" smtClean="0"/>
          </a:p>
          <a:p>
            <a:r>
              <a:rPr lang="en-US" b="1" dirty="0" smtClean="0"/>
              <a:t>Out­put:</a:t>
            </a:r>
            <a:endParaRPr lang="en-IN" dirty="0" smtClean="0"/>
          </a:p>
          <a:p>
            <a:r>
              <a:rPr lang="en-US" dirty="0" smtClean="0"/>
              <a:t>[’A’, ‘B’, ‘C’] [’A’, ‘C’, ‘B’], [’B’, ‘A’, ‘C’], [’B’, ‘C’, ‘A’], [’C’, ‘A’, ‘B’], [’C’, ‘B’, ‘A’]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ABC, ACB, BAC, BCA, CAB, CBA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ttp://js-algorithms.tutorialhorizon.com/files/2015/11/Permutations-mi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2" t="13171" r="4157" b="11759"/>
          <a:stretch/>
        </p:blipFill>
        <p:spPr bwMode="auto">
          <a:xfrm>
            <a:off x="857224" y="1500174"/>
            <a:ext cx="8001056" cy="49292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/>
              <a:t>Backtracking </a:t>
            </a:r>
            <a:r>
              <a:rPr lang="en-US" b="1" dirty="0" smtClean="0"/>
              <a:t>algorithm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Iterate over the string one character at a time.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1. Fix a character at the first position and the use swap to put every character at the first position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2. Make recursive call to rest of the characters.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3. Use swap to revert the string back to its original form for next iteration.</a:t>
            </a:r>
            <a:endParaRPr lang="en-IN" dirty="0" smtClean="0"/>
          </a:p>
          <a:p>
            <a:r>
              <a:rPr lang="en-US" b="1" dirty="0" smtClean="0"/>
              <a:t>Time Complexity: O(n*n!)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27, 28 &amp; 29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Introduction </a:t>
            </a:r>
            <a:r>
              <a:rPr lang="en-US" sz="2400" smtClean="0"/>
              <a:t>- </a:t>
            </a:r>
            <a:r>
              <a:rPr lang="en-US" sz="2400" dirty="0"/>
              <a:t>NXN Queen's </a:t>
            </a:r>
            <a:r>
              <a:rPr lang="en-US" sz="2400"/>
              <a:t>Problem </a:t>
            </a:r>
            <a:r>
              <a:rPr lang="en-US" sz="2400" smtClean="0"/>
              <a:t>- </a:t>
            </a:r>
            <a:r>
              <a:rPr lang="en-US" sz="2400" dirty="0"/>
              <a:t>Sum of </a:t>
            </a:r>
            <a:r>
              <a:rPr lang="en-US" sz="2400"/>
              <a:t>Subsets </a:t>
            </a:r>
            <a:r>
              <a:rPr lang="en-US" sz="2400" smtClean="0"/>
              <a:t>- </a:t>
            </a:r>
            <a:r>
              <a:rPr lang="en-US" sz="2400" dirty="0"/>
              <a:t>Graph </a:t>
            </a:r>
            <a:r>
              <a:rPr lang="en-US" sz="2400"/>
              <a:t>Coloring </a:t>
            </a:r>
            <a:r>
              <a:rPr lang="en-US" sz="2400" smtClean="0"/>
              <a:t>- </a:t>
            </a:r>
            <a:r>
              <a:rPr lang="en-US" sz="2400" b="1" dirty="0">
                <a:solidFill>
                  <a:srgbClr val="00B050"/>
                </a:solidFill>
              </a:rPr>
              <a:t>Hamiltonian's </a:t>
            </a:r>
            <a:r>
              <a:rPr lang="en-US" sz="2400" b="1">
                <a:solidFill>
                  <a:srgbClr val="00B050"/>
                </a:solidFill>
              </a:rPr>
              <a:t>Circuit </a:t>
            </a:r>
            <a:r>
              <a:rPr lang="en-US" sz="2400" smtClean="0"/>
              <a:t>- </a:t>
            </a:r>
            <a:r>
              <a:rPr lang="en-US" sz="2400" b="1" dirty="0">
                <a:solidFill>
                  <a:srgbClr val="00B050"/>
                </a:solidFill>
              </a:rPr>
              <a:t>Travelling Salesman </a:t>
            </a:r>
            <a:r>
              <a:rPr lang="en-US" sz="2400" b="1">
                <a:solidFill>
                  <a:srgbClr val="00B050"/>
                </a:solidFill>
              </a:rPr>
              <a:t>Problem </a:t>
            </a:r>
            <a:r>
              <a:rPr lang="en-US" sz="2400" b="1" smtClean="0">
                <a:solidFill>
                  <a:srgbClr val="00B050"/>
                </a:solidFill>
              </a:rPr>
              <a:t>- </a:t>
            </a:r>
            <a:r>
              <a:rPr lang="en-US" sz="2400" b="1" dirty="0">
                <a:solidFill>
                  <a:srgbClr val="00B050"/>
                </a:solidFill>
              </a:rPr>
              <a:t>Generating Permutation</a:t>
            </a:r>
            <a:r>
              <a:rPr lang="en-US" sz="2400" dirty="0"/>
              <a:t> </a:t>
            </a:r>
            <a:endParaRPr lang="en-IN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Introduction to Back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b="1" dirty="0" smtClean="0"/>
              <a:t>Generalized </a:t>
            </a:r>
            <a:r>
              <a:rPr lang="en-US" b="1" dirty="0"/>
              <a:t>Algorithm: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Pick a starting point.</a:t>
            </a:r>
          </a:p>
          <a:p>
            <a:pPr marL="82296" indent="0">
              <a:buNone/>
            </a:pPr>
            <a:r>
              <a:rPr lang="en-US" dirty="0" smtClean="0"/>
              <a:t>while(Problem is not solved)</a:t>
            </a:r>
          </a:p>
          <a:p>
            <a:pPr marL="82296" indent="0">
              <a:buNone/>
            </a:pPr>
            <a:r>
              <a:rPr lang="en-US" dirty="0" smtClean="0"/>
              <a:t>	For each path from the starting point.</a:t>
            </a:r>
          </a:p>
          <a:p>
            <a:pPr marL="82296" indent="0">
              <a:buNone/>
            </a:pPr>
            <a:r>
              <a:rPr lang="en-US" dirty="0" smtClean="0"/>
              <a:t>		check if selected path is safe, if yes 			select it and make recursive call to 			rest of the problem</a:t>
            </a:r>
          </a:p>
          <a:p>
            <a:pPr marL="82296" indent="0">
              <a:buNone/>
            </a:pPr>
            <a:r>
              <a:rPr lang="en-US" dirty="0" smtClean="0"/>
              <a:t>	If recursive calls return true, then 			return true.</a:t>
            </a:r>
          </a:p>
          <a:p>
            <a:pPr marL="82296" indent="0">
              <a:buNone/>
            </a:pPr>
            <a:r>
              <a:rPr lang="en-US" dirty="0" smtClean="0"/>
              <a:t>	else undo the current move and return 			false.</a:t>
            </a:r>
          </a:p>
          <a:p>
            <a:pPr marL="82296" indent="0">
              <a:buNone/>
            </a:pPr>
            <a:r>
              <a:rPr lang="en-US" dirty="0" smtClean="0"/>
              <a:t>	End For</a:t>
            </a:r>
          </a:p>
          <a:p>
            <a:pPr marL="82296" indent="0">
              <a:buNone/>
            </a:pPr>
            <a:r>
              <a:rPr lang="en-US" dirty="0" smtClean="0"/>
              <a:t>If none of the move works out, return false, NO SOLUTON.</a:t>
            </a:r>
          </a:p>
          <a:p>
            <a:pPr marL="82296" indent="0">
              <a:buNone/>
            </a:pPr>
            <a:r>
              <a:rPr lang="en-US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Hamiltonian Circuit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Let G=(V,E) be a connected graph with n vertices. </a:t>
            </a:r>
          </a:p>
          <a:p>
            <a:pPr lvl="0"/>
            <a:r>
              <a:rPr lang="en-US" dirty="0" smtClean="0"/>
              <a:t>A HAMILTONIAN CYCLE is a round trip path along n edges of G which every vertex once and returns to its starting position. </a:t>
            </a:r>
            <a:endParaRPr lang="en-IN" dirty="0" smtClean="0"/>
          </a:p>
          <a:p>
            <a:pPr lvl="0"/>
            <a:r>
              <a:rPr lang="en-US" dirty="0" smtClean="0"/>
              <a:t>If the Hamiltonian cycle begins at some vertex V1 belongs to G and the vertex are visited in the order of V1,V2…….Vn+1,then the edges are in E, 1&lt;=</a:t>
            </a:r>
            <a:r>
              <a:rPr lang="en-US" dirty="0" err="1" smtClean="0"/>
              <a:t>i</a:t>
            </a:r>
            <a:r>
              <a:rPr lang="en-US" dirty="0" smtClean="0"/>
              <a:t>&lt;=n and the Vi are distinct except V1 and Vn+1 which are equal.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an example graph G1.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G1 has Hamiltonian cycles: </a:t>
            </a:r>
          </a:p>
          <a:p>
            <a:pPr>
              <a:buNone/>
            </a:pPr>
            <a:r>
              <a:rPr lang="en-US" dirty="0" smtClean="0"/>
              <a:t>1,3,4,5,6,7,8,2,1</a:t>
            </a:r>
          </a:p>
          <a:p>
            <a:pPr>
              <a:buNone/>
            </a:pPr>
            <a:r>
              <a:rPr lang="en-US" dirty="0" smtClean="0"/>
              <a:t>1,2,8,7,6,5,4,3,1.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0430" y="4357694"/>
            <a:ext cx="378621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Promising (Bounding Functions)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constraints for a Hamiltonian problem is</a:t>
            </a:r>
          </a:p>
          <a:p>
            <a:pPr lvl="1"/>
            <a:r>
              <a:rPr lang="en-IN" dirty="0" smtClean="0"/>
              <a:t>The </a:t>
            </a:r>
            <a:r>
              <a:rPr lang="en-IN" dirty="0" err="1" smtClean="0"/>
              <a:t>ith</a:t>
            </a:r>
            <a:r>
              <a:rPr lang="en-IN" dirty="0" smtClean="0"/>
              <a:t> vertex in the path must be adjacent to the (i-1)</a:t>
            </a:r>
            <a:r>
              <a:rPr lang="en-IN" dirty="0" err="1" smtClean="0"/>
              <a:t>th</a:t>
            </a:r>
            <a:r>
              <a:rPr lang="en-IN" dirty="0" smtClean="0"/>
              <a:t> vertex in any path </a:t>
            </a:r>
          </a:p>
          <a:p>
            <a:pPr lvl="1"/>
            <a:r>
              <a:rPr lang="en-IN" dirty="0" smtClean="0"/>
              <a:t>The starting and the </a:t>
            </a:r>
            <a:r>
              <a:rPr lang="en-IN" dirty="0" smtClean="0"/>
              <a:t>(n-1)</a:t>
            </a:r>
            <a:r>
              <a:rPr lang="en-IN" dirty="0" err="1" smtClean="0"/>
              <a:t>th</a:t>
            </a:r>
            <a:r>
              <a:rPr lang="en-IN" dirty="0" smtClean="0"/>
              <a:t> </a:t>
            </a:r>
            <a:r>
              <a:rPr lang="en-IN" dirty="0" smtClean="0"/>
              <a:t>vertex must be adjacent</a:t>
            </a:r>
          </a:p>
          <a:p>
            <a:pPr lvl="1"/>
            <a:r>
              <a:rPr lang="en-IN" dirty="0" smtClean="0"/>
              <a:t>The </a:t>
            </a:r>
            <a:r>
              <a:rPr lang="en-IN" dirty="0" err="1" smtClean="0"/>
              <a:t>ith</a:t>
            </a:r>
            <a:r>
              <a:rPr lang="en-IN" dirty="0" smtClean="0"/>
              <a:t> vertex can not be one of the first (i-1) vertices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en-US" b="1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b="1" i="1" dirty="0" smtClean="0">
                <a:latin typeface="Courier New" pitchFamily="49" charset="0"/>
              </a:rPr>
              <a:t>procedure</a:t>
            </a:r>
            <a:r>
              <a:rPr lang="en-US" altLang="en-US" i="1" dirty="0" smtClean="0">
                <a:latin typeface="Courier New" pitchFamily="49" charset="0"/>
              </a:rPr>
              <a:t> </a:t>
            </a:r>
            <a:r>
              <a:rPr lang="en-US" altLang="en-US" i="1" dirty="0" err="1" smtClean="0">
                <a:latin typeface="Courier New" pitchFamily="49" charset="0"/>
              </a:rPr>
              <a:t>hamiltonian</a:t>
            </a:r>
            <a:r>
              <a:rPr lang="en-US" altLang="en-US" i="1" dirty="0" smtClean="0">
                <a:latin typeface="Courier New" pitchFamily="49" charset="0"/>
              </a:rPr>
              <a:t>(i)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b="1" i="1" dirty="0" smtClean="0">
                <a:latin typeface="Courier New" pitchFamily="49" charset="0"/>
              </a:rPr>
              <a:t>begin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</a:t>
            </a:r>
            <a:r>
              <a:rPr lang="en-US" altLang="en-US" b="1" i="1" dirty="0" smtClean="0">
                <a:latin typeface="Courier New" pitchFamily="49" charset="0"/>
              </a:rPr>
              <a:t>if</a:t>
            </a:r>
            <a:r>
              <a:rPr lang="en-US" altLang="en-US" i="1" dirty="0" smtClean="0">
                <a:latin typeface="Courier New" pitchFamily="49" charset="0"/>
              </a:rPr>
              <a:t> promising(i) </a:t>
            </a:r>
            <a:r>
              <a:rPr lang="en-US" altLang="en-US" b="1" i="1" dirty="0" smtClean="0">
                <a:latin typeface="Courier New" pitchFamily="49" charset="0"/>
              </a:rPr>
              <a:t>then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</a:t>
            </a:r>
            <a:r>
              <a:rPr lang="en-US" altLang="en-US" b="1" i="1" dirty="0" smtClean="0">
                <a:latin typeface="Courier New" pitchFamily="49" charset="0"/>
              </a:rPr>
              <a:t>if</a:t>
            </a:r>
            <a:r>
              <a:rPr lang="en-US" altLang="en-US" i="1" dirty="0" smtClean="0">
                <a:latin typeface="Courier New" pitchFamily="49" charset="0"/>
              </a:rPr>
              <a:t> i=n-1 </a:t>
            </a:r>
            <a:r>
              <a:rPr lang="en-US" altLang="en-US" b="1" i="1" dirty="0" smtClean="0">
                <a:latin typeface="Courier New" pitchFamily="49" charset="0"/>
              </a:rPr>
              <a:t>then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  display(v(0..n-1))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end if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b="1" i="1" dirty="0" smtClean="0">
                <a:latin typeface="Courier New" pitchFamily="49" charset="0"/>
              </a:rPr>
              <a:t> else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  </a:t>
            </a:r>
            <a:r>
              <a:rPr lang="en-US" altLang="en-US" b="1" i="1" dirty="0" smtClean="0">
                <a:latin typeface="Courier New" pitchFamily="49" charset="0"/>
              </a:rPr>
              <a:t>for</a:t>
            </a:r>
            <a:r>
              <a:rPr lang="en-US" altLang="en-US" i="1" dirty="0" smtClean="0">
                <a:latin typeface="Courier New" pitchFamily="49" charset="0"/>
              </a:rPr>
              <a:t> j in 2..n </a:t>
            </a:r>
            <a:r>
              <a:rPr lang="en-US" altLang="en-US" b="1" i="1" dirty="0" smtClean="0">
                <a:latin typeface="Courier New" pitchFamily="49" charset="0"/>
              </a:rPr>
              <a:t>loop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    v(i+1):=j;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    </a:t>
            </a:r>
            <a:r>
              <a:rPr lang="en-US" altLang="en-US" i="1" dirty="0" err="1" smtClean="0">
                <a:latin typeface="Courier New" pitchFamily="49" charset="0"/>
              </a:rPr>
              <a:t>hamiltonian</a:t>
            </a:r>
            <a:r>
              <a:rPr lang="en-US" altLang="en-US" i="1" dirty="0" smtClean="0">
                <a:latin typeface="Courier New" pitchFamily="49" charset="0"/>
              </a:rPr>
              <a:t>(i+1);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    </a:t>
            </a:r>
            <a:r>
              <a:rPr lang="en-US" altLang="en-US" b="1" i="1" dirty="0" smtClean="0">
                <a:latin typeface="Courier New" pitchFamily="49" charset="0"/>
              </a:rPr>
              <a:t>end</a:t>
            </a:r>
            <a:r>
              <a:rPr lang="en-US" altLang="en-US" i="1" dirty="0" smtClean="0">
                <a:latin typeface="Courier New" pitchFamily="49" charset="0"/>
              </a:rPr>
              <a:t> for;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  </a:t>
            </a:r>
            <a:r>
              <a:rPr lang="en-US" altLang="en-US" b="1" i="1" dirty="0" smtClean="0">
                <a:latin typeface="Courier New" pitchFamily="49" charset="0"/>
              </a:rPr>
              <a:t>end if</a:t>
            </a:r>
            <a:r>
              <a:rPr lang="en-US" altLang="en-US" i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en-US" b="1" i="1" dirty="0" smtClean="0">
                <a:latin typeface="Courier New" pitchFamily="49" charset="0"/>
              </a:rPr>
              <a:t>End;</a:t>
            </a:r>
            <a:endParaRPr lang="en-US" altLang="en-US" i="1" dirty="0" smtClean="0">
              <a:latin typeface="Courier New" pitchFamily="49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500174"/>
            <a:ext cx="74980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endParaRPr lang="en-US" altLang="en-US" b="1" i="1" dirty="0" smtClean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b="1" i="1" dirty="0" smtClean="0">
                <a:latin typeface="Courier New" pitchFamily="49" charset="0"/>
              </a:rPr>
              <a:t>Function</a:t>
            </a:r>
            <a:r>
              <a:rPr lang="en-US" altLang="en-US" i="1" dirty="0" smtClean="0">
                <a:latin typeface="Courier New" pitchFamily="49" charset="0"/>
              </a:rPr>
              <a:t> promising(</a:t>
            </a:r>
            <a:r>
              <a:rPr lang="en-US" altLang="en-US" i="1" dirty="0" err="1" smtClean="0">
                <a:latin typeface="Courier New" pitchFamily="49" charset="0"/>
              </a:rPr>
              <a:t>i</a:t>
            </a:r>
            <a:r>
              <a:rPr lang="en-US" altLang="en-US" i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Begin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Flag=true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For j=1 </a:t>
            </a:r>
            <a:r>
              <a:rPr lang="en-US" altLang="en-US" i="1" smtClean="0">
                <a:latin typeface="Courier New" pitchFamily="49" charset="0"/>
              </a:rPr>
              <a:t>to i-1 </a:t>
            </a:r>
            <a:r>
              <a:rPr lang="en-US" altLang="en-US" i="1" dirty="0" smtClean="0">
                <a:latin typeface="Courier New" pitchFamily="49" charset="0"/>
              </a:rPr>
              <a:t>do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	if(vertex vi and </a:t>
            </a:r>
            <a:r>
              <a:rPr lang="en-US" altLang="en-US" i="1" dirty="0" err="1" smtClean="0">
                <a:latin typeface="Courier New" pitchFamily="49" charset="0"/>
              </a:rPr>
              <a:t>vj</a:t>
            </a:r>
            <a:r>
              <a:rPr lang="en-US" altLang="en-US" i="1" dirty="0" smtClean="0">
                <a:latin typeface="Courier New" pitchFamily="49" charset="0"/>
              </a:rPr>
              <a:t> are </a:t>
            </a:r>
            <a:r>
              <a:rPr lang="en-US" altLang="en-US" i="1" dirty="0" err="1" smtClean="0">
                <a:latin typeface="Courier New" pitchFamily="49" charset="0"/>
              </a:rPr>
              <a:t>neighbours</a:t>
            </a:r>
            <a:r>
              <a:rPr lang="en-US" altLang="en-US" i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		flag=false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	end if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End for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If(vi </a:t>
            </a:r>
            <a:r>
              <a:rPr lang="en-US" altLang="en-US" i="1" smtClean="0">
                <a:latin typeface="Courier New" pitchFamily="49" charset="0"/>
              </a:rPr>
              <a:t>and vi-1 </a:t>
            </a:r>
            <a:r>
              <a:rPr lang="en-US" altLang="en-US" i="1" dirty="0" smtClean="0">
                <a:latin typeface="Courier New" pitchFamily="49" charset="0"/>
              </a:rPr>
              <a:t>are </a:t>
            </a:r>
            <a:r>
              <a:rPr lang="en-US" altLang="en-US" i="1" dirty="0" err="1" smtClean="0">
                <a:latin typeface="Courier New" pitchFamily="49" charset="0"/>
              </a:rPr>
              <a:t>neighbours</a:t>
            </a:r>
            <a:r>
              <a:rPr lang="en-US" altLang="en-US" i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	flag=true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Else	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	flag=false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End if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Return (flag) 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i="1" dirty="0" smtClean="0">
                <a:latin typeface="Courier New" pitchFamily="49" charset="0"/>
              </a:rPr>
              <a:t>end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H="1">
            <a:off x="5646738" y="152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103938" y="1524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4960938" y="2209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5646738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484938" y="2209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484938" y="2209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884738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5418138" y="31242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646738" y="31242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484938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7170738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808538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4960938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5418138" y="4572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5951538" y="4572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1676400"/>
            <a:ext cx="2590800" cy="990600"/>
            <a:chOff x="768" y="1056"/>
            <a:chExt cx="1632" cy="624"/>
          </a:xfrm>
        </p:grpSpPr>
        <p:sp>
          <p:nvSpPr>
            <p:cNvPr id="15409" name="Line 18"/>
            <p:cNvSpPr>
              <a:spLocks noChangeShapeType="1"/>
            </p:cNvSpPr>
            <p:nvPr/>
          </p:nvSpPr>
          <p:spPr bwMode="auto">
            <a:xfrm>
              <a:off x="768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0" name="Line 19"/>
            <p:cNvSpPr>
              <a:spLocks noChangeShapeType="1"/>
            </p:cNvSpPr>
            <p:nvPr/>
          </p:nvSpPr>
          <p:spPr bwMode="auto">
            <a:xfrm>
              <a:off x="1296" y="1056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1" name="Line 20"/>
            <p:cNvSpPr>
              <a:spLocks noChangeShapeType="1"/>
            </p:cNvSpPr>
            <p:nvPr/>
          </p:nvSpPr>
          <p:spPr bwMode="auto">
            <a:xfrm flipH="1">
              <a:off x="1296" y="1056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2" name="Line 21"/>
            <p:cNvSpPr>
              <a:spLocks noChangeShapeType="1"/>
            </p:cNvSpPr>
            <p:nvPr/>
          </p:nvSpPr>
          <p:spPr bwMode="auto">
            <a:xfrm>
              <a:off x="1872" y="10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3" name="Line 22"/>
            <p:cNvSpPr>
              <a:spLocks noChangeShapeType="1"/>
            </p:cNvSpPr>
            <p:nvPr/>
          </p:nvSpPr>
          <p:spPr bwMode="auto">
            <a:xfrm flipH="1">
              <a:off x="1872" y="1056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2352" y="10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 flipH="1">
              <a:off x="187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 flipH="1">
              <a:off x="768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 flipH="1">
              <a:off x="768" y="1056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8" name="Line 27"/>
            <p:cNvSpPr>
              <a:spLocks noChangeShapeType="1"/>
            </p:cNvSpPr>
            <p:nvPr/>
          </p:nvSpPr>
          <p:spPr bwMode="auto">
            <a:xfrm>
              <a:off x="768" y="10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78" name="Rectangle 28"/>
          <p:cNvSpPr>
            <a:spLocks noGrp="1" noChangeArrowheads="1"/>
          </p:cNvSpPr>
          <p:nvPr>
            <p:ph type="title"/>
          </p:nvPr>
        </p:nvSpPr>
        <p:spPr>
          <a:xfrm>
            <a:off x="1142976" y="500042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 smtClean="0">
                <a:latin typeface="Times New Roman" pitchFamily="18" charset="0"/>
              </a:rPr>
              <a:t>Sample Problem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90600" y="1447800"/>
            <a:ext cx="2971800" cy="1371600"/>
            <a:chOff x="624" y="912"/>
            <a:chExt cx="1872" cy="864"/>
          </a:xfrm>
        </p:grpSpPr>
        <p:sp>
          <p:nvSpPr>
            <p:cNvPr id="15401" name="Oval 30"/>
            <p:cNvSpPr>
              <a:spLocks noChangeArrowheads="1"/>
            </p:cNvSpPr>
            <p:nvPr/>
          </p:nvSpPr>
          <p:spPr bwMode="auto">
            <a:xfrm>
              <a:off x="624" y="91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1</a:t>
              </a:r>
              <a:endParaRPr lang="en-US" altLang="en-US" sz="2000" i="1"/>
            </a:p>
          </p:txBody>
        </p:sp>
        <p:sp>
          <p:nvSpPr>
            <p:cNvPr id="15402" name="Oval 31"/>
            <p:cNvSpPr>
              <a:spLocks noChangeArrowheads="1"/>
            </p:cNvSpPr>
            <p:nvPr/>
          </p:nvSpPr>
          <p:spPr bwMode="auto">
            <a:xfrm>
              <a:off x="1152" y="91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2</a:t>
              </a:r>
              <a:endParaRPr lang="en-US" altLang="en-US" sz="2000" i="1"/>
            </a:p>
          </p:txBody>
        </p:sp>
        <p:sp>
          <p:nvSpPr>
            <p:cNvPr id="15403" name="Oval 32"/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3</a:t>
              </a:r>
              <a:endParaRPr lang="en-US" altLang="en-US" sz="2000" i="1"/>
            </a:p>
          </p:txBody>
        </p:sp>
        <p:sp>
          <p:nvSpPr>
            <p:cNvPr id="15404" name="Oval 33"/>
            <p:cNvSpPr>
              <a:spLocks noChangeArrowheads="1"/>
            </p:cNvSpPr>
            <p:nvPr/>
          </p:nvSpPr>
          <p:spPr bwMode="auto">
            <a:xfrm>
              <a:off x="624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5</a:t>
              </a:r>
              <a:endParaRPr lang="en-US" altLang="en-US" sz="2000" i="1"/>
            </a:p>
          </p:txBody>
        </p:sp>
        <p:sp>
          <p:nvSpPr>
            <p:cNvPr id="15405" name="Oval 34"/>
            <p:cNvSpPr>
              <a:spLocks noChangeArrowheads="1"/>
            </p:cNvSpPr>
            <p:nvPr/>
          </p:nvSpPr>
          <p:spPr bwMode="auto">
            <a:xfrm>
              <a:off x="1152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6</a:t>
              </a:r>
              <a:endParaRPr lang="en-US" altLang="en-US" sz="2000" i="1"/>
            </a:p>
          </p:txBody>
        </p:sp>
        <p:sp>
          <p:nvSpPr>
            <p:cNvPr id="15406" name="Oval 35"/>
            <p:cNvSpPr>
              <a:spLocks noChangeArrowheads="1"/>
            </p:cNvSpPr>
            <p:nvPr/>
          </p:nvSpPr>
          <p:spPr bwMode="auto">
            <a:xfrm>
              <a:off x="1680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7</a:t>
              </a:r>
              <a:endParaRPr lang="en-US" altLang="en-US" sz="2000" i="1"/>
            </a:p>
          </p:txBody>
        </p:sp>
        <p:sp>
          <p:nvSpPr>
            <p:cNvPr id="15407" name="Oval 36"/>
            <p:cNvSpPr>
              <a:spLocks noChangeArrowheads="1"/>
            </p:cNvSpPr>
            <p:nvPr/>
          </p:nvSpPr>
          <p:spPr bwMode="auto">
            <a:xfrm>
              <a:off x="2208" y="91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4</a:t>
              </a:r>
              <a:endParaRPr lang="en-US" altLang="en-US" sz="2000" i="1"/>
            </a:p>
          </p:txBody>
        </p:sp>
        <p:sp>
          <p:nvSpPr>
            <p:cNvPr id="15408" name="Oval 37"/>
            <p:cNvSpPr>
              <a:spLocks noChangeArrowheads="1"/>
            </p:cNvSpPr>
            <p:nvPr/>
          </p:nvSpPr>
          <p:spPr bwMode="auto">
            <a:xfrm>
              <a:off x="2208" y="14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v</a:t>
              </a:r>
              <a:r>
                <a:rPr lang="en-US" altLang="en-US" sz="2000" i="1" baseline="-25000"/>
                <a:t>8</a:t>
              </a:r>
              <a:endParaRPr lang="en-US" altLang="en-US" sz="2000" i="1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656138" y="1371600"/>
            <a:ext cx="2743200" cy="4191000"/>
            <a:chOff x="2784" y="864"/>
            <a:chExt cx="1728" cy="2640"/>
          </a:xfrm>
        </p:grpSpPr>
        <p:sp>
          <p:nvSpPr>
            <p:cNvPr id="15385" name="Oval 39"/>
            <p:cNvSpPr>
              <a:spLocks noChangeArrowheads="1"/>
            </p:cNvSpPr>
            <p:nvPr/>
          </p:nvSpPr>
          <p:spPr bwMode="auto">
            <a:xfrm>
              <a:off x="3552" y="8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 dirty="0"/>
                <a:t>1</a:t>
              </a:r>
            </a:p>
          </p:txBody>
        </p:sp>
        <p:sp>
          <p:nvSpPr>
            <p:cNvPr id="15386" name="Oval 40"/>
            <p:cNvSpPr>
              <a:spLocks noChangeArrowheads="1"/>
            </p:cNvSpPr>
            <p:nvPr/>
          </p:nvSpPr>
          <p:spPr bwMode="auto">
            <a:xfrm>
              <a:off x="3312" y="124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 dirty="0"/>
                <a:t>2</a:t>
              </a:r>
            </a:p>
          </p:txBody>
        </p:sp>
        <p:sp>
          <p:nvSpPr>
            <p:cNvPr id="15387" name="Oval 41"/>
            <p:cNvSpPr>
              <a:spLocks noChangeArrowheads="1"/>
            </p:cNvSpPr>
            <p:nvPr/>
          </p:nvSpPr>
          <p:spPr bwMode="auto">
            <a:xfrm>
              <a:off x="3792" y="124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5</a:t>
              </a:r>
            </a:p>
          </p:txBody>
        </p:sp>
        <p:sp>
          <p:nvSpPr>
            <p:cNvPr id="15388" name="Oval 42"/>
            <p:cNvSpPr>
              <a:spLocks noChangeArrowheads="1"/>
            </p:cNvSpPr>
            <p:nvPr/>
          </p:nvSpPr>
          <p:spPr bwMode="auto">
            <a:xfrm>
              <a:off x="2832" y="182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 dirty="0"/>
                <a:t>5</a:t>
              </a:r>
            </a:p>
          </p:txBody>
        </p:sp>
        <p:sp>
          <p:nvSpPr>
            <p:cNvPr id="15389" name="Oval 43"/>
            <p:cNvSpPr>
              <a:spLocks noChangeArrowheads="1"/>
            </p:cNvSpPr>
            <p:nvPr/>
          </p:nvSpPr>
          <p:spPr bwMode="auto">
            <a:xfrm>
              <a:off x="3312" y="182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7</a:t>
              </a:r>
            </a:p>
          </p:txBody>
        </p:sp>
        <p:sp>
          <p:nvSpPr>
            <p:cNvPr id="15390" name="Oval 44"/>
            <p:cNvSpPr>
              <a:spLocks noChangeArrowheads="1"/>
            </p:cNvSpPr>
            <p:nvPr/>
          </p:nvSpPr>
          <p:spPr bwMode="auto">
            <a:xfrm>
              <a:off x="3792" y="182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2</a:t>
              </a:r>
            </a:p>
          </p:txBody>
        </p:sp>
        <p:sp>
          <p:nvSpPr>
            <p:cNvPr id="15391" name="Oval 45"/>
            <p:cNvSpPr>
              <a:spLocks noChangeArrowheads="1"/>
            </p:cNvSpPr>
            <p:nvPr/>
          </p:nvSpPr>
          <p:spPr bwMode="auto">
            <a:xfrm>
              <a:off x="4272" y="182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6</a:t>
              </a:r>
            </a:p>
          </p:txBody>
        </p:sp>
        <p:sp>
          <p:nvSpPr>
            <p:cNvPr id="15392" name="Oval 46"/>
            <p:cNvSpPr>
              <a:spLocks noChangeArrowheads="1"/>
            </p:cNvSpPr>
            <p:nvPr/>
          </p:nvSpPr>
          <p:spPr bwMode="auto">
            <a:xfrm>
              <a:off x="2784" y="230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 dirty="0"/>
                <a:t>6</a:t>
              </a:r>
            </a:p>
          </p:txBody>
        </p:sp>
        <p:sp>
          <p:nvSpPr>
            <p:cNvPr id="15393" name="Oval 47"/>
            <p:cNvSpPr>
              <a:spLocks noChangeArrowheads="1"/>
            </p:cNvSpPr>
            <p:nvPr/>
          </p:nvSpPr>
          <p:spPr bwMode="auto">
            <a:xfrm>
              <a:off x="3120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 dirty="0"/>
                <a:t>4</a:t>
              </a:r>
            </a:p>
          </p:txBody>
        </p:sp>
        <p:sp>
          <p:nvSpPr>
            <p:cNvPr id="15394" name="Oval 48"/>
            <p:cNvSpPr>
              <a:spLocks noChangeArrowheads="1"/>
            </p:cNvSpPr>
            <p:nvPr/>
          </p:nvSpPr>
          <p:spPr bwMode="auto">
            <a:xfrm>
              <a:off x="3504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8</a:t>
              </a:r>
            </a:p>
          </p:txBody>
        </p:sp>
        <p:sp>
          <p:nvSpPr>
            <p:cNvPr id="15395" name="Oval 49"/>
            <p:cNvSpPr>
              <a:spLocks noChangeArrowheads="1"/>
            </p:cNvSpPr>
            <p:nvPr/>
          </p:nvSpPr>
          <p:spPr bwMode="auto">
            <a:xfrm>
              <a:off x="3792" y="230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7</a:t>
              </a:r>
            </a:p>
          </p:txBody>
        </p:sp>
        <p:sp>
          <p:nvSpPr>
            <p:cNvPr id="15396" name="Oval 50"/>
            <p:cNvSpPr>
              <a:spLocks noChangeArrowheads="1"/>
            </p:cNvSpPr>
            <p:nvPr/>
          </p:nvSpPr>
          <p:spPr bwMode="auto">
            <a:xfrm>
              <a:off x="4272" y="230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3</a:t>
              </a:r>
            </a:p>
          </p:txBody>
        </p:sp>
        <p:sp>
          <p:nvSpPr>
            <p:cNvPr id="15397" name="Oval 51"/>
            <p:cNvSpPr>
              <a:spLocks noChangeArrowheads="1"/>
            </p:cNvSpPr>
            <p:nvPr/>
          </p:nvSpPr>
          <p:spPr bwMode="auto">
            <a:xfrm>
              <a:off x="2784" y="27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3</a:t>
              </a:r>
            </a:p>
          </p:txBody>
        </p:sp>
        <p:sp>
          <p:nvSpPr>
            <p:cNvPr id="15398" name="Oval 52"/>
            <p:cNvSpPr>
              <a:spLocks noChangeArrowheads="1"/>
            </p:cNvSpPr>
            <p:nvPr/>
          </p:nvSpPr>
          <p:spPr bwMode="auto">
            <a:xfrm>
              <a:off x="2880" y="32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3</a:t>
              </a:r>
            </a:p>
          </p:txBody>
        </p:sp>
        <p:sp>
          <p:nvSpPr>
            <p:cNvPr id="15399" name="Oval 53"/>
            <p:cNvSpPr>
              <a:spLocks noChangeArrowheads="1"/>
            </p:cNvSpPr>
            <p:nvPr/>
          </p:nvSpPr>
          <p:spPr bwMode="auto">
            <a:xfrm>
              <a:off x="3216" y="32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8</a:t>
              </a:r>
            </a:p>
          </p:txBody>
        </p:sp>
        <p:sp>
          <p:nvSpPr>
            <p:cNvPr id="15400" name="Oval 54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i="1"/>
                <a:t>4</a:t>
              </a:r>
            </a:p>
          </p:txBody>
        </p:sp>
      </p:grpSp>
      <p:sp>
        <p:nvSpPr>
          <p:cNvPr id="15381" name="Text Box 55"/>
          <p:cNvSpPr txBox="1">
            <a:spLocks noChangeArrowheads="1"/>
          </p:cNvSpPr>
          <p:nvPr/>
        </p:nvSpPr>
        <p:spPr bwMode="auto">
          <a:xfrm>
            <a:off x="6713538" y="4419600"/>
            <a:ext cx="25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/>
              <a:t>:</a:t>
            </a:r>
          </a:p>
          <a:p>
            <a:r>
              <a:rPr lang="en-US" altLang="en-US" sz="2000" dirty="0"/>
              <a:t>:</a:t>
            </a:r>
          </a:p>
        </p:txBody>
      </p:sp>
      <p:sp>
        <p:nvSpPr>
          <p:cNvPr id="15382" name="Text Box 56"/>
          <p:cNvSpPr txBox="1">
            <a:spLocks noChangeArrowheads="1"/>
          </p:cNvSpPr>
          <p:nvPr/>
        </p:nvSpPr>
        <p:spPr bwMode="auto">
          <a:xfrm>
            <a:off x="5418138" y="5715000"/>
            <a:ext cx="25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/>
              <a:t>:</a:t>
            </a:r>
          </a:p>
          <a:p>
            <a:r>
              <a:rPr lang="en-US" altLang="en-US" sz="2000"/>
              <a:t>:</a:t>
            </a:r>
          </a:p>
        </p:txBody>
      </p:sp>
      <p:sp>
        <p:nvSpPr>
          <p:cNvPr id="15383" name="Text Box 57"/>
          <p:cNvSpPr txBox="1">
            <a:spLocks noChangeArrowheads="1"/>
          </p:cNvSpPr>
          <p:nvPr/>
        </p:nvSpPr>
        <p:spPr bwMode="auto">
          <a:xfrm>
            <a:off x="6697663" y="1638300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state space tree</a:t>
            </a:r>
          </a:p>
        </p:txBody>
      </p:sp>
      <p:sp>
        <p:nvSpPr>
          <p:cNvPr id="15384" name="Text Box 58"/>
          <p:cNvSpPr txBox="1">
            <a:spLocks noChangeArrowheads="1"/>
          </p:cNvSpPr>
          <p:nvPr/>
        </p:nvSpPr>
        <p:spPr bwMode="auto">
          <a:xfrm>
            <a:off x="2041525" y="30861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5642</TotalTime>
  <Words>497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UNIT IV BACKTRACKING</vt:lpstr>
      <vt:lpstr>Syllabus</vt:lpstr>
      <vt:lpstr>Introduction to Back tracking</vt:lpstr>
      <vt:lpstr>Hamiltonian Circuit</vt:lpstr>
      <vt:lpstr>Consider an example graph G1.</vt:lpstr>
      <vt:lpstr>Promising (Bounding Functions)</vt:lpstr>
      <vt:lpstr>Algorithm </vt:lpstr>
      <vt:lpstr>PowerPoint Presentation</vt:lpstr>
      <vt:lpstr>Sample Problem</vt:lpstr>
      <vt:lpstr>Problem </vt:lpstr>
      <vt:lpstr>PowerPoint Presentation</vt:lpstr>
      <vt:lpstr>PowerPoint Presentation</vt:lpstr>
      <vt:lpstr>Now backtrack</vt:lpstr>
      <vt:lpstr>Now follow</vt:lpstr>
      <vt:lpstr>Generating Permutation</vt:lpstr>
      <vt:lpstr>PowerPoint Presentation</vt:lpstr>
      <vt:lpstr>PowerPoint Presentation</vt:lpstr>
      <vt:lpstr>Worksheet No. 27, 28 &amp; 29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247</cp:revision>
  <dcterms:created xsi:type="dcterms:W3CDTF">2016-07-05T10:07:54Z</dcterms:created>
  <dcterms:modified xsi:type="dcterms:W3CDTF">2018-03-27T01:11:08Z</dcterms:modified>
</cp:coreProperties>
</file>