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324" r:id="rId3"/>
    <p:sldId id="372" r:id="rId4"/>
    <p:sldId id="364" r:id="rId5"/>
    <p:sldId id="365" r:id="rId6"/>
    <p:sldId id="366" r:id="rId7"/>
    <p:sldId id="368" r:id="rId8"/>
    <p:sldId id="369" r:id="rId9"/>
    <p:sldId id="370" r:id="rId10"/>
    <p:sldId id="32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811" autoAdjust="0"/>
    <p:restoredTop sz="95755" autoAdjust="0"/>
  </p:normalViewPr>
  <p:slideViewPr>
    <p:cSldViewPr>
      <p:cViewPr>
        <p:scale>
          <a:sx n="80" d="100"/>
          <a:sy n="80" d="100"/>
        </p:scale>
        <p:origin x="-840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3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5332D-7062-4569-A024-961F601BC07C}" type="datetimeFigureOut">
              <a:rPr lang="en-US" smtClean="0"/>
              <a:pPr/>
              <a:t>3/28/2017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BCD75-6D87-4475-B92A-72AF35D9B4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5889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D1C045E-3D28-4229-9F31-EEBC518FD90E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828800"/>
            <a:ext cx="7406640" cy="1472184"/>
          </a:xfrm>
        </p:spPr>
        <p:txBody>
          <a:bodyPr>
            <a:noAutofit/>
          </a:bodyPr>
          <a:lstStyle/>
          <a:p>
            <a:r>
              <a:rPr lang="en-US" sz="3200" b="1" dirty="0"/>
              <a:t>UNIT </a:t>
            </a:r>
            <a:r>
              <a:rPr lang="en-US" sz="3200" b="1" dirty="0" smtClean="0"/>
              <a:t>IV</a:t>
            </a:r>
            <a:br>
              <a:rPr lang="en-US" sz="3200" b="1" dirty="0" smtClean="0"/>
            </a:br>
            <a:r>
              <a:rPr lang="en-US" sz="3200" b="1" dirty="0" smtClean="0"/>
              <a:t>BACKTRACKING</a:t>
            </a:r>
            <a:endParaRPr lang="en-US" sz="32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37360" y="3810000"/>
            <a:ext cx="7406640" cy="1472184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Session </a:t>
            </a:r>
            <a:r>
              <a:rPr kumimoji="0" lang="mr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–</a:t>
            </a:r>
            <a:r>
              <a:rPr lang="en-US" sz="3200" b="1" noProof="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25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685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0"/>
            <a:ext cx="749808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Worksheet No. 25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Syllabus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Introduction - NXN Queen's Problem - </a:t>
            </a:r>
            <a:r>
              <a:rPr lang="en-US" sz="2400" b="1" dirty="0">
                <a:solidFill>
                  <a:srgbClr val="00B050"/>
                </a:solidFill>
              </a:rPr>
              <a:t>Sum of Subsets </a:t>
            </a:r>
            <a:r>
              <a:rPr lang="en-US" sz="2400" dirty="0"/>
              <a:t>- Graph Coloring - Hamiltonian's Circuit - Travelling Salesman Problem - Generating Permutation </a:t>
            </a:r>
            <a:endParaRPr lang="en-IN" sz="24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272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Generalized Algorithm: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dirty="0" smtClean="0"/>
              <a:t>Pick a starting point.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while(Problem is not solved)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For each path from the starting point.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900" dirty="0" smtClean="0"/>
              <a:t>check if selected path is safe, if yes select it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sz="2900" dirty="0" smtClean="0"/>
              <a:t>and make recursive call to rest of the problem</a:t>
            </a:r>
            <a:endParaRPr lang="en-IN" sz="2900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900" dirty="0" smtClean="0"/>
              <a:t>If recursive calls returns true, then return true.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	else undo the current move and return false.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End For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If none of the move works out, return false, </a:t>
            </a:r>
          </a:p>
          <a:p>
            <a:pPr>
              <a:buNone/>
            </a:pPr>
            <a:r>
              <a:rPr lang="en-US" dirty="0" smtClean="0"/>
              <a:t>	NO SOLUTON.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Subsets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&lt;1, 6, 3, 8, 9, 34, 23, 12, 11, 5, 7, 14&gt;</a:t>
            </a:r>
            <a:endParaRPr lang="en-US" dirty="0" smtClean="0"/>
          </a:p>
          <a:p>
            <a:r>
              <a:rPr lang="en-US" dirty="0" smtClean="0"/>
              <a:t>Find the sum of subsets for k=24 from the above input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&lt;1, 6, 3, 14&gt;</a:t>
            </a:r>
          </a:p>
          <a:p>
            <a:pPr lvl="1"/>
            <a:r>
              <a:rPr lang="en-US" dirty="0" smtClean="0"/>
              <a:t>&lt;1, 6, 12, 5&gt;</a:t>
            </a:r>
          </a:p>
          <a:p>
            <a:pPr lvl="1"/>
            <a:r>
              <a:rPr lang="en-US" dirty="0" smtClean="0"/>
              <a:t>&lt;6, 3, 8, 7&gt;</a:t>
            </a:r>
          </a:p>
          <a:p>
            <a:pPr lvl="1"/>
            <a:r>
              <a:rPr lang="en-US" dirty="0" smtClean="0"/>
              <a:t>And so on</a:t>
            </a:r>
            <a:r>
              <a:rPr lang="is-IS" dirty="0" smtClean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1052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Subsets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To find </a:t>
            </a:r>
            <a:r>
              <a:rPr lang="en-US" dirty="0"/>
              <a:t>subset of elements that are selected from a given set whose sum adds up to a given number K. </a:t>
            </a:r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are considering the set contains non-negative values.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assumed that the input set is unique (no duplicates are presented). </a:t>
            </a:r>
          </a:p>
        </p:txBody>
      </p:sp>
    </p:spTree>
    <p:extLst>
      <p:ext uri="{BB962C8B-B14F-4D97-AF65-F5344CB8AC3E}">
        <p14:creationId xmlns="" xmlns:p14="http://schemas.microsoft.com/office/powerpoint/2010/main" val="170830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Exhaustive Search Algorithm for Subset </a:t>
            </a:r>
            <a:r>
              <a:rPr lang="en-US" b="1" dirty="0" smtClean="0">
                <a:effectLst/>
              </a:rPr>
              <a:t>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way to find subsets that sum to K is to consider all possible subsets. </a:t>
            </a:r>
          </a:p>
          <a:p>
            <a:r>
              <a:rPr lang="en-US" dirty="0"/>
              <a:t>A power set contains all those subsets generated from a given set. </a:t>
            </a:r>
          </a:p>
        </p:txBody>
      </p:sp>
    </p:spTree>
    <p:extLst>
      <p:ext uri="{BB962C8B-B14F-4D97-AF65-F5344CB8AC3E}">
        <p14:creationId xmlns="" xmlns:p14="http://schemas.microsoft.com/office/powerpoint/2010/main" val="187479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effectLst/>
              </a:rPr>
              <a:t>Backtracking Algorithm for Subset Sum </a:t>
            </a:r>
            <a:endParaRPr lang="en-US" sz="3600" dirty="0">
              <a:effectLst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31640" y="1556792"/>
            <a:ext cx="7056784" cy="46085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81830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191" y="89503"/>
            <a:ext cx="7498080" cy="1143000"/>
          </a:xfrm>
        </p:spPr>
        <p:txBody>
          <a:bodyPr/>
          <a:lstStyle/>
          <a:p>
            <a:r>
              <a:rPr lang="en-US" dirty="0" smtClean="0"/>
              <a:t>&lt;1, 4, 7, 2, 3&gt;		k= 12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60320" y="1362296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728445" y="3645756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868905" y="2387821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" name="Oval 6"/>
          <p:cNvSpPr/>
          <p:nvPr/>
        </p:nvSpPr>
        <p:spPr>
          <a:xfrm>
            <a:off x="3408530" y="3648296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610970" y="2387821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5127475" y="2387821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046455" y="3648296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7 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557245" y="3645756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243045" y="3645756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3" name="Oval 12"/>
          <p:cNvSpPr/>
          <p:nvPr/>
        </p:nvSpPr>
        <p:spPr>
          <a:xfrm>
            <a:off x="5928845" y="3645756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071345" y="1816956"/>
            <a:ext cx="80010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00045" y="193125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28645" y="1816956"/>
            <a:ext cx="91440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275055" y="2845656"/>
            <a:ext cx="452755" cy="79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956410" y="2956781"/>
            <a:ext cx="45085" cy="68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71345" y="2845656"/>
            <a:ext cx="457200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900145" y="2959956"/>
            <a:ext cx="4572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71645" y="295995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85945" y="2845656"/>
            <a:ext cx="571500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1188640" y="138021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41642" y="2382741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6" name="Straight Arrow Connector 25"/>
          <p:cNvCxnSpPr>
            <a:stCxn id="4" idx="6"/>
            <a:endCxn id="24" idx="1"/>
          </p:cNvCxnSpPr>
          <p:nvPr/>
        </p:nvCxnSpPr>
        <p:spPr>
          <a:xfrm>
            <a:off x="4331820" y="1648046"/>
            <a:ext cx="3093516" cy="81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686551" y="3640041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372351" y="3640041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058151" y="3640041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029451" y="2954241"/>
            <a:ext cx="4572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600951" y="2954241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715251" y="2839941"/>
            <a:ext cx="571500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Multiply 53"/>
          <p:cNvSpPr/>
          <p:nvPr/>
        </p:nvSpPr>
        <p:spPr>
          <a:xfrm>
            <a:off x="2556995" y="4006689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miley Face 54"/>
          <p:cNvSpPr/>
          <p:nvPr/>
        </p:nvSpPr>
        <p:spPr>
          <a:xfrm>
            <a:off x="2028478" y="4247411"/>
            <a:ext cx="607453" cy="58750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3244706" y="4083963"/>
            <a:ext cx="967253" cy="83712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924144" y="5014125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4604229" y="5016665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6" idx="4"/>
          </p:cNvCxnSpPr>
          <p:nvPr/>
        </p:nvCxnSpPr>
        <p:spPr>
          <a:xfrm flipH="1">
            <a:off x="4152110" y="2959321"/>
            <a:ext cx="2545" cy="205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" idx="4"/>
          </p:cNvCxnSpPr>
          <p:nvPr/>
        </p:nvCxnSpPr>
        <p:spPr>
          <a:xfrm>
            <a:off x="4154655" y="2959321"/>
            <a:ext cx="569589" cy="205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Multiply 67"/>
          <p:cNvSpPr/>
          <p:nvPr/>
        </p:nvSpPr>
        <p:spPr>
          <a:xfrm>
            <a:off x="3752694" y="5375058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4440405" y="5452332"/>
            <a:ext cx="967253" cy="83712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348449" y="5014125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4143854" y="3016844"/>
            <a:ext cx="1432562" cy="199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miley Face 42"/>
          <p:cNvSpPr/>
          <p:nvPr/>
        </p:nvSpPr>
        <p:spPr>
          <a:xfrm>
            <a:off x="5357818" y="5572140"/>
            <a:ext cx="607453" cy="58750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6250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If </a:t>
            </a:r>
            <a:r>
              <a:rPr lang="en-US" sz="2400" dirty="0"/>
              <a:t>(subset is satisfying the constraint) </a:t>
            </a:r>
            <a:endParaRPr lang="en-US" dirty="0"/>
          </a:p>
          <a:p>
            <a:pPr marL="402336" lvl="1" indent="0">
              <a:buNone/>
            </a:pPr>
            <a:r>
              <a:rPr lang="en-US" dirty="0" smtClean="0"/>
              <a:t>	print </a:t>
            </a:r>
            <a:r>
              <a:rPr lang="en-US" dirty="0"/>
              <a:t>the subset </a:t>
            </a:r>
          </a:p>
          <a:p>
            <a:pPr marL="82296" indent="0">
              <a:buNone/>
            </a:pPr>
            <a:r>
              <a:rPr lang="en-US" sz="2400" dirty="0"/>
              <a:t>	</a:t>
            </a:r>
            <a:r>
              <a:rPr lang="en-US" sz="1800" dirty="0" smtClean="0"/>
              <a:t>exclude </a:t>
            </a:r>
            <a:r>
              <a:rPr lang="en-US" sz="1800" dirty="0"/>
              <a:t>the current element and consider </a:t>
            </a:r>
            <a:r>
              <a:rPr lang="en-US" sz="1800" dirty="0" smtClean="0"/>
              <a:t>next element </a:t>
            </a:r>
            <a:endParaRPr lang="en-US" sz="2400" dirty="0"/>
          </a:p>
          <a:p>
            <a:pPr marL="82296" indent="0">
              <a:buNone/>
            </a:pPr>
            <a:r>
              <a:rPr lang="en-US" dirty="0" smtClean="0"/>
              <a:t>else </a:t>
            </a:r>
            <a:endParaRPr lang="en-US" dirty="0"/>
          </a:p>
          <a:p>
            <a:pPr marL="82296" indent="0"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generate the nodes of present level along breadth of tree and recur for next levels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989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5278</TotalTime>
  <Words>240</Words>
  <Application>Microsoft Macintosh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UNIT IV BACKTRACKING</vt:lpstr>
      <vt:lpstr>Syllabus</vt:lpstr>
      <vt:lpstr>Generalized Algorithm:</vt:lpstr>
      <vt:lpstr>Sum of Subsets</vt:lpstr>
      <vt:lpstr>Sum of Subsets</vt:lpstr>
      <vt:lpstr>Exhaustive Search Algorithm for Subset Sum</vt:lpstr>
      <vt:lpstr>Backtracking Algorithm for Subset Sum </vt:lpstr>
      <vt:lpstr>&lt;1, 4, 7, 2, 3&gt;  k= 12</vt:lpstr>
      <vt:lpstr>Pseudo code</vt:lpstr>
      <vt:lpstr>Worksheet No. 25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 INTRODUCTION TO DATA STRUCTURES</dc:title>
  <dc:creator>Selvamary</dc:creator>
  <cp:lastModifiedBy>selvamary.g</cp:lastModifiedBy>
  <cp:revision>231</cp:revision>
  <dcterms:created xsi:type="dcterms:W3CDTF">2016-07-05T10:07:54Z</dcterms:created>
  <dcterms:modified xsi:type="dcterms:W3CDTF">2017-03-28T02:37:08Z</dcterms:modified>
</cp:coreProperties>
</file>