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324" r:id="rId3"/>
    <p:sldId id="363" r:id="rId4"/>
    <p:sldId id="364" r:id="rId5"/>
    <p:sldId id="369" r:id="rId6"/>
    <p:sldId id="370" r:id="rId7"/>
    <p:sldId id="365" r:id="rId8"/>
    <p:sldId id="366" r:id="rId9"/>
    <p:sldId id="367" r:id="rId10"/>
    <p:sldId id="368" r:id="rId11"/>
    <p:sldId id="32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833" autoAdjust="0"/>
    <p:restoredTop sz="93789" autoAdjust="0"/>
  </p:normalViewPr>
  <p:slideViewPr>
    <p:cSldViewPr>
      <p:cViewPr>
        <p:scale>
          <a:sx n="75" d="100"/>
          <a:sy n="75" d="100"/>
        </p:scale>
        <p:origin x="-9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3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332D-7062-4569-A024-961F601BC07C}" type="datetimeFigureOut">
              <a:rPr lang="en-US" smtClean="0"/>
              <a:pPr/>
              <a:t>3/20/2017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BCD75-6D87-4475-B92A-72AF35D9B4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5889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1C045E-3D28-4229-9F31-EEBC518FD90E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828800"/>
            <a:ext cx="7406640" cy="1472184"/>
          </a:xfrm>
        </p:spPr>
        <p:txBody>
          <a:bodyPr>
            <a:noAutofit/>
          </a:bodyPr>
          <a:lstStyle/>
          <a:p>
            <a:r>
              <a:rPr lang="en-US" sz="3200" b="1" dirty="0"/>
              <a:t>UNIT </a:t>
            </a:r>
            <a:r>
              <a:rPr lang="en-US" sz="3200" b="1" dirty="0" smtClean="0"/>
              <a:t>IV</a:t>
            </a:r>
            <a:br>
              <a:rPr lang="en-US" sz="3200" b="1" dirty="0" smtClean="0"/>
            </a:br>
            <a:r>
              <a:rPr lang="en-US" sz="3200" b="1" dirty="0" smtClean="0"/>
              <a:t>BACKTRACKING</a:t>
            </a:r>
            <a:endParaRPr lang="en-US" sz="3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37360" y="3810000"/>
            <a:ext cx="7406640" cy="147218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Session </a:t>
            </a:r>
            <a:r>
              <a:rPr kumimoji="0" lang="mr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–</a:t>
            </a:r>
            <a:r>
              <a:rPr lang="en-US" sz="3200" b="1" noProof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26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68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57298"/>
            <a:ext cx="760097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Worksheet No. </a:t>
            </a:r>
            <a:r>
              <a:rPr lang="en-US" sz="4000" b="1" smtClean="0"/>
              <a:t>26, 27 &amp; 28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Syllabus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Introduction - NXN Queen's Problem - Sum of Subsets - </a:t>
            </a:r>
            <a:r>
              <a:rPr lang="en-US" sz="2400" b="1" dirty="0">
                <a:solidFill>
                  <a:srgbClr val="00B050"/>
                </a:solidFill>
              </a:rPr>
              <a:t>Graph Coloring </a:t>
            </a:r>
            <a:r>
              <a:rPr lang="en-US" sz="2400" dirty="0"/>
              <a:t>- </a:t>
            </a:r>
            <a:r>
              <a:rPr lang="en-US" sz="2400" b="1" dirty="0">
                <a:solidFill>
                  <a:srgbClr val="00B050"/>
                </a:solidFill>
              </a:rPr>
              <a:t>Hamiltonian's Circuit </a:t>
            </a:r>
            <a:r>
              <a:rPr lang="en-US" sz="2400" dirty="0"/>
              <a:t>- Travelling Salesman Problem - Generating Permutation </a:t>
            </a:r>
            <a:endParaRPr lang="en-IN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27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Introduction to Back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b="1" dirty="0" smtClean="0"/>
              <a:t>Generalized </a:t>
            </a:r>
            <a:r>
              <a:rPr lang="en-US" b="1" dirty="0"/>
              <a:t>Algorithm:</a:t>
            </a:r>
            <a:endParaRPr lang="en-US" dirty="0"/>
          </a:p>
          <a:p>
            <a:pPr marL="82296" indent="0">
              <a:buNone/>
            </a:pPr>
            <a:r>
              <a:rPr lang="en-US" dirty="0" smtClean="0"/>
              <a:t>Pick a starting point.</a:t>
            </a:r>
          </a:p>
          <a:p>
            <a:pPr marL="82296" indent="0">
              <a:buNone/>
            </a:pPr>
            <a:r>
              <a:rPr lang="en-US" dirty="0" smtClean="0"/>
              <a:t>while(Problem is not solved)</a:t>
            </a:r>
          </a:p>
          <a:p>
            <a:pPr marL="82296" indent="0">
              <a:buNone/>
            </a:pPr>
            <a:r>
              <a:rPr lang="en-US" dirty="0" smtClean="0"/>
              <a:t>	For each path from the starting point.</a:t>
            </a:r>
          </a:p>
          <a:p>
            <a:pPr marL="82296" indent="0">
              <a:buNone/>
            </a:pPr>
            <a:r>
              <a:rPr lang="en-US" dirty="0" smtClean="0"/>
              <a:t>		check if selected path is safe, if yes 			select it and make recursive call to 			rest of the problem</a:t>
            </a:r>
          </a:p>
          <a:p>
            <a:pPr marL="82296" indent="0">
              <a:buNone/>
            </a:pPr>
            <a:r>
              <a:rPr lang="en-US" dirty="0" smtClean="0"/>
              <a:t>	If recursive calls return true, then 			return true.</a:t>
            </a:r>
          </a:p>
          <a:p>
            <a:pPr marL="82296" indent="0">
              <a:buNone/>
            </a:pPr>
            <a:r>
              <a:rPr lang="en-US" dirty="0" smtClean="0"/>
              <a:t>	else undo the current move and return 			false.</a:t>
            </a:r>
          </a:p>
          <a:p>
            <a:pPr marL="82296" indent="0">
              <a:buNone/>
            </a:pPr>
            <a:r>
              <a:rPr lang="en-US" dirty="0" smtClean="0"/>
              <a:t>	End For</a:t>
            </a:r>
          </a:p>
          <a:p>
            <a:pPr marL="82296" indent="0">
              <a:buNone/>
            </a:pPr>
            <a:r>
              <a:rPr lang="en-US" dirty="0" smtClean="0"/>
              <a:t>If none of the move works out, return false, NO SOLUTON.</a:t>
            </a:r>
          </a:p>
          <a:p>
            <a:pPr marL="82296" indent="0">
              <a:buNone/>
            </a:pPr>
            <a:r>
              <a:rPr lang="en-US" dirty="0" smtClean="0"/>
              <a:t>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31657" y="2138044"/>
            <a:ext cx="6700783" cy="34511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052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428736"/>
            <a:ext cx="16668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214686"/>
            <a:ext cx="806984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500174"/>
            <a:ext cx="3395681" cy="421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Hamiltonian Circuit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Let G=(V,E) be a connected graph with n vertices. </a:t>
            </a:r>
          </a:p>
          <a:p>
            <a:pPr lvl="0"/>
            <a:r>
              <a:rPr lang="en-US" dirty="0" smtClean="0"/>
              <a:t>A HAMILTONIAN CYCLE is a round trip path along n edges of G which every vertex once and returns to its starting position. </a:t>
            </a:r>
            <a:endParaRPr lang="en-IN" dirty="0" smtClean="0"/>
          </a:p>
          <a:p>
            <a:pPr lvl="0"/>
            <a:r>
              <a:rPr lang="en-US" dirty="0" smtClean="0"/>
              <a:t>If the Hamiltonian cycle begins at some vertex V1 belongs to G and the vertex are visited in the order of V1,V2…….Vn+1,then the edges are in E, 1&lt;=</a:t>
            </a:r>
            <a:r>
              <a:rPr lang="en-US" dirty="0" err="1" smtClean="0"/>
              <a:t>i</a:t>
            </a:r>
            <a:r>
              <a:rPr lang="en-US" dirty="0" smtClean="0"/>
              <a:t>&lt;=n and the Vi are distinct except V1 and Vn+1 which are equal.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 an example graph G1.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graph G1 has Hamiltonian cycles: </a:t>
            </a:r>
          </a:p>
          <a:p>
            <a:pPr>
              <a:buNone/>
            </a:pPr>
            <a:r>
              <a:rPr lang="en-US" dirty="0" smtClean="0"/>
              <a:t>1,3,4,5,6,7,8,2,1</a:t>
            </a:r>
          </a:p>
          <a:p>
            <a:pPr>
              <a:buNone/>
            </a:pPr>
            <a:r>
              <a:rPr lang="en-US" dirty="0" smtClean="0"/>
              <a:t>1,2,8,7,6,5,4,3,1. 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00430" y="4357694"/>
            <a:ext cx="3786214" cy="1785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Algorithm Hamiltonian (k)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Loop </a:t>
            </a:r>
          </a:p>
          <a:p>
            <a:pPr lvl="1"/>
            <a:r>
              <a:rPr lang="en-IN" dirty="0" smtClean="0"/>
              <a:t>Next </a:t>
            </a:r>
            <a:r>
              <a:rPr lang="en-IN" dirty="0" smtClean="0"/>
              <a:t>value (k) </a:t>
            </a:r>
            <a:endParaRPr lang="en-IN" dirty="0" smtClean="0"/>
          </a:p>
          <a:p>
            <a:pPr lvl="1"/>
            <a:r>
              <a:rPr lang="en-IN" dirty="0" smtClean="0"/>
              <a:t>If </a:t>
            </a:r>
            <a:r>
              <a:rPr lang="en-IN" dirty="0" smtClean="0"/>
              <a:t>(x (k)=0) then return; </a:t>
            </a:r>
            <a:endParaRPr lang="en-IN" dirty="0" smtClean="0"/>
          </a:p>
          <a:p>
            <a:pPr lvl="2"/>
            <a:r>
              <a:rPr lang="en-IN" dirty="0" smtClean="0"/>
              <a:t>If </a:t>
            </a:r>
            <a:r>
              <a:rPr lang="en-IN" dirty="0" smtClean="0"/>
              <a:t>k=n then Print (x) </a:t>
            </a:r>
            <a:endParaRPr lang="en-IN" dirty="0" smtClean="0"/>
          </a:p>
          <a:p>
            <a:pPr lvl="2"/>
            <a:r>
              <a:rPr lang="en-IN" dirty="0" smtClean="0"/>
              <a:t>Else </a:t>
            </a:r>
            <a:r>
              <a:rPr lang="en-IN" dirty="0" smtClean="0"/>
              <a:t>Hamiltonian (k+1); </a:t>
            </a:r>
            <a:endParaRPr lang="en-IN" dirty="0" smtClean="0"/>
          </a:p>
          <a:p>
            <a:pPr lvl="2"/>
            <a:r>
              <a:rPr lang="en-IN" dirty="0" smtClean="0"/>
              <a:t>End </a:t>
            </a:r>
            <a:r>
              <a:rPr lang="en-IN" dirty="0" smtClean="0"/>
              <a:t>if </a:t>
            </a:r>
            <a:endParaRPr lang="en-IN" dirty="0" smtClean="0"/>
          </a:p>
          <a:p>
            <a:pPr lvl="2">
              <a:buNone/>
            </a:pPr>
            <a:r>
              <a:rPr lang="en-IN" dirty="0" smtClean="0"/>
              <a:t>Repeat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5479</TotalTime>
  <Words>164</Words>
  <Application>Microsoft Macintosh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UNIT IV BACKTRACKING</vt:lpstr>
      <vt:lpstr>Syllabus</vt:lpstr>
      <vt:lpstr>Introduction to Back tracking</vt:lpstr>
      <vt:lpstr>Graph Coloring</vt:lpstr>
      <vt:lpstr>Slide 5</vt:lpstr>
      <vt:lpstr>Slide 6</vt:lpstr>
      <vt:lpstr>Hamiltonian Circuit</vt:lpstr>
      <vt:lpstr>Consider an example graph G1.</vt:lpstr>
      <vt:lpstr>Algorithm</vt:lpstr>
      <vt:lpstr>Slide 10</vt:lpstr>
      <vt:lpstr>Worksheet No. 26, 27 &amp; 28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INTRODUCTION TO DATA STRUCTURES</dc:title>
  <dc:creator>Selvamary</dc:creator>
  <cp:lastModifiedBy>selvamary.g</cp:lastModifiedBy>
  <cp:revision>234</cp:revision>
  <dcterms:created xsi:type="dcterms:W3CDTF">2016-07-05T10:07:54Z</dcterms:created>
  <dcterms:modified xsi:type="dcterms:W3CDTF">2017-03-20T16:53:38Z</dcterms:modified>
</cp:coreProperties>
</file>