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6858000" cx="9144000"/>
  <p:notesSz cx="7315200" cy="9601200"/>
  <p:embeddedFontLst>
    <p:embeddedFont>
      <p:font typeface="Merriweather Sans"/>
      <p:regular r:id="rId80"/>
      <p:bold r:id="rId81"/>
      <p:italic r:id="rId82"/>
      <p:boldItalic r:id="rId83"/>
    </p:embeddedFont>
    <p:embeddedFont>
      <p:font typeface="Arial Narrow"/>
      <p:regular r:id="rId84"/>
      <p:bold r:id="rId85"/>
      <p:italic r:id="rId86"/>
      <p:boldItalic r:id="rId87"/>
    </p:embeddedFont>
    <p:embeddedFont>
      <p:font typeface="Balthazar"/>
      <p:regular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89" roundtripDataSignature="AMtx7mi3pgI2PHcLS+rBtcF9fQITzNPN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75D79B-AA4B-4BB8-991F-2ED87E77E367}">
  <a:tblStyle styleId="{2475D79B-AA4B-4BB8-991F-2ED87E77E3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ArialNarrow-regular.fntdata"/><Relationship Id="rId83" Type="http://schemas.openxmlformats.org/officeDocument/2006/relationships/font" Target="fonts/MerriweatherSans-boldItalic.fntdata"/><Relationship Id="rId42" Type="http://schemas.openxmlformats.org/officeDocument/2006/relationships/slide" Target="slides/slide36.xml"/><Relationship Id="rId86" Type="http://schemas.openxmlformats.org/officeDocument/2006/relationships/font" Target="fonts/ArialNarrow-italic.fntdata"/><Relationship Id="rId41" Type="http://schemas.openxmlformats.org/officeDocument/2006/relationships/slide" Target="slides/slide35.xml"/><Relationship Id="rId85" Type="http://schemas.openxmlformats.org/officeDocument/2006/relationships/font" Target="fonts/ArialNarrow-bold.fntdata"/><Relationship Id="rId44" Type="http://schemas.openxmlformats.org/officeDocument/2006/relationships/slide" Target="slides/slide38.xml"/><Relationship Id="rId88" Type="http://schemas.openxmlformats.org/officeDocument/2006/relationships/font" Target="fonts/Balthazar-regular.fntdata"/><Relationship Id="rId43" Type="http://schemas.openxmlformats.org/officeDocument/2006/relationships/slide" Target="slides/slide37.xml"/><Relationship Id="rId87" Type="http://schemas.openxmlformats.org/officeDocument/2006/relationships/font" Target="fonts/ArialNarrow-boldItalic.fntdata"/><Relationship Id="rId46" Type="http://schemas.openxmlformats.org/officeDocument/2006/relationships/slide" Target="slides/slide40.xml"/><Relationship Id="rId45" Type="http://schemas.openxmlformats.org/officeDocument/2006/relationships/slide" Target="slides/slide39.xml"/><Relationship Id="rId89" Type="http://customschemas.google.com/relationships/presentationmetadata" Target="metadata"/><Relationship Id="rId80" Type="http://schemas.openxmlformats.org/officeDocument/2006/relationships/font" Target="fonts/MerriweatherSans-regular.fntdata"/><Relationship Id="rId82" Type="http://schemas.openxmlformats.org/officeDocument/2006/relationships/font" Target="fonts/MerriweatherSans-italic.fntdata"/><Relationship Id="rId81" Type="http://schemas.openxmlformats.org/officeDocument/2006/relationships/font" Target="fonts/Merriweather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1013"/>
          </a:xfrm>
          <a:prstGeom prst="rect">
            <a:avLst/>
          </a:prstGeom>
          <a:noFill/>
          <a:ln>
            <a:noFill/>
          </a:ln>
        </p:spPr>
        <p:txBody>
          <a:bodyPr anchorCtr="0" anchor="ctr"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4963" y="0"/>
            <a:ext cx="3170237" cy="481013"/>
          </a:xfrm>
          <a:prstGeom prst="rect">
            <a:avLst/>
          </a:prstGeom>
          <a:noFill/>
          <a:ln>
            <a:noFill/>
          </a:ln>
        </p:spPr>
        <p:txBody>
          <a:bodyPr anchorCtr="0" anchor="ctr" bIns="48325" lIns="96650" spcFirstLastPara="1" rIns="96650" wrap="square" tIns="4832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81012"/>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121" name="Google Shape;121;p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193" name="Google Shape;193;p1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00" name="Google Shape;20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18:notes"/>
          <p:cNvSpPr txBox="1"/>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14" name="Google Shape;214;p1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21" name="Google Shape;221;p2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28" name="Google Shape;228;p2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34" name="Google Shape;234;p2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41" name="Google Shape;241;p2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48" name="Google Shape;248;p2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55" name="Google Shape;255;p2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df9c8c0c_3_0:notes"/>
          <p:cNvSpPr txBox="1"/>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130" name="Google Shape;130;gf3df9c8c0c_3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gf3df9c8c0c_3_0: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62" name="Google Shape;262;p2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68" name="Google Shape;268;p2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75" name="Google Shape;275;p2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82" name="Google Shape;282;p2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txBox="1"/>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89" name="Google Shape;28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30: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296" name="Google Shape;296;p3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03" name="Google Shape;303;p3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10" name="Google Shape;310;p3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16" name="Google Shape;316;p3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23" name="Google Shape;323;p3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146" name="Google Shape;146;p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29" name="Google Shape;329;p3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36" name="Google Shape;336;p3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8: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43" name="Google Shape;343;p3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50" name="Google Shape;350;p3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357" name="Google Shape;357;p4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4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41: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4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42: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3: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4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43: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4: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4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44: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5: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402" name="Google Shape;402;p4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155" name="Google Shape;155;p3:notes"/>
          <p:cNvSpPr/>
          <p:nvPr>
            <p:ph idx="2" type="sldImg"/>
          </p:nvPr>
        </p:nvSpPr>
        <p:spPr>
          <a:xfrm>
            <a:off x="1263650" y="723900"/>
            <a:ext cx="4786313" cy="3589338"/>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round/>
            <a:headEnd len="sm" w="sm" type="none"/>
            <a:tailEnd len="sm" w="sm" type="none"/>
          </a:ln>
        </p:spPr>
      </p:sp>
      <p:sp>
        <p:nvSpPr>
          <p:cNvPr id="156" name="Google Shape;156;p3:notes"/>
          <p:cNvSpPr txBox="1"/>
          <p:nvPr>
            <p:ph idx="1" type="body"/>
          </p:nvPr>
        </p:nvSpPr>
        <p:spPr>
          <a:xfrm>
            <a:off x="731838" y="4560888"/>
            <a:ext cx="5851525" cy="4319587"/>
          </a:xfrm>
          <a:prstGeom prst="rect">
            <a:avLst/>
          </a:prstGeom>
          <a:noFill/>
          <a:ln>
            <a:noFill/>
          </a:ln>
        </p:spPr>
        <p:txBody>
          <a:bodyPr anchorCtr="0" anchor="t" bIns="49500" lIns="97375" spcFirstLastPara="1" rIns="97375" wrap="square" tIns="495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408" name="Google Shape;408;p4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7: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4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47: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8: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4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8: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9: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4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9: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0: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5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50: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t>Example: </a:t>
            </a:r>
            <a:r>
              <a:rPr i="1" lang="en-US"/>
              <a:t>cn</a:t>
            </a:r>
            <a:r>
              <a:rPr baseline="30000" i="1" lang="en-US"/>
              <a:t>2</a:t>
            </a:r>
            <a:endParaRPr i="1"/>
          </a:p>
          <a:p>
            <a:pPr indent="0" lvl="0" marL="0" rtl="0" algn="l">
              <a:spcBef>
                <a:spcPts val="360"/>
              </a:spcBef>
              <a:spcAft>
                <a:spcPts val="0"/>
              </a:spcAft>
              <a:buNone/>
            </a:pPr>
            <a:r>
              <a:rPr lang="en-US"/>
              <a:t> </a:t>
            </a:r>
            <a:endParaRPr/>
          </a:p>
          <a:p>
            <a:pPr indent="-76200" lvl="0" marL="0" rtl="0" algn="l">
              <a:spcBef>
                <a:spcPts val="360"/>
              </a:spcBef>
              <a:spcAft>
                <a:spcPts val="0"/>
              </a:spcAft>
              <a:buClr>
                <a:schemeClr val="dk1"/>
              </a:buClr>
              <a:buSzPts val="1200"/>
              <a:buFont typeface="Noto Sans Symbols"/>
              <a:buChar char="⇒"/>
            </a:pPr>
            <a:r>
              <a:rPr lang="en-US"/>
              <a:t> how much faster on twice as fast computer? (2)</a:t>
            </a:r>
            <a:endParaRPr/>
          </a:p>
          <a:p>
            <a:pPr indent="-76200" lvl="0" marL="0" rtl="0" algn="l">
              <a:spcBef>
                <a:spcPts val="360"/>
              </a:spcBef>
              <a:spcAft>
                <a:spcPts val="0"/>
              </a:spcAft>
              <a:buClr>
                <a:schemeClr val="dk1"/>
              </a:buClr>
              <a:buSzPts val="1200"/>
              <a:buFont typeface="Noto Sans Symbols"/>
              <a:buChar char="⇒"/>
            </a:pPr>
            <a:r>
              <a:rPr lang="en-US"/>
              <a:t> how much longer for 2</a:t>
            </a:r>
            <a:r>
              <a:rPr i="1" lang="en-US"/>
              <a:t>n</a:t>
            </a:r>
            <a:r>
              <a:rPr lang="en-US"/>
              <a:t>? (4)</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1: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5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51: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2: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453" name="Google Shape;453;p5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3: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53: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4: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54:notes"/>
          <p:cNvSpPr/>
          <p:nvPr>
            <p:ph idx="2" type="sldImg"/>
          </p:nvPr>
        </p:nvSpPr>
        <p:spPr>
          <a:xfrm>
            <a:off x="1257300" y="7080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54: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t>Examples:</a:t>
            </a:r>
            <a:endParaRPr/>
          </a:p>
          <a:p>
            <a:pPr indent="0" lvl="0" marL="0" rtl="0" algn="l">
              <a:spcBef>
                <a:spcPts val="360"/>
              </a:spcBef>
              <a:spcAft>
                <a:spcPts val="0"/>
              </a:spcAft>
              <a:buNone/>
            </a:pPr>
            <a:r>
              <a:rPr lang="en-US"/>
              <a:t> 10</a:t>
            </a:r>
            <a:r>
              <a:rPr i="1" lang="en-US"/>
              <a:t>n</a:t>
            </a:r>
            <a:r>
              <a:rPr lang="en-US"/>
              <a:t> is O(</a:t>
            </a:r>
            <a:r>
              <a:rPr i="1" lang="en-US"/>
              <a:t>n</a:t>
            </a:r>
            <a:r>
              <a:rPr baseline="30000" lang="en-US"/>
              <a:t>2</a:t>
            </a:r>
            <a:r>
              <a:rPr lang="en-US"/>
              <a:t>)</a:t>
            </a:r>
            <a:endParaRPr/>
          </a:p>
          <a:p>
            <a:pPr indent="0" lvl="0" marL="0" rtl="0" algn="l">
              <a:spcBef>
                <a:spcPts val="360"/>
              </a:spcBef>
              <a:spcAft>
                <a:spcPts val="0"/>
              </a:spcAft>
              <a:buNone/>
            </a:pPr>
            <a:r>
              <a:rPr lang="en-US"/>
              <a:t>since 10</a:t>
            </a:r>
            <a:r>
              <a:rPr i="1" lang="en-US"/>
              <a:t>n</a:t>
            </a:r>
            <a:r>
              <a:rPr lang="en-US"/>
              <a:t> </a:t>
            </a:r>
            <a:r>
              <a:rPr lang="en-US">
                <a:latin typeface="Merriweather Sans"/>
                <a:ea typeface="Merriweather Sans"/>
                <a:cs typeface="Merriweather Sans"/>
                <a:sym typeface="Merriweather Sans"/>
              </a:rPr>
              <a:t>≤</a:t>
            </a:r>
            <a:r>
              <a:rPr lang="en-US"/>
              <a:t> 10</a:t>
            </a:r>
            <a:r>
              <a:rPr i="1" lang="en-US"/>
              <a:t>n</a:t>
            </a:r>
            <a:r>
              <a:rPr baseline="30000" lang="en-US"/>
              <a:t>2</a:t>
            </a:r>
            <a:r>
              <a:rPr lang="en-US"/>
              <a:t>  for </a:t>
            </a:r>
            <a:r>
              <a:rPr i="1" lang="en-US"/>
              <a:t>n </a:t>
            </a:r>
            <a:r>
              <a:rPr i="1" lang="en-US">
                <a:latin typeface="Merriweather Sans"/>
                <a:ea typeface="Merriweather Sans"/>
                <a:cs typeface="Merriweather Sans"/>
                <a:sym typeface="Merriweather Sans"/>
              </a:rPr>
              <a:t>≥</a:t>
            </a:r>
            <a:r>
              <a:rPr i="1" lang="en-US"/>
              <a:t> </a:t>
            </a:r>
            <a:r>
              <a:rPr lang="en-US"/>
              <a:t>1  or 10</a:t>
            </a:r>
            <a:r>
              <a:rPr i="1" lang="en-US"/>
              <a:t>n</a:t>
            </a:r>
            <a:r>
              <a:rPr lang="en-US"/>
              <a:t> </a:t>
            </a:r>
            <a:r>
              <a:rPr lang="en-US">
                <a:latin typeface="Merriweather Sans"/>
                <a:ea typeface="Merriweather Sans"/>
                <a:cs typeface="Merriweather Sans"/>
                <a:sym typeface="Merriweather Sans"/>
              </a:rPr>
              <a:t>≤</a:t>
            </a:r>
            <a:r>
              <a:rPr lang="en-US"/>
              <a:t> </a:t>
            </a:r>
            <a:r>
              <a:rPr i="1" lang="en-US"/>
              <a:t>n</a:t>
            </a:r>
            <a:r>
              <a:rPr baseline="30000" lang="en-US"/>
              <a:t>2  </a:t>
            </a:r>
            <a:r>
              <a:rPr lang="en-US"/>
              <a:t>for </a:t>
            </a:r>
            <a:r>
              <a:rPr i="1" lang="en-US"/>
              <a:t>n </a:t>
            </a:r>
            <a:r>
              <a:rPr i="1" lang="en-US">
                <a:latin typeface="Merriweather Sans"/>
                <a:ea typeface="Merriweather Sans"/>
                <a:cs typeface="Merriweather Sans"/>
                <a:sym typeface="Merriweather Sans"/>
              </a:rPr>
              <a:t>≥</a:t>
            </a:r>
            <a:r>
              <a:rPr i="1" lang="en-US"/>
              <a:t> </a:t>
            </a:r>
            <a:r>
              <a:rPr lang="en-US"/>
              <a:t>10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i="1" lang="en-US"/>
              <a:t>c            n</a:t>
            </a:r>
            <a:r>
              <a:rPr baseline="-25000" lang="en-US"/>
              <a:t>0</a:t>
            </a:r>
            <a:endParaRPr/>
          </a:p>
          <a:p>
            <a:pPr indent="0" lvl="0" marL="0" rtl="0" algn="l">
              <a:spcBef>
                <a:spcPts val="360"/>
              </a:spcBef>
              <a:spcAft>
                <a:spcPts val="0"/>
              </a:spcAft>
              <a:buNone/>
            </a:pPr>
            <a:r>
              <a:rPr lang="en-US"/>
              <a:t>5</a:t>
            </a:r>
            <a:r>
              <a:rPr i="1" lang="en-US"/>
              <a:t>n</a:t>
            </a:r>
            <a:r>
              <a:rPr lang="en-US"/>
              <a:t>+20 is O(10</a:t>
            </a:r>
            <a:r>
              <a:rPr i="1" lang="en-US"/>
              <a:t>n</a:t>
            </a:r>
            <a:r>
              <a:rPr lang="en-US"/>
              <a:t>)</a:t>
            </a:r>
            <a:endParaRPr/>
          </a:p>
          <a:p>
            <a:pPr indent="0" lvl="0" marL="0" rtl="0" algn="l">
              <a:spcBef>
                <a:spcPts val="360"/>
              </a:spcBef>
              <a:spcAft>
                <a:spcPts val="0"/>
              </a:spcAft>
              <a:buNone/>
            </a:pPr>
            <a:r>
              <a:rPr lang="en-US"/>
              <a:t>since 5</a:t>
            </a:r>
            <a:r>
              <a:rPr i="1" lang="en-US"/>
              <a:t>n</a:t>
            </a:r>
            <a:r>
              <a:rPr lang="en-US"/>
              <a:t>+20 </a:t>
            </a:r>
            <a:r>
              <a:rPr lang="en-US">
                <a:latin typeface="Merriweather Sans"/>
                <a:ea typeface="Merriweather Sans"/>
                <a:cs typeface="Merriweather Sans"/>
                <a:sym typeface="Merriweather Sans"/>
              </a:rPr>
              <a:t>≤</a:t>
            </a:r>
            <a:r>
              <a:rPr lang="en-US"/>
              <a:t> 10 </a:t>
            </a:r>
            <a:r>
              <a:rPr i="1" lang="en-US"/>
              <a:t>n </a:t>
            </a:r>
            <a:r>
              <a:rPr lang="en-US"/>
              <a:t>for </a:t>
            </a:r>
            <a:r>
              <a:rPr i="1" lang="en-US"/>
              <a:t>n </a:t>
            </a:r>
            <a:r>
              <a:rPr i="1" lang="en-US">
                <a:latin typeface="Merriweather Sans"/>
                <a:ea typeface="Merriweather Sans"/>
                <a:cs typeface="Merriweather Sans"/>
                <a:sym typeface="Merriweather Sans"/>
              </a:rPr>
              <a:t>≥</a:t>
            </a:r>
            <a:r>
              <a:rPr i="1" lang="en-US"/>
              <a:t> </a:t>
            </a:r>
            <a:r>
              <a:rPr lang="en-US"/>
              <a:t>4</a:t>
            </a:r>
            <a:endParaRPr/>
          </a:p>
          <a:p>
            <a:pPr indent="0" lvl="0" marL="0" rtl="0" algn="l">
              <a:spcBef>
                <a:spcPts val="360"/>
              </a:spcBef>
              <a:spcAft>
                <a:spcPts val="0"/>
              </a:spcAft>
              <a:buNone/>
            </a:pPr>
            <a:r>
              <a:t/>
            </a:r>
            <a:endParaRPr i="1"/>
          </a:p>
          <a:p>
            <a:pPr indent="0" lvl="0" marL="0" rtl="0" algn="l">
              <a:spcBef>
                <a:spcPts val="360"/>
              </a:spcBef>
              <a:spcAft>
                <a:spcPts val="0"/>
              </a:spcAft>
              <a:buNone/>
            </a:pPr>
            <a:r>
              <a:rPr i="1" lang="en-US"/>
              <a:t>                         c            n</a:t>
            </a:r>
            <a:r>
              <a:rPr baseline="-25000" lang="en-US"/>
              <a:t>0</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cxnSp>
        <p:nvCxnSpPr>
          <p:cNvPr id="468" name="Google Shape;468;p54:notes"/>
          <p:cNvCxnSpPr/>
          <p:nvPr/>
        </p:nvCxnSpPr>
        <p:spPr>
          <a:xfrm rot="10800000">
            <a:off x="1908175" y="5981700"/>
            <a:ext cx="0" cy="314325"/>
          </a:xfrm>
          <a:prstGeom prst="straightConnector1">
            <a:avLst/>
          </a:prstGeom>
          <a:noFill/>
          <a:ln cap="flat" cmpd="sng" w="12700">
            <a:solidFill>
              <a:srgbClr val="FF0000"/>
            </a:solidFill>
            <a:prstDash val="solid"/>
            <a:round/>
            <a:headEnd len="sm" w="sm" type="none"/>
            <a:tailEnd len="sm" w="sm" type="triangle"/>
          </a:ln>
        </p:spPr>
      </p:cxnSp>
      <p:cxnSp>
        <p:nvCxnSpPr>
          <p:cNvPr id="469" name="Google Shape;469;p54:notes"/>
          <p:cNvCxnSpPr/>
          <p:nvPr/>
        </p:nvCxnSpPr>
        <p:spPr>
          <a:xfrm flipH="1" rot="10800000">
            <a:off x="2438400" y="5943600"/>
            <a:ext cx="228600" cy="381000"/>
          </a:xfrm>
          <a:prstGeom prst="straightConnector1">
            <a:avLst/>
          </a:prstGeom>
          <a:noFill/>
          <a:ln cap="flat" cmpd="sng" w="12700">
            <a:solidFill>
              <a:srgbClr val="FF0000"/>
            </a:solidFill>
            <a:prstDash val="solid"/>
            <a:round/>
            <a:headEnd len="sm" w="sm" type="none"/>
            <a:tailEnd len="sm" w="sm" type="triangle"/>
          </a:ln>
        </p:spPr>
      </p:cxnSp>
      <p:cxnSp>
        <p:nvCxnSpPr>
          <p:cNvPr id="470" name="Google Shape;470;p54:notes"/>
          <p:cNvCxnSpPr/>
          <p:nvPr/>
        </p:nvCxnSpPr>
        <p:spPr>
          <a:xfrm rot="10800000">
            <a:off x="2066925" y="6924675"/>
            <a:ext cx="0" cy="315913"/>
          </a:xfrm>
          <a:prstGeom prst="straightConnector1">
            <a:avLst/>
          </a:prstGeom>
          <a:noFill/>
          <a:ln cap="flat" cmpd="sng" w="12700">
            <a:solidFill>
              <a:srgbClr val="FF0000"/>
            </a:solidFill>
            <a:prstDash val="solid"/>
            <a:round/>
            <a:headEnd len="sm" w="sm" type="none"/>
            <a:tailEnd len="sm" w="sm" type="triangle"/>
          </a:ln>
        </p:spPr>
      </p:cxnSp>
      <p:cxnSp>
        <p:nvCxnSpPr>
          <p:cNvPr id="471" name="Google Shape;471;p54:notes"/>
          <p:cNvCxnSpPr/>
          <p:nvPr/>
        </p:nvCxnSpPr>
        <p:spPr>
          <a:xfrm flipH="1" rot="10800000">
            <a:off x="2703513" y="6924675"/>
            <a:ext cx="79375" cy="315913"/>
          </a:xfrm>
          <a:prstGeom prst="straightConnector1">
            <a:avLst/>
          </a:prstGeom>
          <a:noFill/>
          <a:ln cap="flat" cmpd="sng" w="12700">
            <a:solidFill>
              <a:srgbClr val="FF0000"/>
            </a:solidFill>
            <a:prstDash val="solid"/>
            <a:round/>
            <a:headEnd len="sm" w="sm" type="none"/>
            <a:tailEnd len="sm" w="sm" type="triangle"/>
          </a:ln>
        </p:spPr>
      </p:cxn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5: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5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55: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163" name="Google Shape;163;p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6: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6:notes"/>
          <p:cNvSpPr txBox="1"/>
          <p:nvPr>
            <p:ph idx="1" type="body"/>
          </p:nvPr>
        </p:nvSpPr>
        <p:spPr>
          <a:xfrm>
            <a:off x="974725" y="4560888"/>
            <a:ext cx="5365750"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7: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5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57: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8: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58:notes"/>
          <p:cNvSpPr txBox="1"/>
          <p:nvPr>
            <p:ph idx="1" type="body"/>
          </p:nvPr>
        </p:nvSpPr>
        <p:spPr>
          <a:xfrm>
            <a:off x="974725" y="4560888"/>
            <a:ext cx="5365750"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5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59: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0: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60:notes"/>
          <p:cNvSpPr txBox="1"/>
          <p:nvPr>
            <p:ph idx="1" type="body"/>
          </p:nvPr>
        </p:nvSpPr>
        <p:spPr>
          <a:xfrm>
            <a:off x="974725" y="4560888"/>
            <a:ext cx="5365750"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1: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61:notes"/>
          <p:cNvSpPr/>
          <p:nvPr>
            <p:ph idx="2" type="sldImg"/>
          </p:nvPr>
        </p:nvSpPr>
        <p:spPr>
          <a:xfrm>
            <a:off x="1257300" y="7080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61: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2: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27" name="Google Shape;527;p6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62: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3: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40" name="Google Shape;540;p6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63: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4: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6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64: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5: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67" name="Google Shape;567;p6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65: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0: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t>Euclid’s algorithm is good for introducing the notion of an algorithm because it </a:t>
            </a:r>
            <a:endParaRPr/>
          </a:p>
          <a:p>
            <a:pPr indent="0" lvl="0" marL="0" rtl="0" algn="l">
              <a:spcBef>
                <a:spcPts val="360"/>
              </a:spcBef>
              <a:spcAft>
                <a:spcPts val="0"/>
              </a:spcAft>
              <a:buNone/>
            </a:pPr>
            <a:r>
              <a:rPr lang="en-US"/>
              <a:t>makes a clear separation from a program that implements the algorithm.</a:t>
            </a:r>
            <a:endParaRPr/>
          </a:p>
          <a:p>
            <a:pPr indent="0" lvl="0" marL="0" rtl="0" algn="l">
              <a:spcBef>
                <a:spcPts val="360"/>
              </a:spcBef>
              <a:spcAft>
                <a:spcPts val="0"/>
              </a:spcAft>
              <a:buNone/>
            </a:pPr>
            <a:r>
              <a:rPr lang="en-US"/>
              <a:t>It is also one that is familiar to most students.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Al Khowarizmi (many spellings possible...) – “algorism” (originally) and then</a:t>
            </a:r>
            <a:endParaRPr/>
          </a:p>
          <a:p>
            <a:pPr indent="0" lvl="0" marL="0" rtl="0" algn="l">
              <a:spcBef>
                <a:spcPts val="360"/>
              </a:spcBef>
              <a:spcAft>
                <a:spcPts val="0"/>
              </a:spcAft>
              <a:buNone/>
            </a:pPr>
            <a:r>
              <a:rPr lang="en-US"/>
              <a:t> later “algorithm” come from his name.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6: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6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66: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7: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82" name="Google Shape;582;p6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67: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8: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89" name="Google Shape;589;p68:notes"/>
          <p:cNvSpPr/>
          <p:nvPr>
            <p:ph idx="2" type="sldImg"/>
          </p:nvPr>
        </p:nvSpPr>
        <p:spPr>
          <a:xfrm>
            <a:off x="1257300" y="685800"/>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68: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9: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98" name="Google Shape;598;p69:notes"/>
          <p:cNvSpPr/>
          <p:nvPr>
            <p:ph idx="2" type="sldImg"/>
          </p:nvPr>
        </p:nvSpPr>
        <p:spPr>
          <a:xfrm>
            <a:off x="1257300" y="685800"/>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69: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0: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08" name="Google Shape;608;p70:notes"/>
          <p:cNvSpPr/>
          <p:nvPr>
            <p:ph idx="2" type="sldImg"/>
          </p:nvPr>
        </p:nvSpPr>
        <p:spPr>
          <a:xfrm>
            <a:off x="1257300" y="685800"/>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70: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1: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19" name="Google Shape;619;p7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71: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2: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p7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72: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3: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35" name="Google Shape;635;p7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6" name="Google Shape;636;p73: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4: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42" name="Google Shape;642;p7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p74: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t>Note the difference between the two recurrences. Students often confuse these!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F(n) = F(n-1) n</a:t>
            </a:r>
            <a:endParaRPr/>
          </a:p>
          <a:p>
            <a:pPr indent="0" lvl="0" marL="0" rtl="0" algn="l">
              <a:spcBef>
                <a:spcPts val="360"/>
              </a:spcBef>
              <a:spcAft>
                <a:spcPts val="0"/>
              </a:spcAft>
              <a:buNone/>
            </a:pPr>
            <a:r>
              <a:rPr lang="en-US"/>
              <a:t>F(0) = 1</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the values of n!</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M(n) =M(n-1) + 1</a:t>
            </a:r>
            <a:endParaRPr/>
          </a:p>
          <a:p>
            <a:pPr indent="0" lvl="0" marL="0" rtl="0" algn="l">
              <a:spcBef>
                <a:spcPts val="360"/>
              </a:spcBef>
              <a:spcAft>
                <a:spcPts val="0"/>
              </a:spcAft>
              <a:buNone/>
            </a:pPr>
            <a:r>
              <a:rPr lang="en-US"/>
              <a:t>M(0) = 0</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the number of multiplications made by this algorithm</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5: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53" name="Google Shape;653;p7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75: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2: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6: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61" name="Google Shape;661;p7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76: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7: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7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77: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8: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80" name="Google Shape;680;p7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78: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79:notes"/>
          <p:cNvSpPr txBox="1"/>
          <p:nvPr>
            <p:ph idx="12" type="sldNum"/>
          </p:nvPr>
        </p:nvSpPr>
        <p:spPr>
          <a:xfrm>
            <a:off x="4144963" y="9120188"/>
            <a:ext cx="3170237" cy="481012"/>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7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79: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4:notes"/>
          <p:cNvSpPr txBox="1"/>
          <p:nvPr>
            <p:ph idx="1" type="body"/>
          </p:nvPr>
        </p:nvSpPr>
        <p:spPr>
          <a:xfrm>
            <a:off x="976313" y="4560888"/>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976313" y="4560888"/>
            <a:ext cx="5362575" cy="4321175"/>
          </a:xfrm>
          <a:prstGeom prst="rect">
            <a:avLst/>
          </a:prstGeom>
        </p:spPr>
        <p:txBody>
          <a:bodyPr anchorCtr="0" anchor="ctr" bIns="48325" lIns="96650" spcFirstLastPara="1" rIns="96650" wrap="square" tIns="48325">
            <a:noAutofit/>
          </a:bodyPr>
          <a:lstStyle/>
          <a:p>
            <a:pPr indent="0" lvl="0" marL="0" rtl="0" algn="l">
              <a:spcBef>
                <a:spcPts val="360"/>
              </a:spcBef>
              <a:spcAft>
                <a:spcPts val="0"/>
              </a:spcAft>
              <a:buNone/>
            </a:pPr>
            <a:r>
              <a:t/>
            </a:r>
            <a:endParaRPr/>
          </a:p>
        </p:txBody>
      </p:sp>
      <p:sp>
        <p:nvSpPr>
          <p:cNvPr id="187" name="Google Shape;187;p1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81"/>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1"/>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1"/>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dk2"/>
        </a:solidFill>
      </p:bgPr>
    </p:bg>
    <p:spTree>
      <p:nvGrpSpPr>
        <p:cNvPr id="92" name="Shape 92"/>
        <p:cNvGrpSpPr/>
        <p:nvPr/>
      </p:nvGrpSpPr>
      <p:grpSpPr>
        <a:xfrm>
          <a:off x="0" y="0"/>
          <a:ext cx="0" cy="0"/>
          <a:chOff x="0" y="0"/>
          <a:chExt cx="0" cy="0"/>
        </a:xfrm>
      </p:grpSpPr>
      <p:sp>
        <p:nvSpPr>
          <p:cNvPr id="93" name="Google Shape;93;p90"/>
          <p:cNvSpPr/>
          <p:nvPr/>
        </p:nvSpPr>
        <p:spPr>
          <a:xfrm>
            <a:off x="5057552" y="1057656"/>
            <a:ext cx="374904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4" name="Google Shape;94;p90"/>
          <p:cNvSpPr txBox="1"/>
          <p:nvPr>
            <p:ph type="title"/>
          </p:nvPr>
        </p:nvSpPr>
        <p:spPr>
          <a:xfrm>
            <a:off x="4963136" y="304800"/>
            <a:ext cx="3931920" cy="762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0"/>
          <p:cNvSpPr txBox="1"/>
          <p:nvPr>
            <p:ph idx="1" type="body"/>
          </p:nvPr>
        </p:nvSpPr>
        <p:spPr>
          <a:xfrm>
            <a:off x="4963136" y="1107560"/>
            <a:ext cx="3931920" cy="1066800"/>
          </a:xfrm>
          <a:prstGeom prst="rect">
            <a:avLst/>
          </a:prstGeom>
          <a:noFill/>
          <a:ln>
            <a:noFill/>
          </a:ln>
        </p:spPr>
        <p:txBody>
          <a:bodyPr anchorCtr="0" anchor="t" bIns="45700" lIns="91425" spcFirstLastPara="1" rIns="91425" wrap="square" tIns="45700">
            <a:normAutofit/>
          </a:bodyPr>
          <a:lstStyle>
            <a:lvl1pPr indent="-228600" lvl="0" marL="457200" algn="r">
              <a:spcBef>
                <a:spcPts val="0"/>
              </a:spcBef>
              <a:spcAft>
                <a:spcPts val="0"/>
              </a:spcAft>
              <a:buSzPts val="980"/>
              <a:buNone/>
              <a:defRPr sz="1400"/>
            </a:lvl1pPr>
            <a:lvl2pPr indent="-228600" lvl="1" marL="914400" algn="l">
              <a:spcBef>
                <a:spcPts val="400"/>
              </a:spcBef>
              <a:spcAft>
                <a:spcPts val="0"/>
              </a:spcAft>
              <a:buSzPts val="1080"/>
              <a:buFont typeface="Rockwell"/>
              <a:buNone/>
              <a:defRPr sz="1200"/>
            </a:lvl2pPr>
            <a:lvl3pPr indent="-228600" lvl="2" marL="1371600" algn="l">
              <a:spcBef>
                <a:spcPts val="400"/>
              </a:spcBef>
              <a:spcAft>
                <a:spcPts val="0"/>
              </a:spcAft>
              <a:buSzPts val="1000"/>
              <a:buNone/>
              <a:defRPr sz="1000"/>
            </a:lvl3pPr>
            <a:lvl4pPr indent="-228600" lvl="3" marL="1828800" algn="l">
              <a:spcBef>
                <a:spcPts val="400"/>
              </a:spcBef>
              <a:spcAft>
                <a:spcPts val="0"/>
              </a:spcAft>
              <a:buSzPts val="900"/>
              <a:buNone/>
              <a:defRPr sz="900"/>
            </a:lvl4pPr>
            <a:lvl5pPr indent="-228600" lvl="4" marL="2286000" algn="l">
              <a:spcBef>
                <a:spcPts val="400"/>
              </a:spcBef>
              <a:spcAft>
                <a:spcPts val="0"/>
              </a:spcAft>
              <a:buSzPts val="900"/>
              <a:buNone/>
              <a:defRPr sz="9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96" name="Google Shape;96;p90"/>
          <p:cNvSpPr txBox="1"/>
          <p:nvPr>
            <p:ph idx="2" type="body"/>
          </p:nvPr>
        </p:nvSpPr>
        <p:spPr>
          <a:xfrm>
            <a:off x="228600" y="2209800"/>
            <a:ext cx="8666456" cy="3977640"/>
          </a:xfrm>
          <a:prstGeom prst="rect">
            <a:avLst/>
          </a:prstGeom>
          <a:noFill/>
          <a:ln>
            <a:noFill/>
          </a:ln>
        </p:spPr>
        <p:txBody>
          <a:bodyPr anchorCtr="0" anchor="t" bIns="45700" lIns="91425" spcFirstLastPara="1" rIns="91425" wrap="square" tIns="45700">
            <a:normAutofit/>
          </a:bodyPr>
          <a:lstStyle>
            <a:lvl1pPr indent="-370840" lvl="0" marL="457200" algn="l">
              <a:spcBef>
                <a:spcPts val="0"/>
              </a:spcBef>
              <a:spcAft>
                <a:spcPts val="0"/>
              </a:spcAft>
              <a:buSzPts val="2240"/>
              <a:buChar char="⦿"/>
              <a:defRPr sz="3200"/>
            </a:lvl1pPr>
            <a:lvl2pPr indent="-388619" lvl="1" marL="914400" algn="l">
              <a:spcBef>
                <a:spcPts val="400"/>
              </a:spcBef>
              <a:spcAft>
                <a:spcPts val="0"/>
              </a:spcAft>
              <a:buSzPts val="2520"/>
              <a:buFont typeface="Rockwell"/>
              <a:buChar char="•"/>
              <a:defRPr sz="2800"/>
            </a:lvl2pPr>
            <a:lvl3pPr indent="-381000" lvl="2" marL="1371600" algn="l">
              <a:spcBef>
                <a:spcPts val="40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97" name="Google Shape;97;p90"/>
          <p:cNvSpPr txBox="1"/>
          <p:nvPr>
            <p:ph idx="10" type="dt"/>
          </p:nvPr>
        </p:nvSpPr>
        <p:spPr>
          <a:xfrm>
            <a:off x="5562600" y="651367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0"/>
          <p:cNvSpPr txBox="1"/>
          <p:nvPr>
            <p:ph idx="12" type="sldNum"/>
          </p:nvPr>
        </p:nvSpPr>
        <p:spPr>
          <a:xfrm>
            <a:off x="8638952" y="6513670"/>
            <a:ext cx="464288" cy="27432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600">
                <a:solidFill>
                  <a:srgbClr val="DFE0D3"/>
                </a:solidFill>
                <a:latin typeface="Times New Roman"/>
                <a:ea typeface="Times New Roman"/>
                <a:cs typeface="Times New Roman"/>
                <a:sym typeface="Times New Roman"/>
              </a:defRPr>
            </a:lvl1pPr>
            <a:lvl2pPr indent="0" lvl="1" marL="0" marR="0" algn="r">
              <a:spcBef>
                <a:spcPts val="0"/>
              </a:spcBef>
              <a:spcAft>
                <a:spcPts val="0"/>
              </a:spcAft>
              <a:buNone/>
              <a:defRPr sz="1600">
                <a:solidFill>
                  <a:srgbClr val="DFE0D3"/>
                </a:solidFill>
                <a:latin typeface="Times New Roman"/>
                <a:ea typeface="Times New Roman"/>
                <a:cs typeface="Times New Roman"/>
                <a:sym typeface="Times New Roman"/>
              </a:defRPr>
            </a:lvl2pPr>
            <a:lvl3pPr indent="0" lvl="2" marL="0" marR="0" algn="r">
              <a:spcBef>
                <a:spcPts val="0"/>
              </a:spcBef>
              <a:spcAft>
                <a:spcPts val="0"/>
              </a:spcAft>
              <a:buNone/>
              <a:defRPr sz="1600">
                <a:solidFill>
                  <a:srgbClr val="DFE0D3"/>
                </a:solidFill>
                <a:latin typeface="Times New Roman"/>
                <a:ea typeface="Times New Roman"/>
                <a:cs typeface="Times New Roman"/>
                <a:sym typeface="Times New Roman"/>
              </a:defRPr>
            </a:lvl3pPr>
            <a:lvl4pPr indent="0" lvl="3" marL="0" marR="0" algn="r">
              <a:spcBef>
                <a:spcPts val="0"/>
              </a:spcBef>
              <a:spcAft>
                <a:spcPts val="0"/>
              </a:spcAft>
              <a:buNone/>
              <a:defRPr sz="1600">
                <a:solidFill>
                  <a:srgbClr val="DFE0D3"/>
                </a:solidFill>
                <a:latin typeface="Times New Roman"/>
                <a:ea typeface="Times New Roman"/>
                <a:cs typeface="Times New Roman"/>
                <a:sym typeface="Times New Roman"/>
              </a:defRPr>
            </a:lvl4pPr>
            <a:lvl5pPr indent="0" lvl="4" marL="0" marR="0" algn="r">
              <a:spcBef>
                <a:spcPts val="0"/>
              </a:spcBef>
              <a:spcAft>
                <a:spcPts val="0"/>
              </a:spcAft>
              <a:buNone/>
              <a:defRPr sz="1600">
                <a:solidFill>
                  <a:srgbClr val="DFE0D3"/>
                </a:solidFill>
                <a:latin typeface="Times New Roman"/>
                <a:ea typeface="Times New Roman"/>
                <a:cs typeface="Times New Roman"/>
                <a:sym typeface="Times New Roman"/>
              </a:defRPr>
            </a:lvl5pPr>
            <a:lvl6pPr indent="0" lvl="5" marL="0" marR="0" algn="r">
              <a:spcBef>
                <a:spcPts val="0"/>
              </a:spcBef>
              <a:spcAft>
                <a:spcPts val="0"/>
              </a:spcAft>
              <a:buNone/>
              <a:defRPr sz="1600">
                <a:solidFill>
                  <a:srgbClr val="DFE0D3"/>
                </a:solidFill>
                <a:latin typeface="Times New Roman"/>
                <a:ea typeface="Times New Roman"/>
                <a:cs typeface="Times New Roman"/>
                <a:sym typeface="Times New Roman"/>
              </a:defRPr>
            </a:lvl6pPr>
            <a:lvl7pPr indent="0" lvl="6" marL="0" marR="0" algn="r">
              <a:spcBef>
                <a:spcPts val="0"/>
              </a:spcBef>
              <a:spcAft>
                <a:spcPts val="0"/>
              </a:spcAft>
              <a:buNone/>
              <a:defRPr sz="1600">
                <a:solidFill>
                  <a:srgbClr val="DFE0D3"/>
                </a:solidFill>
                <a:latin typeface="Times New Roman"/>
                <a:ea typeface="Times New Roman"/>
                <a:cs typeface="Times New Roman"/>
                <a:sym typeface="Times New Roman"/>
              </a:defRPr>
            </a:lvl7pPr>
            <a:lvl8pPr indent="0" lvl="7" marL="0" marR="0" algn="r">
              <a:spcBef>
                <a:spcPts val="0"/>
              </a:spcBef>
              <a:spcAft>
                <a:spcPts val="0"/>
              </a:spcAft>
              <a:buNone/>
              <a:defRPr sz="1600">
                <a:solidFill>
                  <a:srgbClr val="DFE0D3"/>
                </a:solidFill>
                <a:latin typeface="Times New Roman"/>
                <a:ea typeface="Times New Roman"/>
                <a:cs typeface="Times New Roman"/>
                <a:sym typeface="Times New Roman"/>
              </a:defRPr>
            </a:lvl8pPr>
            <a:lvl9pPr indent="0" lvl="8" marL="0" marR="0" algn="r">
              <a:spcBef>
                <a:spcPts val="0"/>
              </a:spcBef>
              <a:spcAft>
                <a:spcPts val="0"/>
              </a:spcAft>
              <a:buNone/>
              <a:defRPr sz="1600">
                <a:solidFill>
                  <a:srgbClr val="DFE0D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90"/>
          <p:cNvSpPr txBox="1"/>
          <p:nvPr>
            <p:ph idx="11" type="ftr"/>
          </p:nvPr>
        </p:nvSpPr>
        <p:spPr>
          <a:xfrm>
            <a:off x="1600200" y="6513670"/>
            <a:ext cx="39074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0" name="Shape 100"/>
        <p:cNvGrpSpPr/>
        <p:nvPr/>
      </p:nvGrpSpPr>
      <p:grpSpPr>
        <a:xfrm>
          <a:off x="0" y="0"/>
          <a:ext cx="0" cy="0"/>
          <a:chOff x="0" y="0"/>
          <a:chExt cx="0" cy="0"/>
        </a:xfrm>
      </p:grpSpPr>
      <p:sp>
        <p:nvSpPr>
          <p:cNvPr id="101" name="Google Shape;101;p91"/>
          <p:cNvSpPr txBox="1"/>
          <p:nvPr>
            <p:ph type="title"/>
          </p:nvPr>
        </p:nvSpPr>
        <p:spPr>
          <a:xfrm>
            <a:off x="3040443" y="4724400"/>
            <a:ext cx="5486400" cy="664536"/>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91"/>
          <p:cNvSpPr txBox="1"/>
          <p:nvPr>
            <p:ph idx="1" type="body"/>
          </p:nvPr>
        </p:nvSpPr>
        <p:spPr>
          <a:xfrm>
            <a:off x="3040443" y="5388936"/>
            <a:ext cx="5486400" cy="912255"/>
          </a:xfrm>
          <a:prstGeom prst="rect">
            <a:avLst/>
          </a:prstGeom>
          <a:noFill/>
          <a:ln>
            <a:noFill/>
          </a:ln>
        </p:spPr>
        <p:txBody>
          <a:bodyPr anchorCtr="0" anchor="t" bIns="45700" lIns="91425" spcFirstLastPara="1" rIns="91425" wrap="square" tIns="45700">
            <a:normAutofit/>
          </a:bodyPr>
          <a:lstStyle>
            <a:lvl1pPr indent="-228600" lvl="0" marL="457200" algn="r">
              <a:spcBef>
                <a:spcPts val="0"/>
              </a:spcBef>
              <a:spcAft>
                <a:spcPts val="0"/>
              </a:spcAft>
              <a:buSzPts val="980"/>
              <a:buNone/>
              <a:defRPr sz="1400"/>
            </a:lvl1pPr>
            <a:lvl2pPr indent="-297180" lvl="1" marL="914400" algn="l">
              <a:spcBef>
                <a:spcPts val="400"/>
              </a:spcBef>
              <a:spcAft>
                <a:spcPts val="0"/>
              </a:spcAft>
              <a:buSzPts val="1080"/>
              <a:buFont typeface="Rockwell"/>
              <a:buChar char="•"/>
              <a:defRPr sz="1200"/>
            </a:lvl2pPr>
            <a:lvl3pPr indent="-292100" lvl="2" marL="1371600" algn="l">
              <a:spcBef>
                <a:spcPts val="400"/>
              </a:spcBef>
              <a:spcAft>
                <a:spcPts val="0"/>
              </a:spcAft>
              <a:buSzPts val="1000"/>
              <a:buChar char="●"/>
              <a:defRPr sz="1000"/>
            </a:lvl3pPr>
            <a:lvl4pPr indent="-285750" lvl="3" marL="1828800" algn="l">
              <a:spcBef>
                <a:spcPts val="400"/>
              </a:spcBef>
              <a:spcAft>
                <a:spcPts val="0"/>
              </a:spcAft>
              <a:buSzPts val="900"/>
              <a:buChar char="●"/>
              <a:defRPr sz="900"/>
            </a:lvl4pPr>
            <a:lvl5pPr indent="-285750" lvl="4" marL="2286000" algn="l">
              <a:spcBef>
                <a:spcPts val="400"/>
              </a:spcBef>
              <a:spcAft>
                <a:spcPts val="0"/>
              </a:spcAft>
              <a:buSzPts val="900"/>
              <a:buChar char="●"/>
              <a:defRPr sz="9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03" name="Google Shape;103;p91"/>
          <p:cNvSpPr/>
          <p:nvPr>
            <p:ph idx="2" type="pic"/>
          </p:nvPr>
        </p:nvSpPr>
        <p:spPr>
          <a:xfrm>
            <a:off x="304800" y="249864"/>
            <a:ext cx="8534400" cy="4343400"/>
          </a:xfrm>
          <a:prstGeom prst="round2DiagRect">
            <a:avLst>
              <a:gd fmla="val 11403" name="adj1"/>
              <a:gd fmla="val 0" name="adj2"/>
            </a:avLst>
          </a:prstGeom>
          <a:solidFill>
            <a:srgbClr val="878878">
              <a:alpha val="64705"/>
            </a:srgbClr>
          </a:solidFill>
          <a:ln cap="rnd" cmpd="sng" w="11000">
            <a:solidFill>
              <a:srgbClr val="9B9F8D">
                <a:alpha val="87843"/>
              </a:srgbClr>
            </a:solidFill>
            <a:prstDash val="solid"/>
            <a:round/>
            <a:headEnd len="sm" w="sm" type="none"/>
            <a:tailEnd len="sm" w="sm" type="none"/>
          </a:ln>
        </p:spPr>
      </p:sp>
      <p:sp>
        <p:nvSpPr>
          <p:cNvPr id="104" name="Google Shape;104;p91"/>
          <p:cNvSpPr txBox="1"/>
          <p:nvPr>
            <p:ph idx="10" type="dt"/>
          </p:nvPr>
        </p:nvSpPr>
        <p:spPr>
          <a:xfrm>
            <a:off x="5562600" y="6509004"/>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1"/>
          <p:cNvSpPr txBox="1"/>
          <p:nvPr>
            <p:ph idx="12" type="sldNum"/>
          </p:nvPr>
        </p:nvSpPr>
        <p:spPr>
          <a:xfrm>
            <a:off x="8638952" y="6509004"/>
            <a:ext cx="464288" cy="27432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600">
                <a:solidFill>
                  <a:srgbClr val="DFE0D3"/>
                </a:solidFill>
                <a:latin typeface="Times New Roman"/>
                <a:ea typeface="Times New Roman"/>
                <a:cs typeface="Times New Roman"/>
                <a:sym typeface="Times New Roman"/>
              </a:defRPr>
            </a:lvl1pPr>
            <a:lvl2pPr indent="0" lvl="1" marL="0" marR="0" algn="r">
              <a:spcBef>
                <a:spcPts val="0"/>
              </a:spcBef>
              <a:spcAft>
                <a:spcPts val="0"/>
              </a:spcAft>
              <a:buNone/>
              <a:defRPr sz="1600">
                <a:solidFill>
                  <a:srgbClr val="DFE0D3"/>
                </a:solidFill>
                <a:latin typeface="Times New Roman"/>
                <a:ea typeface="Times New Roman"/>
                <a:cs typeface="Times New Roman"/>
                <a:sym typeface="Times New Roman"/>
              </a:defRPr>
            </a:lvl2pPr>
            <a:lvl3pPr indent="0" lvl="2" marL="0" marR="0" algn="r">
              <a:spcBef>
                <a:spcPts val="0"/>
              </a:spcBef>
              <a:spcAft>
                <a:spcPts val="0"/>
              </a:spcAft>
              <a:buNone/>
              <a:defRPr sz="1600">
                <a:solidFill>
                  <a:srgbClr val="DFE0D3"/>
                </a:solidFill>
                <a:latin typeface="Times New Roman"/>
                <a:ea typeface="Times New Roman"/>
                <a:cs typeface="Times New Roman"/>
                <a:sym typeface="Times New Roman"/>
              </a:defRPr>
            </a:lvl3pPr>
            <a:lvl4pPr indent="0" lvl="3" marL="0" marR="0" algn="r">
              <a:spcBef>
                <a:spcPts val="0"/>
              </a:spcBef>
              <a:spcAft>
                <a:spcPts val="0"/>
              </a:spcAft>
              <a:buNone/>
              <a:defRPr sz="1600">
                <a:solidFill>
                  <a:srgbClr val="DFE0D3"/>
                </a:solidFill>
                <a:latin typeface="Times New Roman"/>
                <a:ea typeface="Times New Roman"/>
                <a:cs typeface="Times New Roman"/>
                <a:sym typeface="Times New Roman"/>
              </a:defRPr>
            </a:lvl4pPr>
            <a:lvl5pPr indent="0" lvl="4" marL="0" marR="0" algn="r">
              <a:spcBef>
                <a:spcPts val="0"/>
              </a:spcBef>
              <a:spcAft>
                <a:spcPts val="0"/>
              </a:spcAft>
              <a:buNone/>
              <a:defRPr sz="1600">
                <a:solidFill>
                  <a:srgbClr val="DFE0D3"/>
                </a:solidFill>
                <a:latin typeface="Times New Roman"/>
                <a:ea typeface="Times New Roman"/>
                <a:cs typeface="Times New Roman"/>
                <a:sym typeface="Times New Roman"/>
              </a:defRPr>
            </a:lvl5pPr>
            <a:lvl6pPr indent="0" lvl="5" marL="0" marR="0" algn="r">
              <a:spcBef>
                <a:spcPts val="0"/>
              </a:spcBef>
              <a:spcAft>
                <a:spcPts val="0"/>
              </a:spcAft>
              <a:buNone/>
              <a:defRPr sz="1600">
                <a:solidFill>
                  <a:srgbClr val="DFE0D3"/>
                </a:solidFill>
                <a:latin typeface="Times New Roman"/>
                <a:ea typeface="Times New Roman"/>
                <a:cs typeface="Times New Roman"/>
                <a:sym typeface="Times New Roman"/>
              </a:defRPr>
            </a:lvl6pPr>
            <a:lvl7pPr indent="0" lvl="6" marL="0" marR="0" algn="r">
              <a:spcBef>
                <a:spcPts val="0"/>
              </a:spcBef>
              <a:spcAft>
                <a:spcPts val="0"/>
              </a:spcAft>
              <a:buNone/>
              <a:defRPr sz="1600">
                <a:solidFill>
                  <a:srgbClr val="DFE0D3"/>
                </a:solidFill>
                <a:latin typeface="Times New Roman"/>
                <a:ea typeface="Times New Roman"/>
                <a:cs typeface="Times New Roman"/>
                <a:sym typeface="Times New Roman"/>
              </a:defRPr>
            </a:lvl7pPr>
            <a:lvl8pPr indent="0" lvl="7" marL="0" marR="0" algn="r">
              <a:spcBef>
                <a:spcPts val="0"/>
              </a:spcBef>
              <a:spcAft>
                <a:spcPts val="0"/>
              </a:spcAft>
              <a:buNone/>
              <a:defRPr sz="1600">
                <a:solidFill>
                  <a:srgbClr val="DFE0D3"/>
                </a:solidFill>
                <a:latin typeface="Times New Roman"/>
                <a:ea typeface="Times New Roman"/>
                <a:cs typeface="Times New Roman"/>
                <a:sym typeface="Times New Roman"/>
              </a:defRPr>
            </a:lvl8pPr>
            <a:lvl9pPr indent="0" lvl="8" marL="0" marR="0" algn="r">
              <a:spcBef>
                <a:spcPts val="0"/>
              </a:spcBef>
              <a:spcAft>
                <a:spcPts val="0"/>
              </a:spcAft>
              <a:buNone/>
              <a:defRPr sz="1600">
                <a:solidFill>
                  <a:srgbClr val="DFE0D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91"/>
          <p:cNvSpPr txBox="1"/>
          <p:nvPr>
            <p:ph idx="11" type="ftr"/>
          </p:nvPr>
        </p:nvSpPr>
        <p:spPr>
          <a:xfrm>
            <a:off x="1600200" y="6509004"/>
            <a:ext cx="39074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92"/>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92"/>
          <p:cNvSpPr txBox="1"/>
          <p:nvPr>
            <p:ph idx="1" type="body"/>
          </p:nvPr>
        </p:nvSpPr>
        <p:spPr>
          <a:xfrm rot="5400000">
            <a:off x="2308860" y="-205423"/>
            <a:ext cx="4526280" cy="8229600"/>
          </a:xfrm>
          <a:prstGeom prst="rect">
            <a:avLst/>
          </a:prstGeom>
          <a:noFill/>
          <a:ln>
            <a:noFill/>
          </a:ln>
        </p:spPr>
        <p:txBody>
          <a:bodyPr anchorCtr="0" anchor="t" bIns="45700" lIns="91425" spcFirstLastPara="1" rIns="91425" wrap="square" tIns="45700">
            <a:normAutofit/>
          </a:bodyPr>
          <a:lstStyle>
            <a:lvl1pPr indent="-308610" lvl="0" marL="457200" algn="l">
              <a:spcBef>
                <a:spcPts val="0"/>
              </a:spcBef>
              <a:spcAft>
                <a:spcPts val="0"/>
              </a:spcAft>
              <a:buSzPts val="1260"/>
              <a:buChar char="⦿"/>
              <a:defRPr/>
            </a:lvl1pPr>
            <a:lvl2pPr indent="-331469" lvl="1" marL="914400" algn="l">
              <a:spcBef>
                <a:spcPts val="400"/>
              </a:spcBef>
              <a:spcAft>
                <a:spcPts val="0"/>
              </a:spcAft>
              <a:buSzPts val="162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10" name="Google Shape;110;p92"/>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2"/>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92"/>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93"/>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E7E9C9"/>
              </a:buClr>
              <a:buSzPts val="4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9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0"/>
              </a:spcBef>
              <a:spcAft>
                <a:spcPts val="0"/>
              </a:spcAft>
              <a:buSzPts val="1260"/>
              <a:buChar char="⦿"/>
              <a:defRPr/>
            </a:lvl1pPr>
            <a:lvl2pPr indent="-331469" lvl="1" marL="914400" algn="l">
              <a:spcBef>
                <a:spcPts val="400"/>
              </a:spcBef>
              <a:spcAft>
                <a:spcPts val="0"/>
              </a:spcAft>
              <a:buSzPts val="162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16" name="Google Shape;116;p93"/>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93"/>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3"/>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82"/>
          <p:cNvSpPr/>
          <p:nvPr/>
        </p:nvSpPr>
        <p:spPr>
          <a:xfrm>
            <a:off x="588392" y="1424588"/>
            <a:ext cx="800100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2" name="Google Shape;42;p82"/>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2"/>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lvl1pPr indent="-308610" lvl="0" marL="457200" algn="l">
              <a:spcBef>
                <a:spcPts val="0"/>
              </a:spcBef>
              <a:spcAft>
                <a:spcPts val="0"/>
              </a:spcAft>
              <a:buSzPts val="1260"/>
              <a:buChar char="⦿"/>
              <a:defRPr/>
            </a:lvl1pPr>
            <a:lvl2pPr indent="-331469" lvl="1" marL="914400" algn="l">
              <a:spcBef>
                <a:spcPts val="400"/>
              </a:spcBef>
              <a:spcAft>
                <a:spcPts val="0"/>
              </a:spcAft>
              <a:buSzPts val="162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44" name="Google Shape;44;p82"/>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2"/>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2"/>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7" name="Shape 47"/>
        <p:cNvGrpSpPr/>
        <p:nvPr/>
      </p:nvGrpSpPr>
      <p:grpSpPr>
        <a:xfrm>
          <a:off x="0" y="0"/>
          <a:ext cx="0" cy="0"/>
          <a:chOff x="0" y="0"/>
          <a:chExt cx="0" cy="0"/>
        </a:xfrm>
      </p:grpSpPr>
      <p:sp>
        <p:nvSpPr>
          <p:cNvPr id="48" name="Google Shape;48;p83"/>
          <p:cNvSpPr txBox="1"/>
          <p:nvPr>
            <p:ph type="title"/>
          </p:nvPr>
        </p:nvSpPr>
        <p:spPr>
          <a:xfrm>
            <a:off x="609600" y="228600"/>
            <a:ext cx="7588250" cy="685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9" name="Shape 49"/>
        <p:cNvGrpSpPr/>
        <p:nvPr/>
      </p:nvGrpSpPr>
      <p:grpSpPr>
        <a:xfrm>
          <a:off x="0" y="0"/>
          <a:ext cx="0" cy="0"/>
          <a:chOff x="0" y="0"/>
          <a:chExt cx="0" cy="0"/>
        </a:xfrm>
      </p:grpSpPr>
      <p:sp>
        <p:nvSpPr>
          <p:cNvPr id="50" name="Google Shape;50;p84"/>
          <p:cNvSpPr txBox="1"/>
          <p:nvPr>
            <p:ph type="title"/>
          </p:nvPr>
        </p:nvSpPr>
        <p:spPr>
          <a:xfrm>
            <a:off x="609600" y="228600"/>
            <a:ext cx="7588250" cy="685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4"/>
          <p:cNvSpPr txBox="1"/>
          <p:nvPr>
            <p:ph idx="1" type="body"/>
          </p:nvPr>
        </p:nvSpPr>
        <p:spPr>
          <a:xfrm>
            <a:off x="609600" y="1266825"/>
            <a:ext cx="4076700" cy="4905375"/>
          </a:xfrm>
          <a:prstGeom prst="rect">
            <a:avLst/>
          </a:prstGeom>
          <a:noFill/>
          <a:ln>
            <a:noFill/>
          </a:ln>
        </p:spPr>
        <p:txBody>
          <a:bodyPr anchorCtr="0" anchor="t" bIns="45700" lIns="91425" spcFirstLastPara="1" rIns="91425" wrap="square" tIns="45700">
            <a:normAutofit/>
          </a:bodyPr>
          <a:lstStyle>
            <a:lvl1pPr indent="-308610" lvl="0" marL="457200" algn="l">
              <a:spcBef>
                <a:spcPts val="0"/>
              </a:spcBef>
              <a:spcAft>
                <a:spcPts val="0"/>
              </a:spcAft>
              <a:buSzPts val="1260"/>
              <a:buChar char="⦿"/>
              <a:defRPr/>
            </a:lvl1pPr>
            <a:lvl2pPr indent="-331469" lvl="1" marL="914400" algn="l">
              <a:spcBef>
                <a:spcPts val="400"/>
              </a:spcBef>
              <a:spcAft>
                <a:spcPts val="0"/>
              </a:spcAft>
              <a:buSzPts val="162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52" name="Google Shape;52;p84"/>
          <p:cNvSpPr txBox="1"/>
          <p:nvPr>
            <p:ph idx="2" type="body"/>
          </p:nvPr>
        </p:nvSpPr>
        <p:spPr>
          <a:xfrm>
            <a:off x="4838700" y="1266825"/>
            <a:ext cx="4076700" cy="4905375"/>
          </a:xfrm>
          <a:prstGeom prst="rect">
            <a:avLst/>
          </a:prstGeom>
          <a:noFill/>
          <a:ln>
            <a:noFill/>
          </a:ln>
        </p:spPr>
        <p:txBody>
          <a:bodyPr anchorCtr="0" anchor="t" bIns="45700" lIns="91425" spcFirstLastPara="1" rIns="91425" wrap="square" tIns="45700">
            <a:normAutofit/>
          </a:bodyPr>
          <a:lstStyle>
            <a:lvl1pPr indent="-308610" lvl="0" marL="457200" algn="l">
              <a:spcBef>
                <a:spcPts val="0"/>
              </a:spcBef>
              <a:spcAft>
                <a:spcPts val="0"/>
              </a:spcAft>
              <a:buSzPts val="1260"/>
              <a:buChar char="⦿"/>
              <a:defRPr/>
            </a:lvl1pPr>
            <a:lvl2pPr indent="-331469" lvl="1" marL="914400" algn="l">
              <a:spcBef>
                <a:spcPts val="400"/>
              </a:spcBef>
              <a:spcAft>
                <a:spcPts val="0"/>
              </a:spcAft>
              <a:buSzPts val="162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5"/>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5"/>
          <p:cNvSpPr txBox="1"/>
          <p:nvPr>
            <p:ph idx="1" type="body"/>
          </p:nvPr>
        </p:nvSpPr>
        <p:spPr>
          <a:xfrm>
            <a:off x="457200" y="1645920"/>
            <a:ext cx="4038600" cy="4526280"/>
          </a:xfrm>
          <a:prstGeom prst="rect">
            <a:avLst/>
          </a:prstGeom>
          <a:noFill/>
          <a:ln>
            <a:noFill/>
          </a:ln>
        </p:spPr>
        <p:txBody>
          <a:bodyPr anchorCtr="0" anchor="t" bIns="45700" lIns="91425" spcFirstLastPara="1" rIns="91425" wrap="square" tIns="45700">
            <a:normAutofit/>
          </a:bodyPr>
          <a:lstStyle>
            <a:lvl1pPr indent="-353060" lvl="0" marL="457200" algn="l">
              <a:spcBef>
                <a:spcPts val="0"/>
              </a:spcBef>
              <a:spcAft>
                <a:spcPts val="0"/>
              </a:spcAft>
              <a:buSzPts val="1960"/>
              <a:buChar char="⦿"/>
              <a:defRPr sz="2800"/>
            </a:lvl1pPr>
            <a:lvl2pPr indent="-365760" lvl="1" marL="914400" algn="l">
              <a:spcBef>
                <a:spcPts val="400"/>
              </a:spcBef>
              <a:spcAft>
                <a:spcPts val="0"/>
              </a:spcAft>
              <a:buSzPts val="2160"/>
              <a:buFont typeface="Rockwell"/>
              <a:buChar char="•"/>
              <a:defRPr sz="2400"/>
            </a:lvl2pPr>
            <a:lvl3pPr indent="-355600" lvl="2" marL="1371600" algn="l">
              <a:spcBef>
                <a:spcPts val="400"/>
              </a:spcBef>
              <a:spcAft>
                <a:spcPts val="0"/>
              </a:spcAft>
              <a:buSzPts val="2000"/>
              <a:buChar char="●"/>
              <a:defRPr sz="2000"/>
            </a:lvl3pPr>
            <a:lvl4pPr indent="-342900" lvl="3" marL="1828800" algn="l">
              <a:spcBef>
                <a:spcPts val="400"/>
              </a:spcBef>
              <a:spcAft>
                <a:spcPts val="0"/>
              </a:spcAft>
              <a:buSzPts val="1800"/>
              <a:buChar char="●"/>
              <a:defRPr sz="1800"/>
            </a:lvl4pPr>
            <a:lvl5pPr indent="-342900" lvl="4" marL="2286000" algn="l">
              <a:spcBef>
                <a:spcPts val="400"/>
              </a:spcBef>
              <a:spcAft>
                <a:spcPts val="0"/>
              </a:spcAft>
              <a:buSzPts val="1800"/>
              <a:buChar char="●"/>
              <a:defRPr sz="18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56" name="Google Shape;56;p85"/>
          <p:cNvSpPr txBox="1"/>
          <p:nvPr>
            <p:ph idx="2" type="body"/>
          </p:nvPr>
        </p:nvSpPr>
        <p:spPr>
          <a:xfrm>
            <a:off x="4648200" y="1645920"/>
            <a:ext cx="4038600" cy="4526280"/>
          </a:xfrm>
          <a:prstGeom prst="rect">
            <a:avLst/>
          </a:prstGeom>
          <a:noFill/>
          <a:ln>
            <a:noFill/>
          </a:ln>
        </p:spPr>
        <p:txBody>
          <a:bodyPr anchorCtr="0" anchor="t" bIns="45700" lIns="91425" spcFirstLastPara="1" rIns="91425" wrap="square" tIns="45700">
            <a:normAutofit/>
          </a:bodyPr>
          <a:lstStyle>
            <a:lvl1pPr indent="-353060" lvl="0" marL="457200" algn="l">
              <a:spcBef>
                <a:spcPts val="0"/>
              </a:spcBef>
              <a:spcAft>
                <a:spcPts val="0"/>
              </a:spcAft>
              <a:buSzPts val="1960"/>
              <a:buChar char="⦿"/>
              <a:defRPr sz="2800"/>
            </a:lvl1pPr>
            <a:lvl2pPr indent="-365760" lvl="1" marL="914400" algn="l">
              <a:spcBef>
                <a:spcPts val="400"/>
              </a:spcBef>
              <a:spcAft>
                <a:spcPts val="0"/>
              </a:spcAft>
              <a:buSzPts val="2160"/>
              <a:buFont typeface="Rockwell"/>
              <a:buChar char="•"/>
              <a:defRPr sz="2400"/>
            </a:lvl2pPr>
            <a:lvl3pPr indent="-355600" lvl="2" marL="1371600" algn="l">
              <a:spcBef>
                <a:spcPts val="400"/>
              </a:spcBef>
              <a:spcAft>
                <a:spcPts val="0"/>
              </a:spcAft>
              <a:buSzPts val="2000"/>
              <a:buChar char="●"/>
              <a:defRPr sz="2000"/>
            </a:lvl3pPr>
            <a:lvl4pPr indent="-342900" lvl="3" marL="1828800" algn="l">
              <a:spcBef>
                <a:spcPts val="400"/>
              </a:spcBef>
              <a:spcAft>
                <a:spcPts val="0"/>
              </a:spcAft>
              <a:buSzPts val="1800"/>
              <a:buChar char="●"/>
              <a:defRPr sz="1800"/>
            </a:lvl4pPr>
            <a:lvl5pPr indent="-342900" lvl="4" marL="2286000" algn="l">
              <a:spcBef>
                <a:spcPts val="400"/>
              </a:spcBef>
              <a:spcAft>
                <a:spcPts val="0"/>
              </a:spcAft>
              <a:buSzPts val="1800"/>
              <a:buChar char="●"/>
              <a:defRPr sz="18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57" name="Google Shape;57;p85"/>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5"/>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5"/>
          <p:cNvSpPr txBox="1"/>
          <p:nvPr>
            <p:ph idx="12" type="sldNum"/>
          </p:nvPr>
        </p:nvSpPr>
        <p:spPr>
          <a:xfrm>
            <a:off x="8641080"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85"/>
          <p:cNvSpPr/>
          <p:nvPr/>
        </p:nvSpPr>
        <p:spPr>
          <a:xfrm>
            <a:off x="588392" y="1424588"/>
            <a:ext cx="800100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1" name="Shape 61"/>
        <p:cNvGrpSpPr/>
        <p:nvPr/>
      </p:nvGrpSpPr>
      <p:grpSpPr>
        <a:xfrm>
          <a:off x="0" y="0"/>
          <a:ext cx="0" cy="0"/>
          <a:chOff x="0" y="0"/>
          <a:chExt cx="0" cy="0"/>
        </a:xfrm>
      </p:grpSpPr>
      <p:sp>
        <p:nvSpPr>
          <p:cNvPr id="62" name="Google Shape;62;p86"/>
          <p:cNvSpPr/>
          <p:nvPr/>
        </p:nvSpPr>
        <p:spPr>
          <a:xfrm>
            <a:off x="164592" y="146304"/>
            <a:ext cx="8814816" cy="2505456"/>
          </a:xfrm>
          <a:prstGeom prst="round2DiagRect">
            <a:avLst>
              <a:gd fmla="val 11807" name="adj1"/>
              <a:gd fmla="val 0" name="adj2"/>
            </a:avLst>
          </a:prstGeom>
          <a:solidFill>
            <a:srgbClr val="878878">
              <a:alpha val="64705"/>
            </a:srgbClr>
          </a:solidFill>
          <a:ln cap="rnd" cmpd="sng" w="11000">
            <a:solidFill>
              <a:srgbClr val="9B9F8D">
                <a:alpha val="8784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3" name="Google Shape;63;p86"/>
          <p:cNvSpPr txBox="1"/>
          <p:nvPr>
            <p:ph type="ctrTitle"/>
          </p:nvPr>
        </p:nvSpPr>
        <p:spPr>
          <a:xfrm>
            <a:off x="464234" y="381001"/>
            <a:ext cx="8229600" cy="2209800"/>
          </a:xfrm>
          <a:prstGeom prst="rect">
            <a:avLst/>
          </a:prstGeom>
          <a:noFill/>
          <a:ln>
            <a:noFill/>
          </a:ln>
        </p:spPr>
        <p:txBody>
          <a:bodyPr anchorCtr="0" anchor="b" bIns="45700" lIns="45700" spcFirstLastPara="1" rIns="228600" wrap="square" tIns="45700">
            <a:normAutofit/>
          </a:bodyPr>
          <a:lstStyle>
            <a:lvl1pPr lvl="0" algn="r">
              <a:spcBef>
                <a:spcPts val="0"/>
              </a:spcBef>
              <a:spcAft>
                <a:spcPts val="0"/>
              </a:spcAft>
              <a:buClr>
                <a:srgbClr val="E7E9C9"/>
              </a:buClr>
              <a:buSzPts val="4800"/>
              <a:buFont typeface="Rockwel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6"/>
          <p:cNvSpPr txBox="1"/>
          <p:nvPr>
            <p:ph idx="1" type="subTitle"/>
          </p:nvPr>
        </p:nvSpPr>
        <p:spPr>
          <a:xfrm>
            <a:off x="2133600" y="2819400"/>
            <a:ext cx="6560234" cy="1752600"/>
          </a:xfrm>
          <a:prstGeom prst="rect">
            <a:avLst/>
          </a:prstGeom>
          <a:noFill/>
          <a:ln>
            <a:noFill/>
          </a:ln>
        </p:spPr>
        <p:txBody>
          <a:bodyPr anchorCtr="0" anchor="t" bIns="45700" lIns="45700" spcFirstLastPara="1" rIns="246875" wrap="square" tIns="45700">
            <a:normAutofit/>
          </a:bodyPr>
          <a:lstStyle>
            <a:lvl1pPr lvl="0" algn="r">
              <a:spcBef>
                <a:spcPts val="0"/>
              </a:spcBef>
              <a:spcAft>
                <a:spcPts val="0"/>
              </a:spcAft>
              <a:buSzPts val="2240"/>
              <a:buNone/>
              <a:defRPr/>
            </a:lvl1pPr>
            <a:lvl2pPr lvl="1" algn="ctr">
              <a:spcBef>
                <a:spcPts val="400"/>
              </a:spcBef>
              <a:spcAft>
                <a:spcPts val="0"/>
              </a:spcAft>
              <a:buSzPts val="1620"/>
              <a:buNone/>
              <a:defRPr/>
            </a:lvl2pPr>
            <a:lvl3pPr lvl="2" algn="ctr">
              <a:spcBef>
                <a:spcPts val="400"/>
              </a:spcBef>
              <a:spcAft>
                <a:spcPts val="0"/>
              </a:spcAft>
              <a:buSzPts val="1800"/>
              <a:buNone/>
              <a:defRPr/>
            </a:lvl3pPr>
            <a:lvl4pPr lvl="3" algn="ctr">
              <a:spcBef>
                <a:spcPts val="400"/>
              </a:spcBef>
              <a:spcAft>
                <a:spcPts val="0"/>
              </a:spcAft>
              <a:buSzPts val="1800"/>
              <a:buNone/>
              <a:defRPr/>
            </a:lvl4pPr>
            <a:lvl5pPr lvl="4" algn="ctr">
              <a:spcBef>
                <a:spcPts val="400"/>
              </a:spcBef>
              <a:spcAft>
                <a:spcPts val="0"/>
              </a:spcAft>
              <a:buSzPts val="1800"/>
              <a:buNone/>
              <a:defRPr/>
            </a:lvl5pPr>
            <a:lvl6pPr lvl="5" algn="ctr">
              <a:spcBef>
                <a:spcPts val="400"/>
              </a:spcBef>
              <a:spcAft>
                <a:spcPts val="0"/>
              </a:spcAft>
              <a:buSzPts val="1800"/>
              <a:buNone/>
              <a:defRPr/>
            </a:lvl6pPr>
            <a:lvl7pPr lvl="6" algn="ctr">
              <a:spcBef>
                <a:spcPts val="400"/>
              </a:spcBef>
              <a:spcAft>
                <a:spcPts val="0"/>
              </a:spcAft>
              <a:buSzPts val="1800"/>
              <a:buNone/>
              <a:defRPr/>
            </a:lvl7pPr>
            <a:lvl8pPr lvl="7" algn="ctr">
              <a:spcBef>
                <a:spcPts val="400"/>
              </a:spcBef>
              <a:spcAft>
                <a:spcPts val="0"/>
              </a:spcAft>
              <a:buSzPts val="1800"/>
              <a:buNone/>
              <a:defRPr/>
            </a:lvl8pPr>
            <a:lvl9pPr lvl="8" algn="ctr">
              <a:spcBef>
                <a:spcPts val="400"/>
              </a:spcBef>
              <a:spcAft>
                <a:spcPts val="0"/>
              </a:spcAft>
              <a:buSzPts val="1800"/>
              <a:buNone/>
              <a:defRPr/>
            </a:lvl9pPr>
          </a:lstStyle>
          <a:p/>
        </p:txBody>
      </p:sp>
      <p:sp>
        <p:nvSpPr>
          <p:cNvPr id="65" name="Google Shape;65;p86"/>
          <p:cNvSpPr txBox="1"/>
          <p:nvPr>
            <p:ph idx="10" type="dt"/>
          </p:nvPr>
        </p:nvSpPr>
        <p:spPr>
          <a:xfrm>
            <a:off x="5562600" y="6509004"/>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6"/>
          <p:cNvSpPr txBox="1"/>
          <p:nvPr>
            <p:ph idx="12" type="sldNum"/>
          </p:nvPr>
        </p:nvSpPr>
        <p:spPr>
          <a:xfrm>
            <a:off x="8638952" y="6509004"/>
            <a:ext cx="464288" cy="27432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600">
                <a:solidFill>
                  <a:srgbClr val="DFE0D3"/>
                </a:solidFill>
                <a:latin typeface="Times New Roman"/>
                <a:ea typeface="Times New Roman"/>
                <a:cs typeface="Times New Roman"/>
                <a:sym typeface="Times New Roman"/>
              </a:defRPr>
            </a:lvl1pPr>
            <a:lvl2pPr indent="0" lvl="1" marL="0" marR="0" algn="r">
              <a:spcBef>
                <a:spcPts val="0"/>
              </a:spcBef>
              <a:spcAft>
                <a:spcPts val="0"/>
              </a:spcAft>
              <a:buNone/>
              <a:defRPr sz="1600">
                <a:solidFill>
                  <a:srgbClr val="DFE0D3"/>
                </a:solidFill>
                <a:latin typeface="Times New Roman"/>
                <a:ea typeface="Times New Roman"/>
                <a:cs typeface="Times New Roman"/>
                <a:sym typeface="Times New Roman"/>
              </a:defRPr>
            </a:lvl2pPr>
            <a:lvl3pPr indent="0" lvl="2" marL="0" marR="0" algn="r">
              <a:spcBef>
                <a:spcPts val="0"/>
              </a:spcBef>
              <a:spcAft>
                <a:spcPts val="0"/>
              </a:spcAft>
              <a:buNone/>
              <a:defRPr sz="1600">
                <a:solidFill>
                  <a:srgbClr val="DFE0D3"/>
                </a:solidFill>
                <a:latin typeface="Times New Roman"/>
                <a:ea typeface="Times New Roman"/>
                <a:cs typeface="Times New Roman"/>
                <a:sym typeface="Times New Roman"/>
              </a:defRPr>
            </a:lvl3pPr>
            <a:lvl4pPr indent="0" lvl="3" marL="0" marR="0" algn="r">
              <a:spcBef>
                <a:spcPts val="0"/>
              </a:spcBef>
              <a:spcAft>
                <a:spcPts val="0"/>
              </a:spcAft>
              <a:buNone/>
              <a:defRPr sz="1600">
                <a:solidFill>
                  <a:srgbClr val="DFE0D3"/>
                </a:solidFill>
                <a:latin typeface="Times New Roman"/>
                <a:ea typeface="Times New Roman"/>
                <a:cs typeface="Times New Roman"/>
                <a:sym typeface="Times New Roman"/>
              </a:defRPr>
            </a:lvl4pPr>
            <a:lvl5pPr indent="0" lvl="4" marL="0" marR="0" algn="r">
              <a:spcBef>
                <a:spcPts val="0"/>
              </a:spcBef>
              <a:spcAft>
                <a:spcPts val="0"/>
              </a:spcAft>
              <a:buNone/>
              <a:defRPr sz="1600">
                <a:solidFill>
                  <a:srgbClr val="DFE0D3"/>
                </a:solidFill>
                <a:latin typeface="Times New Roman"/>
                <a:ea typeface="Times New Roman"/>
                <a:cs typeface="Times New Roman"/>
                <a:sym typeface="Times New Roman"/>
              </a:defRPr>
            </a:lvl5pPr>
            <a:lvl6pPr indent="0" lvl="5" marL="0" marR="0" algn="r">
              <a:spcBef>
                <a:spcPts val="0"/>
              </a:spcBef>
              <a:spcAft>
                <a:spcPts val="0"/>
              </a:spcAft>
              <a:buNone/>
              <a:defRPr sz="1600">
                <a:solidFill>
                  <a:srgbClr val="DFE0D3"/>
                </a:solidFill>
                <a:latin typeface="Times New Roman"/>
                <a:ea typeface="Times New Roman"/>
                <a:cs typeface="Times New Roman"/>
                <a:sym typeface="Times New Roman"/>
              </a:defRPr>
            </a:lvl6pPr>
            <a:lvl7pPr indent="0" lvl="6" marL="0" marR="0" algn="r">
              <a:spcBef>
                <a:spcPts val="0"/>
              </a:spcBef>
              <a:spcAft>
                <a:spcPts val="0"/>
              </a:spcAft>
              <a:buNone/>
              <a:defRPr sz="1600">
                <a:solidFill>
                  <a:srgbClr val="DFE0D3"/>
                </a:solidFill>
                <a:latin typeface="Times New Roman"/>
                <a:ea typeface="Times New Roman"/>
                <a:cs typeface="Times New Roman"/>
                <a:sym typeface="Times New Roman"/>
              </a:defRPr>
            </a:lvl7pPr>
            <a:lvl8pPr indent="0" lvl="7" marL="0" marR="0" algn="r">
              <a:spcBef>
                <a:spcPts val="0"/>
              </a:spcBef>
              <a:spcAft>
                <a:spcPts val="0"/>
              </a:spcAft>
              <a:buNone/>
              <a:defRPr sz="1600">
                <a:solidFill>
                  <a:srgbClr val="DFE0D3"/>
                </a:solidFill>
                <a:latin typeface="Times New Roman"/>
                <a:ea typeface="Times New Roman"/>
                <a:cs typeface="Times New Roman"/>
                <a:sym typeface="Times New Roman"/>
              </a:defRPr>
            </a:lvl8pPr>
            <a:lvl9pPr indent="0" lvl="8" marL="0" marR="0" algn="r">
              <a:spcBef>
                <a:spcPts val="0"/>
              </a:spcBef>
              <a:spcAft>
                <a:spcPts val="0"/>
              </a:spcAft>
              <a:buNone/>
              <a:defRPr sz="1600">
                <a:solidFill>
                  <a:srgbClr val="DFE0D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6"/>
          <p:cNvSpPr txBox="1"/>
          <p:nvPr>
            <p:ph idx="11" type="ftr"/>
          </p:nvPr>
        </p:nvSpPr>
        <p:spPr>
          <a:xfrm>
            <a:off x="1600200" y="6509004"/>
            <a:ext cx="39074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68" name="Shape 68"/>
        <p:cNvGrpSpPr/>
        <p:nvPr/>
      </p:nvGrpSpPr>
      <p:grpSpPr>
        <a:xfrm>
          <a:off x="0" y="0"/>
          <a:ext cx="0" cy="0"/>
          <a:chOff x="0" y="0"/>
          <a:chExt cx="0" cy="0"/>
        </a:xfrm>
      </p:grpSpPr>
      <p:sp>
        <p:nvSpPr>
          <p:cNvPr id="69" name="Google Shape;69;p87"/>
          <p:cNvSpPr/>
          <p:nvPr/>
        </p:nvSpPr>
        <p:spPr>
          <a:xfrm>
            <a:off x="1000128" y="3267456"/>
            <a:ext cx="740664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 name="Google Shape;70;p87"/>
          <p:cNvSpPr txBox="1"/>
          <p:nvPr>
            <p:ph type="title"/>
          </p:nvPr>
        </p:nvSpPr>
        <p:spPr>
          <a:xfrm>
            <a:off x="722376" y="498230"/>
            <a:ext cx="7772400" cy="2731008"/>
          </a:xfrm>
          <a:prstGeom prst="rect">
            <a:avLst/>
          </a:prstGeom>
          <a:noFill/>
          <a:ln>
            <a:noFill/>
          </a:ln>
        </p:spPr>
        <p:txBody>
          <a:bodyPr anchorCtr="0" anchor="b" bIns="45700" lIns="91425" spcFirstLastPara="1" rIns="100575" wrap="square" tIns="45700">
            <a:normAutofit/>
          </a:bodyPr>
          <a:lstStyle>
            <a:lvl1pPr lvl="0" algn="r">
              <a:spcBef>
                <a:spcPts val="0"/>
              </a:spcBef>
              <a:spcAft>
                <a:spcPts val="0"/>
              </a:spcAft>
              <a:buClr>
                <a:srgbClr val="68BE6E"/>
              </a:buClr>
              <a:buSzPts val="4000"/>
              <a:buFont typeface="Rockwell"/>
              <a:buNone/>
              <a:defRPr b="1" sz="4000" cap="none">
                <a:solidFill>
                  <a:srgbClr val="68BE6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87"/>
          <p:cNvSpPr txBox="1"/>
          <p:nvPr>
            <p:ph idx="1" type="body"/>
          </p:nvPr>
        </p:nvSpPr>
        <p:spPr>
          <a:xfrm>
            <a:off x="722313" y="3287713"/>
            <a:ext cx="7772400" cy="1509712"/>
          </a:xfrm>
          <a:prstGeom prst="rect">
            <a:avLst/>
          </a:prstGeom>
          <a:noFill/>
          <a:ln>
            <a:noFill/>
          </a:ln>
        </p:spPr>
        <p:txBody>
          <a:bodyPr anchorCtr="0" anchor="t" bIns="45700" lIns="91425" spcFirstLastPara="1" rIns="128000" wrap="square" tIns="45700">
            <a:normAutofit/>
          </a:bodyPr>
          <a:lstStyle>
            <a:lvl1pPr indent="-228600" lvl="0" marL="457200" algn="r">
              <a:spcBef>
                <a:spcPts val="0"/>
              </a:spcBef>
              <a:spcAft>
                <a:spcPts val="0"/>
              </a:spcAft>
              <a:buSzPts val="1400"/>
              <a:buNone/>
              <a:defRPr sz="2000">
                <a:solidFill>
                  <a:schemeClr val="lt1"/>
                </a:solidFill>
              </a:defRPr>
            </a:lvl1pPr>
            <a:lvl2pPr indent="-228600" lvl="1" marL="914400" algn="l">
              <a:spcBef>
                <a:spcPts val="400"/>
              </a:spcBef>
              <a:spcAft>
                <a:spcPts val="0"/>
              </a:spcAft>
              <a:buSzPts val="1620"/>
              <a:buFont typeface="Rockwell"/>
              <a:buNone/>
              <a:defRPr sz="1800">
                <a:solidFill>
                  <a:schemeClr val="lt1"/>
                </a:solidFill>
              </a:defRPr>
            </a:lvl2pPr>
            <a:lvl3pPr indent="-228600" lvl="2" marL="1371600" algn="l">
              <a:spcBef>
                <a:spcPts val="400"/>
              </a:spcBef>
              <a:spcAft>
                <a:spcPts val="0"/>
              </a:spcAft>
              <a:buSzPts val="1600"/>
              <a:buNone/>
              <a:defRPr sz="1600">
                <a:solidFill>
                  <a:schemeClr val="lt1"/>
                </a:solidFill>
              </a:defRPr>
            </a:lvl3pPr>
            <a:lvl4pPr indent="-228600" lvl="3" marL="1828800" algn="l">
              <a:spcBef>
                <a:spcPts val="400"/>
              </a:spcBef>
              <a:spcAft>
                <a:spcPts val="0"/>
              </a:spcAft>
              <a:buSzPts val="1400"/>
              <a:buNone/>
              <a:defRPr sz="1400">
                <a:solidFill>
                  <a:schemeClr val="lt1"/>
                </a:solidFill>
              </a:defRPr>
            </a:lvl4pPr>
            <a:lvl5pPr indent="-228600" lvl="4" marL="2286000" algn="l">
              <a:spcBef>
                <a:spcPts val="400"/>
              </a:spcBef>
              <a:spcAft>
                <a:spcPts val="0"/>
              </a:spcAft>
              <a:buSzPts val="1400"/>
              <a:buNone/>
              <a:defRPr sz="1400">
                <a:solidFill>
                  <a:schemeClr val="lt1"/>
                </a:solidFill>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72" name="Google Shape;72;p87"/>
          <p:cNvSpPr txBox="1"/>
          <p:nvPr>
            <p:ph idx="10" type="dt"/>
          </p:nvPr>
        </p:nvSpPr>
        <p:spPr>
          <a:xfrm>
            <a:off x="5562600" y="651367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7"/>
          <p:cNvSpPr txBox="1"/>
          <p:nvPr>
            <p:ph idx="12" type="sldNum"/>
          </p:nvPr>
        </p:nvSpPr>
        <p:spPr>
          <a:xfrm>
            <a:off x="8638952" y="6513670"/>
            <a:ext cx="464288" cy="27432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600">
                <a:solidFill>
                  <a:srgbClr val="DFE0D3"/>
                </a:solidFill>
                <a:latin typeface="Times New Roman"/>
                <a:ea typeface="Times New Roman"/>
                <a:cs typeface="Times New Roman"/>
                <a:sym typeface="Times New Roman"/>
              </a:defRPr>
            </a:lvl1pPr>
            <a:lvl2pPr indent="0" lvl="1" marL="0" marR="0" algn="r">
              <a:spcBef>
                <a:spcPts val="0"/>
              </a:spcBef>
              <a:spcAft>
                <a:spcPts val="0"/>
              </a:spcAft>
              <a:buNone/>
              <a:defRPr sz="1600">
                <a:solidFill>
                  <a:srgbClr val="DFE0D3"/>
                </a:solidFill>
                <a:latin typeface="Times New Roman"/>
                <a:ea typeface="Times New Roman"/>
                <a:cs typeface="Times New Roman"/>
                <a:sym typeface="Times New Roman"/>
              </a:defRPr>
            </a:lvl2pPr>
            <a:lvl3pPr indent="0" lvl="2" marL="0" marR="0" algn="r">
              <a:spcBef>
                <a:spcPts val="0"/>
              </a:spcBef>
              <a:spcAft>
                <a:spcPts val="0"/>
              </a:spcAft>
              <a:buNone/>
              <a:defRPr sz="1600">
                <a:solidFill>
                  <a:srgbClr val="DFE0D3"/>
                </a:solidFill>
                <a:latin typeface="Times New Roman"/>
                <a:ea typeface="Times New Roman"/>
                <a:cs typeface="Times New Roman"/>
                <a:sym typeface="Times New Roman"/>
              </a:defRPr>
            </a:lvl3pPr>
            <a:lvl4pPr indent="0" lvl="3" marL="0" marR="0" algn="r">
              <a:spcBef>
                <a:spcPts val="0"/>
              </a:spcBef>
              <a:spcAft>
                <a:spcPts val="0"/>
              </a:spcAft>
              <a:buNone/>
              <a:defRPr sz="1600">
                <a:solidFill>
                  <a:srgbClr val="DFE0D3"/>
                </a:solidFill>
                <a:latin typeface="Times New Roman"/>
                <a:ea typeface="Times New Roman"/>
                <a:cs typeface="Times New Roman"/>
                <a:sym typeface="Times New Roman"/>
              </a:defRPr>
            </a:lvl4pPr>
            <a:lvl5pPr indent="0" lvl="4" marL="0" marR="0" algn="r">
              <a:spcBef>
                <a:spcPts val="0"/>
              </a:spcBef>
              <a:spcAft>
                <a:spcPts val="0"/>
              </a:spcAft>
              <a:buNone/>
              <a:defRPr sz="1600">
                <a:solidFill>
                  <a:srgbClr val="DFE0D3"/>
                </a:solidFill>
                <a:latin typeface="Times New Roman"/>
                <a:ea typeface="Times New Roman"/>
                <a:cs typeface="Times New Roman"/>
                <a:sym typeface="Times New Roman"/>
              </a:defRPr>
            </a:lvl5pPr>
            <a:lvl6pPr indent="0" lvl="5" marL="0" marR="0" algn="r">
              <a:spcBef>
                <a:spcPts val="0"/>
              </a:spcBef>
              <a:spcAft>
                <a:spcPts val="0"/>
              </a:spcAft>
              <a:buNone/>
              <a:defRPr sz="1600">
                <a:solidFill>
                  <a:srgbClr val="DFE0D3"/>
                </a:solidFill>
                <a:latin typeface="Times New Roman"/>
                <a:ea typeface="Times New Roman"/>
                <a:cs typeface="Times New Roman"/>
                <a:sym typeface="Times New Roman"/>
              </a:defRPr>
            </a:lvl6pPr>
            <a:lvl7pPr indent="0" lvl="6" marL="0" marR="0" algn="r">
              <a:spcBef>
                <a:spcPts val="0"/>
              </a:spcBef>
              <a:spcAft>
                <a:spcPts val="0"/>
              </a:spcAft>
              <a:buNone/>
              <a:defRPr sz="1600">
                <a:solidFill>
                  <a:srgbClr val="DFE0D3"/>
                </a:solidFill>
                <a:latin typeface="Times New Roman"/>
                <a:ea typeface="Times New Roman"/>
                <a:cs typeface="Times New Roman"/>
                <a:sym typeface="Times New Roman"/>
              </a:defRPr>
            </a:lvl7pPr>
            <a:lvl8pPr indent="0" lvl="7" marL="0" marR="0" algn="r">
              <a:spcBef>
                <a:spcPts val="0"/>
              </a:spcBef>
              <a:spcAft>
                <a:spcPts val="0"/>
              </a:spcAft>
              <a:buNone/>
              <a:defRPr sz="1600">
                <a:solidFill>
                  <a:srgbClr val="DFE0D3"/>
                </a:solidFill>
                <a:latin typeface="Times New Roman"/>
                <a:ea typeface="Times New Roman"/>
                <a:cs typeface="Times New Roman"/>
                <a:sym typeface="Times New Roman"/>
              </a:defRPr>
            </a:lvl8pPr>
            <a:lvl9pPr indent="0" lvl="8" marL="0" marR="0" algn="r">
              <a:spcBef>
                <a:spcPts val="0"/>
              </a:spcBef>
              <a:spcAft>
                <a:spcPts val="0"/>
              </a:spcAft>
              <a:buNone/>
              <a:defRPr sz="1600">
                <a:solidFill>
                  <a:srgbClr val="DFE0D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87"/>
          <p:cNvSpPr txBox="1"/>
          <p:nvPr>
            <p:ph idx="11" type="ftr"/>
          </p:nvPr>
        </p:nvSpPr>
        <p:spPr>
          <a:xfrm>
            <a:off x="1600200" y="6513670"/>
            <a:ext cx="39074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88"/>
          <p:cNvSpPr/>
          <p:nvPr/>
        </p:nvSpPr>
        <p:spPr>
          <a:xfrm>
            <a:off x="616744" y="2165216"/>
            <a:ext cx="374904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 name="Google Shape;77;p88"/>
          <p:cNvSpPr/>
          <p:nvPr/>
        </p:nvSpPr>
        <p:spPr>
          <a:xfrm>
            <a:off x="4800600" y="2165216"/>
            <a:ext cx="374904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 name="Google Shape;78;p88"/>
          <p:cNvSpPr txBox="1"/>
          <p:nvPr>
            <p:ph type="title"/>
          </p:nvPr>
        </p:nvSpPr>
        <p:spPr>
          <a:xfrm>
            <a:off x="457200" y="251948"/>
            <a:ext cx="8229600" cy="1143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4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1540"/>
              <a:buNone/>
              <a:defRPr b="0" sz="2200" cap="none"/>
            </a:lvl1pPr>
            <a:lvl2pPr indent="-228600" lvl="1" marL="914400" algn="l">
              <a:spcBef>
                <a:spcPts val="400"/>
              </a:spcBef>
              <a:spcAft>
                <a:spcPts val="0"/>
              </a:spcAft>
              <a:buSzPts val="1800"/>
              <a:buFont typeface="Rockwell"/>
              <a:buNone/>
              <a:defRPr b="1" sz="2000"/>
            </a:lvl2pPr>
            <a:lvl3pPr indent="-228600" lvl="2" marL="1371600" algn="l">
              <a:spcBef>
                <a:spcPts val="400"/>
              </a:spcBef>
              <a:spcAft>
                <a:spcPts val="0"/>
              </a:spcAft>
              <a:buSzPts val="1800"/>
              <a:buNone/>
              <a:defRPr b="1" sz="1800"/>
            </a:lvl3pPr>
            <a:lvl4pPr indent="-228600" lvl="3" marL="1828800" algn="l">
              <a:spcBef>
                <a:spcPts val="400"/>
              </a:spcBef>
              <a:spcAft>
                <a:spcPts val="0"/>
              </a:spcAft>
              <a:buSzPts val="1600"/>
              <a:buNone/>
              <a:defRPr b="1" sz="1600"/>
            </a:lvl4pPr>
            <a:lvl5pPr indent="-228600" lvl="4" marL="2286000" algn="l">
              <a:spcBef>
                <a:spcPts val="400"/>
              </a:spcBef>
              <a:spcAft>
                <a:spcPts val="0"/>
              </a:spcAft>
              <a:buSzPts val="1600"/>
              <a:buNone/>
              <a:defRPr b="1" sz="16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80" name="Google Shape;80;p88"/>
          <p:cNvSpPr txBox="1"/>
          <p:nvPr>
            <p:ph idx="2"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1540"/>
              <a:buNone/>
              <a:defRPr b="0" sz="2200" cap="none"/>
            </a:lvl1pPr>
            <a:lvl2pPr indent="-228600" lvl="1" marL="914400" algn="l">
              <a:spcBef>
                <a:spcPts val="400"/>
              </a:spcBef>
              <a:spcAft>
                <a:spcPts val="0"/>
              </a:spcAft>
              <a:buSzPts val="1800"/>
              <a:buFont typeface="Rockwell"/>
              <a:buNone/>
              <a:defRPr b="1" sz="2000"/>
            </a:lvl2pPr>
            <a:lvl3pPr indent="-228600" lvl="2" marL="1371600" algn="l">
              <a:spcBef>
                <a:spcPts val="400"/>
              </a:spcBef>
              <a:spcAft>
                <a:spcPts val="0"/>
              </a:spcAft>
              <a:buSzPts val="1800"/>
              <a:buNone/>
              <a:defRPr b="1" sz="1800"/>
            </a:lvl3pPr>
            <a:lvl4pPr indent="-228600" lvl="3" marL="1828800" algn="l">
              <a:spcBef>
                <a:spcPts val="400"/>
              </a:spcBef>
              <a:spcAft>
                <a:spcPts val="0"/>
              </a:spcAft>
              <a:buSzPts val="1600"/>
              <a:buNone/>
              <a:defRPr b="1" sz="1600"/>
            </a:lvl4pPr>
            <a:lvl5pPr indent="-228600" lvl="4" marL="2286000" algn="l">
              <a:spcBef>
                <a:spcPts val="400"/>
              </a:spcBef>
              <a:spcAft>
                <a:spcPts val="0"/>
              </a:spcAft>
              <a:buSzPts val="1600"/>
              <a:buNone/>
              <a:defRPr b="1" sz="16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81" name="Google Shape;81;p88"/>
          <p:cNvSpPr txBox="1"/>
          <p:nvPr>
            <p:ph idx="3" type="body"/>
          </p:nvPr>
        </p:nvSpPr>
        <p:spPr>
          <a:xfrm>
            <a:off x="457200" y="2362200"/>
            <a:ext cx="4040188" cy="3941763"/>
          </a:xfrm>
          <a:prstGeom prst="rect">
            <a:avLst/>
          </a:prstGeom>
          <a:noFill/>
          <a:ln>
            <a:noFill/>
          </a:ln>
        </p:spPr>
        <p:txBody>
          <a:bodyPr anchorCtr="0" anchor="t" bIns="45700" lIns="91425" spcFirstLastPara="1" rIns="91425" wrap="square" tIns="45700">
            <a:normAutofit/>
          </a:bodyPr>
          <a:lstStyle>
            <a:lvl1pPr indent="-326390" lvl="0" marL="457200" algn="l">
              <a:spcBef>
                <a:spcPts val="0"/>
              </a:spcBef>
              <a:spcAft>
                <a:spcPts val="0"/>
              </a:spcAft>
              <a:buSzPts val="1540"/>
              <a:buChar char="⦿"/>
              <a:defRPr sz="2200"/>
            </a:lvl1pPr>
            <a:lvl2pPr indent="-342900" lvl="1" marL="914400" algn="l">
              <a:spcBef>
                <a:spcPts val="400"/>
              </a:spcBef>
              <a:spcAft>
                <a:spcPts val="0"/>
              </a:spcAft>
              <a:buSzPts val="1800"/>
              <a:buFont typeface="Rockwell"/>
              <a:buChar char="•"/>
              <a:defRPr sz="2000"/>
            </a:lvl2pPr>
            <a:lvl3pPr indent="-342900" lvl="2" marL="1371600" algn="l">
              <a:spcBef>
                <a:spcPts val="400"/>
              </a:spcBef>
              <a:spcAft>
                <a:spcPts val="0"/>
              </a:spcAft>
              <a:buSzPts val="1800"/>
              <a:buChar char="●"/>
              <a:defRPr sz="1800"/>
            </a:lvl3pPr>
            <a:lvl4pPr indent="-330200" lvl="3" marL="1828800" algn="l">
              <a:spcBef>
                <a:spcPts val="400"/>
              </a:spcBef>
              <a:spcAft>
                <a:spcPts val="0"/>
              </a:spcAft>
              <a:buSzPts val="1600"/>
              <a:buChar char="●"/>
              <a:defRPr sz="1600"/>
            </a:lvl4pPr>
            <a:lvl5pPr indent="-330200" lvl="4" marL="2286000" algn="l">
              <a:spcBef>
                <a:spcPts val="400"/>
              </a:spcBef>
              <a:spcAft>
                <a:spcPts val="0"/>
              </a:spcAft>
              <a:buSzPts val="1600"/>
              <a:buChar char="●"/>
              <a:defRPr sz="16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82" name="Google Shape;82;p88"/>
          <p:cNvSpPr txBox="1"/>
          <p:nvPr>
            <p:ph idx="4" type="body"/>
          </p:nvPr>
        </p:nvSpPr>
        <p:spPr>
          <a:xfrm>
            <a:off x="4645025" y="2362200"/>
            <a:ext cx="4041775" cy="3941763"/>
          </a:xfrm>
          <a:prstGeom prst="rect">
            <a:avLst/>
          </a:prstGeom>
          <a:noFill/>
          <a:ln>
            <a:noFill/>
          </a:ln>
        </p:spPr>
        <p:txBody>
          <a:bodyPr anchorCtr="0" anchor="t" bIns="45700" lIns="91425" spcFirstLastPara="1" rIns="91425" wrap="square" tIns="45700">
            <a:normAutofit/>
          </a:bodyPr>
          <a:lstStyle>
            <a:lvl1pPr indent="-326390" lvl="0" marL="457200" algn="l">
              <a:spcBef>
                <a:spcPts val="0"/>
              </a:spcBef>
              <a:spcAft>
                <a:spcPts val="0"/>
              </a:spcAft>
              <a:buSzPts val="1540"/>
              <a:buChar char="⦿"/>
              <a:defRPr sz="2200"/>
            </a:lvl1pPr>
            <a:lvl2pPr indent="-342900" lvl="1" marL="914400" algn="l">
              <a:spcBef>
                <a:spcPts val="400"/>
              </a:spcBef>
              <a:spcAft>
                <a:spcPts val="0"/>
              </a:spcAft>
              <a:buSzPts val="1800"/>
              <a:buFont typeface="Rockwell"/>
              <a:buChar char="•"/>
              <a:defRPr sz="2000"/>
            </a:lvl2pPr>
            <a:lvl3pPr indent="-342900" lvl="2" marL="1371600" algn="l">
              <a:spcBef>
                <a:spcPts val="400"/>
              </a:spcBef>
              <a:spcAft>
                <a:spcPts val="0"/>
              </a:spcAft>
              <a:buSzPts val="1800"/>
              <a:buChar char="●"/>
              <a:defRPr sz="1800"/>
            </a:lvl3pPr>
            <a:lvl4pPr indent="-330200" lvl="3" marL="1828800" algn="l">
              <a:spcBef>
                <a:spcPts val="400"/>
              </a:spcBef>
              <a:spcAft>
                <a:spcPts val="0"/>
              </a:spcAft>
              <a:buSzPts val="1600"/>
              <a:buChar char="●"/>
              <a:defRPr sz="1600"/>
            </a:lvl4pPr>
            <a:lvl5pPr indent="-330200" lvl="4" marL="2286000" algn="l">
              <a:spcBef>
                <a:spcPts val="400"/>
              </a:spcBef>
              <a:spcAft>
                <a:spcPts val="0"/>
              </a:spcAft>
              <a:buSzPts val="1600"/>
              <a:buChar char="●"/>
              <a:defRPr sz="1600"/>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83" name="Google Shape;83;p88"/>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8"/>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8"/>
          <p:cNvSpPr txBox="1"/>
          <p:nvPr>
            <p:ph idx="12" type="sldNum"/>
          </p:nvPr>
        </p:nvSpPr>
        <p:spPr>
          <a:xfrm>
            <a:off x="8641080"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89"/>
          <p:cNvSpPr txBox="1"/>
          <p:nvPr>
            <p:ph type="title"/>
          </p:nvPr>
        </p:nvSpPr>
        <p:spPr>
          <a:xfrm>
            <a:off x="457200" y="253218"/>
            <a:ext cx="8229600" cy="11430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E7E9C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89"/>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9"/>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9"/>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89"/>
          <p:cNvSpPr/>
          <p:nvPr/>
        </p:nvSpPr>
        <p:spPr>
          <a:xfrm>
            <a:off x="588392" y="1424588"/>
            <a:ext cx="8001000" cy="9144"/>
          </a:xfrm>
          <a:prstGeom prst="rect">
            <a:avLst/>
          </a:prstGeom>
          <a:solidFill>
            <a:schemeClr val="accent1"/>
          </a:solidFill>
          <a:ln>
            <a:noFill/>
          </a:ln>
          <a:effectLst>
            <a:outerShdw blurRad="12700" rotWithShape="0" algn="tl" dir="5400000" dist="129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 flip="none" tx="0" sx="50000" ty="0" sy="50000"/>
        </a:blipFill>
      </p:bgPr>
    </p:bg>
    <p:spTree>
      <p:nvGrpSpPr>
        <p:cNvPr id="9" name="Shape 9"/>
        <p:cNvGrpSpPr/>
        <p:nvPr/>
      </p:nvGrpSpPr>
      <p:grpSpPr>
        <a:xfrm>
          <a:off x="0" y="0"/>
          <a:ext cx="0" cy="0"/>
          <a:chOff x="0" y="0"/>
          <a:chExt cx="0" cy="0"/>
        </a:xfrm>
      </p:grpSpPr>
      <p:sp>
        <p:nvSpPr>
          <p:cNvPr id="10" name="Google Shape;10;p80"/>
          <p:cNvSpPr/>
          <p:nvPr/>
        </p:nvSpPr>
        <p:spPr>
          <a:xfrm>
            <a:off x="164592" y="147085"/>
            <a:ext cx="8810846" cy="6565392"/>
          </a:xfrm>
          <a:prstGeom prst="round2DiagRect">
            <a:avLst>
              <a:gd fmla="val 11807" name="adj1"/>
              <a:gd fmla="val 0" name="adj2"/>
            </a:avLst>
          </a:prstGeom>
          <a:solidFill>
            <a:srgbClr val="878878">
              <a:alpha val="64705"/>
            </a:srgbClr>
          </a:solidFill>
          <a:ln cap="rnd" cmpd="sng" w="11000">
            <a:solidFill>
              <a:srgbClr val="9B9F8D">
                <a:alpha val="8784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1" name="Google Shape;11;p80"/>
          <p:cNvSpPr txBox="1"/>
          <p:nvPr>
            <p:ph idx="11" type="ftr"/>
          </p:nvPr>
        </p:nvSpPr>
        <p:spPr>
          <a:xfrm>
            <a:off x="1295400" y="6400800"/>
            <a:ext cx="4212264"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300" u="none" cap="none" strike="noStrike">
                <a:solidFill>
                  <a:srgbClr val="B8B9B0"/>
                </a:solidFill>
                <a:latin typeface="Times New Roman"/>
                <a:ea typeface="Times New Roman"/>
                <a:cs typeface="Times New Roman"/>
                <a:sym typeface="Times New Roman"/>
              </a:defRPr>
            </a:lvl1pPr>
            <a:lvl2pPr lvl="1"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 name="Google Shape;12;p80"/>
          <p:cNvSpPr txBox="1"/>
          <p:nvPr>
            <p:ph idx="10" type="dt"/>
          </p:nvPr>
        </p:nvSpPr>
        <p:spPr>
          <a:xfrm>
            <a:off x="5562600" y="6400800"/>
            <a:ext cx="3002280"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00" u="none" cap="none" strike="noStrike">
                <a:solidFill>
                  <a:srgbClr val="B8B9B0"/>
                </a:solidFill>
                <a:latin typeface="Times New Roman"/>
                <a:ea typeface="Times New Roman"/>
                <a:cs typeface="Times New Roman"/>
                <a:sym typeface="Times New Roman"/>
              </a:defRPr>
            </a:lvl1pPr>
            <a:lvl2pPr lvl="1"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ctr">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 name="Google Shape;13;p80"/>
          <p:cNvSpPr txBox="1"/>
          <p:nvPr>
            <p:ph idx="12" type="sldNum"/>
          </p:nvPr>
        </p:nvSpPr>
        <p:spPr>
          <a:xfrm>
            <a:off x="8638952" y="6514568"/>
            <a:ext cx="464288"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1pPr>
            <a:lvl2pPr indent="0" lvl="1"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2pPr>
            <a:lvl3pPr indent="0" lvl="2"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3pPr>
            <a:lvl4pPr indent="0" lvl="3"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4pPr>
            <a:lvl5pPr indent="0" lvl="4"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5pPr>
            <a:lvl6pPr indent="0" lvl="5"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6pPr>
            <a:lvl7pPr indent="0" lvl="6"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7pPr>
            <a:lvl8pPr indent="0" lvl="7"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8pPr>
            <a:lvl9pPr indent="0" lvl="8" marL="0" marR="0" rtl="0" algn="r">
              <a:spcBef>
                <a:spcPts val="0"/>
              </a:spcBef>
              <a:spcAft>
                <a:spcPts val="0"/>
              </a:spcAft>
              <a:buNone/>
              <a:defRPr b="0" i="0" sz="1600" u="none" cap="none" strike="noStrike">
                <a:solidFill>
                  <a:srgbClr val="DFE0D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b="1"/>
          </a:p>
        </p:txBody>
      </p:sp>
      <p:sp>
        <p:nvSpPr>
          <p:cNvPr id="14" name="Google Shape;14;p8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lvl1pPr lvl="0" marR="0" rtl="0" algn="r">
              <a:spcBef>
                <a:spcPts val="0"/>
              </a:spcBef>
              <a:spcAft>
                <a:spcPts val="0"/>
              </a:spcAft>
              <a:buClr>
                <a:srgbClr val="E7E9C9"/>
              </a:buClr>
              <a:buSzPts val="4600"/>
              <a:buFont typeface="Rockwell"/>
              <a:buNone/>
              <a:defRPr b="0" i="0" sz="4600" u="none" cap="none" strike="noStrike">
                <a:solidFill>
                  <a:srgbClr val="E7E9C9"/>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80"/>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lvl1pPr indent="-370840" lvl="0" marL="457200" marR="0" rtl="0" algn="l">
              <a:spcBef>
                <a:spcPts val="0"/>
              </a:spcBef>
              <a:spcAft>
                <a:spcPts val="0"/>
              </a:spcAft>
              <a:buClr>
                <a:schemeClr val="accent1"/>
              </a:buClr>
              <a:buSzPts val="2240"/>
              <a:buFont typeface="Noto Sans Symbols"/>
              <a:buChar char="⦿"/>
              <a:defRPr b="0" i="0" sz="3200" u="none" cap="none" strike="noStrike">
                <a:solidFill>
                  <a:schemeClr val="lt1"/>
                </a:solidFill>
                <a:latin typeface="Rockwell"/>
                <a:ea typeface="Rockwell"/>
                <a:cs typeface="Rockwell"/>
                <a:sym typeface="Rockwell"/>
              </a:defRPr>
            </a:lvl1pPr>
            <a:lvl2pPr indent="-377190" lvl="1" marL="914400" marR="0" rtl="0" algn="l">
              <a:spcBef>
                <a:spcPts val="400"/>
              </a:spcBef>
              <a:spcAft>
                <a:spcPts val="0"/>
              </a:spcAft>
              <a:buClr>
                <a:schemeClr val="accent2"/>
              </a:buClr>
              <a:buSzPts val="2340"/>
              <a:buFont typeface="Rockwell"/>
              <a:buChar char="•"/>
              <a:defRPr b="0" i="0" sz="2600" u="none" cap="none" strike="noStrike">
                <a:solidFill>
                  <a:schemeClr val="lt1"/>
                </a:solidFill>
                <a:latin typeface="Rockwell"/>
                <a:ea typeface="Rockwell"/>
                <a:cs typeface="Rockwell"/>
                <a:sym typeface="Rockwell"/>
              </a:defRPr>
            </a:lvl2pPr>
            <a:lvl3pPr indent="-374650" lvl="2" marL="1371600" marR="0" rtl="0" algn="l">
              <a:spcBef>
                <a:spcPts val="400"/>
              </a:spcBef>
              <a:spcAft>
                <a:spcPts val="0"/>
              </a:spcAft>
              <a:buClr>
                <a:schemeClr val="accent3"/>
              </a:buClr>
              <a:buSzPts val="2300"/>
              <a:buFont typeface="Noto Sans Symbols"/>
              <a:buChar char="●"/>
              <a:defRPr b="0" i="0" sz="2300" u="none" cap="none" strike="noStrike">
                <a:solidFill>
                  <a:schemeClr val="lt1"/>
                </a:solidFill>
                <a:latin typeface="Rockwell"/>
                <a:ea typeface="Rockwell"/>
                <a:cs typeface="Rockwell"/>
                <a:sym typeface="Rockwell"/>
              </a:defRPr>
            </a:lvl3pPr>
            <a:lvl4pPr indent="-355600" lvl="3" marL="18288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Rockwell"/>
                <a:ea typeface="Rockwell"/>
                <a:cs typeface="Rockwell"/>
                <a:sym typeface="Rockwell"/>
              </a:defRPr>
            </a:lvl4pPr>
            <a:lvl5pPr indent="-349250" lvl="4" marL="2286000" marR="0" rtl="0" algn="l">
              <a:spcBef>
                <a:spcPts val="400"/>
              </a:spcBef>
              <a:spcAft>
                <a:spcPts val="0"/>
              </a:spcAft>
              <a:buClr>
                <a:schemeClr val="accent3"/>
              </a:buClr>
              <a:buSzPts val="1900"/>
              <a:buFont typeface="Noto Sans Symbols"/>
              <a:buChar char="●"/>
              <a:defRPr b="0" i="0" sz="1900" u="none" cap="none" strike="noStrike">
                <a:solidFill>
                  <a:schemeClr val="lt1"/>
                </a:solidFill>
                <a:latin typeface="Rockwell"/>
                <a:ea typeface="Rockwell"/>
                <a:cs typeface="Rockwell"/>
                <a:sym typeface="Rockwell"/>
              </a:defRPr>
            </a:lvl5pPr>
            <a:lvl6pPr indent="-342900" lvl="5" marL="2743200" marR="0" rtl="0" algn="l">
              <a:spcBef>
                <a:spcPts val="400"/>
              </a:spcBef>
              <a:spcAft>
                <a:spcPts val="0"/>
              </a:spcAft>
              <a:buClr>
                <a:schemeClr val="accent4"/>
              </a:buClr>
              <a:buSzPts val="1800"/>
              <a:buFont typeface="Noto Sans Symbols"/>
              <a:buChar char="●"/>
              <a:defRPr b="0" i="0" sz="1800" u="none" cap="none" strike="noStrike">
                <a:solidFill>
                  <a:schemeClr val="lt1"/>
                </a:solidFill>
                <a:latin typeface="Rockwell"/>
                <a:ea typeface="Rockwell"/>
                <a:cs typeface="Rockwell"/>
                <a:sym typeface="Rockwell"/>
              </a:defRPr>
            </a:lvl6pPr>
            <a:lvl7pPr indent="-330200" lvl="6" marL="32004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7pPr>
            <a:lvl8pPr indent="-330200" lvl="7" marL="36576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8pPr>
            <a:lvl9pPr indent="-330200" lvl="8" marL="41148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9pPr>
          </a:lstStyle>
          <a:p/>
        </p:txBody>
      </p:sp>
      <p:grpSp>
        <p:nvGrpSpPr>
          <p:cNvPr id="16" name="Google Shape;16;p80"/>
          <p:cNvGrpSpPr/>
          <p:nvPr/>
        </p:nvGrpSpPr>
        <p:grpSpPr>
          <a:xfrm>
            <a:off x="8329613" y="733425"/>
            <a:ext cx="720725" cy="531813"/>
            <a:chOff x="5247" y="462"/>
            <a:chExt cx="454" cy="335"/>
          </a:xfrm>
        </p:grpSpPr>
        <p:sp>
          <p:nvSpPr>
            <p:cNvPr id="17" name="Google Shape;17;p80"/>
            <p:cNvSpPr/>
            <p:nvPr/>
          </p:nvSpPr>
          <p:spPr>
            <a:xfrm flipH="1" rot="10800000">
              <a:off x="5564" y="462"/>
              <a:ext cx="137" cy="335"/>
            </a:xfrm>
            <a:prstGeom prst="parallelogram">
              <a:avLst>
                <a:gd fmla="val 52954"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 name="Google Shape;18;p80"/>
            <p:cNvSpPr/>
            <p:nvPr/>
          </p:nvSpPr>
          <p:spPr>
            <a:xfrm flipH="1" rot="10800000">
              <a:off x="5407" y="462"/>
              <a:ext cx="138" cy="335"/>
            </a:xfrm>
            <a:prstGeom prst="parallelogram">
              <a:avLst>
                <a:gd fmla="val 52954"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9" name="Google Shape;19;p80"/>
            <p:cNvSpPr/>
            <p:nvPr/>
          </p:nvSpPr>
          <p:spPr>
            <a:xfrm flipH="1" rot="10800000">
              <a:off x="5247" y="462"/>
              <a:ext cx="138" cy="335"/>
            </a:xfrm>
            <a:prstGeom prst="parallelogram">
              <a:avLst>
                <a:gd fmla="val 52954"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20" name="Google Shape;20;p80"/>
          <p:cNvGrpSpPr/>
          <p:nvPr/>
        </p:nvGrpSpPr>
        <p:grpSpPr>
          <a:xfrm>
            <a:off x="73819" y="6040438"/>
            <a:ext cx="535781" cy="729456"/>
            <a:chOff x="47" y="3805"/>
            <a:chExt cx="338" cy="459"/>
          </a:xfrm>
        </p:grpSpPr>
        <p:sp>
          <p:nvSpPr>
            <p:cNvPr id="21" name="Google Shape;21;p80"/>
            <p:cNvSpPr/>
            <p:nvPr/>
          </p:nvSpPr>
          <p:spPr>
            <a:xfrm flipH="1" rot="5400000">
              <a:off x="148" y="3706"/>
              <a:ext cx="137" cy="335"/>
            </a:xfrm>
            <a:prstGeom prst="parallelogram">
              <a:avLst>
                <a:gd fmla="val 52954"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80"/>
            <p:cNvSpPr/>
            <p:nvPr/>
          </p:nvSpPr>
          <p:spPr>
            <a:xfrm flipH="1" rot="5400000">
              <a:off x="145" y="3869"/>
              <a:ext cx="138" cy="335"/>
            </a:xfrm>
            <a:prstGeom prst="parallelogram">
              <a:avLst>
                <a:gd fmla="val 52954"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 name="Google Shape;23;p80"/>
            <p:cNvSpPr/>
            <p:nvPr/>
          </p:nvSpPr>
          <p:spPr>
            <a:xfrm flipH="1" rot="5400000">
              <a:off x="145" y="4028"/>
              <a:ext cx="138" cy="335"/>
            </a:xfrm>
            <a:prstGeom prst="parallelogram">
              <a:avLst>
                <a:gd fmla="val 52954"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24" name="Google Shape;24;p80"/>
          <p:cNvSpPr/>
          <p:nvPr/>
        </p:nvSpPr>
        <p:spPr>
          <a:xfrm>
            <a:off x="227013" y="0"/>
            <a:ext cx="228600" cy="6858000"/>
          </a:xfrm>
          <a:prstGeom prst="rect">
            <a:avLst/>
          </a:prstGeom>
          <a:gradFill>
            <a:gsLst>
              <a:gs pos="0">
                <a:schemeClr val="dk2"/>
              </a:gs>
              <a:gs pos="50000">
                <a:schemeClr val="folHlink"/>
              </a:gs>
              <a:gs pos="100000">
                <a:schemeClr val="dk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 name="Google Shape;25;p80"/>
          <p:cNvSpPr/>
          <p:nvPr/>
        </p:nvSpPr>
        <p:spPr>
          <a:xfrm flipH="1">
            <a:off x="304800" y="914400"/>
            <a:ext cx="8839200" cy="228600"/>
          </a:xfrm>
          <a:prstGeom prst="homePlate">
            <a:avLst>
              <a:gd fmla="val 67846" name="adj"/>
            </a:avLst>
          </a:prstGeom>
          <a:gradFill>
            <a:gsLst>
              <a:gs pos="0">
                <a:schemeClr val="dk2"/>
              </a:gs>
              <a:gs pos="50000">
                <a:schemeClr val="folHlink"/>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26" name="Google Shape;26;p80"/>
          <p:cNvGrpSpPr/>
          <p:nvPr/>
        </p:nvGrpSpPr>
        <p:grpSpPr>
          <a:xfrm>
            <a:off x="75407" y="5904707"/>
            <a:ext cx="535781" cy="748506"/>
            <a:chOff x="47" y="3720"/>
            <a:chExt cx="338" cy="471"/>
          </a:xfrm>
        </p:grpSpPr>
        <p:sp>
          <p:nvSpPr>
            <p:cNvPr id="27" name="Google Shape;27;p80"/>
            <p:cNvSpPr/>
            <p:nvPr/>
          </p:nvSpPr>
          <p:spPr>
            <a:xfrm rot="-5400000">
              <a:off x="140" y="3627"/>
              <a:ext cx="150" cy="335"/>
            </a:xfrm>
            <a:prstGeom prst="parallelogram">
              <a:avLst>
                <a:gd fmla="val 52954"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 name="Google Shape;28;p80"/>
            <p:cNvSpPr/>
            <p:nvPr/>
          </p:nvSpPr>
          <p:spPr>
            <a:xfrm rot="-5400000">
              <a:off x="141" y="3786"/>
              <a:ext cx="151" cy="335"/>
            </a:xfrm>
            <a:prstGeom prst="parallelogram">
              <a:avLst>
                <a:gd fmla="val 52954"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 name="Google Shape;29;p80"/>
            <p:cNvSpPr/>
            <p:nvPr/>
          </p:nvSpPr>
          <p:spPr>
            <a:xfrm rot="-5400000">
              <a:off x="142" y="3948"/>
              <a:ext cx="150" cy="336"/>
            </a:xfrm>
            <a:prstGeom prst="parallelogram">
              <a:avLst>
                <a:gd fmla="val 52954"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grpSp>
        <p:nvGrpSpPr>
          <p:cNvPr id="30" name="Google Shape;30;p80"/>
          <p:cNvGrpSpPr/>
          <p:nvPr/>
        </p:nvGrpSpPr>
        <p:grpSpPr>
          <a:xfrm>
            <a:off x="8189913" y="731838"/>
            <a:ext cx="739775" cy="533400"/>
            <a:chOff x="5159" y="461"/>
            <a:chExt cx="466" cy="336"/>
          </a:xfrm>
        </p:grpSpPr>
        <p:sp>
          <p:nvSpPr>
            <p:cNvPr id="31" name="Google Shape;31;p80"/>
            <p:cNvSpPr/>
            <p:nvPr/>
          </p:nvSpPr>
          <p:spPr>
            <a:xfrm>
              <a:off x="5475" y="462"/>
              <a:ext cx="150" cy="335"/>
            </a:xfrm>
            <a:prstGeom prst="parallelogram">
              <a:avLst>
                <a:gd fmla="val 52954"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 name="Google Shape;32;p80"/>
            <p:cNvSpPr/>
            <p:nvPr/>
          </p:nvSpPr>
          <p:spPr>
            <a:xfrm>
              <a:off x="5318" y="462"/>
              <a:ext cx="151" cy="335"/>
            </a:xfrm>
            <a:prstGeom prst="parallelogram">
              <a:avLst>
                <a:gd fmla="val 52954"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 name="Google Shape;33;p80"/>
            <p:cNvSpPr/>
            <p:nvPr/>
          </p:nvSpPr>
          <p:spPr>
            <a:xfrm>
              <a:off x="5159" y="461"/>
              <a:ext cx="150" cy="336"/>
            </a:xfrm>
            <a:prstGeom prst="parallelogram">
              <a:avLst>
                <a:gd fmla="val 52954"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34" name="Google Shape;34;p80"/>
          <p:cNvSpPr/>
          <p:nvPr/>
        </p:nvSpPr>
        <p:spPr>
          <a:xfrm>
            <a:off x="7061200" y="6426200"/>
            <a:ext cx="1905000" cy="304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400" u="none" cap="none" strike="noStrike">
                <a:solidFill>
                  <a:schemeClr val="lt1"/>
                </a:solidFill>
                <a:latin typeface="Arial Narrow"/>
                <a:ea typeface="Arial Narrow"/>
                <a:cs typeface="Arial Narrow"/>
                <a:sym typeface="Arial Narrow"/>
              </a:rPr>
              <a:t>1-</a:t>
            </a:r>
            <a:fld id="{00000000-1234-1234-1234-123412341234}" type="slidenum">
              <a:rPr b="0" i="0" lang="en-US" sz="1400" u="none" cap="none" strike="noStrike">
                <a:solidFill>
                  <a:schemeClr val="lt1"/>
                </a:solidFill>
                <a:latin typeface="Arial Narrow"/>
                <a:ea typeface="Arial Narrow"/>
                <a:cs typeface="Arial Narrow"/>
                <a:sym typeface="Arial Narrow"/>
              </a:rPr>
              <a:t>‹#›</a:t>
            </a:fld>
            <a:endParaRPr b="0" i="0" sz="1400" u="none" cap="none" strike="noStrike">
              <a:solidFill>
                <a:schemeClr val="lt1"/>
              </a:solidFill>
              <a:latin typeface="Arial Narrow"/>
              <a:ea typeface="Arial Narrow"/>
              <a:cs typeface="Arial Narrow"/>
              <a:sym typeface="Arial Narrow"/>
            </a:endParaRPr>
          </a:p>
        </p:txBody>
      </p:sp>
      <p:sp>
        <p:nvSpPr>
          <p:cNvPr id="35" name="Google Shape;35;p80"/>
          <p:cNvSpPr txBox="1"/>
          <p:nvPr/>
        </p:nvSpPr>
        <p:spPr>
          <a:xfrm>
            <a:off x="762000" y="6324600"/>
            <a:ext cx="58674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lt1"/>
                </a:solidFill>
                <a:latin typeface="Times New Roman"/>
                <a:ea typeface="Times New Roman"/>
                <a:cs typeface="Times New Roman"/>
                <a:sym typeface="Times New Roman"/>
              </a:rPr>
              <a:t>Design and Analysis of Algorithms – Unit I</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5.png"/><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7.png"/><Relationship Id="rId4" Type="http://schemas.openxmlformats.org/officeDocument/2006/relationships/image" Target="../media/image29.png"/><Relationship Id="rId5"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6.pn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2.png"/><Relationship Id="rId12"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21.png"/><Relationship Id="rId8"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descr="Pink tissue paper" id="123" name="Google Shape;123;p1"/>
          <p:cNvSpPr/>
          <p:nvPr/>
        </p:nvSpPr>
        <p:spPr>
          <a:xfrm>
            <a:off x="2286000" y="1524000"/>
            <a:ext cx="3657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3200" u="none" cap="none" strike="noStrike">
              <a:solidFill>
                <a:schemeClr val="lt2"/>
              </a:solidFill>
              <a:latin typeface="Arial"/>
              <a:ea typeface="Arial"/>
              <a:cs typeface="Arial"/>
              <a:sym typeface="Arial"/>
            </a:endParaRPr>
          </a:p>
        </p:txBody>
      </p:sp>
      <p:sp>
        <p:nvSpPr>
          <p:cNvPr descr="Pink tissue paper" id="124" name="Google Shape;124;p1"/>
          <p:cNvSpPr/>
          <p:nvPr/>
        </p:nvSpPr>
        <p:spPr>
          <a:xfrm>
            <a:off x="609600" y="1295400"/>
            <a:ext cx="8229600" cy="5181600"/>
          </a:xfrm>
          <a:prstGeom prst="rect">
            <a:avLst/>
          </a:prstGeom>
          <a:noFill/>
          <a:ln>
            <a:noFill/>
          </a:ln>
        </p:spPr>
        <p:txBody>
          <a:bodyPr anchorCtr="0" anchor="t" bIns="45700" lIns="91425" spcFirstLastPara="1" rIns="0" wrap="square" tIns="45700">
            <a:noAutofit/>
          </a:bodyPr>
          <a:lstStyle/>
          <a:p>
            <a:pPr indent="0" lvl="0" marL="0" marR="0" rtl="0" algn="l">
              <a:spcBef>
                <a:spcPts val="0"/>
              </a:spcBef>
              <a:spcAft>
                <a:spcPts val="0"/>
              </a:spcAft>
              <a:buNone/>
            </a:pPr>
            <a:r>
              <a:rPr b="1" i="0" lang="en-US" sz="3600" u="none" cap="none" strike="noStrike">
                <a:solidFill>
                  <a:srgbClr val="FFFF99"/>
                </a:solidFill>
                <a:latin typeface="Arial"/>
                <a:ea typeface="Arial"/>
                <a:cs typeface="Arial"/>
                <a:sym typeface="Arial"/>
              </a:rPr>
              <a:t>Design and Analysis of Algorithms</a:t>
            </a:r>
            <a:endParaRPr/>
          </a:p>
          <a:p>
            <a:pPr indent="0" lvl="0" marL="0" marR="0" rtl="0" algn="l">
              <a:spcBef>
                <a:spcPts val="0"/>
              </a:spcBef>
              <a:spcAft>
                <a:spcPts val="0"/>
              </a:spcAft>
              <a:buNone/>
            </a:pPr>
            <a:r>
              <a:t/>
            </a:r>
            <a:endParaRPr b="1" i="0" sz="3600" u="none" cap="none" strike="noStrike">
              <a:solidFill>
                <a:srgbClr val="FFFF99"/>
              </a:solidFill>
              <a:latin typeface="Arial"/>
              <a:ea typeface="Arial"/>
              <a:cs typeface="Arial"/>
              <a:sym typeface="Arial"/>
            </a:endParaRPr>
          </a:p>
          <a:p>
            <a:pPr indent="0" lvl="0" marL="0" marR="0" rtl="0" algn="ctr">
              <a:spcBef>
                <a:spcPts val="0"/>
              </a:spcBef>
              <a:spcAft>
                <a:spcPts val="0"/>
              </a:spcAft>
              <a:buNone/>
            </a:pPr>
            <a:r>
              <a:rPr b="1" i="0" lang="en-US" sz="3600" u="none" cap="none" strike="noStrike">
                <a:solidFill>
                  <a:srgbClr val="FFFF99"/>
                </a:solidFill>
                <a:latin typeface="Arial"/>
                <a:ea typeface="Arial"/>
                <a:cs typeface="Arial"/>
                <a:sym typeface="Arial"/>
              </a:rPr>
              <a:t>UNIT 1</a:t>
            </a:r>
            <a:endParaRPr b="1" i="0" sz="3600" u="none" cap="none" strike="noStrike">
              <a:solidFill>
                <a:srgbClr val="FFFF99"/>
              </a:solidFill>
              <a:latin typeface="Arial"/>
              <a:ea typeface="Arial"/>
              <a:cs typeface="Arial"/>
              <a:sym typeface="Arial"/>
            </a:endParaRPr>
          </a:p>
          <a:p>
            <a:pPr indent="0" lvl="0" marL="0" marR="0" rtl="0" algn="l">
              <a:spcBef>
                <a:spcPts val="0"/>
              </a:spcBef>
              <a:spcAft>
                <a:spcPts val="0"/>
              </a:spcAft>
              <a:buNone/>
            </a:pPr>
            <a:r>
              <a:t/>
            </a:r>
            <a:endParaRPr b="1" i="0" sz="3600" u="none" cap="none" strike="noStrike">
              <a:solidFill>
                <a:srgbClr val="FFFF99"/>
              </a:solidFill>
              <a:latin typeface="Arial"/>
              <a:ea typeface="Arial"/>
              <a:cs typeface="Arial"/>
              <a:sym typeface="Arial"/>
            </a:endParaRPr>
          </a:p>
          <a:p>
            <a:pPr indent="0" lvl="0" marL="0" marR="0" rtl="0" algn="l">
              <a:spcBef>
                <a:spcPts val="0"/>
              </a:spcBef>
              <a:spcAft>
                <a:spcPts val="0"/>
              </a:spcAft>
              <a:buNone/>
            </a:pPr>
            <a:r>
              <a:t/>
            </a:r>
            <a:endParaRPr b="1" i="0" sz="3600" u="none" cap="none" strike="noStrike">
              <a:solidFill>
                <a:srgbClr val="FFFF99"/>
              </a:solidFill>
              <a:latin typeface="Arial"/>
              <a:ea typeface="Arial"/>
              <a:cs typeface="Arial"/>
              <a:sym typeface="Arial"/>
            </a:endParaRPr>
          </a:p>
          <a:p>
            <a:pPr indent="0" lvl="0" marL="0" marR="0" rtl="0" algn="l">
              <a:spcBef>
                <a:spcPts val="0"/>
              </a:spcBef>
              <a:spcAft>
                <a:spcPts val="0"/>
              </a:spcAft>
              <a:buNone/>
            </a:pPr>
            <a:r>
              <a:rPr b="1" i="0" lang="en-US" sz="3600" u="none" cap="none" strike="noStrike">
                <a:solidFill>
                  <a:srgbClr val="FFFF99"/>
                </a:solidFill>
                <a:latin typeface="Arial"/>
                <a:ea typeface="Arial"/>
                <a:cs typeface="Arial"/>
                <a:sym typeface="Arial"/>
              </a:rPr>
              <a:t>		</a:t>
            </a:r>
            <a:endParaRPr/>
          </a:p>
          <a:p>
            <a:pPr indent="0" lvl="0" marL="0" marR="0" rtl="0" algn="l">
              <a:spcBef>
                <a:spcPts val="0"/>
              </a:spcBef>
              <a:spcAft>
                <a:spcPts val="0"/>
              </a:spcAft>
              <a:buNone/>
            </a:pPr>
            <a:r>
              <a:rPr b="1" i="0" lang="en-US" sz="3600" u="none" cap="none" strike="noStrike">
                <a:solidFill>
                  <a:srgbClr val="FFFF99"/>
                </a:solidFill>
                <a:latin typeface="Arial"/>
                <a:ea typeface="Arial"/>
                <a:cs typeface="Arial"/>
                <a:sym typeface="Arial"/>
              </a:rPr>
              <a:t>		</a:t>
            </a:r>
            <a:endParaRPr b="1" i="0" sz="3200" u="none" cap="none" strike="noStrike">
              <a:solidFill>
                <a:srgbClr val="FFFF99"/>
              </a:solidFill>
              <a:latin typeface="Arial"/>
              <a:ea typeface="Arial"/>
              <a:cs typeface="Arial"/>
              <a:sym typeface="Arial"/>
            </a:endParaRPr>
          </a:p>
        </p:txBody>
      </p:sp>
      <p:sp>
        <p:nvSpPr>
          <p:cNvPr id="125" name="Google Shape;125;p1"/>
          <p:cNvSpPr/>
          <p:nvPr/>
        </p:nvSpPr>
        <p:spPr>
          <a:xfrm>
            <a:off x="1079500" y="6210300"/>
            <a:ext cx="3429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
        <p:nvSpPr>
          <p:cNvPr id="126" name="Google Shape;126;p1"/>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
        <p:nvSpPr>
          <p:cNvPr id="127" name="Google Shape;127;p1"/>
          <p:cNvSpPr txBox="1"/>
          <p:nvPr/>
        </p:nvSpPr>
        <p:spPr>
          <a:xfrm>
            <a:off x="4267200" y="6324600"/>
            <a:ext cx="609600" cy="441325"/>
          </a:xfrm>
          <a:prstGeom prst="rect">
            <a:avLst/>
          </a:prstGeom>
          <a:no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Compute the GCD of 120 and 23. </a:t>
            </a:r>
            <a:endParaRPr/>
          </a:p>
        </p:txBody>
      </p:sp>
      <p:sp>
        <p:nvSpPr>
          <p:cNvPr id="196" name="Google Shape;196;p16"/>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149860" lvl="0" marL="292100" rtl="0" algn="l">
              <a:spcBef>
                <a:spcPts val="0"/>
              </a:spcBef>
              <a:spcAft>
                <a:spcPts val="0"/>
              </a:spcAft>
              <a:buSzPts val="2240"/>
              <a:buNone/>
            </a:pPr>
            <a:r>
              <a:t/>
            </a:r>
            <a:endParaRPr/>
          </a:p>
        </p:txBody>
      </p:sp>
      <p:pic>
        <p:nvPicPr>
          <p:cNvPr descr="untitled" id="197" name="Google Shape;197;p16"/>
          <p:cNvPicPr preferRelativeResize="0"/>
          <p:nvPr/>
        </p:nvPicPr>
        <p:blipFill rotWithShape="1">
          <a:blip r:embed="rId3">
            <a:alphaModFix/>
          </a:blip>
          <a:srcRect b="0" l="0" r="0" t="0"/>
          <a:stretch/>
        </p:blipFill>
        <p:spPr>
          <a:xfrm>
            <a:off x="685800" y="1295400"/>
            <a:ext cx="7924800" cy="479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idx="4294967295" type="ctrTitle"/>
          </p:nvPr>
        </p:nvSpPr>
        <p:spPr>
          <a:xfrm>
            <a:off x="0" y="2667000"/>
            <a:ext cx="7920038" cy="1833563"/>
          </a:xfrm>
          <a:prstGeom prst="rect">
            <a:avLst/>
          </a:prstGeom>
          <a:noFill/>
          <a:ln>
            <a:noFill/>
          </a:ln>
        </p:spPr>
        <p:txBody>
          <a:bodyPr anchorCtr="0" anchor="b" bIns="45700" lIns="91425" spcFirstLastPara="1" rIns="91425" wrap="square" tIns="45700">
            <a:normAutofit/>
          </a:bodyPr>
          <a:lstStyle/>
          <a:p>
            <a:pPr indent="0" lvl="0" marL="54864" marR="0" rtl="0" algn="r">
              <a:spcBef>
                <a:spcPts val="0"/>
              </a:spcBef>
              <a:spcAft>
                <a:spcPts val="0"/>
              </a:spcAft>
              <a:buClr>
                <a:schemeClr val="lt1"/>
              </a:buClr>
              <a:buSzPts val="3500"/>
              <a:buFont typeface="Balthazar"/>
              <a:buNone/>
            </a:pPr>
            <a:r>
              <a:rPr b="0" i="0" lang="en-US" sz="3500" u="none" cap="none" strike="noStrike">
                <a:solidFill>
                  <a:schemeClr val="lt1"/>
                </a:solidFill>
                <a:latin typeface="Balthazar"/>
                <a:ea typeface="Balthazar"/>
                <a:cs typeface="Balthazar"/>
                <a:sym typeface="Balthazar"/>
              </a:rPr>
              <a:t>Fundamentals of Algorithmic Problem Solving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idx="4294967295" type="title"/>
          </p:nvPr>
        </p:nvSpPr>
        <p:spPr>
          <a:xfrm>
            <a:off x="838200" y="381000"/>
            <a:ext cx="83058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sz="3500"/>
              <a:t>Fundamentals of Algorithmic Problem Solving</a:t>
            </a:r>
            <a:endParaRPr/>
          </a:p>
        </p:txBody>
      </p:sp>
      <p:sp>
        <p:nvSpPr>
          <p:cNvPr id="210" name="Google Shape;210;p18"/>
          <p:cNvSpPr txBox="1"/>
          <p:nvPr>
            <p:ph idx="4294967295" type="body"/>
          </p:nvPr>
        </p:nvSpPr>
        <p:spPr>
          <a:xfrm>
            <a:off x="1371600" y="1600200"/>
            <a:ext cx="7772400" cy="3781425"/>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273050" lvl="0" marL="273050" rtl="0" algn="l">
              <a:spcBef>
                <a:spcPts val="0"/>
              </a:spcBef>
              <a:spcAft>
                <a:spcPts val="0"/>
              </a:spcAft>
              <a:buSzPts val="2240"/>
              <a:buChar char="⦿"/>
            </a:pPr>
            <a:r>
              <a:rPr lang="en-US"/>
              <a:t>Algorithm = Procedural Solutions to Problem</a:t>
            </a:r>
            <a:endParaRPr/>
          </a:p>
          <a:p>
            <a:pPr indent="-130810" lvl="0" marL="273050" rtl="0" algn="l">
              <a:spcBef>
                <a:spcPts val="0"/>
              </a:spcBef>
              <a:spcAft>
                <a:spcPts val="0"/>
              </a:spcAft>
              <a:buSzPts val="2240"/>
              <a:buNone/>
            </a:pPr>
            <a:r>
              <a:t/>
            </a:r>
            <a:endParaRPr/>
          </a:p>
          <a:p>
            <a:pPr indent="-273050" lvl="0" marL="273050" rtl="0" algn="l">
              <a:spcBef>
                <a:spcPts val="0"/>
              </a:spcBef>
              <a:spcAft>
                <a:spcPts val="0"/>
              </a:spcAft>
              <a:buSzPts val="2240"/>
              <a:buChar char="⦿"/>
            </a:pPr>
            <a:r>
              <a:rPr lang="en-US"/>
              <a:t>NOT an answer, BUT rather specific instructions of getting answers.</a:t>
            </a:r>
            <a:endParaRPr/>
          </a:p>
          <a:p>
            <a:pPr indent="-130810" lvl="0" marL="273050" rtl="0" algn="l">
              <a:spcBef>
                <a:spcPts val="0"/>
              </a:spcBef>
              <a:spcAft>
                <a:spcPts val="0"/>
              </a:spcAft>
              <a:buSzPts val="2240"/>
              <a:buNone/>
            </a:pPr>
            <a:r>
              <a:t/>
            </a:r>
            <a:endParaRPr/>
          </a:p>
          <a:p>
            <a:pPr indent="-273050" lvl="0" marL="273050" rtl="0" algn="l">
              <a:spcBef>
                <a:spcPts val="0"/>
              </a:spcBef>
              <a:spcAft>
                <a:spcPts val="0"/>
              </a:spcAft>
              <a:buSzPts val="2240"/>
              <a:buChar char="⦿"/>
            </a:pPr>
            <a:r>
              <a:rPr lang="en-US"/>
              <a:t>Therefore, requires steps in designing and analyzing an algorithm</a:t>
            </a:r>
            <a:endParaRPr/>
          </a:p>
          <a:p>
            <a:pPr indent="-273050" lvl="0" marL="273050" rtl="0" algn="l">
              <a:spcBef>
                <a:spcPts val="0"/>
              </a:spcBef>
              <a:spcAft>
                <a:spcPts val="0"/>
              </a:spcAft>
              <a:buSzPts val="2240"/>
              <a:buFont typeface="Noto Sans Symbols"/>
              <a:buNone/>
            </a:pPr>
            <a:r>
              <a:t/>
            </a:r>
            <a:endParaRPr/>
          </a:p>
          <a:p>
            <a:pPr indent="-273050" lvl="0" marL="273050" rtl="0" algn="l">
              <a:spcBef>
                <a:spcPts val="0"/>
              </a:spcBef>
              <a:spcAft>
                <a:spcPts val="0"/>
              </a:spcAft>
              <a:buSzPts val="2240"/>
              <a:buFont typeface="Noto Sans Symbols"/>
              <a:buNone/>
            </a:pPr>
            <a:r>
              <a:t/>
            </a:r>
            <a:endParaRPr/>
          </a:p>
        </p:txBody>
      </p:sp>
      <p:sp>
        <p:nvSpPr>
          <p:cNvPr id="211" name="Google Shape;211;p18"/>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idx="4294967295" type="title"/>
          </p:nvPr>
        </p:nvSpPr>
        <p:spPr>
          <a:xfrm>
            <a:off x="1552575" y="228600"/>
            <a:ext cx="7591425" cy="550863"/>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sz="3500"/>
              <a:t>Algorithm Design &amp; Analysis Process</a:t>
            </a:r>
            <a:endParaRPr/>
          </a:p>
        </p:txBody>
      </p:sp>
      <p:pic>
        <p:nvPicPr>
          <p:cNvPr id="217" name="Google Shape;217;p19"/>
          <p:cNvPicPr preferRelativeResize="0"/>
          <p:nvPr>
            <p:ph idx="4294967295" type="body"/>
          </p:nvPr>
        </p:nvPicPr>
        <p:blipFill rotWithShape="1">
          <a:blip r:embed="rId3">
            <a:alphaModFix/>
          </a:blip>
          <a:srcRect b="0" l="0" r="0" t="0"/>
          <a:stretch/>
        </p:blipFill>
        <p:spPr>
          <a:xfrm>
            <a:off x="0" y="1371600"/>
            <a:ext cx="4460875" cy="4724400"/>
          </a:xfrm>
          <a:prstGeom prst="rect">
            <a:avLst/>
          </a:prstGeom>
          <a:noFill/>
          <a:ln>
            <a:noFill/>
          </a:ln>
        </p:spPr>
      </p:pic>
      <p:sp>
        <p:nvSpPr>
          <p:cNvPr id="218" name="Google Shape;218;p19"/>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100"/>
              <a:buFont typeface="Impact"/>
              <a:buNone/>
            </a:pPr>
            <a:r>
              <a:rPr lang="en-US" sz="3100">
                <a:latin typeface="Impact"/>
                <a:ea typeface="Impact"/>
                <a:cs typeface="Impact"/>
                <a:sym typeface="Impact"/>
              </a:rPr>
              <a:t>Step 1:  Understand the Problem</a:t>
            </a:r>
            <a:endParaRPr/>
          </a:p>
        </p:txBody>
      </p:sp>
      <p:sp>
        <p:nvSpPr>
          <p:cNvPr id="224" name="Google Shape;224;p20"/>
          <p:cNvSpPr txBox="1"/>
          <p:nvPr>
            <p:ph idx="4294967295" type="body"/>
          </p:nvPr>
        </p:nvSpPr>
        <p:spPr>
          <a:xfrm>
            <a:off x="990600" y="1219200"/>
            <a:ext cx="8153400"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lnSpc>
                <a:spcPct val="70000"/>
              </a:lnSpc>
              <a:spcBef>
                <a:spcPts val="0"/>
              </a:spcBef>
              <a:spcAft>
                <a:spcPts val="0"/>
              </a:spcAft>
              <a:buSzPts val="2240"/>
              <a:buFont typeface="Noto Sans Symbols"/>
              <a:buChar char="◻"/>
            </a:pPr>
            <a:r>
              <a:rPr lang="en-US"/>
              <a:t>Before designing an algorithm -  </a:t>
            </a:r>
            <a:r>
              <a:rPr b="0" lang="en-US"/>
              <a:t>understand completely the problem given</a:t>
            </a:r>
            <a:r>
              <a:rPr lang="en-US"/>
              <a:t>. </a:t>
            </a:r>
            <a:endParaRPr/>
          </a:p>
          <a:p>
            <a:pPr indent="-31908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Char char="◻"/>
            </a:pPr>
            <a:r>
              <a:rPr lang="en-US"/>
              <a:t>Read the problem’s description carefully and ask questions if you have any doubts about the problem, </a:t>
            </a:r>
            <a:endParaRPr/>
          </a:p>
          <a:p>
            <a:pPr indent="-31908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Char char="◻"/>
            </a:pPr>
            <a:r>
              <a:rPr lang="en-US"/>
              <a:t>Do a few small examples by hand, think about special cases, and ask questions again if needed.</a:t>
            </a:r>
            <a:endParaRPr/>
          </a:p>
          <a:p>
            <a:pPr indent="-31908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None/>
            </a:pPr>
            <a:r>
              <a:t/>
            </a:r>
            <a:endParaRPr/>
          </a:p>
        </p:txBody>
      </p:sp>
      <p:sp>
        <p:nvSpPr>
          <p:cNvPr id="225" name="Google Shape;225;p20"/>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1:  Understand the Problem</a:t>
            </a:r>
            <a:endParaRPr/>
          </a:p>
        </p:txBody>
      </p:sp>
      <p:sp>
        <p:nvSpPr>
          <p:cNvPr id="231" name="Google Shape;231;p21"/>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fontScale="92500" lnSpcReduction="10000"/>
          </a:bodyPr>
          <a:lstStyle/>
          <a:p>
            <a:pPr indent="-292100" lvl="0" marL="292100" rtl="0" algn="l">
              <a:lnSpc>
                <a:spcPct val="70000"/>
              </a:lnSpc>
              <a:spcBef>
                <a:spcPts val="0"/>
              </a:spcBef>
              <a:spcAft>
                <a:spcPts val="0"/>
              </a:spcAft>
              <a:buSzPct val="70000"/>
              <a:buFont typeface="Noto Sans Symbols"/>
              <a:buChar char="◻"/>
            </a:pPr>
            <a:r>
              <a:rPr lang="en-US"/>
              <a:t>An input to an algorithm specifies an </a:t>
            </a:r>
            <a:r>
              <a:rPr b="0" i="1" lang="en-US"/>
              <a:t>instance </a:t>
            </a:r>
            <a:r>
              <a:rPr lang="en-US"/>
              <a:t>of the problem the algorithm solves. </a:t>
            </a:r>
            <a:endParaRPr/>
          </a:p>
          <a:p>
            <a:pPr indent="-292100" lvl="0" marL="292100" rtl="0" algn="l">
              <a:lnSpc>
                <a:spcPct val="70000"/>
              </a:lnSpc>
              <a:spcBef>
                <a:spcPts val="0"/>
              </a:spcBef>
              <a:spcAft>
                <a:spcPts val="0"/>
              </a:spcAft>
              <a:buSzPct val="70000"/>
              <a:buFont typeface="Noto Sans Symbols"/>
              <a:buNone/>
            </a:pPr>
            <a:r>
              <a:t/>
            </a:r>
            <a:endParaRPr/>
          </a:p>
          <a:p>
            <a:pPr indent="-292100" lvl="0" marL="292100" rtl="0" algn="l">
              <a:lnSpc>
                <a:spcPct val="70000"/>
              </a:lnSpc>
              <a:spcBef>
                <a:spcPts val="0"/>
              </a:spcBef>
              <a:spcAft>
                <a:spcPts val="0"/>
              </a:spcAft>
              <a:buSzPct val="70000"/>
              <a:buFont typeface="Noto Sans Symbols"/>
              <a:buChar char="◻"/>
            </a:pPr>
            <a:r>
              <a:rPr lang="en-US"/>
              <a:t>It is very important to specify exactly the range of instances the algorithm needs to handle.</a:t>
            </a:r>
            <a:endParaRPr/>
          </a:p>
          <a:p>
            <a:pPr indent="-292100" lvl="0" marL="292100" rtl="0" algn="l">
              <a:lnSpc>
                <a:spcPct val="70000"/>
              </a:lnSpc>
              <a:spcBef>
                <a:spcPts val="0"/>
              </a:spcBef>
              <a:spcAft>
                <a:spcPts val="0"/>
              </a:spcAft>
              <a:buSzPct val="70000"/>
              <a:buFont typeface="Noto Sans Symbols"/>
              <a:buNone/>
            </a:pPr>
            <a:r>
              <a:t/>
            </a:r>
            <a:endParaRPr/>
          </a:p>
          <a:p>
            <a:pPr indent="-292100" lvl="0" marL="292100" rtl="0" algn="l">
              <a:lnSpc>
                <a:spcPct val="70000"/>
              </a:lnSpc>
              <a:spcBef>
                <a:spcPts val="0"/>
              </a:spcBef>
              <a:spcAft>
                <a:spcPts val="0"/>
              </a:spcAft>
              <a:buSzPct val="70000"/>
              <a:buFont typeface="Noto Sans Symbols"/>
              <a:buChar char="◻"/>
            </a:pPr>
            <a:r>
              <a:rPr lang="en-US"/>
              <a:t>Failing which – the algorithm works correctly for some inputs , but crashes on some boundary values.</a:t>
            </a:r>
            <a:endParaRPr/>
          </a:p>
          <a:p>
            <a:pPr indent="-292100" lvl="0" marL="292100" rtl="0" algn="l">
              <a:lnSpc>
                <a:spcPct val="70000"/>
              </a:lnSpc>
              <a:spcBef>
                <a:spcPts val="0"/>
              </a:spcBef>
              <a:spcAft>
                <a:spcPts val="0"/>
              </a:spcAft>
              <a:buSzPct val="70000"/>
              <a:buFont typeface="Noto Sans Symbols"/>
              <a:buNone/>
            </a:pPr>
            <a:r>
              <a:t/>
            </a:r>
            <a:endParaRPr/>
          </a:p>
          <a:p>
            <a:pPr indent="-292100" lvl="0" marL="292100" rtl="0" algn="l">
              <a:lnSpc>
                <a:spcPct val="70000"/>
              </a:lnSpc>
              <a:spcBef>
                <a:spcPts val="0"/>
              </a:spcBef>
              <a:spcAft>
                <a:spcPts val="0"/>
              </a:spcAft>
              <a:buSzPct val="70000"/>
              <a:buFont typeface="Noto Sans Symbols"/>
              <a:buChar char="◻"/>
            </a:pPr>
            <a:r>
              <a:rPr lang="en-US"/>
              <a:t>Remember that a correct algorithm is not one that works most of the time but one that works correctly for </a:t>
            </a:r>
            <a:r>
              <a:rPr i="1" lang="en-US"/>
              <a:t>all </a:t>
            </a:r>
            <a:r>
              <a:rPr lang="en-US"/>
              <a:t>legitimate inputs.</a:t>
            </a:r>
            <a:endParaRPr/>
          </a:p>
          <a:p>
            <a:pPr indent="-292100" lvl="0" marL="292100" rtl="0" algn="l">
              <a:spcBef>
                <a:spcPts val="0"/>
              </a:spcBef>
              <a:spcAft>
                <a:spcPts val="0"/>
              </a:spcAft>
              <a:buSzPct val="700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idx="4294967295" type="title"/>
          </p:nvPr>
        </p:nvSpPr>
        <p:spPr>
          <a:xfrm>
            <a:off x="0" y="381000"/>
            <a:ext cx="758825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2:  Ascertaining the capabilities of a computational device</a:t>
            </a:r>
            <a:endParaRPr/>
          </a:p>
        </p:txBody>
      </p:sp>
      <p:sp>
        <p:nvSpPr>
          <p:cNvPr id="237" name="Google Shape;237;p22"/>
          <p:cNvSpPr txBox="1"/>
          <p:nvPr>
            <p:ph idx="4294967295" type="body"/>
          </p:nvPr>
        </p:nvSpPr>
        <p:spPr>
          <a:xfrm>
            <a:off x="1066800" y="1447800"/>
            <a:ext cx="8077200" cy="4462463"/>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273050" lvl="0" marL="273050" rtl="0" algn="l">
              <a:spcBef>
                <a:spcPts val="0"/>
              </a:spcBef>
              <a:spcAft>
                <a:spcPts val="0"/>
              </a:spcAft>
              <a:buSzPts val="2240"/>
              <a:buChar char="⦿"/>
            </a:pPr>
            <a:r>
              <a:rPr lang="en-US"/>
              <a:t>Algorithms designed to be executed on machines that executes intstructions one after another are called </a:t>
            </a:r>
            <a:r>
              <a:rPr b="0" i="1" lang="en-US"/>
              <a:t>sequential algorithms</a:t>
            </a:r>
            <a:r>
              <a:rPr lang="en-US"/>
              <a:t>.</a:t>
            </a:r>
            <a:endParaRPr/>
          </a:p>
          <a:p>
            <a:pPr indent="-130810" lvl="0" marL="273050" rtl="0" algn="l">
              <a:spcBef>
                <a:spcPts val="0"/>
              </a:spcBef>
              <a:spcAft>
                <a:spcPts val="0"/>
              </a:spcAft>
              <a:buSzPts val="2240"/>
              <a:buNone/>
            </a:pPr>
            <a:r>
              <a:t/>
            </a:r>
            <a:endParaRPr/>
          </a:p>
          <a:p>
            <a:pPr indent="-273050" lvl="0" marL="273050" rtl="0" algn="l">
              <a:spcBef>
                <a:spcPts val="0"/>
              </a:spcBef>
              <a:spcAft>
                <a:spcPts val="0"/>
              </a:spcAft>
              <a:buSzPts val="2240"/>
              <a:buChar char="⦿"/>
            </a:pPr>
            <a:r>
              <a:rPr lang="en-US"/>
              <a:t>Algorithms that take advantage of computers that can execute operations concurrently are called </a:t>
            </a:r>
            <a:r>
              <a:rPr b="0" i="1" lang="en-US"/>
              <a:t>parallel algorithms</a:t>
            </a:r>
            <a:r>
              <a:rPr lang="en-US"/>
              <a:t>.</a:t>
            </a:r>
            <a:endParaRPr b="0"/>
          </a:p>
        </p:txBody>
      </p:sp>
      <p:sp>
        <p:nvSpPr>
          <p:cNvPr id="238" name="Google Shape;238;p22"/>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idx="4294967295" type="title"/>
          </p:nvPr>
        </p:nvSpPr>
        <p:spPr>
          <a:xfrm>
            <a:off x="1143000" y="381000"/>
            <a:ext cx="80010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3:  Choosing between Exact &amp; Approximate Problem Solving</a:t>
            </a:r>
            <a:endParaRPr/>
          </a:p>
        </p:txBody>
      </p:sp>
      <p:sp>
        <p:nvSpPr>
          <p:cNvPr id="244" name="Google Shape;244;p23"/>
          <p:cNvSpPr txBox="1"/>
          <p:nvPr>
            <p:ph idx="4294967295" type="body"/>
          </p:nvPr>
        </p:nvSpPr>
        <p:spPr>
          <a:xfrm>
            <a:off x="838200" y="1322388"/>
            <a:ext cx="8305800" cy="4926012"/>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533400" lvl="0" marL="533400" rtl="0" algn="l">
              <a:spcBef>
                <a:spcPts val="0"/>
              </a:spcBef>
              <a:spcAft>
                <a:spcPts val="0"/>
              </a:spcAft>
              <a:buSzPct val="70000"/>
              <a:buChar char="⦿"/>
            </a:pPr>
            <a:r>
              <a:rPr lang="en-US"/>
              <a:t>Solving the problem exactly - Exact algorithms </a:t>
            </a:r>
            <a:endParaRPr/>
          </a:p>
          <a:p>
            <a:pPr indent="-533400" lvl="0" marL="533400" rtl="0" algn="l">
              <a:spcBef>
                <a:spcPts val="0"/>
              </a:spcBef>
              <a:spcAft>
                <a:spcPts val="0"/>
              </a:spcAft>
              <a:buSzPct val="70000"/>
              <a:buChar char="⦿"/>
            </a:pPr>
            <a:r>
              <a:rPr lang="en-US"/>
              <a:t>Solving the problem approximately -  Approximation algorithms</a:t>
            </a:r>
            <a:endParaRPr/>
          </a:p>
          <a:p>
            <a:pPr indent="-533400" lvl="0" marL="533400" rtl="0" algn="l">
              <a:spcBef>
                <a:spcPts val="0"/>
              </a:spcBef>
              <a:spcAft>
                <a:spcPts val="0"/>
              </a:spcAft>
              <a:buSzPct val="70000"/>
              <a:buChar char="⦿"/>
            </a:pPr>
            <a:r>
              <a:rPr lang="en-US"/>
              <a:t>Why approximation algorithms?</a:t>
            </a:r>
            <a:endParaRPr/>
          </a:p>
          <a:p>
            <a:pPr indent="-228600" lvl="1" marL="640080" rtl="0" algn="l">
              <a:spcBef>
                <a:spcPts val="400"/>
              </a:spcBef>
              <a:spcAft>
                <a:spcPts val="0"/>
              </a:spcAft>
              <a:buSzPct val="90000"/>
              <a:buFont typeface="Noto Sans Symbols"/>
              <a:buNone/>
            </a:pPr>
            <a:r>
              <a:rPr lang="en-US"/>
              <a:t>1. Problems cannot be solved exactly. </a:t>
            </a:r>
            <a:endParaRPr/>
          </a:p>
          <a:p>
            <a:pPr indent="-228600" lvl="1" marL="640080" rtl="0" algn="l">
              <a:spcBef>
                <a:spcPts val="400"/>
              </a:spcBef>
              <a:spcAft>
                <a:spcPts val="0"/>
              </a:spcAft>
              <a:buSzPct val="90000"/>
              <a:buFont typeface="Noto Sans Symbols"/>
              <a:buNone/>
            </a:pPr>
            <a:r>
              <a:rPr lang="en-US"/>
              <a:t>		Eg. Extracting square roots, solving non-linear equations </a:t>
            </a:r>
            <a:endParaRPr/>
          </a:p>
          <a:p>
            <a:pPr indent="-228600" lvl="1" marL="640080" rtl="0" algn="l">
              <a:spcBef>
                <a:spcPts val="400"/>
              </a:spcBef>
              <a:spcAft>
                <a:spcPts val="0"/>
              </a:spcAft>
              <a:buSzPct val="90000"/>
              <a:buFont typeface="Noto Sans Symbols"/>
              <a:buNone/>
            </a:pPr>
            <a:r>
              <a:rPr lang="en-US"/>
              <a:t>2. Available exact algorithms are unacceptably slow because of problem’s complexity</a:t>
            </a:r>
            <a:endParaRPr/>
          </a:p>
          <a:p>
            <a:pPr indent="-228600" lvl="1" marL="640080" rtl="0" algn="l">
              <a:spcBef>
                <a:spcPts val="400"/>
              </a:spcBef>
              <a:spcAft>
                <a:spcPts val="0"/>
              </a:spcAft>
              <a:buSzPct val="90000"/>
              <a:buFont typeface="Noto Sans Symbols"/>
              <a:buNone/>
            </a:pPr>
            <a:r>
              <a:rPr lang="en-US"/>
              <a:t>		 Eg. Traveling Salesman Problem</a:t>
            </a:r>
            <a:endParaRPr/>
          </a:p>
          <a:p>
            <a:pPr indent="-228600" lvl="1" marL="640080" rtl="0" algn="l">
              <a:spcBef>
                <a:spcPts val="400"/>
              </a:spcBef>
              <a:spcAft>
                <a:spcPts val="0"/>
              </a:spcAft>
              <a:buSzPct val="90000"/>
              <a:buFont typeface="Noto Sans Symbols"/>
              <a:buNone/>
            </a:pPr>
            <a:r>
              <a:rPr lang="en-US"/>
              <a:t>3. Approx. Algs can be a part of algorithms that solve the problem exactly.</a:t>
            </a:r>
            <a:endParaRPr/>
          </a:p>
          <a:p>
            <a:pPr indent="-192024" lvl="2" marL="822960" rtl="0" algn="l">
              <a:spcBef>
                <a:spcPts val="400"/>
              </a:spcBef>
              <a:spcAft>
                <a:spcPts val="0"/>
              </a:spcAft>
              <a:buSzPct val="100000"/>
              <a:buFont typeface="Noto Sans Symbols"/>
              <a:buNone/>
            </a:pPr>
            <a:r>
              <a:t/>
            </a:r>
            <a:endParaRPr sz="2400"/>
          </a:p>
          <a:p>
            <a:pPr indent="-192024" lvl="2" marL="822960" rtl="0" algn="l">
              <a:spcBef>
                <a:spcPts val="400"/>
              </a:spcBef>
              <a:spcAft>
                <a:spcPts val="0"/>
              </a:spcAft>
              <a:buSzPct val="100000"/>
              <a:buFont typeface="Noto Sans Symbols"/>
              <a:buNone/>
            </a:pPr>
            <a:r>
              <a:rPr lang="en-US" sz="2400"/>
              <a:t> </a:t>
            </a:r>
            <a:endParaRPr/>
          </a:p>
        </p:txBody>
      </p:sp>
      <p:sp>
        <p:nvSpPr>
          <p:cNvPr id="245" name="Google Shape;245;p23"/>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idx="4294967295" type="title"/>
          </p:nvPr>
        </p:nvSpPr>
        <p:spPr>
          <a:xfrm>
            <a:off x="0" y="457200"/>
            <a:ext cx="80772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4:  Deciding on Appropriate Data Structures</a:t>
            </a:r>
            <a:endParaRPr/>
          </a:p>
        </p:txBody>
      </p:sp>
      <p:sp>
        <p:nvSpPr>
          <p:cNvPr id="251" name="Google Shape;251;p24"/>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273050" lvl="0" marL="273050" rtl="0" algn="l">
              <a:spcBef>
                <a:spcPts val="0"/>
              </a:spcBef>
              <a:spcAft>
                <a:spcPts val="0"/>
              </a:spcAft>
              <a:buSzPts val="2240"/>
              <a:buChar char="⦿"/>
            </a:pPr>
            <a:r>
              <a:rPr lang="en-US"/>
              <a:t>In the new world of object-oriented programming, data structures remain important for both design and analysis of algorithms.</a:t>
            </a:r>
            <a:endParaRPr/>
          </a:p>
          <a:p>
            <a:pPr indent="-130810" lvl="0" marL="273050" rtl="0" algn="l">
              <a:spcBef>
                <a:spcPts val="0"/>
              </a:spcBef>
              <a:spcAft>
                <a:spcPts val="0"/>
              </a:spcAft>
              <a:buSzPts val="2240"/>
              <a:buNone/>
            </a:pPr>
            <a:r>
              <a:t/>
            </a:r>
            <a:endParaRPr/>
          </a:p>
          <a:p>
            <a:pPr indent="-273050" lvl="0" marL="273050" rtl="0" algn="l">
              <a:spcBef>
                <a:spcPts val="0"/>
              </a:spcBef>
              <a:spcAft>
                <a:spcPts val="0"/>
              </a:spcAft>
              <a:buSzPts val="2240"/>
              <a:buChar char="⦿"/>
            </a:pPr>
            <a:r>
              <a:rPr lang="en-US"/>
              <a:t>However, we will assume a very basic data structure for now and concentrate on the algorithm side.</a:t>
            </a:r>
            <a:endParaRPr/>
          </a:p>
          <a:p>
            <a:pPr indent="-130810" lvl="0" marL="273050" rtl="0" algn="l">
              <a:spcBef>
                <a:spcPts val="0"/>
              </a:spcBef>
              <a:spcAft>
                <a:spcPts val="0"/>
              </a:spcAft>
              <a:buSzPts val="2240"/>
              <a:buNone/>
            </a:pPr>
            <a:r>
              <a:t/>
            </a:r>
            <a:endParaRPr/>
          </a:p>
          <a:p>
            <a:pPr indent="-273050" lvl="0" marL="273050" rtl="0" algn="l">
              <a:spcBef>
                <a:spcPts val="0"/>
              </a:spcBef>
              <a:spcAft>
                <a:spcPts val="0"/>
              </a:spcAft>
              <a:buSzPts val="2240"/>
              <a:buFont typeface="Arial"/>
              <a:buNone/>
            </a:pPr>
            <a:r>
              <a:t/>
            </a:r>
            <a:endParaRPr/>
          </a:p>
        </p:txBody>
      </p:sp>
      <p:sp>
        <p:nvSpPr>
          <p:cNvPr id="252" name="Google Shape;252;p24"/>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5:  Algorithm Design Techniques</a:t>
            </a:r>
            <a:endParaRPr/>
          </a:p>
        </p:txBody>
      </p:sp>
      <p:sp>
        <p:nvSpPr>
          <p:cNvPr id="258" name="Google Shape;258;p25"/>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381000" lvl="0" marL="381000" rtl="0" algn="l">
              <a:spcBef>
                <a:spcPts val="0"/>
              </a:spcBef>
              <a:spcAft>
                <a:spcPts val="0"/>
              </a:spcAft>
              <a:buSzPct val="70000"/>
              <a:buChar char="⦿"/>
            </a:pPr>
            <a:r>
              <a:rPr lang="en-US"/>
              <a:t>An </a:t>
            </a:r>
            <a:r>
              <a:rPr b="0" i="1" lang="en-US"/>
              <a:t>algorithm design technique </a:t>
            </a:r>
            <a:r>
              <a:rPr lang="en-US"/>
              <a:t>(or “strategy” or “paradigm”) is a general approach to solving problems algorithmically that is applicable to a variety of problems from different areas of computing.</a:t>
            </a:r>
            <a:endParaRPr/>
          </a:p>
          <a:p>
            <a:pPr indent="-260096" lvl="0" marL="381000" rtl="0" algn="l">
              <a:spcBef>
                <a:spcPts val="0"/>
              </a:spcBef>
              <a:spcAft>
                <a:spcPts val="0"/>
              </a:spcAft>
              <a:buSzPct val="70000"/>
              <a:buNone/>
            </a:pPr>
            <a:r>
              <a:t/>
            </a:r>
            <a:endParaRPr/>
          </a:p>
          <a:p>
            <a:pPr indent="-381000" lvl="0" marL="381000" rtl="0" algn="l">
              <a:spcBef>
                <a:spcPts val="0"/>
              </a:spcBef>
              <a:spcAft>
                <a:spcPts val="0"/>
              </a:spcAft>
              <a:buSzPct val="70000"/>
              <a:buChar char="⦿"/>
            </a:pPr>
            <a:r>
              <a:rPr lang="en-US"/>
              <a:t>Eg. Brute force, Divide-and-Conquer, Transform-and-Conquer</a:t>
            </a:r>
            <a:endParaRPr/>
          </a:p>
          <a:p>
            <a:pPr indent="-381000" lvl="0" marL="381000" rtl="0" algn="l">
              <a:spcBef>
                <a:spcPts val="0"/>
              </a:spcBef>
              <a:spcAft>
                <a:spcPts val="0"/>
              </a:spcAft>
              <a:buSzPct val="70000"/>
              <a:buChar char="⦿"/>
            </a:pPr>
            <a:r>
              <a:rPr lang="en-US"/>
              <a:t>Importance:</a:t>
            </a:r>
            <a:endParaRPr/>
          </a:p>
          <a:p>
            <a:pPr indent="-342900" lvl="1" marL="800100" rtl="0" algn="l">
              <a:spcBef>
                <a:spcPts val="400"/>
              </a:spcBef>
              <a:spcAft>
                <a:spcPts val="0"/>
              </a:spcAft>
              <a:buSzPct val="90000"/>
              <a:buFont typeface="Noto Sans Symbols"/>
              <a:buAutoNum type="arabicPeriod"/>
            </a:pPr>
            <a:r>
              <a:rPr lang="en-US"/>
              <a:t>Provide guidance for designing algorithms for new problems.</a:t>
            </a:r>
            <a:endParaRPr/>
          </a:p>
          <a:p>
            <a:pPr indent="-342900" lvl="1" marL="800100" rtl="0" algn="l">
              <a:spcBef>
                <a:spcPts val="400"/>
              </a:spcBef>
              <a:spcAft>
                <a:spcPts val="0"/>
              </a:spcAft>
              <a:buSzPct val="90000"/>
              <a:buFont typeface="Noto Sans Symbols"/>
              <a:buAutoNum type="arabicPeriod"/>
            </a:pPr>
            <a:r>
              <a:rPr lang="en-US"/>
              <a:t>To classify algorithms according to an underlying design idea.</a:t>
            </a:r>
            <a:endParaRPr/>
          </a:p>
          <a:p>
            <a:pPr indent="-342900" lvl="1" marL="800100" rtl="0" algn="l">
              <a:spcBef>
                <a:spcPts val="400"/>
              </a:spcBef>
              <a:spcAft>
                <a:spcPts val="0"/>
              </a:spcAft>
              <a:buSzPct val="90000"/>
              <a:buFont typeface="Rockwell"/>
              <a:buNone/>
            </a:pPr>
            <a:r>
              <a:t/>
            </a:r>
            <a:endParaRPr/>
          </a:p>
          <a:p>
            <a:pPr indent="-260096" lvl="0" marL="381000" rtl="0" algn="l">
              <a:spcBef>
                <a:spcPts val="0"/>
              </a:spcBef>
              <a:spcAft>
                <a:spcPts val="0"/>
              </a:spcAft>
              <a:buSzPct val="70000"/>
              <a:buNone/>
            </a:pPr>
            <a:r>
              <a:t/>
            </a:r>
            <a:endParaRPr/>
          </a:p>
        </p:txBody>
      </p:sp>
      <p:sp>
        <p:nvSpPr>
          <p:cNvPr id="259" name="Google Shape;259;p25"/>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f3df9c8c0c_3_0"/>
          <p:cNvSpPr txBox="1"/>
          <p:nvPr>
            <p:ph idx="4294967295" type="title"/>
          </p:nvPr>
        </p:nvSpPr>
        <p:spPr>
          <a:xfrm>
            <a:off x="0" y="228600"/>
            <a:ext cx="75882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Notion of algorithm</a:t>
            </a:r>
            <a:endParaRPr/>
          </a:p>
        </p:txBody>
      </p:sp>
      <p:sp>
        <p:nvSpPr>
          <p:cNvPr id="134" name="Google Shape;134;gf3df9c8c0c_3_0"/>
          <p:cNvSpPr/>
          <p:nvPr/>
        </p:nvSpPr>
        <p:spPr>
          <a:xfrm>
            <a:off x="3276600" y="3962400"/>
            <a:ext cx="2743200" cy="7620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            “computer” </a:t>
            </a:r>
            <a:endParaRPr/>
          </a:p>
        </p:txBody>
      </p:sp>
      <p:sp>
        <p:nvSpPr>
          <p:cNvPr id="135" name="Google Shape;135;gf3df9c8c0c_3_0"/>
          <p:cNvSpPr txBox="1"/>
          <p:nvPr/>
        </p:nvSpPr>
        <p:spPr>
          <a:xfrm>
            <a:off x="4968875" y="5603875"/>
            <a:ext cx="272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Algorithmic solution</a:t>
            </a:r>
            <a:endParaRPr/>
          </a:p>
        </p:txBody>
      </p:sp>
      <p:cxnSp>
        <p:nvCxnSpPr>
          <p:cNvPr id="136" name="Google Shape;136;gf3df9c8c0c_3_0"/>
          <p:cNvCxnSpPr/>
          <p:nvPr/>
        </p:nvCxnSpPr>
        <p:spPr>
          <a:xfrm>
            <a:off x="4581525" y="2286000"/>
            <a:ext cx="0" cy="609600"/>
          </a:xfrm>
          <a:prstGeom prst="straightConnector1">
            <a:avLst/>
          </a:prstGeom>
          <a:noFill/>
          <a:ln cap="flat" cmpd="sng" w="28575">
            <a:solidFill>
              <a:srgbClr val="FF0000"/>
            </a:solidFill>
            <a:prstDash val="solid"/>
            <a:round/>
            <a:headEnd len="sm" w="sm" type="none"/>
            <a:tailEnd len="med" w="med" type="triangle"/>
          </a:ln>
        </p:spPr>
      </p:cxnSp>
      <p:cxnSp>
        <p:nvCxnSpPr>
          <p:cNvPr id="137" name="Google Shape;137;gf3df9c8c0c_3_0"/>
          <p:cNvCxnSpPr/>
          <p:nvPr/>
        </p:nvCxnSpPr>
        <p:spPr>
          <a:xfrm>
            <a:off x="4581525" y="3505200"/>
            <a:ext cx="0" cy="457200"/>
          </a:xfrm>
          <a:prstGeom prst="straightConnector1">
            <a:avLst/>
          </a:prstGeom>
          <a:noFill/>
          <a:ln cap="flat" cmpd="sng" w="28575">
            <a:solidFill>
              <a:srgbClr val="FF0000"/>
            </a:solidFill>
            <a:prstDash val="solid"/>
            <a:round/>
            <a:headEnd len="sm" w="sm" type="none"/>
            <a:tailEnd len="med" w="med" type="triangle"/>
          </a:ln>
        </p:spPr>
      </p:cxnSp>
      <p:sp>
        <p:nvSpPr>
          <p:cNvPr id="138" name="Google Shape;138;gf3df9c8c0c_3_0"/>
          <p:cNvSpPr txBox="1"/>
          <p:nvPr/>
        </p:nvSpPr>
        <p:spPr>
          <a:xfrm>
            <a:off x="3971925" y="1752600"/>
            <a:ext cx="119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problem</a:t>
            </a:r>
            <a:endParaRPr/>
          </a:p>
        </p:txBody>
      </p:sp>
      <p:sp>
        <p:nvSpPr>
          <p:cNvPr id="139" name="Google Shape;139;gf3df9c8c0c_3_0"/>
          <p:cNvSpPr txBox="1"/>
          <p:nvPr/>
        </p:nvSpPr>
        <p:spPr>
          <a:xfrm>
            <a:off x="3967163" y="2895600"/>
            <a:ext cx="105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algorithm</a:t>
            </a:r>
            <a:endParaRPr/>
          </a:p>
        </p:txBody>
      </p:sp>
      <p:sp>
        <p:nvSpPr>
          <p:cNvPr id="140" name="Google Shape;140;gf3df9c8c0c_3_0"/>
          <p:cNvSpPr txBox="1"/>
          <p:nvPr/>
        </p:nvSpPr>
        <p:spPr>
          <a:xfrm>
            <a:off x="914400" y="4191000"/>
            <a:ext cx="119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input</a:t>
            </a:r>
            <a:endParaRPr/>
          </a:p>
        </p:txBody>
      </p:sp>
      <p:sp>
        <p:nvSpPr>
          <p:cNvPr id="141" name="Google Shape;141;gf3df9c8c0c_3_0"/>
          <p:cNvSpPr txBox="1"/>
          <p:nvPr/>
        </p:nvSpPr>
        <p:spPr>
          <a:xfrm>
            <a:off x="7162800" y="4191000"/>
            <a:ext cx="119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output</a:t>
            </a:r>
            <a:endParaRPr/>
          </a:p>
        </p:txBody>
      </p:sp>
      <p:cxnSp>
        <p:nvCxnSpPr>
          <p:cNvPr id="142" name="Google Shape;142;gf3df9c8c0c_3_0"/>
          <p:cNvCxnSpPr/>
          <p:nvPr/>
        </p:nvCxnSpPr>
        <p:spPr>
          <a:xfrm>
            <a:off x="2057400" y="4419600"/>
            <a:ext cx="1219200" cy="0"/>
          </a:xfrm>
          <a:prstGeom prst="straightConnector1">
            <a:avLst/>
          </a:prstGeom>
          <a:noFill/>
          <a:ln cap="flat" cmpd="sng" w="28575">
            <a:solidFill>
              <a:srgbClr val="FF0000"/>
            </a:solidFill>
            <a:prstDash val="solid"/>
            <a:round/>
            <a:headEnd len="sm" w="sm" type="none"/>
            <a:tailEnd len="med" w="med" type="triangle"/>
          </a:ln>
        </p:spPr>
      </p:cxnSp>
      <p:cxnSp>
        <p:nvCxnSpPr>
          <p:cNvPr id="143" name="Google Shape;143;gf3df9c8c0c_3_0"/>
          <p:cNvCxnSpPr/>
          <p:nvPr/>
        </p:nvCxnSpPr>
        <p:spPr>
          <a:xfrm>
            <a:off x="6019800" y="4419600"/>
            <a:ext cx="1143000" cy="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idx="4294967295" type="title"/>
          </p:nvPr>
        </p:nvSpPr>
        <p:spPr>
          <a:xfrm>
            <a:off x="0" y="381000"/>
            <a:ext cx="758825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6:  Methods of Specifying an Algorithm</a:t>
            </a:r>
            <a:endParaRPr/>
          </a:p>
        </p:txBody>
      </p:sp>
      <p:sp>
        <p:nvSpPr>
          <p:cNvPr id="265" name="Google Shape;265;p26"/>
          <p:cNvSpPr txBox="1"/>
          <p:nvPr>
            <p:ph idx="4294967295" type="body"/>
          </p:nvPr>
        </p:nvSpPr>
        <p:spPr>
          <a:xfrm>
            <a:off x="1133475" y="1608138"/>
            <a:ext cx="8010525" cy="4300537"/>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b="0" i="1" lang="en-US"/>
              <a:t>Pseudocode, </a:t>
            </a:r>
            <a:r>
              <a:rPr lang="en-US"/>
              <a:t> a mixture of a natural language and programming language-like constructs.</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b="0" i="1" lang="en-US"/>
              <a:t>flowchart</a:t>
            </a:r>
            <a:r>
              <a:rPr lang="en-US"/>
              <a:t>, a method of expressing an algorithm by a collection of connected geometric shapes containing descriptions of the algorithm’s steps.</a:t>
            </a:r>
            <a:endParaRPr/>
          </a:p>
          <a:p>
            <a:pPr indent="-176848" lvl="0" marL="319088" rtl="0" algn="l">
              <a:spcBef>
                <a:spcPts val="0"/>
              </a:spcBef>
              <a:spcAft>
                <a:spcPts val="0"/>
              </a:spcAft>
              <a:buSzPts val="2240"/>
              <a:buFont typeface="Noto Sans Symbols"/>
              <a:buNone/>
            </a:pPr>
            <a:r>
              <a:t/>
            </a:r>
            <a:endParaRPr/>
          </a:p>
          <a:p>
            <a:pPr indent="-176848" lvl="0" marL="319088" rtl="0" algn="l">
              <a:spcBef>
                <a:spcPts val="0"/>
              </a:spcBef>
              <a:spcAft>
                <a:spcPts val="0"/>
              </a:spcAft>
              <a:buSzPts val="2240"/>
              <a:buFont typeface="Noto Sans Symbols"/>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idx="4294967295" type="title"/>
          </p:nvPr>
        </p:nvSpPr>
        <p:spPr>
          <a:xfrm>
            <a:off x="0" y="381000"/>
            <a:ext cx="758825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7: Proving an Algorithm’s Correctness</a:t>
            </a:r>
            <a:endParaRPr/>
          </a:p>
        </p:txBody>
      </p:sp>
      <p:sp>
        <p:nvSpPr>
          <p:cNvPr id="271" name="Google Shape;271;p27"/>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lang="en-US"/>
              <a:t>Prove algorithm’s </a:t>
            </a:r>
            <a:r>
              <a:rPr b="0" lang="en-US"/>
              <a:t>correctness</a:t>
            </a:r>
            <a:r>
              <a:rPr lang="en-US"/>
              <a:t> =  prove that the algorithm yields a </a:t>
            </a:r>
            <a:r>
              <a:rPr b="0" lang="en-US"/>
              <a:t>required</a:t>
            </a:r>
            <a:r>
              <a:rPr lang="en-US"/>
              <a:t> </a:t>
            </a:r>
            <a:r>
              <a:rPr b="0" lang="en-US"/>
              <a:t>result</a:t>
            </a:r>
            <a:r>
              <a:rPr lang="en-US"/>
              <a:t> for </a:t>
            </a:r>
            <a:r>
              <a:rPr b="0" lang="en-US"/>
              <a:t>every legitimate input</a:t>
            </a:r>
            <a:r>
              <a:rPr lang="en-US"/>
              <a:t> in a </a:t>
            </a:r>
            <a:r>
              <a:rPr b="0" lang="en-US"/>
              <a:t>finite amount of time</a:t>
            </a:r>
            <a:r>
              <a:rPr lang="en-US"/>
              <a:t>.</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For an approximation algorithm, </a:t>
            </a:r>
            <a:r>
              <a:rPr b="0" lang="en-US"/>
              <a:t>correctness </a:t>
            </a:r>
            <a:r>
              <a:rPr lang="en-US"/>
              <a:t>means to be able to show that the error produced by the algorithm does not exceed a predefined limit.</a:t>
            </a:r>
            <a:endParaRPr/>
          </a:p>
          <a:p>
            <a:pPr indent="-176848" lvl="0" marL="319088" rtl="0" algn="l">
              <a:spcBef>
                <a:spcPts val="0"/>
              </a:spcBef>
              <a:spcAft>
                <a:spcPts val="0"/>
              </a:spcAft>
              <a:buSzPts val="2240"/>
              <a:buFont typeface="Noto Sans Symbols"/>
              <a:buNone/>
            </a:pPr>
            <a:r>
              <a:t/>
            </a:r>
            <a:endParaRPr/>
          </a:p>
        </p:txBody>
      </p:sp>
      <p:sp>
        <p:nvSpPr>
          <p:cNvPr id="272" name="Google Shape;272;p27"/>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8:  Analyzing an Algorithm</a:t>
            </a:r>
            <a:endParaRPr/>
          </a:p>
        </p:txBody>
      </p:sp>
      <p:sp>
        <p:nvSpPr>
          <p:cNvPr id="278" name="Google Shape;278;p28"/>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lnSpc>
                <a:spcPct val="70000"/>
              </a:lnSpc>
              <a:spcBef>
                <a:spcPts val="0"/>
              </a:spcBef>
              <a:spcAft>
                <a:spcPts val="0"/>
              </a:spcAft>
              <a:buSzPts val="2240"/>
              <a:buFont typeface="Noto Sans Symbols"/>
              <a:buNone/>
            </a:pPr>
            <a:r>
              <a:rPr lang="en-US"/>
              <a:t>1. </a:t>
            </a:r>
            <a:r>
              <a:rPr b="0" lang="en-US"/>
              <a:t>Efficiency</a:t>
            </a:r>
            <a:endParaRPr/>
          </a:p>
          <a:p>
            <a:pPr indent="-228600" lvl="1" marL="640080" rtl="0" algn="l">
              <a:lnSpc>
                <a:spcPct val="70000"/>
              </a:lnSpc>
              <a:spcBef>
                <a:spcPts val="400"/>
              </a:spcBef>
              <a:spcAft>
                <a:spcPts val="0"/>
              </a:spcAft>
              <a:buSzPts val="2340"/>
              <a:buFont typeface="Noto Sans Symbols"/>
              <a:buChar char="◻"/>
            </a:pPr>
            <a:r>
              <a:rPr b="0" i="1" lang="en-US"/>
              <a:t>Time efficiency </a:t>
            </a:r>
            <a:r>
              <a:rPr lang="en-US"/>
              <a:t>indicates how fast the algorithm runs. </a:t>
            </a:r>
            <a:endParaRPr/>
          </a:p>
          <a:p>
            <a:pPr indent="-228600" lvl="1" marL="640080" rtl="0" algn="l">
              <a:lnSpc>
                <a:spcPct val="70000"/>
              </a:lnSpc>
              <a:spcBef>
                <a:spcPts val="400"/>
              </a:spcBef>
              <a:spcAft>
                <a:spcPts val="0"/>
              </a:spcAft>
              <a:buSzPts val="2340"/>
              <a:buFont typeface="Noto Sans Symbols"/>
              <a:buChar char="◻"/>
            </a:pPr>
            <a:r>
              <a:rPr b="0" i="1" lang="en-US"/>
              <a:t>space efficiency </a:t>
            </a:r>
            <a:r>
              <a:rPr lang="en-US"/>
              <a:t>indicates how much extra memory the algorithm needs.</a:t>
            </a:r>
            <a:endParaRPr/>
          </a:p>
          <a:p>
            <a:pPr indent="-17684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None/>
            </a:pPr>
            <a:r>
              <a:rPr lang="en-US"/>
              <a:t>2. </a:t>
            </a:r>
            <a:r>
              <a:rPr b="0" lang="en-US"/>
              <a:t>Simplicity</a:t>
            </a:r>
            <a:endParaRPr/>
          </a:p>
          <a:p>
            <a:pPr indent="-319088" lvl="0" marL="319088" rtl="0" algn="l">
              <a:lnSpc>
                <a:spcPct val="70000"/>
              </a:lnSpc>
              <a:spcBef>
                <a:spcPts val="0"/>
              </a:spcBef>
              <a:spcAft>
                <a:spcPts val="0"/>
              </a:spcAft>
              <a:buSzPts val="2240"/>
              <a:buFont typeface="Noto Sans Symbols"/>
              <a:buNone/>
            </a:pPr>
            <a:r>
              <a:t/>
            </a:r>
            <a:endParaRPr b="0"/>
          </a:p>
          <a:p>
            <a:pPr indent="-319088" lvl="0" marL="319088" rtl="0" algn="l">
              <a:lnSpc>
                <a:spcPct val="70000"/>
              </a:lnSpc>
              <a:spcBef>
                <a:spcPts val="0"/>
              </a:spcBef>
              <a:spcAft>
                <a:spcPts val="0"/>
              </a:spcAft>
              <a:buSzPts val="2240"/>
              <a:buFont typeface="Noto Sans Symbols"/>
              <a:buNone/>
            </a:pPr>
            <a:r>
              <a:rPr lang="en-US"/>
              <a:t>3. </a:t>
            </a:r>
            <a:r>
              <a:rPr b="0" lang="en-US"/>
              <a:t>Generality</a:t>
            </a:r>
            <a:endParaRPr/>
          </a:p>
          <a:p>
            <a:pPr indent="-228600" lvl="1" marL="640080" rtl="0" algn="l">
              <a:lnSpc>
                <a:spcPct val="70000"/>
              </a:lnSpc>
              <a:spcBef>
                <a:spcPts val="400"/>
              </a:spcBef>
              <a:spcAft>
                <a:spcPts val="0"/>
              </a:spcAft>
              <a:buSzPts val="2340"/>
              <a:buFont typeface="Noto Sans Symbols"/>
              <a:buChar char="◻"/>
            </a:pPr>
            <a:r>
              <a:rPr lang="en-US"/>
              <a:t>Design an algorithm for a problem posed in more general terms.</a:t>
            </a:r>
            <a:endParaRPr/>
          </a:p>
          <a:p>
            <a:pPr indent="-228600" lvl="1" marL="640080" rtl="0" algn="l">
              <a:lnSpc>
                <a:spcPct val="70000"/>
              </a:lnSpc>
              <a:spcBef>
                <a:spcPts val="400"/>
              </a:spcBef>
              <a:spcAft>
                <a:spcPts val="0"/>
              </a:spcAft>
              <a:buSzPts val="2340"/>
              <a:buFont typeface="Noto Sans Symbols"/>
              <a:buChar char="◻"/>
            </a:pPr>
            <a:r>
              <a:rPr lang="en-US"/>
              <a:t>Design an algorithm that can handle a range of inputs that is natural for the problem at hand.</a:t>
            </a:r>
            <a:endParaRPr/>
          </a:p>
          <a:p>
            <a:pPr indent="-319088" lvl="0" marL="319088" rtl="0" algn="l">
              <a:lnSpc>
                <a:spcPct val="70000"/>
              </a:lnSpc>
              <a:spcBef>
                <a:spcPts val="0"/>
              </a:spcBef>
              <a:spcAft>
                <a:spcPts val="0"/>
              </a:spcAft>
              <a:buSzPts val="2240"/>
              <a:buFont typeface="Noto Sans Symbols"/>
              <a:buNone/>
            </a:pPr>
            <a:r>
              <a:t/>
            </a:r>
            <a:endParaRPr/>
          </a:p>
        </p:txBody>
      </p:sp>
      <p:sp>
        <p:nvSpPr>
          <p:cNvPr id="279" name="Google Shape;279;p28"/>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idx="4294967295" type="title"/>
          </p:nvPr>
        </p:nvSpPr>
        <p:spPr>
          <a:xfrm>
            <a:off x="-152400" y="228600"/>
            <a:ext cx="75882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Step 9:  Coding the algorithm</a:t>
            </a:r>
            <a:endParaRPr/>
          </a:p>
        </p:txBody>
      </p:sp>
      <p:sp>
        <p:nvSpPr>
          <p:cNvPr id="285" name="Google Shape;285;p29"/>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lang="en-US"/>
              <a:t>More than implementation</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Peril of incorrect &amp; inefficient implementation</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Require testing &amp; debugging</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Require code optimizing</a:t>
            </a:r>
            <a:endParaRPr/>
          </a:p>
        </p:txBody>
      </p:sp>
      <p:sp>
        <p:nvSpPr>
          <p:cNvPr id="286" name="Google Shape;286;p29"/>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
        <p:nvSpPr>
          <p:cNvPr id="293" name="Google Shape;293;p30"/>
          <p:cNvSpPr txBox="1"/>
          <p:nvPr>
            <p:ph idx="4294967295" type="ctrTitle"/>
          </p:nvPr>
        </p:nvSpPr>
        <p:spPr>
          <a:xfrm>
            <a:off x="0" y="2895600"/>
            <a:ext cx="5449888" cy="754063"/>
          </a:xfrm>
          <a:prstGeom prst="rect">
            <a:avLst/>
          </a:prstGeom>
          <a:noFill/>
          <a:ln>
            <a:noFill/>
          </a:ln>
        </p:spPr>
        <p:txBody>
          <a:bodyPr anchorCtr="0" anchor="b" bIns="45700" lIns="91425" spcFirstLastPara="1" rIns="91425" wrap="square" tIns="45700">
            <a:normAutofit/>
          </a:bodyPr>
          <a:lstStyle/>
          <a:p>
            <a:pPr indent="0" lvl="0" marL="54864" marR="0" rtl="0" algn="r">
              <a:spcBef>
                <a:spcPts val="0"/>
              </a:spcBef>
              <a:spcAft>
                <a:spcPts val="0"/>
              </a:spcAft>
              <a:buClr>
                <a:schemeClr val="lt1"/>
              </a:buClr>
              <a:buSzPts val="3500"/>
              <a:buFont typeface="Impact"/>
              <a:buNone/>
            </a:pPr>
            <a:r>
              <a:rPr b="0" i="0" lang="en-US" sz="3500" u="none" cap="none" strike="noStrike">
                <a:solidFill>
                  <a:schemeClr val="lt1"/>
                </a:solidFill>
                <a:latin typeface="Impact"/>
                <a:ea typeface="Impact"/>
                <a:cs typeface="Impact"/>
                <a:sym typeface="Impact"/>
              </a:rPr>
              <a:t>Important Problem Types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Important Problem Types</a:t>
            </a:r>
            <a:endParaRPr/>
          </a:p>
        </p:txBody>
      </p:sp>
      <p:sp>
        <p:nvSpPr>
          <p:cNvPr id="299" name="Google Shape;299;p31"/>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lang="en-US"/>
              <a:t>Sorting</a:t>
            </a:r>
            <a:endParaRPr/>
          </a:p>
          <a:p>
            <a:pPr indent="-319088" lvl="0" marL="319088" rtl="0" algn="l">
              <a:spcBef>
                <a:spcPts val="0"/>
              </a:spcBef>
              <a:spcAft>
                <a:spcPts val="0"/>
              </a:spcAft>
              <a:buSzPts val="2240"/>
              <a:buFont typeface="Noto Sans Symbols"/>
              <a:buChar char="◻"/>
            </a:pPr>
            <a:r>
              <a:rPr lang="en-US"/>
              <a:t>Searching</a:t>
            </a:r>
            <a:endParaRPr/>
          </a:p>
          <a:p>
            <a:pPr indent="-319088" lvl="0" marL="319088" rtl="0" algn="l">
              <a:spcBef>
                <a:spcPts val="0"/>
              </a:spcBef>
              <a:spcAft>
                <a:spcPts val="0"/>
              </a:spcAft>
              <a:buSzPts val="2240"/>
              <a:buFont typeface="Noto Sans Symbols"/>
              <a:buChar char="◻"/>
            </a:pPr>
            <a:r>
              <a:rPr lang="en-US"/>
              <a:t>String processing</a:t>
            </a:r>
            <a:endParaRPr/>
          </a:p>
          <a:p>
            <a:pPr indent="-319088" lvl="0" marL="319088" rtl="0" algn="l">
              <a:spcBef>
                <a:spcPts val="0"/>
              </a:spcBef>
              <a:spcAft>
                <a:spcPts val="0"/>
              </a:spcAft>
              <a:buSzPts val="2240"/>
              <a:buFont typeface="Noto Sans Symbols"/>
              <a:buChar char="◻"/>
            </a:pPr>
            <a:r>
              <a:rPr lang="en-US"/>
              <a:t>Graph problems</a:t>
            </a:r>
            <a:endParaRPr/>
          </a:p>
          <a:p>
            <a:pPr indent="-319088" lvl="0" marL="319088" rtl="0" algn="l">
              <a:spcBef>
                <a:spcPts val="0"/>
              </a:spcBef>
              <a:spcAft>
                <a:spcPts val="0"/>
              </a:spcAft>
              <a:buSzPts val="2240"/>
              <a:buFont typeface="Noto Sans Symbols"/>
              <a:buChar char="◻"/>
            </a:pPr>
            <a:r>
              <a:rPr lang="en-US"/>
              <a:t>Combinatorial problems</a:t>
            </a:r>
            <a:endParaRPr/>
          </a:p>
          <a:p>
            <a:pPr indent="-319088" lvl="0" marL="319088" rtl="0" algn="l">
              <a:spcBef>
                <a:spcPts val="0"/>
              </a:spcBef>
              <a:spcAft>
                <a:spcPts val="0"/>
              </a:spcAft>
              <a:buSzPts val="2240"/>
              <a:buFont typeface="Noto Sans Symbols"/>
              <a:buChar char="◻"/>
            </a:pPr>
            <a:r>
              <a:rPr lang="en-US"/>
              <a:t>Geometric problems</a:t>
            </a:r>
            <a:endParaRPr/>
          </a:p>
          <a:p>
            <a:pPr indent="-319088" lvl="0" marL="319088" rtl="0" algn="l">
              <a:spcBef>
                <a:spcPts val="0"/>
              </a:spcBef>
              <a:spcAft>
                <a:spcPts val="0"/>
              </a:spcAft>
              <a:buSzPts val="2240"/>
              <a:buFont typeface="Noto Sans Symbols"/>
              <a:buChar char="◻"/>
            </a:pPr>
            <a:r>
              <a:rPr lang="en-US"/>
              <a:t>Numerical problems</a:t>
            </a:r>
            <a:endParaRPr/>
          </a:p>
          <a:p>
            <a:pPr indent="-176848" lvl="0" marL="319088" rtl="0" algn="l">
              <a:spcBef>
                <a:spcPts val="0"/>
              </a:spcBef>
              <a:spcAft>
                <a:spcPts val="0"/>
              </a:spcAft>
              <a:buSzPts val="2240"/>
              <a:buFont typeface="Noto Sans Symbols"/>
              <a:buNone/>
            </a:pPr>
            <a:r>
              <a:t/>
            </a:r>
            <a:endParaRPr/>
          </a:p>
        </p:txBody>
      </p:sp>
      <p:sp>
        <p:nvSpPr>
          <p:cNvPr id="300" name="Google Shape;300;p31"/>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Sorting</a:t>
            </a:r>
            <a:endParaRPr/>
          </a:p>
        </p:txBody>
      </p:sp>
      <p:sp>
        <p:nvSpPr>
          <p:cNvPr id="306" name="Google Shape;306;p32"/>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lang="en-US"/>
              <a:t>The </a:t>
            </a:r>
            <a:r>
              <a:rPr b="0" i="1" lang="en-US"/>
              <a:t>sorting problem </a:t>
            </a:r>
            <a:r>
              <a:rPr lang="en-US"/>
              <a:t>asks us to rearrange the items of a given list in ascending order.</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we usually need to </a:t>
            </a:r>
            <a:endParaRPr/>
          </a:p>
          <a:p>
            <a:pPr indent="-228600" lvl="1" marL="640080" rtl="0" algn="l">
              <a:spcBef>
                <a:spcPts val="400"/>
              </a:spcBef>
              <a:spcAft>
                <a:spcPts val="0"/>
              </a:spcAft>
              <a:buSzPts val="2340"/>
              <a:buFont typeface="Noto Sans Symbols"/>
              <a:buChar char="◻"/>
            </a:pPr>
            <a:r>
              <a:rPr lang="en-US"/>
              <a:t>sort lists of numbers, </a:t>
            </a:r>
            <a:endParaRPr/>
          </a:p>
          <a:p>
            <a:pPr indent="-228600" lvl="1" marL="640080" rtl="0" algn="l">
              <a:spcBef>
                <a:spcPts val="400"/>
              </a:spcBef>
              <a:spcAft>
                <a:spcPts val="0"/>
              </a:spcAft>
              <a:buSzPts val="2340"/>
              <a:buFont typeface="Noto Sans Symbols"/>
              <a:buChar char="◻"/>
            </a:pPr>
            <a:r>
              <a:rPr lang="en-US"/>
              <a:t>characters from an alphabet, </a:t>
            </a:r>
            <a:endParaRPr/>
          </a:p>
          <a:p>
            <a:pPr indent="-228600" lvl="1" marL="640080" rtl="0" algn="l">
              <a:spcBef>
                <a:spcPts val="400"/>
              </a:spcBef>
              <a:spcAft>
                <a:spcPts val="0"/>
              </a:spcAft>
              <a:buSzPts val="2340"/>
              <a:buFont typeface="Noto Sans Symbols"/>
              <a:buChar char="◻"/>
            </a:pPr>
            <a:r>
              <a:rPr lang="en-US"/>
              <a:t>character strings,</a:t>
            </a:r>
            <a:endParaRPr/>
          </a:p>
          <a:p>
            <a:pPr indent="-228600" lvl="1" marL="640080" rtl="0" algn="l">
              <a:spcBef>
                <a:spcPts val="400"/>
              </a:spcBef>
              <a:spcAft>
                <a:spcPts val="0"/>
              </a:spcAft>
              <a:buSzPts val="2340"/>
              <a:buFont typeface="Noto Sans Symbols"/>
              <a:buChar char="◻"/>
            </a:pPr>
            <a:r>
              <a:rPr lang="en-US"/>
              <a:t> records similar to those maintained by schools about their students, </a:t>
            </a:r>
            <a:endParaRPr/>
          </a:p>
          <a:p>
            <a:pPr indent="-228600" lvl="1" marL="640080" rtl="0" algn="l">
              <a:spcBef>
                <a:spcPts val="400"/>
              </a:spcBef>
              <a:spcAft>
                <a:spcPts val="0"/>
              </a:spcAft>
              <a:buSzPts val="2340"/>
              <a:buFont typeface="Noto Sans Symbols"/>
              <a:buChar char="◻"/>
            </a:pPr>
            <a:r>
              <a:rPr lang="en-US"/>
              <a:t>libraries about their holdings, </a:t>
            </a:r>
            <a:endParaRPr/>
          </a:p>
          <a:p>
            <a:pPr indent="-228600" lvl="1" marL="640080" rtl="0" algn="l">
              <a:spcBef>
                <a:spcPts val="400"/>
              </a:spcBef>
              <a:spcAft>
                <a:spcPts val="0"/>
              </a:spcAft>
              <a:buSzPts val="2340"/>
              <a:buFont typeface="Noto Sans Symbols"/>
              <a:buChar char="◻"/>
            </a:pPr>
            <a:r>
              <a:rPr lang="en-US"/>
              <a:t>companies about their employees. </a:t>
            </a:r>
            <a:endParaRPr/>
          </a:p>
          <a:p>
            <a:pPr indent="-176848" lvl="0" marL="319088" rtl="0" algn="l">
              <a:spcBef>
                <a:spcPts val="0"/>
              </a:spcBef>
              <a:spcAft>
                <a:spcPts val="0"/>
              </a:spcAft>
              <a:buSzPts val="2240"/>
              <a:buFont typeface="Noto Sans Symbols"/>
              <a:buNone/>
            </a:pPr>
            <a:r>
              <a:t/>
            </a:r>
            <a:endParaRPr/>
          </a:p>
        </p:txBody>
      </p:sp>
      <p:sp>
        <p:nvSpPr>
          <p:cNvPr id="307" name="Google Shape;307;p32"/>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Searching</a:t>
            </a:r>
            <a:endParaRPr/>
          </a:p>
        </p:txBody>
      </p:sp>
      <p:sp>
        <p:nvSpPr>
          <p:cNvPr id="313" name="Google Shape;313;p33"/>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lang="en-US"/>
              <a:t>The </a:t>
            </a:r>
            <a:r>
              <a:rPr b="0" i="1" lang="en-US"/>
              <a:t>searching problem </a:t>
            </a:r>
            <a:r>
              <a:rPr lang="en-US"/>
              <a:t>deals with finding a given value, called a </a:t>
            </a:r>
            <a:r>
              <a:rPr b="0" i="1" lang="en-US"/>
              <a:t>search key</a:t>
            </a:r>
            <a:r>
              <a:rPr lang="en-US"/>
              <a:t>, in a given set (or a multiset, which permits several elements to have the same value).</a:t>
            </a:r>
            <a:endParaRPr/>
          </a:p>
          <a:p>
            <a:pPr indent="-176848" lvl="0" marL="319088" rtl="0" algn="l">
              <a:spcBef>
                <a:spcPts val="0"/>
              </a:spcBef>
              <a:spcAft>
                <a:spcPts val="0"/>
              </a:spcAft>
              <a:buSzPts val="2240"/>
              <a:buFont typeface="Noto Sans Symbols"/>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String Processing</a:t>
            </a:r>
            <a:endParaRPr/>
          </a:p>
        </p:txBody>
      </p:sp>
      <p:sp>
        <p:nvSpPr>
          <p:cNvPr id="319" name="Google Shape;319;p34"/>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2240"/>
              <a:buFont typeface="Noto Sans Symbols"/>
              <a:buChar char="◻"/>
            </a:pPr>
            <a:r>
              <a:rPr lang="en-US"/>
              <a:t>A </a:t>
            </a:r>
            <a:r>
              <a:rPr b="0" i="1" lang="en-US"/>
              <a:t>string </a:t>
            </a:r>
            <a:r>
              <a:rPr lang="en-US"/>
              <a:t>is a sequence of characters from an alphabet.</a:t>
            </a:r>
            <a:endParaRPr/>
          </a:p>
          <a:p>
            <a:pPr indent="-314960" lvl="0" marL="457200" rtl="0" algn="l">
              <a:lnSpc>
                <a:spcPct val="90000"/>
              </a:lnSpc>
              <a:spcBef>
                <a:spcPts val="0"/>
              </a:spcBef>
              <a:spcAft>
                <a:spcPts val="0"/>
              </a:spcAft>
              <a:buSzPts val="2240"/>
              <a:buFont typeface="Noto Sans Symbols"/>
              <a:buNone/>
            </a:pPr>
            <a:r>
              <a:t/>
            </a:r>
            <a:endParaRPr/>
          </a:p>
          <a:p>
            <a:pPr indent="-457200" lvl="0" marL="457200" rtl="0" algn="l">
              <a:lnSpc>
                <a:spcPct val="90000"/>
              </a:lnSpc>
              <a:spcBef>
                <a:spcPts val="0"/>
              </a:spcBef>
              <a:spcAft>
                <a:spcPts val="0"/>
              </a:spcAft>
              <a:buSzPts val="2240"/>
              <a:buFont typeface="Noto Sans Symbols"/>
              <a:buChar char="◻"/>
            </a:pPr>
            <a:r>
              <a:rPr lang="en-US"/>
              <a:t>String of particular interest: </a:t>
            </a:r>
            <a:endParaRPr/>
          </a:p>
          <a:p>
            <a:pPr indent="-457200" lvl="0" marL="457200" rtl="0" algn="l">
              <a:lnSpc>
                <a:spcPct val="90000"/>
              </a:lnSpc>
              <a:spcBef>
                <a:spcPts val="0"/>
              </a:spcBef>
              <a:spcAft>
                <a:spcPts val="0"/>
              </a:spcAft>
              <a:buSzPts val="2240"/>
              <a:buFont typeface="Noto Sans Symbols"/>
              <a:buNone/>
            </a:pPr>
            <a:r>
              <a:rPr lang="en-US"/>
              <a:t>		1. Text string – comprises letters, numbers, and special characters</a:t>
            </a:r>
            <a:endParaRPr/>
          </a:p>
          <a:p>
            <a:pPr indent="-457200" lvl="0" marL="457200" rtl="0" algn="l">
              <a:lnSpc>
                <a:spcPct val="90000"/>
              </a:lnSpc>
              <a:spcBef>
                <a:spcPts val="0"/>
              </a:spcBef>
              <a:spcAft>
                <a:spcPts val="0"/>
              </a:spcAft>
              <a:buSzPts val="2240"/>
              <a:buFont typeface="Noto Sans Symbols"/>
              <a:buNone/>
            </a:pPr>
            <a:r>
              <a:rPr lang="en-US"/>
              <a:t>		2. Bit string – comprises zeros and ones</a:t>
            </a:r>
            <a:endParaRPr/>
          </a:p>
          <a:p>
            <a:pPr indent="-457200" lvl="0" marL="457200" rtl="0" algn="l">
              <a:lnSpc>
                <a:spcPct val="90000"/>
              </a:lnSpc>
              <a:spcBef>
                <a:spcPts val="0"/>
              </a:spcBef>
              <a:spcAft>
                <a:spcPts val="0"/>
              </a:spcAft>
              <a:buSzPts val="2240"/>
              <a:buFont typeface="Noto Sans Symbols"/>
              <a:buNone/>
            </a:pPr>
            <a:r>
              <a:rPr lang="en-US"/>
              <a:t>		3. Gene sequence</a:t>
            </a:r>
            <a:endParaRPr/>
          </a:p>
          <a:p>
            <a:pPr indent="-457200" lvl="0" marL="457200" rtl="0" algn="l">
              <a:lnSpc>
                <a:spcPct val="90000"/>
              </a:lnSpc>
              <a:spcBef>
                <a:spcPts val="0"/>
              </a:spcBef>
              <a:spcAft>
                <a:spcPts val="0"/>
              </a:spcAft>
              <a:buSzPts val="2240"/>
              <a:buFont typeface="Noto Sans Symbols"/>
              <a:buNone/>
            </a:pPr>
            <a:r>
              <a:t/>
            </a:r>
            <a:endParaRPr/>
          </a:p>
          <a:p>
            <a:pPr indent="-457200" lvl="0" marL="457200" rtl="0" algn="l">
              <a:lnSpc>
                <a:spcPct val="90000"/>
              </a:lnSpc>
              <a:spcBef>
                <a:spcPts val="0"/>
              </a:spcBef>
              <a:spcAft>
                <a:spcPts val="0"/>
              </a:spcAft>
              <a:buSzPts val="2240"/>
              <a:buFont typeface="Noto Sans Symbols"/>
              <a:buChar char="◻"/>
            </a:pPr>
            <a:r>
              <a:rPr lang="en-US"/>
              <a:t>Mainly </a:t>
            </a:r>
            <a:r>
              <a:rPr b="0" i="1" lang="en-US"/>
              <a:t>string matching problem</a:t>
            </a:r>
            <a:r>
              <a:rPr lang="en-US"/>
              <a:t>: searching for a given word in a text</a:t>
            </a:r>
            <a:endParaRPr/>
          </a:p>
        </p:txBody>
      </p:sp>
      <p:sp>
        <p:nvSpPr>
          <p:cNvPr id="320" name="Google Shape;320;p34"/>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Graph Problems</a:t>
            </a:r>
            <a:endParaRPr/>
          </a:p>
        </p:txBody>
      </p:sp>
      <p:sp>
        <p:nvSpPr>
          <p:cNvPr id="326" name="Google Shape;326;p35"/>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lnSpc>
                <a:spcPct val="70000"/>
              </a:lnSpc>
              <a:spcBef>
                <a:spcPts val="0"/>
              </a:spcBef>
              <a:spcAft>
                <a:spcPts val="0"/>
              </a:spcAft>
              <a:buSzPts val="2240"/>
              <a:buFont typeface="Noto Sans Symbols"/>
              <a:buChar char="◻"/>
            </a:pPr>
            <a:r>
              <a:rPr lang="en-US"/>
              <a:t>A </a:t>
            </a:r>
            <a:r>
              <a:rPr b="0" i="1" lang="en-US"/>
              <a:t>graph </a:t>
            </a:r>
            <a:r>
              <a:rPr lang="en-US"/>
              <a:t>can be thought of as a collection of points called vertices, some of which are connected by line segments called edges.</a:t>
            </a:r>
            <a:endParaRPr/>
          </a:p>
          <a:p>
            <a:pPr indent="-17684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Char char="◻"/>
            </a:pPr>
            <a:r>
              <a:rPr lang="en-US"/>
              <a:t>Used for modeling a wide variety of real-life applications.</a:t>
            </a:r>
            <a:endParaRPr/>
          </a:p>
          <a:p>
            <a:pPr indent="-176848" lvl="0" marL="319088" rtl="0" algn="l">
              <a:lnSpc>
                <a:spcPct val="70000"/>
              </a:lnSpc>
              <a:spcBef>
                <a:spcPts val="0"/>
              </a:spcBef>
              <a:spcAft>
                <a:spcPts val="0"/>
              </a:spcAft>
              <a:buSzPts val="2240"/>
              <a:buFont typeface="Noto Sans Symbols"/>
              <a:buNone/>
            </a:pPr>
            <a:r>
              <a:t/>
            </a:r>
            <a:endParaRPr/>
          </a:p>
          <a:p>
            <a:pPr indent="-319088" lvl="0" marL="319088" rtl="0" algn="l">
              <a:lnSpc>
                <a:spcPct val="70000"/>
              </a:lnSpc>
              <a:spcBef>
                <a:spcPts val="0"/>
              </a:spcBef>
              <a:spcAft>
                <a:spcPts val="0"/>
              </a:spcAft>
              <a:buSzPts val="2240"/>
              <a:buFont typeface="Noto Sans Symbols"/>
              <a:buChar char="◻"/>
            </a:pPr>
            <a:r>
              <a:rPr lang="en-US"/>
              <a:t>Basic graph algorithms include: </a:t>
            </a:r>
            <a:endParaRPr/>
          </a:p>
          <a:p>
            <a:pPr indent="-319088" lvl="0" marL="319088" rtl="0" algn="l">
              <a:lnSpc>
                <a:spcPct val="70000"/>
              </a:lnSpc>
              <a:spcBef>
                <a:spcPts val="0"/>
              </a:spcBef>
              <a:spcAft>
                <a:spcPts val="0"/>
              </a:spcAft>
              <a:buSzPts val="2240"/>
              <a:buFont typeface="Noto Sans Symbols"/>
              <a:buNone/>
            </a:pPr>
            <a:r>
              <a:rPr lang="en-US"/>
              <a:t>	1.    </a:t>
            </a:r>
            <a:r>
              <a:rPr b="0" lang="en-US">
                <a:solidFill>
                  <a:srgbClr val="FF9933"/>
                </a:solidFill>
              </a:rPr>
              <a:t>Graph traversal algorithms</a:t>
            </a:r>
            <a:r>
              <a:rPr lang="en-US"/>
              <a:t> - How can one visit all 	the points in a network? </a:t>
            </a:r>
            <a:endParaRPr/>
          </a:p>
          <a:p>
            <a:pPr indent="-319088" lvl="0" marL="319088" rtl="0" algn="l">
              <a:lnSpc>
                <a:spcPct val="70000"/>
              </a:lnSpc>
              <a:spcBef>
                <a:spcPts val="0"/>
              </a:spcBef>
              <a:spcAft>
                <a:spcPts val="0"/>
              </a:spcAft>
              <a:buSzPts val="2240"/>
              <a:buFont typeface="Noto Sans Symbols"/>
              <a:buNone/>
            </a:pPr>
            <a:r>
              <a:rPr lang="en-US"/>
              <a:t>	2.    </a:t>
            </a:r>
            <a:r>
              <a:rPr b="0" lang="en-US">
                <a:solidFill>
                  <a:srgbClr val="FF9933"/>
                </a:solidFill>
              </a:rPr>
              <a:t>Shortest-path algorithms</a:t>
            </a:r>
            <a:r>
              <a:rPr lang="en-US"/>
              <a:t> - What is the best </a:t>
            </a:r>
            <a:r>
              <a:rPr b="0" lang="en-US"/>
              <a:t> 	</a:t>
            </a:r>
            <a:r>
              <a:rPr lang="en-US"/>
              <a:t>Introduction route between two cities? </a:t>
            </a:r>
            <a:endParaRPr/>
          </a:p>
          <a:p>
            <a:pPr indent="-319088" lvl="0" marL="319088" rtl="0" algn="l">
              <a:lnSpc>
                <a:spcPct val="70000"/>
              </a:lnSpc>
              <a:spcBef>
                <a:spcPts val="0"/>
              </a:spcBef>
              <a:spcAft>
                <a:spcPts val="0"/>
              </a:spcAft>
              <a:buSzPts val="2240"/>
              <a:buFont typeface="Noto Sans Symbols"/>
              <a:buNone/>
            </a:pPr>
            <a:r>
              <a:rPr lang="en-US"/>
              <a:t>	3.    </a:t>
            </a:r>
            <a:r>
              <a:rPr b="0" lang="en-US">
                <a:solidFill>
                  <a:srgbClr val="FF9933"/>
                </a:solidFill>
              </a:rPr>
              <a:t>Topological sorting</a:t>
            </a:r>
            <a:r>
              <a:rPr lang="en-US"/>
              <a:t> for graphs with directed edges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descr="Pink tissue paper" id="148" name="Google Shape;148;p2"/>
          <p:cNvSpPr/>
          <p:nvPr/>
        </p:nvSpPr>
        <p:spPr>
          <a:xfrm>
            <a:off x="2286000" y="1524000"/>
            <a:ext cx="36576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2"/>
                </a:solidFill>
                <a:latin typeface="Arial"/>
                <a:ea typeface="Arial"/>
                <a:cs typeface="Arial"/>
                <a:sym typeface="Arial"/>
              </a:rPr>
              <a:t>UNIT-I</a:t>
            </a:r>
            <a:endParaRPr b="1" i="0" sz="3200" u="none" cap="none" strike="noStrike">
              <a:solidFill>
                <a:schemeClr val="lt2"/>
              </a:solidFill>
              <a:latin typeface="Arial"/>
              <a:ea typeface="Arial"/>
              <a:cs typeface="Arial"/>
              <a:sym typeface="Arial"/>
            </a:endParaRPr>
          </a:p>
        </p:txBody>
      </p:sp>
      <p:sp>
        <p:nvSpPr>
          <p:cNvPr descr="Pink tissue paper" id="149" name="Google Shape;149;p2"/>
          <p:cNvSpPr/>
          <p:nvPr/>
        </p:nvSpPr>
        <p:spPr>
          <a:xfrm>
            <a:off x="2514600" y="3200400"/>
            <a:ext cx="3505200" cy="990600"/>
          </a:xfrm>
          <a:prstGeom prst="rect">
            <a:avLst/>
          </a:prstGeom>
          <a:noFill/>
          <a:ln>
            <a:noFill/>
          </a:ln>
        </p:spPr>
        <p:txBody>
          <a:bodyPr anchorCtr="0" anchor="t" bIns="45700" lIns="91425" spcFirstLastPara="1" rIns="0" wrap="square" tIns="45700">
            <a:noAutofit/>
          </a:bodyPr>
          <a:lstStyle/>
          <a:p>
            <a:pPr indent="0" lvl="0" marL="0" marR="0" rtl="0" algn="l">
              <a:spcBef>
                <a:spcPts val="0"/>
              </a:spcBef>
              <a:spcAft>
                <a:spcPts val="0"/>
              </a:spcAft>
              <a:buNone/>
            </a:pPr>
            <a:r>
              <a:rPr b="1" i="0" lang="en-US" sz="3600" u="none" cap="none" strike="noStrike">
                <a:solidFill>
                  <a:srgbClr val="FFFF99"/>
                </a:solidFill>
                <a:latin typeface="Arial"/>
                <a:ea typeface="Arial"/>
                <a:cs typeface="Arial"/>
                <a:sym typeface="Arial"/>
              </a:rPr>
              <a:t>Introduction</a:t>
            </a:r>
            <a:endParaRPr/>
          </a:p>
        </p:txBody>
      </p:sp>
      <p:sp>
        <p:nvSpPr>
          <p:cNvPr id="150" name="Google Shape;150;p2"/>
          <p:cNvSpPr/>
          <p:nvPr/>
        </p:nvSpPr>
        <p:spPr>
          <a:xfrm>
            <a:off x="1079500" y="6210300"/>
            <a:ext cx="34290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
        <p:nvSpPr>
          <p:cNvPr id="151" name="Google Shape;151;p2"/>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
        <p:nvSpPr>
          <p:cNvPr id="152" name="Google Shape;152;p2"/>
          <p:cNvSpPr txBox="1"/>
          <p:nvPr/>
        </p:nvSpPr>
        <p:spPr>
          <a:xfrm>
            <a:off x="4267200" y="6324600"/>
            <a:ext cx="609600" cy="441325"/>
          </a:xfrm>
          <a:prstGeom prst="rect">
            <a:avLst/>
          </a:prstGeom>
          <a:no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Combinatorial Problems</a:t>
            </a:r>
            <a:endParaRPr/>
          </a:p>
        </p:txBody>
      </p:sp>
      <p:sp>
        <p:nvSpPr>
          <p:cNvPr id="332" name="Google Shape;332;p36"/>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457200" lvl="0" marL="457200" rtl="0" algn="l">
              <a:lnSpc>
                <a:spcPct val="80000"/>
              </a:lnSpc>
              <a:spcBef>
                <a:spcPts val="0"/>
              </a:spcBef>
              <a:spcAft>
                <a:spcPts val="0"/>
              </a:spcAft>
              <a:buSzPts val="2240"/>
              <a:buFont typeface="Noto Sans Symbols"/>
              <a:buChar char="◻"/>
            </a:pPr>
            <a:r>
              <a:rPr b="0" i="1" lang="en-US"/>
              <a:t>combinatorial problems:</a:t>
            </a:r>
            <a:r>
              <a:rPr lang="en-US"/>
              <a:t> problems that ask (explicitly or implicitly) to find a combinatorial object—such as a permutation, a combination, or a subset—that satisfies certain constraints and has some desired property (e.g., maximizes a value or minimizes a cost).</a:t>
            </a:r>
            <a:endParaRPr/>
          </a:p>
          <a:p>
            <a:pPr indent="-314960" lvl="0" marL="457200" rtl="0" algn="l">
              <a:lnSpc>
                <a:spcPct val="80000"/>
              </a:lnSpc>
              <a:spcBef>
                <a:spcPts val="0"/>
              </a:spcBef>
              <a:spcAft>
                <a:spcPts val="0"/>
              </a:spcAft>
              <a:buSzPts val="2240"/>
              <a:buFont typeface="Noto Sans Symbols"/>
              <a:buNone/>
            </a:pPr>
            <a:r>
              <a:t/>
            </a:r>
            <a:endParaRPr/>
          </a:p>
          <a:p>
            <a:pPr indent="-342900" lvl="1" marL="800100" rtl="0" algn="l">
              <a:lnSpc>
                <a:spcPct val="80000"/>
              </a:lnSpc>
              <a:spcBef>
                <a:spcPts val="400"/>
              </a:spcBef>
              <a:spcAft>
                <a:spcPts val="0"/>
              </a:spcAft>
              <a:buSzPts val="2340"/>
              <a:buFont typeface="Noto Sans Symbols"/>
              <a:buNone/>
            </a:pPr>
            <a:r>
              <a:rPr lang="en-US"/>
              <a:t>1. Combinatorial grows extremely fast with problem size</a:t>
            </a:r>
            <a:endParaRPr/>
          </a:p>
          <a:p>
            <a:pPr indent="-457200" lvl="0" marL="457200" rtl="0" algn="l">
              <a:lnSpc>
                <a:spcPct val="80000"/>
              </a:lnSpc>
              <a:spcBef>
                <a:spcPts val="0"/>
              </a:spcBef>
              <a:spcAft>
                <a:spcPts val="0"/>
              </a:spcAft>
              <a:buSzPts val="2240"/>
              <a:buFont typeface="Noto Sans Symbols"/>
              <a:buNone/>
            </a:pPr>
            <a:r>
              <a:t/>
            </a:r>
            <a:endParaRPr/>
          </a:p>
          <a:p>
            <a:pPr indent="-457200" lvl="0" marL="457200" rtl="0" algn="l">
              <a:lnSpc>
                <a:spcPct val="80000"/>
              </a:lnSpc>
              <a:spcBef>
                <a:spcPts val="0"/>
              </a:spcBef>
              <a:spcAft>
                <a:spcPts val="0"/>
              </a:spcAft>
              <a:buSzPts val="2240"/>
              <a:buFont typeface="Noto Sans Symbols"/>
              <a:buNone/>
            </a:pPr>
            <a:r>
              <a:rPr lang="en-US"/>
              <a:t>	2. No known algorithm solving most such problems exactly in an acceptable amount of time.</a:t>
            </a:r>
            <a:endParaRPr/>
          </a:p>
          <a:p>
            <a:pPr indent="-314960" lvl="0" marL="457200" rtl="0" algn="l">
              <a:lnSpc>
                <a:spcPct val="80000"/>
              </a:lnSpc>
              <a:spcBef>
                <a:spcPts val="0"/>
              </a:spcBef>
              <a:spcAft>
                <a:spcPts val="0"/>
              </a:spcAft>
              <a:buSzPts val="2240"/>
              <a:buFont typeface="Noto Sans Symbols"/>
              <a:buNone/>
            </a:pPr>
            <a:r>
              <a:t/>
            </a:r>
            <a:endParaRPr/>
          </a:p>
          <a:p>
            <a:pPr indent="-314960" lvl="0" marL="457200" rtl="0" algn="l">
              <a:lnSpc>
                <a:spcPct val="80000"/>
              </a:lnSpc>
              <a:spcBef>
                <a:spcPts val="0"/>
              </a:spcBef>
              <a:spcAft>
                <a:spcPts val="0"/>
              </a:spcAft>
              <a:buSzPts val="2240"/>
              <a:buFont typeface="Noto Sans Symbols"/>
              <a:buNone/>
            </a:pPr>
            <a:r>
              <a:t/>
            </a:r>
            <a:endParaRPr/>
          </a:p>
        </p:txBody>
      </p:sp>
      <p:sp>
        <p:nvSpPr>
          <p:cNvPr id="333" name="Google Shape;333;p36"/>
          <p:cNvSpPr txBox="1"/>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Geometric Problems</a:t>
            </a:r>
            <a:endParaRPr/>
          </a:p>
        </p:txBody>
      </p:sp>
      <p:sp>
        <p:nvSpPr>
          <p:cNvPr id="339" name="Google Shape;339;p37"/>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b="0" i="1" lang="en-US"/>
              <a:t>Geometric algorithms </a:t>
            </a:r>
            <a:r>
              <a:rPr lang="en-US"/>
              <a:t>deal with geometric objects such as points, lines, and polygons.</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None/>
            </a:pPr>
            <a:r>
              <a:rPr lang="en-US"/>
              <a:t>2 class problems:</a:t>
            </a:r>
            <a:endParaRPr/>
          </a:p>
          <a:p>
            <a:pPr indent="-319088" lvl="0" marL="319088" rtl="0" algn="l">
              <a:spcBef>
                <a:spcPts val="0"/>
              </a:spcBef>
              <a:spcAft>
                <a:spcPts val="0"/>
              </a:spcAft>
              <a:buSzPts val="2240"/>
              <a:buFont typeface="Noto Sans Symbols"/>
              <a:buChar char="◻"/>
            </a:pPr>
            <a:r>
              <a:rPr lang="en-US"/>
              <a:t>The </a:t>
            </a:r>
            <a:r>
              <a:rPr b="0" i="1" lang="en-US"/>
              <a:t>closest pair problem</a:t>
            </a:r>
            <a:r>
              <a:rPr lang="en-US"/>
              <a:t>: given </a:t>
            </a:r>
            <a:r>
              <a:rPr i="1" lang="en-US"/>
              <a:t>n </a:t>
            </a:r>
            <a:r>
              <a:rPr lang="en-US"/>
              <a:t>points in the plane, find the closest pair among them. </a:t>
            </a:r>
            <a:endParaRPr/>
          </a:p>
          <a:p>
            <a:pPr indent="-176848" lvl="0" marL="319088" rtl="0" algn="l">
              <a:spcBef>
                <a:spcPts val="0"/>
              </a:spcBef>
              <a:spcAft>
                <a:spcPts val="0"/>
              </a:spcAft>
              <a:buSzPts val="2240"/>
              <a:buFont typeface="Noto Sans Symbols"/>
              <a:buNone/>
            </a:pPr>
            <a:r>
              <a:t/>
            </a:r>
            <a:endParaRPr/>
          </a:p>
          <a:p>
            <a:pPr indent="-319088" lvl="0" marL="319088" rtl="0" algn="l">
              <a:spcBef>
                <a:spcPts val="0"/>
              </a:spcBef>
              <a:spcAft>
                <a:spcPts val="0"/>
              </a:spcAft>
              <a:buSzPts val="2240"/>
              <a:buFont typeface="Noto Sans Symbols"/>
              <a:buChar char="◻"/>
            </a:pPr>
            <a:r>
              <a:rPr lang="en-US"/>
              <a:t>The </a:t>
            </a:r>
            <a:r>
              <a:rPr b="0" i="1" lang="en-US"/>
              <a:t>convex hull problem </a:t>
            </a:r>
            <a:r>
              <a:rPr lang="en-US"/>
              <a:t>asks to find the smallest convex polygon that would include all the points of a given set. If</a:t>
            </a:r>
            <a:endParaRPr/>
          </a:p>
          <a:p>
            <a:pPr indent="-176848" lvl="0" marL="319088" rtl="0" algn="l">
              <a:spcBef>
                <a:spcPts val="0"/>
              </a:spcBef>
              <a:spcAft>
                <a:spcPts val="0"/>
              </a:spcAft>
              <a:buSzPts val="2240"/>
              <a:buFont typeface="Noto Sans Symbols"/>
              <a:buNone/>
            </a:pPr>
            <a:r>
              <a:t/>
            </a:r>
            <a:endParaRPr b="0"/>
          </a:p>
        </p:txBody>
      </p:sp>
      <p:sp>
        <p:nvSpPr>
          <p:cNvPr id="340" name="Google Shape;340;p37"/>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Convex hull problem</a:t>
            </a:r>
            <a:endParaRPr/>
          </a:p>
        </p:txBody>
      </p:sp>
      <p:sp>
        <p:nvSpPr>
          <p:cNvPr id="346" name="Google Shape;346;p38"/>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149860" lvl="0" marL="292100" rtl="0" algn="l">
              <a:spcBef>
                <a:spcPts val="0"/>
              </a:spcBef>
              <a:spcAft>
                <a:spcPts val="0"/>
              </a:spcAft>
              <a:buSzPts val="2240"/>
              <a:buNone/>
            </a:pPr>
            <a:r>
              <a:t/>
            </a:r>
            <a:endParaRPr/>
          </a:p>
        </p:txBody>
      </p:sp>
      <p:pic>
        <p:nvPicPr>
          <p:cNvPr id="347" name="Google Shape;347;p38"/>
          <p:cNvPicPr preferRelativeResize="0"/>
          <p:nvPr/>
        </p:nvPicPr>
        <p:blipFill rotWithShape="1">
          <a:blip r:embed="rId3">
            <a:alphaModFix/>
          </a:blip>
          <a:srcRect b="0" l="0" r="0" t="0"/>
          <a:stretch/>
        </p:blipFill>
        <p:spPr>
          <a:xfrm>
            <a:off x="3619500" y="2476500"/>
            <a:ext cx="1905000" cy="1905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idx="4294967295" type="title"/>
          </p:nvPr>
        </p:nvSpPr>
        <p:spPr>
          <a:xfrm>
            <a:off x="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Numerical Problems</a:t>
            </a:r>
            <a:endParaRPr/>
          </a:p>
        </p:txBody>
      </p:sp>
      <p:sp>
        <p:nvSpPr>
          <p:cNvPr id="353" name="Google Shape;353;p39"/>
          <p:cNvSpPr txBox="1"/>
          <p:nvPr>
            <p:ph idx="4294967295" type="body"/>
          </p:nvPr>
        </p:nvSpPr>
        <p:spPr>
          <a:xfrm>
            <a:off x="866775" y="1270000"/>
            <a:ext cx="8277225" cy="4876800"/>
          </a:xfrm>
          <a:prstGeom prst="rect">
            <a:avLst/>
          </a:prstGeom>
          <a:solidFill>
            <a:srgbClr val="C0C0C0">
              <a:alpha val="20000"/>
            </a:srgbClr>
          </a:solid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19088" lvl="0" marL="319088" rtl="0" algn="l">
              <a:spcBef>
                <a:spcPts val="0"/>
              </a:spcBef>
              <a:spcAft>
                <a:spcPts val="0"/>
              </a:spcAft>
              <a:buSzPts val="2240"/>
              <a:buFont typeface="Noto Sans Symbols"/>
              <a:buChar char="◻"/>
            </a:pPr>
            <a:r>
              <a:rPr b="0" i="1" lang="en-US"/>
              <a:t>Numerical problems</a:t>
            </a:r>
            <a:r>
              <a:rPr lang="en-US"/>
              <a:t>, another large special area of applications, are problems that involve mathematical objects of continuous nature: solving equations and systems of equations, computing definite integrals, evaluating functions, and so on.</a:t>
            </a:r>
            <a:endParaRPr/>
          </a:p>
          <a:p>
            <a:pPr indent="-176848" lvl="0" marL="319088" rtl="0" algn="l">
              <a:spcBef>
                <a:spcPts val="0"/>
              </a:spcBef>
              <a:spcAft>
                <a:spcPts val="0"/>
              </a:spcAft>
              <a:buSzPts val="2240"/>
              <a:buFont typeface="Noto Sans Symbols"/>
              <a:buNone/>
            </a:pPr>
            <a:r>
              <a:t/>
            </a:r>
            <a:endParaRPr/>
          </a:p>
        </p:txBody>
      </p:sp>
      <p:sp>
        <p:nvSpPr>
          <p:cNvPr id="354" name="Google Shape;354;p39"/>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t/>
            </a:r>
            <a:endParaRPr/>
          </a:p>
        </p:txBody>
      </p:sp>
      <p:sp>
        <p:nvSpPr>
          <p:cNvPr id="360" name="Google Shape;360;p40"/>
          <p:cNvSpPr/>
          <p:nvPr/>
        </p:nvSpPr>
        <p:spPr>
          <a:xfrm>
            <a:off x="990600" y="2743200"/>
            <a:ext cx="7588250" cy="6858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2"/>
                </a:solidFill>
                <a:latin typeface="Times New Roman"/>
                <a:ea typeface="Times New Roman"/>
                <a:cs typeface="Times New Roman"/>
                <a:sym typeface="Times New Roman"/>
              </a:rPr>
              <a:t>Fundamentals of Analysis of algorithm efficiency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Analysis of algorithms</a:t>
            </a:r>
            <a:endParaRPr/>
          </a:p>
        </p:txBody>
      </p:sp>
      <p:sp>
        <p:nvSpPr>
          <p:cNvPr id="367" name="Google Shape;367;p41"/>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1960"/>
              <a:buChar char="⦿"/>
            </a:pPr>
            <a:r>
              <a:rPr lang="en-US" sz="2800"/>
              <a:t>Issues:</a:t>
            </a:r>
            <a:endParaRPr/>
          </a:p>
          <a:p>
            <a:pPr indent="-228600" lvl="1" marL="640080" rtl="0" algn="l">
              <a:spcBef>
                <a:spcPts val="400"/>
              </a:spcBef>
              <a:spcAft>
                <a:spcPts val="0"/>
              </a:spcAft>
              <a:buSzPts val="2520"/>
              <a:buFont typeface="Rockwell"/>
              <a:buChar char="•"/>
            </a:pPr>
            <a:r>
              <a:rPr lang="en-US" sz="2800">
                <a:solidFill>
                  <a:schemeClr val="lt1"/>
                </a:solidFill>
              </a:rPr>
              <a:t>correctness</a:t>
            </a:r>
            <a:endParaRPr/>
          </a:p>
          <a:p>
            <a:pPr indent="-228600" lvl="1" marL="640080" rtl="0" algn="l">
              <a:spcBef>
                <a:spcPts val="400"/>
              </a:spcBef>
              <a:spcAft>
                <a:spcPts val="0"/>
              </a:spcAft>
              <a:buSzPts val="2520"/>
              <a:buFont typeface="Rockwell"/>
              <a:buChar char="•"/>
            </a:pPr>
            <a:r>
              <a:rPr lang="en-US" sz="2800">
                <a:solidFill>
                  <a:schemeClr val="lt1"/>
                </a:solidFill>
              </a:rPr>
              <a:t>time efficiency</a:t>
            </a:r>
            <a:endParaRPr/>
          </a:p>
          <a:p>
            <a:pPr indent="-228600" lvl="1" marL="640080" rtl="0" algn="l">
              <a:spcBef>
                <a:spcPts val="400"/>
              </a:spcBef>
              <a:spcAft>
                <a:spcPts val="0"/>
              </a:spcAft>
              <a:buSzPts val="2520"/>
              <a:buFont typeface="Rockwell"/>
              <a:buChar char="•"/>
            </a:pPr>
            <a:r>
              <a:rPr lang="en-US" sz="2800">
                <a:solidFill>
                  <a:schemeClr val="lt1"/>
                </a:solidFill>
              </a:rPr>
              <a:t>space efficiency</a:t>
            </a:r>
            <a:endParaRPr/>
          </a:p>
          <a:p>
            <a:pPr indent="-228600" lvl="1" marL="640080" rtl="0" algn="l">
              <a:spcBef>
                <a:spcPts val="400"/>
              </a:spcBef>
              <a:spcAft>
                <a:spcPts val="0"/>
              </a:spcAft>
              <a:buSzPts val="2520"/>
              <a:buFont typeface="Rockwell"/>
              <a:buChar char="•"/>
            </a:pPr>
            <a:r>
              <a:rPr lang="en-US" sz="2800">
                <a:solidFill>
                  <a:schemeClr val="lt1"/>
                </a:solidFill>
              </a:rPr>
              <a:t>optimality</a:t>
            </a:r>
            <a:endParaRPr/>
          </a:p>
          <a:p>
            <a:pPr indent="-80009" lvl="1" marL="640080" rtl="0" algn="l">
              <a:spcBef>
                <a:spcPts val="400"/>
              </a:spcBef>
              <a:spcAft>
                <a:spcPts val="0"/>
              </a:spcAft>
              <a:buSzPts val="2340"/>
              <a:buFont typeface="Rockwell"/>
              <a:buNone/>
            </a:pPr>
            <a:r>
              <a:t/>
            </a:r>
            <a:endParaRPr>
              <a:solidFill>
                <a:schemeClr val="lt1"/>
              </a:solidFill>
            </a:endParaRPr>
          </a:p>
          <a:p>
            <a:pPr indent="-292100" lvl="0" marL="292100" rtl="0" algn="l">
              <a:spcBef>
                <a:spcPts val="0"/>
              </a:spcBef>
              <a:spcAft>
                <a:spcPts val="0"/>
              </a:spcAft>
              <a:buSzPts val="1960"/>
              <a:buChar char="⦿"/>
            </a:pPr>
            <a:r>
              <a:rPr lang="en-US" sz="2800"/>
              <a:t>Approaches:</a:t>
            </a:r>
            <a:r>
              <a:rPr lang="en-US"/>
              <a:t> </a:t>
            </a:r>
            <a:endParaRPr/>
          </a:p>
          <a:p>
            <a:pPr indent="-228600" lvl="1" marL="640080" rtl="0" algn="l">
              <a:spcBef>
                <a:spcPts val="400"/>
              </a:spcBef>
              <a:spcAft>
                <a:spcPts val="0"/>
              </a:spcAft>
              <a:buSzPts val="2520"/>
              <a:buFont typeface="Rockwell"/>
              <a:buChar char="•"/>
            </a:pPr>
            <a:r>
              <a:rPr lang="en-US" sz="2800">
                <a:solidFill>
                  <a:schemeClr val="lt1"/>
                </a:solidFill>
              </a:rPr>
              <a:t>theoretical analysis</a:t>
            </a:r>
            <a:endParaRPr/>
          </a:p>
          <a:p>
            <a:pPr indent="-228600" lvl="1" marL="640080" rtl="0" algn="l">
              <a:spcBef>
                <a:spcPts val="400"/>
              </a:spcBef>
              <a:spcAft>
                <a:spcPts val="0"/>
              </a:spcAft>
              <a:buSzPts val="2520"/>
              <a:buFont typeface="Rockwell"/>
              <a:buChar char="•"/>
            </a:pPr>
            <a:r>
              <a:rPr lang="en-US" sz="2800">
                <a:solidFill>
                  <a:schemeClr val="lt1"/>
                </a:solidFill>
              </a:rPr>
              <a:t>empirical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Theoretical analysis of time efficiency</a:t>
            </a:r>
            <a:endParaRPr/>
          </a:p>
        </p:txBody>
      </p:sp>
      <p:sp>
        <p:nvSpPr>
          <p:cNvPr id="374" name="Google Shape;374;p42"/>
          <p:cNvSpPr txBox="1"/>
          <p:nvPr>
            <p:ph idx="1" type="body"/>
          </p:nvPr>
        </p:nvSpPr>
        <p:spPr>
          <a:xfrm>
            <a:off x="419100" y="1219200"/>
            <a:ext cx="8305800" cy="4905375"/>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Time efficiency is analyzed by determining the number of repetitions of the </a:t>
            </a:r>
            <a:r>
              <a:rPr i="1" lang="en-US" u="sng"/>
              <a:t>basic operation</a:t>
            </a:r>
            <a:r>
              <a:rPr lang="en-US"/>
              <a:t> as a function of </a:t>
            </a:r>
            <a:r>
              <a:rPr i="1" lang="en-US" u="sng"/>
              <a:t>input size</a:t>
            </a:r>
            <a:endParaRPr/>
          </a:p>
          <a:p>
            <a:pPr indent="-149860" lvl="0" marL="292100" rtl="0" algn="l">
              <a:spcBef>
                <a:spcPts val="0"/>
              </a:spcBef>
              <a:spcAft>
                <a:spcPts val="0"/>
              </a:spcAft>
              <a:buSzPts val="2240"/>
              <a:buNone/>
            </a:pPr>
            <a:r>
              <a:t/>
            </a:r>
            <a:endParaRPr i="1" u="sng"/>
          </a:p>
          <a:p>
            <a:pPr indent="-292100" lvl="0" marL="292100" rtl="0" algn="l">
              <a:spcBef>
                <a:spcPts val="0"/>
              </a:spcBef>
              <a:spcAft>
                <a:spcPts val="0"/>
              </a:spcAft>
              <a:buSzPts val="2240"/>
              <a:buChar char="⦿"/>
            </a:pPr>
            <a:r>
              <a:rPr i="1" lang="en-US" u="sng"/>
              <a:t>Basic operation</a:t>
            </a:r>
            <a:r>
              <a:rPr lang="en-US"/>
              <a:t>: the operation that contributes the most towards the running time of the algorithm</a:t>
            </a:r>
            <a:endParaRPr/>
          </a:p>
          <a:p>
            <a:pPr indent="-149860" lvl="0" marL="292100" rtl="0" algn="l">
              <a:spcBef>
                <a:spcPts val="0"/>
              </a:spcBef>
              <a:spcAft>
                <a:spcPts val="0"/>
              </a:spcAft>
              <a:buSzPts val="2240"/>
              <a:buNone/>
            </a:pPr>
            <a:r>
              <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1960"/>
              <a:buFont typeface="Arial"/>
              <a:buNone/>
            </a:pPr>
            <a:r>
              <a:rPr i="1" lang="en-US" sz="2800"/>
              <a:t>                       </a:t>
            </a:r>
            <a:r>
              <a:rPr i="1" lang="en-US" sz="3200"/>
              <a:t>T</a:t>
            </a:r>
            <a:r>
              <a:rPr lang="en-US" sz="3200"/>
              <a:t>(</a:t>
            </a:r>
            <a:r>
              <a:rPr i="1" lang="en-US" sz="3200"/>
              <a:t>n</a:t>
            </a:r>
            <a:r>
              <a:rPr lang="en-US" sz="3200"/>
              <a:t>) </a:t>
            </a:r>
            <a:r>
              <a:rPr lang="en-US" sz="3200">
                <a:latin typeface="Merriweather Sans"/>
                <a:ea typeface="Merriweather Sans"/>
                <a:cs typeface="Merriweather Sans"/>
                <a:sym typeface="Merriweather Sans"/>
              </a:rPr>
              <a:t>≈</a:t>
            </a:r>
            <a:r>
              <a:rPr lang="en-US" sz="3200"/>
              <a:t> </a:t>
            </a:r>
            <a:r>
              <a:rPr i="1" lang="en-US" sz="3200"/>
              <a:t>c</a:t>
            </a:r>
            <a:r>
              <a:rPr baseline="-25000" i="1" lang="en-US" sz="3200"/>
              <a:t>op</a:t>
            </a:r>
            <a:r>
              <a:rPr i="1" lang="en-US" sz="3200"/>
              <a:t>C</a:t>
            </a:r>
            <a:r>
              <a:rPr lang="en-US" sz="3200"/>
              <a:t>(</a:t>
            </a:r>
            <a:r>
              <a:rPr i="1" lang="en-US" sz="3200"/>
              <a:t>n</a:t>
            </a:r>
            <a:r>
              <a:rPr lang="en-US" sz="3200"/>
              <a:t>)</a:t>
            </a:r>
            <a:endParaRPr/>
          </a:p>
        </p:txBody>
      </p:sp>
      <p:grpSp>
        <p:nvGrpSpPr>
          <p:cNvPr id="375" name="Google Shape;375;p42"/>
          <p:cNvGrpSpPr/>
          <p:nvPr/>
        </p:nvGrpSpPr>
        <p:grpSpPr>
          <a:xfrm>
            <a:off x="836613" y="3429000"/>
            <a:ext cx="6267450" cy="2530475"/>
            <a:chOff x="623" y="2496"/>
            <a:chExt cx="3948" cy="1594"/>
          </a:xfrm>
        </p:grpSpPr>
        <p:sp>
          <p:nvSpPr>
            <p:cNvPr id="376" name="Google Shape;376;p42"/>
            <p:cNvSpPr txBox="1"/>
            <p:nvPr/>
          </p:nvSpPr>
          <p:spPr>
            <a:xfrm>
              <a:off x="623" y="3408"/>
              <a:ext cx="938" cy="2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running time</a:t>
              </a:r>
              <a:endParaRPr/>
            </a:p>
          </p:txBody>
        </p:sp>
        <p:sp>
          <p:nvSpPr>
            <p:cNvPr id="377" name="Google Shape;377;p42"/>
            <p:cNvSpPr txBox="1"/>
            <p:nvPr/>
          </p:nvSpPr>
          <p:spPr>
            <a:xfrm>
              <a:off x="1632" y="3456"/>
              <a:ext cx="1313" cy="6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execution time</a:t>
              </a:r>
              <a:endParaRPr/>
            </a:p>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for basic operation</a:t>
              </a:r>
              <a:endParaRPr/>
            </a:p>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or </a:t>
              </a:r>
              <a:r>
                <a:rPr lang="en-US" sz="2000">
                  <a:solidFill>
                    <a:srgbClr val="FF6600"/>
                  </a:solidFill>
                  <a:latin typeface="Times New Roman"/>
                  <a:ea typeface="Times New Roman"/>
                  <a:cs typeface="Times New Roman"/>
                  <a:sym typeface="Times New Roman"/>
                </a:rPr>
                <a:t>cost</a:t>
              </a:r>
              <a:endParaRPr/>
            </a:p>
          </p:txBody>
        </p:sp>
        <p:sp>
          <p:nvSpPr>
            <p:cNvPr id="378" name="Google Shape;378;p42"/>
            <p:cNvSpPr txBox="1"/>
            <p:nvPr/>
          </p:nvSpPr>
          <p:spPr>
            <a:xfrm>
              <a:off x="3120" y="3408"/>
              <a:ext cx="1451" cy="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Number of times basic operation is executed</a:t>
              </a:r>
              <a:endParaRPr/>
            </a:p>
          </p:txBody>
        </p:sp>
        <p:cxnSp>
          <p:nvCxnSpPr>
            <p:cNvPr id="379" name="Google Shape;379;p42"/>
            <p:cNvCxnSpPr/>
            <p:nvPr/>
          </p:nvCxnSpPr>
          <p:spPr>
            <a:xfrm flipH="1" rot="10800000">
              <a:off x="1104" y="3216"/>
              <a:ext cx="576" cy="144"/>
            </a:xfrm>
            <a:prstGeom prst="straightConnector1">
              <a:avLst/>
            </a:prstGeom>
            <a:noFill/>
            <a:ln cap="flat" cmpd="sng" w="38100">
              <a:solidFill>
                <a:srgbClr val="FF0000"/>
              </a:solidFill>
              <a:prstDash val="solid"/>
              <a:round/>
              <a:headEnd len="sm" w="sm" type="none"/>
              <a:tailEnd len="med" w="med" type="triangle"/>
            </a:ln>
          </p:spPr>
        </p:cxnSp>
        <p:cxnSp>
          <p:nvCxnSpPr>
            <p:cNvPr id="380" name="Google Shape;380;p42"/>
            <p:cNvCxnSpPr/>
            <p:nvPr/>
          </p:nvCxnSpPr>
          <p:spPr>
            <a:xfrm flipH="1" rot="10800000">
              <a:off x="2304" y="3264"/>
              <a:ext cx="192" cy="240"/>
            </a:xfrm>
            <a:prstGeom prst="straightConnector1">
              <a:avLst/>
            </a:prstGeom>
            <a:noFill/>
            <a:ln cap="flat" cmpd="sng" w="38100">
              <a:solidFill>
                <a:srgbClr val="FF0000"/>
              </a:solidFill>
              <a:prstDash val="solid"/>
              <a:round/>
              <a:headEnd len="sm" w="sm" type="none"/>
              <a:tailEnd len="med" w="med" type="triangle"/>
            </a:ln>
          </p:spPr>
        </p:cxnSp>
        <p:cxnSp>
          <p:nvCxnSpPr>
            <p:cNvPr id="381" name="Google Shape;381;p42"/>
            <p:cNvCxnSpPr/>
            <p:nvPr/>
          </p:nvCxnSpPr>
          <p:spPr>
            <a:xfrm rot="10800000">
              <a:off x="2880" y="3264"/>
              <a:ext cx="336" cy="240"/>
            </a:xfrm>
            <a:prstGeom prst="straightConnector1">
              <a:avLst/>
            </a:prstGeom>
            <a:noFill/>
            <a:ln cap="flat" cmpd="sng" w="38100">
              <a:solidFill>
                <a:srgbClr val="FF0000"/>
              </a:solidFill>
              <a:prstDash val="solid"/>
              <a:round/>
              <a:headEnd len="sm" w="sm" type="none"/>
              <a:tailEnd len="med" w="med" type="triangle"/>
            </a:ln>
          </p:spPr>
        </p:cxnSp>
        <p:sp>
          <p:nvSpPr>
            <p:cNvPr id="382" name="Google Shape;382;p42"/>
            <p:cNvSpPr txBox="1"/>
            <p:nvPr/>
          </p:nvSpPr>
          <p:spPr>
            <a:xfrm>
              <a:off x="2447" y="2496"/>
              <a:ext cx="734" cy="2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input size</a:t>
              </a:r>
              <a:endParaRPr/>
            </a:p>
          </p:txBody>
        </p:sp>
        <p:cxnSp>
          <p:nvCxnSpPr>
            <p:cNvPr id="383" name="Google Shape;383;p42"/>
            <p:cNvCxnSpPr/>
            <p:nvPr/>
          </p:nvCxnSpPr>
          <p:spPr>
            <a:xfrm>
              <a:off x="2736" y="2784"/>
              <a:ext cx="336" cy="240"/>
            </a:xfrm>
            <a:prstGeom prst="straightConnector1">
              <a:avLst/>
            </a:prstGeom>
            <a:noFill/>
            <a:ln cap="flat" cmpd="sng" w="38100">
              <a:solidFill>
                <a:srgbClr val="FF0000"/>
              </a:solidFill>
              <a:prstDash val="solid"/>
              <a:round/>
              <a:headEnd len="sm" w="sm" type="none"/>
              <a:tailEnd len="med" w="med" type="triangle"/>
            </a:ln>
          </p:spPr>
        </p:cxnSp>
        <p:cxnSp>
          <p:nvCxnSpPr>
            <p:cNvPr id="384" name="Google Shape;384;p42"/>
            <p:cNvCxnSpPr/>
            <p:nvPr/>
          </p:nvCxnSpPr>
          <p:spPr>
            <a:xfrm flipH="1">
              <a:off x="2016" y="2736"/>
              <a:ext cx="528" cy="288"/>
            </a:xfrm>
            <a:prstGeom prst="straightConnector1">
              <a:avLst/>
            </a:prstGeom>
            <a:noFill/>
            <a:ln cap="flat" cmpd="sng" w="38100">
              <a:solidFill>
                <a:srgbClr val="FF0000"/>
              </a:solidFill>
              <a:prstDash val="solid"/>
              <a:round/>
              <a:headEnd len="sm" w="sm" type="none"/>
              <a:tailEnd len="med" w="med" type="triangle"/>
            </a:ln>
          </p:spPr>
        </p:cxnSp>
      </p:grpSp>
      <p:sp>
        <p:nvSpPr>
          <p:cNvPr id="385" name="Google Shape;385;p42"/>
          <p:cNvSpPr txBox="1"/>
          <p:nvPr/>
        </p:nvSpPr>
        <p:spPr>
          <a:xfrm>
            <a:off x="685800" y="6019800"/>
            <a:ext cx="7086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6600"/>
                </a:solidFill>
                <a:latin typeface="Times New Roman"/>
                <a:ea typeface="Times New Roman"/>
                <a:cs typeface="Times New Roman"/>
                <a:sym typeface="Times New Roman"/>
              </a:rPr>
              <a:t>Note: Different basic operations may cost differently!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611188" y="198438"/>
            <a:ext cx="8532812"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Input size and basic operation examples</a:t>
            </a:r>
            <a:endParaRPr/>
          </a:p>
        </p:txBody>
      </p:sp>
      <p:graphicFrame>
        <p:nvGraphicFramePr>
          <p:cNvPr id="392" name="Google Shape;392;p43"/>
          <p:cNvGraphicFramePr/>
          <p:nvPr/>
        </p:nvGraphicFramePr>
        <p:xfrm>
          <a:off x="609600" y="1295400"/>
          <a:ext cx="3000000" cy="3000000"/>
        </p:xfrm>
        <a:graphic>
          <a:graphicData uri="http://schemas.openxmlformats.org/drawingml/2006/table">
            <a:tbl>
              <a:tblPr>
                <a:noFill/>
                <a:tableStyleId>{2475D79B-AA4B-4BB8-991F-2ED87E77E367}</a:tableStyleId>
              </a:tblPr>
              <a:tblGrid>
                <a:gridCol w="2743200"/>
                <a:gridCol w="3048000"/>
                <a:gridCol w="2514600"/>
              </a:tblGrid>
              <a:tr h="922350">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Problem</a:t>
                      </a:r>
                      <a:endParaRPr/>
                    </a:p>
                  </a:txBody>
                  <a:tcPr marT="45725" marB="45725" marR="91450" marL="91450" anchor="ctr">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Input size measure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Basic operation</a:t>
                      </a:r>
                      <a:endParaRPr/>
                    </a:p>
                  </a:txBody>
                  <a:tcPr marT="45725" marB="45725"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9509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Searching for key in a list of </a:t>
                      </a: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 items</a:t>
                      </a:r>
                      <a:endParaRPr/>
                    </a:p>
                  </a:txBody>
                  <a:tcPr marT="45725" marB="45725" marR="91450" marL="91450" anchor="ctr">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Number of list’s items,  i.e. </a:t>
                      </a:r>
                      <a:r>
                        <a:rPr b="1" i="1" lang="en-US" sz="2400" u="none" cap="none" strike="noStrike">
                          <a:solidFill>
                            <a:srgbClr val="FFFF99"/>
                          </a:solidFill>
                          <a:latin typeface="Times New Roman"/>
                          <a:ea typeface="Times New Roman"/>
                          <a:cs typeface="Times New Roman"/>
                          <a:sym typeface="Times New Roman"/>
                        </a:rPr>
                        <a:t>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Key comparison</a:t>
                      </a:r>
                      <a:endParaRPr/>
                    </a:p>
                  </a:txBody>
                  <a:tcPr marT="45725" marB="45725"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1017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Multiplication of two matrices</a:t>
                      </a:r>
                      <a:endParaRPr/>
                    </a:p>
                  </a:txBody>
                  <a:tcPr marT="45725" marB="45725" marR="91450" marL="91450" anchor="ctr">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Matrix dimensions or total number of elements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Multiplication of two numbers</a:t>
                      </a:r>
                      <a:endParaRPr/>
                    </a:p>
                  </a:txBody>
                  <a:tcPr marT="45725" marB="45725"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9509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Checking primality of a given integer </a:t>
                      </a:r>
                      <a:r>
                        <a:rPr b="1" i="1" lang="en-US" sz="2400" u="none" cap="none" strike="noStrike">
                          <a:solidFill>
                            <a:srgbClr val="FFFF99"/>
                          </a:solidFill>
                          <a:latin typeface="Times New Roman"/>
                          <a:ea typeface="Times New Roman"/>
                          <a:cs typeface="Times New Roman"/>
                          <a:sym typeface="Times New Roman"/>
                        </a:rPr>
                        <a:t>n</a:t>
                      </a:r>
                      <a:endParaRPr b="1" baseline="30000" i="1" sz="2400" u="none" cap="none" strike="noStrike">
                        <a:solidFill>
                          <a:srgbClr val="FFFF99"/>
                        </a:solidFill>
                        <a:latin typeface="Times New Roman"/>
                        <a:ea typeface="Times New Roman"/>
                        <a:cs typeface="Times New Roman"/>
                        <a:sym typeface="Times New Roman"/>
                      </a:endParaRPr>
                    </a:p>
                  </a:txBody>
                  <a:tcPr marT="45725" marB="45725" marR="91450" marL="91450" anchor="ctr">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size = number of digits (in binary representation)</a:t>
                      </a:r>
                      <a:endParaRPr b="1" i="1" sz="2400" u="none" cap="none" strike="noStrike">
                        <a:solidFill>
                          <a:srgbClr val="FFFF99"/>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Division</a:t>
                      </a:r>
                      <a:endParaRPr/>
                    </a:p>
                  </a:txBody>
                  <a:tcPr marT="45725" marB="45725"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9509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Typical graph problem</a:t>
                      </a:r>
                      <a:endParaRPr/>
                    </a:p>
                  </a:txBody>
                  <a:tcPr marT="45725" marB="45725" marR="91450" marL="91450" anchor="ctr">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#vertices and/or edges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Visiting a vertex or traversing an edge</a:t>
                      </a:r>
                      <a:endParaRPr/>
                    </a:p>
                  </a:txBody>
                  <a:tcPr marT="45725" marB="45725"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Empirical analysis of time efficiency</a:t>
            </a:r>
            <a:endParaRPr/>
          </a:p>
        </p:txBody>
      </p:sp>
      <p:sp>
        <p:nvSpPr>
          <p:cNvPr id="399" name="Google Shape;399;p44"/>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lang="en-US"/>
              <a:t>Select a specific (typical) sample of inputs</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t>Use physical unit of time (e.g.,  milliseconds)</a:t>
            </a:r>
            <a:endParaRPr/>
          </a:p>
          <a:p>
            <a:pPr indent="-292100" lvl="0" marL="292100" rtl="0" algn="l">
              <a:spcBef>
                <a:spcPts val="0"/>
              </a:spcBef>
              <a:spcAft>
                <a:spcPts val="0"/>
              </a:spcAft>
              <a:buSzPts val="2240"/>
              <a:buFont typeface="Arial"/>
              <a:buNone/>
            </a:pPr>
            <a:r>
              <a:rPr lang="en-US"/>
              <a:t>        or</a:t>
            </a:r>
            <a:endParaRPr/>
          </a:p>
          <a:p>
            <a:pPr indent="-292100" lvl="0" marL="292100" rtl="0" algn="l">
              <a:spcBef>
                <a:spcPts val="0"/>
              </a:spcBef>
              <a:spcAft>
                <a:spcPts val="0"/>
              </a:spcAft>
              <a:buSzPts val="2240"/>
              <a:buFont typeface="Arial"/>
              <a:buNone/>
            </a:pPr>
            <a:r>
              <a:rPr lang="en-US"/>
              <a:t>    Count actual number of basic operation’s executions</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t>Analyze the empirical data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Efficiencies</a:t>
            </a:r>
            <a:endParaRPr/>
          </a:p>
        </p:txBody>
      </p:sp>
      <p:sp>
        <p:nvSpPr>
          <p:cNvPr id="405" name="Google Shape;405;p45"/>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lang="en-US"/>
              <a:t>Worst Case Efficiency:</a:t>
            </a:r>
            <a:endParaRPr/>
          </a:p>
          <a:p>
            <a:pPr indent="-228600" lvl="1" marL="640080" rtl="0" algn="l">
              <a:spcBef>
                <a:spcPts val="400"/>
              </a:spcBef>
              <a:spcAft>
                <a:spcPts val="0"/>
              </a:spcAft>
              <a:buSzPts val="2340"/>
              <a:buFont typeface="Rockwell"/>
              <a:buChar char="•"/>
            </a:pPr>
            <a:r>
              <a:rPr lang="en-US"/>
              <a:t>Is its efficiency for the worst case input of size n, which is an input of size n for which the algorithm runs the longest among all possible inputs of that size</a:t>
            </a:r>
            <a:endParaRPr/>
          </a:p>
          <a:p>
            <a:pPr indent="-228600" lvl="1" marL="640080" rtl="0" algn="l">
              <a:spcBef>
                <a:spcPts val="400"/>
              </a:spcBef>
              <a:spcAft>
                <a:spcPts val="0"/>
              </a:spcAft>
              <a:buSzPts val="2340"/>
              <a:buFont typeface="Rockwell"/>
              <a:buChar char="•"/>
            </a:pPr>
            <a:r>
              <a:rPr lang="en-US"/>
              <a:t>C</a:t>
            </a:r>
            <a:r>
              <a:rPr baseline="-25000" lang="en-US"/>
              <a:t>worst</a:t>
            </a:r>
            <a:r>
              <a:rPr lang="en-US"/>
              <a:t>(</a:t>
            </a:r>
            <a:r>
              <a:rPr i="1" lang="en-US"/>
              <a:t>n</a:t>
            </a:r>
            <a:r>
              <a:rPr lang="en-US"/>
              <a:t>)</a:t>
            </a:r>
            <a:endParaRPr/>
          </a:p>
          <a:p>
            <a:pPr indent="-292100" lvl="0" marL="292100" rtl="0" algn="l">
              <a:spcBef>
                <a:spcPts val="0"/>
              </a:spcBef>
              <a:spcAft>
                <a:spcPts val="0"/>
              </a:spcAft>
              <a:buSzPts val="2240"/>
              <a:buChar char="⦿"/>
            </a:pPr>
            <a:r>
              <a:rPr lang="en-US"/>
              <a:t>Best-case efficiency:</a:t>
            </a:r>
            <a:endParaRPr/>
          </a:p>
          <a:p>
            <a:pPr indent="-228600" lvl="1" marL="640080" rtl="0" algn="l">
              <a:spcBef>
                <a:spcPts val="400"/>
              </a:spcBef>
              <a:spcAft>
                <a:spcPts val="0"/>
              </a:spcAft>
              <a:buSzPts val="2340"/>
              <a:buFont typeface="Rockwell"/>
              <a:buChar char="•"/>
            </a:pPr>
            <a:r>
              <a:rPr lang="en-US"/>
              <a:t>Is its efficiency for the worst case input of size n, which is an input of size n for which the algorithm runs the fastest among all possible inputs of that size</a:t>
            </a:r>
            <a:endParaRPr/>
          </a:p>
          <a:p>
            <a:pPr indent="-228600" lvl="1" marL="640080" rtl="0" algn="l">
              <a:spcBef>
                <a:spcPts val="400"/>
              </a:spcBef>
              <a:spcAft>
                <a:spcPts val="0"/>
              </a:spcAft>
              <a:buSzPts val="2340"/>
              <a:buFont typeface="Rockwell"/>
              <a:buChar char="•"/>
            </a:pPr>
            <a:r>
              <a:rPr lang="en-US"/>
              <a:t>C</a:t>
            </a:r>
            <a:r>
              <a:rPr baseline="-25000" lang="en-US"/>
              <a:t>best</a:t>
            </a:r>
            <a:r>
              <a:rPr lang="en-US"/>
              <a:t>(</a:t>
            </a:r>
            <a:r>
              <a:rPr i="1" lang="en-US"/>
              <a:t>n</a:t>
            </a:r>
            <a:r>
              <a:rPr lang="en-US"/>
              <a:t>)</a:t>
            </a:r>
            <a:endParaRPr/>
          </a:p>
          <a:p>
            <a:pPr indent="-80009" lvl="1" marL="640080" rtl="0" algn="l">
              <a:spcBef>
                <a:spcPts val="400"/>
              </a:spcBef>
              <a:spcAft>
                <a:spcPts val="0"/>
              </a:spcAft>
              <a:buSzPts val="2340"/>
              <a:buFont typeface="Rockwell"/>
              <a:buNone/>
            </a:pPr>
            <a:r>
              <a:t/>
            </a:r>
            <a:endParaRPr/>
          </a:p>
          <a:p>
            <a:pPr indent="-80009" lvl="1" marL="640080" rtl="0" algn="l">
              <a:spcBef>
                <a:spcPts val="400"/>
              </a:spcBef>
              <a:spcAft>
                <a:spcPts val="0"/>
              </a:spcAft>
              <a:buSzPts val="2340"/>
              <a:buFont typeface="Rockwel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idx="4294967295" type="title"/>
          </p:nvPr>
        </p:nvSpPr>
        <p:spPr>
          <a:xfrm>
            <a:off x="0" y="228600"/>
            <a:ext cx="7588250" cy="685800"/>
          </a:xfrm>
          <a:prstGeom prst="rect">
            <a:avLst/>
          </a:prstGeom>
          <a:noFill/>
          <a:ln>
            <a:noFill/>
          </a:ln>
        </p:spPr>
        <p:txBody>
          <a:bodyPr anchorCtr="0" anchor="b" bIns="46025" lIns="92075" spcFirstLastPara="1" rIns="92075" wrap="square" tIns="46025">
            <a:normAutofit fontScale="90000"/>
          </a:bodyPr>
          <a:lstStyle/>
          <a:p>
            <a:pPr indent="0" lvl="0" marL="54864" rtl="0" algn="r">
              <a:spcBef>
                <a:spcPts val="0"/>
              </a:spcBef>
              <a:spcAft>
                <a:spcPts val="0"/>
              </a:spcAft>
              <a:buClr>
                <a:srgbClr val="E7E9C9"/>
              </a:buClr>
              <a:buSzPct val="100000"/>
              <a:buFont typeface="Rockwell"/>
              <a:buNone/>
            </a:pPr>
            <a:r>
              <a:rPr lang="en-US"/>
              <a:t>Algorithm</a:t>
            </a:r>
            <a:endParaRPr/>
          </a:p>
        </p:txBody>
      </p:sp>
      <p:sp>
        <p:nvSpPr>
          <p:cNvPr id="159" name="Google Shape;159;p3"/>
          <p:cNvSpPr txBox="1"/>
          <p:nvPr>
            <p:ph idx="4294967295" type="body"/>
          </p:nvPr>
        </p:nvSpPr>
        <p:spPr>
          <a:xfrm>
            <a:off x="838200" y="1447800"/>
            <a:ext cx="8305800" cy="4905375"/>
          </a:xfrm>
          <a:prstGeom prst="rect">
            <a:avLst/>
          </a:prstGeom>
          <a:noFill/>
          <a:ln>
            <a:noFill/>
          </a:ln>
        </p:spPr>
        <p:txBody>
          <a:bodyPr anchorCtr="0" anchor="t" bIns="46025" lIns="92075" spcFirstLastPara="1" rIns="92075" wrap="square" tIns="46025">
            <a:normAutofit/>
          </a:bodyPr>
          <a:lstStyle/>
          <a:p>
            <a:pPr indent="-273050" lvl="0" marL="273050" rtl="0" algn="l">
              <a:spcBef>
                <a:spcPts val="0"/>
              </a:spcBef>
              <a:spcAft>
                <a:spcPts val="0"/>
              </a:spcAft>
              <a:buSzPts val="1960"/>
              <a:buChar char="⦿"/>
            </a:pPr>
            <a:r>
              <a:rPr lang="en-US" sz="2800"/>
              <a:t>An </a:t>
            </a:r>
            <a:r>
              <a:rPr i="1" lang="en-US" sz="2800"/>
              <a:t>Algorithm</a:t>
            </a:r>
            <a:r>
              <a:rPr lang="en-US" sz="2800"/>
              <a:t> is a sequence of unambiguous instructions for solving a problem, </a:t>
            </a:r>
            <a:endParaRPr/>
          </a:p>
          <a:p>
            <a:pPr indent="-273050" lvl="0" marL="273050" rtl="0" algn="l">
              <a:spcBef>
                <a:spcPts val="0"/>
              </a:spcBef>
              <a:spcAft>
                <a:spcPts val="0"/>
              </a:spcAft>
              <a:buSzPts val="1960"/>
              <a:buChar char="⦿"/>
            </a:pPr>
            <a:r>
              <a:rPr lang="en-US" sz="2800"/>
              <a:t>i.e., for obtaining a required output for any legitimate input in a finite amount of time.</a:t>
            </a:r>
            <a:endParaRPr/>
          </a:p>
          <a:p>
            <a:pPr indent="-148590" lvl="0" marL="273050" rtl="0" algn="l">
              <a:spcBef>
                <a:spcPts val="0"/>
              </a:spcBef>
              <a:spcAft>
                <a:spcPts val="0"/>
              </a:spcAft>
              <a:buSzPts val="1960"/>
              <a:buNone/>
            </a:pPr>
            <a:r>
              <a:t/>
            </a:r>
            <a:endParaRPr sz="2800"/>
          </a:p>
        </p:txBody>
      </p:sp>
      <p:sp>
        <p:nvSpPr>
          <p:cNvPr id="160" name="Google Shape;160;p3"/>
          <p:cNvSpPr txBox="1"/>
          <p:nvPr/>
        </p:nvSpPr>
        <p:spPr>
          <a:xfrm>
            <a:off x="304800" y="6410325"/>
            <a:ext cx="3581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Amortized efficiency</a:t>
            </a:r>
            <a:endParaRPr/>
          </a:p>
        </p:txBody>
      </p:sp>
      <p:sp>
        <p:nvSpPr>
          <p:cNvPr id="411" name="Google Shape;411;p46"/>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28600" lvl="1" marL="640080" rtl="0" algn="l">
              <a:spcBef>
                <a:spcPts val="0"/>
              </a:spcBef>
              <a:spcAft>
                <a:spcPts val="0"/>
              </a:spcAft>
              <a:buSzPts val="2880"/>
              <a:buFont typeface="Rockwell"/>
              <a:buChar char="•"/>
            </a:pPr>
            <a:r>
              <a:rPr lang="en-US" sz="3200"/>
              <a:t>It applies not to a single run of an algorithm, but rather to a sequence of operations performed on the same data structure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609600" y="228600"/>
            <a:ext cx="758825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Best-case, average-case, worst-case</a:t>
            </a:r>
            <a:endParaRPr/>
          </a:p>
        </p:txBody>
      </p:sp>
      <p:sp>
        <p:nvSpPr>
          <p:cNvPr id="418" name="Google Shape;418;p47"/>
          <p:cNvSpPr txBox="1"/>
          <p:nvPr>
            <p:ph idx="1" type="body"/>
          </p:nvPr>
        </p:nvSpPr>
        <p:spPr>
          <a:xfrm>
            <a:off x="457200" y="1066800"/>
            <a:ext cx="8686800" cy="4905375"/>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For some algorithms, efficiency depends on form of input:</a:t>
            </a:r>
            <a:endParaRPr/>
          </a:p>
          <a:p>
            <a:pPr indent="-292100" lvl="0" marL="292100" rtl="0" algn="l">
              <a:spcBef>
                <a:spcPts val="0"/>
              </a:spcBef>
              <a:spcAft>
                <a:spcPts val="0"/>
              </a:spcAft>
              <a:buSzPts val="2240"/>
              <a:buChar char="⦿"/>
            </a:pPr>
            <a:r>
              <a:rPr lang="en-US"/>
              <a:t>Worst case:    C</a:t>
            </a:r>
            <a:r>
              <a:rPr baseline="-25000" lang="en-US"/>
              <a:t>worst</a:t>
            </a:r>
            <a:r>
              <a:rPr lang="en-US"/>
              <a:t>(</a:t>
            </a:r>
            <a:r>
              <a:rPr i="1" lang="en-US"/>
              <a:t>n</a:t>
            </a:r>
            <a:r>
              <a:rPr lang="en-US"/>
              <a:t>) – maximum over inputs of size </a:t>
            </a:r>
            <a:r>
              <a:rPr i="1" lang="en-US"/>
              <a:t>n</a:t>
            </a:r>
            <a:endParaRPr/>
          </a:p>
          <a:p>
            <a:pPr indent="-292100" lvl="0" marL="292100" rtl="0" algn="l">
              <a:spcBef>
                <a:spcPts val="0"/>
              </a:spcBef>
              <a:spcAft>
                <a:spcPts val="0"/>
              </a:spcAft>
              <a:buSzPts val="2240"/>
              <a:buChar char="⦿"/>
            </a:pPr>
            <a:r>
              <a:rPr lang="en-US"/>
              <a:t>Best case:        C</a:t>
            </a:r>
            <a:r>
              <a:rPr baseline="-25000" lang="en-US"/>
              <a:t>best</a:t>
            </a:r>
            <a:r>
              <a:rPr lang="en-US"/>
              <a:t>(</a:t>
            </a:r>
            <a:r>
              <a:rPr i="1" lang="en-US"/>
              <a:t>n</a:t>
            </a:r>
            <a:r>
              <a:rPr lang="en-US"/>
              <a:t>) –  minimum over inputs of size </a:t>
            </a:r>
            <a:r>
              <a:rPr i="1" lang="en-US"/>
              <a:t>n</a:t>
            </a:r>
            <a:endParaRPr/>
          </a:p>
          <a:p>
            <a:pPr indent="-292100" lvl="0" marL="292100" rtl="0" algn="l">
              <a:spcBef>
                <a:spcPts val="0"/>
              </a:spcBef>
              <a:spcAft>
                <a:spcPts val="0"/>
              </a:spcAft>
              <a:buSzPts val="2240"/>
              <a:buChar char="⦿"/>
            </a:pPr>
            <a:r>
              <a:rPr lang="en-US"/>
              <a:t>Average case:  C</a:t>
            </a:r>
            <a:r>
              <a:rPr baseline="-25000" lang="en-US"/>
              <a:t>avg</a:t>
            </a:r>
            <a:r>
              <a:rPr lang="en-US"/>
              <a:t>(</a:t>
            </a:r>
            <a:r>
              <a:rPr i="1" lang="en-US"/>
              <a:t>n</a:t>
            </a:r>
            <a:r>
              <a:rPr lang="en-US"/>
              <a:t>) – “average” over inputs of size </a:t>
            </a:r>
            <a:r>
              <a:rPr i="1" lang="en-US"/>
              <a:t>n</a:t>
            </a:r>
            <a:endParaRPr/>
          </a:p>
          <a:p>
            <a:pPr indent="-292100" lvl="0" marL="292100" rtl="0" algn="l">
              <a:spcBef>
                <a:spcPts val="0"/>
              </a:spcBef>
              <a:spcAft>
                <a:spcPts val="0"/>
              </a:spcAft>
              <a:buSzPts val="2240"/>
              <a:buFont typeface="Arial"/>
              <a:buNone/>
            </a:pPr>
            <a:r>
              <a:t/>
            </a:r>
            <a:endParaRPr/>
          </a:p>
          <a:p>
            <a:pPr indent="-228600" lvl="1" marL="640080" rtl="0" algn="l">
              <a:spcBef>
                <a:spcPts val="400"/>
              </a:spcBef>
              <a:spcAft>
                <a:spcPts val="0"/>
              </a:spcAft>
              <a:buSzPts val="2340"/>
              <a:buFont typeface="Rockwell"/>
              <a:buChar char="•"/>
            </a:pPr>
            <a:r>
              <a:rPr lang="en-US"/>
              <a:t>Number of times the basic operation will be executed on typical  input</a:t>
            </a:r>
            <a:endParaRPr/>
          </a:p>
          <a:p>
            <a:pPr indent="-228600" lvl="1" marL="640080" rtl="0" algn="l">
              <a:spcBef>
                <a:spcPts val="400"/>
              </a:spcBef>
              <a:spcAft>
                <a:spcPts val="0"/>
              </a:spcAft>
              <a:buSzPts val="2340"/>
              <a:buFont typeface="Rockwell"/>
              <a:buChar char="•"/>
            </a:pPr>
            <a:r>
              <a:rPr lang="en-US"/>
              <a:t>NOT the average of worst and best case</a:t>
            </a:r>
            <a:endParaRPr/>
          </a:p>
          <a:p>
            <a:pPr indent="-228600" lvl="1" marL="640080" rtl="0" algn="l">
              <a:spcBef>
                <a:spcPts val="400"/>
              </a:spcBef>
              <a:spcAft>
                <a:spcPts val="0"/>
              </a:spcAft>
              <a:buSzPts val="2340"/>
              <a:buFont typeface="Rockwell"/>
              <a:buChar char="•"/>
            </a:pPr>
            <a:r>
              <a:rPr lang="en-US"/>
              <a:t>Expected number of basic operations considered as a random variable under some assumption about the probability distribution of all possible inputs. So, avg = expected under uniform distribution.</a:t>
            </a:r>
            <a:endParaRPr/>
          </a:p>
          <a:p>
            <a:pPr indent="-149860" lvl="0" marL="292100" rtl="0" algn="l">
              <a:spcBef>
                <a:spcPts val="0"/>
              </a:spcBef>
              <a:spcAft>
                <a:spcPts val="0"/>
              </a:spcAft>
              <a:buSzPts val="224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60960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Sequential search</a:t>
            </a:r>
            <a:endParaRPr/>
          </a:p>
        </p:txBody>
      </p:sp>
      <p:sp>
        <p:nvSpPr>
          <p:cNvPr id="425" name="Google Shape;425;p48"/>
          <p:cNvSpPr txBox="1"/>
          <p:nvPr>
            <p:ph idx="1" type="body"/>
          </p:nvPr>
        </p:nvSpPr>
        <p:spPr>
          <a:xfrm>
            <a:off x="609600" y="4419600"/>
            <a:ext cx="7924800" cy="1981200"/>
          </a:xfrm>
          <a:prstGeom prst="rect">
            <a:avLst/>
          </a:prstGeom>
          <a:noFill/>
          <a:ln>
            <a:noFill/>
          </a:ln>
        </p:spPr>
        <p:txBody>
          <a:bodyPr anchorCtr="0" anchor="t" bIns="45700" lIns="91425" spcFirstLastPara="1" rIns="91425" wrap="square" tIns="45700">
            <a:normAutofit/>
          </a:bodyPr>
          <a:lstStyle/>
          <a:p>
            <a:pPr indent="-292100" lvl="0" marL="292100" rtl="0" algn="l">
              <a:lnSpc>
                <a:spcPct val="90000"/>
              </a:lnSpc>
              <a:spcBef>
                <a:spcPts val="0"/>
              </a:spcBef>
              <a:spcAft>
                <a:spcPts val="0"/>
              </a:spcAft>
              <a:buSzPts val="2240"/>
              <a:buChar char="⦿"/>
            </a:pPr>
            <a:r>
              <a:rPr lang="en-US"/>
              <a:t>Worst case</a:t>
            </a:r>
            <a:endParaRPr/>
          </a:p>
          <a:p>
            <a:pPr indent="-203200" lvl="0" marL="292100" rtl="0" algn="l">
              <a:lnSpc>
                <a:spcPct val="90000"/>
              </a:lnSpc>
              <a:spcBef>
                <a:spcPts val="0"/>
              </a:spcBef>
              <a:spcAft>
                <a:spcPts val="0"/>
              </a:spcAft>
              <a:buSzPts val="1400"/>
              <a:buNone/>
            </a:pPr>
            <a:r>
              <a:t/>
            </a:r>
            <a:endParaRPr sz="2000"/>
          </a:p>
          <a:p>
            <a:pPr indent="-292100" lvl="0" marL="292100" rtl="0" algn="l">
              <a:lnSpc>
                <a:spcPct val="90000"/>
              </a:lnSpc>
              <a:spcBef>
                <a:spcPts val="0"/>
              </a:spcBef>
              <a:spcAft>
                <a:spcPts val="0"/>
              </a:spcAft>
              <a:buSzPts val="2240"/>
              <a:buChar char="⦿"/>
            </a:pPr>
            <a:r>
              <a:rPr lang="en-US"/>
              <a:t>Best case</a:t>
            </a:r>
            <a:endParaRPr/>
          </a:p>
          <a:p>
            <a:pPr indent="-203200" lvl="0" marL="292100" rtl="0" algn="l">
              <a:lnSpc>
                <a:spcPct val="90000"/>
              </a:lnSpc>
              <a:spcBef>
                <a:spcPts val="0"/>
              </a:spcBef>
              <a:spcAft>
                <a:spcPts val="0"/>
              </a:spcAft>
              <a:buSzPts val="1400"/>
              <a:buNone/>
            </a:pPr>
            <a:r>
              <a:t/>
            </a:r>
            <a:endParaRPr sz="2000"/>
          </a:p>
          <a:p>
            <a:pPr indent="-292100" lvl="0" marL="292100" rtl="0" algn="l">
              <a:lnSpc>
                <a:spcPct val="90000"/>
              </a:lnSpc>
              <a:spcBef>
                <a:spcPts val="0"/>
              </a:spcBef>
              <a:spcAft>
                <a:spcPts val="0"/>
              </a:spcAft>
              <a:buSzPts val="2240"/>
              <a:buChar char="⦿"/>
            </a:pPr>
            <a:r>
              <a:rPr lang="en-US"/>
              <a:t>Average case</a:t>
            </a:r>
            <a:endParaRPr/>
          </a:p>
        </p:txBody>
      </p:sp>
      <p:pic>
        <p:nvPicPr>
          <p:cNvPr descr="2_1a" id="426" name="Google Shape;426;p48"/>
          <p:cNvPicPr preferRelativeResize="0"/>
          <p:nvPr>
            <p:ph idx="2" type="body"/>
          </p:nvPr>
        </p:nvPicPr>
        <p:blipFill rotWithShape="1">
          <a:blip r:embed="rId3">
            <a:alphaModFix/>
          </a:blip>
          <a:srcRect b="0" l="0" r="0" t="0"/>
          <a:stretch/>
        </p:blipFill>
        <p:spPr>
          <a:xfrm>
            <a:off x="685800" y="1219200"/>
            <a:ext cx="7391400" cy="3281363"/>
          </a:xfrm>
          <a:prstGeom prst="rect">
            <a:avLst/>
          </a:prstGeom>
          <a:solidFill>
            <a:schemeClr val="lt1"/>
          </a:solidFill>
          <a:ln>
            <a:noFill/>
          </a:ln>
        </p:spPr>
      </p:pic>
      <p:sp>
        <p:nvSpPr>
          <p:cNvPr id="427" name="Google Shape;427;p48"/>
          <p:cNvSpPr txBox="1"/>
          <p:nvPr/>
        </p:nvSpPr>
        <p:spPr>
          <a:xfrm>
            <a:off x="4038600" y="4572000"/>
            <a:ext cx="2819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 n key comparisons</a:t>
            </a:r>
            <a:endParaRPr/>
          </a:p>
        </p:txBody>
      </p:sp>
      <p:sp>
        <p:nvSpPr>
          <p:cNvPr id="428" name="Google Shape;428;p48"/>
          <p:cNvSpPr txBox="1"/>
          <p:nvPr/>
        </p:nvSpPr>
        <p:spPr>
          <a:xfrm>
            <a:off x="3886200" y="5257800"/>
            <a:ext cx="2743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 1 comparisons</a:t>
            </a:r>
            <a:endParaRPr/>
          </a:p>
        </p:txBody>
      </p:sp>
      <p:sp>
        <p:nvSpPr>
          <p:cNvPr id="429" name="Google Shape;429;p48"/>
          <p:cNvSpPr txBox="1"/>
          <p:nvPr/>
        </p:nvSpPr>
        <p:spPr>
          <a:xfrm>
            <a:off x="4191000" y="5867400"/>
            <a:ext cx="37338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(n+1)/2, assuming K is in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500"/>
                                        <p:tgtEl>
                                          <p:spTgt spid="4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ph type="title"/>
          </p:nvPr>
        </p:nvSpPr>
        <p:spPr>
          <a:xfrm>
            <a:off x="609600" y="228600"/>
            <a:ext cx="83058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200"/>
              <a:buFont typeface="Rockwell"/>
              <a:buNone/>
            </a:pPr>
            <a:r>
              <a:rPr lang="en-US" sz="3200"/>
              <a:t>Types of formulas for basic operation’s count</a:t>
            </a:r>
            <a:endParaRPr/>
          </a:p>
        </p:txBody>
      </p:sp>
      <p:sp>
        <p:nvSpPr>
          <p:cNvPr id="436" name="Google Shape;436;p49"/>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lang="en-US"/>
              <a:t>Exact formula</a:t>
            </a:r>
            <a:endParaRPr/>
          </a:p>
          <a:p>
            <a:pPr indent="-292100" lvl="0" marL="292100" rtl="0" algn="l">
              <a:spcBef>
                <a:spcPts val="0"/>
              </a:spcBef>
              <a:spcAft>
                <a:spcPts val="0"/>
              </a:spcAft>
              <a:buSzPts val="2240"/>
              <a:buFont typeface="Arial"/>
              <a:buNone/>
            </a:pPr>
            <a:r>
              <a:rPr lang="en-US"/>
              <a:t>            e.g., C(</a:t>
            </a:r>
            <a:r>
              <a:rPr i="1" lang="en-US"/>
              <a:t>n</a:t>
            </a:r>
            <a:r>
              <a:rPr lang="en-US"/>
              <a:t>) = </a:t>
            </a:r>
            <a:r>
              <a:rPr i="1" lang="en-US"/>
              <a:t>n</a:t>
            </a:r>
            <a:r>
              <a:rPr lang="en-US"/>
              <a:t>(</a:t>
            </a:r>
            <a:r>
              <a:rPr i="1" lang="en-US"/>
              <a:t>n</a:t>
            </a:r>
            <a:r>
              <a:rPr lang="en-US"/>
              <a:t>-1)/2</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t>Formula indicating order of growth with specific multiplicative constant</a:t>
            </a:r>
            <a:endParaRPr/>
          </a:p>
          <a:p>
            <a:pPr indent="-292100" lvl="0" marL="292100" rtl="0" algn="l">
              <a:spcBef>
                <a:spcPts val="0"/>
              </a:spcBef>
              <a:spcAft>
                <a:spcPts val="0"/>
              </a:spcAft>
              <a:buSzPts val="2240"/>
              <a:buFont typeface="Arial"/>
              <a:buNone/>
            </a:pPr>
            <a:r>
              <a:rPr lang="en-US"/>
              <a:t>            e.g., C(</a:t>
            </a:r>
            <a:r>
              <a:rPr i="1" lang="en-US"/>
              <a:t>n</a:t>
            </a:r>
            <a:r>
              <a:rPr lang="en-US"/>
              <a:t>) </a:t>
            </a:r>
            <a:r>
              <a:rPr lang="en-US">
                <a:latin typeface="Merriweather Sans"/>
                <a:ea typeface="Merriweather Sans"/>
                <a:cs typeface="Merriweather Sans"/>
                <a:sym typeface="Merriweather Sans"/>
              </a:rPr>
              <a:t>≈</a:t>
            </a:r>
            <a:r>
              <a:rPr lang="en-US"/>
              <a:t> 0.5 </a:t>
            </a:r>
            <a:r>
              <a:rPr i="1" lang="en-US"/>
              <a:t>n</a:t>
            </a:r>
            <a:r>
              <a:rPr baseline="30000" lang="en-US"/>
              <a:t>2</a:t>
            </a:r>
            <a:endParaRPr/>
          </a:p>
          <a:p>
            <a:pPr indent="-292100" lvl="0" marL="292100" rtl="0" algn="l">
              <a:spcBef>
                <a:spcPts val="0"/>
              </a:spcBef>
              <a:spcAft>
                <a:spcPts val="0"/>
              </a:spcAft>
              <a:buSzPts val="2240"/>
              <a:buFont typeface="Arial"/>
              <a:buNone/>
            </a:pPr>
            <a:r>
              <a:t/>
            </a:r>
            <a:endParaRPr/>
          </a:p>
          <a:p>
            <a:pPr indent="-292100" lvl="0" marL="292100" rtl="0" algn="l">
              <a:spcBef>
                <a:spcPts val="0"/>
              </a:spcBef>
              <a:spcAft>
                <a:spcPts val="0"/>
              </a:spcAft>
              <a:buSzPts val="2240"/>
              <a:buChar char="⦿"/>
            </a:pPr>
            <a:r>
              <a:rPr lang="en-US"/>
              <a:t>Formula indicating order of growth with unknown multiplicative constant</a:t>
            </a:r>
            <a:endParaRPr/>
          </a:p>
          <a:p>
            <a:pPr indent="-292100" lvl="0" marL="292100" rtl="0" algn="l">
              <a:spcBef>
                <a:spcPts val="0"/>
              </a:spcBef>
              <a:spcAft>
                <a:spcPts val="0"/>
              </a:spcAft>
              <a:buSzPts val="2240"/>
              <a:buFont typeface="Arial"/>
              <a:buNone/>
            </a:pPr>
            <a:r>
              <a:rPr lang="en-US"/>
              <a:t>            e.g., C(</a:t>
            </a:r>
            <a:r>
              <a:rPr i="1" lang="en-US"/>
              <a:t>n</a:t>
            </a:r>
            <a:r>
              <a:rPr lang="en-US"/>
              <a:t>) </a:t>
            </a:r>
            <a:r>
              <a:rPr lang="en-US">
                <a:latin typeface="Merriweather Sans"/>
                <a:ea typeface="Merriweather Sans"/>
                <a:cs typeface="Merriweather Sans"/>
                <a:sym typeface="Merriweather Sans"/>
              </a:rPr>
              <a:t>≈</a:t>
            </a:r>
            <a:r>
              <a:rPr lang="en-US"/>
              <a:t> </a:t>
            </a:r>
            <a:r>
              <a:rPr i="1" lang="en-US"/>
              <a:t>cn</a:t>
            </a:r>
            <a:r>
              <a:rPr baseline="30000" lang="en-US"/>
              <a:t>2</a:t>
            </a:r>
            <a:endParaRPr/>
          </a:p>
          <a:p>
            <a:pPr indent="-149860" lvl="0" marL="292100" rtl="0" algn="l">
              <a:spcBef>
                <a:spcPts val="0"/>
              </a:spcBef>
              <a:spcAft>
                <a:spcPts val="0"/>
              </a:spcAft>
              <a:buSzPts val="224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Order of growth </a:t>
            </a:r>
            <a:endParaRPr/>
          </a:p>
        </p:txBody>
      </p:sp>
      <p:sp>
        <p:nvSpPr>
          <p:cNvPr id="443" name="Google Shape;443;p50"/>
          <p:cNvSpPr txBox="1"/>
          <p:nvPr>
            <p:ph idx="1" type="body"/>
          </p:nvPr>
        </p:nvSpPr>
        <p:spPr>
          <a:xfrm>
            <a:off x="609600" y="1266825"/>
            <a:ext cx="8534400" cy="4905375"/>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lang="en-US"/>
              <a:t>Most important: Order of growth within a constant multiple as </a:t>
            </a:r>
            <a:r>
              <a:rPr i="1" lang="en-US"/>
              <a:t>n</a:t>
            </a:r>
            <a:r>
              <a:rPr lang="en-US"/>
              <a:t>→∞</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t>Example:</a:t>
            </a:r>
            <a:endParaRPr/>
          </a:p>
          <a:p>
            <a:pPr indent="-228600" lvl="1" marL="640080" rtl="0" algn="l">
              <a:spcBef>
                <a:spcPts val="400"/>
              </a:spcBef>
              <a:spcAft>
                <a:spcPts val="0"/>
              </a:spcAft>
              <a:buSzPts val="2340"/>
              <a:buFont typeface="Rockwell"/>
              <a:buChar char="•"/>
            </a:pPr>
            <a:r>
              <a:rPr lang="en-US"/>
              <a:t>How much faster will algorithm run on computer that is twice as fast?</a:t>
            </a:r>
            <a:endParaRPr/>
          </a:p>
          <a:p>
            <a:pPr indent="-80009" lvl="1" marL="640080" rtl="0" algn="l">
              <a:spcBef>
                <a:spcPts val="400"/>
              </a:spcBef>
              <a:spcAft>
                <a:spcPts val="0"/>
              </a:spcAft>
              <a:buSzPts val="2340"/>
              <a:buFont typeface="Rockwell"/>
              <a:buNone/>
            </a:pPr>
            <a:r>
              <a:t/>
            </a:r>
            <a:endParaRPr/>
          </a:p>
          <a:p>
            <a:pPr indent="-228600" lvl="1" marL="640080" rtl="0" algn="l">
              <a:spcBef>
                <a:spcPts val="400"/>
              </a:spcBef>
              <a:spcAft>
                <a:spcPts val="0"/>
              </a:spcAft>
              <a:buSzPts val="2340"/>
              <a:buFont typeface="Rockwell"/>
              <a:buChar char="•"/>
            </a:pPr>
            <a:r>
              <a:rPr lang="en-US"/>
              <a:t>How much longer does it take to solve problem of double input size?</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Font typeface="Arial"/>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609600" y="228600"/>
            <a:ext cx="83058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200"/>
              <a:buFont typeface="Rockwell"/>
              <a:buNone/>
            </a:pPr>
            <a:r>
              <a:rPr lang="en-US" sz="3200"/>
              <a:t>Values of some important functions as </a:t>
            </a:r>
            <a:r>
              <a:rPr i="1" lang="en-US" sz="3200"/>
              <a:t>n </a:t>
            </a:r>
            <a:r>
              <a:rPr lang="en-US" sz="3200">
                <a:solidFill>
                  <a:schemeClr val="lt1"/>
                </a:solidFill>
              </a:rPr>
              <a:t>→ ∞</a:t>
            </a:r>
            <a:endParaRPr/>
          </a:p>
        </p:txBody>
      </p:sp>
      <p:pic>
        <p:nvPicPr>
          <p:cNvPr descr="table2" id="450" name="Google Shape;450;p51"/>
          <p:cNvPicPr preferRelativeResize="0"/>
          <p:nvPr>
            <p:ph idx="1" type="body"/>
          </p:nvPr>
        </p:nvPicPr>
        <p:blipFill rotWithShape="1">
          <a:blip r:embed="rId3">
            <a:alphaModFix/>
          </a:blip>
          <a:srcRect b="0" l="0" r="0" t="0"/>
          <a:stretch/>
        </p:blipFill>
        <p:spPr>
          <a:xfrm>
            <a:off x="609600" y="1752600"/>
            <a:ext cx="8382000" cy="3403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2"/>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Asymptotic Notations</a:t>
            </a:r>
            <a:endParaRPr/>
          </a:p>
        </p:txBody>
      </p:sp>
      <p:sp>
        <p:nvSpPr>
          <p:cNvPr id="456" name="Google Shape;456;p52"/>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lang="en-US"/>
              <a:t>O (Big-Oh)-notation</a:t>
            </a:r>
            <a:endParaRPr/>
          </a:p>
          <a:p>
            <a:pPr indent="-292100" lvl="0" marL="292100" rtl="0" algn="l">
              <a:spcBef>
                <a:spcPts val="0"/>
              </a:spcBef>
              <a:spcAft>
                <a:spcPts val="0"/>
              </a:spcAft>
              <a:buSzPts val="2240"/>
              <a:buChar char="⦿"/>
            </a:pPr>
            <a:r>
              <a:rPr lang="en-US"/>
              <a:t>Ω (Big-Omega) -notation</a:t>
            </a:r>
            <a:endParaRPr/>
          </a:p>
          <a:p>
            <a:pPr indent="-292100" lvl="0" marL="292100" rtl="0" algn="l">
              <a:spcBef>
                <a:spcPts val="0"/>
              </a:spcBef>
              <a:spcAft>
                <a:spcPts val="0"/>
              </a:spcAft>
              <a:buSzPts val="2240"/>
              <a:buChar char="⦿"/>
            </a:pPr>
            <a:r>
              <a:rPr lang="en-US"/>
              <a:t>Θ (Big-Theta) -notation</a:t>
            </a:r>
            <a:endParaRPr/>
          </a:p>
          <a:p>
            <a:pPr indent="-149860" lvl="0" marL="292100" rtl="0" algn="l">
              <a:spcBef>
                <a:spcPts val="0"/>
              </a:spcBef>
              <a:spcAft>
                <a:spcPts val="0"/>
              </a:spcAft>
              <a:buSzPts val="2240"/>
              <a:buNone/>
            </a:pPr>
            <a:r>
              <a:t/>
            </a:r>
            <a:endParaRPr/>
          </a:p>
          <a:p>
            <a:pPr indent="-149860" lvl="0" marL="292100" rtl="0" algn="l">
              <a:spcBef>
                <a:spcPts val="0"/>
              </a:spcBef>
              <a:spcAft>
                <a:spcPts val="0"/>
              </a:spcAft>
              <a:buSzPts val="224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Asymptotic order of growth</a:t>
            </a:r>
            <a:endParaRPr/>
          </a:p>
        </p:txBody>
      </p:sp>
      <p:sp>
        <p:nvSpPr>
          <p:cNvPr id="463" name="Google Shape;463;p53"/>
          <p:cNvSpPr txBox="1"/>
          <p:nvPr>
            <p:ph idx="1" type="body"/>
          </p:nvPr>
        </p:nvSpPr>
        <p:spPr>
          <a:xfrm>
            <a:off x="381000" y="1266825"/>
            <a:ext cx="8763000" cy="4905375"/>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A way of comparing functions that ignores constant factors and small input sizes </a:t>
            </a:r>
            <a:r>
              <a:rPr lang="en-US">
                <a:solidFill>
                  <a:schemeClr val="lt1"/>
                </a:solidFill>
              </a:rPr>
              <a:t>(because?)</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t>O(</a:t>
            </a:r>
            <a:r>
              <a:rPr i="1" lang="en-US"/>
              <a:t>g</a:t>
            </a:r>
            <a:r>
              <a:rPr lang="en-US"/>
              <a:t>(</a:t>
            </a:r>
            <a:r>
              <a:rPr i="1" lang="en-US"/>
              <a:t>n</a:t>
            </a:r>
            <a:r>
              <a:rPr lang="en-US"/>
              <a:t>)): class of functions </a:t>
            </a:r>
            <a:r>
              <a:rPr i="1" lang="en-US"/>
              <a:t>f</a:t>
            </a:r>
            <a:r>
              <a:rPr lang="en-US"/>
              <a:t>(</a:t>
            </a:r>
            <a:r>
              <a:rPr i="1" lang="en-US"/>
              <a:t>n</a:t>
            </a:r>
            <a:r>
              <a:rPr lang="en-US"/>
              <a:t>) that grow </a:t>
            </a:r>
            <a:r>
              <a:rPr lang="en-US" u="sng"/>
              <a:t>no faster</a:t>
            </a:r>
            <a:r>
              <a:rPr lang="en-US"/>
              <a:t> than </a:t>
            </a:r>
            <a:r>
              <a:rPr i="1" lang="en-US"/>
              <a:t>g</a:t>
            </a:r>
            <a:r>
              <a:rPr lang="en-US"/>
              <a:t>(</a:t>
            </a:r>
            <a:r>
              <a:rPr i="1" lang="en-US"/>
              <a:t>n</a:t>
            </a:r>
            <a:r>
              <a:rPr lang="en-US"/>
              <a:t>)</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latin typeface="Merriweather Sans"/>
                <a:ea typeface="Merriweather Sans"/>
                <a:cs typeface="Merriweather Sans"/>
                <a:sym typeface="Merriweather Sans"/>
              </a:rPr>
              <a:t>Θ</a:t>
            </a:r>
            <a:r>
              <a:rPr lang="en-US"/>
              <a:t>(</a:t>
            </a:r>
            <a:r>
              <a:rPr i="1" lang="en-US"/>
              <a:t>g</a:t>
            </a:r>
            <a:r>
              <a:rPr lang="en-US"/>
              <a:t>(</a:t>
            </a:r>
            <a:r>
              <a:rPr i="1" lang="en-US"/>
              <a:t>n</a:t>
            </a:r>
            <a:r>
              <a:rPr lang="en-US"/>
              <a:t>)): class of functions </a:t>
            </a:r>
            <a:r>
              <a:rPr i="1" lang="en-US"/>
              <a:t>f</a:t>
            </a:r>
            <a:r>
              <a:rPr lang="en-US"/>
              <a:t>(</a:t>
            </a:r>
            <a:r>
              <a:rPr i="1" lang="en-US"/>
              <a:t>n</a:t>
            </a:r>
            <a:r>
              <a:rPr lang="en-US"/>
              <a:t>) that grow </a:t>
            </a:r>
            <a:r>
              <a:rPr lang="en-US" u="sng"/>
              <a:t>at same rate</a:t>
            </a:r>
            <a:r>
              <a:rPr lang="en-US"/>
              <a:t> as </a:t>
            </a:r>
            <a:r>
              <a:rPr i="1" lang="en-US"/>
              <a:t>g</a:t>
            </a:r>
            <a:r>
              <a:rPr lang="en-US"/>
              <a:t>(</a:t>
            </a:r>
            <a:r>
              <a:rPr i="1" lang="en-US"/>
              <a:t>n</a:t>
            </a:r>
            <a:r>
              <a:rPr lang="en-US"/>
              <a:t>)</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Char char="⦿"/>
            </a:pPr>
            <a:r>
              <a:rPr lang="en-US">
                <a:latin typeface="Merriweather Sans"/>
                <a:ea typeface="Merriweather Sans"/>
                <a:cs typeface="Merriweather Sans"/>
                <a:sym typeface="Merriweather Sans"/>
              </a:rPr>
              <a:t>Ω</a:t>
            </a:r>
            <a:r>
              <a:rPr lang="en-US"/>
              <a:t>(</a:t>
            </a:r>
            <a:r>
              <a:rPr i="1" lang="en-US"/>
              <a:t>g</a:t>
            </a:r>
            <a:r>
              <a:rPr lang="en-US"/>
              <a:t>(</a:t>
            </a:r>
            <a:r>
              <a:rPr i="1" lang="en-US"/>
              <a:t>n</a:t>
            </a:r>
            <a:r>
              <a:rPr lang="en-US"/>
              <a:t>)): class of functions </a:t>
            </a:r>
            <a:r>
              <a:rPr i="1" lang="en-US"/>
              <a:t>f</a:t>
            </a:r>
            <a:r>
              <a:rPr lang="en-US"/>
              <a:t>(</a:t>
            </a:r>
            <a:r>
              <a:rPr i="1" lang="en-US"/>
              <a:t>n</a:t>
            </a:r>
            <a:r>
              <a:rPr lang="en-US"/>
              <a:t>) that grow </a:t>
            </a:r>
            <a:r>
              <a:rPr lang="en-US" u="sng"/>
              <a:t>at least as fast</a:t>
            </a:r>
            <a:r>
              <a:rPr lang="en-US"/>
              <a:t> as </a:t>
            </a:r>
            <a:r>
              <a:rPr i="1" lang="en-US"/>
              <a:t>g</a:t>
            </a:r>
            <a:r>
              <a:rPr lang="en-US"/>
              <a:t>(</a:t>
            </a:r>
            <a:r>
              <a:rPr i="1" lang="en-US"/>
              <a:t>n</a:t>
            </a:r>
            <a:r>
              <a:rPr lang="en-US"/>
              <a:t>)</a:t>
            </a:r>
            <a:endParaRPr/>
          </a:p>
          <a:p>
            <a:pPr indent="-149860" lvl="0" marL="292100" rtl="0" algn="l">
              <a:spcBef>
                <a:spcPts val="0"/>
              </a:spcBef>
              <a:spcAft>
                <a:spcPts val="0"/>
              </a:spcAft>
              <a:buSzPts val="2240"/>
              <a:buNone/>
            </a:pPr>
            <a:r>
              <a:t/>
            </a:r>
            <a:endParaRPr/>
          </a:p>
          <a:p>
            <a:pPr indent="-292100" lvl="0" marL="292100" rtl="0" algn="l">
              <a:spcBef>
                <a:spcPts val="0"/>
              </a:spcBef>
              <a:spcAft>
                <a:spcPts val="0"/>
              </a:spcAft>
              <a:buSzPts val="2240"/>
              <a:buFont typeface="Arial"/>
              <a:buNone/>
            </a:pPr>
            <a:r>
              <a:t/>
            </a:r>
            <a:endParaRPr/>
          </a:p>
          <a:p>
            <a:pPr indent="-149860" lvl="0" marL="292100" rtl="0" algn="l">
              <a:spcBef>
                <a:spcPts val="0"/>
              </a:spcBef>
              <a:spcAft>
                <a:spcPts val="0"/>
              </a:spcAft>
              <a:buSzPts val="2240"/>
              <a:buNone/>
            </a:pPr>
            <a:r>
              <a:t/>
            </a:r>
            <a:endParaRPr/>
          </a:p>
          <a:p>
            <a:pPr indent="-149860" lvl="0" marL="292100" rtl="0" algn="l">
              <a:spcBef>
                <a:spcPts val="0"/>
              </a:spcBef>
              <a:spcAft>
                <a:spcPts val="0"/>
              </a:spcAft>
              <a:buSzPts val="2240"/>
              <a:buNone/>
            </a:pPr>
            <a:r>
              <a:t/>
            </a:r>
            <a:endParaRPr/>
          </a:p>
          <a:p>
            <a:pPr indent="-149860" lvl="0" marL="292100" rtl="0" algn="l">
              <a:spcBef>
                <a:spcPts val="0"/>
              </a:spcBef>
              <a:spcAft>
                <a:spcPts val="0"/>
              </a:spcAft>
              <a:buSzPts val="224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457200" y="198438"/>
            <a:ext cx="8686800" cy="563562"/>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200"/>
              <a:buFont typeface="Rockwell"/>
              <a:buNone/>
            </a:pPr>
            <a:r>
              <a:rPr lang="en-US" sz="3200"/>
              <a:t>O-notation</a:t>
            </a:r>
            <a:endParaRPr/>
          </a:p>
        </p:txBody>
      </p:sp>
      <p:sp>
        <p:nvSpPr>
          <p:cNvPr id="474" name="Google Shape;474;p54"/>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Definition:</a:t>
            </a:r>
            <a:r>
              <a:rPr i="1" lang="en-US"/>
              <a:t> A function t</a:t>
            </a:r>
            <a:r>
              <a:rPr lang="en-US"/>
              <a:t>(</a:t>
            </a:r>
            <a:r>
              <a:rPr i="1" lang="en-US"/>
              <a:t>n</a:t>
            </a:r>
            <a:r>
              <a:rPr lang="en-US"/>
              <a:t>) is said to be in O(</a:t>
            </a:r>
            <a:r>
              <a:rPr i="1" lang="en-US"/>
              <a:t>g</a:t>
            </a:r>
            <a:r>
              <a:rPr lang="en-US"/>
              <a:t>(</a:t>
            </a:r>
            <a:r>
              <a:rPr i="1" lang="en-US"/>
              <a:t>n</a:t>
            </a:r>
            <a:r>
              <a:rPr lang="en-US"/>
              <a:t>)), denoted t</a:t>
            </a:r>
            <a:r>
              <a:rPr i="1" lang="en-US"/>
              <a:t>(n) ∈ O(g(n)) is bounded above by some constant multiple of g(n) for all large n, </a:t>
            </a:r>
            <a:r>
              <a:rPr lang="en-US"/>
              <a:t>i.e., there exist positive constant </a:t>
            </a:r>
            <a:r>
              <a:rPr i="1" lang="en-US"/>
              <a:t>c</a:t>
            </a:r>
            <a:r>
              <a:rPr lang="en-US"/>
              <a:t> and non-negative integer </a:t>
            </a:r>
            <a:r>
              <a:rPr i="1" lang="en-US"/>
              <a:t>n</a:t>
            </a:r>
            <a:r>
              <a:rPr baseline="-25000" lang="en-US"/>
              <a:t>0</a:t>
            </a:r>
            <a:r>
              <a:rPr lang="en-US"/>
              <a:t> such that</a:t>
            </a:r>
            <a:endParaRPr/>
          </a:p>
          <a:p>
            <a:pPr indent="-292100" lvl="0" marL="292100" rtl="0" algn="l">
              <a:spcBef>
                <a:spcPts val="0"/>
              </a:spcBef>
              <a:spcAft>
                <a:spcPts val="0"/>
              </a:spcAft>
              <a:buSzPts val="2240"/>
              <a:buFont typeface="Arial"/>
              <a:buNone/>
            </a:pPr>
            <a:r>
              <a:rPr lang="en-US"/>
              <a:t>                	</a:t>
            </a:r>
            <a:r>
              <a:rPr i="1" lang="en-US"/>
              <a:t>f</a:t>
            </a:r>
            <a:r>
              <a:rPr lang="en-US"/>
              <a:t>(</a:t>
            </a:r>
            <a:r>
              <a:rPr i="1" lang="en-US"/>
              <a:t>n</a:t>
            </a:r>
            <a:r>
              <a:rPr lang="en-US"/>
              <a:t>) </a:t>
            </a:r>
            <a:r>
              <a:rPr lang="en-US">
                <a:latin typeface="Merriweather Sans"/>
                <a:ea typeface="Merriweather Sans"/>
                <a:cs typeface="Merriweather Sans"/>
                <a:sym typeface="Merriweather Sans"/>
              </a:rPr>
              <a:t>≤</a:t>
            </a:r>
            <a:r>
              <a:rPr lang="en-US"/>
              <a:t> </a:t>
            </a:r>
            <a:r>
              <a:rPr i="1" lang="en-US"/>
              <a:t>c g</a:t>
            </a:r>
            <a:r>
              <a:rPr lang="en-US"/>
              <a:t>(</a:t>
            </a:r>
            <a:r>
              <a:rPr i="1" lang="en-US"/>
              <a:t>n</a:t>
            </a:r>
            <a:r>
              <a:rPr lang="en-US"/>
              <a:t>) for every </a:t>
            </a:r>
            <a:r>
              <a:rPr i="1" lang="en-US"/>
              <a:t>n</a:t>
            </a:r>
            <a:r>
              <a:rPr lang="en-US"/>
              <a:t> </a:t>
            </a:r>
            <a:r>
              <a:rPr lang="en-US">
                <a:latin typeface="Merriweather Sans"/>
                <a:ea typeface="Merriweather Sans"/>
                <a:cs typeface="Merriweather Sans"/>
                <a:sym typeface="Merriweather Sans"/>
              </a:rPr>
              <a:t>≥</a:t>
            </a:r>
            <a:r>
              <a:rPr lang="en-US"/>
              <a:t> </a:t>
            </a:r>
            <a:r>
              <a:rPr i="1" lang="en-US"/>
              <a:t>n</a:t>
            </a:r>
            <a:r>
              <a:rPr baseline="-25000" lang="en-US"/>
              <a:t>0 </a:t>
            </a:r>
            <a:endParaRPr/>
          </a:p>
          <a:p>
            <a:pPr indent="-292100" lvl="0" marL="292100" rtl="0" algn="l">
              <a:spcBef>
                <a:spcPts val="0"/>
              </a:spcBef>
              <a:spcAft>
                <a:spcPts val="0"/>
              </a:spcAft>
              <a:buSzPts val="2240"/>
              <a:buFont typeface="Arial"/>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Big-oh</a:t>
            </a:r>
            <a:endParaRPr/>
          </a:p>
        </p:txBody>
      </p:sp>
      <p:pic>
        <p:nvPicPr>
          <p:cNvPr descr="figs2_1" id="481" name="Google Shape;481;p55"/>
          <p:cNvPicPr preferRelativeResize="0"/>
          <p:nvPr>
            <p:ph idx="1" type="body"/>
          </p:nvPr>
        </p:nvPicPr>
        <p:blipFill rotWithShape="1">
          <a:blip r:embed="rId3">
            <a:alphaModFix/>
          </a:blip>
          <a:srcRect b="0" l="0" r="0" t="0"/>
          <a:stretch/>
        </p:blipFill>
        <p:spPr>
          <a:xfrm>
            <a:off x="1371600" y="1219200"/>
            <a:ext cx="6324600" cy="495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609600" y="228600"/>
            <a:ext cx="83058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sz="3200"/>
              <a:t>Formatting and Conventions in Pseudocoding</a:t>
            </a:r>
            <a:endParaRPr/>
          </a:p>
        </p:txBody>
      </p:sp>
      <p:sp>
        <p:nvSpPr>
          <p:cNvPr id="166" name="Google Shape;166;p6"/>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lnSpcReduction="10000"/>
          </a:bodyPr>
          <a:lstStyle/>
          <a:p>
            <a:pPr indent="-292100" lvl="0" marL="292100" rtl="0" algn="l">
              <a:spcBef>
                <a:spcPts val="0"/>
              </a:spcBef>
              <a:spcAft>
                <a:spcPts val="0"/>
              </a:spcAft>
              <a:buSzPts val="2240"/>
              <a:buChar char="⦿"/>
            </a:pPr>
            <a:r>
              <a:rPr lang="en-US"/>
              <a:t>INDENTATION in pseudocode should be identical to its implementation in a programming language. Try to indent at least four spaces. </a:t>
            </a:r>
            <a:endParaRPr/>
          </a:p>
          <a:p>
            <a:pPr indent="-292100" lvl="0" marL="292100" rtl="0" algn="l">
              <a:spcBef>
                <a:spcPts val="0"/>
              </a:spcBef>
              <a:spcAft>
                <a:spcPts val="0"/>
              </a:spcAft>
              <a:buSzPts val="2240"/>
              <a:buChar char="⦿"/>
            </a:pPr>
            <a:r>
              <a:rPr lang="en-US"/>
              <a:t>The pseudocode entries are to be cryptic, AND SHOULD NOT BE PROSE. NO SENTENCES. </a:t>
            </a:r>
            <a:endParaRPr/>
          </a:p>
          <a:p>
            <a:pPr indent="-292100" lvl="0" marL="292100" rtl="0" algn="l">
              <a:spcBef>
                <a:spcPts val="0"/>
              </a:spcBef>
              <a:spcAft>
                <a:spcPts val="0"/>
              </a:spcAft>
              <a:buSzPts val="2240"/>
              <a:buChar char="⦿"/>
            </a:pPr>
            <a:r>
              <a:rPr lang="en-US"/>
              <a:t>No flower boxes in  pseudocode. </a:t>
            </a:r>
            <a:endParaRPr/>
          </a:p>
          <a:p>
            <a:pPr indent="-292100" lvl="0" marL="292100" rtl="0" algn="l">
              <a:spcBef>
                <a:spcPts val="0"/>
              </a:spcBef>
              <a:spcAft>
                <a:spcPts val="0"/>
              </a:spcAft>
              <a:buSzPts val="2240"/>
              <a:buChar char="⦿"/>
            </a:pPr>
            <a:r>
              <a:rPr lang="en-US"/>
              <a:t>Do not include data declarations in  pseudocode.</a:t>
            </a:r>
            <a:endParaRPr/>
          </a:p>
          <a:p>
            <a:pPr indent="-149860" lvl="0" marL="292100" rtl="0" algn="l">
              <a:spcBef>
                <a:spcPts val="0"/>
              </a:spcBef>
              <a:spcAft>
                <a:spcPts val="0"/>
              </a:spcAft>
              <a:buSzPts val="22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Ω-notation</a:t>
            </a:r>
            <a:endParaRPr/>
          </a:p>
        </p:txBody>
      </p:sp>
      <p:sp>
        <p:nvSpPr>
          <p:cNvPr id="488" name="Google Shape;488;p56"/>
          <p:cNvSpPr txBox="1"/>
          <p:nvPr>
            <p:ph idx="1" type="body"/>
          </p:nvPr>
        </p:nvSpPr>
        <p:spPr>
          <a:xfrm>
            <a:off x="838200" y="1676400"/>
            <a:ext cx="7964488" cy="4078288"/>
          </a:xfrm>
          <a:prstGeom prst="rect">
            <a:avLst/>
          </a:prstGeom>
          <a:noFill/>
          <a:ln>
            <a:noFill/>
          </a:ln>
        </p:spPr>
        <p:txBody>
          <a:bodyPr anchorCtr="0" anchor="t" bIns="45700" lIns="91425" spcFirstLastPara="1" rIns="91425" wrap="square" tIns="45700">
            <a:normAutofit/>
          </a:bodyPr>
          <a:lstStyle/>
          <a:p>
            <a:pPr indent="-292100" lvl="0" marL="292100" rtl="0" algn="l">
              <a:lnSpc>
                <a:spcPct val="90000"/>
              </a:lnSpc>
              <a:spcBef>
                <a:spcPts val="0"/>
              </a:spcBef>
              <a:spcAft>
                <a:spcPts val="0"/>
              </a:spcAft>
              <a:buSzPts val="2240"/>
              <a:buChar char="⦿"/>
            </a:pPr>
            <a:r>
              <a:rPr lang="en-US"/>
              <a:t>Formal definition</a:t>
            </a:r>
            <a:endParaRPr/>
          </a:p>
          <a:p>
            <a:pPr indent="-228600" lvl="1" marL="640080" rtl="0" algn="l">
              <a:lnSpc>
                <a:spcPct val="90000"/>
              </a:lnSpc>
              <a:spcBef>
                <a:spcPts val="400"/>
              </a:spcBef>
              <a:spcAft>
                <a:spcPts val="0"/>
              </a:spcAft>
              <a:buSzPts val="2340"/>
              <a:buFont typeface="Rockwell"/>
              <a:buChar char="•"/>
            </a:pPr>
            <a:r>
              <a:rPr lang="en-US"/>
              <a:t>A function </a:t>
            </a:r>
            <a:r>
              <a:rPr i="1" lang="en-US"/>
              <a:t>t(n)</a:t>
            </a:r>
            <a:r>
              <a:rPr lang="en-US"/>
              <a:t> is said to be in Ω</a:t>
            </a:r>
            <a:r>
              <a:rPr i="1" lang="en-US"/>
              <a:t>(g(n)),</a:t>
            </a:r>
            <a:r>
              <a:rPr lang="en-US"/>
              <a:t> denoted </a:t>
            </a:r>
            <a:r>
              <a:rPr i="1" lang="en-US"/>
              <a:t>t(n) ∈ </a:t>
            </a:r>
            <a:r>
              <a:rPr lang="en-US"/>
              <a:t>Ω</a:t>
            </a:r>
            <a:r>
              <a:rPr i="1" lang="en-US"/>
              <a:t>(g(n)),</a:t>
            </a:r>
            <a:r>
              <a:rPr lang="en-US"/>
              <a:t> if </a:t>
            </a:r>
            <a:r>
              <a:rPr i="1" lang="en-US"/>
              <a:t>t(n)</a:t>
            </a:r>
            <a:r>
              <a:rPr lang="en-US"/>
              <a:t> is bounded below by some constant multiple of </a:t>
            </a:r>
            <a:r>
              <a:rPr i="1" lang="en-US"/>
              <a:t>g(n)</a:t>
            </a:r>
            <a:r>
              <a:rPr lang="en-US"/>
              <a:t> for all large </a:t>
            </a:r>
            <a:r>
              <a:rPr i="1" lang="en-US"/>
              <a:t>n</a:t>
            </a:r>
            <a:r>
              <a:rPr lang="en-US"/>
              <a:t>, i.e., </a:t>
            </a:r>
            <a:r>
              <a:rPr lang="en-US" u="sng"/>
              <a:t>if there exist some positive constant c and some nonnegative integer </a:t>
            </a:r>
            <a:r>
              <a:rPr i="1" lang="en-US" u="sng"/>
              <a:t>n</a:t>
            </a:r>
            <a:r>
              <a:rPr baseline="-25000" i="1" lang="en-US" u="sng"/>
              <a:t>0</a:t>
            </a:r>
            <a:r>
              <a:rPr lang="en-US" u="sng"/>
              <a:t> such that</a:t>
            </a:r>
            <a:endParaRPr/>
          </a:p>
          <a:p>
            <a:pPr indent="-228600" lvl="1" marL="640080" rtl="0" algn="l">
              <a:lnSpc>
                <a:spcPct val="90000"/>
              </a:lnSpc>
              <a:spcBef>
                <a:spcPts val="400"/>
              </a:spcBef>
              <a:spcAft>
                <a:spcPts val="0"/>
              </a:spcAft>
              <a:buSzPts val="2340"/>
              <a:buFont typeface="Rockwell"/>
              <a:buNone/>
            </a:pPr>
            <a:r>
              <a:rPr lang="en-US"/>
              <a:t>	</a:t>
            </a:r>
            <a:r>
              <a:rPr lang="en-US">
                <a:solidFill>
                  <a:srgbClr val="FF9933"/>
                </a:solidFill>
              </a:rPr>
              <a:t>t(n) ≥ cg(n) for all n ≥ n</a:t>
            </a:r>
            <a:r>
              <a:rPr baseline="-25000" lang="en-US">
                <a:solidFill>
                  <a:srgbClr val="FF9933"/>
                </a:solidFill>
              </a:rPr>
              <a:t>0</a:t>
            </a:r>
            <a:endParaRPr/>
          </a:p>
          <a:p>
            <a:pPr indent="-228600" lvl="1" marL="640080" rtl="0" algn="l">
              <a:lnSpc>
                <a:spcPct val="90000"/>
              </a:lnSpc>
              <a:spcBef>
                <a:spcPts val="400"/>
              </a:spcBef>
              <a:spcAft>
                <a:spcPts val="0"/>
              </a:spcAft>
              <a:buSzPts val="2340"/>
              <a:buFont typeface="Rockwell"/>
              <a:buNone/>
            </a:pPr>
            <a:r>
              <a:t/>
            </a:r>
            <a:endParaRPr baseline="-25000">
              <a:solidFill>
                <a:srgbClr val="FF9933"/>
              </a:solidFill>
            </a:endParaRPr>
          </a:p>
          <a:p>
            <a:pPr indent="-228600" lvl="1" marL="640080" rtl="0" algn="l">
              <a:lnSpc>
                <a:spcPct val="90000"/>
              </a:lnSpc>
              <a:spcBef>
                <a:spcPts val="400"/>
              </a:spcBef>
              <a:spcAft>
                <a:spcPts val="0"/>
              </a:spcAft>
              <a:buSzPts val="2340"/>
              <a:buFont typeface="Rockwell"/>
              <a:buNone/>
            </a:pPr>
            <a:r>
              <a:t/>
            </a:r>
            <a:endParaRPr/>
          </a:p>
          <a:p>
            <a:pPr indent="-228600" lvl="1" marL="640080" rtl="0" algn="l">
              <a:lnSpc>
                <a:spcPct val="90000"/>
              </a:lnSpc>
              <a:spcBef>
                <a:spcPts val="400"/>
              </a:spcBef>
              <a:spcAft>
                <a:spcPts val="0"/>
              </a:spcAft>
              <a:buSzPts val="2340"/>
              <a:buFont typeface="Rockwell"/>
              <a:buNone/>
            </a:pPr>
            <a:r>
              <a:t/>
            </a:r>
            <a:endParaRPr baseline="-25000">
              <a:solidFill>
                <a:schemeClr val="folHlin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Big-omega</a:t>
            </a:r>
            <a:endParaRPr/>
          </a:p>
        </p:txBody>
      </p:sp>
      <p:pic>
        <p:nvPicPr>
          <p:cNvPr descr="figs2_2" id="495" name="Google Shape;495;p57"/>
          <p:cNvPicPr preferRelativeResize="0"/>
          <p:nvPr>
            <p:ph idx="1" type="body"/>
          </p:nvPr>
        </p:nvPicPr>
        <p:blipFill rotWithShape="1">
          <a:blip r:embed="rId3">
            <a:alphaModFix/>
          </a:blip>
          <a:srcRect b="0" l="0" r="0" t="0"/>
          <a:stretch/>
        </p:blipFill>
        <p:spPr>
          <a:xfrm>
            <a:off x="1371600" y="1219200"/>
            <a:ext cx="5867400" cy="4876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Θ-notation</a:t>
            </a:r>
            <a:endParaRPr/>
          </a:p>
        </p:txBody>
      </p:sp>
      <p:sp>
        <p:nvSpPr>
          <p:cNvPr id="502" name="Google Shape;502;p58"/>
          <p:cNvSpPr txBox="1"/>
          <p:nvPr>
            <p:ph idx="1" type="body"/>
          </p:nvPr>
        </p:nvSpPr>
        <p:spPr>
          <a:xfrm>
            <a:off x="609600" y="1447800"/>
            <a:ext cx="7888288" cy="3621088"/>
          </a:xfrm>
          <a:prstGeom prst="rect">
            <a:avLst/>
          </a:prstGeom>
          <a:noFill/>
          <a:ln>
            <a:noFill/>
          </a:ln>
        </p:spPr>
        <p:txBody>
          <a:bodyPr anchorCtr="0" anchor="t" bIns="45700" lIns="91425" spcFirstLastPara="1" rIns="91425" wrap="square" tIns="45700">
            <a:normAutofit/>
          </a:bodyPr>
          <a:lstStyle/>
          <a:p>
            <a:pPr indent="-292100" lvl="0" marL="292100" rtl="0" algn="l">
              <a:lnSpc>
                <a:spcPct val="80000"/>
              </a:lnSpc>
              <a:spcBef>
                <a:spcPts val="0"/>
              </a:spcBef>
              <a:spcAft>
                <a:spcPts val="0"/>
              </a:spcAft>
              <a:buSzPts val="2240"/>
              <a:buChar char="⦿"/>
            </a:pPr>
            <a:r>
              <a:rPr lang="en-US"/>
              <a:t>Formal definition</a:t>
            </a:r>
            <a:endParaRPr/>
          </a:p>
          <a:p>
            <a:pPr indent="-228600" lvl="1" marL="640080" rtl="0" algn="l">
              <a:lnSpc>
                <a:spcPct val="80000"/>
              </a:lnSpc>
              <a:spcBef>
                <a:spcPts val="400"/>
              </a:spcBef>
              <a:spcAft>
                <a:spcPts val="0"/>
              </a:spcAft>
              <a:buSzPts val="2340"/>
              <a:buFont typeface="Rockwell"/>
              <a:buChar char="•"/>
            </a:pPr>
            <a:r>
              <a:rPr lang="en-US"/>
              <a:t>A function </a:t>
            </a:r>
            <a:r>
              <a:rPr i="1" lang="en-US"/>
              <a:t>t(n)</a:t>
            </a:r>
            <a:r>
              <a:rPr lang="en-US"/>
              <a:t> is said to be in Θ</a:t>
            </a:r>
            <a:r>
              <a:rPr i="1" lang="en-US"/>
              <a:t>(g(n)),</a:t>
            </a:r>
            <a:r>
              <a:rPr lang="en-US"/>
              <a:t> denoted </a:t>
            </a:r>
            <a:r>
              <a:rPr i="1" lang="en-US"/>
              <a:t>t(n) ∈ </a:t>
            </a:r>
            <a:r>
              <a:rPr lang="en-US"/>
              <a:t>Θ</a:t>
            </a:r>
            <a:r>
              <a:rPr i="1" lang="en-US"/>
              <a:t>(g(n)),</a:t>
            </a:r>
            <a:r>
              <a:rPr lang="en-US"/>
              <a:t> if </a:t>
            </a:r>
            <a:r>
              <a:rPr i="1" lang="en-US"/>
              <a:t>t(n)</a:t>
            </a:r>
            <a:r>
              <a:rPr lang="en-US"/>
              <a:t> is bounded both above and below by some positive constant multiples of </a:t>
            </a:r>
            <a:r>
              <a:rPr i="1" lang="en-US"/>
              <a:t>g(n)</a:t>
            </a:r>
            <a:r>
              <a:rPr lang="en-US"/>
              <a:t> for all large </a:t>
            </a:r>
            <a:r>
              <a:rPr i="1" lang="en-US"/>
              <a:t>n</a:t>
            </a:r>
            <a:r>
              <a:rPr lang="en-US"/>
              <a:t>, i.e., </a:t>
            </a:r>
            <a:r>
              <a:rPr lang="en-US" u="sng"/>
              <a:t>if there exist some positive constant c</a:t>
            </a:r>
            <a:r>
              <a:rPr baseline="-25000" lang="en-US" u="sng"/>
              <a:t>1</a:t>
            </a:r>
            <a:r>
              <a:rPr lang="en-US" u="sng"/>
              <a:t> and c</a:t>
            </a:r>
            <a:r>
              <a:rPr baseline="-25000" lang="en-US" u="sng"/>
              <a:t>2</a:t>
            </a:r>
            <a:r>
              <a:rPr lang="en-US" u="sng"/>
              <a:t> and some nonnegative integer </a:t>
            </a:r>
            <a:r>
              <a:rPr i="1" lang="en-US" u="sng"/>
              <a:t>n</a:t>
            </a:r>
            <a:r>
              <a:rPr baseline="-25000" i="1" lang="en-US" u="sng"/>
              <a:t>0</a:t>
            </a:r>
            <a:r>
              <a:rPr lang="en-US" u="sng"/>
              <a:t> such that</a:t>
            </a:r>
            <a:endParaRPr/>
          </a:p>
          <a:p>
            <a:pPr indent="-228600" lvl="1" marL="640080" rtl="0" algn="l">
              <a:lnSpc>
                <a:spcPct val="80000"/>
              </a:lnSpc>
              <a:spcBef>
                <a:spcPts val="400"/>
              </a:spcBef>
              <a:spcAft>
                <a:spcPts val="0"/>
              </a:spcAft>
              <a:buSzPts val="2340"/>
              <a:buFont typeface="Rockwell"/>
              <a:buNone/>
            </a:pPr>
            <a:r>
              <a:rPr lang="en-US"/>
              <a:t>	 </a:t>
            </a:r>
            <a:r>
              <a:rPr lang="en-US">
                <a:solidFill>
                  <a:srgbClr val="FF9933"/>
                </a:solidFill>
              </a:rPr>
              <a:t>c</a:t>
            </a:r>
            <a:r>
              <a:rPr baseline="-25000" lang="en-US">
                <a:solidFill>
                  <a:srgbClr val="FF9933"/>
                </a:solidFill>
              </a:rPr>
              <a:t>2</a:t>
            </a:r>
            <a:r>
              <a:rPr lang="en-US">
                <a:solidFill>
                  <a:srgbClr val="FF9933"/>
                </a:solidFill>
              </a:rPr>
              <a:t> g(n) ≤ t(n) ≤ c</a:t>
            </a:r>
            <a:r>
              <a:rPr baseline="-25000" lang="en-US">
                <a:solidFill>
                  <a:srgbClr val="FF9933"/>
                </a:solidFill>
              </a:rPr>
              <a:t>1</a:t>
            </a:r>
            <a:r>
              <a:rPr lang="en-US">
                <a:solidFill>
                  <a:srgbClr val="FF9933"/>
                </a:solidFill>
              </a:rPr>
              <a:t> g(n) for all n ≥ n</a:t>
            </a:r>
            <a:r>
              <a:rPr baseline="-25000" lang="en-US">
                <a:solidFill>
                  <a:srgbClr val="FF9933"/>
                </a:solidFill>
              </a:rPr>
              <a:t>0</a:t>
            </a:r>
            <a:endParaRPr/>
          </a:p>
          <a:p>
            <a:pPr indent="-228600" lvl="1" marL="640080" rtl="0" algn="l">
              <a:lnSpc>
                <a:spcPct val="80000"/>
              </a:lnSpc>
              <a:spcBef>
                <a:spcPts val="400"/>
              </a:spcBef>
              <a:spcAft>
                <a:spcPts val="0"/>
              </a:spcAft>
              <a:buSzPts val="2340"/>
              <a:buFont typeface="Rockwell"/>
              <a:buNone/>
            </a:pPr>
            <a:r>
              <a:t/>
            </a:r>
            <a:endParaRPr baseline="-25000">
              <a:solidFill>
                <a:srgbClr val="FF9933"/>
              </a:solidFill>
            </a:endParaRPr>
          </a:p>
          <a:p>
            <a:pPr indent="-228600" lvl="1" marL="640080" rtl="0" algn="l">
              <a:lnSpc>
                <a:spcPct val="80000"/>
              </a:lnSpc>
              <a:spcBef>
                <a:spcPts val="400"/>
              </a:spcBef>
              <a:spcAft>
                <a:spcPts val="0"/>
              </a:spcAft>
              <a:buSzPts val="2340"/>
              <a:buFont typeface="Rockwell"/>
              <a:buNone/>
            </a:pPr>
            <a:r>
              <a:t/>
            </a:r>
            <a:endParaRPr/>
          </a:p>
          <a:p>
            <a:pPr indent="-228600" lvl="1" marL="640080" rtl="0" algn="l">
              <a:lnSpc>
                <a:spcPct val="80000"/>
              </a:lnSpc>
              <a:spcBef>
                <a:spcPts val="400"/>
              </a:spcBef>
              <a:spcAft>
                <a:spcPts val="0"/>
              </a:spcAft>
              <a:buSzPts val="2340"/>
              <a:buFont typeface="Rockwell"/>
              <a:buNone/>
            </a:pPr>
            <a:r>
              <a:t/>
            </a:r>
            <a:endParaRPr/>
          </a:p>
          <a:p>
            <a:pPr indent="-160019" lvl="1" marL="640080" rtl="0" algn="l">
              <a:lnSpc>
                <a:spcPct val="80000"/>
              </a:lnSpc>
              <a:spcBef>
                <a:spcPts val="400"/>
              </a:spcBef>
              <a:spcAft>
                <a:spcPts val="0"/>
              </a:spcAft>
              <a:buSzPts val="1080"/>
              <a:buFont typeface="Rockwell"/>
              <a:buNone/>
            </a:pPr>
            <a:r>
              <a:t/>
            </a:r>
            <a:endParaRPr sz="1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Big-theta</a:t>
            </a:r>
            <a:endParaRPr/>
          </a:p>
        </p:txBody>
      </p:sp>
      <p:pic>
        <p:nvPicPr>
          <p:cNvPr descr="figs2_3" id="509" name="Google Shape;509;p59"/>
          <p:cNvPicPr preferRelativeResize="0"/>
          <p:nvPr>
            <p:ph idx="1" type="body"/>
          </p:nvPr>
        </p:nvPicPr>
        <p:blipFill rotWithShape="1">
          <a:blip r:embed="rId3">
            <a:alphaModFix/>
          </a:blip>
          <a:srcRect b="0" l="0" r="0" t="0"/>
          <a:stretch/>
        </p:blipFill>
        <p:spPr>
          <a:xfrm>
            <a:off x="1409700" y="1219200"/>
            <a:ext cx="6210300" cy="4876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Theorem</a:t>
            </a:r>
            <a:endParaRPr/>
          </a:p>
        </p:txBody>
      </p:sp>
      <p:sp>
        <p:nvSpPr>
          <p:cNvPr id="516" name="Google Shape;516;p60"/>
          <p:cNvSpPr txBox="1"/>
          <p:nvPr>
            <p:ph idx="1" type="body"/>
          </p:nvPr>
        </p:nvSpPr>
        <p:spPr>
          <a:xfrm>
            <a:off x="609600" y="1219200"/>
            <a:ext cx="8269288" cy="4114800"/>
          </a:xfrm>
          <a:prstGeom prst="rect">
            <a:avLst/>
          </a:prstGeom>
          <a:noFill/>
          <a:ln>
            <a:noFill/>
          </a:ln>
        </p:spPr>
        <p:txBody>
          <a:bodyPr anchorCtr="0" anchor="t" bIns="45700" lIns="91425" spcFirstLastPara="1" rIns="91425" wrap="square" tIns="45700">
            <a:normAutofit/>
          </a:bodyPr>
          <a:lstStyle/>
          <a:p>
            <a:pPr indent="-292100" lvl="0" marL="292100" rtl="0" algn="l">
              <a:lnSpc>
                <a:spcPct val="80000"/>
              </a:lnSpc>
              <a:spcBef>
                <a:spcPts val="0"/>
              </a:spcBef>
              <a:spcAft>
                <a:spcPts val="0"/>
              </a:spcAft>
              <a:buSzPts val="2240"/>
              <a:buChar char="⦿"/>
            </a:pPr>
            <a:r>
              <a:rPr lang="en-US"/>
              <a:t>If </a:t>
            </a:r>
            <a:r>
              <a:rPr i="1" lang="en-US"/>
              <a:t>t</a:t>
            </a:r>
            <a:r>
              <a:rPr baseline="-25000" i="1" lang="en-US"/>
              <a:t>1</a:t>
            </a:r>
            <a:r>
              <a:rPr i="1" lang="en-US"/>
              <a:t>(n) ∈ O(g</a:t>
            </a:r>
            <a:r>
              <a:rPr baseline="-25000" i="1" lang="en-US"/>
              <a:t>1</a:t>
            </a:r>
            <a:r>
              <a:rPr i="1" lang="en-US"/>
              <a:t>(n))</a:t>
            </a:r>
            <a:r>
              <a:rPr lang="en-US"/>
              <a:t> and </a:t>
            </a:r>
            <a:r>
              <a:rPr i="1" lang="en-US"/>
              <a:t>t</a:t>
            </a:r>
            <a:r>
              <a:rPr baseline="-25000" i="1" lang="en-US"/>
              <a:t>2</a:t>
            </a:r>
            <a:r>
              <a:rPr i="1" lang="en-US"/>
              <a:t>(n) ∈ O(g</a:t>
            </a:r>
            <a:r>
              <a:rPr baseline="-25000" i="1" lang="en-US"/>
              <a:t>2</a:t>
            </a:r>
            <a:r>
              <a:rPr i="1" lang="en-US"/>
              <a:t>(n)),</a:t>
            </a:r>
            <a:r>
              <a:rPr lang="en-US"/>
              <a:t> then</a:t>
            </a:r>
            <a:endParaRPr/>
          </a:p>
          <a:p>
            <a:pPr indent="-292100" lvl="0" marL="292100" rtl="0" algn="l">
              <a:lnSpc>
                <a:spcPct val="80000"/>
              </a:lnSpc>
              <a:spcBef>
                <a:spcPts val="0"/>
              </a:spcBef>
              <a:spcAft>
                <a:spcPts val="0"/>
              </a:spcAft>
              <a:buSzPts val="2240"/>
              <a:buFont typeface="Arial"/>
              <a:buNone/>
            </a:pPr>
            <a:r>
              <a:rPr lang="en-US"/>
              <a:t>	</a:t>
            </a:r>
            <a:r>
              <a:rPr i="1" lang="en-US"/>
              <a:t>t</a:t>
            </a:r>
            <a:r>
              <a:rPr baseline="-25000" i="1" lang="en-US"/>
              <a:t>1</a:t>
            </a:r>
            <a:r>
              <a:rPr i="1" lang="en-US"/>
              <a:t>(n) + t</a:t>
            </a:r>
            <a:r>
              <a:rPr baseline="-25000" i="1" lang="en-US"/>
              <a:t>2</a:t>
            </a:r>
            <a:r>
              <a:rPr i="1" lang="en-US"/>
              <a:t>(n) ∈ O(max{g</a:t>
            </a:r>
            <a:r>
              <a:rPr baseline="-25000" i="1" lang="en-US"/>
              <a:t>1</a:t>
            </a:r>
            <a:r>
              <a:rPr i="1" lang="en-US"/>
              <a:t>(n), g</a:t>
            </a:r>
            <a:r>
              <a:rPr baseline="-25000" i="1" lang="en-US"/>
              <a:t>2</a:t>
            </a:r>
            <a:r>
              <a:rPr i="1" lang="en-US"/>
              <a:t>(n)}).</a:t>
            </a:r>
            <a:endParaRPr/>
          </a:p>
          <a:p>
            <a:pPr indent="-228600" lvl="1" marL="640080" rtl="0" algn="l">
              <a:lnSpc>
                <a:spcPct val="80000"/>
              </a:lnSpc>
              <a:spcBef>
                <a:spcPts val="400"/>
              </a:spcBef>
              <a:spcAft>
                <a:spcPts val="0"/>
              </a:spcAft>
              <a:buSzPts val="2340"/>
              <a:buFont typeface="Rockwell"/>
              <a:buChar char="•"/>
            </a:pPr>
            <a:r>
              <a:rPr lang="en-US"/>
              <a:t>The analogous assertions are true for the Ω-notation and Θ-notation.</a:t>
            </a:r>
            <a:endParaRPr/>
          </a:p>
        </p:txBody>
      </p:sp>
      <p:sp>
        <p:nvSpPr>
          <p:cNvPr id="517" name="Google Shape;517;p60"/>
          <p:cNvSpPr txBox="1"/>
          <p:nvPr/>
        </p:nvSpPr>
        <p:spPr>
          <a:xfrm>
            <a:off x="838200" y="3124200"/>
            <a:ext cx="7620000" cy="2355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Proof.  There exist constants </a:t>
            </a:r>
            <a:r>
              <a:rPr i="1" lang="en-US" sz="2400">
                <a:solidFill>
                  <a:schemeClr val="lt1"/>
                </a:solidFill>
                <a:latin typeface="Times New Roman"/>
                <a:ea typeface="Times New Roman"/>
                <a:cs typeface="Times New Roman"/>
                <a:sym typeface="Times New Roman"/>
              </a:rPr>
              <a:t>c</a:t>
            </a:r>
            <a:r>
              <a:rPr i="1" lang="en-US" sz="1800">
                <a:solidFill>
                  <a:schemeClr val="lt1"/>
                </a:solidFill>
                <a:latin typeface="Times New Roman"/>
                <a:ea typeface="Times New Roman"/>
                <a:cs typeface="Times New Roman"/>
                <a:sym typeface="Times New Roman"/>
              </a:rPr>
              <a:t>1</a:t>
            </a:r>
            <a:r>
              <a:rPr i="1" lang="en-US" sz="2400">
                <a:solidFill>
                  <a:schemeClr val="lt1"/>
                </a:solidFill>
                <a:latin typeface="Times New Roman"/>
                <a:ea typeface="Times New Roman"/>
                <a:cs typeface="Times New Roman"/>
                <a:sym typeface="Times New Roman"/>
              </a:rPr>
              <a:t>, c</a:t>
            </a:r>
            <a:r>
              <a:rPr i="1" lang="en-US" sz="1800">
                <a:solidFill>
                  <a:schemeClr val="lt1"/>
                </a:solidFill>
                <a:latin typeface="Times New Roman"/>
                <a:ea typeface="Times New Roman"/>
                <a:cs typeface="Times New Roman"/>
                <a:sym typeface="Times New Roman"/>
              </a:rPr>
              <a:t>2</a:t>
            </a:r>
            <a:r>
              <a:rPr i="1" lang="en-US" sz="2400">
                <a:solidFill>
                  <a:schemeClr val="lt1"/>
                </a:solidFill>
                <a:latin typeface="Times New Roman"/>
                <a:ea typeface="Times New Roman"/>
                <a:cs typeface="Times New Roman"/>
                <a:sym typeface="Times New Roman"/>
              </a:rPr>
              <a:t>, n</a:t>
            </a:r>
            <a:r>
              <a:rPr i="1" lang="en-US" sz="1800">
                <a:solidFill>
                  <a:schemeClr val="lt1"/>
                </a:solidFill>
                <a:latin typeface="Times New Roman"/>
                <a:ea typeface="Times New Roman"/>
                <a:cs typeface="Times New Roman"/>
                <a:sym typeface="Times New Roman"/>
              </a:rPr>
              <a:t>1</a:t>
            </a:r>
            <a:r>
              <a:rPr i="1" lang="en-US" sz="2400">
                <a:solidFill>
                  <a:schemeClr val="lt1"/>
                </a:solidFill>
                <a:latin typeface="Times New Roman"/>
                <a:ea typeface="Times New Roman"/>
                <a:cs typeface="Times New Roman"/>
                <a:sym typeface="Times New Roman"/>
              </a:rPr>
              <a:t>, n</a:t>
            </a:r>
            <a:r>
              <a:rPr i="1" lang="en-US" sz="1800">
                <a:solidFill>
                  <a:schemeClr val="lt1"/>
                </a:solidFill>
                <a:latin typeface="Times New Roman"/>
                <a:ea typeface="Times New Roman"/>
                <a:cs typeface="Times New Roman"/>
                <a:sym typeface="Times New Roman"/>
              </a:rPr>
              <a:t>2</a:t>
            </a:r>
            <a:r>
              <a:rPr lang="en-US" sz="2400">
                <a:solidFill>
                  <a:schemeClr val="lt1"/>
                </a:solidFill>
                <a:latin typeface="Times New Roman"/>
                <a:ea typeface="Times New Roman"/>
                <a:cs typeface="Times New Roman"/>
                <a:sym typeface="Times New Roman"/>
              </a:rPr>
              <a:t> such that </a:t>
            </a:r>
            <a:endParaRPr/>
          </a:p>
          <a:p>
            <a:pPr indent="0" lvl="0" marL="0" marR="0" rtl="0" algn="l">
              <a:lnSpc>
                <a:spcPct val="60000"/>
              </a:lnSpc>
              <a:spcBef>
                <a:spcPts val="1200"/>
              </a:spcBef>
              <a:spcAft>
                <a:spcPts val="0"/>
              </a:spcAft>
              <a:buNone/>
            </a:pPr>
            <a:r>
              <a:rPr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t</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c</a:t>
            </a:r>
            <a:r>
              <a:rPr b="1" i="1" lang="en-US" sz="1800">
                <a:solidFill>
                  <a:schemeClr val="lt1"/>
                </a:solidFill>
                <a:latin typeface="Times New Roman"/>
                <a:ea typeface="Times New Roman"/>
                <a:cs typeface="Times New Roman"/>
                <a:sym typeface="Times New Roman"/>
              </a:rPr>
              <a:t>1</a:t>
            </a:r>
            <a:r>
              <a:rPr b="1" lang="en-US" sz="2400">
                <a:solidFill>
                  <a:schemeClr val="lt1"/>
                </a:solidFill>
                <a:latin typeface="Times New Roman"/>
                <a:ea typeface="Times New Roman"/>
                <a:cs typeface="Times New Roman"/>
                <a:sym typeface="Times New Roman"/>
              </a:rPr>
              <a:t>*</a:t>
            </a:r>
            <a:r>
              <a:rPr b="1" i="1" lang="en-US" sz="2400">
                <a:solidFill>
                  <a:schemeClr val="lt1"/>
                </a:solidFill>
                <a:latin typeface="Times New Roman"/>
                <a:ea typeface="Times New Roman"/>
                <a:cs typeface="Times New Roman"/>
                <a:sym typeface="Times New Roman"/>
              </a:rPr>
              <a:t>g</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for all</a:t>
            </a:r>
            <a:r>
              <a:rPr b="1" i="1" lang="en-US" sz="2400">
                <a:solidFill>
                  <a:schemeClr val="lt1"/>
                </a:solidFill>
                <a:latin typeface="Times New Roman"/>
                <a:ea typeface="Times New Roman"/>
                <a:cs typeface="Times New Roman"/>
                <a:sym typeface="Times New Roman"/>
              </a:rPr>
              <a:t> n </a:t>
            </a:r>
            <a:r>
              <a:rPr b="1"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n</a:t>
            </a:r>
            <a:r>
              <a:rPr b="1" i="1" lang="en-US" sz="1800">
                <a:solidFill>
                  <a:schemeClr val="lt1"/>
                </a:solidFill>
                <a:latin typeface="Times New Roman"/>
                <a:ea typeface="Times New Roman"/>
                <a:cs typeface="Times New Roman"/>
                <a:sym typeface="Times New Roman"/>
              </a:rPr>
              <a:t>1</a:t>
            </a:r>
            <a:endParaRPr/>
          </a:p>
          <a:p>
            <a:pPr indent="0" lvl="0" marL="0" marR="0" rtl="0" algn="l">
              <a:lnSpc>
                <a:spcPct val="60000"/>
              </a:lnSpc>
              <a:spcBef>
                <a:spcPts val="1200"/>
              </a:spcBef>
              <a:spcAft>
                <a:spcPts val="0"/>
              </a:spcAft>
              <a:buNone/>
            </a:pPr>
            <a:r>
              <a:rPr b="1"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t</a:t>
            </a:r>
            <a:r>
              <a:rPr b="1" i="1" lang="en-US" sz="1800">
                <a:solidFill>
                  <a:schemeClr val="lt1"/>
                </a:solidFill>
                <a:latin typeface="Times New Roman"/>
                <a:ea typeface="Times New Roman"/>
                <a:cs typeface="Times New Roman"/>
                <a:sym typeface="Times New Roman"/>
              </a:rPr>
              <a:t>2</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c</a:t>
            </a:r>
            <a:r>
              <a:rPr b="1" i="1" lang="en-US" sz="1800">
                <a:solidFill>
                  <a:schemeClr val="lt1"/>
                </a:solidFill>
                <a:latin typeface="Times New Roman"/>
                <a:ea typeface="Times New Roman"/>
                <a:cs typeface="Times New Roman"/>
                <a:sym typeface="Times New Roman"/>
              </a:rPr>
              <a:t>2</a:t>
            </a:r>
            <a:r>
              <a:rPr b="1" lang="en-US" sz="2400">
                <a:solidFill>
                  <a:schemeClr val="lt1"/>
                </a:solidFill>
                <a:latin typeface="Times New Roman"/>
                <a:ea typeface="Times New Roman"/>
                <a:cs typeface="Times New Roman"/>
                <a:sym typeface="Times New Roman"/>
              </a:rPr>
              <a:t>*</a:t>
            </a:r>
            <a:r>
              <a:rPr b="1" i="1" lang="en-US" sz="2400">
                <a:solidFill>
                  <a:schemeClr val="lt1"/>
                </a:solidFill>
                <a:latin typeface="Times New Roman"/>
                <a:ea typeface="Times New Roman"/>
                <a:cs typeface="Times New Roman"/>
                <a:sym typeface="Times New Roman"/>
              </a:rPr>
              <a:t>g</a:t>
            </a:r>
            <a:r>
              <a:rPr b="1" i="1" lang="en-US" sz="1800">
                <a:solidFill>
                  <a:schemeClr val="lt1"/>
                </a:solidFill>
                <a:latin typeface="Times New Roman"/>
                <a:ea typeface="Times New Roman"/>
                <a:cs typeface="Times New Roman"/>
                <a:sym typeface="Times New Roman"/>
              </a:rPr>
              <a:t>2</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for all</a:t>
            </a:r>
            <a:r>
              <a:rPr b="1" i="1" lang="en-US" sz="2400">
                <a:solidFill>
                  <a:schemeClr val="lt1"/>
                </a:solidFill>
                <a:latin typeface="Times New Roman"/>
                <a:ea typeface="Times New Roman"/>
                <a:cs typeface="Times New Roman"/>
                <a:sym typeface="Times New Roman"/>
              </a:rPr>
              <a:t> n </a:t>
            </a:r>
            <a:r>
              <a:rPr b="1" lang="en-US" sz="2400">
                <a:solidFill>
                  <a:schemeClr val="lt1"/>
                </a:solidFill>
                <a:latin typeface="Times New Roman"/>
                <a:ea typeface="Times New Roman"/>
                <a:cs typeface="Times New Roman"/>
                <a:sym typeface="Times New Roman"/>
              </a:rPr>
              <a:t>≥ </a:t>
            </a:r>
            <a:r>
              <a:rPr b="1" i="1" lang="en-US" sz="2400">
                <a:solidFill>
                  <a:schemeClr val="lt1"/>
                </a:solidFill>
                <a:latin typeface="Times New Roman"/>
                <a:ea typeface="Times New Roman"/>
                <a:cs typeface="Times New Roman"/>
                <a:sym typeface="Times New Roman"/>
              </a:rPr>
              <a:t>n</a:t>
            </a:r>
            <a:r>
              <a:rPr b="1" i="1" lang="en-US" sz="1800">
                <a:solidFill>
                  <a:schemeClr val="lt1"/>
                </a:solidFill>
                <a:latin typeface="Times New Roman"/>
                <a:ea typeface="Times New Roman"/>
                <a:cs typeface="Times New Roman"/>
                <a:sym typeface="Times New Roman"/>
              </a:rPr>
              <a:t>2</a:t>
            </a:r>
            <a:endParaRPr/>
          </a:p>
          <a:p>
            <a:pPr indent="0" lvl="0" marL="0" marR="0" rtl="0" algn="l">
              <a:spcBef>
                <a:spcPts val="1200"/>
              </a:spcBef>
              <a:spcAft>
                <a:spcPts val="0"/>
              </a:spcAft>
              <a:buNone/>
            </a:pPr>
            <a:r>
              <a:rPr b="1" lang="en-US" sz="2400">
                <a:solidFill>
                  <a:schemeClr val="lt1"/>
                </a:solidFill>
                <a:latin typeface="Times New Roman"/>
                <a:ea typeface="Times New Roman"/>
                <a:cs typeface="Times New Roman"/>
                <a:sym typeface="Times New Roman"/>
              </a:rPr>
              <a:t>Define </a:t>
            </a:r>
            <a:r>
              <a:rPr b="1" i="1" lang="en-US" sz="2400">
                <a:solidFill>
                  <a:schemeClr val="lt1"/>
                </a:solidFill>
                <a:latin typeface="Times New Roman"/>
                <a:ea typeface="Times New Roman"/>
                <a:cs typeface="Times New Roman"/>
                <a:sym typeface="Times New Roman"/>
              </a:rPr>
              <a:t>c</a:t>
            </a:r>
            <a:r>
              <a:rPr b="1" i="1" lang="en-US" sz="1800">
                <a:solidFill>
                  <a:schemeClr val="lt1"/>
                </a:solidFill>
                <a:latin typeface="Times New Roman"/>
                <a:ea typeface="Times New Roman"/>
                <a:cs typeface="Times New Roman"/>
                <a:sym typeface="Times New Roman"/>
              </a:rPr>
              <a:t>3</a:t>
            </a:r>
            <a:r>
              <a:rPr b="1" i="1" lang="en-US" sz="2400">
                <a:solidFill>
                  <a:schemeClr val="lt1"/>
                </a:solidFill>
                <a:latin typeface="Times New Roman"/>
                <a:ea typeface="Times New Roman"/>
                <a:cs typeface="Times New Roman"/>
                <a:sym typeface="Times New Roman"/>
              </a:rPr>
              <a:t> = c</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 + c</a:t>
            </a:r>
            <a:r>
              <a:rPr b="1" i="1" lang="en-US" sz="1800">
                <a:solidFill>
                  <a:schemeClr val="lt1"/>
                </a:solidFill>
                <a:latin typeface="Times New Roman"/>
                <a:ea typeface="Times New Roman"/>
                <a:cs typeface="Times New Roman"/>
                <a:sym typeface="Times New Roman"/>
              </a:rPr>
              <a:t>2</a:t>
            </a:r>
            <a:r>
              <a:rPr b="1" lang="en-US" sz="2400">
                <a:solidFill>
                  <a:schemeClr val="lt1"/>
                </a:solidFill>
                <a:latin typeface="Times New Roman"/>
                <a:ea typeface="Times New Roman"/>
                <a:cs typeface="Times New Roman"/>
                <a:sym typeface="Times New Roman"/>
              </a:rPr>
              <a:t> and </a:t>
            </a:r>
            <a:r>
              <a:rPr b="1" i="1" lang="en-US" sz="2400">
                <a:solidFill>
                  <a:schemeClr val="lt1"/>
                </a:solidFill>
                <a:latin typeface="Times New Roman"/>
                <a:ea typeface="Times New Roman"/>
                <a:cs typeface="Times New Roman"/>
                <a:sym typeface="Times New Roman"/>
              </a:rPr>
              <a:t>n</a:t>
            </a:r>
            <a:r>
              <a:rPr b="1" i="1" lang="en-US" sz="1800">
                <a:solidFill>
                  <a:schemeClr val="lt1"/>
                </a:solidFill>
                <a:latin typeface="Times New Roman"/>
                <a:ea typeface="Times New Roman"/>
                <a:cs typeface="Times New Roman"/>
                <a:sym typeface="Times New Roman"/>
              </a:rPr>
              <a:t>3 </a:t>
            </a:r>
            <a:r>
              <a:rPr b="1" i="1" lang="en-US" sz="2400">
                <a:solidFill>
                  <a:schemeClr val="lt1"/>
                </a:solidFill>
                <a:latin typeface="Times New Roman"/>
                <a:ea typeface="Times New Roman"/>
                <a:cs typeface="Times New Roman"/>
                <a:sym typeface="Times New Roman"/>
              </a:rPr>
              <a:t>= max{n</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,n</a:t>
            </a:r>
            <a:r>
              <a:rPr b="1" i="1" lang="en-US" sz="1800">
                <a:solidFill>
                  <a:schemeClr val="lt1"/>
                </a:solidFill>
                <a:latin typeface="Times New Roman"/>
                <a:ea typeface="Times New Roman"/>
                <a:cs typeface="Times New Roman"/>
                <a:sym typeface="Times New Roman"/>
              </a:rPr>
              <a:t>2</a:t>
            </a:r>
            <a:r>
              <a:rPr b="1" i="1" lang="en-US" sz="2400">
                <a:solidFill>
                  <a:schemeClr val="lt1"/>
                </a:solidFill>
                <a:latin typeface="Times New Roman"/>
                <a:ea typeface="Times New Roman"/>
                <a:cs typeface="Times New Roman"/>
                <a:sym typeface="Times New Roman"/>
              </a:rPr>
              <a:t>}. Then</a:t>
            </a:r>
            <a:endParaRPr/>
          </a:p>
          <a:p>
            <a:pPr indent="0" lvl="0" marL="0" marR="0" rtl="0" algn="l">
              <a:spcBef>
                <a:spcPts val="1200"/>
              </a:spcBef>
              <a:spcAft>
                <a:spcPts val="0"/>
              </a:spcAft>
              <a:buNone/>
            </a:pPr>
            <a:r>
              <a:rPr b="1" i="1" lang="en-US" sz="2400">
                <a:solidFill>
                  <a:schemeClr val="lt1"/>
                </a:solidFill>
                <a:latin typeface="Times New Roman"/>
                <a:ea typeface="Times New Roman"/>
                <a:cs typeface="Times New Roman"/>
                <a:sym typeface="Times New Roman"/>
              </a:rPr>
              <a:t>          t</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(n) + t</a:t>
            </a:r>
            <a:r>
              <a:rPr b="1" i="1" lang="en-US" sz="1800">
                <a:solidFill>
                  <a:schemeClr val="lt1"/>
                </a:solidFill>
                <a:latin typeface="Times New Roman"/>
                <a:ea typeface="Times New Roman"/>
                <a:cs typeface="Times New Roman"/>
                <a:sym typeface="Times New Roman"/>
              </a:rPr>
              <a:t>2</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 c</a:t>
            </a:r>
            <a:r>
              <a:rPr b="1" lang="en-US" sz="1800">
                <a:solidFill>
                  <a:schemeClr val="lt1"/>
                </a:solidFill>
                <a:latin typeface="Times New Roman"/>
                <a:ea typeface="Times New Roman"/>
                <a:cs typeface="Times New Roman"/>
                <a:sym typeface="Times New Roman"/>
              </a:rPr>
              <a:t>3</a:t>
            </a:r>
            <a:r>
              <a:rPr b="1" lang="en-US" sz="2400">
                <a:solidFill>
                  <a:schemeClr val="lt1"/>
                </a:solidFill>
                <a:latin typeface="Times New Roman"/>
                <a:ea typeface="Times New Roman"/>
                <a:cs typeface="Times New Roman"/>
                <a:sym typeface="Times New Roman"/>
              </a:rPr>
              <a:t>*</a:t>
            </a:r>
            <a:r>
              <a:rPr b="1" i="1" lang="en-US" sz="2400">
                <a:solidFill>
                  <a:schemeClr val="lt1"/>
                </a:solidFill>
                <a:latin typeface="Times New Roman"/>
                <a:ea typeface="Times New Roman"/>
                <a:cs typeface="Times New Roman"/>
                <a:sym typeface="Times New Roman"/>
              </a:rPr>
              <a:t>max{g</a:t>
            </a:r>
            <a:r>
              <a:rPr b="1" i="1" lang="en-US" sz="1800">
                <a:solidFill>
                  <a:schemeClr val="lt1"/>
                </a:solidFill>
                <a:latin typeface="Times New Roman"/>
                <a:ea typeface="Times New Roman"/>
                <a:cs typeface="Times New Roman"/>
                <a:sym typeface="Times New Roman"/>
              </a:rPr>
              <a:t>1</a:t>
            </a:r>
            <a:r>
              <a:rPr b="1" i="1" lang="en-US" sz="2400">
                <a:solidFill>
                  <a:schemeClr val="lt1"/>
                </a:solidFill>
                <a:latin typeface="Times New Roman"/>
                <a:ea typeface="Times New Roman"/>
                <a:cs typeface="Times New Roman"/>
                <a:sym typeface="Times New Roman"/>
              </a:rPr>
              <a:t>(n), g</a:t>
            </a:r>
            <a:r>
              <a:rPr b="1" i="1" lang="en-US" sz="1800">
                <a:solidFill>
                  <a:schemeClr val="lt1"/>
                </a:solidFill>
                <a:latin typeface="Times New Roman"/>
                <a:ea typeface="Times New Roman"/>
                <a:cs typeface="Times New Roman"/>
                <a:sym typeface="Times New Roman"/>
              </a:rPr>
              <a:t>2</a:t>
            </a:r>
            <a:r>
              <a:rPr b="1" i="1" lang="en-US" sz="2400">
                <a:solidFill>
                  <a:schemeClr val="lt1"/>
                </a:solidFill>
                <a:latin typeface="Times New Roman"/>
                <a:ea typeface="Times New Roman"/>
                <a:cs typeface="Times New Roman"/>
                <a:sym typeface="Times New Roman"/>
              </a:rPr>
              <a:t>(n)}, </a:t>
            </a:r>
            <a:r>
              <a:rPr b="1" lang="en-US" sz="2400">
                <a:solidFill>
                  <a:schemeClr val="lt1"/>
                </a:solidFill>
                <a:latin typeface="Times New Roman"/>
                <a:ea typeface="Times New Roman"/>
                <a:cs typeface="Times New Roman"/>
                <a:sym typeface="Times New Roman"/>
              </a:rPr>
              <a:t>for all</a:t>
            </a:r>
            <a:r>
              <a:rPr b="1" i="1" lang="en-US" sz="2400">
                <a:solidFill>
                  <a:schemeClr val="lt1"/>
                </a:solidFill>
                <a:latin typeface="Times New Roman"/>
                <a:ea typeface="Times New Roman"/>
                <a:cs typeface="Times New Roman"/>
                <a:sym typeface="Times New Roman"/>
              </a:rPr>
              <a:t> n </a:t>
            </a:r>
            <a:r>
              <a:rPr b="1" lang="en-US" sz="2400">
                <a:solidFill>
                  <a:schemeClr val="lt1"/>
                </a:solidFill>
                <a:latin typeface="Times New Roman"/>
                <a:ea typeface="Times New Roman"/>
                <a:cs typeface="Times New Roman"/>
                <a:sym typeface="Times New Roman"/>
              </a:rPr>
              <a:t>≥</a:t>
            </a:r>
            <a:r>
              <a:rPr b="1" i="1" lang="en-US" sz="2400">
                <a:solidFill>
                  <a:schemeClr val="lt1"/>
                </a:solidFill>
                <a:latin typeface="Times New Roman"/>
                <a:ea typeface="Times New Roman"/>
                <a:cs typeface="Times New Roman"/>
                <a:sym typeface="Times New Roman"/>
              </a:rPr>
              <a:t> </a:t>
            </a:r>
            <a:r>
              <a:rPr b="1" lang="en-US" sz="2400">
                <a:solidFill>
                  <a:schemeClr val="lt1"/>
                </a:solidFill>
                <a:latin typeface="Times New Roman"/>
                <a:ea typeface="Times New Roman"/>
                <a:cs typeface="Times New Roman"/>
                <a:sym typeface="Times New Roman"/>
              </a:rPr>
              <a:t>n</a:t>
            </a:r>
            <a:r>
              <a:rPr b="1" lang="en-US" sz="1800">
                <a:solidFill>
                  <a:schemeClr val="lt1"/>
                </a:solidFill>
                <a:latin typeface="Times New Roman"/>
                <a:ea typeface="Times New Roman"/>
                <a:cs typeface="Times New Roman"/>
                <a:sym typeface="Times New Roman"/>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1"/>
          <p:cNvSpPr txBox="1"/>
          <p:nvPr>
            <p:ph type="title"/>
          </p:nvPr>
        </p:nvSpPr>
        <p:spPr>
          <a:xfrm>
            <a:off x="457200" y="198438"/>
            <a:ext cx="8686800" cy="563562"/>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200"/>
              <a:buFont typeface="Rockwell"/>
              <a:buNone/>
            </a:pPr>
            <a:r>
              <a:rPr lang="en-US" sz="3200"/>
              <a:t>Some properties of asymptotic order of growth</a:t>
            </a:r>
            <a:endParaRPr/>
          </a:p>
        </p:txBody>
      </p:sp>
      <p:sp>
        <p:nvSpPr>
          <p:cNvPr id="524" name="Google Shape;524;p61"/>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Char char="⦿"/>
            </a:pPr>
            <a:r>
              <a:rPr i="1" lang="en-US"/>
              <a:t>f</a:t>
            </a:r>
            <a:r>
              <a:rPr lang="en-US"/>
              <a:t>(</a:t>
            </a:r>
            <a:r>
              <a:rPr i="1" lang="en-US"/>
              <a:t>n</a:t>
            </a:r>
            <a:r>
              <a:rPr lang="en-US"/>
              <a:t>) ∈ O(</a:t>
            </a:r>
            <a:r>
              <a:rPr i="1" lang="en-US"/>
              <a:t>f</a:t>
            </a:r>
            <a:r>
              <a:rPr lang="en-US"/>
              <a:t>(</a:t>
            </a:r>
            <a:r>
              <a:rPr i="1" lang="en-US"/>
              <a:t>n</a:t>
            </a:r>
            <a:r>
              <a:rPr lang="en-US"/>
              <a:t>))</a:t>
            </a:r>
            <a:br>
              <a:rPr lang="en-US"/>
            </a:br>
            <a:endParaRPr/>
          </a:p>
          <a:p>
            <a:pPr indent="-292100" lvl="0" marL="292100" rtl="0" algn="l">
              <a:spcBef>
                <a:spcPts val="0"/>
              </a:spcBef>
              <a:spcAft>
                <a:spcPts val="0"/>
              </a:spcAft>
              <a:buSzPts val="2240"/>
              <a:buChar char="⦿"/>
            </a:pPr>
            <a:r>
              <a:rPr i="1" lang="en-US"/>
              <a:t>f</a:t>
            </a:r>
            <a:r>
              <a:rPr lang="en-US"/>
              <a:t>(</a:t>
            </a:r>
            <a:r>
              <a:rPr i="1" lang="en-US"/>
              <a:t>n</a:t>
            </a:r>
            <a:r>
              <a:rPr lang="en-US"/>
              <a:t>) ∈ O(</a:t>
            </a:r>
            <a:r>
              <a:rPr i="1" lang="en-US"/>
              <a:t>g</a:t>
            </a:r>
            <a:r>
              <a:rPr lang="en-US"/>
              <a:t>(</a:t>
            </a:r>
            <a:r>
              <a:rPr i="1" lang="en-US"/>
              <a:t>n</a:t>
            </a:r>
            <a:r>
              <a:rPr lang="en-US"/>
              <a:t>)) iff </a:t>
            </a:r>
            <a:r>
              <a:rPr i="1" lang="en-US"/>
              <a:t>g</a:t>
            </a:r>
            <a:r>
              <a:rPr lang="en-US"/>
              <a:t>(</a:t>
            </a:r>
            <a:r>
              <a:rPr i="1" lang="en-US"/>
              <a:t>n</a:t>
            </a:r>
            <a:r>
              <a:rPr lang="en-US"/>
              <a:t>) ∈Ω(</a:t>
            </a:r>
            <a:r>
              <a:rPr i="1" lang="en-US"/>
              <a:t>f</a:t>
            </a:r>
            <a:r>
              <a:rPr lang="en-US"/>
              <a:t>(n)) </a:t>
            </a:r>
            <a:br>
              <a:rPr i="1" lang="en-US"/>
            </a:br>
            <a:endParaRPr i="1"/>
          </a:p>
          <a:p>
            <a:pPr indent="-292100" lvl="0" marL="292100" rtl="0" algn="l">
              <a:spcBef>
                <a:spcPts val="0"/>
              </a:spcBef>
              <a:spcAft>
                <a:spcPts val="0"/>
              </a:spcAft>
              <a:buSzPts val="2240"/>
              <a:buChar char="⦿"/>
            </a:pPr>
            <a:r>
              <a:rPr lang="en-US"/>
              <a:t>If </a:t>
            </a:r>
            <a:r>
              <a:rPr i="1" lang="en-US"/>
              <a:t>f</a:t>
            </a:r>
            <a:r>
              <a:rPr baseline="-25000" lang="en-US"/>
              <a:t> </a:t>
            </a:r>
            <a:r>
              <a:rPr lang="en-US"/>
              <a:t>(</a:t>
            </a:r>
            <a:r>
              <a:rPr i="1" lang="en-US"/>
              <a:t>n</a:t>
            </a:r>
            <a:r>
              <a:rPr lang="en-US"/>
              <a:t>) ∈ O(</a:t>
            </a:r>
            <a:r>
              <a:rPr i="1" lang="en-US"/>
              <a:t>g</a:t>
            </a:r>
            <a:r>
              <a:rPr baseline="-25000" lang="en-US"/>
              <a:t> </a:t>
            </a:r>
            <a:r>
              <a:rPr lang="en-US"/>
              <a:t>(</a:t>
            </a:r>
            <a:r>
              <a:rPr i="1" lang="en-US"/>
              <a:t>n</a:t>
            </a:r>
            <a:r>
              <a:rPr lang="en-US"/>
              <a:t>)) and </a:t>
            </a:r>
            <a:r>
              <a:rPr i="1" lang="en-US"/>
              <a:t>g</a:t>
            </a:r>
            <a:r>
              <a:rPr lang="en-US"/>
              <a:t>(</a:t>
            </a:r>
            <a:r>
              <a:rPr i="1" lang="en-US"/>
              <a:t>n</a:t>
            </a:r>
            <a:r>
              <a:rPr lang="en-US"/>
              <a:t>) ∈ O(</a:t>
            </a:r>
            <a:r>
              <a:rPr i="1" lang="en-US"/>
              <a:t>h</a:t>
            </a:r>
            <a:r>
              <a:rPr lang="en-US"/>
              <a:t>(</a:t>
            </a:r>
            <a:r>
              <a:rPr i="1" lang="en-US"/>
              <a:t>n</a:t>
            </a:r>
            <a:r>
              <a:rPr lang="en-US"/>
              <a:t>)) , then</a:t>
            </a:r>
            <a:r>
              <a:rPr i="1" lang="en-US"/>
              <a:t> f</a:t>
            </a:r>
            <a:r>
              <a:rPr lang="en-US"/>
              <a:t>(</a:t>
            </a:r>
            <a:r>
              <a:rPr i="1" lang="en-US"/>
              <a:t>n</a:t>
            </a:r>
            <a:r>
              <a:rPr lang="en-US"/>
              <a:t>) ∈ O(</a:t>
            </a:r>
            <a:r>
              <a:rPr i="1" lang="en-US"/>
              <a:t>h</a:t>
            </a:r>
            <a:r>
              <a:rPr lang="en-US"/>
              <a:t>(</a:t>
            </a:r>
            <a:r>
              <a:rPr i="1" lang="en-US"/>
              <a:t>n</a:t>
            </a:r>
            <a:r>
              <a:rPr lang="en-US"/>
              <a:t>)) </a:t>
            </a:r>
            <a:br>
              <a:rPr lang="en-US"/>
            </a:br>
            <a:br>
              <a:rPr lang="en-US"/>
            </a:br>
            <a:r>
              <a:rPr lang="en-US"/>
              <a:t>Note similarity with </a:t>
            </a:r>
            <a:r>
              <a:rPr i="1" lang="en-US"/>
              <a:t>a </a:t>
            </a:r>
            <a:r>
              <a:rPr i="1" lang="en-US">
                <a:latin typeface="Merriweather Sans"/>
                <a:ea typeface="Merriweather Sans"/>
                <a:cs typeface="Merriweather Sans"/>
                <a:sym typeface="Merriweather Sans"/>
              </a:rPr>
              <a:t>≤</a:t>
            </a:r>
            <a:r>
              <a:rPr i="1" lang="en-US"/>
              <a:t> </a:t>
            </a:r>
            <a:r>
              <a:rPr lang="en-US"/>
              <a:t>b</a:t>
            </a:r>
            <a:br>
              <a:rPr lang="en-US"/>
            </a:br>
            <a:endParaRPr/>
          </a:p>
          <a:p>
            <a:pPr indent="-292100" lvl="0" marL="292100" rtl="0" algn="l">
              <a:spcBef>
                <a:spcPts val="0"/>
              </a:spcBef>
              <a:spcAft>
                <a:spcPts val="0"/>
              </a:spcAft>
              <a:buSzPts val="2240"/>
              <a:buChar char="⦿"/>
            </a:pPr>
            <a:r>
              <a:rPr lang="en-US"/>
              <a:t>If </a:t>
            </a:r>
            <a:r>
              <a:rPr i="1" lang="en-US"/>
              <a:t>f</a:t>
            </a:r>
            <a:r>
              <a:rPr baseline="-25000" lang="en-US"/>
              <a:t>1</a:t>
            </a:r>
            <a:r>
              <a:rPr lang="en-US"/>
              <a:t>(</a:t>
            </a:r>
            <a:r>
              <a:rPr i="1" lang="en-US"/>
              <a:t>n</a:t>
            </a:r>
            <a:r>
              <a:rPr lang="en-US"/>
              <a:t>) ∈ O(</a:t>
            </a:r>
            <a:r>
              <a:rPr i="1" lang="en-US"/>
              <a:t>g</a:t>
            </a:r>
            <a:r>
              <a:rPr baseline="-25000" lang="en-US"/>
              <a:t>1</a:t>
            </a:r>
            <a:r>
              <a:rPr lang="en-US"/>
              <a:t>(</a:t>
            </a:r>
            <a:r>
              <a:rPr i="1" lang="en-US"/>
              <a:t>n</a:t>
            </a:r>
            <a:r>
              <a:rPr lang="en-US"/>
              <a:t>)) and </a:t>
            </a:r>
            <a:r>
              <a:rPr i="1" lang="en-US"/>
              <a:t>f</a:t>
            </a:r>
            <a:r>
              <a:rPr baseline="-25000" lang="en-US"/>
              <a:t>2</a:t>
            </a:r>
            <a:r>
              <a:rPr lang="en-US"/>
              <a:t>(</a:t>
            </a:r>
            <a:r>
              <a:rPr i="1" lang="en-US"/>
              <a:t>n</a:t>
            </a:r>
            <a:r>
              <a:rPr lang="en-US"/>
              <a:t>) ∈ O(</a:t>
            </a:r>
            <a:r>
              <a:rPr i="1" lang="en-US"/>
              <a:t>g</a:t>
            </a:r>
            <a:r>
              <a:rPr baseline="-25000" lang="en-US"/>
              <a:t>2</a:t>
            </a:r>
            <a:r>
              <a:rPr lang="en-US"/>
              <a:t>(</a:t>
            </a:r>
            <a:r>
              <a:rPr i="1" lang="en-US"/>
              <a:t>n</a:t>
            </a:r>
            <a:r>
              <a:rPr lang="en-US"/>
              <a:t>)) , then</a:t>
            </a:r>
            <a:endParaRPr/>
          </a:p>
          <a:p>
            <a:pPr indent="-292100" lvl="0" marL="292100" rtl="0" algn="l">
              <a:spcBef>
                <a:spcPts val="0"/>
              </a:spcBef>
              <a:spcAft>
                <a:spcPts val="0"/>
              </a:spcAft>
              <a:buSzPts val="2240"/>
              <a:buFont typeface="Arial"/>
              <a:buNone/>
            </a:pPr>
            <a:r>
              <a:rPr lang="en-US"/>
              <a:t>                	 </a:t>
            </a:r>
            <a:r>
              <a:rPr i="1" lang="en-US"/>
              <a:t>f</a:t>
            </a:r>
            <a:r>
              <a:rPr baseline="-25000" lang="en-US"/>
              <a:t>1</a:t>
            </a:r>
            <a:r>
              <a:rPr lang="en-US"/>
              <a:t>(</a:t>
            </a:r>
            <a:r>
              <a:rPr i="1" lang="en-US"/>
              <a:t>n</a:t>
            </a:r>
            <a:r>
              <a:rPr lang="en-US"/>
              <a:t>) + </a:t>
            </a:r>
            <a:r>
              <a:rPr i="1" lang="en-US"/>
              <a:t>f</a:t>
            </a:r>
            <a:r>
              <a:rPr baseline="-25000" lang="en-US"/>
              <a:t>2</a:t>
            </a:r>
            <a:r>
              <a:rPr lang="en-US"/>
              <a:t>(</a:t>
            </a:r>
            <a:r>
              <a:rPr i="1" lang="en-US"/>
              <a:t>n</a:t>
            </a:r>
            <a:r>
              <a:rPr lang="en-US"/>
              <a:t>) ∈ O(max{</a:t>
            </a:r>
            <a:r>
              <a:rPr i="1" lang="en-US"/>
              <a:t>g</a:t>
            </a:r>
            <a:r>
              <a:rPr baseline="-25000" lang="en-US"/>
              <a:t>1</a:t>
            </a:r>
            <a:r>
              <a:rPr lang="en-US"/>
              <a:t>(</a:t>
            </a:r>
            <a:r>
              <a:rPr i="1" lang="en-US"/>
              <a:t>n</a:t>
            </a:r>
            <a:r>
              <a:rPr lang="en-US"/>
              <a:t>), </a:t>
            </a:r>
            <a:r>
              <a:rPr i="1" lang="en-US"/>
              <a:t>g</a:t>
            </a:r>
            <a:r>
              <a:rPr baseline="-25000" lang="en-US"/>
              <a:t>2</a:t>
            </a:r>
            <a:r>
              <a:rPr lang="en-US"/>
              <a:t>(</a:t>
            </a:r>
            <a:r>
              <a:rPr i="1" lang="en-US"/>
              <a:t>n</a:t>
            </a:r>
            <a:r>
              <a:rPr lang="en-US"/>
              <a:t>)}) </a:t>
            </a:r>
            <a:br>
              <a:rPr lang="en-US"/>
            </a:br>
            <a:endParaRPr/>
          </a:p>
          <a:p>
            <a:pPr indent="-292100" lvl="0" marL="292100" rtl="0" algn="l">
              <a:spcBef>
                <a:spcPts val="0"/>
              </a:spcBef>
              <a:spcAft>
                <a:spcPts val="0"/>
              </a:spcAft>
              <a:buSzPts val="2240"/>
              <a:buFont typeface="Arial"/>
              <a:buNone/>
            </a:pPr>
            <a:r>
              <a:rPr lang="en-US"/>
              <a:t> Also,  Σ</a:t>
            </a:r>
            <a:r>
              <a:rPr baseline="-25000" lang="en-US"/>
              <a:t>1≤</a:t>
            </a:r>
            <a:r>
              <a:rPr baseline="-25000" i="1" lang="en-US"/>
              <a:t>i</a:t>
            </a:r>
            <a:r>
              <a:rPr baseline="-25000" lang="en-US"/>
              <a:t>≤</a:t>
            </a:r>
            <a:r>
              <a:rPr baseline="-25000" i="1" lang="en-US"/>
              <a:t>n</a:t>
            </a:r>
            <a:r>
              <a:rPr baseline="-25000" lang="en-US"/>
              <a:t> </a:t>
            </a:r>
            <a:r>
              <a:rPr lang="en-US"/>
              <a:t>Θ(</a:t>
            </a:r>
            <a:r>
              <a:rPr i="1" lang="en-US"/>
              <a:t>f</a:t>
            </a:r>
            <a:r>
              <a:rPr lang="en-US"/>
              <a:t>(</a:t>
            </a:r>
            <a:r>
              <a:rPr i="1" lang="en-US"/>
              <a:t>i</a:t>
            </a:r>
            <a:r>
              <a:rPr lang="en-US"/>
              <a:t>)) = Θ (Σ</a:t>
            </a:r>
            <a:r>
              <a:rPr baseline="-25000" lang="en-US"/>
              <a:t>1≤</a:t>
            </a:r>
            <a:r>
              <a:rPr baseline="-25000" i="1" lang="en-US"/>
              <a:t>i</a:t>
            </a:r>
            <a:r>
              <a:rPr baseline="-25000" lang="en-US"/>
              <a:t>≤</a:t>
            </a:r>
            <a:r>
              <a:rPr baseline="-25000" i="1" lang="en-US"/>
              <a:t>n </a:t>
            </a:r>
            <a:r>
              <a:rPr i="1" lang="en-US"/>
              <a:t>f</a:t>
            </a:r>
            <a:r>
              <a:rPr lang="en-US"/>
              <a:t>(</a:t>
            </a:r>
            <a:r>
              <a:rPr i="1" lang="en-US"/>
              <a:t>i</a:t>
            </a:r>
            <a:r>
              <a:rPr lang="en-US"/>
              <a:t>)) </a:t>
            </a:r>
            <a:endParaRPr/>
          </a:p>
          <a:p>
            <a:pPr indent="-292100" lvl="0" marL="292100" rtl="0" algn="l">
              <a:spcBef>
                <a:spcPts val="0"/>
              </a:spcBef>
              <a:spcAft>
                <a:spcPts val="0"/>
              </a:spcAft>
              <a:buSzPts val="2240"/>
              <a:buFont typeface="Arial"/>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2"/>
          <p:cNvSpPr txBox="1"/>
          <p:nvPr>
            <p:ph type="title"/>
          </p:nvPr>
        </p:nvSpPr>
        <p:spPr>
          <a:xfrm>
            <a:off x="533400" y="198438"/>
            <a:ext cx="8610600" cy="487362"/>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Establishing order of growth using limits</a:t>
            </a:r>
            <a:endParaRPr/>
          </a:p>
        </p:txBody>
      </p:sp>
      <p:sp>
        <p:nvSpPr>
          <p:cNvPr id="531" name="Google Shape;531;p62"/>
          <p:cNvSpPr txBox="1"/>
          <p:nvPr>
            <p:ph idx="1" type="body"/>
          </p:nvPr>
        </p:nvSpPr>
        <p:spPr>
          <a:xfrm>
            <a:off x="685800" y="2209800"/>
            <a:ext cx="2438400" cy="68580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lim</a:t>
            </a:r>
            <a:r>
              <a:rPr baseline="-25000" lang="en-US"/>
              <a:t> </a:t>
            </a:r>
            <a:r>
              <a:rPr i="1" lang="en-US"/>
              <a:t>T</a:t>
            </a:r>
            <a:r>
              <a:rPr lang="en-US"/>
              <a:t>(</a:t>
            </a:r>
            <a:r>
              <a:rPr i="1" lang="en-US"/>
              <a:t>n</a:t>
            </a:r>
            <a:r>
              <a:rPr lang="en-US"/>
              <a:t>)/</a:t>
            </a:r>
            <a:r>
              <a:rPr i="1" lang="en-US"/>
              <a:t>g</a:t>
            </a:r>
            <a:r>
              <a:rPr lang="en-US"/>
              <a:t>(</a:t>
            </a:r>
            <a:r>
              <a:rPr i="1" lang="en-US"/>
              <a:t>n</a:t>
            </a:r>
            <a:r>
              <a:rPr lang="en-US"/>
              <a:t>) = </a:t>
            </a:r>
            <a:endParaRPr/>
          </a:p>
        </p:txBody>
      </p:sp>
      <p:grpSp>
        <p:nvGrpSpPr>
          <p:cNvPr id="532" name="Google Shape;532;p62"/>
          <p:cNvGrpSpPr/>
          <p:nvPr/>
        </p:nvGrpSpPr>
        <p:grpSpPr>
          <a:xfrm>
            <a:off x="2794000" y="1371600"/>
            <a:ext cx="6238875" cy="2133600"/>
            <a:chOff x="1728" y="864"/>
            <a:chExt cx="3930" cy="1344"/>
          </a:xfrm>
        </p:grpSpPr>
        <p:sp>
          <p:nvSpPr>
            <p:cNvPr id="533" name="Google Shape;533;p62"/>
            <p:cNvSpPr/>
            <p:nvPr/>
          </p:nvSpPr>
          <p:spPr>
            <a:xfrm>
              <a:off x="1728" y="864"/>
              <a:ext cx="336" cy="1344"/>
            </a:xfrm>
            <a:prstGeom prst="leftBrace">
              <a:avLst>
                <a:gd fmla="val 33333" name="adj1"/>
                <a:gd fmla="val 50000" name="adj2"/>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34" name="Google Shape;534;p62"/>
            <p:cNvSpPr txBox="1"/>
            <p:nvPr/>
          </p:nvSpPr>
          <p:spPr>
            <a:xfrm>
              <a:off x="1842" y="912"/>
              <a:ext cx="3806" cy="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hlink"/>
                  </a:solidFill>
                  <a:latin typeface="Times New Roman"/>
                  <a:ea typeface="Times New Roman"/>
                  <a:cs typeface="Times New Roman"/>
                  <a:sym typeface="Times New Roman"/>
                </a:rPr>
                <a:t>    0</a:t>
              </a:r>
              <a:r>
                <a:rPr lang="en-US" sz="2000">
                  <a:solidFill>
                    <a:schemeClr val="lt1"/>
                  </a:solidFill>
                  <a:latin typeface="Times New Roman"/>
                  <a:ea typeface="Times New Roman"/>
                  <a:cs typeface="Times New Roman"/>
                  <a:sym typeface="Times New Roman"/>
                </a:rPr>
                <a:t>    order of growth of </a:t>
              </a:r>
              <a:r>
                <a:rPr b="1" i="1" lang="en-US" sz="2000">
                  <a:solidFill>
                    <a:srgbClr val="FFFF99"/>
                  </a:solidFill>
                  <a:latin typeface="Times New Roman"/>
                  <a:ea typeface="Times New Roman"/>
                  <a:cs typeface="Times New Roman"/>
                  <a:sym typeface="Times New Roman"/>
                </a:rPr>
                <a:t>T</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lang="en-US" sz="2000">
                  <a:solidFill>
                    <a:schemeClr val="lt1"/>
                  </a:solidFill>
                  <a:latin typeface="Times New Roman"/>
                  <a:ea typeface="Times New Roman"/>
                  <a:cs typeface="Times New Roman"/>
                  <a:sym typeface="Times New Roman"/>
                </a:rPr>
                <a:t>  &lt;  order of growth of </a:t>
              </a:r>
              <a:r>
                <a:rPr b="1" i="1" lang="en-US" sz="2000">
                  <a:solidFill>
                    <a:srgbClr val="FFFF99"/>
                  </a:solidFill>
                  <a:latin typeface="Times New Roman"/>
                  <a:ea typeface="Times New Roman"/>
                  <a:cs typeface="Times New Roman"/>
                  <a:sym typeface="Times New Roman"/>
                </a:rPr>
                <a:t>g</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b="1" lang="en-US" sz="2000">
                  <a:solidFill>
                    <a:srgbClr val="FFFF99"/>
                  </a:solidFill>
                  <a:latin typeface="Times New Roman"/>
                  <a:ea typeface="Times New Roman"/>
                  <a:cs typeface="Times New Roman"/>
                  <a:sym typeface="Times New Roman"/>
                </a:rPr>
                <a:t>)</a:t>
              </a:r>
              <a:r>
                <a:rPr lang="en-US" sz="2000">
                  <a:solidFill>
                    <a:schemeClr val="lt1"/>
                  </a:solidFill>
                  <a:latin typeface="Times New Roman"/>
                  <a:ea typeface="Times New Roman"/>
                  <a:cs typeface="Times New Roman"/>
                  <a:sym typeface="Times New Roman"/>
                </a:rPr>
                <a:t> </a:t>
              </a:r>
              <a:endParaRPr/>
            </a:p>
          </p:txBody>
        </p:sp>
        <p:sp>
          <p:nvSpPr>
            <p:cNvPr id="535" name="Google Shape;535;p62"/>
            <p:cNvSpPr txBox="1"/>
            <p:nvPr/>
          </p:nvSpPr>
          <p:spPr>
            <a:xfrm>
              <a:off x="1930" y="1344"/>
              <a:ext cx="3728" cy="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hlink"/>
                  </a:solidFill>
                  <a:latin typeface="Times New Roman"/>
                  <a:ea typeface="Times New Roman"/>
                  <a:cs typeface="Times New Roman"/>
                  <a:sym typeface="Times New Roman"/>
                </a:rPr>
                <a:t>c </a:t>
              </a:r>
              <a:r>
                <a:rPr b="1" lang="en-US" sz="2000">
                  <a:solidFill>
                    <a:schemeClr val="hlink"/>
                  </a:solidFill>
                  <a:latin typeface="Times New Roman"/>
                  <a:ea typeface="Times New Roman"/>
                  <a:cs typeface="Times New Roman"/>
                  <a:sym typeface="Times New Roman"/>
                </a:rPr>
                <a:t>&gt; 0</a:t>
              </a:r>
              <a:r>
                <a:rPr lang="en-US" sz="2000">
                  <a:solidFill>
                    <a:schemeClr val="lt1"/>
                  </a:solidFill>
                  <a:latin typeface="Times New Roman"/>
                  <a:ea typeface="Times New Roman"/>
                  <a:cs typeface="Times New Roman"/>
                  <a:sym typeface="Times New Roman"/>
                </a:rPr>
                <a:t>  order of growth of </a:t>
              </a:r>
              <a:r>
                <a:rPr b="1" i="1" lang="en-US" sz="2000">
                  <a:solidFill>
                    <a:srgbClr val="FFFF99"/>
                  </a:solidFill>
                  <a:latin typeface="Times New Roman"/>
                  <a:ea typeface="Times New Roman"/>
                  <a:cs typeface="Times New Roman"/>
                  <a:sym typeface="Times New Roman"/>
                </a:rPr>
                <a:t>T</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lang="en-US" sz="2000">
                  <a:solidFill>
                    <a:schemeClr val="lt1"/>
                  </a:solidFill>
                  <a:latin typeface="Times New Roman"/>
                  <a:ea typeface="Times New Roman"/>
                  <a:cs typeface="Times New Roman"/>
                  <a:sym typeface="Times New Roman"/>
                </a:rPr>
                <a:t> = order of growth of </a:t>
              </a:r>
              <a:r>
                <a:rPr b="1" i="1" lang="en-US" sz="2000">
                  <a:solidFill>
                    <a:srgbClr val="FFFF99"/>
                  </a:solidFill>
                  <a:latin typeface="Times New Roman"/>
                  <a:ea typeface="Times New Roman"/>
                  <a:cs typeface="Times New Roman"/>
                  <a:sym typeface="Times New Roman"/>
                </a:rPr>
                <a:t>g</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b="1" lang="en-US" sz="2000">
                  <a:solidFill>
                    <a:srgbClr val="FFFF99"/>
                  </a:solidFill>
                  <a:latin typeface="Times New Roman"/>
                  <a:ea typeface="Times New Roman"/>
                  <a:cs typeface="Times New Roman"/>
                  <a:sym typeface="Times New Roman"/>
                </a:rPr>
                <a:t>)</a:t>
              </a:r>
              <a:r>
                <a:rPr lang="en-US" sz="2000">
                  <a:solidFill>
                    <a:schemeClr val="lt1"/>
                  </a:solidFill>
                  <a:latin typeface="Times New Roman"/>
                  <a:ea typeface="Times New Roman"/>
                  <a:cs typeface="Times New Roman"/>
                  <a:sym typeface="Times New Roman"/>
                </a:rPr>
                <a:t> </a:t>
              </a:r>
              <a:endParaRPr/>
            </a:p>
          </p:txBody>
        </p:sp>
        <p:sp>
          <p:nvSpPr>
            <p:cNvPr id="536" name="Google Shape;536;p62"/>
            <p:cNvSpPr txBox="1"/>
            <p:nvPr/>
          </p:nvSpPr>
          <p:spPr>
            <a:xfrm>
              <a:off x="1952" y="1824"/>
              <a:ext cx="3680" cy="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hlink"/>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    order of growth of </a:t>
              </a:r>
              <a:r>
                <a:rPr b="1" i="1" lang="en-US" sz="2000">
                  <a:solidFill>
                    <a:srgbClr val="FFFF99"/>
                  </a:solidFill>
                  <a:latin typeface="Times New Roman"/>
                  <a:ea typeface="Times New Roman"/>
                  <a:cs typeface="Times New Roman"/>
                  <a:sym typeface="Times New Roman"/>
                </a:rPr>
                <a:t>T</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lang="en-US" sz="2000">
                  <a:solidFill>
                    <a:schemeClr val="lt1"/>
                  </a:solidFill>
                  <a:latin typeface="Times New Roman"/>
                  <a:ea typeface="Times New Roman"/>
                  <a:cs typeface="Times New Roman"/>
                  <a:sym typeface="Times New Roman"/>
                </a:rPr>
                <a:t> &gt;  order of growth of </a:t>
              </a:r>
              <a:r>
                <a:rPr b="1" i="1" lang="en-US" sz="2000">
                  <a:solidFill>
                    <a:srgbClr val="FFFF99"/>
                  </a:solidFill>
                  <a:latin typeface="Times New Roman"/>
                  <a:ea typeface="Times New Roman"/>
                  <a:cs typeface="Times New Roman"/>
                  <a:sym typeface="Times New Roman"/>
                </a:rPr>
                <a:t>g</a:t>
              </a:r>
              <a:r>
                <a:rPr b="1" lang="en-US" sz="2000">
                  <a:solidFill>
                    <a:srgbClr val="FFFF99"/>
                  </a:solidFill>
                  <a:latin typeface="Times New Roman"/>
                  <a:ea typeface="Times New Roman"/>
                  <a:cs typeface="Times New Roman"/>
                  <a:sym typeface="Times New Roman"/>
                </a:rPr>
                <a:t>(</a:t>
              </a:r>
              <a:r>
                <a:rPr b="1" i="1" lang="en-US" sz="2000">
                  <a:solidFill>
                    <a:srgbClr val="FFFF99"/>
                  </a:solidFill>
                  <a:latin typeface="Times New Roman"/>
                  <a:ea typeface="Times New Roman"/>
                  <a:cs typeface="Times New Roman"/>
                  <a:sym typeface="Times New Roman"/>
                </a:rPr>
                <a:t>n</a:t>
              </a:r>
              <a:r>
                <a:rPr b="1" lang="en-US" sz="2000">
                  <a:solidFill>
                    <a:srgbClr val="FFFF99"/>
                  </a:solidFill>
                  <a:latin typeface="Times New Roman"/>
                  <a:ea typeface="Times New Roman"/>
                  <a:cs typeface="Times New Roman"/>
                  <a:sym typeface="Times New Roman"/>
                </a:rPr>
                <a:t>)</a:t>
              </a:r>
              <a:r>
                <a:rPr lang="en-US" sz="2000">
                  <a:solidFill>
                    <a:schemeClr val="lt1"/>
                  </a:solidFill>
                  <a:latin typeface="Times New Roman"/>
                  <a:ea typeface="Times New Roman"/>
                  <a:cs typeface="Times New Roman"/>
                  <a:sym typeface="Times New Roman"/>
                </a:rPr>
                <a:t> </a:t>
              </a:r>
              <a:endParaRPr/>
            </a:p>
          </p:txBody>
        </p:sp>
      </p:grpSp>
      <p:sp>
        <p:nvSpPr>
          <p:cNvPr id="537" name="Google Shape;537;p62"/>
          <p:cNvSpPr txBox="1"/>
          <p:nvPr/>
        </p:nvSpPr>
        <p:spPr>
          <a:xfrm>
            <a:off x="457200" y="2438400"/>
            <a:ext cx="990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txBox="1"/>
          <p:nvPr>
            <p:ph type="title"/>
          </p:nvPr>
        </p:nvSpPr>
        <p:spPr>
          <a:xfrm>
            <a:off x="533400" y="152400"/>
            <a:ext cx="845820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L’Hôpital’s rule and Stirling’s formula</a:t>
            </a:r>
            <a:endParaRPr/>
          </a:p>
        </p:txBody>
      </p:sp>
      <p:sp>
        <p:nvSpPr>
          <p:cNvPr id="544" name="Google Shape;544;p63"/>
          <p:cNvSpPr txBox="1"/>
          <p:nvPr>
            <p:ph idx="1" type="body"/>
          </p:nvPr>
        </p:nvSpPr>
        <p:spPr>
          <a:xfrm>
            <a:off x="609600" y="1295400"/>
            <a:ext cx="8305800" cy="4876800"/>
          </a:xfrm>
          <a:prstGeom prst="rect">
            <a:avLst/>
          </a:prstGeom>
          <a:noFill/>
          <a:ln>
            <a:noFill/>
          </a:ln>
        </p:spPr>
        <p:txBody>
          <a:bodyPr anchorCtr="0" anchor="t" bIns="45700" lIns="91425" spcFirstLastPara="1" rIns="91425" wrap="square" tIns="45700">
            <a:normAutofit/>
          </a:bodyPr>
          <a:lstStyle/>
          <a:p>
            <a:pPr indent="-292100" lvl="0" marL="292100" rtl="0" algn="l">
              <a:lnSpc>
                <a:spcPct val="90000"/>
              </a:lnSpc>
              <a:spcBef>
                <a:spcPts val="0"/>
              </a:spcBef>
              <a:spcAft>
                <a:spcPts val="0"/>
              </a:spcAft>
              <a:buSzPts val="2240"/>
              <a:buFont typeface="Arial"/>
              <a:buNone/>
            </a:pPr>
            <a:r>
              <a:rPr lang="en-US"/>
              <a:t>L’Hôpital’s rule:  If </a:t>
            </a:r>
            <a:r>
              <a:rPr i="1" lang="en-US"/>
              <a:t>lim</a:t>
            </a:r>
            <a:r>
              <a:rPr baseline="-25000" i="1" lang="en-US"/>
              <a:t>n</a:t>
            </a:r>
            <a:r>
              <a:rPr baseline="-25000" lang="en-US"/>
              <a:t>→∞ </a:t>
            </a:r>
            <a:r>
              <a:rPr i="1" lang="en-US"/>
              <a:t>f</a:t>
            </a:r>
            <a:r>
              <a:rPr lang="en-US"/>
              <a:t>(</a:t>
            </a:r>
            <a:r>
              <a:rPr i="1" lang="en-US"/>
              <a:t>n</a:t>
            </a:r>
            <a:r>
              <a:rPr lang="en-US"/>
              <a:t>) = </a:t>
            </a:r>
            <a:r>
              <a:rPr i="1" lang="en-US"/>
              <a:t>lim</a:t>
            </a:r>
            <a:r>
              <a:rPr baseline="-25000" i="1" lang="en-US"/>
              <a:t>n</a:t>
            </a:r>
            <a:r>
              <a:rPr baseline="-25000" lang="en-US"/>
              <a:t>→∞ </a:t>
            </a:r>
            <a:r>
              <a:rPr i="1" lang="en-US"/>
              <a:t>g(n</a:t>
            </a:r>
            <a:r>
              <a:rPr lang="en-US"/>
              <a:t>) = ∞  and </a:t>
            </a:r>
            <a:endParaRPr/>
          </a:p>
          <a:p>
            <a:pPr indent="-292100" lvl="0" marL="292100" rtl="0" algn="l">
              <a:lnSpc>
                <a:spcPct val="90000"/>
              </a:lnSpc>
              <a:spcBef>
                <a:spcPts val="0"/>
              </a:spcBef>
              <a:spcAft>
                <a:spcPts val="0"/>
              </a:spcAft>
              <a:buSzPts val="2240"/>
              <a:buFont typeface="Arial"/>
              <a:buNone/>
            </a:pPr>
            <a:r>
              <a:rPr lang="en-US"/>
              <a:t>                               the derivatives </a:t>
            </a:r>
            <a:r>
              <a:rPr i="1" lang="en-US"/>
              <a:t>f</a:t>
            </a:r>
            <a:r>
              <a:rPr lang="en-US"/>
              <a:t>´, </a:t>
            </a:r>
            <a:r>
              <a:rPr i="1" lang="en-US"/>
              <a:t>g</a:t>
            </a:r>
            <a:r>
              <a:rPr lang="en-US"/>
              <a:t>´ exist, then																																																																		</a:t>
            </a:r>
            <a:endParaRPr/>
          </a:p>
          <a:p>
            <a:pPr indent="-292100" lvl="0" marL="292100" rtl="0" algn="l">
              <a:lnSpc>
                <a:spcPct val="90000"/>
              </a:lnSpc>
              <a:spcBef>
                <a:spcPts val="0"/>
              </a:spcBef>
              <a:spcAft>
                <a:spcPts val="0"/>
              </a:spcAft>
              <a:buSzPts val="2240"/>
              <a:buFont typeface="Arial"/>
              <a:buNone/>
            </a:pPr>
            <a:r>
              <a:rPr lang="en-US"/>
              <a:t>Stirling’s formula:  </a:t>
            </a:r>
            <a:r>
              <a:rPr i="1" lang="en-US"/>
              <a:t>n</a:t>
            </a:r>
            <a:r>
              <a:rPr lang="en-US"/>
              <a:t>! ≈ (2π</a:t>
            </a:r>
            <a:r>
              <a:rPr i="1" lang="en-US"/>
              <a:t>n</a:t>
            </a:r>
            <a:r>
              <a:rPr lang="en-US"/>
              <a:t>)</a:t>
            </a:r>
            <a:r>
              <a:rPr baseline="30000" lang="en-US"/>
              <a:t>1/2 </a:t>
            </a:r>
            <a:r>
              <a:rPr lang="en-US"/>
              <a:t>(</a:t>
            </a:r>
            <a:r>
              <a:rPr i="1" lang="en-US"/>
              <a:t>n</a:t>
            </a:r>
            <a:r>
              <a:rPr lang="en-US"/>
              <a:t>/e)</a:t>
            </a:r>
            <a:r>
              <a:rPr baseline="30000" i="1" lang="en-US"/>
              <a:t>n</a:t>
            </a:r>
            <a:endParaRPr/>
          </a:p>
          <a:p>
            <a:pPr indent="-292100" lvl="0" marL="292100" rtl="0" algn="l">
              <a:lnSpc>
                <a:spcPct val="90000"/>
              </a:lnSpc>
              <a:spcBef>
                <a:spcPts val="0"/>
              </a:spcBef>
              <a:spcAft>
                <a:spcPts val="0"/>
              </a:spcAft>
              <a:buSzPts val="2240"/>
              <a:buFont typeface="Arial"/>
              <a:buNone/>
            </a:pPr>
            <a:r>
              <a:t/>
            </a:r>
            <a:endParaRPr baseline="30000" i="1"/>
          </a:p>
          <a:p>
            <a:pPr indent="-292100" lvl="0" marL="292100" rtl="0" algn="l">
              <a:lnSpc>
                <a:spcPct val="90000"/>
              </a:lnSpc>
              <a:spcBef>
                <a:spcPts val="0"/>
              </a:spcBef>
              <a:spcAft>
                <a:spcPts val="0"/>
              </a:spcAft>
              <a:buSzPts val="2240"/>
              <a:buFont typeface="Arial"/>
              <a:buNone/>
            </a:pPr>
            <a:r>
              <a:rPr lang="en-US"/>
              <a:t>															</a:t>
            </a:r>
            <a:endParaRPr/>
          </a:p>
          <a:p>
            <a:pPr indent="-292100" lvl="0" marL="292100" rtl="0" algn="l">
              <a:lnSpc>
                <a:spcPct val="90000"/>
              </a:lnSpc>
              <a:spcBef>
                <a:spcPts val="0"/>
              </a:spcBef>
              <a:spcAft>
                <a:spcPts val="0"/>
              </a:spcAft>
              <a:buSzPts val="2240"/>
              <a:buFont typeface="Arial"/>
              <a:buNone/>
            </a:pPr>
            <a:r>
              <a:rPr lang="en-US"/>
              <a:t>  </a:t>
            </a:r>
            <a:endParaRPr/>
          </a:p>
        </p:txBody>
      </p:sp>
      <p:grpSp>
        <p:nvGrpSpPr>
          <p:cNvPr id="545" name="Google Shape;545;p63"/>
          <p:cNvGrpSpPr/>
          <p:nvPr/>
        </p:nvGrpSpPr>
        <p:grpSpPr>
          <a:xfrm>
            <a:off x="3429000" y="2438400"/>
            <a:ext cx="3978275" cy="841375"/>
            <a:chOff x="2806" y="2352"/>
            <a:chExt cx="2249" cy="581"/>
          </a:xfrm>
        </p:grpSpPr>
        <p:grpSp>
          <p:nvGrpSpPr>
            <p:cNvPr id="546" name="Google Shape;546;p63"/>
            <p:cNvGrpSpPr/>
            <p:nvPr/>
          </p:nvGrpSpPr>
          <p:grpSpPr>
            <a:xfrm>
              <a:off x="3264" y="2352"/>
              <a:ext cx="480" cy="568"/>
              <a:chOff x="3792" y="122"/>
              <a:chExt cx="480" cy="568"/>
            </a:xfrm>
          </p:grpSpPr>
          <p:sp>
            <p:nvSpPr>
              <p:cNvPr id="547" name="Google Shape;547;p63"/>
              <p:cNvSpPr txBox="1"/>
              <p:nvPr/>
            </p:nvSpPr>
            <p:spPr>
              <a:xfrm>
                <a:off x="3832" y="122"/>
                <a:ext cx="401" cy="5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f</a:t>
                </a:r>
                <a:r>
                  <a:rPr b="1" lang="en-US" sz="2400">
                    <a:solidFill>
                      <a:srgbClr val="FFFF99"/>
                    </a:solidFill>
                    <a:latin typeface="Times New Roman"/>
                    <a:ea typeface="Times New Roman"/>
                    <a:cs typeface="Times New Roman"/>
                    <a:sym typeface="Times New Roman"/>
                  </a:rPr>
                  <a:t>(</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g</a:t>
                </a:r>
                <a:r>
                  <a:rPr b="1" lang="en-US" sz="2400">
                    <a:solidFill>
                      <a:srgbClr val="FFFF99"/>
                    </a:solidFill>
                    <a:latin typeface="Times New Roman"/>
                    <a:ea typeface="Times New Roman"/>
                    <a:cs typeface="Times New Roman"/>
                    <a:sym typeface="Times New Roman"/>
                  </a:rPr>
                  <a:t>(</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a:p>
            </p:txBody>
          </p:sp>
          <p:cxnSp>
            <p:nvCxnSpPr>
              <p:cNvPr id="548" name="Google Shape;548;p63"/>
              <p:cNvCxnSpPr/>
              <p:nvPr/>
            </p:nvCxnSpPr>
            <p:spPr>
              <a:xfrm>
                <a:off x="3792" y="432"/>
                <a:ext cx="480" cy="0"/>
              </a:xfrm>
              <a:prstGeom prst="straightConnector1">
                <a:avLst/>
              </a:prstGeom>
              <a:noFill/>
              <a:ln cap="flat" cmpd="sng" w="28575">
                <a:solidFill>
                  <a:srgbClr val="FF0000"/>
                </a:solidFill>
                <a:prstDash val="solid"/>
                <a:round/>
                <a:headEnd len="sm" w="sm" type="none"/>
                <a:tailEnd len="sm" w="sm" type="none"/>
              </a:ln>
            </p:spPr>
          </p:cxnSp>
        </p:grpSp>
        <p:sp>
          <p:nvSpPr>
            <p:cNvPr id="549" name="Google Shape;549;p63"/>
            <p:cNvSpPr txBox="1"/>
            <p:nvPr/>
          </p:nvSpPr>
          <p:spPr>
            <a:xfrm>
              <a:off x="2806" y="2448"/>
              <a:ext cx="363" cy="4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lim</a:t>
              </a:r>
              <a:endParaRPr b="1" i="1" sz="1600">
                <a:solidFill>
                  <a:srgbClr val="FFFF99"/>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1600">
                  <a:solidFill>
                    <a:srgbClr val="FFFF99"/>
                  </a:solidFill>
                  <a:latin typeface="Times New Roman"/>
                  <a:ea typeface="Times New Roman"/>
                  <a:cs typeface="Times New Roman"/>
                  <a:sym typeface="Times New Roman"/>
                </a:rPr>
                <a:t>n</a:t>
              </a:r>
              <a:r>
                <a:rPr b="1" lang="en-US" sz="1600">
                  <a:solidFill>
                    <a:srgbClr val="FFFF99"/>
                  </a:solidFill>
                  <a:latin typeface="Times New Roman"/>
                  <a:ea typeface="Times New Roman"/>
                  <a:cs typeface="Times New Roman"/>
                  <a:sym typeface="Times New Roman"/>
                </a:rPr>
                <a:t>→∞</a:t>
              </a:r>
              <a:endParaRPr baseline="-25000" sz="2400">
                <a:solidFill>
                  <a:schemeClr val="lt1"/>
                </a:solidFill>
                <a:latin typeface="Times New Roman"/>
                <a:ea typeface="Times New Roman"/>
                <a:cs typeface="Times New Roman"/>
                <a:sym typeface="Times New Roman"/>
              </a:endParaRPr>
            </a:p>
          </p:txBody>
        </p:sp>
        <p:sp>
          <p:nvSpPr>
            <p:cNvPr id="550" name="Google Shape;550;p63"/>
            <p:cNvSpPr txBox="1"/>
            <p:nvPr/>
          </p:nvSpPr>
          <p:spPr>
            <a:xfrm>
              <a:off x="3805" y="2496"/>
              <a:ext cx="244" cy="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 </a:t>
              </a:r>
              <a:endParaRPr sz="2400">
                <a:solidFill>
                  <a:schemeClr val="lt1"/>
                </a:solidFill>
                <a:latin typeface="Times New Roman"/>
                <a:ea typeface="Times New Roman"/>
                <a:cs typeface="Times New Roman"/>
                <a:sym typeface="Times New Roman"/>
              </a:endParaRPr>
            </a:p>
          </p:txBody>
        </p:sp>
        <p:grpSp>
          <p:nvGrpSpPr>
            <p:cNvPr id="551" name="Google Shape;551;p63"/>
            <p:cNvGrpSpPr/>
            <p:nvPr/>
          </p:nvGrpSpPr>
          <p:grpSpPr>
            <a:xfrm>
              <a:off x="4527" y="2352"/>
              <a:ext cx="528" cy="568"/>
              <a:chOff x="3792" y="122"/>
              <a:chExt cx="480" cy="568"/>
            </a:xfrm>
          </p:grpSpPr>
          <p:sp>
            <p:nvSpPr>
              <p:cNvPr id="552" name="Google Shape;552;p63"/>
              <p:cNvSpPr txBox="1"/>
              <p:nvPr/>
            </p:nvSpPr>
            <p:spPr>
              <a:xfrm>
                <a:off x="3807" y="122"/>
                <a:ext cx="456" cy="5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f </a:t>
                </a:r>
                <a:r>
                  <a:rPr b="1" lang="en-US" sz="2400">
                    <a:solidFill>
                      <a:srgbClr val="FFFF99"/>
                    </a:solidFill>
                    <a:latin typeface="Times New Roman"/>
                    <a:ea typeface="Times New Roman"/>
                    <a:cs typeface="Times New Roman"/>
                    <a:sym typeface="Times New Roman"/>
                  </a:rPr>
                  <a:t>´(</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a:p>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g </a:t>
                </a:r>
                <a:r>
                  <a:rPr b="1" lang="en-US" sz="2400">
                    <a:solidFill>
                      <a:srgbClr val="FFFF99"/>
                    </a:solidFill>
                    <a:latin typeface="Times New Roman"/>
                    <a:ea typeface="Times New Roman"/>
                    <a:cs typeface="Times New Roman"/>
                    <a:sym typeface="Times New Roman"/>
                  </a:rPr>
                  <a:t>´(</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a:p>
            </p:txBody>
          </p:sp>
          <p:cxnSp>
            <p:nvCxnSpPr>
              <p:cNvPr id="553" name="Google Shape;553;p63"/>
              <p:cNvCxnSpPr/>
              <p:nvPr/>
            </p:nvCxnSpPr>
            <p:spPr>
              <a:xfrm>
                <a:off x="3792" y="432"/>
                <a:ext cx="480" cy="0"/>
              </a:xfrm>
              <a:prstGeom prst="straightConnector1">
                <a:avLst/>
              </a:prstGeom>
              <a:noFill/>
              <a:ln cap="flat" cmpd="sng" w="28575">
                <a:solidFill>
                  <a:srgbClr val="FF0000"/>
                </a:solidFill>
                <a:prstDash val="solid"/>
                <a:round/>
                <a:headEnd len="sm" w="sm" type="none"/>
                <a:tailEnd len="sm" w="sm" type="none"/>
              </a:ln>
            </p:spPr>
          </p:cxnSp>
        </p:grpSp>
        <p:sp>
          <p:nvSpPr>
            <p:cNvPr id="554" name="Google Shape;554;p63"/>
            <p:cNvSpPr txBox="1"/>
            <p:nvPr/>
          </p:nvSpPr>
          <p:spPr>
            <a:xfrm>
              <a:off x="4103" y="2448"/>
              <a:ext cx="363" cy="4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FFFF99"/>
                  </a:solidFill>
                  <a:latin typeface="Times New Roman"/>
                  <a:ea typeface="Times New Roman"/>
                  <a:cs typeface="Times New Roman"/>
                  <a:sym typeface="Times New Roman"/>
                </a:rPr>
                <a:t>lim</a:t>
              </a:r>
              <a:endParaRPr b="1" i="1" sz="1600">
                <a:solidFill>
                  <a:srgbClr val="FFFF99"/>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1600">
                  <a:solidFill>
                    <a:srgbClr val="FFFF99"/>
                  </a:solidFill>
                  <a:latin typeface="Times New Roman"/>
                  <a:ea typeface="Times New Roman"/>
                  <a:cs typeface="Times New Roman"/>
                  <a:sym typeface="Times New Roman"/>
                </a:rPr>
                <a:t>n</a:t>
              </a:r>
              <a:r>
                <a:rPr b="1" lang="en-US" sz="1600">
                  <a:solidFill>
                    <a:srgbClr val="FFFF99"/>
                  </a:solidFill>
                  <a:latin typeface="Times New Roman"/>
                  <a:ea typeface="Times New Roman"/>
                  <a:cs typeface="Times New Roman"/>
                  <a:sym typeface="Times New Roman"/>
                </a:rPr>
                <a:t>→∞</a:t>
              </a:r>
              <a:endParaRPr b="1" sz="1600">
                <a:solidFill>
                  <a:srgbClr val="FFFF99"/>
                </a:solidFill>
                <a:latin typeface="Times New Roman"/>
                <a:ea typeface="Times New Roman"/>
                <a:cs typeface="Times New Roman"/>
                <a:sym typeface="Times New Roman"/>
              </a:endParaRPr>
            </a:p>
          </p:txBody>
        </p:sp>
      </p:grpSp>
      <p:sp>
        <p:nvSpPr>
          <p:cNvPr id="555" name="Google Shape;555;p63"/>
          <p:cNvSpPr txBox="1"/>
          <p:nvPr/>
        </p:nvSpPr>
        <p:spPr>
          <a:xfrm>
            <a:off x="609600" y="3352800"/>
            <a:ext cx="3276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FF99"/>
                </a:solidFill>
                <a:latin typeface="Times New Roman"/>
                <a:ea typeface="Times New Roman"/>
                <a:cs typeface="Times New Roman"/>
                <a:sym typeface="Times New Roman"/>
              </a:rPr>
              <a:t>Example:  log </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  vs. </a:t>
            </a:r>
            <a:r>
              <a:rPr b="1" i="1" lang="en-US" sz="2400">
                <a:solidFill>
                  <a:srgbClr val="FFFF99"/>
                </a:solidFill>
                <a:latin typeface="Times New Roman"/>
                <a:ea typeface="Times New Roman"/>
                <a:cs typeface="Times New Roman"/>
                <a:sym typeface="Times New Roman"/>
              </a:rPr>
              <a:t>n</a:t>
            </a:r>
            <a:endParaRPr i="1" sz="2400">
              <a:solidFill>
                <a:schemeClr val="lt1"/>
              </a:solidFill>
              <a:latin typeface="Times New Roman"/>
              <a:ea typeface="Times New Roman"/>
              <a:cs typeface="Times New Roman"/>
              <a:sym typeface="Times New Roman"/>
            </a:endParaRPr>
          </a:p>
        </p:txBody>
      </p:sp>
      <p:sp>
        <p:nvSpPr>
          <p:cNvPr id="556" name="Google Shape;556;p63"/>
          <p:cNvSpPr txBox="1"/>
          <p:nvPr/>
        </p:nvSpPr>
        <p:spPr>
          <a:xfrm>
            <a:off x="609600" y="5105400"/>
            <a:ext cx="3276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FF99"/>
                </a:solidFill>
                <a:latin typeface="Times New Roman"/>
                <a:ea typeface="Times New Roman"/>
                <a:cs typeface="Times New Roman"/>
                <a:sym typeface="Times New Roman"/>
              </a:rPr>
              <a:t>Example:  2</a:t>
            </a:r>
            <a:r>
              <a:rPr b="1" baseline="30000"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 vs. </a:t>
            </a:r>
            <a:r>
              <a:rPr b="1" i="1" lang="en-US" sz="2400">
                <a:solidFill>
                  <a:srgbClr val="FFFF99"/>
                </a:solidFill>
                <a:latin typeface="Times New Roman"/>
                <a:ea typeface="Times New Roman"/>
                <a:cs typeface="Times New Roman"/>
                <a:sym typeface="Times New Roman"/>
              </a:rPr>
              <a:t>n</a:t>
            </a:r>
            <a:r>
              <a:rPr b="1" lang="en-US" sz="2400">
                <a:solidFill>
                  <a:srgbClr val="FFFF99"/>
                </a:solidFill>
                <a:latin typeface="Times New Roman"/>
                <a:ea typeface="Times New Roman"/>
                <a:cs typeface="Times New Roman"/>
                <a:sym typeface="Times New Roman"/>
              </a:rPr>
              <a:t>!</a:t>
            </a:r>
            <a:endParaRPr b="1" i="1" sz="2400">
              <a:solidFill>
                <a:srgbClr val="FFFF99"/>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4"/>
          <p:cNvSpPr txBox="1"/>
          <p:nvPr>
            <p:ph type="title"/>
          </p:nvPr>
        </p:nvSpPr>
        <p:spPr>
          <a:xfrm>
            <a:off x="457200" y="304800"/>
            <a:ext cx="8534400" cy="5334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3200"/>
              <a:buFont typeface="Rockwell"/>
              <a:buNone/>
            </a:pPr>
            <a:r>
              <a:rPr lang="en-US" sz="3200"/>
              <a:t>Orders of growth of some important functions</a:t>
            </a:r>
            <a:endParaRPr/>
          </a:p>
        </p:txBody>
      </p:sp>
      <p:sp>
        <p:nvSpPr>
          <p:cNvPr id="563" name="Google Shape;563;p64"/>
          <p:cNvSpPr txBox="1"/>
          <p:nvPr>
            <p:ph idx="1" type="body"/>
          </p:nvPr>
        </p:nvSpPr>
        <p:spPr>
          <a:xfrm>
            <a:off x="381000" y="1295400"/>
            <a:ext cx="8763000" cy="5334000"/>
          </a:xfrm>
          <a:prstGeom prst="rect">
            <a:avLst/>
          </a:prstGeom>
          <a:noFill/>
          <a:ln>
            <a:noFill/>
          </a:ln>
        </p:spPr>
        <p:txBody>
          <a:bodyPr anchorCtr="0" anchor="t" bIns="45700" lIns="91425" spcFirstLastPara="1" rIns="91425" wrap="square" tIns="45700">
            <a:normAutofit/>
          </a:bodyPr>
          <a:lstStyle/>
          <a:p>
            <a:pPr indent="-292100" lvl="0" marL="292100" rtl="0" algn="l">
              <a:lnSpc>
                <a:spcPct val="80000"/>
              </a:lnSpc>
              <a:spcBef>
                <a:spcPts val="0"/>
              </a:spcBef>
              <a:spcAft>
                <a:spcPts val="0"/>
              </a:spcAft>
              <a:buSzPts val="2240"/>
              <a:buChar char="⦿"/>
            </a:pPr>
            <a:r>
              <a:rPr lang="en-US">
                <a:solidFill>
                  <a:schemeClr val="hlink"/>
                </a:solidFill>
              </a:rPr>
              <a:t>All logarithmic functions log</a:t>
            </a:r>
            <a:r>
              <a:rPr baseline="-25000" i="1" lang="en-US">
                <a:solidFill>
                  <a:schemeClr val="hlink"/>
                </a:solidFill>
              </a:rPr>
              <a:t>a </a:t>
            </a:r>
            <a:r>
              <a:rPr i="1" lang="en-US">
                <a:solidFill>
                  <a:schemeClr val="hlink"/>
                </a:solidFill>
              </a:rPr>
              <a:t>n</a:t>
            </a:r>
            <a:r>
              <a:rPr b="0" lang="en-US">
                <a:solidFill>
                  <a:schemeClr val="lt1"/>
                </a:solidFill>
              </a:rPr>
              <a:t> </a:t>
            </a:r>
            <a:r>
              <a:rPr lang="en-US">
                <a:solidFill>
                  <a:schemeClr val="hlink"/>
                </a:solidFill>
              </a:rPr>
              <a:t>belong to the same class</a:t>
            </a:r>
            <a:r>
              <a:rPr lang="en-US"/>
              <a:t> </a:t>
            </a:r>
            <a:br>
              <a:rPr lang="en-US"/>
            </a:br>
            <a:r>
              <a:rPr lang="en-US"/>
              <a:t>Θ(log </a:t>
            </a:r>
            <a:r>
              <a:rPr i="1" lang="en-US"/>
              <a:t>n</a:t>
            </a:r>
            <a:r>
              <a:rPr lang="en-US"/>
              <a:t>) no matter what the logarithm’s base </a:t>
            </a:r>
            <a:r>
              <a:rPr i="1" lang="en-US"/>
              <a:t>a </a:t>
            </a:r>
            <a:r>
              <a:rPr lang="en-US"/>
              <a:t>&gt; 1 is</a:t>
            </a:r>
            <a:br>
              <a:rPr lang="en-US"/>
            </a:br>
            <a:br>
              <a:rPr lang="en-US"/>
            </a:br>
            <a:r>
              <a:rPr lang="en-US"/>
              <a:t>because  </a:t>
            </a:r>
            <a:endParaRPr/>
          </a:p>
          <a:p>
            <a:pPr indent="-292100" lvl="0" marL="292100" rtl="0" algn="l">
              <a:lnSpc>
                <a:spcPct val="80000"/>
              </a:lnSpc>
              <a:spcBef>
                <a:spcPts val="0"/>
              </a:spcBef>
              <a:spcAft>
                <a:spcPts val="0"/>
              </a:spcAft>
              <a:buSzPts val="2240"/>
              <a:buFont typeface="Arial"/>
              <a:buNone/>
            </a:pPr>
            <a:r>
              <a:t/>
            </a:r>
            <a:endParaRPr/>
          </a:p>
          <a:p>
            <a:pPr indent="-292100" lvl="0" marL="292100" rtl="0" algn="l">
              <a:lnSpc>
                <a:spcPct val="80000"/>
              </a:lnSpc>
              <a:spcBef>
                <a:spcPts val="0"/>
              </a:spcBef>
              <a:spcAft>
                <a:spcPts val="0"/>
              </a:spcAft>
              <a:buSzPts val="2240"/>
              <a:buChar char="⦿"/>
            </a:pPr>
            <a:r>
              <a:rPr lang="en-US">
                <a:solidFill>
                  <a:schemeClr val="hlink"/>
                </a:solidFill>
              </a:rPr>
              <a:t>All polynomials of the same degree </a:t>
            </a:r>
            <a:r>
              <a:rPr i="1" lang="en-US">
                <a:solidFill>
                  <a:schemeClr val="hlink"/>
                </a:solidFill>
              </a:rPr>
              <a:t>k </a:t>
            </a:r>
            <a:r>
              <a:rPr lang="en-US">
                <a:solidFill>
                  <a:schemeClr val="hlink"/>
                </a:solidFill>
              </a:rPr>
              <a:t>belong to the same class: </a:t>
            </a:r>
            <a:endParaRPr/>
          </a:p>
          <a:p>
            <a:pPr indent="-292100" lvl="0" marL="292100" rtl="0" algn="l">
              <a:lnSpc>
                <a:spcPct val="80000"/>
              </a:lnSpc>
              <a:spcBef>
                <a:spcPts val="0"/>
              </a:spcBef>
              <a:spcAft>
                <a:spcPts val="0"/>
              </a:spcAft>
              <a:buSzPts val="2240"/>
              <a:buFont typeface="Arial"/>
              <a:buNone/>
            </a:pPr>
            <a:r>
              <a:rPr i="1" lang="en-US"/>
              <a:t>   </a:t>
            </a:r>
            <a:endParaRPr/>
          </a:p>
          <a:p>
            <a:pPr indent="-292100" lvl="0" marL="292100" rtl="0" algn="l">
              <a:lnSpc>
                <a:spcPct val="80000"/>
              </a:lnSpc>
              <a:spcBef>
                <a:spcPts val="0"/>
              </a:spcBef>
              <a:spcAft>
                <a:spcPts val="0"/>
              </a:spcAft>
              <a:buSzPts val="2240"/>
              <a:buFont typeface="Arial"/>
              <a:buNone/>
            </a:pPr>
            <a:r>
              <a:rPr i="1" lang="en-US"/>
              <a:t>      		a</a:t>
            </a:r>
            <a:r>
              <a:rPr baseline="-25000" i="1" lang="en-US"/>
              <a:t>k</a:t>
            </a:r>
            <a:r>
              <a:rPr i="1" lang="en-US"/>
              <a:t>n</a:t>
            </a:r>
            <a:r>
              <a:rPr baseline="30000" i="1" lang="en-US"/>
              <a:t>k</a:t>
            </a:r>
            <a:r>
              <a:rPr lang="en-US"/>
              <a:t> + </a:t>
            </a:r>
            <a:r>
              <a:rPr i="1" lang="en-US"/>
              <a:t>a</a:t>
            </a:r>
            <a:r>
              <a:rPr baseline="-25000" i="1" lang="en-US"/>
              <a:t>k</a:t>
            </a:r>
            <a:r>
              <a:rPr baseline="-25000" lang="en-US"/>
              <a:t>-1</a:t>
            </a:r>
            <a:r>
              <a:rPr i="1" lang="en-US"/>
              <a:t>n</a:t>
            </a:r>
            <a:r>
              <a:rPr baseline="30000" i="1" lang="en-US"/>
              <a:t>k</a:t>
            </a:r>
            <a:r>
              <a:rPr baseline="30000" lang="en-US"/>
              <a:t>-1</a:t>
            </a:r>
            <a:r>
              <a:rPr lang="en-US"/>
              <a:t> + … + </a:t>
            </a:r>
            <a:r>
              <a:rPr i="1" lang="en-US"/>
              <a:t>a</a:t>
            </a:r>
            <a:r>
              <a:rPr baseline="-25000" lang="en-US"/>
              <a:t>0 </a:t>
            </a:r>
            <a:r>
              <a:rPr lang="en-US"/>
              <a:t>∈ Θ(</a:t>
            </a:r>
            <a:r>
              <a:rPr i="1" lang="en-US"/>
              <a:t>n</a:t>
            </a:r>
            <a:r>
              <a:rPr baseline="30000" i="1" lang="en-US"/>
              <a:t>k</a:t>
            </a:r>
            <a:r>
              <a:rPr lang="en-US"/>
              <a:t>) </a:t>
            </a:r>
            <a:br>
              <a:rPr lang="en-US"/>
            </a:br>
            <a:br>
              <a:rPr lang="en-US"/>
            </a:br>
            <a:endParaRPr/>
          </a:p>
          <a:p>
            <a:pPr indent="-292100" lvl="0" marL="292100" rtl="0" algn="l">
              <a:lnSpc>
                <a:spcPct val="80000"/>
              </a:lnSpc>
              <a:spcBef>
                <a:spcPts val="0"/>
              </a:spcBef>
              <a:spcAft>
                <a:spcPts val="0"/>
              </a:spcAft>
              <a:buSzPts val="2240"/>
              <a:buChar char="⦿"/>
            </a:pPr>
            <a:r>
              <a:rPr lang="en-US"/>
              <a:t>Exponential functions </a:t>
            </a:r>
            <a:r>
              <a:rPr i="1" lang="en-US"/>
              <a:t>a</a:t>
            </a:r>
            <a:r>
              <a:rPr baseline="30000" i="1" lang="en-US"/>
              <a:t>n </a:t>
            </a:r>
            <a:r>
              <a:rPr lang="en-US"/>
              <a:t>have different orders of growth for different </a:t>
            </a:r>
            <a:r>
              <a:rPr i="1" lang="en-US"/>
              <a:t>a</a:t>
            </a:r>
            <a:r>
              <a:rPr lang="en-US"/>
              <a:t>’s</a:t>
            </a:r>
            <a:br>
              <a:rPr i="1" lang="en-US"/>
            </a:br>
            <a:br>
              <a:rPr i="1" lang="en-US"/>
            </a:br>
            <a:endParaRPr i="1"/>
          </a:p>
          <a:p>
            <a:pPr indent="-292100" lvl="0" marL="292100" rtl="0" algn="l">
              <a:lnSpc>
                <a:spcPct val="80000"/>
              </a:lnSpc>
              <a:spcBef>
                <a:spcPts val="0"/>
              </a:spcBef>
              <a:spcAft>
                <a:spcPts val="0"/>
              </a:spcAft>
              <a:buSzPts val="2240"/>
              <a:buChar char="⦿"/>
            </a:pPr>
            <a:r>
              <a:rPr lang="en-US"/>
              <a:t>order log </a:t>
            </a:r>
            <a:r>
              <a:rPr i="1" lang="en-US"/>
              <a:t>n  &lt; </a:t>
            </a:r>
            <a:r>
              <a:rPr lang="en-US"/>
              <a:t>order </a:t>
            </a:r>
            <a:r>
              <a:rPr i="1" lang="en-US"/>
              <a:t>n</a:t>
            </a:r>
            <a:r>
              <a:rPr baseline="30000" i="1" lang="en-US"/>
              <a:t>α </a:t>
            </a:r>
            <a:r>
              <a:rPr i="1" lang="en-US"/>
              <a:t> </a:t>
            </a:r>
            <a:r>
              <a:rPr lang="en-US"/>
              <a:t>(α&gt;0)  &lt; order </a:t>
            </a:r>
            <a:r>
              <a:rPr i="1" lang="en-US"/>
              <a:t>a</a:t>
            </a:r>
            <a:r>
              <a:rPr baseline="30000" i="1" lang="en-US"/>
              <a:t>n</a:t>
            </a:r>
            <a:r>
              <a:rPr lang="en-US"/>
              <a:t>  &lt; order </a:t>
            </a:r>
            <a:r>
              <a:rPr i="1" lang="en-US"/>
              <a:t>n</a:t>
            </a:r>
            <a:r>
              <a:rPr lang="en-US"/>
              <a:t>! &lt; order </a:t>
            </a:r>
            <a:r>
              <a:rPr i="1" lang="en-US"/>
              <a:t>n</a:t>
            </a:r>
            <a:r>
              <a:rPr baseline="30000" i="1" lang="en-US"/>
              <a:t>n</a:t>
            </a:r>
            <a:r>
              <a:rPr lang="en-US"/>
              <a:t>																											</a:t>
            </a:r>
            <a:endParaRPr baseline="30000" i="1"/>
          </a:p>
          <a:p>
            <a:pPr indent="-292100" lvl="0" marL="292100" rtl="0" algn="l">
              <a:lnSpc>
                <a:spcPct val="80000"/>
              </a:lnSpc>
              <a:spcBef>
                <a:spcPts val="0"/>
              </a:spcBef>
              <a:spcAft>
                <a:spcPts val="0"/>
              </a:spcAft>
              <a:buSzPts val="2240"/>
              <a:buFont typeface="Arial"/>
              <a:buNone/>
            </a:pPr>
            <a:r>
              <a:rPr lang="en-US"/>
              <a:t>															</a:t>
            </a:r>
            <a:endParaRPr/>
          </a:p>
          <a:p>
            <a:pPr indent="-292100" lvl="0" marL="292100" rtl="0" algn="l">
              <a:lnSpc>
                <a:spcPct val="80000"/>
              </a:lnSpc>
              <a:spcBef>
                <a:spcPts val="0"/>
              </a:spcBef>
              <a:spcAft>
                <a:spcPts val="0"/>
              </a:spcAft>
              <a:buSzPts val="2240"/>
              <a:buFont typeface="Arial"/>
              <a:buNone/>
            </a:pPr>
            <a:r>
              <a:rPr lang="en-US"/>
              <a:t>  </a:t>
            </a:r>
            <a:endParaRPr/>
          </a:p>
        </p:txBody>
      </p:sp>
      <p:pic>
        <p:nvPicPr>
          <p:cNvPr id="564" name="Google Shape;564;p64"/>
          <p:cNvPicPr preferRelativeResize="0"/>
          <p:nvPr/>
        </p:nvPicPr>
        <p:blipFill rotWithShape="1">
          <a:blip r:embed="rId3">
            <a:alphaModFix/>
          </a:blip>
          <a:srcRect b="0" l="0" r="0" t="0"/>
          <a:stretch/>
        </p:blipFill>
        <p:spPr>
          <a:xfrm>
            <a:off x="2286000" y="2057400"/>
            <a:ext cx="2971800" cy="495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5"/>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Basic asymptotic efficiency classes</a:t>
            </a:r>
            <a:endParaRPr/>
          </a:p>
        </p:txBody>
      </p:sp>
      <p:graphicFrame>
        <p:nvGraphicFramePr>
          <p:cNvPr id="571" name="Google Shape;571;p65"/>
          <p:cNvGraphicFramePr/>
          <p:nvPr/>
        </p:nvGraphicFramePr>
        <p:xfrm>
          <a:off x="1295400" y="1219200"/>
          <a:ext cx="3000000" cy="3000000"/>
        </p:xfrm>
        <a:graphic>
          <a:graphicData uri="http://schemas.openxmlformats.org/drawingml/2006/table">
            <a:tbl>
              <a:tblPr>
                <a:noFill/>
                <a:tableStyleId>{2475D79B-AA4B-4BB8-991F-2ED87E77E367}</a:tableStyleId>
              </a:tblPr>
              <a:tblGrid>
                <a:gridCol w="3505200"/>
                <a:gridCol w="3505200"/>
              </a:tblGrid>
              <a:tr h="6191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constant</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log </a:t>
                      </a:r>
                      <a:r>
                        <a:rPr b="1" i="1" lang="en-US" sz="2400" u="none" cap="none" strike="noStrike">
                          <a:solidFill>
                            <a:srgbClr val="FFFF99"/>
                          </a:solidFill>
                          <a:latin typeface="Times New Roman"/>
                          <a:ea typeface="Times New Roman"/>
                          <a:cs typeface="Times New Roman"/>
                          <a:sym typeface="Times New Roman"/>
                        </a:rPr>
                        <a:t>n</a:t>
                      </a:r>
                      <a:endParaRPr b="1" i="0" sz="2400" u="none" cap="none" strike="noStrike">
                        <a:solidFill>
                          <a:srgbClr val="FFFF99"/>
                        </a:solidFill>
                        <a:latin typeface="Times New Roman"/>
                        <a:ea typeface="Times New Roman"/>
                        <a:cs typeface="Times New Roman"/>
                        <a:sym typeface="Times New Roman"/>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logarithmic</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linear</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 </a:t>
                      </a:r>
                      <a:r>
                        <a:rPr b="1" i="0" lang="en-US" sz="2400" u="none" cap="none" strike="noStrike">
                          <a:solidFill>
                            <a:srgbClr val="FFFF99"/>
                          </a:solidFill>
                          <a:latin typeface="Times New Roman"/>
                          <a:ea typeface="Times New Roman"/>
                          <a:cs typeface="Times New Roman"/>
                          <a:sym typeface="Times New Roman"/>
                        </a:rPr>
                        <a:t>log </a:t>
                      </a:r>
                      <a:r>
                        <a:rPr b="1" i="1" lang="en-US" sz="2400" u="none" cap="none" strike="noStrike">
                          <a:solidFill>
                            <a:srgbClr val="FFFF99"/>
                          </a:solidFill>
                          <a:latin typeface="Times New Roman"/>
                          <a:ea typeface="Times New Roman"/>
                          <a:cs typeface="Times New Roman"/>
                          <a:sym typeface="Times New Roman"/>
                        </a:rPr>
                        <a:t>n</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log</a:t>
                      </a:r>
                      <a:r>
                        <a:rPr b="1" i="1" lang="en-US" sz="2400" u="none" cap="none" strike="noStrike">
                          <a:solidFill>
                            <a:srgbClr val="FFFF99"/>
                          </a:solidFill>
                          <a:latin typeface="Times New Roman"/>
                          <a:ea typeface="Times New Roman"/>
                          <a:cs typeface="Times New Roman"/>
                          <a:sym typeface="Times New Roman"/>
                        </a:rPr>
                        <a:t>-n</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r>
                        <a:rPr b="1" baseline="30000" i="0" lang="en-US" sz="2400" u="none" cap="none" strike="noStrike">
                          <a:solidFill>
                            <a:srgbClr val="FFFF99"/>
                          </a:solidFill>
                          <a:latin typeface="Times New Roman"/>
                          <a:ea typeface="Times New Roman"/>
                          <a:cs typeface="Times New Roman"/>
                          <a:sym typeface="Times New Roman"/>
                        </a:rPr>
                        <a:t>2</a:t>
                      </a:r>
                      <a:endParaRPr b="1" i="0" sz="2400" u="none" cap="none" strike="noStrike">
                        <a:solidFill>
                          <a:srgbClr val="FFFF99"/>
                        </a:solidFill>
                        <a:latin typeface="Times New Roman"/>
                        <a:ea typeface="Times New Roman"/>
                        <a:cs typeface="Times New Roman"/>
                        <a:sym typeface="Times New Roman"/>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quadratic</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r>
                        <a:rPr b="1" baseline="30000" i="0" lang="en-US" sz="2400" u="none" cap="none" strike="noStrike">
                          <a:solidFill>
                            <a:srgbClr val="FFFF99"/>
                          </a:solidFill>
                          <a:latin typeface="Times New Roman"/>
                          <a:ea typeface="Times New Roman"/>
                          <a:cs typeface="Times New Roman"/>
                          <a:sym typeface="Times New Roman"/>
                        </a:rPr>
                        <a:t>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cubic</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2</a:t>
                      </a:r>
                      <a:r>
                        <a:rPr b="1" baseline="30000" i="1" lang="en-US" sz="2400" u="none" cap="none" strike="noStrike">
                          <a:solidFill>
                            <a:srgbClr val="FFFF99"/>
                          </a:solidFill>
                          <a:latin typeface="Times New Roman"/>
                          <a:ea typeface="Times New Roman"/>
                          <a:cs typeface="Times New Roman"/>
                          <a:sym typeface="Times New Roman"/>
                        </a:rPr>
                        <a:t>n</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exponential</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125">
                <a:tc>
                  <a:txBody>
                    <a:bodyPr/>
                    <a:lstStyle/>
                    <a:p>
                      <a:pPr indent="0" lvl="0" marL="0" marR="0" rtl="0" algn="ctr">
                        <a:lnSpc>
                          <a:spcPct val="100000"/>
                        </a:lnSpc>
                        <a:spcBef>
                          <a:spcPts val="0"/>
                        </a:spcBef>
                        <a:spcAft>
                          <a:spcPts val="0"/>
                        </a:spcAft>
                        <a:buClr>
                          <a:srgbClr val="A50021"/>
                        </a:buClr>
                        <a:buSzPts val="1800"/>
                        <a:buFont typeface="Arial"/>
                        <a:buNone/>
                      </a:pP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a:t>
                      </a:r>
                      <a:endParaRPr b="1" baseline="30000" i="0" sz="2400" u="none" cap="none" strike="noStrike">
                        <a:solidFill>
                          <a:srgbClr val="FFFF99"/>
                        </a:solidFill>
                        <a:latin typeface="Times New Roman"/>
                        <a:ea typeface="Times New Roman"/>
                        <a:cs typeface="Times New Roman"/>
                        <a:sym typeface="Times New Roman"/>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800"/>
                        <a:buFont typeface="Arial"/>
                        <a:buNone/>
                      </a:pPr>
                      <a:r>
                        <a:rPr b="1" i="0" lang="en-US" sz="2400" u="none" cap="none" strike="noStrike">
                          <a:solidFill>
                            <a:srgbClr val="FFFF99"/>
                          </a:solidFill>
                          <a:latin typeface="Times New Roman"/>
                          <a:ea typeface="Times New Roman"/>
                          <a:cs typeface="Times New Roman"/>
                          <a:sym typeface="Times New Roman"/>
                        </a:rPr>
                        <a:t>factorial</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cxnSp>
        <p:nvCxnSpPr>
          <p:cNvPr id="572" name="Google Shape;572;p65"/>
          <p:cNvCxnSpPr/>
          <p:nvPr/>
        </p:nvCxnSpPr>
        <p:spPr>
          <a:xfrm>
            <a:off x="1295400" y="4953000"/>
            <a:ext cx="7010400" cy="0"/>
          </a:xfrm>
          <a:prstGeom prst="straightConnector1">
            <a:avLst/>
          </a:prstGeom>
          <a:noFill/>
          <a:ln cap="flat" cmpd="sng" w="28575">
            <a:solidFill>
              <a:srgbClr val="FF000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Euclid’s Algorithm</a:t>
            </a:r>
            <a:endParaRPr/>
          </a:p>
        </p:txBody>
      </p:sp>
      <p:sp>
        <p:nvSpPr>
          <p:cNvPr id="172" name="Google Shape;172;p10"/>
          <p:cNvSpPr txBox="1"/>
          <p:nvPr>
            <p:ph idx="1" type="body"/>
          </p:nvPr>
        </p:nvSpPr>
        <p:spPr>
          <a:xfrm>
            <a:off x="609600" y="1266825"/>
            <a:ext cx="8534400" cy="5286375"/>
          </a:xfrm>
          <a:prstGeom prst="rect">
            <a:avLst/>
          </a:prstGeom>
          <a:noFill/>
          <a:ln>
            <a:noFill/>
          </a:ln>
        </p:spPr>
        <p:txBody>
          <a:bodyPr anchorCtr="0" anchor="t" bIns="45700" lIns="91425" spcFirstLastPara="1" rIns="91425" wrap="square" tIns="45700">
            <a:normAutofit fontScale="85000" lnSpcReduction="10000"/>
          </a:bodyPr>
          <a:lstStyle/>
          <a:p>
            <a:pPr indent="-292100" lvl="0" marL="292100" rtl="0" algn="l">
              <a:spcBef>
                <a:spcPts val="0"/>
              </a:spcBef>
              <a:spcAft>
                <a:spcPts val="0"/>
              </a:spcAft>
              <a:buSzPct val="70000"/>
              <a:buFont typeface="Arial"/>
              <a:buNone/>
            </a:pPr>
            <a:r>
              <a:rPr lang="en-US"/>
              <a:t>Problem: Find gcd(</a:t>
            </a:r>
            <a:r>
              <a:rPr i="1" lang="en-US"/>
              <a:t>m,n</a:t>
            </a:r>
            <a:r>
              <a:rPr lang="en-US"/>
              <a:t>), the greatest common divisor of two nonnegative, not both zero integers </a:t>
            </a:r>
            <a:r>
              <a:rPr i="1" lang="en-US"/>
              <a:t>m </a:t>
            </a:r>
            <a:r>
              <a:rPr lang="en-US"/>
              <a:t>and </a:t>
            </a:r>
            <a:r>
              <a:rPr i="1" lang="en-US"/>
              <a:t>n</a:t>
            </a:r>
            <a:endParaRPr/>
          </a:p>
          <a:p>
            <a:pPr indent="-292100" lvl="0" marL="292100" rtl="0" algn="l">
              <a:spcBef>
                <a:spcPts val="0"/>
              </a:spcBef>
              <a:spcAft>
                <a:spcPts val="0"/>
              </a:spcAft>
              <a:buSzPct val="70000"/>
              <a:buFont typeface="Arial"/>
              <a:buNone/>
            </a:pPr>
            <a:r>
              <a:rPr lang="en-US"/>
              <a:t>Examples:  gcd(60,24) = 12,    gcd(60,0) = 60,    gcd(0,0) = ? </a:t>
            </a:r>
            <a:endParaRPr/>
          </a:p>
          <a:p>
            <a:pPr indent="-292100" lvl="0" marL="292100" rtl="0" algn="l">
              <a:spcBef>
                <a:spcPts val="0"/>
              </a:spcBef>
              <a:spcAft>
                <a:spcPts val="0"/>
              </a:spcAft>
              <a:buSzPct val="70000"/>
              <a:buFont typeface="Arial"/>
              <a:buNone/>
            </a:pPr>
            <a:r>
              <a:t/>
            </a:r>
            <a:endParaRPr/>
          </a:p>
          <a:p>
            <a:pPr indent="-292100" lvl="0" marL="292100" rtl="0" algn="l">
              <a:spcBef>
                <a:spcPts val="0"/>
              </a:spcBef>
              <a:spcAft>
                <a:spcPts val="0"/>
              </a:spcAft>
              <a:buSzPct val="70000"/>
              <a:buFont typeface="Arial"/>
              <a:buNone/>
            </a:pPr>
            <a:r>
              <a:rPr lang="en-US"/>
              <a:t>Euclid’s algorithm is based on repeated application of equality</a:t>
            </a:r>
            <a:endParaRPr/>
          </a:p>
          <a:p>
            <a:pPr indent="-292100" lvl="0" marL="292100" rtl="0" algn="ctr">
              <a:spcBef>
                <a:spcPts val="0"/>
              </a:spcBef>
              <a:spcAft>
                <a:spcPts val="0"/>
              </a:spcAft>
              <a:buSzPct val="70000"/>
              <a:buFont typeface="Arial"/>
              <a:buNone/>
            </a:pPr>
            <a:r>
              <a:rPr lang="en-US"/>
              <a:t>gcd(</a:t>
            </a:r>
            <a:r>
              <a:rPr i="1" lang="en-US"/>
              <a:t>m,n</a:t>
            </a:r>
            <a:r>
              <a:rPr lang="en-US"/>
              <a:t>) = gcd(</a:t>
            </a:r>
            <a:r>
              <a:rPr i="1" lang="en-US"/>
              <a:t>n, m </a:t>
            </a:r>
            <a:r>
              <a:rPr lang="en-US"/>
              <a:t>mod </a:t>
            </a:r>
            <a:r>
              <a:rPr i="1" lang="en-US"/>
              <a:t>n</a:t>
            </a:r>
            <a:r>
              <a:rPr lang="en-US"/>
              <a:t>)</a:t>
            </a:r>
            <a:endParaRPr/>
          </a:p>
          <a:p>
            <a:pPr indent="-292100" lvl="0" marL="292100" rtl="0" algn="l">
              <a:spcBef>
                <a:spcPts val="0"/>
              </a:spcBef>
              <a:spcAft>
                <a:spcPts val="0"/>
              </a:spcAft>
              <a:buSzPct val="70000"/>
              <a:buFont typeface="Arial"/>
              <a:buNone/>
            </a:pPr>
            <a:r>
              <a:rPr lang="en-US"/>
              <a:t>until the second number becomes 0, which makes the problem</a:t>
            </a:r>
            <a:endParaRPr/>
          </a:p>
          <a:p>
            <a:pPr indent="-292100" lvl="0" marL="292100" rtl="0" algn="l">
              <a:spcBef>
                <a:spcPts val="0"/>
              </a:spcBef>
              <a:spcAft>
                <a:spcPts val="0"/>
              </a:spcAft>
              <a:buSzPct val="70000"/>
              <a:buFont typeface="Arial"/>
              <a:buNone/>
            </a:pPr>
            <a:r>
              <a:rPr lang="en-US"/>
              <a:t>trivial.</a:t>
            </a:r>
            <a:endParaRPr/>
          </a:p>
          <a:p>
            <a:pPr indent="-292100" lvl="0" marL="292100" rtl="0" algn="l">
              <a:spcBef>
                <a:spcPts val="0"/>
              </a:spcBef>
              <a:spcAft>
                <a:spcPts val="0"/>
              </a:spcAft>
              <a:buSzPct val="70000"/>
              <a:buFont typeface="Arial"/>
              <a:buNone/>
            </a:pPr>
            <a:r>
              <a:t/>
            </a:r>
            <a:endParaRPr/>
          </a:p>
          <a:p>
            <a:pPr indent="-292100" lvl="0" marL="292100" rtl="0" algn="l">
              <a:spcBef>
                <a:spcPts val="0"/>
              </a:spcBef>
              <a:spcAft>
                <a:spcPts val="0"/>
              </a:spcAft>
              <a:buSzPct val="70000"/>
              <a:buFont typeface="Arial"/>
              <a:buNone/>
            </a:pPr>
            <a:r>
              <a:rPr lang="en-US"/>
              <a:t>Example: gcd(60,24) = gcd(24,12) = gcd(12,0) = 12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6"/>
          <p:cNvSpPr txBox="1"/>
          <p:nvPr>
            <p:ph type="title"/>
          </p:nvPr>
        </p:nvSpPr>
        <p:spPr>
          <a:xfrm>
            <a:off x="457200" y="381000"/>
            <a:ext cx="868680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Plan for analyzing nonrecursive algorithms</a:t>
            </a:r>
            <a:endParaRPr/>
          </a:p>
        </p:txBody>
      </p:sp>
      <p:sp>
        <p:nvSpPr>
          <p:cNvPr id="579" name="Google Shape;579;p66"/>
          <p:cNvSpPr txBox="1"/>
          <p:nvPr>
            <p:ph idx="1" type="body"/>
          </p:nvPr>
        </p:nvSpPr>
        <p:spPr>
          <a:xfrm>
            <a:off x="609600" y="1266825"/>
            <a:ext cx="8305800" cy="5286375"/>
          </a:xfrm>
          <a:prstGeom prst="rect">
            <a:avLst/>
          </a:prstGeom>
          <a:noFill/>
          <a:ln>
            <a:noFill/>
          </a:ln>
        </p:spPr>
        <p:txBody>
          <a:bodyPr anchorCtr="0" anchor="t" bIns="45700" lIns="91425" spcFirstLastPara="1" rIns="91425" wrap="square" tIns="45700">
            <a:normAutofit/>
          </a:bodyPr>
          <a:lstStyle/>
          <a:p>
            <a:pPr indent="-292100" lvl="0" marL="292100" rtl="0" algn="ctr">
              <a:lnSpc>
                <a:spcPct val="80000"/>
              </a:lnSpc>
              <a:spcBef>
                <a:spcPts val="0"/>
              </a:spcBef>
              <a:spcAft>
                <a:spcPts val="0"/>
              </a:spcAft>
              <a:buSzPts val="2240"/>
              <a:buFont typeface="Arial"/>
              <a:buNone/>
            </a:pPr>
            <a:r>
              <a:rPr lang="en-US"/>
              <a:t>General Plan for Analysis</a:t>
            </a:r>
            <a:endParaRPr/>
          </a:p>
          <a:p>
            <a:pPr indent="-292100" lvl="0" marL="292100" rtl="0" algn="l">
              <a:lnSpc>
                <a:spcPct val="80000"/>
              </a:lnSpc>
              <a:spcBef>
                <a:spcPts val="0"/>
              </a:spcBef>
              <a:spcAft>
                <a:spcPts val="0"/>
              </a:spcAft>
              <a:buSzPts val="1260"/>
              <a:buFont typeface="Arial"/>
              <a:buNone/>
            </a:pPr>
            <a:r>
              <a:rPr lang="en-US" sz="1800"/>
              <a:t> </a:t>
            </a:r>
            <a:endParaRPr i="1" sz="1800" u="sng"/>
          </a:p>
          <a:p>
            <a:pPr indent="-292100" lvl="0" marL="292100" rtl="0" algn="l">
              <a:lnSpc>
                <a:spcPct val="80000"/>
              </a:lnSpc>
              <a:spcBef>
                <a:spcPts val="0"/>
              </a:spcBef>
              <a:spcAft>
                <a:spcPts val="0"/>
              </a:spcAft>
              <a:buSzPts val="2240"/>
              <a:buChar char="⦿"/>
            </a:pPr>
            <a:r>
              <a:rPr lang="en-US"/>
              <a:t>Decide on parameter </a:t>
            </a:r>
            <a:r>
              <a:rPr i="1" lang="en-US"/>
              <a:t>n</a:t>
            </a:r>
            <a:r>
              <a:rPr lang="en-US"/>
              <a:t> indicating </a:t>
            </a:r>
            <a:r>
              <a:rPr i="1" lang="en-US" u="sng"/>
              <a:t>input size</a:t>
            </a:r>
            <a:endParaRPr/>
          </a:p>
          <a:p>
            <a:pPr indent="-149860" lvl="0" marL="292100" rtl="0" algn="l">
              <a:lnSpc>
                <a:spcPct val="80000"/>
              </a:lnSpc>
              <a:spcBef>
                <a:spcPts val="0"/>
              </a:spcBef>
              <a:spcAft>
                <a:spcPts val="0"/>
              </a:spcAft>
              <a:buSzPts val="2240"/>
              <a:buNone/>
            </a:pPr>
            <a:r>
              <a:t/>
            </a:r>
            <a:endParaRPr i="1" u="sng"/>
          </a:p>
          <a:p>
            <a:pPr indent="-292100" lvl="0" marL="292100" rtl="0" algn="l">
              <a:lnSpc>
                <a:spcPct val="80000"/>
              </a:lnSpc>
              <a:spcBef>
                <a:spcPts val="0"/>
              </a:spcBef>
              <a:spcAft>
                <a:spcPts val="0"/>
              </a:spcAft>
              <a:buSzPts val="2240"/>
              <a:buChar char="⦿"/>
            </a:pPr>
            <a:r>
              <a:rPr lang="en-US"/>
              <a:t>Identify algorithm’s </a:t>
            </a:r>
            <a:r>
              <a:rPr i="1" lang="en-US" u="sng"/>
              <a:t>basiyc operation</a:t>
            </a:r>
            <a:endParaRPr/>
          </a:p>
          <a:p>
            <a:pPr indent="-149860" lvl="0" marL="292100" rtl="0" algn="l">
              <a:lnSpc>
                <a:spcPct val="80000"/>
              </a:lnSpc>
              <a:spcBef>
                <a:spcPts val="0"/>
              </a:spcBef>
              <a:spcAft>
                <a:spcPts val="0"/>
              </a:spcAft>
              <a:buSzPts val="2240"/>
              <a:buNone/>
            </a:pPr>
            <a:r>
              <a:t/>
            </a:r>
            <a:endParaRPr i="1" u="sng"/>
          </a:p>
          <a:p>
            <a:pPr indent="-292100" lvl="0" marL="292100" rtl="0" algn="l">
              <a:lnSpc>
                <a:spcPct val="80000"/>
              </a:lnSpc>
              <a:spcBef>
                <a:spcPts val="0"/>
              </a:spcBef>
              <a:spcAft>
                <a:spcPts val="0"/>
              </a:spcAft>
              <a:buSzPts val="2240"/>
              <a:buChar char="⦿"/>
            </a:pPr>
            <a:r>
              <a:rPr lang="en-US"/>
              <a:t>Determine </a:t>
            </a:r>
            <a:r>
              <a:rPr i="1" lang="en-US" u="sng"/>
              <a:t>worst</a:t>
            </a:r>
            <a:r>
              <a:rPr lang="en-US"/>
              <a:t>, </a:t>
            </a:r>
            <a:r>
              <a:rPr i="1" lang="en-US" u="sng"/>
              <a:t>average</a:t>
            </a:r>
            <a:r>
              <a:rPr lang="en-US"/>
              <a:t>, and </a:t>
            </a:r>
            <a:r>
              <a:rPr i="1" lang="en-US" u="sng"/>
              <a:t>best</a:t>
            </a:r>
            <a:r>
              <a:rPr lang="en-US"/>
              <a:t> cases for input of size </a:t>
            </a:r>
            <a:r>
              <a:rPr i="1" lang="en-US"/>
              <a:t>n</a:t>
            </a:r>
            <a:endParaRPr/>
          </a:p>
          <a:p>
            <a:pPr indent="-149860" lvl="0" marL="292100" rtl="0" algn="l">
              <a:lnSpc>
                <a:spcPct val="80000"/>
              </a:lnSpc>
              <a:spcBef>
                <a:spcPts val="0"/>
              </a:spcBef>
              <a:spcAft>
                <a:spcPts val="0"/>
              </a:spcAft>
              <a:buSzPts val="2240"/>
              <a:buNone/>
            </a:pPr>
            <a:r>
              <a:t/>
            </a:r>
            <a:endParaRPr i="1"/>
          </a:p>
          <a:p>
            <a:pPr indent="-292100" lvl="0" marL="292100" rtl="0" algn="l">
              <a:lnSpc>
                <a:spcPct val="80000"/>
              </a:lnSpc>
              <a:spcBef>
                <a:spcPts val="0"/>
              </a:spcBef>
              <a:spcAft>
                <a:spcPts val="0"/>
              </a:spcAft>
              <a:buSzPts val="2240"/>
              <a:buChar char="⦿"/>
            </a:pPr>
            <a:r>
              <a:rPr lang="en-US"/>
              <a:t>Set up a sum for the number of times the basic operation is executed</a:t>
            </a:r>
            <a:endParaRPr/>
          </a:p>
          <a:p>
            <a:pPr indent="-149860" lvl="0" marL="292100" rtl="0" algn="l">
              <a:lnSpc>
                <a:spcPct val="80000"/>
              </a:lnSpc>
              <a:spcBef>
                <a:spcPts val="0"/>
              </a:spcBef>
              <a:spcAft>
                <a:spcPts val="0"/>
              </a:spcAft>
              <a:buSzPts val="2240"/>
              <a:buNone/>
            </a:pPr>
            <a:r>
              <a:t/>
            </a:r>
            <a:endParaRPr i="1"/>
          </a:p>
          <a:p>
            <a:pPr indent="-292100" lvl="0" marL="292100" rtl="0" algn="l">
              <a:lnSpc>
                <a:spcPct val="80000"/>
              </a:lnSpc>
              <a:spcBef>
                <a:spcPts val="0"/>
              </a:spcBef>
              <a:spcAft>
                <a:spcPts val="0"/>
              </a:spcAft>
              <a:buSzPts val="2240"/>
              <a:buChar char="⦿"/>
            </a:pPr>
            <a:r>
              <a:rPr lang="en-US"/>
              <a:t>Simplify the sum using standard formulas and rules (see Appendix A)</a:t>
            </a:r>
            <a:endParaRPr/>
          </a:p>
          <a:p>
            <a:pPr indent="-292100" lvl="0" marL="292100" rtl="0" algn="l">
              <a:lnSpc>
                <a:spcPct val="80000"/>
              </a:lnSpc>
              <a:spcBef>
                <a:spcPts val="0"/>
              </a:spcBef>
              <a:spcAft>
                <a:spcPts val="0"/>
              </a:spcAft>
              <a:buSzPts val="1400"/>
              <a:buFont typeface="Arial"/>
              <a:buNone/>
            </a:pPr>
            <a:r>
              <a:rPr i="1" lang="en-US" sz="2000"/>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7"/>
          <p:cNvSpPr txBox="1"/>
          <p:nvPr>
            <p:ph type="title"/>
          </p:nvPr>
        </p:nvSpPr>
        <p:spPr>
          <a:xfrm>
            <a:off x="533400" y="152400"/>
            <a:ext cx="86106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Useful summation formulas and rules</a:t>
            </a:r>
            <a:endParaRPr/>
          </a:p>
        </p:txBody>
      </p:sp>
      <p:sp>
        <p:nvSpPr>
          <p:cNvPr id="586" name="Google Shape;586;p67"/>
          <p:cNvSpPr txBox="1"/>
          <p:nvPr>
            <p:ph idx="1" type="body"/>
          </p:nvPr>
        </p:nvSpPr>
        <p:spPr>
          <a:xfrm>
            <a:off x="533400" y="1143000"/>
            <a:ext cx="8610600" cy="571500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2240"/>
              <a:buFont typeface="Arial"/>
              <a:buNone/>
            </a:pPr>
            <a:r>
              <a:rPr lang="en-US"/>
              <a:t>Σ</a:t>
            </a:r>
            <a:r>
              <a:rPr baseline="-25000" i="1" lang="en-US"/>
              <a:t>l</a:t>
            </a:r>
            <a:r>
              <a:rPr baseline="-25000" lang="en-US"/>
              <a:t>≤</a:t>
            </a:r>
            <a:r>
              <a:rPr baseline="-25000" i="1" lang="en-US"/>
              <a:t>i</a:t>
            </a:r>
            <a:r>
              <a:rPr baseline="-25000" lang="en-US"/>
              <a:t>≤</a:t>
            </a:r>
            <a:r>
              <a:rPr baseline="-25000" i="1" lang="en-US"/>
              <a:t>n</a:t>
            </a:r>
            <a:r>
              <a:rPr lang="en-US"/>
              <a:t>1 = 1+1+…+1 = </a:t>
            </a:r>
            <a:r>
              <a:rPr i="1" lang="en-US"/>
              <a:t>n </a:t>
            </a:r>
            <a:r>
              <a:rPr lang="en-US"/>
              <a:t>- </a:t>
            </a:r>
            <a:r>
              <a:rPr i="1" lang="en-US"/>
              <a:t>l </a:t>
            </a:r>
            <a:r>
              <a:rPr lang="en-US"/>
              <a:t>+ 1</a:t>
            </a:r>
            <a:endParaRPr/>
          </a:p>
          <a:p>
            <a:pPr indent="-292100" lvl="0" marL="292100" rtl="0" algn="l">
              <a:spcBef>
                <a:spcPts val="0"/>
              </a:spcBef>
              <a:spcAft>
                <a:spcPts val="0"/>
              </a:spcAft>
              <a:buSzPts val="2240"/>
              <a:buFont typeface="Arial"/>
              <a:buNone/>
            </a:pPr>
            <a:r>
              <a:rPr lang="en-US"/>
              <a:t>	    In particular, Σ</a:t>
            </a:r>
            <a:r>
              <a:rPr baseline="-25000" lang="en-US"/>
              <a:t>l≤</a:t>
            </a:r>
            <a:r>
              <a:rPr baseline="-25000" i="1" lang="en-US"/>
              <a:t>i</a:t>
            </a:r>
            <a:r>
              <a:rPr baseline="-25000" lang="en-US"/>
              <a:t>≤</a:t>
            </a:r>
            <a:r>
              <a:rPr baseline="-25000" i="1" lang="en-US"/>
              <a:t>n</a:t>
            </a:r>
            <a:r>
              <a:rPr lang="en-US"/>
              <a:t>1 = </a:t>
            </a:r>
            <a:r>
              <a:rPr i="1" lang="en-US"/>
              <a:t>n </a:t>
            </a:r>
            <a:r>
              <a:rPr lang="en-US"/>
              <a:t>- 1 + 1 = </a:t>
            </a:r>
            <a:r>
              <a:rPr i="1" lang="en-US"/>
              <a:t>n </a:t>
            </a:r>
            <a:r>
              <a:rPr lang="en-US"/>
              <a:t>∈ Θ(</a:t>
            </a:r>
            <a:r>
              <a:rPr i="1" lang="en-US"/>
              <a:t>n</a:t>
            </a:r>
            <a:r>
              <a:rPr lang="en-US"/>
              <a:t>) </a:t>
            </a:r>
            <a:endParaRPr/>
          </a:p>
          <a:p>
            <a:pPr indent="-292100" lvl="0" marL="292100" rtl="0" algn="l">
              <a:spcBef>
                <a:spcPts val="0"/>
              </a:spcBef>
              <a:spcAft>
                <a:spcPts val="0"/>
              </a:spcAft>
              <a:buSzPts val="2240"/>
              <a:buFont typeface="Arial"/>
              <a:buNone/>
            </a:pPr>
            <a:r>
              <a:t/>
            </a:r>
            <a:endParaRPr/>
          </a:p>
          <a:p>
            <a:pPr indent="-292100" lvl="0" marL="292100" rtl="0" algn="l">
              <a:spcBef>
                <a:spcPts val="0"/>
              </a:spcBef>
              <a:spcAft>
                <a:spcPts val="0"/>
              </a:spcAft>
              <a:buSzPts val="2240"/>
              <a:buFont typeface="Arial"/>
              <a:buNone/>
            </a:pPr>
            <a:r>
              <a:rPr lang="en-US"/>
              <a:t>Σ</a:t>
            </a:r>
            <a:r>
              <a:rPr baseline="-25000" lang="en-US"/>
              <a:t>1≤</a:t>
            </a:r>
            <a:r>
              <a:rPr baseline="-25000" i="1" lang="en-US"/>
              <a:t>i</a:t>
            </a:r>
            <a:r>
              <a:rPr baseline="-25000" lang="en-US"/>
              <a:t>≤</a:t>
            </a:r>
            <a:r>
              <a:rPr baseline="-25000" i="1" lang="en-US"/>
              <a:t>n</a:t>
            </a:r>
            <a:r>
              <a:rPr baseline="-25000" lang="en-US"/>
              <a:t> </a:t>
            </a:r>
            <a:r>
              <a:rPr i="1" lang="en-US"/>
              <a:t>i</a:t>
            </a:r>
            <a:r>
              <a:rPr lang="en-US"/>
              <a:t> = 1+2+…+</a:t>
            </a:r>
            <a:r>
              <a:rPr i="1" lang="en-US"/>
              <a:t>n</a:t>
            </a:r>
            <a:r>
              <a:rPr lang="en-US"/>
              <a:t> = </a:t>
            </a:r>
            <a:r>
              <a:rPr i="1" lang="en-US"/>
              <a:t>n</a:t>
            </a:r>
            <a:r>
              <a:rPr lang="en-US"/>
              <a:t>(</a:t>
            </a:r>
            <a:r>
              <a:rPr i="1" lang="en-US"/>
              <a:t>n</a:t>
            </a:r>
            <a:r>
              <a:rPr lang="en-US"/>
              <a:t>+1)/2 ≈  </a:t>
            </a:r>
            <a:r>
              <a:rPr i="1" lang="en-US"/>
              <a:t>n</a:t>
            </a:r>
            <a:r>
              <a:rPr baseline="30000" lang="en-US"/>
              <a:t>2</a:t>
            </a:r>
            <a:r>
              <a:rPr lang="en-US"/>
              <a:t>/2 ∈ Θ(</a:t>
            </a:r>
            <a:r>
              <a:rPr i="1" lang="en-US"/>
              <a:t>n</a:t>
            </a:r>
            <a:r>
              <a:rPr baseline="30000" lang="en-US"/>
              <a:t>2</a:t>
            </a:r>
            <a:r>
              <a:rPr lang="en-US"/>
              <a:t>) </a:t>
            </a:r>
            <a:endParaRPr/>
          </a:p>
          <a:p>
            <a:pPr indent="-292100" lvl="0" marL="292100" rtl="0" algn="l">
              <a:spcBef>
                <a:spcPts val="0"/>
              </a:spcBef>
              <a:spcAft>
                <a:spcPts val="0"/>
              </a:spcAft>
              <a:buSzPts val="2240"/>
              <a:buFont typeface="Arial"/>
              <a:buNone/>
            </a:pPr>
            <a:r>
              <a:t/>
            </a:r>
            <a:endParaRPr/>
          </a:p>
          <a:p>
            <a:pPr indent="-292100" lvl="0" marL="292100" rtl="0" algn="l">
              <a:spcBef>
                <a:spcPts val="0"/>
              </a:spcBef>
              <a:spcAft>
                <a:spcPts val="0"/>
              </a:spcAft>
              <a:buSzPts val="2240"/>
              <a:buFont typeface="Arial"/>
              <a:buNone/>
            </a:pPr>
            <a:r>
              <a:rPr lang="en-US"/>
              <a:t>Σ</a:t>
            </a:r>
            <a:r>
              <a:rPr baseline="-25000" lang="en-US"/>
              <a:t>1≤</a:t>
            </a:r>
            <a:r>
              <a:rPr baseline="-25000" i="1" lang="en-US"/>
              <a:t>i</a:t>
            </a:r>
            <a:r>
              <a:rPr baseline="-25000" lang="en-US"/>
              <a:t>≤</a:t>
            </a:r>
            <a:r>
              <a:rPr baseline="-25000" i="1" lang="en-US"/>
              <a:t>n</a:t>
            </a:r>
            <a:r>
              <a:rPr baseline="-25000" lang="en-US"/>
              <a:t> </a:t>
            </a:r>
            <a:r>
              <a:rPr i="1" lang="en-US"/>
              <a:t>i</a:t>
            </a:r>
            <a:r>
              <a:rPr baseline="30000" lang="en-US"/>
              <a:t>2</a:t>
            </a:r>
            <a:r>
              <a:rPr lang="en-US"/>
              <a:t> = 1</a:t>
            </a:r>
            <a:r>
              <a:rPr baseline="30000" lang="en-US"/>
              <a:t>2</a:t>
            </a:r>
            <a:r>
              <a:rPr lang="en-US"/>
              <a:t>+2</a:t>
            </a:r>
            <a:r>
              <a:rPr baseline="30000" lang="en-US"/>
              <a:t>2</a:t>
            </a:r>
            <a:r>
              <a:rPr lang="en-US"/>
              <a:t>+…+</a:t>
            </a:r>
            <a:r>
              <a:rPr i="1" lang="en-US"/>
              <a:t>n</a:t>
            </a:r>
            <a:r>
              <a:rPr baseline="30000" lang="en-US"/>
              <a:t>2</a:t>
            </a:r>
            <a:r>
              <a:rPr lang="en-US"/>
              <a:t> = </a:t>
            </a:r>
            <a:r>
              <a:rPr i="1" lang="en-US"/>
              <a:t>n</a:t>
            </a:r>
            <a:r>
              <a:rPr lang="en-US"/>
              <a:t>(</a:t>
            </a:r>
            <a:r>
              <a:rPr i="1" lang="en-US"/>
              <a:t>n</a:t>
            </a:r>
            <a:r>
              <a:rPr lang="en-US"/>
              <a:t>+1)(2</a:t>
            </a:r>
            <a:r>
              <a:rPr i="1" lang="en-US"/>
              <a:t>n</a:t>
            </a:r>
            <a:r>
              <a:rPr lang="en-US"/>
              <a:t>+1)/6 ≈ </a:t>
            </a:r>
            <a:r>
              <a:rPr i="1" lang="en-US"/>
              <a:t>n</a:t>
            </a:r>
            <a:r>
              <a:rPr baseline="30000" lang="en-US"/>
              <a:t>3</a:t>
            </a:r>
            <a:r>
              <a:rPr lang="en-US"/>
              <a:t>/3 ∈ Θ(</a:t>
            </a:r>
            <a:r>
              <a:rPr i="1" lang="en-US"/>
              <a:t>n</a:t>
            </a:r>
            <a:r>
              <a:rPr baseline="30000" lang="en-US"/>
              <a:t>3</a:t>
            </a:r>
            <a:r>
              <a:rPr lang="en-US"/>
              <a:t>)</a:t>
            </a:r>
            <a:r>
              <a:rPr b="0" lang="en-US"/>
              <a:t> </a:t>
            </a:r>
            <a:endParaRPr/>
          </a:p>
          <a:p>
            <a:pPr indent="-292100" lvl="0" marL="292100" rtl="0" algn="l">
              <a:spcBef>
                <a:spcPts val="0"/>
              </a:spcBef>
              <a:spcAft>
                <a:spcPts val="0"/>
              </a:spcAft>
              <a:buSzPts val="2240"/>
              <a:buFont typeface="Arial"/>
              <a:buNone/>
            </a:pPr>
            <a:r>
              <a:t/>
            </a:r>
            <a:endParaRPr/>
          </a:p>
          <a:p>
            <a:pPr indent="-292100" lvl="0" marL="292100" rtl="0" algn="l">
              <a:spcBef>
                <a:spcPts val="0"/>
              </a:spcBef>
              <a:spcAft>
                <a:spcPts val="0"/>
              </a:spcAft>
              <a:buSzPts val="2240"/>
              <a:buFont typeface="Arial"/>
              <a:buNone/>
            </a:pPr>
            <a:r>
              <a:rPr lang="en-US"/>
              <a:t>Σ</a:t>
            </a:r>
            <a:r>
              <a:rPr baseline="-25000" lang="en-US"/>
              <a:t>0≤</a:t>
            </a:r>
            <a:r>
              <a:rPr baseline="-25000" i="1" lang="en-US"/>
              <a:t>i</a:t>
            </a:r>
            <a:r>
              <a:rPr baseline="-25000" lang="en-US"/>
              <a:t>≤</a:t>
            </a:r>
            <a:r>
              <a:rPr baseline="-25000" i="1" lang="en-US"/>
              <a:t>n</a:t>
            </a:r>
            <a:r>
              <a:rPr baseline="-25000" lang="en-US"/>
              <a:t> </a:t>
            </a:r>
            <a:r>
              <a:rPr i="1" lang="en-US"/>
              <a:t>a</a:t>
            </a:r>
            <a:r>
              <a:rPr baseline="30000" i="1" lang="en-US"/>
              <a:t>i</a:t>
            </a:r>
            <a:r>
              <a:rPr baseline="30000" lang="en-US"/>
              <a:t> </a:t>
            </a:r>
            <a:r>
              <a:rPr lang="en-US"/>
              <a:t> = 1</a:t>
            </a:r>
            <a:r>
              <a:rPr baseline="30000" lang="en-US"/>
              <a:t> </a:t>
            </a:r>
            <a:r>
              <a:rPr lang="en-US"/>
              <a:t>+ </a:t>
            </a:r>
            <a:r>
              <a:rPr i="1" lang="en-US"/>
              <a:t>a </a:t>
            </a:r>
            <a:r>
              <a:rPr baseline="30000" lang="en-US"/>
              <a:t> </a:t>
            </a:r>
            <a:r>
              <a:rPr lang="en-US"/>
              <a:t>+…+ </a:t>
            </a:r>
            <a:r>
              <a:rPr i="1" lang="en-US"/>
              <a:t>a</a:t>
            </a:r>
            <a:r>
              <a:rPr baseline="30000" i="1" lang="en-US"/>
              <a:t>n</a:t>
            </a:r>
            <a:r>
              <a:rPr baseline="30000" lang="en-US"/>
              <a:t> </a:t>
            </a:r>
            <a:r>
              <a:rPr lang="en-US"/>
              <a:t> = (</a:t>
            </a:r>
            <a:r>
              <a:rPr i="1" lang="en-US"/>
              <a:t>a</a:t>
            </a:r>
            <a:r>
              <a:rPr baseline="30000" i="1" lang="en-US"/>
              <a:t>n</a:t>
            </a:r>
            <a:r>
              <a:rPr baseline="30000" lang="en-US"/>
              <a:t>+1 </a:t>
            </a:r>
            <a:r>
              <a:rPr lang="en-US"/>
              <a:t>- 1)/(</a:t>
            </a:r>
            <a:r>
              <a:rPr i="1" lang="en-US"/>
              <a:t>a </a:t>
            </a:r>
            <a:r>
              <a:rPr lang="en-US"/>
              <a:t>- 1)  for any </a:t>
            </a:r>
            <a:r>
              <a:rPr i="1" lang="en-US"/>
              <a:t>a </a:t>
            </a:r>
            <a:r>
              <a:rPr lang="en-US"/>
              <a:t>≠ 1</a:t>
            </a:r>
            <a:endParaRPr/>
          </a:p>
          <a:p>
            <a:pPr indent="-292100" lvl="0" marL="292100" rtl="0" algn="l">
              <a:spcBef>
                <a:spcPts val="0"/>
              </a:spcBef>
              <a:spcAft>
                <a:spcPts val="0"/>
              </a:spcAft>
              <a:buSzPts val="2240"/>
              <a:buFont typeface="Arial"/>
              <a:buNone/>
            </a:pPr>
            <a:r>
              <a:rPr lang="en-US"/>
              <a:t>         In particular, Σ</a:t>
            </a:r>
            <a:r>
              <a:rPr baseline="-25000" lang="en-US"/>
              <a:t>0≤</a:t>
            </a:r>
            <a:r>
              <a:rPr baseline="-25000" i="1" lang="en-US"/>
              <a:t>i</a:t>
            </a:r>
            <a:r>
              <a:rPr baseline="-25000" lang="en-US"/>
              <a:t>≤</a:t>
            </a:r>
            <a:r>
              <a:rPr baseline="-25000" i="1" lang="en-US"/>
              <a:t>n</a:t>
            </a:r>
            <a:r>
              <a:rPr baseline="-25000" lang="en-US"/>
              <a:t> </a:t>
            </a:r>
            <a:r>
              <a:rPr lang="en-US"/>
              <a:t>2</a:t>
            </a:r>
            <a:r>
              <a:rPr baseline="30000" i="1" lang="en-US"/>
              <a:t>i</a:t>
            </a:r>
            <a:r>
              <a:rPr baseline="30000" lang="en-US"/>
              <a:t> </a:t>
            </a:r>
            <a:r>
              <a:rPr lang="en-US"/>
              <a:t> = 2</a:t>
            </a:r>
            <a:r>
              <a:rPr baseline="30000" lang="en-US"/>
              <a:t>0 </a:t>
            </a:r>
            <a:r>
              <a:rPr lang="en-US"/>
              <a:t>+ 2</a:t>
            </a:r>
            <a:r>
              <a:rPr baseline="30000" lang="en-US"/>
              <a:t>1 </a:t>
            </a:r>
            <a:r>
              <a:rPr lang="en-US"/>
              <a:t>+…+ 2</a:t>
            </a:r>
            <a:r>
              <a:rPr baseline="30000" i="1" lang="en-US"/>
              <a:t>n</a:t>
            </a:r>
            <a:r>
              <a:rPr baseline="30000" lang="en-US"/>
              <a:t> </a:t>
            </a:r>
            <a:r>
              <a:rPr lang="en-US"/>
              <a:t> = 2</a:t>
            </a:r>
            <a:r>
              <a:rPr baseline="30000" i="1" lang="en-US"/>
              <a:t>n</a:t>
            </a:r>
            <a:r>
              <a:rPr baseline="30000" lang="en-US"/>
              <a:t>+1</a:t>
            </a:r>
            <a:r>
              <a:rPr lang="en-US"/>
              <a:t> - 1 ∈ Θ(2</a:t>
            </a:r>
            <a:r>
              <a:rPr baseline="30000" i="1" lang="en-US"/>
              <a:t>n</a:t>
            </a:r>
            <a:r>
              <a:rPr baseline="30000" lang="en-US"/>
              <a:t> </a:t>
            </a:r>
            <a:r>
              <a:rPr lang="en-US"/>
              <a:t>)</a:t>
            </a:r>
            <a:r>
              <a:rPr b="0" lang="en-US"/>
              <a:t> </a:t>
            </a:r>
            <a:br>
              <a:rPr lang="en-US"/>
            </a:br>
            <a:endParaRPr/>
          </a:p>
          <a:p>
            <a:pPr indent="-292100" lvl="0" marL="292100" rtl="0" algn="l">
              <a:spcBef>
                <a:spcPts val="0"/>
              </a:spcBef>
              <a:spcAft>
                <a:spcPts val="0"/>
              </a:spcAft>
              <a:buSzPts val="2240"/>
              <a:buFont typeface="Arial"/>
              <a:buNone/>
            </a:pPr>
            <a:r>
              <a:rPr lang="en-US"/>
              <a:t>Σ(</a:t>
            </a:r>
            <a:r>
              <a:rPr i="1" lang="en-US"/>
              <a:t>a</a:t>
            </a:r>
            <a:r>
              <a:rPr baseline="-25000" i="1" lang="en-US"/>
              <a:t>i</a:t>
            </a:r>
            <a:r>
              <a:rPr baseline="-25000" lang="en-US"/>
              <a:t> </a:t>
            </a:r>
            <a:r>
              <a:rPr lang="en-US"/>
              <a:t>± </a:t>
            </a:r>
            <a:r>
              <a:rPr i="1" lang="en-US"/>
              <a:t>b</a:t>
            </a:r>
            <a:r>
              <a:rPr baseline="-25000" i="1" lang="en-US"/>
              <a:t>i </a:t>
            </a:r>
            <a:r>
              <a:rPr lang="en-US"/>
              <a:t>) = Σ</a:t>
            </a:r>
            <a:r>
              <a:rPr i="1" lang="en-US"/>
              <a:t>a</a:t>
            </a:r>
            <a:r>
              <a:rPr baseline="-25000" i="1" lang="en-US"/>
              <a:t>i</a:t>
            </a:r>
            <a:r>
              <a:rPr baseline="-25000" lang="en-US"/>
              <a:t> </a:t>
            </a:r>
            <a:r>
              <a:rPr lang="en-US"/>
              <a:t>± Σ</a:t>
            </a:r>
            <a:r>
              <a:rPr i="1" lang="en-US"/>
              <a:t>b</a:t>
            </a:r>
            <a:r>
              <a:rPr baseline="-25000" i="1" lang="en-US"/>
              <a:t>i         </a:t>
            </a:r>
            <a:r>
              <a:rPr lang="en-US"/>
              <a:t>Σ</a:t>
            </a:r>
            <a:r>
              <a:rPr i="1" lang="en-US"/>
              <a:t>ca</a:t>
            </a:r>
            <a:r>
              <a:rPr baseline="-25000" i="1" lang="en-US"/>
              <a:t>i</a:t>
            </a:r>
            <a:r>
              <a:rPr baseline="-25000" lang="en-US"/>
              <a:t> </a:t>
            </a:r>
            <a:r>
              <a:rPr lang="en-US"/>
              <a:t> = </a:t>
            </a:r>
            <a:r>
              <a:rPr i="1" lang="en-US"/>
              <a:t>c</a:t>
            </a:r>
            <a:r>
              <a:rPr lang="en-US"/>
              <a:t>Σ</a:t>
            </a:r>
            <a:r>
              <a:rPr i="1" lang="en-US"/>
              <a:t>a</a:t>
            </a:r>
            <a:r>
              <a:rPr baseline="-25000" i="1" lang="en-US"/>
              <a:t>i</a:t>
            </a:r>
            <a:r>
              <a:rPr baseline="-25000" lang="en-US"/>
              <a:t>       </a:t>
            </a:r>
            <a:r>
              <a:rPr lang="en-US"/>
              <a:t>Σ</a:t>
            </a:r>
            <a:r>
              <a:rPr baseline="-25000" i="1" lang="en-US"/>
              <a:t>l</a:t>
            </a:r>
            <a:r>
              <a:rPr baseline="-25000" lang="en-US"/>
              <a:t>≤</a:t>
            </a:r>
            <a:r>
              <a:rPr baseline="-25000" i="1" lang="en-US"/>
              <a:t>i</a:t>
            </a:r>
            <a:r>
              <a:rPr baseline="-25000" lang="en-US"/>
              <a:t>≤</a:t>
            </a:r>
            <a:r>
              <a:rPr baseline="-25000" i="1" lang="en-US"/>
              <a:t>u</a:t>
            </a:r>
            <a:r>
              <a:rPr i="1" lang="en-US"/>
              <a:t>a</a:t>
            </a:r>
            <a:r>
              <a:rPr baseline="-25000" i="1" lang="en-US"/>
              <a:t>i</a:t>
            </a:r>
            <a:r>
              <a:rPr baseline="-25000" lang="en-US"/>
              <a:t> </a:t>
            </a:r>
            <a:r>
              <a:rPr lang="en-US"/>
              <a:t> = Σ</a:t>
            </a:r>
            <a:r>
              <a:rPr baseline="-25000" i="1" lang="en-US"/>
              <a:t>l</a:t>
            </a:r>
            <a:r>
              <a:rPr baseline="-25000" lang="en-US"/>
              <a:t>≤</a:t>
            </a:r>
            <a:r>
              <a:rPr baseline="-25000" i="1" lang="en-US"/>
              <a:t>i</a:t>
            </a:r>
            <a:r>
              <a:rPr baseline="-25000" lang="en-US"/>
              <a:t>≤</a:t>
            </a:r>
            <a:r>
              <a:rPr baseline="-25000" i="1" lang="en-US"/>
              <a:t>m</a:t>
            </a:r>
            <a:r>
              <a:rPr i="1" lang="en-US"/>
              <a:t>a</a:t>
            </a:r>
            <a:r>
              <a:rPr baseline="-25000" i="1" lang="en-US"/>
              <a:t>i</a:t>
            </a:r>
            <a:r>
              <a:rPr baseline="-25000" lang="en-US"/>
              <a:t> </a:t>
            </a:r>
            <a:r>
              <a:rPr lang="en-US"/>
              <a:t>+ Σ</a:t>
            </a:r>
            <a:r>
              <a:rPr baseline="-25000" i="1" lang="en-US"/>
              <a:t>m</a:t>
            </a:r>
            <a:r>
              <a:rPr baseline="-25000" lang="en-US"/>
              <a:t>+1≤</a:t>
            </a:r>
            <a:r>
              <a:rPr baseline="-25000" i="1" lang="en-US"/>
              <a:t>i</a:t>
            </a:r>
            <a:r>
              <a:rPr baseline="-25000" lang="en-US"/>
              <a:t>≤</a:t>
            </a:r>
            <a:r>
              <a:rPr baseline="-25000" i="1" lang="en-US"/>
              <a:t>u</a:t>
            </a:r>
            <a:r>
              <a:rPr i="1" lang="en-US"/>
              <a:t>a</a:t>
            </a:r>
            <a:r>
              <a:rPr baseline="-25000" i="1" lang="en-US"/>
              <a:t>i</a:t>
            </a:r>
            <a:r>
              <a:rPr baseline="-25000"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8"/>
          <p:cNvSpPr txBox="1"/>
          <p:nvPr>
            <p:ph type="title"/>
          </p:nvPr>
        </p:nvSpPr>
        <p:spPr>
          <a:xfrm>
            <a:off x="60960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1: Maximum element</a:t>
            </a:r>
            <a:endParaRPr/>
          </a:p>
        </p:txBody>
      </p:sp>
      <p:sp>
        <p:nvSpPr>
          <p:cNvPr id="593" name="Google Shape;593;p68"/>
          <p:cNvSpPr txBox="1"/>
          <p:nvPr>
            <p:ph idx="1" type="body"/>
          </p:nvPr>
        </p:nvSpPr>
        <p:spPr>
          <a:xfrm>
            <a:off x="609600" y="1266825"/>
            <a:ext cx="4076700" cy="4905375"/>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1400"/>
              <a:buFont typeface="Arial"/>
              <a:buNone/>
            </a:pPr>
            <a:r>
              <a:t/>
            </a:r>
            <a:endParaRPr sz="2000"/>
          </a:p>
          <a:p>
            <a:pPr indent="-203200" lvl="0" marL="292100" rtl="0" algn="l">
              <a:spcBef>
                <a:spcPts val="0"/>
              </a:spcBef>
              <a:spcAft>
                <a:spcPts val="0"/>
              </a:spcAft>
              <a:buSzPts val="1400"/>
              <a:buNone/>
            </a:pPr>
            <a:r>
              <a:t/>
            </a:r>
            <a:endParaRPr sz="2000"/>
          </a:p>
        </p:txBody>
      </p:sp>
      <p:pic>
        <p:nvPicPr>
          <p:cNvPr descr="2_3a" id="594" name="Google Shape;594;p68"/>
          <p:cNvPicPr preferRelativeResize="0"/>
          <p:nvPr>
            <p:ph idx="2" type="body"/>
          </p:nvPr>
        </p:nvPicPr>
        <p:blipFill rotWithShape="1">
          <a:blip r:embed="rId3">
            <a:alphaModFix/>
          </a:blip>
          <a:srcRect b="0" l="0" r="0" t="0"/>
          <a:stretch/>
        </p:blipFill>
        <p:spPr>
          <a:xfrm>
            <a:off x="685800" y="1295400"/>
            <a:ext cx="8077200" cy="3381375"/>
          </a:xfrm>
          <a:prstGeom prst="rect">
            <a:avLst/>
          </a:prstGeom>
          <a:solidFill>
            <a:schemeClr val="lt1"/>
          </a:solidFill>
          <a:ln>
            <a:noFill/>
          </a:ln>
        </p:spPr>
      </p:pic>
      <p:sp>
        <p:nvSpPr>
          <p:cNvPr id="595" name="Google Shape;595;p68"/>
          <p:cNvSpPr txBox="1"/>
          <p:nvPr/>
        </p:nvSpPr>
        <p:spPr>
          <a:xfrm>
            <a:off x="609600" y="5257800"/>
            <a:ext cx="800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T(n) = </a:t>
            </a:r>
            <a:r>
              <a:rPr b="1" lang="en-US" sz="2400">
                <a:solidFill>
                  <a:schemeClr val="lt1"/>
                </a:solidFill>
                <a:latin typeface="Times New Roman"/>
                <a:ea typeface="Times New Roman"/>
                <a:cs typeface="Times New Roman"/>
                <a:sym typeface="Times New Roman"/>
              </a:rPr>
              <a:t>Σ</a:t>
            </a:r>
            <a:r>
              <a:rPr b="1" i="1" lang="en-US" sz="1800">
                <a:solidFill>
                  <a:schemeClr val="lt1"/>
                </a:solidFill>
                <a:latin typeface="Times New Roman"/>
                <a:ea typeface="Times New Roman"/>
                <a:cs typeface="Times New Roman"/>
                <a:sym typeface="Times New Roman"/>
              </a:rPr>
              <a:t>1</a:t>
            </a:r>
            <a:r>
              <a:rPr b="1" lang="en-US" sz="1800">
                <a:solidFill>
                  <a:schemeClr val="lt1"/>
                </a:solidFill>
                <a:latin typeface="Times New Roman"/>
                <a:ea typeface="Times New Roman"/>
                <a:cs typeface="Times New Roman"/>
                <a:sym typeface="Times New Roman"/>
              </a:rPr>
              <a:t>≤</a:t>
            </a:r>
            <a:r>
              <a:rPr b="1" i="1" lang="en-US" sz="1800">
                <a:solidFill>
                  <a:schemeClr val="lt1"/>
                </a:solidFill>
                <a:latin typeface="Times New Roman"/>
                <a:ea typeface="Times New Roman"/>
                <a:cs typeface="Times New Roman"/>
                <a:sym typeface="Times New Roman"/>
              </a:rPr>
              <a:t>i</a:t>
            </a:r>
            <a:r>
              <a:rPr b="1" lang="en-US" sz="1800">
                <a:solidFill>
                  <a:schemeClr val="lt1"/>
                </a:solidFill>
                <a:latin typeface="Times New Roman"/>
                <a:ea typeface="Times New Roman"/>
                <a:cs typeface="Times New Roman"/>
                <a:sym typeface="Times New Roman"/>
              </a:rPr>
              <a:t>≤</a:t>
            </a:r>
            <a:r>
              <a:rPr b="1" i="1" lang="en-US" sz="1800">
                <a:solidFill>
                  <a:schemeClr val="lt1"/>
                </a:solidFill>
                <a:latin typeface="Times New Roman"/>
                <a:ea typeface="Times New Roman"/>
                <a:cs typeface="Times New Roman"/>
                <a:sym typeface="Times New Roman"/>
              </a:rPr>
              <a:t>n-1 </a:t>
            </a:r>
            <a:r>
              <a:rPr b="1" i="1" lang="en-US" sz="2400">
                <a:solidFill>
                  <a:schemeClr val="lt1"/>
                </a:solidFill>
                <a:latin typeface="Times New Roman"/>
                <a:ea typeface="Times New Roman"/>
                <a:cs typeface="Times New Roman"/>
                <a:sym typeface="Times New Roman"/>
              </a:rPr>
              <a:t>1 = n-1 = </a:t>
            </a:r>
            <a:r>
              <a:rPr b="1" lang="en-US" sz="2400">
                <a:solidFill>
                  <a:schemeClr val="lt1"/>
                </a:solidFill>
                <a:latin typeface="Times New Roman"/>
                <a:ea typeface="Times New Roman"/>
                <a:cs typeface="Times New Roman"/>
                <a:sym typeface="Times New Roman"/>
              </a:rPr>
              <a:t>Θ(</a:t>
            </a:r>
            <a:r>
              <a:rPr b="1" i="1" lang="en-US" sz="2400">
                <a:solidFill>
                  <a:schemeClr val="lt1"/>
                </a:solidFill>
                <a:latin typeface="Times New Roman"/>
                <a:ea typeface="Times New Roman"/>
                <a:cs typeface="Times New Roman"/>
                <a:sym typeface="Times New Roman"/>
              </a:rPr>
              <a:t>n</a:t>
            </a:r>
            <a:r>
              <a:rPr b="1" lang="en-US" sz="2400">
                <a:solidFill>
                  <a:schemeClr val="lt1"/>
                </a:solidFill>
                <a:latin typeface="Times New Roman"/>
                <a:ea typeface="Times New Roman"/>
                <a:cs typeface="Times New Roman"/>
                <a:sym typeface="Times New Roman"/>
              </a:rPr>
              <a:t>)</a:t>
            </a:r>
            <a:r>
              <a:rPr lang="en-US" sz="2400">
                <a:solidFill>
                  <a:schemeClr val="lt1"/>
                </a:solidFill>
                <a:latin typeface="Times New Roman"/>
                <a:ea typeface="Times New Roman"/>
                <a:cs typeface="Times New Roman"/>
                <a:sym typeface="Times New Roman"/>
              </a:rPr>
              <a:t>  comparisons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9"/>
          <p:cNvSpPr txBox="1"/>
          <p:nvPr>
            <p:ph type="title"/>
          </p:nvPr>
        </p:nvSpPr>
        <p:spPr>
          <a:xfrm>
            <a:off x="609600" y="152400"/>
            <a:ext cx="853440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2: Element uniqueness problem</a:t>
            </a:r>
            <a:endParaRPr/>
          </a:p>
        </p:txBody>
      </p:sp>
      <p:pic>
        <p:nvPicPr>
          <p:cNvPr descr="2_3b" id="602" name="Google Shape;602;p69"/>
          <p:cNvPicPr preferRelativeResize="0"/>
          <p:nvPr>
            <p:ph idx="1" type="body"/>
          </p:nvPr>
        </p:nvPicPr>
        <p:blipFill rotWithShape="1">
          <a:blip r:embed="rId3">
            <a:alphaModFix/>
          </a:blip>
          <a:srcRect b="0" l="0" r="0" t="0"/>
          <a:stretch/>
        </p:blipFill>
        <p:spPr>
          <a:xfrm>
            <a:off x="609600" y="1295400"/>
            <a:ext cx="8153400" cy="3257550"/>
          </a:xfrm>
          <a:prstGeom prst="rect">
            <a:avLst/>
          </a:prstGeom>
          <a:solidFill>
            <a:schemeClr val="lt1"/>
          </a:solidFill>
          <a:ln>
            <a:noFill/>
          </a:ln>
        </p:spPr>
      </p:pic>
      <p:grpSp>
        <p:nvGrpSpPr>
          <p:cNvPr id="603" name="Google Shape;603;p69"/>
          <p:cNvGrpSpPr/>
          <p:nvPr/>
        </p:nvGrpSpPr>
        <p:grpSpPr>
          <a:xfrm>
            <a:off x="1066800" y="4800600"/>
            <a:ext cx="8001000" cy="1600200"/>
            <a:chOff x="336" y="3024"/>
            <a:chExt cx="5040" cy="1008"/>
          </a:xfrm>
        </p:grpSpPr>
        <p:sp>
          <p:nvSpPr>
            <p:cNvPr id="604" name="Google Shape;604;p69"/>
            <p:cNvSpPr txBox="1"/>
            <p:nvPr/>
          </p:nvSpPr>
          <p:spPr>
            <a:xfrm>
              <a:off x="336" y="3024"/>
              <a:ext cx="5040" cy="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Times New Roman"/>
                  <a:ea typeface="Times New Roman"/>
                  <a:cs typeface="Times New Roman"/>
                  <a:sym typeface="Times New Roman"/>
                </a:rPr>
                <a:t>T(n) = Σ</a:t>
              </a:r>
              <a:r>
                <a:rPr b="1" i="1" lang="en-US" sz="1800">
                  <a:solidFill>
                    <a:schemeClr val="dk2"/>
                  </a:solidFill>
                  <a:latin typeface="Times New Roman"/>
                  <a:ea typeface="Times New Roman"/>
                  <a:cs typeface="Times New Roman"/>
                  <a:sym typeface="Times New Roman"/>
                </a:rPr>
                <a:t>0</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i</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n-2</a:t>
              </a:r>
              <a:r>
                <a:rPr b="1" i="1" lang="en-US" sz="2400">
                  <a:solidFill>
                    <a:schemeClr val="dk2"/>
                  </a:solidFill>
                  <a:latin typeface="Times New Roman"/>
                  <a:ea typeface="Times New Roman"/>
                  <a:cs typeface="Times New Roman"/>
                  <a:sym typeface="Times New Roman"/>
                </a:rPr>
                <a:t>  (</a:t>
              </a:r>
              <a:r>
                <a:rPr b="1" lang="en-US" sz="2400">
                  <a:solidFill>
                    <a:schemeClr val="dk2"/>
                  </a:solidFill>
                  <a:latin typeface="Times New Roman"/>
                  <a:ea typeface="Times New Roman"/>
                  <a:cs typeface="Times New Roman"/>
                  <a:sym typeface="Times New Roman"/>
                </a:rPr>
                <a:t>Σ</a:t>
              </a:r>
              <a:r>
                <a:rPr b="1" i="1" lang="en-US" sz="1800">
                  <a:solidFill>
                    <a:schemeClr val="dk2"/>
                  </a:solidFill>
                  <a:latin typeface="Times New Roman"/>
                  <a:ea typeface="Times New Roman"/>
                  <a:cs typeface="Times New Roman"/>
                  <a:sym typeface="Times New Roman"/>
                </a:rPr>
                <a:t>i+1</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j</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n-1 </a:t>
              </a:r>
              <a:r>
                <a:rPr b="1" i="1" lang="en-US" sz="2400">
                  <a:solidFill>
                    <a:schemeClr val="dk2"/>
                  </a:solidFill>
                  <a:latin typeface="Times New Roman"/>
                  <a:ea typeface="Times New Roman"/>
                  <a:cs typeface="Times New Roman"/>
                  <a:sym typeface="Times New Roman"/>
                </a:rPr>
                <a:t>1</a:t>
              </a:r>
              <a:r>
                <a:rPr b="1" lang="en-US" sz="2400">
                  <a:solidFill>
                    <a:schemeClr val="dk2"/>
                  </a:solidFill>
                  <a:latin typeface="Times New Roman"/>
                  <a:ea typeface="Times New Roman"/>
                  <a:cs typeface="Times New Roman"/>
                  <a:sym typeface="Times New Roman"/>
                </a:rPr>
                <a:t>)</a:t>
              </a:r>
              <a:r>
                <a:rPr b="1" i="1" lang="en-US" sz="2400">
                  <a:solidFill>
                    <a:schemeClr val="dk2"/>
                  </a:solidFill>
                  <a:latin typeface="Times New Roman"/>
                  <a:ea typeface="Times New Roman"/>
                  <a:cs typeface="Times New Roman"/>
                  <a:sym typeface="Times New Roman"/>
                </a:rPr>
                <a:t> </a:t>
              </a:r>
              <a:endParaRPr/>
            </a:p>
            <a:p>
              <a:pPr indent="0" lvl="0" marL="0" marR="0" rtl="0" algn="l">
                <a:spcBef>
                  <a:spcPts val="1200"/>
                </a:spcBef>
                <a:spcAft>
                  <a:spcPts val="0"/>
                </a:spcAft>
                <a:buNone/>
              </a:pPr>
              <a:r>
                <a:rPr b="1" i="1" lang="en-US" sz="2400">
                  <a:solidFill>
                    <a:schemeClr val="dk2"/>
                  </a:solidFill>
                  <a:latin typeface="Times New Roman"/>
                  <a:ea typeface="Times New Roman"/>
                  <a:cs typeface="Times New Roman"/>
                  <a:sym typeface="Times New Roman"/>
                </a:rPr>
                <a:t>        = </a:t>
              </a:r>
              <a:r>
                <a:rPr b="1" lang="en-US" sz="2400">
                  <a:solidFill>
                    <a:schemeClr val="dk2"/>
                  </a:solidFill>
                  <a:latin typeface="Times New Roman"/>
                  <a:ea typeface="Times New Roman"/>
                  <a:cs typeface="Times New Roman"/>
                  <a:sym typeface="Times New Roman"/>
                </a:rPr>
                <a:t>Σ</a:t>
              </a:r>
              <a:r>
                <a:rPr b="1" i="1" lang="en-US" sz="1800">
                  <a:solidFill>
                    <a:schemeClr val="dk2"/>
                  </a:solidFill>
                  <a:latin typeface="Times New Roman"/>
                  <a:ea typeface="Times New Roman"/>
                  <a:cs typeface="Times New Roman"/>
                  <a:sym typeface="Times New Roman"/>
                </a:rPr>
                <a:t>0</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i</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n-2</a:t>
              </a:r>
              <a:r>
                <a:rPr b="1" lang="en-US" sz="2400">
                  <a:solidFill>
                    <a:schemeClr val="dk2"/>
                  </a:solidFill>
                  <a:latin typeface="Times New Roman"/>
                  <a:ea typeface="Times New Roman"/>
                  <a:cs typeface="Times New Roman"/>
                  <a:sym typeface="Times New Roman"/>
                </a:rPr>
                <a:t> </a:t>
              </a:r>
              <a:r>
                <a:rPr b="1" i="1" lang="en-US" sz="2400">
                  <a:solidFill>
                    <a:schemeClr val="dk2"/>
                  </a:solidFill>
                  <a:latin typeface="Times New Roman"/>
                  <a:ea typeface="Times New Roman"/>
                  <a:cs typeface="Times New Roman"/>
                  <a:sym typeface="Times New Roman"/>
                </a:rPr>
                <a:t>n-i-1</a:t>
              </a:r>
              <a:r>
                <a:rPr b="1" lang="en-US" sz="2400">
                  <a:solidFill>
                    <a:schemeClr val="dk2"/>
                  </a:solidFill>
                  <a:latin typeface="Times New Roman"/>
                  <a:ea typeface="Times New Roman"/>
                  <a:cs typeface="Times New Roman"/>
                  <a:sym typeface="Times New Roman"/>
                </a:rPr>
                <a:t> = </a:t>
              </a:r>
              <a:r>
                <a:rPr b="1" i="1" lang="en-US" sz="2400">
                  <a:solidFill>
                    <a:schemeClr val="dk2"/>
                  </a:solidFill>
                  <a:latin typeface="Times New Roman"/>
                  <a:ea typeface="Times New Roman"/>
                  <a:cs typeface="Times New Roman"/>
                  <a:sym typeface="Times New Roman"/>
                </a:rPr>
                <a:t>(n-1+1)(n-1)/2</a:t>
              </a:r>
              <a:r>
                <a:rPr b="1" lang="en-US" sz="2400">
                  <a:solidFill>
                    <a:schemeClr val="dk2"/>
                  </a:solidFill>
                  <a:latin typeface="Times New Roman"/>
                  <a:ea typeface="Times New Roman"/>
                  <a:cs typeface="Times New Roman"/>
                  <a:sym typeface="Times New Roman"/>
                </a:rPr>
                <a:t> </a:t>
              </a:r>
              <a:endParaRPr/>
            </a:p>
            <a:p>
              <a:pPr indent="0" lvl="0" marL="0" marR="0" rtl="0" algn="l">
                <a:spcBef>
                  <a:spcPts val="1200"/>
                </a:spcBef>
                <a:spcAft>
                  <a:spcPts val="0"/>
                </a:spcAft>
                <a:buNone/>
              </a:pPr>
              <a:r>
                <a:rPr b="1" lang="en-US" sz="2400">
                  <a:solidFill>
                    <a:schemeClr val="dk2"/>
                  </a:solidFill>
                  <a:latin typeface="Times New Roman"/>
                  <a:ea typeface="Times New Roman"/>
                  <a:cs typeface="Times New Roman"/>
                  <a:sym typeface="Times New Roman"/>
                </a:rPr>
                <a:t>        = Θ(     )  comparisons</a:t>
              </a:r>
              <a:endParaRPr/>
            </a:p>
          </p:txBody>
        </p:sp>
        <p:pic>
          <p:nvPicPr>
            <p:cNvPr id="605" name="Google Shape;605;p69"/>
            <p:cNvPicPr preferRelativeResize="0"/>
            <p:nvPr/>
          </p:nvPicPr>
          <p:blipFill rotWithShape="1">
            <a:blip r:embed="rId4">
              <a:alphaModFix/>
            </a:blip>
            <a:srcRect b="0" l="0" r="0" t="0"/>
            <a:stretch/>
          </p:blipFill>
          <p:spPr>
            <a:xfrm>
              <a:off x="1152" y="3744"/>
              <a:ext cx="252" cy="288"/>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03"/>
                                        </p:tgtEl>
                                        <p:attrNameLst>
                                          <p:attrName>style.visibility</p:attrName>
                                        </p:attrNameLst>
                                      </p:cBhvr>
                                      <p:to>
                                        <p:strVal val="visible"/>
                                      </p:to>
                                    </p:set>
                                    <p:anim calcmode="lin" valueType="num">
                                      <p:cBhvr additive="base">
                                        <p:cTn dur="500"/>
                                        <p:tgtEl>
                                          <p:spTgt spid="6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0"/>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3: Matrix multiplication</a:t>
            </a:r>
            <a:endParaRPr/>
          </a:p>
        </p:txBody>
      </p:sp>
      <p:pic>
        <p:nvPicPr>
          <p:cNvPr descr="2_3c" id="612" name="Google Shape;612;p70"/>
          <p:cNvPicPr preferRelativeResize="0"/>
          <p:nvPr>
            <p:ph idx="1" type="body"/>
          </p:nvPr>
        </p:nvPicPr>
        <p:blipFill rotWithShape="1">
          <a:blip r:embed="rId3">
            <a:alphaModFix/>
          </a:blip>
          <a:srcRect b="0" l="0" r="0" t="0"/>
          <a:stretch/>
        </p:blipFill>
        <p:spPr>
          <a:xfrm>
            <a:off x="609600" y="1295400"/>
            <a:ext cx="8305800" cy="3252788"/>
          </a:xfrm>
          <a:prstGeom prst="rect">
            <a:avLst/>
          </a:prstGeom>
          <a:solidFill>
            <a:schemeClr val="lt1"/>
          </a:solidFill>
          <a:ln cap="flat" cmpd="sng" w="9525">
            <a:solidFill>
              <a:schemeClr val="lt1"/>
            </a:solidFill>
            <a:prstDash val="solid"/>
            <a:round/>
            <a:headEnd len="sm" w="sm" type="none"/>
            <a:tailEnd len="sm" w="sm" type="none"/>
          </a:ln>
        </p:spPr>
      </p:pic>
      <p:grpSp>
        <p:nvGrpSpPr>
          <p:cNvPr id="613" name="Google Shape;613;p70"/>
          <p:cNvGrpSpPr/>
          <p:nvPr/>
        </p:nvGrpSpPr>
        <p:grpSpPr>
          <a:xfrm>
            <a:off x="990600" y="4757738"/>
            <a:ext cx="8305800" cy="2100262"/>
            <a:chOff x="432" y="2997"/>
            <a:chExt cx="5232" cy="1323"/>
          </a:xfrm>
        </p:grpSpPr>
        <p:sp>
          <p:nvSpPr>
            <p:cNvPr id="614" name="Google Shape;614;p70"/>
            <p:cNvSpPr txBox="1"/>
            <p:nvPr/>
          </p:nvSpPr>
          <p:spPr>
            <a:xfrm>
              <a:off x="432" y="2997"/>
              <a:ext cx="5232" cy="1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T(n) = </a:t>
              </a:r>
              <a:r>
                <a:rPr b="1" lang="en-US" sz="2400">
                  <a:solidFill>
                    <a:schemeClr val="dk2"/>
                  </a:solidFill>
                  <a:latin typeface="Times New Roman"/>
                  <a:ea typeface="Times New Roman"/>
                  <a:cs typeface="Times New Roman"/>
                  <a:sym typeface="Times New Roman"/>
                </a:rPr>
                <a:t>Σ</a:t>
              </a:r>
              <a:r>
                <a:rPr b="1" i="1" lang="en-US" sz="1800">
                  <a:solidFill>
                    <a:schemeClr val="dk2"/>
                  </a:solidFill>
                  <a:latin typeface="Times New Roman"/>
                  <a:ea typeface="Times New Roman"/>
                  <a:cs typeface="Times New Roman"/>
                  <a:sym typeface="Times New Roman"/>
                </a:rPr>
                <a:t>0</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i</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n-1</a:t>
              </a:r>
              <a:r>
                <a:rPr lang="en-US" sz="2400">
                  <a:solidFill>
                    <a:schemeClr val="dk2"/>
                  </a:solidFill>
                  <a:latin typeface="Times New Roman"/>
                  <a:ea typeface="Times New Roman"/>
                  <a:cs typeface="Times New Roman"/>
                  <a:sym typeface="Times New Roman"/>
                </a:rPr>
                <a:t> </a:t>
              </a:r>
              <a:r>
                <a:rPr b="1" lang="en-US" sz="2400">
                  <a:solidFill>
                    <a:schemeClr val="dk2"/>
                  </a:solidFill>
                  <a:latin typeface="Times New Roman"/>
                  <a:ea typeface="Times New Roman"/>
                  <a:cs typeface="Times New Roman"/>
                  <a:sym typeface="Times New Roman"/>
                </a:rPr>
                <a:t>Σ</a:t>
              </a:r>
              <a:r>
                <a:rPr b="1" i="1" lang="en-US" sz="1800">
                  <a:solidFill>
                    <a:schemeClr val="dk2"/>
                  </a:solidFill>
                  <a:latin typeface="Times New Roman"/>
                  <a:ea typeface="Times New Roman"/>
                  <a:cs typeface="Times New Roman"/>
                  <a:sym typeface="Times New Roman"/>
                </a:rPr>
                <a:t>0</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i</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n-1</a:t>
              </a:r>
              <a:r>
                <a:rPr lang="en-US" sz="2400">
                  <a:solidFill>
                    <a:schemeClr val="dk2"/>
                  </a:solidFill>
                  <a:latin typeface="Times New Roman"/>
                  <a:ea typeface="Times New Roman"/>
                  <a:cs typeface="Times New Roman"/>
                  <a:sym typeface="Times New Roman"/>
                </a:rPr>
                <a:t>  </a:t>
              </a:r>
              <a:r>
                <a:rPr b="1" i="1" lang="en-US" sz="2400">
                  <a:solidFill>
                    <a:schemeClr val="dk2"/>
                  </a:solidFill>
                  <a:latin typeface="Times New Roman"/>
                  <a:ea typeface="Times New Roman"/>
                  <a:cs typeface="Times New Roman"/>
                  <a:sym typeface="Times New Roman"/>
                </a:rPr>
                <a:t>n</a:t>
              </a:r>
              <a:endParaRPr/>
            </a:p>
            <a:p>
              <a:pPr indent="0" lvl="0" marL="0" marR="0" rtl="0" algn="l">
                <a:spcBef>
                  <a:spcPts val="1200"/>
                </a:spcBef>
                <a:spcAft>
                  <a:spcPts val="0"/>
                </a:spcAft>
                <a:buNone/>
              </a:pPr>
              <a:r>
                <a:rPr i="1" lang="en-US" sz="2400">
                  <a:solidFill>
                    <a:schemeClr val="dk2"/>
                  </a:solidFill>
                  <a:latin typeface="Times New Roman"/>
                  <a:ea typeface="Times New Roman"/>
                  <a:cs typeface="Times New Roman"/>
                  <a:sym typeface="Times New Roman"/>
                </a:rPr>
                <a:t>        = </a:t>
              </a:r>
              <a:r>
                <a:rPr b="1" lang="en-US" sz="2400">
                  <a:solidFill>
                    <a:schemeClr val="dk2"/>
                  </a:solidFill>
                  <a:latin typeface="Times New Roman"/>
                  <a:ea typeface="Times New Roman"/>
                  <a:cs typeface="Times New Roman"/>
                  <a:sym typeface="Times New Roman"/>
                </a:rPr>
                <a:t>Σ</a:t>
              </a:r>
              <a:r>
                <a:rPr b="1" i="1" lang="en-US" sz="1800">
                  <a:solidFill>
                    <a:schemeClr val="dk2"/>
                  </a:solidFill>
                  <a:latin typeface="Times New Roman"/>
                  <a:ea typeface="Times New Roman"/>
                  <a:cs typeface="Times New Roman"/>
                  <a:sym typeface="Times New Roman"/>
                </a:rPr>
                <a:t>0</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i</a:t>
              </a:r>
              <a:r>
                <a:rPr b="1" lang="en-US" sz="1800">
                  <a:solidFill>
                    <a:schemeClr val="dk2"/>
                  </a:solidFill>
                  <a:latin typeface="Times New Roman"/>
                  <a:ea typeface="Times New Roman"/>
                  <a:cs typeface="Times New Roman"/>
                  <a:sym typeface="Times New Roman"/>
                </a:rPr>
                <a:t>≤</a:t>
              </a:r>
              <a:r>
                <a:rPr b="1" i="1" lang="en-US" sz="1800">
                  <a:solidFill>
                    <a:schemeClr val="dk2"/>
                  </a:solidFill>
                  <a:latin typeface="Times New Roman"/>
                  <a:ea typeface="Times New Roman"/>
                  <a:cs typeface="Times New Roman"/>
                  <a:sym typeface="Times New Roman"/>
                </a:rPr>
                <a:t>n-1</a:t>
              </a:r>
              <a:r>
                <a:rPr lang="en-US" sz="2400">
                  <a:solidFill>
                    <a:schemeClr val="dk2"/>
                  </a:solidFill>
                  <a:latin typeface="Times New Roman"/>
                  <a:ea typeface="Times New Roman"/>
                  <a:cs typeface="Times New Roman"/>
                  <a:sym typeface="Times New Roman"/>
                </a:rPr>
                <a:t> </a:t>
              </a:r>
              <a:r>
                <a:rPr b="1" lang="en-US" sz="2400">
                  <a:solidFill>
                    <a:schemeClr val="dk2"/>
                  </a:solidFill>
                  <a:latin typeface="Times New Roman"/>
                  <a:ea typeface="Times New Roman"/>
                  <a:cs typeface="Times New Roman"/>
                  <a:sym typeface="Times New Roman"/>
                </a:rPr>
                <a:t>Θ(</a:t>
              </a:r>
              <a:r>
                <a:rPr lang="en-US" sz="2400">
                  <a:solidFill>
                    <a:schemeClr val="dk2"/>
                  </a:solidFill>
                  <a:latin typeface="Times New Roman"/>
                  <a:ea typeface="Times New Roman"/>
                  <a:cs typeface="Times New Roman"/>
                  <a:sym typeface="Times New Roman"/>
                </a:rPr>
                <a:t>      </a:t>
              </a:r>
              <a:r>
                <a:rPr b="1" lang="en-US" sz="2400">
                  <a:solidFill>
                    <a:schemeClr val="dk2"/>
                  </a:solidFill>
                  <a:latin typeface="Times New Roman"/>
                  <a:ea typeface="Times New Roman"/>
                  <a:cs typeface="Times New Roman"/>
                  <a:sym typeface="Times New Roman"/>
                </a:rPr>
                <a:t>)</a:t>
              </a:r>
              <a:endParaRPr/>
            </a:p>
            <a:p>
              <a:pPr indent="0" lvl="0" marL="0" marR="0" rtl="0" algn="l">
                <a:spcBef>
                  <a:spcPts val="1200"/>
                </a:spcBef>
                <a:spcAft>
                  <a:spcPts val="0"/>
                </a:spcAft>
                <a:buNone/>
              </a:pPr>
              <a:r>
                <a:rPr lang="en-US" sz="2400">
                  <a:solidFill>
                    <a:schemeClr val="dk2"/>
                  </a:solidFill>
                  <a:latin typeface="Times New Roman"/>
                  <a:ea typeface="Times New Roman"/>
                  <a:cs typeface="Times New Roman"/>
                  <a:sym typeface="Times New Roman"/>
                </a:rPr>
                <a:t>        =  </a:t>
              </a:r>
              <a:r>
                <a:rPr b="1" lang="en-US" sz="2400">
                  <a:solidFill>
                    <a:schemeClr val="dk2"/>
                  </a:solidFill>
                  <a:latin typeface="Times New Roman"/>
                  <a:ea typeface="Times New Roman"/>
                  <a:cs typeface="Times New Roman"/>
                  <a:sym typeface="Times New Roman"/>
                </a:rPr>
                <a:t>Θ(</a:t>
              </a:r>
              <a:r>
                <a:rPr lang="en-US" sz="2400">
                  <a:solidFill>
                    <a:schemeClr val="dk2"/>
                  </a:solidFill>
                  <a:latin typeface="Times New Roman"/>
                  <a:ea typeface="Times New Roman"/>
                  <a:cs typeface="Times New Roman"/>
                  <a:sym typeface="Times New Roman"/>
                </a:rPr>
                <a:t>      </a:t>
              </a:r>
              <a:r>
                <a:rPr b="1" lang="en-US" sz="2400">
                  <a:solidFill>
                    <a:schemeClr val="dk2"/>
                  </a:solidFill>
                  <a:latin typeface="Times New Roman"/>
                  <a:ea typeface="Times New Roman"/>
                  <a:cs typeface="Times New Roman"/>
                  <a:sym typeface="Times New Roman"/>
                </a:rPr>
                <a:t>)   </a:t>
              </a:r>
              <a:r>
                <a:rPr lang="en-US" sz="2400">
                  <a:solidFill>
                    <a:schemeClr val="dk2"/>
                  </a:solidFill>
                  <a:latin typeface="Times New Roman"/>
                  <a:ea typeface="Times New Roman"/>
                  <a:cs typeface="Times New Roman"/>
                  <a:sym typeface="Times New Roman"/>
                </a:rPr>
                <a:t>multiplications</a:t>
              </a:r>
              <a:endParaRPr/>
            </a:p>
            <a:p>
              <a:pPr indent="0" lvl="0" marL="0" marR="0" rtl="0" algn="l">
                <a:spcBef>
                  <a:spcPts val="1200"/>
                </a:spcBef>
                <a:spcAft>
                  <a:spcPts val="0"/>
                </a:spcAft>
                <a:buNone/>
              </a:pPr>
              <a:r>
                <a:t/>
              </a:r>
              <a:endParaRPr sz="2400">
                <a:solidFill>
                  <a:schemeClr val="dk2"/>
                </a:solidFill>
                <a:latin typeface="Times New Roman"/>
                <a:ea typeface="Times New Roman"/>
                <a:cs typeface="Times New Roman"/>
                <a:sym typeface="Times New Roman"/>
              </a:endParaRPr>
            </a:p>
          </p:txBody>
        </p:sp>
        <p:pic>
          <p:nvPicPr>
            <p:cNvPr id="615" name="Google Shape;615;p70"/>
            <p:cNvPicPr preferRelativeResize="0"/>
            <p:nvPr/>
          </p:nvPicPr>
          <p:blipFill rotWithShape="1">
            <a:blip r:embed="rId4">
              <a:alphaModFix/>
            </a:blip>
            <a:srcRect b="0" l="0" r="0" t="0"/>
            <a:stretch/>
          </p:blipFill>
          <p:spPr>
            <a:xfrm>
              <a:off x="1920" y="3333"/>
              <a:ext cx="266" cy="304"/>
            </a:xfrm>
            <a:prstGeom prst="rect">
              <a:avLst/>
            </a:prstGeom>
            <a:noFill/>
            <a:ln>
              <a:noFill/>
            </a:ln>
          </p:spPr>
        </p:pic>
        <p:pic>
          <p:nvPicPr>
            <p:cNvPr id="616" name="Google Shape;616;p70"/>
            <p:cNvPicPr preferRelativeResize="0"/>
            <p:nvPr/>
          </p:nvPicPr>
          <p:blipFill rotWithShape="1">
            <a:blip r:embed="rId5">
              <a:alphaModFix/>
            </a:blip>
            <a:srcRect b="0" l="0" r="0" t="0"/>
            <a:stretch/>
          </p:blipFill>
          <p:spPr>
            <a:xfrm>
              <a:off x="1296" y="3696"/>
              <a:ext cx="266" cy="30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1000"/>
                                        <p:tgtEl>
                                          <p:spTgt spid="6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1"/>
          <p:cNvSpPr txBox="1"/>
          <p:nvPr>
            <p:ph type="title"/>
          </p:nvPr>
        </p:nvSpPr>
        <p:spPr>
          <a:xfrm>
            <a:off x="45720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4:  Gaussian elimination</a:t>
            </a:r>
            <a:endParaRPr/>
          </a:p>
        </p:txBody>
      </p:sp>
      <p:sp>
        <p:nvSpPr>
          <p:cNvPr id="623" name="Google Shape;623;p71"/>
          <p:cNvSpPr txBox="1"/>
          <p:nvPr>
            <p:ph idx="1" type="body"/>
          </p:nvPr>
        </p:nvSpPr>
        <p:spPr>
          <a:xfrm>
            <a:off x="533400" y="1219200"/>
            <a:ext cx="8167688" cy="49053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Font typeface="Arial"/>
              <a:buNone/>
            </a:pPr>
            <a:r>
              <a:rPr lang="en-US"/>
              <a:t>Algorithm</a:t>
            </a:r>
            <a:r>
              <a:rPr i="1" lang="en-US"/>
              <a:t> </a:t>
            </a:r>
            <a:r>
              <a:rPr b="0" i="1" lang="en-US"/>
              <a:t>GaussianElimination</a:t>
            </a:r>
            <a:r>
              <a:rPr b="0" lang="en-US"/>
              <a:t>(</a:t>
            </a:r>
            <a:r>
              <a:rPr b="0" i="1" lang="en-US"/>
              <a:t>A</a:t>
            </a:r>
            <a:r>
              <a:rPr b="0" lang="en-US"/>
              <a:t>[0..</a:t>
            </a:r>
            <a:r>
              <a:rPr b="0" i="1" lang="en-US"/>
              <a:t>n</a:t>
            </a:r>
            <a:r>
              <a:rPr lang="en-US"/>
              <a:t>-</a:t>
            </a:r>
            <a:r>
              <a:rPr b="0" lang="en-US"/>
              <a:t>1,0..</a:t>
            </a:r>
            <a:r>
              <a:rPr b="0" i="1" lang="en-US"/>
              <a:t>n</a:t>
            </a:r>
            <a:r>
              <a:rPr b="0" lang="en-US"/>
              <a:t>])</a:t>
            </a:r>
            <a:endParaRPr/>
          </a:p>
          <a:p>
            <a:pPr indent="0" lvl="0" marL="0" rtl="0" algn="l">
              <a:spcBef>
                <a:spcPts val="0"/>
              </a:spcBef>
              <a:spcAft>
                <a:spcPts val="0"/>
              </a:spcAft>
              <a:buSzPts val="2240"/>
              <a:buFont typeface="Arial"/>
              <a:buNone/>
            </a:pPr>
            <a:r>
              <a:rPr b="0" lang="en-US"/>
              <a:t>//Implements Gaussian elimination on an </a:t>
            </a:r>
            <a:r>
              <a:rPr b="0" i="1" lang="en-US"/>
              <a:t>n-</a:t>
            </a:r>
            <a:r>
              <a:rPr b="0" lang="en-US"/>
              <a:t>by</a:t>
            </a:r>
            <a:r>
              <a:rPr b="0" i="1" lang="en-US"/>
              <a:t>-</a:t>
            </a:r>
            <a:r>
              <a:rPr b="0" lang="en-US"/>
              <a:t>(</a:t>
            </a:r>
            <a:r>
              <a:rPr b="0" i="1" lang="en-US"/>
              <a:t>n</a:t>
            </a:r>
            <a:r>
              <a:rPr b="0" lang="en-US"/>
              <a:t>+1) matrix</a:t>
            </a:r>
            <a:r>
              <a:rPr lang="en-US"/>
              <a:t> </a:t>
            </a:r>
            <a:r>
              <a:rPr i="1" lang="en-US"/>
              <a:t>A</a:t>
            </a:r>
            <a:endParaRPr/>
          </a:p>
          <a:p>
            <a:pPr indent="0" lvl="0" marL="0" rtl="0" algn="l">
              <a:spcBef>
                <a:spcPts val="0"/>
              </a:spcBef>
              <a:spcAft>
                <a:spcPts val="0"/>
              </a:spcAft>
              <a:buSzPts val="2240"/>
              <a:buFont typeface="Arial"/>
              <a:buNone/>
            </a:pPr>
            <a:r>
              <a:rPr lang="en-US"/>
              <a:t>for</a:t>
            </a:r>
            <a:r>
              <a:rPr b="0" lang="en-US"/>
              <a:t> </a:t>
            </a:r>
            <a:r>
              <a:rPr b="0" i="1" lang="en-US"/>
              <a:t>i</a:t>
            </a:r>
            <a:r>
              <a:rPr b="0" lang="en-US"/>
              <a:t> ←</a:t>
            </a:r>
            <a:r>
              <a:rPr b="0" i="1" lang="en-US"/>
              <a:t>  </a:t>
            </a:r>
            <a:r>
              <a:rPr b="0" lang="en-US"/>
              <a:t>0</a:t>
            </a:r>
            <a:r>
              <a:rPr lang="en-US"/>
              <a:t> to</a:t>
            </a:r>
            <a:r>
              <a:rPr b="0" lang="en-US"/>
              <a:t> </a:t>
            </a:r>
            <a:r>
              <a:rPr b="0" i="1" lang="en-US"/>
              <a:t>n </a:t>
            </a:r>
            <a:r>
              <a:rPr lang="en-US"/>
              <a:t>-</a:t>
            </a:r>
            <a:r>
              <a:rPr b="0" i="1" lang="en-US"/>
              <a:t> </a:t>
            </a:r>
            <a:r>
              <a:rPr b="0" lang="en-US"/>
              <a:t>2</a:t>
            </a:r>
            <a:r>
              <a:rPr lang="en-US"/>
              <a:t> do</a:t>
            </a:r>
            <a:br>
              <a:rPr b="0" lang="en-US"/>
            </a:br>
            <a:r>
              <a:rPr b="0" lang="en-US"/>
              <a:t>      </a:t>
            </a:r>
            <a:r>
              <a:rPr lang="en-US"/>
              <a:t>for </a:t>
            </a:r>
            <a:r>
              <a:rPr b="0" i="1" lang="en-US"/>
              <a:t>j</a:t>
            </a:r>
            <a:r>
              <a:rPr b="0" lang="en-US"/>
              <a:t> ←</a:t>
            </a:r>
            <a:r>
              <a:rPr b="0" i="1" lang="en-US"/>
              <a:t>  i </a:t>
            </a:r>
            <a:r>
              <a:rPr b="0" lang="en-US"/>
              <a:t>+ 1</a:t>
            </a:r>
            <a:r>
              <a:rPr lang="en-US"/>
              <a:t> to </a:t>
            </a:r>
            <a:r>
              <a:rPr b="0" i="1" lang="en-US"/>
              <a:t>n </a:t>
            </a:r>
            <a:r>
              <a:rPr lang="en-US"/>
              <a:t>-</a:t>
            </a:r>
            <a:r>
              <a:rPr b="0" lang="en-US"/>
              <a:t> 1</a:t>
            </a:r>
            <a:r>
              <a:rPr lang="en-US"/>
              <a:t> do </a:t>
            </a:r>
            <a:br>
              <a:rPr b="0" lang="en-US"/>
            </a:br>
            <a:r>
              <a:rPr b="0" lang="en-US"/>
              <a:t>            </a:t>
            </a:r>
            <a:r>
              <a:rPr lang="en-US"/>
              <a:t>for</a:t>
            </a:r>
            <a:r>
              <a:rPr b="0" lang="en-US"/>
              <a:t> </a:t>
            </a:r>
            <a:r>
              <a:rPr b="0" i="1" lang="en-US"/>
              <a:t>k</a:t>
            </a:r>
            <a:r>
              <a:rPr b="0" lang="en-US"/>
              <a:t> ←</a:t>
            </a:r>
            <a:r>
              <a:rPr b="0" i="1" lang="en-US"/>
              <a:t>  i</a:t>
            </a:r>
            <a:r>
              <a:rPr lang="en-US"/>
              <a:t> to</a:t>
            </a:r>
            <a:r>
              <a:rPr b="0" lang="en-US"/>
              <a:t> </a:t>
            </a:r>
            <a:r>
              <a:rPr b="0" i="1" lang="en-US"/>
              <a:t>n </a:t>
            </a:r>
            <a:r>
              <a:rPr lang="en-US"/>
              <a:t>do</a:t>
            </a:r>
            <a:endParaRPr/>
          </a:p>
          <a:p>
            <a:pPr indent="0" lvl="0" marL="0" rtl="0" algn="l">
              <a:spcBef>
                <a:spcPts val="0"/>
              </a:spcBef>
              <a:spcAft>
                <a:spcPts val="0"/>
              </a:spcAft>
              <a:buSzPts val="2240"/>
              <a:buFont typeface="Arial"/>
              <a:buNone/>
            </a:pPr>
            <a:r>
              <a:rPr b="0" lang="en-US"/>
              <a:t>                 </a:t>
            </a:r>
            <a:r>
              <a:rPr b="0" i="1" lang="en-US"/>
              <a:t>A</a:t>
            </a:r>
            <a:r>
              <a:rPr b="0" lang="en-US"/>
              <a:t>[</a:t>
            </a:r>
            <a:r>
              <a:rPr b="0" i="1" lang="en-US"/>
              <a:t>j</a:t>
            </a:r>
            <a:r>
              <a:rPr b="0" lang="en-US"/>
              <a:t>,</a:t>
            </a:r>
            <a:r>
              <a:rPr b="0" i="1" lang="en-US"/>
              <a:t>k</a:t>
            </a:r>
            <a:r>
              <a:rPr b="0" lang="en-US"/>
              <a:t>] ←</a:t>
            </a:r>
            <a:r>
              <a:rPr b="0" i="1" lang="en-US"/>
              <a:t> A</a:t>
            </a:r>
            <a:r>
              <a:rPr b="0" lang="en-US"/>
              <a:t>[</a:t>
            </a:r>
            <a:r>
              <a:rPr b="0" i="1" lang="en-US"/>
              <a:t>j</a:t>
            </a:r>
            <a:r>
              <a:rPr b="0" lang="en-US"/>
              <a:t>,</a:t>
            </a:r>
            <a:r>
              <a:rPr b="0" i="1" lang="en-US"/>
              <a:t>k</a:t>
            </a:r>
            <a:r>
              <a:rPr b="0" lang="en-US"/>
              <a:t>] </a:t>
            </a:r>
            <a:r>
              <a:rPr lang="en-US"/>
              <a:t>-</a:t>
            </a:r>
            <a:r>
              <a:rPr b="0" lang="en-US"/>
              <a:t> </a:t>
            </a:r>
            <a:r>
              <a:rPr b="0" i="1" lang="en-US"/>
              <a:t>A</a:t>
            </a:r>
            <a:r>
              <a:rPr b="0" lang="en-US"/>
              <a:t>[</a:t>
            </a:r>
            <a:r>
              <a:rPr b="0" i="1" lang="en-US"/>
              <a:t>i</a:t>
            </a:r>
            <a:r>
              <a:rPr b="0" lang="en-US"/>
              <a:t>,</a:t>
            </a:r>
            <a:r>
              <a:rPr b="0" i="1" lang="en-US"/>
              <a:t>k</a:t>
            </a:r>
            <a:r>
              <a:rPr b="0" lang="en-US"/>
              <a:t>] * </a:t>
            </a:r>
            <a:r>
              <a:rPr b="0" i="1" lang="en-US"/>
              <a:t>A</a:t>
            </a:r>
            <a:r>
              <a:rPr b="0" lang="en-US"/>
              <a:t>[</a:t>
            </a:r>
            <a:r>
              <a:rPr b="0" i="1" lang="en-US"/>
              <a:t>j</a:t>
            </a:r>
            <a:r>
              <a:rPr b="0" lang="en-US"/>
              <a:t>,</a:t>
            </a:r>
            <a:r>
              <a:rPr b="0" i="1" lang="en-US"/>
              <a:t>i</a:t>
            </a:r>
            <a:r>
              <a:rPr b="0" lang="en-US"/>
              <a:t>] / </a:t>
            </a:r>
            <a:r>
              <a:rPr b="0" i="1" lang="en-US"/>
              <a:t>A</a:t>
            </a:r>
            <a:r>
              <a:rPr b="0" lang="en-US"/>
              <a:t>[</a:t>
            </a:r>
            <a:r>
              <a:rPr b="0" i="1" lang="en-US"/>
              <a:t>i</a:t>
            </a:r>
            <a:r>
              <a:rPr b="0" lang="en-US"/>
              <a:t>,</a:t>
            </a:r>
            <a:r>
              <a:rPr b="0" i="1" lang="en-US"/>
              <a:t>i</a:t>
            </a:r>
            <a:r>
              <a:rPr b="0" lang="en-US"/>
              <a:t>]</a:t>
            </a:r>
            <a:endParaRPr/>
          </a:p>
          <a:p>
            <a:pPr indent="0" lvl="0" marL="0" rtl="0" algn="l">
              <a:spcBef>
                <a:spcPts val="0"/>
              </a:spcBef>
              <a:spcAft>
                <a:spcPts val="0"/>
              </a:spcAft>
              <a:buSzPts val="2240"/>
              <a:buFont typeface="Arial"/>
              <a:buNone/>
            </a:pPr>
            <a:r>
              <a:t/>
            </a:r>
            <a:endParaRPr/>
          </a:p>
          <a:p>
            <a:pPr indent="0" lvl="0" marL="0" rtl="0" algn="l">
              <a:spcBef>
                <a:spcPts val="0"/>
              </a:spcBef>
              <a:spcAft>
                <a:spcPts val="0"/>
              </a:spcAft>
              <a:buSzPts val="2240"/>
              <a:buFont typeface="Arial"/>
              <a:buNone/>
            </a:pPr>
            <a:r>
              <a:rPr lang="en-US"/>
              <a:t>Find the efficiency class and a constant factor improvement.</a:t>
            </a:r>
            <a:endParaRPr b="0"/>
          </a:p>
          <a:p>
            <a:pPr indent="0" lvl="0" marL="0" rtl="0" algn="l">
              <a:spcBef>
                <a:spcPts val="0"/>
              </a:spcBef>
              <a:spcAft>
                <a:spcPts val="0"/>
              </a:spcAft>
              <a:buSzPts val="2240"/>
              <a:buFont typeface="Arial"/>
              <a:buNone/>
            </a:pPr>
            <a:r>
              <a:t/>
            </a:r>
            <a:endParaRPr/>
          </a:p>
        </p:txBody>
      </p:sp>
      <p:sp>
        <p:nvSpPr>
          <p:cNvPr id="624" name="Google Shape;624;p71"/>
          <p:cNvSpPr txBox="1"/>
          <p:nvPr/>
        </p:nvSpPr>
        <p:spPr>
          <a:xfrm>
            <a:off x="2514600" y="4648200"/>
            <a:ext cx="5334000" cy="213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6600"/>
                </a:solidFill>
                <a:latin typeface="Times New Roman"/>
                <a:ea typeface="Times New Roman"/>
                <a:cs typeface="Times New Roman"/>
                <a:sym typeface="Times New Roman"/>
              </a:rPr>
              <a:t>for</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i</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  </a:t>
            </a:r>
            <a:r>
              <a:rPr lang="en-US" sz="2000">
                <a:solidFill>
                  <a:srgbClr val="FF6600"/>
                </a:solidFill>
                <a:latin typeface="Times New Roman"/>
                <a:ea typeface="Times New Roman"/>
                <a:cs typeface="Times New Roman"/>
                <a:sym typeface="Times New Roman"/>
              </a:rPr>
              <a:t>0</a:t>
            </a:r>
            <a:r>
              <a:rPr b="1" lang="en-US" sz="2000">
                <a:solidFill>
                  <a:srgbClr val="FF6600"/>
                </a:solidFill>
                <a:latin typeface="Times New Roman"/>
                <a:ea typeface="Times New Roman"/>
                <a:cs typeface="Times New Roman"/>
                <a:sym typeface="Times New Roman"/>
              </a:rPr>
              <a:t> to</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n </a:t>
            </a:r>
            <a:r>
              <a:rPr b="1"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 </a:t>
            </a:r>
            <a:r>
              <a:rPr lang="en-US" sz="2000">
                <a:solidFill>
                  <a:srgbClr val="FF6600"/>
                </a:solidFill>
                <a:latin typeface="Times New Roman"/>
                <a:ea typeface="Times New Roman"/>
                <a:cs typeface="Times New Roman"/>
                <a:sym typeface="Times New Roman"/>
              </a:rPr>
              <a:t>2</a:t>
            </a:r>
            <a:r>
              <a:rPr b="1" lang="en-US" sz="2000">
                <a:solidFill>
                  <a:srgbClr val="FF6600"/>
                </a:solidFill>
                <a:latin typeface="Times New Roman"/>
                <a:ea typeface="Times New Roman"/>
                <a:cs typeface="Times New Roman"/>
                <a:sym typeface="Times New Roman"/>
              </a:rPr>
              <a:t> do</a:t>
            </a:r>
            <a:br>
              <a:rPr lang="en-US" sz="2000">
                <a:solidFill>
                  <a:srgbClr val="FF6600"/>
                </a:solidFill>
                <a:latin typeface="Times New Roman"/>
                <a:ea typeface="Times New Roman"/>
                <a:cs typeface="Times New Roman"/>
                <a:sym typeface="Times New Roman"/>
              </a:rPr>
            </a:br>
            <a:r>
              <a:rPr lang="en-US" sz="2000">
                <a:solidFill>
                  <a:srgbClr val="FF6600"/>
                </a:solidFill>
                <a:latin typeface="Times New Roman"/>
                <a:ea typeface="Times New Roman"/>
                <a:cs typeface="Times New Roman"/>
                <a:sym typeface="Times New Roman"/>
              </a:rPr>
              <a:t>      </a:t>
            </a:r>
            <a:r>
              <a:rPr b="1" lang="en-US" sz="2000">
                <a:solidFill>
                  <a:srgbClr val="FF6600"/>
                </a:solidFill>
                <a:latin typeface="Times New Roman"/>
                <a:ea typeface="Times New Roman"/>
                <a:cs typeface="Times New Roman"/>
                <a:sym typeface="Times New Roman"/>
              </a:rPr>
              <a:t>for </a:t>
            </a:r>
            <a:r>
              <a:rPr i="1" lang="en-US" sz="2000">
                <a:solidFill>
                  <a:srgbClr val="FF6600"/>
                </a:solidFill>
                <a:latin typeface="Times New Roman"/>
                <a:ea typeface="Times New Roman"/>
                <a:cs typeface="Times New Roman"/>
                <a:sym typeface="Times New Roman"/>
              </a:rPr>
              <a:t>j</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  i </a:t>
            </a:r>
            <a:r>
              <a:rPr lang="en-US" sz="2000">
                <a:solidFill>
                  <a:srgbClr val="FF6600"/>
                </a:solidFill>
                <a:latin typeface="Times New Roman"/>
                <a:ea typeface="Times New Roman"/>
                <a:cs typeface="Times New Roman"/>
                <a:sym typeface="Times New Roman"/>
              </a:rPr>
              <a:t>+ 1</a:t>
            </a:r>
            <a:r>
              <a:rPr b="1" lang="en-US" sz="2000">
                <a:solidFill>
                  <a:srgbClr val="FF6600"/>
                </a:solidFill>
                <a:latin typeface="Times New Roman"/>
                <a:ea typeface="Times New Roman"/>
                <a:cs typeface="Times New Roman"/>
                <a:sym typeface="Times New Roman"/>
              </a:rPr>
              <a:t> to </a:t>
            </a:r>
            <a:r>
              <a:rPr i="1" lang="en-US" sz="2000">
                <a:solidFill>
                  <a:srgbClr val="FF6600"/>
                </a:solidFill>
                <a:latin typeface="Times New Roman"/>
                <a:ea typeface="Times New Roman"/>
                <a:cs typeface="Times New Roman"/>
                <a:sym typeface="Times New Roman"/>
              </a:rPr>
              <a:t>n </a:t>
            </a:r>
            <a:r>
              <a:rPr b="1" lang="en-US" sz="2000">
                <a:solidFill>
                  <a:srgbClr val="FF6600"/>
                </a:solidFill>
                <a:latin typeface="Times New Roman"/>
                <a:ea typeface="Times New Roman"/>
                <a:cs typeface="Times New Roman"/>
                <a:sym typeface="Times New Roman"/>
              </a:rPr>
              <a:t>-</a:t>
            </a:r>
            <a:r>
              <a:rPr lang="en-US" sz="2000">
                <a:solidFill>
                  <a:srgbClr val="FF6600"/>
                </a:solidFill>
                <a:latin typeface="Times New Roman"/>
                <a:ea typeface="Times New Roman"/>
                <a:cs typeface="Times New Roman"/>
                <a:sym typeface="Times New Roman"/>
              </a:rPr>
              <a:t> 1</a:t>
            </a:r>
            <a:r>
              <a:rPr b="1" lang="en-US" sz="2000">
                <a:solidFill>
                  <a:srgbClr val="FF6600"/>
                </a:solidFill>
                <a:latin typeface="Times New Roman"/>
                <a:ea typeface="Times New Roman"/>
                <a:cs typeface="Times New Roman"/>
                <a:sym typeface="Times New Roman"/>
              </a:rPr>
              <a:t> do </a:t>
            </a:r>
            <a:br>
              <a:rPr lang="en-US" sz="2000">
                <a:solidFill>
                  <a:srgbClr val="FF6600"/>
                </a:solidFill>
                <a:latin typeface="Times New Roman"/>
                <a:ea typeface="Times New Roman"/>
                <a:cs typeface="Times New Roman"/>
                <a:sym typeface="Times New Roman"/>
              </a:rPr>
            </a:b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B</a:t>
            </a:r>
            <a:r>
              <a:rPr lang="en-US" sz="2000">
                <a:solidFill>
                  <a:srgbClr val="FF6600"/>
                </a:solidFill>
                <a:latin typeface="Times New Roman"/>
                <a:ea typeface="Times New Roman"/>
                <a:cs typeface="Times New Roman"/>
                <a:sym typeface="Times New Roman"/>
              </a:rPr>
              <a:t> </a:t>
            </a:r>
            <a:r>
              <a:rPr lang="en-US" sz="2400">
                <a:solidFill>
                  <a:srgbClr val="FF6600"/>
                </a:solidFill>
                <a:latin typeface="Times New Roman"/>
                <a:ea typeface="Times New Roman"/>
                <a:cs typeface="Times New Roman"/>
                <a:sym typeface="Times New Roman"/>
              </a:rPr>
              <a:t>←</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A</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j,i</a:t>
            </a:r>
            <a:r>
              <a:rPr lang="en-US" sz="2000">
                <a:solidFill>
                  <a:srgbClr val="FF6600"/>
                </a:solidFill>
                <a:latin typeface="Times New Roman"/>
                <a:ea typeface="Times New Roman"/>
                <a:cs typeface="Times New Roman"/>
                <a:sym typeface="Times New Roman"/>
              </a:rPr>
              <a:t>] / </a:t>
            </a:r>
            <a:r>
              <a:rPr i="1" lang="en-US" sz="2000">
                <a:solidFill>
                  <a:srgbClr val="FF6600"/>
                </a:solidFill>
                <a:latin typeface="Times New Roman"/>
                <a:ea typeface="Times New Roman"/>
                <a:cs typeface="Times New Roman"/>
                <a:sym typeface="Times New Roman"/>
              </a:rPr>
              <a:t>A</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i</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i</a:t>
            </a:r>
            <a:r>
              <a:rPr lang="en-US" sz="2000">
                <a:solidFill>
                  <a:srgbClr val="FF66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rgbClr val="FF6600"/>
                </a:solidFill>
                <a:latin typeface="Times New Roman"/>
                <a:ea typeface="Times New Roman"/>
                <a:cs typeface="Times New Roman"/>
                <a:sym typeface="Times New Roman"/>
              </a:rPr>
              <a:t>            </a:t>
            </a:r>
            <a:r>
              <a:rPr b="1" lang="en-US" sz="2000">
                <a:solidFill>
                  <a:srgbClr val="FF6600"/>
                </a:solidFill>
                <a:latin typeface="Times New Roman"/>
                <a:ea typeface="Times New Roman"/>
                <a:cs typeface="Times New Roman"/>
                <a:sym typeface="Times New Roman"/>
              </a:rPr>
              <a:t>for</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k</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  i</a:t>
            </a:r>
            <a:r>
              <a:rPr b="1" lang="en-US" sz="2000">
                <a:solidFill>
                  <a:srgbClr val="FF6600"/>
                </a:solidFill>
                <a:latin typeface="Times New Roman"/>
                <a:ea typeface="Times New Roman"/>
                <a:cs typeface="Times New Roman"/>
                <a:sym typeface="Times New Roman"/>
              </a:rPr>
              <a:t> to</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n </a:t>
            </a:r>
            <a:r>
              <a:rPr b="1" lang="en-US" sz="2000">
                <a:solidFill>
                  <a:srgbClr val="FF6600"/>
                </a:solidFill>
                <a:latin typeface="Times New Roman"/>
                <a:ea typeface="Times New Roman"/>
                <a:cs typeface="Times New Roman"/>
                <a:sym typeface="Times New Roman"/>
              </a:rPr>
              <a:t>do</a:t>
            </a:r>
            <a:endParaRPr/>
          </a:p>
          <a:p>
            <a:pPr indent="0" lvl="0" marL="0" marR="0" rtl="0" algn="l">
              <a:spcBef>
                <a:spcPts val="0"/>
              </a:spcBef>
              <a:spcAft>
                <a:spcPts val="0"/>
              </a:spcAft>
              <a:buNone/>
            </a:pP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A</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j</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k</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 A</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j</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k</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 – A</a:t>
            </a:r>
            <a:r>
              <a:rPr lang="en-US" sz="2000">
                <a:solidFill>
                  <a:srgbClr val="FF6600"/>
                </a:solidFill>
                <a:latin typeface="Times New Roman"/>
                <a:ea typeface="Times New Roman"/>
                <a:cs typeface="Times New Roman"/>
                <a:sym typeface="Times New Roman"/>
              </a:rPr>
              <a:t>[</a:t>
            </a:r>
            <a:r>
              <a:rPr i="1" lang="en-US" sz="2000">
                <a:solidFill>
                  <a:srgbClr val="FF6600"/>
                </a:solidFill>
                <a:latin typeface="Times New Roman"/>
                <a:ea typeface="Times New Roman"/>
                <a:cs typeface="Times New Roman"/>
                <a:sym typeface="Times New Roman"/>
              </a:rPr>
              <a:t>i,k</a:t>
            </a:r>
            <a:r>
              <a:rPr lang="en-US" sz="2000">
                <a:solidFill>
                  <a:srgbClr val="FF6600"/>
                </a:solidFill>
                <a:latin typeface="Times New Roman"/>
                <a:ea typeface="Times New Roman"/>
                <a:cs typeface="Times New Roman"/>
                <a:sym typeface="Times New Roman"/>
              </a:rPr>
              <a:t>] </a:t>
            </a:r>
            <a:r>
              <a:rPr i="1" lang="en-US" sz="2000">
                <a:solidFill>
                  <a:srgbClr val="FF6600"/>
                </a:solidFill>
                <a:latin typeface="Times New Roman"/>
                <a:ea typeface="Times New Roman"/>
                <a:cs typeface="Times New Roman"/>
                <a:sym typeface="Times New Roman"/>
              </a:rPr>
              <a:t>* B </a:t>
            </a:r>
            <a:endParaRPr b="1" sz="2000">
              <a:solidFill>
                <a:srgbClr val="FF6600"/>
              </a:solidFill>
              <a:latin typeface="Times New Roman"/>
              <a:ea typeface="Times New Roman"/>
              <a:cs typeface="Times New Roman"/>
              <a:sym typeface="Times New Roman"/>
            </a:endParaRPr>
          </a:p>
          <a:p>
            <a:pPr indent="0" lvl="0" marL="0" marR="0" rtl="0" algn="l">
              <a:spcBef>
                <a:spcPts val="1000"/>
              </a:spcBef>
              <a:spcAft>
                <a:spcPts val="0"/>
              </a:spcAft>
              <a:buNone/>
            </a:pPr>
            <a:r>
              <a:t/>
            </a:r>
            <a:endParaRPr sz="2000">
              <a:solidFill>
                <a:srgbClr val="FF66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500"/>
                                        <p:tgtEl>
                                          <p:spTgt spid="6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2"/>
          <p:cNvSpPr txBox="1"/>
          <p:nvPr>
            <p:ph type="title"/>
          </p:nvPr>
        </p:nvSpPr>
        <p:spPr>
          <a:xfrm>
            <a:off x="609600" y="228600"/>
            <a:ext cx="758825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5: Counting binary digits  </a:t>
            </a:r>
            <a:endParaRPr/>
          </a:p>
        </p:txBody>
      </p:sp>
      <p:sp>
        <p:nvSpPr>
          <p:cNvPr id="631" name="Google Shape;631;p72"/>
          <p:cNvSpPr txBox="1"/>
          <p:nvPr>
            <p:ph idx="1" type="body"/>
          </p:nvPr>
        </p:nvSpPr>
        <p:spPr>
          <a:xfrm>
            <a:off x="609600" y="1266825"/>
            <a:ext cx="8382000" cy="49053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00"/>
              <a:buFont typeface="Arial"/>
              <a:buNone/>
            </a:pPr>
            <a:r>
              <a:t/>
            </a:r>
            <a:endParaRPr b="0" i="1" sz="2000"/>
          </a:p>
          <a:p>
            <a:pPr indent="0" lvl="0" marL="0" rtl="0" algn="l">
              <a:spcBef>
                <a:spcPts val="0"/>
              </a:spcBef>
              <a:spcAft>
                <a:spcPts val="0"/>
              </a:spcAft>
              <a:buSzPts val="1400"/>
              <a:buFont typeface="Arial"/>
              <a:buNone/>
            </a:pPr>
            <a:r>
              <a:t/>
            </a:r>
            <a:endParaRPr sz="2000"/>
          </a:p>
          <a:p>
            <a:pPr indent="0" lvl="0" marL="0" rtl="0" algn="l">
              <a:spcBef>
                <a:spcPts val="0"/>
              </a:spcBef>
              <a:spcAft>
                <a:spcPts val="0"/>
              </a:spcAft>
              <a:buSzPts val="1400"/>
              <a:buFont typeface="Arial"/>
              <a:buNone/>
            </a:pPr>
            <a:r>
              <a:t/>
            </a:r>
            <a:endParaRPr sz="2000"/>
          </a:p>
          <a:p>
            <a:pPr indent="0" lvl="0" marL="0" rtl="0" algn="l">
              <a:spcBef>
                <a:spcPts val="0"/>
              </a:spcBef>
              <a:spcAft>
                <a:spcPts val="0"/>
              </a:spcAft>
              <a:buSzPts val="1400"/>
              <a:buFont typeface="Arial"/>
              <a:buNone/>
            </a:pPr>
            <a:r>
              <a:t/>
            </a:r>
            <a:endParaRPr sz="2000"/>
          </a:p>
          <a:p>
            <a:pPr indent="0" lvl="0" marL="0" rtl="0" algn="l">
              <a:spcBef>
                <a:spcPts val="0"/>
              </a:spcBef>
              <a:spcAft>
                <a:spcPts val="0"/>
              </a:spcAft>
              <a:buSzPts val="1400"/>
              <a:buFont typeface="Arial"/>
              <a:buNone/>
            </a:pPr>
            <a:r>
              <a:t/>
            </a:r>
            <a:endParaRPr sz="2000"/>
          </a:p>
          <a:p>
            <a:pPr indent="0" lvl="0" marL="0" rtl="0" algn="l">
              <a:spcBef>
                <a:spcPts val="0"/>
              </a:spcBef>
              <a:spcAft>
                <a:spcPts val="0"/>
              </a:spcAft>
              <a:buSzPts val="1400"/>
              <a:buFont typeface="Arial"/>
              <a:buNone/>
            </a:pPr>
            <a:r>
              <a:t/>
            </a:r>
            <a:endParaRPr sz="2000"/>
          </a:p>
          <a:p>
            <a:pPr indent="0" lvl="0" marL="0" rtl="0" algn="l">
              <a:spcBef>
                <a:spcPts val="0"/>
              </a:spcBef>
              <a:spcAft>
                <a:spcPts val="0"/>
              </a:spcAft>
              <a:buSzPts val="1400"/>
              <a:buFont typeface="Arial"/>
              <a:buNone/>
            </a:pPr>
            <a:r>
              <a:t/>
            </a:r>
            <a:endParaRPr b="0" sz="2000"/>
          </a:p>
        </p:txBody>
      </p:sp>
      <p:pic>
        <p:nvPicPr>
          <p:cNvPr descr="2_3d" id="632" name="Google Shape;632;p72"/>
          <p:cNvPicPr preferRelativeResize="0"/>
          <p:nvPr>
            <p:ph idx="2" type="body"/>
          </p:nvPr>
        </p:nvPicPr>
        <p:blipFill rotWithShape="1">
          <a:blip r:embed="rId3">
            <a:alphaModFix/>
          </a:blip>
          <a:srcRect b="0" l="0" r="0" t="0"/>
          <a:stretch/>
        </p:blipFill>
        <p:spPr>
          <a:xfrm>
            <a:off x="609600" y="1295400"/>
            <a:ext cx="7696200" cy="2714625"/>
          </a:xfrm>
          <a:prstGeom prst="rect">
            <a:avLst/>
          </a:prstGeom>
          <a:solidFill>
            <a:schemeClr val="lt1"/>
          </a:solid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3"/>
          <p:cNvSpPr txBox="1"/>
          <p:nvPr>
            <p:ph type="title"/>
          </p:nvPr>
        </p:nvSpPr>
        <p:spPr>
          <a:xfrm>
            <a:off x="457200" y="152400"/>
            <a:ext cx="86868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Plan for Analysis of Recursive Algorithms</a:t>
            </a:r>
            <a:endParaRPr/>
          </a:p>
        </p:txBody>
      </p:sp>
      <p:sp>
        <p:nvSpPr>
          <p:cNvPr id="639" name="Google Shape;639;p73"/>
          <p:cNvSpPr txBox="1"/>
          <p:nvPr>
            <p:ph idx="1" type="body"/>
          </p:nvPr>
        </p:nvSpPr>
        <p:spPr>
          <a:xfrm>
            <a:off x="609600" y="1266825"/>
            <a:ext cx="8534400" cy="4905375"/>
          </a:xfrm>
          <a:prstGeom prst="rect">
            <a:avLst/>
          </a:prstGeom>
          <a:noFill/>
          <a:ln>
            <a:noFill/>
          </a:ln>
        </p:spPr>
        <p:txBody>
          <a:bodyPr anchorCtr="0" anchor="t" bIns="45700" lIns="91425" spcFirstLastPara="1" rIns="91425" wrap="square" tIns="45700">
            <a:normAutofit/>
          </a:bodyPr>
          <a:lstStyle/>
          <a:p>
            <a:pPr indent="-292100" lvl="0" marL="292100" rtl="0" algn="l">
              <a:lnSpc>
                <a:spcPct val="80000"/>
              </a:lnSpc>
              <a:spcBef>
                <a:spcPts val="0"/>
              </a:spcBef>
              <a:spcAft>
                <a:spcPts val="0"/>
              </a:spcAft>
              <a:buSzPts val="2240"/>
              <a:buChar char="⦿"/>
            </a:pPr>
            <a:r>
              <a:rPr lang="en-US"/>
              <a:t>Decide on  a parameter indicating an input’s size.</a:t>
            </a:r>
            <a:br>
              <a:rPr lang="en-US"/>
            </a:br>
            <a:endParaRPr/>
          </a:p>
          <a:p>
            <a:pPr indent="-292100" lvl="0" marL="292100" rtl="0" algn="l">
              <a:lnSpc>
                <a:spcPct val="80000"/>
              </a:lnSpc>
              <a:spcBef>
                <a:spcPts val="0"/>
              </a:spcBef>
              <a:spcAft>
                <a:spcPts val="0"/>
              </a:spcAft>
              <a:buSzPts val="2240"/>
              <a:buChar char="⦿"/>
            </a:pPr>
            <a:r>
              <a:rPr lang="en-US"/>
              <a:t>Identify the algorithm’s basic operation. </a:t>
            </a:r>
            <a:br>
              <a:rPr lang="en-US"/>
            </a:br>
            <a:endParaRPr/>
          </a:p>
          <a:p>
            <a:pPr indent="-292100" lvl="0" marL="292100" rtl="0" algn="l">
              <a:lnSpc>
                <a:spcPct val="80000"/>
              </a:lnSpc>
              <a:spcBef>
                <a:spcPts val="0"/>
              </a:spcBef>
              <a:spcAft>
                <a:spcPts val="0"/>
              </a:spcAft>
              <a:buSzPts val="2240"/>
              <a:buChar char="⦿"/>
            </a:pPr>
            <a:r>
              <a:rPr lang="en-US"/>
              <a:t>Check whether the number of times the basic op. is executed may vary on different inputs of the same size.  (If it may, the worst, average, and best cases must be investigated separately.)</a:t>
            </a:r>
            <a:br>
              <a:rPr lang="en-US"/>
            </a:br>
            <a:endParaRPr/>
          </a:p>
          <a:p>
            <a:pPr indent="-292100" lvl="0" marL="292100" rtl="0" algn="l">
              <a:lnSpc>
                <a:spcPct val="80000"/>
              </a:lnSpc>
              <a:spcBef>
                <a:spcPts val="0"/>
              </a:spcBef>
              <a:spcAft>
                <a:spcPts val="0"/>
              </a:spcAft>
              <a:buSzPts val="2240"/>
              <a:buChar char="⦿"/>
            </a:pPr>
            <a:r>
              <a:rPr lang="en-US"/>
              <a:t>Set up a recurrence relation with an appropriate initial condition expressing the number of times the basic op. is executed.</a:t>
            </a:r>
            <a:br>
              <a:rPr lang="en-US"/>
            </a:br>
            <a:endParaRPr/>
          </a:p>
          <a:p>
            <a:pPr indent="-292100" lvl="0" marL="292100" rtl="0" algn="l">
              <a:lnSpc>
                <a:spcPct val="80000"/>
              </a:lnSpc>
              <a:spcBef>
                <a:spcPts val="0"/>
              </a:spcBef>
              <a:spcAft>
                <a:spcPts val="0"/>
              </a:spcAft>
              <a:buSzPts val="2240"/>
              <a:buChar char="⦿"/>
            </a:pPr>
            <a:r>
              <a:rPr lang="en-US"/>
              <a:t>Solve the recurrence (or, at the very least, establish its solution’s order of growth) by backward substitutions or another method.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4"/>
          <p:cNvSpPr txBox="1"/>
          <p:nvPr>
            <p:ph type="title"/>
          </p:nvPr>
        </p:nvSpPr>
        <p:spPr>
          <a:xfrm>
            <a:off x="609600" y="228600"/>
            <a:ext cx="8305800" cy="6858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1: Recursive evaluation of </a:t>
            </a:r>
            <a:r>
              <a:rPr i="1" lang="en-US"/>
              <a:t>n</a:t>
            </a:r>
            <a:r>
              <a:rPr lang="en-US"/>
              <a:t>!</a:t>
            </a:r>
            <a:endParaRPr/>
          </a:p>
        </p:txBody>
      </p:sp>
      <p:sp>
        <p:nvSpPr>
          <p:cNvPr id="646" name="Google Shape;646;p74"/>
          <p:cNvSpPr txBox="1"/>
          <p:nvPr>
            <p:ph idx="1" type="body"/>
          </p:nvPr>
        </p:nvSpPr>
        <p:spPr>
          <a:xfrm>
            <a:off x="609600" y="1343025"/>
            <a:ext cx="8534400" cy="5286375"/>
          </a:xfrm>
          <a:prstGeom prst="rect">
            <a:avLst/>
          </a:prstGeom>
          <a:noFill/>
          <a:ln>
            <a:noFill/>
          </a:ln>
        </p:spPr>
        <p:txBody>
          <a:bodyPr anchorCtr="0" anchor="t" bIns="45700" lIns="91425" spcFirstLastPara="1" rIns="91425" wrap="square" tIns="45700">
            <a:normAutofit/>
          </a:bodyPr>
          <a:lstStyle/>
          <a:p>
            <a:pPr indent="-292100" lvl="0" marL="292100" rtl="0" algn="l">
              <a:lnSpc>
                <a:spcPct val="80000"/>
              </a:lnSpc>
              <a:spcBef>
                <a:spcPts val="0"/>
              </a:spcBef>
              <a:spcAft>
                <a:spcPts val="0"/>
              </a:spcAft>
              <a:buSzPts val="2240"/>
              <a:buFont typeface="Arial"/>
              <a:buNone/>
            </a:pPr>
            <a:r>
              <a:rPr lang="en-US"/>
              <a:t>Definition:</a:t>
            </a:r>
            <a:r>
              <a:rPr i="1" lang="en-US"/>
              <a:t> n </a:t>
            </a:r>
            <a:r>
              <a:rPr lang="en-US"/>
              <a:t>! = 1 </a:t>
            </a:r>
            <a:r>
              <a:rPr b="0" lang="en-US"/>
              <a:t>*</a:t>
            </a:r>
            <a:r>
              <a:rPr lang="en-US"/>
              <a:t> 2 </a:t>
            </a:r>
            <a:r>
              <a:rPr b="0" lang="en-US"/>
              <a:t>*</a:t>
            </a:r>
            <a:r>
              <a:rPr i="1" lang="en-US"/>
              <a:t> … </a:t>
            </a:r>
            <a:r>
              <a:rPr b="0" lang="en-US"/>
              <a:t>*</a:t>
            </a:r>
            <a:r>
              <a:rPr lang="en-US"/>
              <a:t>(</a:t>
            </a:r>
            <a:r>
              <a:rPr i="1" lang="en-US"/>
              <a:t>n-</a:t>
            </a:r>
            <a:r>
              <a:rPr lang="en-US"/>
              <a:t>1) </a:t>
            </a:r>
            <a:r>
              <a:rPr b="0" lang="en-US"/>
              <a:t>*</a:t>
            </a:r>
            <a:r>
              <a:rPr lang="en-US"/>
              <a:t> </a:t>
            </a:r>
            <a:r>
              <a:rPr i="1" lang="en-US"/>
              <a:t>n</a:t>
            </a:r>
            <a:r>
              <a:rPr lang="en-US"/>
              <a:t>  for </a:t>
            </a:r>
            <a:r>
              <a:rPr i="1" lang="en-US"/>
              <a:t>n </a:t>
            </a:r>
            <a:r>
              <a:rPr i="1" lang="en-US">
                <a:latin typeface="Merriweather Sans"/>
                <a:ea typeface="Merriweather Sans"/>
                <a:cs typeface="Merriweather Sans"/>
                <a:sym typeface="Merriweather Sans"/>
              </a:rPr>
              <a:t>≥</a:t>
            </a:r>
            <a:r>
              <a:rPr i="1" lang="en-US"/>
              <a:t> </a:t>
            </a:r>
            <a:r>
              <a:rPr lang="en-US"/>
              <a:t>1  and  0! = 1</a:t>
            </a:r>
            <a:endParaRPr/>
          </a:p>
          <a:p>
            <a:pPr indent="-149860" lvl="0" marL="292100" rtl="0" algn="l">
              <a:lnSpc>
                <a:spcPct val="80000"/>
              </a:lnSpc>
              <a:spcBef>
                <a:spcPts val="0"/>
              </a:spcBef>
              <a:spcAft>
                <a:spcPts val="0"/>
              </a:spcAft>
              <a:buSzPts val="2240"/>
              <a:buNone/>
            </a:pPr>
            <a:r>
              <a:t/>
            </a:r>
            <a:endParaRPr u="sng"/>
          </a:p>
          <a:p>
            <a:pPr indent="-292100" lvl="0" marL="292100" rtl="0" algn="l">
              <a:lnSpc>
                <a:spcPct val="80000"/>
              </a:lnSpc>
              <a:spcBef>
                <a:spcPts val="0"/>
              </a:spcBef>
              <a:spcAft>
                <a:spcPts val="0"/>
              </a:spcAft>
              <a:buSzPts val="2240"/>
              <a:buFont typeface="Arial"/>
              <a:buNone/>
            </a:pPr>
            <a:r>
              <a:rPr lang="en-US"/>
              <a:t>Recursive definition of </a:t>
            </a:r>
            <a:r>
              <a:rPr i="1" lang="en-US"/>
              <a:t>n</a:t>
            </a:r>
            <a:r>
              <a:rPr lang="en-US"/>
              <a:t>!:  </a:t>
            </a:r>
            <a:r>
              <a:rPr i="1" lang="en-US"/>
              <a:t>F</a:t>
            </a:r>
            <a:r>
              <a:rPr lang="en-US"/>
              <a:t>(</a:t>
            </a:r>
            <a:r>
              <a:rPr i="1" lang="en-US"/>
              <a:t>n</a:t>
            </a:r>
            <a:r>
              <a:rPr lang="en-US"/>
              <a:t>) = </a:t>
            </a:r>
            <a:r>
              <a:rPr i="1" lang="en-US"/>
              <a:t>F</a:t>
            </a:r>
            <a:r>
              <a:rPr lang="en-US"/>
              <a:t>(</a:t>
            </a:r>
            <a:r>
              <a:rPr i="1" lang="en-US"/>
              <a:t>n-</a:t>
            </a:r>
            <a:r>
              <a:rPr lang="en-US"/>
              <a:t>1) </a:t>
            </a:r>
            <a:r>
              <a:rPr b="0" lang="en-US"/>
              <a:t>*</a:t>
            </a:r>
            <a:r>
              <a:rPr lang="en-US"/>
              <a:t> </a:t>
            </a:r>
            <a:r>
              <a:rPr i="1" lang="en-US"/>
              <a:t>n</a:t>
            </a:r>
            <a:r>
              <a:rPr lang="en-US"/>
              <a:t>  for </a:t>
            </a:r>
            <a:r>
              <a:rPr i="1" lang="en-US"/>
              <a:t>n </a:t>
            </a:r>
            <a:r>
              <a:rPr i="1" lang="en-US">
                <a:latin typeface="Merriweather Sans"/>
                <a:ea typeface="Merriweather Sans"/>
                <a:cs typeface="Merriweather Sans"/>
                <a:sym typeface="Merriweather Sans"/>
              </a:rPr>
              <a:t>≥</a:t>
            </a:r>
            <a:r>
              <a:rPr i="1" lang="en-US"/>
              <a:t> </a:t>
            </a:r>
            <a:r>
              <a:rPr lang="en-US"/>
              <a:t>1  and  </a:t>
            </a:r>
            <a:endParaRPr/>
          </a:p>
          <a:p>
            <a:pPr indent="-292100" lvl="0" marL="292100" rtl="0" algn="l">
              <a:lnSpc>
                <a:spcPct val="80000"/>
              </a:lnSpc>
              <a:spcBef>
                <a:spcPts val="0"/>
              </a:spcBef>
              <a:spcAft>
                <a:spcPts val="0"/>
              </a:spcAft>
              <a:buSzPts val="2240"/>
              <a:buFont typeface="Arial"/>
              <a:buNone/>
            </a:pPr>
            <a:r>
              <a:rPr lang="en-US"/>
              <a:t>                                               </a:t>
            </a:r>
            <a:r>
              <a:rPr i="1" lang="en-US"/>
              <a:t>F</a:t>
            </a:r>
            <a:r>
              <a:rPr lang="en-US"/>
              <a:t>(0) = 1</a:t>
            </a:r>
            <a:endParaRPr u="sng"/>
          </a:p>
          <a:p>
            <a:pPr indent="-292100" lvl="0" marL="292100" rtl="0" algn="l">
              <a:lnSpc>
                <a:spcPct val="80000"/>
              </a:lnSpc>
              <a:spcBef>
                <a:spcPts val="0"/>
              </a:spcBef>
              <a:spcAft>
                <a:spcPts val="0"/>
              </a:spcAft>
              <a:buSzPts val="1400"/>
              <a:buFont typeface="Arial"/>
              <a:buNone/>
            </a:pPr>
            <a:r>
              <a:t/>
            </a:r>
            <a:endParaRPr b="0" sz="2000"/>
          </a:p>
          <a:p>
            <a:pPr indent="-228600" lvl="1" marL="640080" rtl="0" algn="l">
              <a:lnSpc>
                <a:spcPct val="80000"/>
              </a:lnSpc>
              <a:spcBef>
                <a:spcPts val="400"/>
              </a:spcBef>
              <a:spcAft>
                <a:spcPts val="0"/>
              </a:spcAft>
              <a:buSzPts val="1800"/>
              <a:buFont typeface="Rockwell"/>
              <a:buNone/>
            </a:pPr>
            <a:r>
              <a:t/>
            </a:r>
            <a:endParaRPr sz="2000"/>
          </a:p>
          <a:p>
            <a:pPr indent="-292100" lvl="0" marL="292100" rtl="0" algn="l">
              <a:lnSpc>
                <a:spcPct val="80000"/>
              </a:lnSpc>
              <a:spcBef>
                <a:spcPts val="0"/>
              </a:spcBef>
              <a:spcAft>
                <a:spcPts val="0"/>
              </a:spcAft>
              <a:buSzPts val="1260"/>
              <a:buFont typeface="Arial"/>
              <a:buNone/>
            </a:pPr>
            <a:r>
              <a:t/>
            </a:r>
            <a:endParaRPr sz="1800"/>
          </a:p>
          <a:p>
            <a:pPr indent="-292100" lvl="0" marL="292100" rtl="0" algn="l">
              <a:lnSpc>
                <a:spcPct val="80000"/>
              </a:lnSpc>
              <a:spcBef>
                <a:spcPts val="0"/>
              </a:spcBef>
              <a:spcAft>
                <a:spcPts val="0"/>
              </a:spcAft>
              <a:buSzPts val="1260"/>
              <a:buFont typeface="Arial"/>
              <a:buNone/>
            </a:pPr>
            <a:r>
              <a:t/>
            </a:r>
            <a:endParaRPr sz="1800"/>
          </a:p>
          <a:p>
            <a:pPr indent="-292100" lvl="0" marL="292100" rtl="0" algn="l">
              <a:lnSpc>
                <a:spcPct val="80000"/>
              </a:lnSpc>
              <a:spcBef>
                <a:spcPts val="0"/>
              </a:spcBef>
              <a:spcAft>
                <a:spcPts val="0"/>
              </a:spcAft>
              <a:buSzPts val="1260"/>
              <a:buFont typeface="Arial"/>
              <a:buNone/>
            </a:pPr>
            <a:r>
              <a:t/>
            </a:r>
            <a:endParaRPr sz="1800"/>
          </a:p>
          <a:p>
            <a:pPr indent="-292100" lvl="0" marL="292100" rtl="0" algn="l">
              <a:lnSpc>
                <a:spcPct val="80000"/>
              </a:lnSpc>
              <a:spcBef>
                <a:spcPts val="0"/>
              </a:spcBef>
              <a:spcAft>
                <a:spcPts val="0"/>
              </a:spcAft>
              <a:buSzPts val="1260"/>
              <a:buFont typeface="Arial"/>
              <a:buNone/>
            </a:pPr>
            <a:r>
              <a:t/>
            </a:r>
            <a:endParaRPr sz="1800"/>
          </a:p>
          <a:p>
            <a:pPr indent="-292100" lvl="0" marL="292100" rtl="0" algn="l">
              <a:lnSpc>
                <a:spcPct val="80000"/>
              </a:lnSpc>
              <a:spcBef>
                <a:spcPts val="0"/>
              </a:spcBef>
              <a:spcAft>
                <a:spcPts val="0"/>
              </a:spcAft>
              <a:buSzPts val="1260"/>
              <a:buFont typeface="Arial"/>
              <a:buNone/>
            </a:pPr>
            <a:r>
              <a:t/>
            </a:r>
            <a:endParaRPr sz="1800"/>
          </a:p>
          <a:p>
            <a:pPr indent="-292100" lvl="0" marL="292100" rtl="0" algn="l">
              <a:lnSpc>
                <a:spcPct val="80000"/>
              </a:lnSpc>
              <a:spcBef>
                <a:spcPts val="0"/>
              </a:spcBef>
              <a:spcAft>
                <a:spcPts val="0"/>
              </a:spcAft>
              <a:buSzPts val="1400"/>
              <a:buFont typeface="Arial"/>
              <a:buNone/>
            </a:pPr>
            <a:r>
              <a:t/>
            </a:r>
            <a:endParaRPr sz="2000"/>
          </a:p>
          <a:p>
            <a:pPr indent="-292100" lvl="0" marL="292100" rtl="0" algn="l">
              <a:lnSpc>
                <a:spcPct val="80000"/>
              </a:lnSpc>
              <a:spcBef>
                <a:spcPts val="0"/>
              </a:spcBef>
              <a:spcAft>
                <a:spcPts val="0"/>
              </a:spcAft>
              <a:buSzPts val="2240"/>
              <a:buFont typeface="Arial"/>
              <a:buNone/>
            </a:pPr>
            <a:r>
              <a:rPr lang="en-US"/>
              <a:t>Size:</a:t>
            </a:r>
            <a:endParaRPr/>
          </a:p>
          <a:p>
            <a:pPr indent="-292100" lvl="0" marL="292100" rtl="0" algn="l">
              <a:lnSpc>
                <a:spcPct val="80000"/>
              </a:lnSpc>
              <a:spcBef>
                <a:spcPts val="0"/>
              </a:spcBef>
              <a:spcAft>
                <a:spcPts val="0"/>
              </a:spcAft>
              <a:buSzPts val="2240"/>
              <a:buFont typeface="Arial"/>
              <a:buNone/>
            </a:pPr>
            <a:r>
              <a:rPr lang="en-US"/>
              <a:t>Basic operation:</a:t>
            </a:r>
            <a:endParaRPr/>
          </a:p>
          <a:p>
            <a:pPr indent="-292100" lvl="0" marL="292100" rtl="0" algn="l">
              <a:lnSpc>
                <a:spcPct val="80000"/>
              </a:lnSpc>
              <a:spcBef>
                <a:spcPts val="0"/>
              </a:spcBef>
              <a:spcAft>
                <a:spcPts val="0"/>
              </a:spcAft>
              <a:buSzPts val="2240"/>
              <a:buFont typeface="Arial"/>
              <a:buNone/>
            </a:pPr>
            <a:r>
              <a:rPr lang="en-US"/>
              <a:t>Recurrence relation:</a:t>
            </a:r>
            <a:endParaRPr/>
          </a:p>
        </p:txBody>
      </p:sp>
      <p:pic>
        <p:nvPicPr>
          <p:cNvPr descr="2_4a" id="647" name="Google Shape;647;p74"/>
          <p:cNvPicPr preferRelativeResize="0"/>
          <p:nvPr>
            <p:ph idx="2" type="body"/>
          </p:nvPr>
        </p:nvPicPr>
        <p:blipFill rotWithShape="1">
          <a:blip r:embed="rId3">
            <a:alphaModFix/>
          </a:blip>
          <a:srcRect b="0" l="0" r="0" t="0"/>
          <a:stretch/>
        </p:blipFill>
        <p:spPr>
          <a:xfrm>
            <a:off x="609600" y="2819400"/>
            <a:ext cx="4572000" cy="2274888"/>
          </a:xfrm>
          <a:prstGeom prst="rect">
            <a:avLst/>
          </a:prstGeom>
          <a:solidFill>
            <a:schemeClr val="lt1"/>
          </a:solidFill>
          <a:ln>
            <a:noFill/>
          </a:ln>
        </p:spPr>
      </p:pic>
      <p:sp>
        <p:nvSpPr>
          <p:cNvPr id="648" name="Google Shape;648;p74"/>
          <p:cNvSpPr txBox="1"/>
          <p:nvPr/>
        </p:nvSpPr>
        <p:spPr>
          <a:xfrm>
            <a:off x="5105400" y="4953000"/>
            <a:ext cx="2514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n</a:t>
            </a:r>
            <a:endParaRPr/>
          </a:p>
        </p:txBody>
      </p:sp>
      <p:sp>
        <p:nvSpPr>
          <p:cNvPr id="649" name="Google Shape;649;p74"/>
          <p:cNvSpPr txBox="1"/>
          <p:nvPr/>
        </p:nvSpPr>
        <p:spPr>
          <a:xfrm>
            <a:off x="5715000" y="5334000"/>
            <a:ext cx="2819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multiplication</a:t>
            </a:r>
            <a:endParaRPr/>
          </a:p>
        </p:txBody>
      </p:sp>
      <p:sp>
        <p:nvSpPr>
          <p:cNvPr id="650" name="Google Shape;650;p74"/>
          <p:cNvSpPr txBox="1"/>
          <p:nvPr/>
        </p:nvSpPr>
        <p:spPr>
          <a:xfrm>
            <a:off x="6019800" y="5715000"/>
            <a:ext cx="27432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M(n) = M(n-1) + 1</a:t>
            </a:r>
            <a:endParaRPr/>
          </a:p>
          <a:p>
            <a:pPr indent="0" lvl="0" marL="0" marR="0" rtl="0" algn="l">
              <a:lnSpc>
                <a:spcPct val="30000"/>
              </a:lnSpc>
              <a:spcBef>
                <a:spcPts val="1680"/>
              </a:spcBef>
              <a:spcAft>
                <a:spcPts val="0"/>
              </a:spcAft>
              <a:buNone/>
            </a:pPr>
            <a:r>
              <a:rPr lang="en-US" sz="2400">
                <a:solidFill>
                  <a:schemeClr val="lt1"/>
                </a:solidFill>
                <a:latin typeface="Times New Roman"/>
                <a:ea typeface="Times New Roman"/>
                <a:cs typeface="Times New Roman"/>
                <a:sym typeface="Times New Roman"/>
              </a:rPr>
              <a:t>  M(0)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5"/>
          <p:cNvSpPr txBox="1"/>
          <p:nvPr>
            <p:ph type="title"/>
          </p:nvPr>
        </p:nvSpPr>
        <p:spPr>
          <a:xfrm>
            <a:off x="457200" y="152400"/>
            <a:ext cx="86868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Solving the recurrence for M(</a:t>
            </a:r>
            <a:r>
              <a:rPr i="1" lang="en-US"/>
              <a:t>n</a:t>
            </a:r>
            <a:r>
              <a:rPr lang="en-US"/>
              <a:t>)</a:t>
            </a:r>
            <a:endParaRPr/>
          </a:p>
        </p:txBody>
      </p:sp>
      <p:sp>
        <p:nvSpPr>
          <p:cNvPr id="657" name="Google Shape;657;p75"/>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1960"/>
              <a:buFont typeface="Arial"/>
              <a:buNone/>
            </a:pPr>
            <a:r>
              <a:rPr lang="en-US" sz="2800"/>
              <a:t>M(</a:t>
            </a:r>
            <a:r>
              <a:rPr i="1" lang="en-US" sz="2800"/>
              <a:t>n</a:t>
            </a:r>
            <a:r>
              <a:rPr lang="en-US" sz="2800"/>
              <a:t>) = M(</a:t>
            </a:r>
            <a:r>
              <a:rPr i="1" lang="en-US" sz="2800"/>
              <a:t>n</a:t>
            </a:r>
            <a:r>
              <a:rPr lang="en-US" sz="2800"/>
              <a:t>-1) + 1,  M(0) = 0</a:t>
            </a:r>
            <a:endParaRPr/>
          </a:p>
        </p:txBody>
      </p:sp>
      <p:sp>
        <p:nvSpPr>
          <p:cNvPr id="658" name="Google Shape;658;p75"/>
          <p:cNvSpPr txBox="1"/>
          <p:nvPr/>
        </p:nvSpPr>
        <p:spPr>
          <a:xfrm>
            <a:off x="609600" y="2057400"/>
            <a:ext cx="7086600" cy="42910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M(n) = M(n-1) + 1</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(M(n-2) + 1) + 1   =   M(n-2) + 2</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(M(n-3) + 1) + 2   =   M(n-3) + 3</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M(n-i) + i</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M(0) + n</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n</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The method is called </a:t>
            </a:r>
            <a:r>
              <a:rPr lang="en-US" sz="2400">
                <a:solidFill>
                  <a:srgbClr val="FF6600"/>
                </a:solidFill>
                <a:latin typeface="Times New Roman"/>
                <a:ea typeface="Times New Roman"/>
                <a:cs typeface="Times New Roman"/>
                <a:sym typeface="Times New Roman"/>
              </a:rPr>
              <a:t>backward substitution</a:t>
            </a:r>
            <a:r>
              <a:rPr lang="en-US" sz="2400">
                <a:solidFill>
                  <a:schemeClr val="lt1"/>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1000"/>
                                        <p:tgtEl>
                                          <p:spTgt spid="6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533400" y="152400"/>
            <a:ext cx="83820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Other methods for computing gcd(</a:t>
            </a:r>
            <a:r>
              <a:rPr i="1" lang="en-US"/>
              <a:t>m,n</a:t>
            </a:r>
            <a:r>
              <a:rPr lang="en-US"/>
              <a:t>)</a:t>
            </a:r>
            <a:endParaRPr/>
          </a:p>
        </p:txBody>
      </p:sp>
      <p:sp>
        <p:nvSpPr>
          <p:cNvPr id="178" name="Google Shape;178;p12"/>
          <p:cNvSpPr txBox="1"/>
          <p:nvPr>
            <p:ph idx="1" type="body"/>
          </p:nvPr>
        </p:nvSpPr>
        <p:spPr>
          <a:xfrm>
            <a:off x="533400" y="1219200"/>
            <a:ext cx="8382000" cy="533400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1960"/>
              <a:buFont typeface="Arial"/>
              <a:buNone/>
            </a:pPr>
            <a:r>
              <a:rPr lang="en-US" sz="2800"/>
              <a:t>Consecutive integer checking algorithm</a:t>
            </a:r>
            <a:endParaRPr/>
          </a:p>
          <a:p>
            <a:pPr indent="-292100" lvl="0" marL="292100" rtl="0" algn="l">
              <a:spcBef>
                <a:spcPts val="0"/>
              </a:spcBef>
              <a:spcAft>
                <a:spcPts val="0"/>
              </a:spcAft>
              <a:buSzPts val="2240"/>
              <a:buFont typeface="Arial"/>
              <a:buNone/>
            </a:pPr>
            <a:r>
              <a:rPr lang="en-US"/>
              <a:t>Step 1  Assign the value of min{</a:t>
            </a:r>
            <a:r>
              <a:rPr i="1" lang="en-US"/>
              <a:t>m,n</a:t>
            </a:r>
            <a:r>
              <a:rPr lang="en-US"/>
              <a:t>} to </a:t>
            </a:r>
            <a:r>
              <a:rPr i="1" lang="en-US"/>
              <a:t>t</a:t>
            </a:r>
            <a:endParaRPr/>
          </a:p>
          <a:p>
            <a:pPr indent="-292100" lvl="0" marL="292100" rtl="0" algn="l">
              <a:spcBef>
                <a:spcPts val="0"/>
              </a:spcBef>
              <a:spcAft>
                <a:spcPts val="0"/>
              </a:spcAft>
              <a:buSzPts val="2240"/>
              <a:buFont typeface="Arial"/>
              <a:buNone/>
            </a:pPr>
            <a:r>
              <a:rPr lang="en-US"/>
              <a:t>Step 2  Divide </a:t>
            </a:r>
            <a:r>
              <a:rPr i="1" lang="en-US"/>
              <a:t>m</a:t>
            </a:r>
            <a:r>
              <a:rPr lang="en-US"/>
              <a:t> by </a:t>
            </a:r>
            <a:r>
              <a:rPr i="1" lang="en-US"/>
              <a:t>t.  </a:t>
            </a:r>
            <a:r>
              <a:rPr lang="en-US"/>
              <a:t>If the remainder is 0, go to Step 3;</a:t>
            </a:r>
            <a:br>
              <a:rPr lang="en-US"/>
            </a:br>
            <a:r>
              <a:rPr lang="en-US"/>
              <a:t>        otherwise, go to Step 4</a:t>
            </a:r>
            <a:endParaRPr i="1"/>
          </a:p>
          <a:p>
            <a:pPr indent="-292100" lvl="0" marL="292100" rtl="0" algn="l">
              <a:spcBef>
                <a:spcPts val="0"/>
              </a:spcBef>
              <a:spcAft>
                <a:spcPts val="0"/>
              </a:spcAft>
              <a:buSzPts val="2240"/>
              <a:buFont typeface="Arial"/>
              <a:buNone/>
            </a:pPr>
            <a:r>
              <a:rPr lang="en-US"/>
              <a:t>Step 3  Divide </a:t>
            </a:r>
            <a:r>
              <a:rPr i="1" lang="en-US"/>
              <a:t>n</a:t>
            </a:r>
            <a:r>
              <a:rPr lang="en-US"/>
              <a:t> by </a:t>
            </a:r>
            <a:r>
              <a:rPr i="1" lang="en-US"/>
              <a:t>t.  </a:t>
            </a:r>
            <a:r>
              <a:rPr lang="en-US"/>
              <a:t>If the remainder is 0, return </a:t>
            </a:r>
            <a:r>
              <a:rPr i="1" lang="en-US"/>
              <a:t>t</a:t>
            </a:r>
            <a:r>
              <a:rPr lang="en-US"/>
              <a:t> and stop;</a:t>
            </a:r>
            <a:br>
              <a:rPr lang="en-US"/>
            </a:br>
            <a:r>
              <a:rPr lang="en-US"/>
              <a:t>        otherwise, go to Step 4</a:t>
            </a:r>
            <a:endParaRPr i="1"/>
          </a:p>
          <a:p>
            <a:pPr indent="-292100" lvl="0" marL="292100" rtl="0" algn="l">
              <a:spcBef>
                <a:spcPts val="0"/>
              </a:spcBef>
              <a:spcAft>
                <a:spcPts val="0"/>
              </a:spcAft>
              <a:buSzPts val="2240"/>
              <a:buFont typeface="Arial"/>
              <a:buNone/>
            </a:pPr>
            <a:r>
              <a:rPr lang="en-US"/>
              <a:t>Step 4  Decrease </a:t>
            </a:r>
            <a:r>
              <a:rPr i="1" lang="en-US"/>
              <a:t>t </a:t>
            </a:r>
            <a:r>
              <a:rPr lang="en-US"/>
              <a:t>by 1 and go to Step 2</a:t>
            </a:r>
            <a:endParaRPr/>
          </a:p>
          <a:p>
            <a:pPr indent="-292100" lvl="0" marL="292100" rtl="0" algn="l">
              <a:spcBef>
                <a:spcPts val="0"/>
              </a:spcBef>
              <a:spcAft>
                <a:spcPts val="0"/>
              </a:spcAft>
              <a:buSzPts val="2520"/>
              <a:buFont typeface="Arial"/>
              <a:buNone/>
            </a:pPr>
            <a:r>
              <a:t/>
            </a:r>
            <a:endParaRPr sz="3600"/>
          </a:p>
          <a:p>
            <a:pPr indent="-292100" lvl="0" marL="292100" rtl="0" algn="l">
              <a:spcBef>
                <a:spcPts val="0"/>
              </a:spcBef>
              <a:spcAft>
                <a:spcPts val="0"/>
              </a:spcAft>
              <a:buSzPts val="2520"/>
              <a:buFont typeface="Arial"/>
              <a:buNone/>
            </a:pPr>
            <a:r>
              <a:t/>
            </a:r>
            <a:endParaRPr sz="3600"/>
          </a:p>
          <a:p>
            <a:pPr indent="-149860" lvl="0" marL="292100" rtl="0" algn="l">
              <a:spcBef>
                <a:spcPts val="0"/>
              </a:spcBef>
              <a:spcAft>
                <a:spcPts val="0"/>
              </a:spcAft>
              <a:buSzPts val="2240"/>
              <a:buNone/>
            </a:pPr>
            <a:r>
              <a:t/>
            </a:r>
            <a:endParaRPr/>
          </a:p>
          <a:p>
            <a:pPr indent="-80009" lvl="1" marL="640080" rtl="0" algn="l">
              <a:spcBef>
                <a:spcPts val="400"/>
              </a:spcBef>
              <a:spcAft>
                <a:spcPts val="0"/>
              </a:spcAft>
              <a:buSzPts val="2340"/>
              <a:buFont typeface="Rockwell"/>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6"/>
          <p:cNvSpPr txBox="1"/>
          <p:nvPr>
            <p:ph type="title"/>
          </p:nvPr>
        </p:nvSpPr>
        <p:spPr>
          <a:xfrm>
            <a:off x="533400" y="228600"/>
            <a:ext cx="86106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2: The Tower of Hanoi Puzzle</a:t>
            </a:r>
            <a:endParaRPr/>
          </a:p>
        </p:txBody>
      </p:sp>
      <p:sp>
        <p:nvSpPr>
          <p:cNvPr id="665" name="Google Shape;665;p76"/>
          <p:cNvSpPr txBox="1"/>
          <p:nvPr>
            <p:ph idx="1" type="body"/>
          </p:nvPr>
        </p:nvSpPr>
        <p:spPr>
          <a:xfrm>
            <a:off x="609600" y="1219200"/>
            <a:ext cx="8305800" cy="49053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Font typeface="Arial"/>
              <a:buNone/>
            </a:pPr>
            <a:r>
              <a:rPr lang="en-US"/>
              <a:t>																																																																</a:t>
            </a:r>
            <a:endParaRPr/>
          </a:p>
        </p:txBody>
      </p:sp>
      <p:pic>
        <p:nvPicPr>
          <p:cNvPr descr="Fig 2" id="666" name="Google Shape;666;p76"/>
          <p:cNvPicPr preferRelativeResize="0"/>
          <p:nvPr/>
        </p:nvPicPr>
        <p:blipFill rotWithShape="1">
          <a:blip r:embed="rId3">
            <a:alphaModFix/>
          </a:blip>
          <a:srcRect b="0" l="0" r="0" t="0"/>
          <a:stretch/>
        </p:blipFill>
        <p:spPr>
          <a:xfrm>
            <a:off x="685800" y="1371600"/>
            <a:ext cx="6858000" cy="1828800"/>
          </a:xfrm>
          <a:prstGeom prst="rect">
            <a:avLst/>
          </a:prstGeom>
          <a:solidFill>
            <a:schemeClr val="lt1"/>
          </a:solidFill>
          <a:ln>
            <a:noFill/>
          </a:ln>
        </p:spPr>
      </p:pic>
      <p:pic>
        <p:nvPicPr>
          <p:cNvPr descr="Fig 2" id="667" name="Google Shape;667;p76"/>
          <p:cNvPicPr preferRelativeResize="0"/>
          <p:nvPr/>
        </p:nvPicPr>
        <p:blipFill rotWithShape="1">
          <a:blip r:embed="rId4">
            <a:alphaModFix/>
          </a:blip>
          <a:srcRect b="0" l="0" r="0" t="0"/>
          <a:stretch/>
        </p:blipFill>
        <p:spPr>
          <a:xfrm>
            <a:off x="762000" y="3276600"/>
            <a:ext cx="7772400" cy="2133600"/>
          </a:xfrm>
          <a:prstGeom prst="rect">
            <a:avLst/>
          </a:prstGeom>
          <a:solidFill>
            <a:schemeClr val="lt1"/>
          </a:solidFill>
          <a:ln>
            <a:noFill/>
          </a:ln>
        </p:spPr>
      </p:pic>
      <p:sp>
        <p:nvSpPr>
          <p:cNvPr id="668" name="Google Shape;668;p76"/>
          <p:cNvSpPr txBox="1"/>
          <p:nvPr/>
        </p:nvSpPr>
        <p:spPr>
          <a:xfrm>
            <a:off x="685800" y="5638800"/>
            <a:ext cx="4648200" cy="85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FF99"/>
                </a:solidFill>
                <a:latin typeface="Times New Roman"/>
                <a:ea typeface="Times New Roman"/>
                <a:cs typeface="Times New Roman"/>
                <a:sym typeface="Times New Roman"/>
              </a:rPr>
              <a:t>Recurrence for number of moves:</a:t>
            </a:r>
            <a:r>
              <a:rPr lang="en-US" sz="2400">
                <a:solidFill>
                  <a:schemeClr val="lt1"/>
                </a:solidFill>
                <a:latin typeface="Times New Roman"/>
                <a:ea typeface="Times New Roman"/>
                <a:cs typeface="Times New Roman"/>
                <a:sym typeface="Times New Roman"/>
              </a:rPr>
              <a:t> </a:t>
            </a:r>
            <a:endParaRPr/>
          </a:p>
        </p:txBody>
      </p:sp>
      <p:sp>
        <p:nvSpPr>
          <p:cNvPr id="669" name="Google Shape;669;p76"/>
          <p:cNvSpPr txBox="1"/>
          <p:nvPr/>
        </p:nvSpPr>
        <p:spPr>
          <a:xfrm>
            <a:off x="4724400" y="5715000"/>
            <a:ext cx="419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M(n) = 2M(n-1)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500"/>
                                        <p:tgtEl>
                                          <p:spTgt spid="6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7"/>
          <p:cNvSpPr txBox="1"/>
          <p:nvPr>
            <p:ph type="title"/>
          </p:nvPr>
        </p:nvSpPr>
        <p:spPr>
          <a:xfrm>
            <a:off x="457200" y="152400"/>
            <a:ext cx="8686800" cy="6096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Solving recurrence for number of moves</a:t>
            </a:r>
            <a:endParaRPr/>
          </a:p>
        </p:txBody>
      </p:sp>
      <p:sp>
        <p:nvSpPr>
          <p:cNvPr id="676" name="Google Shape;676;p77"/>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292100" lvl="0" marL="292100" rtl="0" algn="l">
              <a:spcBef>
                <a:spcPts val="0"/>
              </a:spcBef>
              <a:spcAft>
                <a:spcPts val="0"/>
              </a:spcAft>
              <a:buSzPts val="1960"/>
              <a:buFont typeface="Arial"/>
              <a:buNone/>
            </a:pPr>
            <a:r>
              <a:rPr lang="en-US" sz="2800"/>
              <a:t>M(</a:t>
            </a:r>
            <a:r>
              <a:rPr i="1" lang="en-US" sz="2800"/>
              <a:t>n</a:t>
            </a:r>
            <a:r>
              <a:rPr lang="en-US" sz="2800"/>
              <a:t>) = 2M(</a:t>
            </a:r>
            <a:r>
              <a:rPr i="1" lang="en-US" sz="2800"/>
              <a:t>n</a:t>
            </a:r>
            <a:r>
              <a:rPr lang="en-US" sz="2800"/>
              <a:t>-1) + 1,  M(1) = 1</a:t>
            </a:r>
            <a:endParaRPr/>
          </a:p>
        </p:txBody>
      </p:sp>
      <p:sp>
        <p:nvSpPr>
          <p:cNvPr id="677" name="Google Shape;677;p77"/>
          <p:cNvSpPr txBox="1"/>
          <p:nvPr/>
        </p:nvSpPr>
        <p:spPr>
          <a:xfrm>
            <a:off x="685800" y="2057400"/>
            <a:ext cx="7543800" cy="42910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M(n) = 2M(n-1) + 1</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2(2M(n-2) + 1) + 1 = 2^2*M(n-2) + 2^1 + 2^0</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2^2*(2M(n-3) + 1) + 2^1 + 2^0 </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2^3*M(n-3) + 2^2 + 2^1 + 2^0</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2^(n-1)*M(1) + 2^(n-2) + … + 2^1 + 2^0</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2^(n-1) + 2^(n-2) + … + 2^1 + 2^0</a:t>
            </a:r>
            <a:endParaRPr/>
          </a:p>
          <a:p>
            <a:pPr indent="0" lvl="0" marL="0" marR="0" rtl="0" algn="l">
              <a:spcBef>
                <a:spcPts val="1200"/>
              </a:spcBef>
              <a:spcAft>
                <a:spcPts val="0"/>
              </a:spcAft>
              <a:buNone/>
            </a:pPr>
            <a:r>
              <a:rPr lang="en-US" sz="2400">
                <a:solidFill>
                  <a:schemeClr val="lt1"/>
                </a:solidFill>
                <a:latin typeface="Times New Roman"/>
                <a:ea typeface="Times New Roman"/>
                <a:cs typeface="Times New Roman"/>
                <a:sym typeface="Times New Roman"/>
              </a:rPr>
              <a:t>         = 2^n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1000"/>
                                        <p:tgtEl>
                                          <p:spTgt spid="6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8"/>
          <p:cNvSpPr/>
          <p:nvPr/>
        </p:nvSpPr>
        <p:spPr>
          <a:xfrm>
            <a:off x="990600" y="1295400"/>
            <a:ext cx="7391400" cy="289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4" name="Google Shape;684;p78"/>
          <p:cNvSpPr txBox="1"/>
          <p:nvPr>
            <p:ph type="title"/>
          </p:nvPr>
        </p:nvSpPr>
        <p:spPr>
          <a:xfrm>
            <a:off x="457200" y="152400"/>
            <a:ext cx="8686800" cy="6096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Tree of calls for the Tower of Hanoi Puzzle</a:t>
            </a:r>
            <a:endParaRPr/>
          </a:p>
        </p:txBody>
      </p:sp>
      <p:sp>
        <p:nvSpPr>
          <p:cNvPr id="685" name="Google Shape;685;p78"/>
          <p:cNvSpPr txBox="1"/>
          <p:nvPr>
            <p:ph idx="1" type="body"/>
          </p:nvPr>
        </p:nvSpPr>
        <p:spPr>
          <a:xfrm>
            <a:off x="457200" y="1646237"/>
            <a:ext cx="8229600" cy="45262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Font typeface="Arial"/>
              <a:buNone/>
            </a:pPr>
            <a:r>
              <a:rPr lang="en-US"/>
              <a:t>	</a:t>
            </a:r>
            <a:endParaRPr/>
          </a:p>
        </p:txBody>
      </p:sp>
      <p:sp>
        <p:nvSpPr>
          <p:cNvPr id="686" name="Google Shape;686;p78"/>
          <p:cNvSpPr/>
          <p:nvPr/>
        </p:nvSpPr>
        <p:spPr>
          <a:xfrm>
            <a:off x="0" y="0"/>
            <a:ext cx="8839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descr="Fig 2" id="687" name="Google Shape;687;p78"/>
          <p:cNvPicPr preferRelativeResize="0"/>
          <p:nvPr/>
        </p:nvPicPr>
        <p:blipFill rotWithShape="1">
          <a:blip r:embed="rId3">
            <a:alphaModFix/>
          </a:blip>
          <a:srcRect b="0" l="0" r="0" t="0"/>
          <a:stretch/>
        </p:blipFill>
        <p:spPr>
          <a:xfrm>
            <a:off x="304800" y="1295400"/>
            <a:ext cx="8686800" cy="2540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9"/>
          <p:cNvSpPr txBox="1"/>
          <p:nvPr>
            <p:ph type="title"/>
          </p:nvPr>
        </p:nvSpPr>
        <p:spPr>
          <a:xfrm>
            <a:off x="457200" y="253536"/>
            <a:ext cx="8229600" cy="1143000"/>
          </a:xfrm>
          <a:prstGeom prst="rect">
            <a:avLst/>
          </a:prstGeom>
          <a:noFill/>
          <a:ln>
            <a:noFill/>
          </a:ln>
        </p:spPr>
        <p:txBody>
          <a:bodyPr anchorCtr="0" anchor="b" bIns="45700" lIns="91425" spcFirstLastPara="1" rIns="91425" wrap="square" tIns="45700">
            <a:normAutofit/>
          </a:bodyPr>
          <a:lstStyle/>
          <a:p>
            <a:pPr indent="0" lvl="0" marL="54864" rtl="0" algn="r">
              <a:spcBef>
                <a:spcPts val="0"/>
              </a:spcBef>
              <a:spcAft>
                <a:spcPts val="0"/>
              </a:spcAft>
              <a:buClr>
                <a:srgbClr val="E7E9C9"/>
              </a:buClr>
              <a:buSzPts val="4600"/>
              <a:buFont typeface="Rockwell"/>
              <a:buNone/>
            </a:pPr>
            <a:r>
              <a:rPr lang="en-US"/>
              <a:t>Example 3: Counting #bits</a:t>
            </a:r>
            <a:endParaRPr/>
          </a:p>
        </p:txBody>
      </p:sp>
      <p:pic>
        <p:nvPicPr>
          <p:cNvPr descr="2_4b" id="694" name="Google Shape;694;p79"/>
          <p:cNvPicPr preferRelativeResize="0"/>
          <p:nvPr>
            <p:ph idx="1" type="body"/>
          </p:nvPr>
        </p:nvPicPr>
        <p:blipFill rotWithShape="1">
          <a:blip r:embed="rId3">
            <a:alphaModFix/>
          </a:blip>
          <a:srcRect b="0" l="0" r="0" t="0"/>
          <a:stretch/>
        </p:blipFill>
        <p:spPr>
          <a:xfrm>
            <a:off x="685800" y="1295400"/>
            <a:ext cx="7162800" cy="1636713"/>
          </a:xfrm>
          <a:prstGeom prst="rect">
            <a:avLst/>
          </a:prstGeom>
          <a:solidFill>
            <a:schemeClr val="lt1"/>
          </a:solidFill>
          <a:ln>
            <a:noFill/>
          </a:ln>
        </p:spPr>
      </p:pic>
      <p:grpSp>
        <p:nvGrpSpPr>
          <p:cNvPr id="695" name="Google Shape;695;p79"/>
          <p:cNvGrpSpPr/>
          <p:nvPr/>
        </p:nvGrpSpPr>
        <p:grpSpPr>
          <a:xfrm>
            <a:off x="685800" y="3763963"/>
            <a:ext cx="8763000" cy="2693987"/>
            <a:chOff x="432" y="2371"/>
            <a:chExt cx="5520" cy="1697"/>
          </a:xfrm>
        </p:grpSpPr>
        <p:sp>
          <p:nvSpPr>
            <p:cNvPr id="696" name="Google Shape;696;p79"/>
            <p:cNvSpPr txBox="1"/>
            <p:nvPr/>
          </p:nvSpPr>
          <p:spPr>
            <a:xfrm>
              <a:off x="432" y="2400"/>
              <a:ext cx="5520" cy="16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A(     ) = A(        ) + 1,   A(    ) = 1    (using the Smoothness Rule)</a:t>
              </a:r>
              <a:endParaRPr/>
            </a:p>
            <a:p>
              <a:pPr indent="0" lvl="0" marL="0" marR="0" rtl="0" algn="l">
                <a:spcBef>
                  <a:spcPts val="1200"/>
                </a:spcBef>
                <a:spcAft>
                  <a:spcPts val="0"/>
                </a:spcAft>
                <a:buNone/>
              </a:pPr>
              <a:r>
                <a:rPr lang="en-US" sz="2400">
                  <a:solidFill>
                    <a:schemeClr val="dk2"/>
                  </a:solidFill>
                  <a:latin typeface="Times New Roman"/>
                  <a:ea typeface="Times New Roman"/>
                  <a:cs typeface="Times New Roman"/>
                  <a:sym typeface="Times New Roman"/>
                </a:rPr>
                <a:t>             = (A(         ) + 1) + 1  = A(         ) + 2</a:t>
              </a:r>
              <a:endParaRPr/>
            </a:p>
            <a:p>
              <a:pPr indent="0" lvl="0" marL="0" marR="0" rtl="0" algn="l">
                <a:spcBef>
                  <a:spcPts val="1200"/>
                </a:spcBef>
                <a:spcAft>
                  <a:spcPts val="0"/>
                </a:spcAft>
                <a:buNone/>
              </a:pPr>
              <a:r>
                <a:rPr lang="en-US" sz="2400">
                  <a:solidFill>
                    <a:schemeClr val="dk2"/>
                  </a:solidFill>
                  <a:latin typeface="Times New Roman"/>
                  <a:ea typeface="Times New Roman"/>
                  <a:cs typeface="Times New Roman"/>
                  <a:sym typeface="Times New Roman"/>
                </a:rPr>
                <a:t>             = A(        ) + </a:t>
              </a:r>
              <a:r>
                <a:rPr i="1" lang="en-US" sz="2400">
                  <a:solidFill>
                    <a:schemeClr val="dk2"/>
                  </a:solidFill>
                  <a:latin typeface="Times New Roman"/>
                  <a:ea typeface="Times New Roman"/>
                  <a:cs typeface="Times New Roman"/>
                  <a:sym typeface="Times New Roman"/>
                </a:rPr>
                <a:t>i</a:t>
              </a:r>
              <a:endParaRPr/>
            </a:p>
            <a:p>
              <a:pPr indent="0" lvl="0" marL="0" marR="0" rtl="0" algn="l">
                <a:spcBef>
                  <a:spcPts val="1200"/>
                </a:spcBef>
                <a:spcAft>
                  <a:spcPts val="0"/>
                </a:spcAft>
                <a:buNone/>
              </a:pPr>
              <a:r>
                <a:rPr lang="en-US" sz="2400">
                  <a:solidFill>
                    <a:schemeClr val="dk2"/>
                  </a:solidFill>
                  <a:latin typeface="Times New Roman"/>
                  <a:ea typeface="Times New Roman"/>
                  <a:cs typeface="Times New Roman"/>
                  <a:sym typeface="Times New Roman"/>
                </a:rPr>
                <a:t>             = A(         ) + </a:t>
              </a:r>
              <a:r>
                <a:rPr i="1" lang="en-US" sz="2400">
                  <a:solidFill>
                    <a:schemeClr val="dk2"/>
                  </a:solidFill>
                  <a:latin typeface="Times New Roman"/>
                  <a:ea typeface="Times New Roman"/>
                  <a:cs typeface="Times New Roman"/>
                  <a:sym typeface="Times New Roman"/>
                </a:rPr>
                <a:t>k = k + 0</a:t>
              </a:r>
              <a:endParaRPr/>
            </a:p>
            <a:p>
              <a:pPr indent="0" lvl="0" marL="0" marR="0" rtl="0" algn="l">
                <a:spcBef>
                  <a:spcPts val="1200"/>
                </a:spcBef>
                <a:spcAft>
                  <a:spcPts val="0"/>
                </a:spcAft>
                <a:buNone/>
              </a:pPr>
              <a:r>
                <a:rPr lang="en-US" sz="2400">
                  <a:solidFill>
                    <a:schemeClr val="dk2"/>
                  </a:solidFill>
                  <a:latin typeface="Times New Roman"/>
                  <a:ea typeface="Times New Roman"/>
                  <a:cs typeface="Times New Roman"/>
                  <a:sym typeface="Times New Roman"/>
                </a:rPr>
                <a:t>             = </a:t>
              </a:r>
              <a:endParaRPr/>
            </a:p>
          </p:txBody>
        </p:sp>
        <p:sp>
          <p:nvSpPr>
            <p:cNvPr id="697" name="Google Shape;697;p79"/>
            <p:cNvSpPr txBox="1"/>
            <p:nvPr/>
          </p:nvSpPr>
          <p:spPr>
            <a:xfrm>
              <a:off x="1440" y="3264"/>
              <a:ext cx="952"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id="698" name="Google Shape;698;p79"/>
            <p:cNvPicPr preferRelativeResize="0"/>
            <p:nvPr/>
          </p:nvPicPr>
          <p:blipFill rotWithShape="1">
            <a:blip r:embed="rId4">
              <a:alphaModFix/>
            </a:blip>
            <a:srcRect b="0" l="0" r="0" t="0"/>
            <a:stretch/>
          </p:blipFill>
          <p:spPr>
            <a:xfrm>
              <a:off x="624" y="2371"/>
              <a:ext cx="394" cy="461"/>
            </a:xfrm>
            <a:prstGeom prst="rect">
              <a:avLst/>
            </a:prstGeom>
            <a:noFill/>
            <a:ln>
              <a:noFill/>
            </a:ln>
          </p:spPr>
        </p:pic>
        <p:pic>
          <p:nvPicPr>
            <p:cNvPr id="699" name="Google Shape;699;p79"/>
            <p:cNvPicPr preferRelativeResize="0"/>
            <p:nvPr/>
          </p:nvPicPr>
          <p:blipFill rotWithShape="1">
            <a:blip r:embed="rId5">
              <a:alphaModFix/>
            </a:blip>
            <a:srcRect b="0" l="0" r="0" t="0"/>
            <a:stretch/>
          </p:blipFill>
          <p:spPr>
            <a:xfrm>
              <a:off x="1344" y="2371"/>
              <a:ext cx="574" cy="461"/>
            </a:xfrm>
            <a:prstGeom prst="rect">
              <a:avLst/>
            </a:prstGeom>
            <a:noFill/>
            <a:ln>
              <a:noFill/>
            </a:ln>
          </p:spPr>
        </p:pic>
        <p:pic>
          <p:nvPicPr>
            <p:cNvPr id="700" name="Google Shape;700;p79"/>
            <p:cNvPicPr preferRelativeResize="0"/>
            <p:nvPr/>
          </p:nvPicPr>
          <p:blipFill rotWithShape="1">
            <a:blip r:embed="rId6">
              <a:alphaModFix/>
            </a:blip>
            <a:srcRect b="0" l="0" r="0" t="0"/>
            <a:stretch/>
          </p:blipFill>
          <p:spPr>
            <a:xfrm>
              <a:off x="2486" y="2371"/>
              <a:ext cx="394" cy="461"/>
            </a:xfrm>
            <a:prstGeom prst="rect">
              <a:avLst/>
            </a:prstGeom>
            <a:noFill/>
            <a:ln>
              <a:noFill/>
            </a:ln>
          </p:spPr>
        </p:pic>
        <p:pic>
          <p:nvPicPr>
            <p:cNvPr id="701" name="Google Shape;701;p79"/>
            <p:cNvPicPr preferRelativeResize="0"/>
            <p:nvPr/>
          </p:nvPicPr>
          <p:blipFill rotWithShape="1">
            <a:blip r:embed="rId7">
              <a:alphaModFix/>
            </a:blip>
            <a:srcRect b="0" l="0" r="0" t="0"/>
            <a:stretch/>
          </p:blipFill>
          <p:spPr>
            <a:xfrm>
              <a:off x="1488" y="2736"/>
              <a:ext cx="608" cy="461"/>
            </a:xfrm>
            <a:prstGeom prst="rect">
              <a:avLst/>
            </a:prstGeom>
            <a:noFill/>
            <a:ln>
              <a:noFill/>
            </a:ln>
          </p:spPr>
        </p:pic>
        <p:pic>
          <p:nvPicPr>
            <p:cNvPr id="702" name="Google Shape;702;p79"/>
            <p:cNvPicPr preferRelativeResize="0"/>
            <p:nvPr/>
          </p:nvPicPr>
          <p:blipFill rotWithShape="1">
            <a:blip r:embed="rId8">
              <a:alphaModFix/>
            </a:blip>
            <a:srcRect b="0" l="0" r="0" t="0"/>
            <a:stretch/>
          </p:blipFill>
          <p:spPr>
            <a:xfrm>
              <a:off x="1296" y="3744"/>
              <a:ext cx="762" cy="307"/>
            </a:xfrm>
            <a:prstGeom prst="rect">
              <a:avLst/>
            </a:prstGeom>
            <a:noFill/>
            <a:ln>
              <a:noFill/>
            </a:ln>
          </p:spPr>
        </p:pic>
        <p:pic>
          <p:nvPicPr>
            <p:cNvPr id="703" name="Google Shape;703;p79"/>
            <p:cNvPicPr preferRelativeResize="0"/>
            <p:nvPr/>
          </p:nvPicPr>
          <p:blipFill rotWithShape="1">
            <a:blip r:embed="rId9">
              <a:alphaModFix/>
            </a:blip>
            <a:srcRect b="0" l="0" r="0" t="0"/>
            <a:stretch/>
          </p:blipFill>
          <p:spPr>
            <a:xfrm>
              <a:off x="3088" y="2707"/>
              <a:ext cx="608" cy="461"/>
            </a:xfrm>
            <a:prstGeom prst="rect">
              <a:avLst/>
            </a:prstGeom>
            <a:noFill/>
            <a:ln>
              <a:noFill/>
            </a:ln>
          </p:spPr>
        </p:pic>
        <p:pic>
          <p:nvPicPr>
            <p:cNvPr id="704" name="Google Shape;704;p79"/>
            <p:cNvPicPr preferRelativeResize="0"/>
            <p:nvPr/>
          </p:nvPicPr>
          <p:blipFill rotWithShape="1">
            <a:blip r:embed="rId10">
              <a:alphaModFix/>
            </a:blip>
            <a:srcRect b="0" l="0" r="0" t="0"/>
            <a:stretch/>
          </p:blipFill>
          <p:spPr>
            <a:xfrm>
              <a:off x="1392" y="3043"/>
              <a:ext cx="573" cy="461"/>
            </a:xfrm>
            <a:prstGeom prst="rect">
              <a:avLst/>
            </a:prstGeom>
            <a:noFill/>
            <a:ln>
              <a:noFill/>
            </a:ln>
          </p:spPr>
        </p:pic>
        <p:pic>
          <p:nvPicPr>
            <p:cNvPr id="705" name="Google Shape;705;p79"/>
            <p:cNvPicPr preferRelativeResize="0"/>
            <p:nvPr/>
          </p:nvPicPr>
          <p:blipFill rotWithShape="1">
            <a:blip r:embed="rId11">
              <a:alphaModFix/>
            </a:blip>
            <a:srcRect b="0" l="0" r="0" t="0"/>
            <a:stretch/>
          </p:blipFill>
          <p:spPr>
            <a:xfrm>
              <a:off x="1408" y="3427"/>
              <a:ext cx="608" cy="461"/>
            </a:xfrm>
            <a:prstGeom prst="rect">
              <a:avLst/>
            </a:prstGeom>
            <a:noFill/>
            <a:ln>
              <a:noFill/>
            </a:ln>
          </p:spPr>
        </p:pic>
      </p:grpSp>
      <p:grpSp>
        <p:nvGrpSpPr>
          <p:cNvPr id="706" name="Google Shape;706;p79"/>
          <p:cNvGrpSpPr/>
          <p:nvPr/>
        </p:nvGrpSpPr>
        <p:grpSpPr>
          <a:xfrm>
            <a:off x="685800" y="3200400"/>
            <a:ext cx="4419600" cy="512763"/>
            <a:chOff x="432" y="2016"/>
            <a:chExt cx="2784" cy="323"/>
          </a:xfrm>
        </p:grpSpPr>
        <p:sp>
          <p:nvSpPr>
            <p:cNvPr id="707" name="Google Shape;707;p79"/>
            <p:cNvSpPr txBox="1"/>
            <p:nvPr/>
          </p:nvSpPr>
          <p:spPr>
            <a:xfrm>
              <a:off x="432" y="2016"/>
              <a:ext cx="27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A(</a:t>
              </a:r>
              <a:r>
                <a:rPr i="1" lang="en-US" sz="2400">
                  <a:solidFill>
                    <a:schemeClr val="dk2"/>
                  </a:solidFill>
                  <a:latin typeface="Times New Roman"/>
                  <a:ea typeface="Times New Roman"/>
                  <a:cs typeface="Times New Roman"/>
                  <a:sym typeface="Times New Roman"/>
                </a:rPr>
                <a:t>n</a:t>
              </a:r>
              <a:r>
                <a:rPr lang="en-US" sz="2400">
                  <a:solidFill>
                    <a:schemeClr val="dk2"/>
                  </a:solidFill>
                  <a:latin typeface="Times New Roman"/>
                  <a:ea typeface="Times New Roman"/>
                  <a:cs typeface="Times New Roman"/>
                  <a:sym typeface="Times New Roman"/>
                </a:rPr>
                <a:t>) = A(            ) + 1,   A(1) = 0</a:t>
              </a:r>
              <a:endParaRPr/>
            </a:p>
          </p:txBody>
        </p:sp>
        <p:pic>
          <p:nvPicPr>
            <p:cNvPr id="708" name="Google Shape;708;p79"/>
            <p:cNvPicPr preferRelativeResize="0"/>
            <p:nvPr/>
          </p:nvPicPr>
          <p:blipFill rotWithShape="1">
            <a:blip r:embed="rId12">
              <a:alphaModFix/>
            </a:blip>
            <a:srcRect b="0" l="0" r="0" t="0"/>
            <a:stretch/>
          </p:blipFill>
          <p:spPr>
            <a:xfrm>
              <a:off x="1248" y="2016"/>
              <a:ext cx="576" cy="32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06"/>
                                        </p:tgtEl>
                                        <p:attrNameLst>
                                          <p:attrName>style.visibility</p:attrName>
                                        </p:attrNameLst>
                                      </p:cBhvr>
                                      <p:to>
                                        <p:strVal val="visible"/>
                                      </p:to>
                                    </p:set>
                                    <p:anim calcmode="lin" valueType="num">
                                      <p:cBhvr additive="base">
                                        <p:cTn dur="500"/>
                                        <p:tgtEl>
                                          <p:spTgt spid="7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95"/>
                                        </p:tgtEl>
                                        <p:attrNameLst>
                                          <p:attrName>style.visibility</p:attrName>
                                        </p:attrNameLst>
                                      </p:cBhvr>
                                      <p:to>
                                        <p:strVal val="visible"/>
                                      </p:to>
                                    </p:set>
                                    <p:anim calcmode="lin" valueType="num">
                                      <p:cBhvr additive="base">
                                        <p:cTn dur="500"/>
                                        <p:tgtEl>
                                          <p:spTgt spid="6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533400" y="152400"/>
            <a:ext cx="83820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a:t>Sieve of Eratosthenes</a:t>
            </a:r>
            <a:endParaRPr/>
          </a:p>
        </p:txBody>
      </p:sp>
      <p:sp>
        <p:nvSpPr>
          <p:cNvPr id="184" name="Google Shape;184;p14"/>
          <p:cNvSpPr txBox="1"/>
          <p:nvPr>
            <p:ph idx="1" type="body"/>
          </p:nvPr>
        </p:nvSpPr>
        <p:spPr>
          <a:xfrm>
            <a:off x="457200" y="1066800"/>
            <a:ext cx="8686800" cy="5334000"/>
          </a:xfrm>
          <a:prstGeom prst="rect">
            <a:avLst/>
          </a:prstGeom>
          <a:noFill/>
          <a:ln>
            <a:noFill/>
          </a:ln>
        </p:spPr>
        <p:txBody>
          <a:bodyPr anchorCtr="0" anchor="t" bIns="45700" lIns="91425" spcFirstLastPara="1" rIns="91425" wrap="square" tIns="45700">
            <a:normAutofit fontScale="92500" lnSpcReduction="20000"/>
          </a:bodyPr>
          <a:lstStyle/>
          <a:p>
            <a:pPr indent="-292100" lvl="0" marL="292100" rtl="0" algn="l">
              <a:spcBef>
                <a:spcPts val="0"/>
              </a:spcBef>
              <a:spcAft>
                <a:spcPts val="0"/>
              </a:spcAft>
              <a:buSzPct val="70000"/>
              <a:buFont typeface="Arial"/>
              <a:buNone/>
            </a:pPr>
            <a:r>
              <a:rPr b="0" lang="en-US"/>
              <a:t>Input: Integer </a:t>
            </a:r>
            <a:r>
              <a:rPr b="0" i="1" lang="en-US"/>
              <a:t>n </a:t>
            </a:r>
            <a:r>
              <a:rPr b="0" lang="en-US">
                <a:latin typeface="Merriweather Sans"/>
                <a:ea typeface="Merriweather Sans"/>
                <a:cs typeface="Merriweather Sans"/>
                <a:sym typeface="Merriweather Sans"/>
              </a:rPr>
              <a:t>≥</a:t>
            </a:r>
            <a:r>
              <a:rPr b="0" lang="en-US"/>
              <a:t> 2</a:t>
            </a:r>
            <a:endParaRPr/>
          </a:p>
          <a:p>
            <a:pPr indent="-292100" lvl="0" marL="292100" rtl="0" algn="l">
              <a:spcBef>
                <a:spcPts val="0"/>
              </a:spcBef>
              <a:spcAft>
                <a:spcPts val="0"/>
              </a:spcAft>
              <a:buSzPct val="70000"/>
              <a:buFont typeface="Arial"/>
              <a:buNone/>
            </a:pPr>
            <a:r>
              <a:rPr b="0" lang="en-US"/>
              <a:t>Output: List of primes less than or equal to </a:t>
            </a:r>
            <a:r>
              <a:rPr b="0" i="1" lang="en-US"/>
              <a:t>n</a:t>
            </a:r>
            <a:endParaRPr/>
          </a:p>
          <a:p>
            <a:pPr indent="-292100" lvl="0" marL="292100" rtl="0" algn="l">
              <a:spcBef>
                <a:spcPts val="0"/>
              </a:spcBef>
              <a:spcAft>
                <a:spcPts val="0"/>
              </a:spcAft>
              <a:buSzPct val="70000"/>
              <a:buFont typeface="Arial"/>
              <a:buNone/>
            </a:pPr>
            <a:r>
              <a:rPr lang="en-US"/>
              <a:t>for </a:t>
            </a:r>
            <a:r>
              <a:rPr b="0" i="1" lang="en-US"/>
              <a:t>p </a:t>
            </a:r>
            <a:r>
              <a:rPr b="0" lang="en-US"/>
              <a:t>← 2</a:t>
            </a:r>
            <a:r>
              <a:rPr lang="en-US"/>
              <a:t> to </a:t>
            </a:r>
            <a:r>
              <a:rPr b="0" i="1" lang="en-US"/>
              <a:t>n</a:t>
            </a:r>
            <a:r>
              <a:rPr lang="en-US"/>
              <a:t> do  </a:t>
            </a:r>
            <a:r>
              <a:rPr b="0" i="1" lang="en-US"/>
              <a:t>A</a:t>
            </a:r>
            <a:r>
              <a:rPr b="0" lang="en-US"/>
              <a:t>[</a:t>
            </a:r>
            <a:r>
              <a:rPr b="0" i="1" lang="en-US"/>
              <a:t>p</a:t>
            </a:r>
            <a:r>
              <a:rPr b="0" lang="en-US"/>
              <a:t>] ← </a:t>
            </a:r>
            <a:r>
              <a:rPr b="0" i="1" lang="en-US"/>
              <a:t>p</a:t>
            </a:r>
            <a:endParaRPr/>
          </a:p>
          <a:p>
            <a:pPr indent="-292100" lvl="0" marL="292100" rtl="0" algn="l">
              <a:spcBef>
                <a:spcPts val="0"/>
              </a:spcBef>
              <a:spcAft>
                <a:spcPts val="0"/>
              </a:spcAft>
              <a:buSzPct val="80000"/>
              <a:buFont typeface="Arial"/>
              <a:buNone/>
            </a:pPr>
            <a:r>
              <a:rPr lang="en-US"/>
              <a:t>for </a:t>
            </a:r>
            <a:r>
              <a:rPr b="0" i="1" lang="en-US"/>
              <a:t>p </a:t>
            </a:r>
            <a:r>
              <a:rPr b="0" lang="en-US"/>
              <a:t>← 2</a:t>
            </a:r>
            <a:r>
              <a:rPr lang="en-US"/>
              <a:t> to </a:t>
            </a:r>
            <a:r>
              <a:rPr b="0" lang="en-US"/>
              <a:t>⎣</a:t>
            </a:r>
            <a:r>
              <a:rPr b="0" i="1" lang="en-US"/>
              <a:t>n</a:t>
            </a:r>
            <a:r>
              <a:rPr b="0" lang="en-US"/>
              <a:t>⎦</a:t>
            </a:r>
            <a:r>
              <a:rPr lang="en-US"/>
              <a:t> do</a:t>
            </a:r>
            <a:r>
              <a:rPr lang="en-US" sz="2800"/>
              <a:t>  </a:t>
            </a:r>
            <a:endParaRPr sz="2800"/>
          </a:p>
          <a:p>
            <a:pPr indent="-292100" lvl="0" marL="292100" rtl="0" algn="l">
              <a:spcBef>
                <a:spcPts val="0"/>
              </a:spcBef>
              <a:spcAft>
                <a:spcPts val="0"/>
              </a:spcAft>
              <a:buSzPct val="70000"/>
              <a:buFont typeface="Arial"/>
              <a:buNone/>
            </a:pPr>
            <a:r>
              <a:rPr lang="en-US"/>
              <a:t>	  if </a:t>
            </a:r>
            <a:r>
              <a:rPr b="0" i="1" lang="en-US"/>
              <a:t>A</a:t>
            </a:r>
            <a:r>
              <a:rPr b="0" lang="en-US"/>
              <a:t>[</a:t>
            </a:r>
            <a:r>
              <a:rPr b="0" i="1" lang="en-US"/>
              <a:t>p</a:t>
            </a:r>
            <a:r>
              <a:rPr b="0" lang="en-US"/>
              <a:t>] ≠ 0  //</a:t>
            </a:r>
            <a:r>
              <a:rPr b="0" i="1" lang="en-US"/>
              <a:t>p </a:t>
            </a:r>
            <a:r>
              <a:rPr b="0" lang="en-US"/>
              <a:t>hasn’t been previously eliminated from the list</a:t>
            </a:r>
            <a:br>
              <a:rPr b="0" lang="en-US"/>
            </a:br>
            <a:r>
              <a:rPr b="0" lang="en-US"/>
              <a:t>      </a:t>
            </a:r>
            <a:r>
              <a:rPr b="0" i="1" lang="en-US"/>
              <a:t>j </a:t>
            </a:r>
            <a:r>
              <a:rPr b="0" lang="en-US" sz="2800"/>
              <a:t>← </a:t>
            </a:r>
            <a:r>
              <a:rPr b="0" i="1" lang="en-US" sz="2800"/>
              <a:t>p</a:t>
            </a:r>
            <a:r>
              <a:rPr b="0" baseline="-25000" i="1" lang="en-US" sz="2800"/>
              <a:t>*</a:t>
            </a:r>
            <a:r>
              <a:rPr b="0" lang="en-US"/>
              <a:t> </a:t>
            </a:r>
            <a:r>
              <a:rPr b="0" i="1" lang="en-US"/>
              <a:t>p</a:t>
            </a:r>
            <a:endParaRPr/>
          </a:p>
          <a:p>
            <a:pPr indent="-292100" lvl="0" marL="292100" rtl="0" algn="l">
              <a:spcBef>
                <a:spcPts val="0"/>
              </a:spcBef>
              <a:spcAft>
                <a:spcPts val="0"/>
              </a:spcAft>
              <a:buSzPct val="70000"/>
              <a:buFont typeface="Arial"/>
              <a:buNone/>
            </a:pPr>
            <a:r>
              <a:rPr i="1" lang="en-US"/>
              <a:t>          </a:t>
            </a:r>
            <a:r>
              <a:rPr lang="en-US"/>
              <a:t>while </a:t>
            </a:r>
            <a:r>
              <a:rPr b="0" i="1" lang="en-US"/>
              <a:t>j </a:t>
            </a:r>
            <a:r>
              <a:rPr b="0" lang="en-US">
                <a:latin typeface="Merriweather Sans"/>
                <a:ea typeface="Merriweather Sans"/>
                <a:cs typeface="Merriweather Sans"/>
                <a:sym typeface="Merriweather Sans"/>
              </a:rPr>
              <a:t>≤</a:t>
            </a:r>
            <a:r>
              <a:rPr b="0" i="1" lang="en-US"/>
              <a:t> n</a:t>
            </a:r>
            <a:r>
              <a:rPr i="1" lang="en-US"/>
              <a:t>  </a:t>
            </a:r>
            <a:r>
              <a:rPr lang="en-US"/>
              <a:t>do</a:t>
            </a:r>
            <a:endParaRPr/>
          </a:p>
          <a:p>
            <a:pPr indent="-292100" lvl="0" marL="292100" rtl="0" algn="l">
              <a:spcBef>
                <a:spcPts val="0"/>
              </a:spcBef>
              <a:spcAft>
                <a:spcPts val="0"/>
              </a:spcAft>
              <a:buSzPct val="70000"/>
              <a:buFont typeface="Arial"/>
              <a:buNone/>
            </a:pPr>
            <a:r>
              <a:rPr lang="en-US"/>
              <a:t>                 </a:t>
            </a:r>
            <a:r>
              <a:rPr b="0" i="1" lang="en-US"/>
              <a:t>A</a:t>
            </a:r>
            <a:r>
              <a:rPr b="0" lang="en-US"/>
              <a:t>[</a:t>
            </a:r>
            <a:r>
              <a:rPr b="0" i="1" lang="en-US"/>
              <a:t>j</a:t>
            </a:r>
            <a:r>
              <a:rPr b="0" lang="en-US"/>
              <a:t>] </a:t>
            </a:r>
            <a:r>
              <a:rPr b="0" lang="en-US" sz="2800"/>
              <a:t>← 0  </a:t>
            </a:r>
            <a:r>
              <a:rPr b="0" lang="en-US"/>
              <a:t>//mark element as eliminated</a:t>
            </a:r>
            <a:r>
              <a:rPr lang="en-US" sz="2800"/>
              <a:t> </a:t>
            </a:r>
            <a:r>
              <a:rPr lang="en-US"/>
              <a:t>	</a:t>
            </a:r>
            <a:endParaRPr/>
          </a:p>
          <a:p>
            <a:pPr indent="-292100" lvl="0" marL="292100" rtl="0" algn="l">
              <a:spcBef>
                <a:spcPts val="0"/>
              </a:spcBef>
              <a:spcAft>
                <a:spcPts val="0"/>
              </a:spcAft>
              <a:buSzPct val="70000"/>
              <a:buFont typeface="Arial"/>
              <a:buNone/>
            </a:pPr>
            <a:r>
              <a:rPr lang="en-US"/>
              <a:t>                 </a:t>
            </a:r>
            <a:r>
              <a:rPr b="0" i="1" lang="en-US"/>
              <a:t>j </a:t>
            </a:r>
            <a:r>
              <a:rPr b="0" lang="en-US" sz="2800"/>
              <a:t>← </a:t>
            </a:r>
            <a:r>
              <a:rPr b="0" i="1" lang="en-US"/>
              <a:t>j</a:t>
            </a:r>
            <a:r>
              <a:rPr b="0" lang="en-US" sz="2800"/>
              <a:t> </a:t>
            </a:r>
            <a:r>
              <a:rPr b="0" i="1" lang="en-US" sz="2800"/>
              <a:t>+ p</a:t>
            </a:r>
            <a:endParaRPr/>
          </a:p>
          <a:p>
            <a:pPr indent="-292100" lvl="0" marL="292100" rtl="0" algn="l">
              <a:spcBef>
                <a:spcPts val="0"/>
              </a:spcBef>
              <a:spcAft>
                <a:spcPts val="0"/>
              </a:spcAft>
              <a:buSzPct val="70000"/>
              <a:buFont typeface="Arial"/>
              <a:buNone/>
            </a:pPr>
            <a:r>
              <a:t/>
            </a:r>
            <a:endParaRPr i="1" sz="2800"/>
          </a:p>
          <a:p>
            <a:pPr indent="-292100" lvl="0" marL="292100" rtl="0" algn="l">
              <a:spcBef>
                <a:spcPts val="0"/>
              </a:spcBef>
              <a:spcAft>
                <a:spcPts val="0"/>
              </a:spcAft>
              <a:buSzPct val="70000"/>
              <a:buFont typeface="Arial"/>
              <a:buNone/>
            </a:pPr>
            <a:r>
              <a:rPr lang="en-US"/>
              <a:t>Example: 2  3  4  5  6  7  8  9 10  11  12  13  14  15  16  17  18  19 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idx="4294967295" type="title"/>
          </p:nvPr>
        </p:nvSpPr>
        <p:spPr>
          <a:xfrm>
            <a:off x="609600" y="228600"/>
            <a:ext cx="8534400" cy="685800"/>
          </a:xfrm>
          <a:prstGeom prst="rect">
            <a:avLst/>
          </a:prstGeom>
          <a:noFill/>
          <a:ln>
            <a:noFill/>
          </a:ln>
        </p:spPr>
        <p:txBody>
          <a:bodyPr anchorCtr="0" anchor="b" bIns="45700" lIns="91425" spcFirstLastPara="1" rIns="91425" wrap="square" tIns="45700">
            <a:normAutofit fontScale="90000"/>
          </a:bodyPr>
          <a:lstStyle/>
          <a:p>
            <a:pPr indent="0" lvl="0" marL="54864" rtl="0" algn="r">
              <a:spcBef>
                <a:spcPts val="0"/>
              </a:spcBef>
              <a:spcAft>
                <a:spcPts val="0"/>
              </a:spcAft>
              <a:buClr>
                <a:srgbClr val="E7E9C9"/>
              </a:buClr>
              <a:buSzPct val="100000"/>
              <a:buFont typeface="Rockwell"/>
              <a:buNone/>
            </a:pPr>
            <a:r>
              <a:rPr lang="en-US" sz="4300"/>
              <a:t>Termination of Euclid’s Algorithm</a:t>
            </a:r>
            <a:endParaRPr/>
          </a:p>
        </p:txBody>
      </p:sp>
      <p:sp>
        <p:nvSpPr>
          <p:cNvPr id="190" name="Google Shape;190;p15"/>
          <p:cNvSpPr txBox="1"/>
          <p:nvPr>
            <p:ph idx="4294967295" type="body"/>
          </p:nvPr>
        </p:nvSpPr>
        <p:spPr>
          <a:xfrm>
            <a:off x="866775" y="1270000"/>
            <a:ext cx="8277225" cy="4876800"/>
          </a:xfrm>
          <a:prstGeom prst="rect">
            <a:avLst/>
          </a:prstGeom>
          <a:noFill/>
          <a:ln>
            <a:noFill/>
          </a:ln>
        </p:spPr>
        <p:txBody>
          <a:bodyPr anchorCtr="0" anchor="t" bIns="45700" lIns="91425" spcFirstLastPara="1" rIns="91425" wrap="square" tIns="45700">
            <a:normAutofit/>
          </a:bodyPr>
          <a:lstStyle/>
          <a:p>
            <a:pPr indent="-273050" lvl="0" marL="273050" rtl="0" algn="l">
              <a:spcBef>
                <a:spcPts val="0"/>
              </a:spcBef>
              <a:spcAft>
                <a:spcPts val="0"/>
              </a:spcAft>
              <a:buSzPts val="2240"/>
              <a:buChar char="⦿"/>
            </a:pPr>
            <a:r>
              <a:rPr lang="en-US"/>
              <a:t>The second number of the pair gets smaller with each iteration and cannot become negative:</a:t>
            </a:r>
            <a:endParaRPr/>
          </a:p>
          <a:p>
            <a:pPr indent="-273050" lvl="0" marL="273050" rtl="0" algn="l">
              <a:spcBef>
                <a:spcPts val="0"/>
              </a:spcBef>
              <a:spcAft>
                <a:spcPts val="0"/>
              </a:spcAft>
              <a:buSzPts val="2240"/>
              <a:buChar char="⦿"/>
            </a:pPr>
            <a:r>
              <a:rPr lang="en-US"/>
              <a:t> Indeed, the new value of </a:t>
            </a:r>
            <a:r>
              <a:rPr i="1" lang="en-US"/>
              <a:t>n</a:t>
            </a:r>
            <a:r>
              <a:rPr lang="en-US"/>
              <a:t> is </a:t>
            </a:r>
            <a:r>
              <a:rPr i="1" lang="en-US"/>
              <a:t>r</a:t>
            </a:r>
            <a:r>
              <a:rPr lang="en-US"/>
              <a:t> = </a:t>
            </a:r>
            <a:r>
              <a:rPr i="1" lang="en-US"/>
              <a:t>m</a:t>
            </a:r>
            <a:r>
              <a:rPr lang="en-US"/>
              <a:t> mod </a:t>
            </a:r>
            <a:r>
              <a:rPr i="1" lang="en-US"/>
              <a:t>n</a:t>
            </a:r>
            <a:r>
              <a:rPr lang="en-US"/>
              <a:t>, which is always smaller than </a:t>
            </a:r>
            <a:r>
              <a:rPr i="1" lang="en-US"/>
              <a:t>n</a:t>
            </a:r>
            <a:r>
              <a:rPr lang="en-US"/>
              <a:t>.  </a:t>
            </a:r>
            <a:endParaRPr/>
          </a:p>
          <a:p>
            <a:pPr indent="-273050" lvl="0" marL="273050" rtl="0" algn="l">
              <a:spcBef>
                <a:spcPts val="0"/>
              </a:spcBef>
              <a:spcAft>
                <a:spcPts val="0"/>
              </a:spcAft>
              <a:buSzPts val="2240"/>
              <a:buChar char="⦿"/>
            </a:pPr>
            <a:r>
              <a:rPr lang="en-US"/>
              <a:t>Eventually, </a:t>
            </a:r>
            <a:r>
              <a:rPr i="1" lang="en-US"/>
              <a:t>r</a:t>
            </a:r>
            <a:r>
              <a:rPr lang="en-US"/>
              <a:t> becomes zero, and the algorithms stops.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Foundry">
  <a:themeElements>
    <a:clrScheme name="Foundry">
      <a:dk1>
        <a:srgbClr val="000000"/>
      </a:dk1>
      <a:lt1>
        <a:srgbClr val="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1999-08-23T17:38:43Z</dcterms:created>
  <dc:creator>Anany Levitin</dc:creator>
</cp:coreProperties>
</file>