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whTUJlAdO1l2MvBTw4IK8x04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D10D34-0E52-4E91-A0B8-22A7F4ECB94E}">
  <a:tblStyle styleId="{84D10D34-0E52-4E91-A0B8-22A7F4ECB9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c92c1bec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c92c1b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cc92c1bec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javatpoint.com/matrix-chain-multiplication-exam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</a:t>
            </a:r>
            <a:endParaRPr/>
          </a:p>
        </p:txBody>
      </p:sp>
      <p:sp>
        <p:nvSpPr>
          <p:cNvPr id="97" name="Google Shape;9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Suppose we have a sequence or chain 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, …, A</a:t>
            </a:r>
            <a:r>
              <a:rPr baseline="-25000" i="1" lang="en-US"/>
              <a:t>n</a:t>
            </a:r>
            <a:r>
              <a:rPr lang="en-US"/>
              <a:t> of </a:t>
            </a:r>
            <a:r>
              <a:rPr i="1" lang="en-US"/>
              <a:t>n</a:t>
            </a:r>
            <a:r>
              <a:rPr lang="en-US"/>
              <a:t> matrices to be multiplied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That is, we want to compute the product A</a:t>
            </a:r>
            <a:r>
              <a:rPr baseline="-25000" lang="en-US"/>
              <a:t>1</a:t>
            </a:r>
            <a:r>
              <a:rPr lang="en-US"/>
              <a:t>A</a:t>
            </a:r>
            <a:r>
              <a:rPr baseline="-25000" lang="en-US"/>
              <a:t>2</a:t>
            </a:r>
            <a:r>
              <a:rPr lang="en-US"/>
              <a:t>…A</a:t>
            </a:r>
            <a:r>
              <a:rPr baseline="-25000" i="1" lang="en-US"/>
              <a:t>n</a:t>
            </a:r>
            <a:endParaRPr/>
          </a:p>
          <a:p>
            <a:pPr indent="-40640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many possible ways (parenthesizations) to compute the product</a:t>
            </a:r>
            <a:endParaRPr i="1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Dynamic Programming Approach </a:t>
            </a:r>
            <a:r>
              <a:rPr lang="en-US" sz="2000"/>
              <a:t>…contd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j</a:t>
            </a:r>
            <a:r>
              <a:rPr lang="en-US"/>
              <a:t> = (A</a:t>
            </a:r>
            <a:r>
              <a:rPr baseline="-25000" i="1" lang="en-US"/>
              <a:t>i </a:t>
            </a:r>
            <a:r>
              <a:rPr lang="en-US"/>
              <a:t>A</a:t>
            </a:r>
            <a:r>
              <a:rPr baseline="-25000" i="1" lang="en-US"/>
              <a:t>i</a:t>
            </a:r>
            <a:r>
              <a:rPr baseline="-25000" lang="en-US"/>
              <a:t>+1</a:t>
            </a:r>
            <a:r>
              <a:rPr lang="en-US"/>
              <a:t>…A</a:t>
            </a:r>
            <a:r>
              <a:rPr baseline="-25000" i="1" lang="en-US"/>
              <a:t>k</a:t>
            </a:r>
            <a:r>
              <a:rPr lang="en-US"/>
              <a:t>)·(A</a:t>
            </a:r>
            <a:r>
              <a:rPr baseline="-25000" i="1" lang="en-US"/>
              <a:t>k</a:t>
            </a:r>
            <a:r>
              <a:rPr baseline="-25000" lang="en-US"/>
              <a:t>+1</a:t>
            </a:r>
            <a:r>
              <a:rPr lang="en-US"/>
              <a:t>A</a:t>
            </a:r>
            <a:r>
              <a:rPr baseline="-25000" i="1" lang="en-US"/>
              <a:t>k</a:t>
            </a:r>
            <a:r>
              <a:rPr baseline="-25000" lang="en-US"/>
              <a:t>+2</a:t>
            </a:r>
            <a:r>
              <a:rPr lang="en-US"/>
              <a:t>…A</a:t>
            </a:r>
            <a:r>
              <a:rPr baseline="-25000" i="1" lang="en-US"/>
              <a:t>j</a:t>
            </a:r>
            <a:r>
              <a:rPr lang="en-US"/>
              <a:t>)=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k</a:t>
            </a:r>
            <a:r>
              <a:rPr lang="en-US"/>
              <a:t> · A</a:t>
            </a:r>
            <a:r>
              <a:rPr baseline="-25000" i="1" lang="en-US"/>
              <a:t>k</a:t>
            </a:r>
            <a:r>
              <a:rPr baseline="-25000" lang="en-US"/>
              <a:t>+1..</a:t>
            </a:r>
            <a:r>
              <a:rPr baseline="-25000" i="1" lang="en-US"/>
              <a:t>j</a:t>
            </a:r>
            <a:r>
              <a:rPr lang="en-US"/>
              <a:t> 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Cost of computing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j</a:t>
            </a:r>
            <a:r>
              <a:rPr lang="en-US"/>
              <a:t> = cost of computing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k</a:t>
            </a:r>
            <a:r>
              <a:rPr lang="en-US"/>
              <a:t> + cost of computing A</a:t>
            </a:r>
            <a:r>
              <a:rPr baseline="-25000" i="1" lang="en-US"/>
              <a:t>k</a:t>
            </a:r>
            <a:r>
              <a:rPr baseline="-25000" lang="en-US"/>
              <a:t>+1..</a:t>
            </a:r>
            <a:r>
              <a:rPr baseline="-25000" i="1" lang="en-US"/>
              <a:t>j</a:t>
            </a:r>
            <a:r>
              <a:rPr lang="en-US"/>
              <a:t> + cost of multiplying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k</a:t>
            </a:r>
            <a:r>
              <a:rPr lang="en-US"/>
              <a:t> and A</a:t>
            </a:r>
            <a:r>
              <a:rPr baseline="-25000" i="1" lang="en-US"/>
              <a:t>k</a:t>
            </a:r>
            <a:r>
              <a:rPr baseline="-25000" lang="en-US"/>
              <a:t>+1..</a:t>
            </a:r>
            <a:r>
              <a:rPr baseline="-25000" i="1" lang="en-US"/>
              <a:t>j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Cost of multiplying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k</a:t>
            </a:r>
            <a:r>
              <a:rPr lang="en-US"/>
              <a:t> and A</a:t>
            </a:r>
            <a:r>
              <a:rPr baseline="-25000" i="1" lang="en-US"/>
              <a:t>k</a:t>
            </a:r>
            <a:r>
              <a:rPr baseline="-25000" lang="en-US"/>
              <a:t>+1..</a:t>
            </a:r>
            <a:r>
              <a:rPr baseline="-25000" i="1" lang="en-US"/>
              <a:t>j </a:t>
            </a:r>
            <a:r>
              <a:rPr lang="en-US"/>
              <a:t>is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baseline="-25000" lang="en-US"/>
              <a:t>-1</a:t>
            </a:r>
            <a:r>
              <a:rPr i="1" lang="en-US"/>
              <a:t>p</a:t>
            </a:r>
            <a:r>
              <a:rPr baseline="-25000" i="1" lang="en-US"/>
              <a:t>k </a:t>
            </a:r>
            <a:r>
              <a:rPr i="1" lang="en-US"/>
              <a:t>p</a:t>
            </a:r>
            <a:r>
              <a:rPr baseline="-25000" i="1" lang="en-US"/>
              <a:t>j</a:t>
            </a:r>
            <a:endParaRPr/>
          </a:p>
          <a:p>
            <a:pPr indent="-3556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aseline="-25000" i="1"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Arial"/>
              <a:buChar char="–"/>
            </a:pPr>
            <a:r>
              <a:rPr i="1" lang="en-US">
                <a:solidFill>
                  <a:srgbClr val="CC6600"/>
                </a:solidFill>
              </a:rPr>
              <a:t>m</a:t>
            </a:r>
            <a:r>
              <a:rPr lang="en-US">
                <a:solidFill>
                  <a:srgbClr val="CC6600"/>
                </a:solidFill>
              </a:rPr>
              <a:t>[</a:t>
            </a:r>
            <a:r>
              <a:rPr i="1" lang="en-US">
                <a:solidFill>
                  <a:srgbClr val="CC6600"/>
                </a:solidFill>
              </a:rPr>
              <a:t>i</a:t>
            </a:r>
            <a:r>
              <a:rPr lang="en-US">
                <a:solidFill>
                  <a:srgbClr val="CC6600"/>
                </a:solidFill>
              </a:rPr>
              <a:t>, </a:t>
            </a:r>
            <a:r>
              <a:rPr i="1" lang="en-US">
                <a:solidFill>
                  <a:srgbClr val="CC6600"/>
                </a:solidFill>
              </a:rPr>
              <a:t>j </a:t>
            </a:r>
            <a:r>
              <a:rPr lang="en-US">
                <a:solidFill>
                  <a:srgbClr val="CC6600"/>
                </a:solidFill>
              </a:rPr>
              <a:t>] = </a:t>
            </a:r>
            <a:r>
              <a:rPr i="1" lang="en-US">
                <a:solidFill>
                  <a:srgbClr val="CC6600"/>
                </a:solidFill>
              </a:rPr>
              <a:t>m</a:t>
            </a:r>
            <a:r>
              <a:rPr lang="en-US">
                <a:solidFill>
                  <a:srgbClr val="CC6600"/>
                </a:solidFill>
              </a:rPr>
              <a:t>[</a:t>
            </a:r>
            <a:r>
              <a:rPr i="1" lang="en-US">
                <a:solidFill>
                  <a:srgbClr val="CC6600"/>
                </a:solidFill>
              </a:rPr>
              <a:t>i</a:t>
            </a:r>
            <a:r>
              <a:rPr lang="en-US">
                <a:solidFill>
                  <a:srgbClr val="CC6600"/>
                </a:solidFill>
              </a:rPr>
              <a:t>, </a:t>
            </a:r>
            <a:r>
              <a:rPr i="1" lang="en-US">
                <a:solidFill>
                  <a:srgbClr val="CC6600"/>
                </a:solidFill>
              </a:rPr>
              <a:t>k</a:t>
            </a:r>
            <a:r>
              <a:rPr lang="en-US">
                <a:solidFill>
                  <a:srgbClr val="CC6600"/>
                </a:solidFill>
              </a:rPr>
              <a:t>] + </a:t>
            </a:r>
            <a:r>
              <a:rPr i="1" lang="en-US">
                <a:solidFill>
                  <a:srgbClr val="CC6600"/>
                </a:solidFill>
              </a:rPr>
              <a:t>m</a:t>
            </a:r>
            <a:r>
              <a:rPr lang="en-US">
                <a:solidFill>
                  <a:srgbClr val="CC6600"/>
                </a:solidFill>
              </a:rPr>
              <a:t>[</a:t>
            </a:r>
            <a:r>
              <a:rPr i="1" lang="en-US">
                <a:solidFill>
                  <a:srgbClr val="CC6600"/>
                </a:solidFill>
              </a:rPr>
              <a:t>k</a:t>
            </a:r>
            <a:r>
              <a:rPr lang="en-US">
                <a:solidFill>
                  <a:srgbClr val="CC6600"/>
                </a:solidFill>
              </a:rPr>
              <a:t>+1, </a:t>
            </a:r>
            <a:r>
              <a:rPr i="1" lang="en-US">
                <a:solidFill>
                  <a:srgbClr val="CC6600"/>
                </a:solidFill>
              </a:rPr>
              <a:t>j </a:t>
            </a:r>
            <a:r>
              <a:rPr lang="en-US">
                <a:solidFill>
                  <a:srgbClr val="CC6600"/>
                </a:solidFill>
              </a:rPr>
              <a:t>] + </a:t>
            </a:r>
            <a:r>
              <a:rPr i="1" lang="en-US">
                <a:solidFill>
                  <a:srgbClr val="CC6600"/>
                </a:solidFill>
              </a:rPr>
              <a:t>p</a:t>
            </a:r>
            <a:r>
              <a:rPr baseline="-25000" i="1" lang="en-US">
                <a:solidFill>
                  <a:srgbClr val="CC6600"/>
                </a:solidFill>
              </a:rPr>
              <a:t>i</a:t>
            </a:r>
            <a:r>
              <a:rPr baseline="-25000" lang="en-US">
                <a:solidFill>
                  <a:srgbClr val="CC6600"/>
                </a:solidFill>
              </a:rPr>
              <a:t>-1</a:t>
            </a:r>
            <a:r>
              <a:rPr i="1" lang="en-US">
                <a:solidFill>
                  <a:srgbClr val="CC6600"/>
                </a:solidFill>
              </a:rPr>
              <a:t>p</a:t>
            </a:r>
            <a:r>
              <a:rPr baseline="-25000" i="1" lang="en-US">
                <a:solidFill>
                  <a:srgbClr val="CC6600"/>
                </a:solidFill>
              </a:rPr>
              <a:t>k </a:t>
            </a:r>
            <a:r>
              <a:rPr i="1" lang="en-US">
                <a:solidFill>
                  <a:srgbClr val="CC6600"/>
                </a:solidFill>
              </a:rPr>
              <a:t>p</a:t>
            </a:r>
            <a:r>
              <a:rPr baseline="-25000" i="1" lang="en-US">
                <a:solidFill>
                  <a:srgbClr val="CC6600"/>
                </a:solidFill>
              </a:rPr>
              <a:t>j  </a:t>
            </a:r>
            <a:r>
              <a:rPr i="1" lang="en-US">
                <a:solidFill>
                  <a:srgbClr val="CC6600"/>
                </a:solidFill>
              </a:rPr>
              <a:t>          for i</a:t>
            </a:r>
            <a:r>
              <a:rPr lang="en-US">
                <a:solidFill>
                  <a:srgbClr val="CC6600"/>
                </a:solidFill>
              </a:rPr>
              <a:t> ≤ </a:t>
            </a:r>
            <a:r>
              <a:rPr i="1" lang="en-US">
                <a:solidFill>
                  <a:srgbClr val="CC6600"/>
                </a:solidFill>
              </a:rPr>
              <a:t>k</a:t>
            </a:r>
            <a:r>
              <a:rPr lang="en-US">
                <a:solidFill>
                  <a:srgbClr val="CC6600"/>
                </a:solidFill>
              </a:rPr>
              <a:t> &lt; </a:t>
            </a:r>
            <a:r>
              <a:rPr i="1" lang="en-US">
                <a:solidFill>
                  <a:srgbClr val="CC6600"/>
                </a:solidFill>
              </a:rPr>
              <a:t>j</a:t>
            </a:r>
            <a:endParaRPr>
              <a:solidFill>
                <a:srgbClr val="CC6600"/>
              </a:solidFill>
            </a:endParaRPr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1" lang="en-US"/>
              <a:t>m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i </a:t>
            </a:r>
            <a:r>
              <a:rPr lang="en-US"/>
              <a:t>] = 0 for </a:t>
            </a:r>
            <a:r>
              <a:rPr i="1" lang="en-US"/>
              <a:t>i</a:t>
            </a:r>
            <a:r>
              <a:rPr lang="en-US"/>
              <a:t>=1,2,…,</a:t>
            </a:r>
            <a:r>
              <a:rPr i="1" lang="en-US"/>
              <a:t>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Dynamic Programming Approach </a:t>
            </a:r>
            <a:r>
              <a:rPr lang="en-US" sz="2000"/>
              <a:t>…contd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457200" y="1600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But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-US"/>
              <a:t> optimal parenthesization occurs at one value of k among all possible </a:t>
            </a:r>
            <a:r>
              <a:rPr i="1" lang="en-US"/>
              <a:t>i</a:t>
            </a:r>
            <a:r>
              <a:rPr lang="en-US"/>
              <a:t> ≤ </a:t>
            </a:r>
            <a:r>
              <a:rPr i="1" lang="en-US"/>
              <a:t>k</a:t>
            </a:r>
            <a:r>
              <a:rPr lang="en-US"/>
              <a:t> &lt; </a:t>
            </a:r>
            <a:r>
              <a:rPr i="1" lang="en-US"/>
              <a:t>j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Check all these and select the best one</a:t>
            </a:r>
            <a:endParaRPr/>
          </a:p>
          <a:p>
            <a:pPr indent="-3556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/>
          </a:p>
        </p:txBody>
      </p:sp>
      <p:sp>
        <p:nvSpPr>
          <p:cNvPr id="174" name="Google Shape;174;p11"/>
          <p:cNvSpPr txBox="1"/>
          <p:nvPr/>
        </p:nvSpPr>
        <p:spPr>
          <a:xfrm>
            <a:off x="228600" y="4343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] =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2057400" y="3962400"/>
            <a:ext cx="6934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0 					            if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1981200" y="4572000"/>
            <a:ext cx="6858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min 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] +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+1,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] +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baseline="-2500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1524000" y="5105400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828800" y="50292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0" i="1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0" i="1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752600" y="4191000"/>
            <a:ext cx="228600" cy="838200"/>
          </a:xfrm>
          <a:prstGeom prst="leftBrace">
            <a:avLst>
              <a:gd fmla="val 30556" name="adj1"/>
              <a:gd fmla="val 50000" name="adj2"/>
            </a:avLst>
          </a:prstGeom>
          <a:noFill/>
          <a:ln cap="flat" cmpd="sng" w="9525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228600" y="3505200"/>
            <a:ext cx="8686800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Dynamic Programming Approach </a:t>
            </a:r>
            <a:r>
              <a:rPr lang="en-US" sz="2000"/>
              <a:t>…contd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keep track of how to construct an optimal solution, we use a table </a:t>
            </a:r>
            <a:r>
              <a:rPr i="1" lang="en-US"/>
              <a:t>s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s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 </a:t>
            </a:r>
            <a:r>
              <a:rPr lang="en-US"/>
              <a:t>] = value of </a:t>
            </a:r>
            <a:r>
              <a:rPr i="1" lang="en-US"/>
              <a:t>k</a:t>
            </a:r>
            <a:r>
              <a:rPr lang="en-US"/>
              <a:t> at which A</a:t>
            </a:r>
            <a:r>
              <a:rPr baseline="-25000" i="1" lang="en-US"/>
              <a:t>i</a:t>
            </a:r>
            <a:r>
              <a:rPr lang="en-US"/>
              <a:t> A</a:t>
            </a:r>
            <a:r>
              <a:rPr baseline="-25000" i="1" lang="en-US"/>
              <a:t>i</a:t>
            </a:r>
            <a:r>
              <a:rPr baseline="-25000" lang="en-US"/>
              <a:t>+1</a:t>
            </a:r>
            <a:r>
              <a:rPr lang="en-US"/>
              <a:t> … A</a:t>
            </a:r>
            <a:r>
              <a:rPr baseline="-25000" i="1" lang="en-US"/>
              <a:t>j</a:t>
            </a:r>
            <a:r>
              <a:rPr lang="en-US"/>
              <a:t> is split for optimal parenthesization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Algorithm: next slide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First computes costs for chains of length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/>
              <a:t>=1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Then for chains of length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/>
              <a:t>=2,3, … and so on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Computes the optimal cost bottom-up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Algorithm to Compute Optimal Cost</a:t>
            </a:r>
            <a:endParaRPr sz="1800"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Array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[0…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containing matrix dimensions and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Minimum-cost table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split table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MATRIX-CHAIN-ORDER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 ],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i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0 </a:t>
            </a:r>
            <a:endParaRPr i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2 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n-l+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lang="en-US" sz="2000"/>
              <a:t>∞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k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p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-1]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aseline="-25000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i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5257800" y="2286000"/>
            <a:ext cx="3352800" cy="101441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Constructing Optimal Solution</a:t>
            </a:r>
            <a:endParaRPr sz="2000"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Our algorithm computes the minimum-cost table </a:t>
            </a:r>
            <a:r>
              <a:rPr i="1" lang="en-US"/>
              <a:t>m</a:t>
            </a:r>
            <a:r>
              <a:rPr lang="en-US"/>
              <a:t> and the split table </a:t>
            </a:r>
            <a:r>
              <a:rPr i="1" lang="en-US"/>
              <a:t>s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optimal solution can be constructed from the split table </a:t>
            </a:r>
            <a:r>
              <a:rPr i="1" lang="en-US"/>
              <a:t>s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Each entry </a:t>
            </a:r>
            <a:r>
              <a:rPr i="1" lang="en-US"/>
              <a:t>s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r>
              <a:rPr lang="en-US"/>
              <a:t> ]=</a:t>
            </a:r>
            <a:r>
              <a:rPr i="1" lang="en-US"/>
              <a:t>k</a:t>
            </a:r>
            <a:r>
              <a:rPr lang="en-US"/>
              <a:t> shows where to split the product A</a:t>
            </a:r>
            <a:r>
              <a:rPr baseline="-25000" i="1" lang="en-US"/>
              <a:t>i</a:t>
            </a:r>
            <a:r>
              <a:rPr lang="en-US"/>
              <a:t> A</a:t>
            </a:r>
            <a:r>
              <a:rPr baseline="-25000" i="1" lang="en-US"/>
              <a:t>i</a:t>
            </a:r>
            <a:r>
              <a:rPr baseline="-25000" lang="en-US"/>
              <a:t>+1</a:t>
            </a:r>
            <a:r>
              <a:rPr lang="en-US"/>
              <a:t> … A</a:t>
            </a:r>
            <a:r>
              <a:rPr baseline="-25000" i="1" lang="en-US"/>
              <a:t>j</a:t>
            </a:r>
            <a:r>
              <a:rPr lang="en-US"/>
              <a:t> for the minimum cost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 sz="2000"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457200" y="16002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Show how to multiply this matrix chain optimally</a:t>
            </a:r>
            <a:endParaRPr/>
          </a:p>
          <a:p>
            <a:pPr indent="-4318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Solution on the board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Minimum cost 15,125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Optimal parenthesization ((A</a:t>
            </a:r>
            <a:r>
              <a:rPr baseline="-25000" lang="en-US" sz="2400"/>
              <a:t>1</a:t>
            </a:r>
            <a:r>
              <a:rPr lang="en-US" sz="2400"/>
              <a:t>(A</a:t>
            </a:r>
            <a:r>
              <a:rPr baseline="-25000" lang="en-US" sz="2400"/>
              <a:t>2</a:t>
            </a:r>
            <a:r>
              <a:rPr lang="en-US" sz="2400"/>
              <a:t>A</a:t>
            </a:r>
            <a:r>
              <a:rPr baseline="-25000" lang="en-US" sz="2400"/>
              <a:t>3</a:t>
            </a:r>
            <a:r>
              <a:rPr lang="en-US" sz="2400"/>
              <a:t>))((A</a:t>
            </a:r>
            <a:r>
              <a:rPr baseline="-25000" lang="en-US" sz="2400"/>
              <a:t>4 </a:t>
            </a:r>
            <a:r>
              <a:rPr lang="en-US" sz="2400"/>
              <a:t>A</a:t>
            </a:r>
            <a:r>
              <a:rPr baseline="-25000" lang="en-US" sz="2400"/>
              <a:t>5</a:t>
            </a:r>
            <a:r>
              <a:rPr lang="en-US" sz="2400"/>
              <a:t>)A</a:t>
            </a:r>
            <a:r>
              <a:rPr baseline="-25000" lang="en-US" sz="2400"/>
              <a:t>6</a:t>
            </a:r>
            <a:r>
              <a:rPr lang="en-US" sz="2400"/>
              <a:t>))</a:t>
            </a:r>
            <a:endParaRPr/>
          </a:p>
        </p:txBody>
      </p:sp>
      <p:graphicFrame>
        <p:nvGraphicFramePr>
          <p:cNvPr id="210" name="Google Shape;210;p15"/>
          <p:cNvGraphicFramePr/>
          <p:nvPr/>
        </p:nvGraphicFramePr>
        <p:xfrm>
          <a:off x="5410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{84D10D34-0E52-4E91-A0B8-22A7F4ECB94E}</a:tableStyleId>
              </a:tblPr>
              <a:tblGrid>
                <a:gridCol w="1257300"/>
                <a:gridCol w="20193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Matrix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Dimension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30×35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35×15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15×5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5×10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10×20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20×25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p15"/>
          <p:cNvCxnSpPr/>
          <p:nvPr/>
        </p:nvCxnSpPr>
        <p:spPr>
          <a:xfrm>
            <a:off x="4114800" y="2438400"/>
            <a:ext cx="1143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c92c1becd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Reference</a:t>
            </a:r>
            <a:endParaRPr/>
          </a:p>
        </p:txBody>
      </p:sp>
      <p:sp>
        <p:nvSpPr>
          <p:cNvPr id="218" name="Google Shape;218;gcc92c1becd_0_0"/>
          <p:cNvSpPr txBox="1"/>
          <p:nvPr>
            <p:ph idx="1" type="body"/>
          </p:nvPr>
        </p:nvSpPr>
        <p:spPr>
          <a:xfrm>
            <a:off x="457200" y="1600200"/>
            <a:ext cx="76650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https://www.javatpoint.com/matrix-chain-multiplication-example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8761D"/>
                </a:solidFill>
              </a:rPr>
              <a:t>matrix chain multiplication example ppt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8761D"/>
                </a:solidFill>
              </a:rPr>
              <a:t>https://www.slideshare.net/RespaPeter/matrix-chain-multiplication</a:t>
            </a:r>
            <a:endParaRPr b="1" sz="3900">
              <a:solidFill>
                <a:srgbClr val="38761D"/>
              </a:solidFill>
            </a:endParaRPr>
          </a:p>
        </p:txBody>
      </p:sp>
      <p:sp>
        <p:nvSpPr>
          <p:cNvPr id="219" name="Google Shape;219;gcc92c1becd_0_0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 consider the chain 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, A</a:t>
            </a:r>
            <a:r>
              <a:rPr baseline="-25000" lang="en-US"/>
              <a:t>3</a:t>
            </a:r>
            <a:r>
              <a:rPr lang="en-US"/>
              <a:t>, A</a:t>
            </a:r>
            <a:r>
              <a:rPr baseline="-25000" lang="en-US"/>
              <a:t>4</a:t>
            </a:r>
            <a:r>
              <a:rPr lang="en-US"/>
              <a:t> of 4 matrices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Let us compute the product A</a:t>
            </a:r>
            <a:r>
              <a:rPr baseline="-25000" lang="en-US"/>
              <a:t>1</a:t>
            </a:r>
            <a:r>
              <a:rPr lang="en-US"/>
              <a:t>A</a:t>
            </a:r>
            <a:r>
              <a:rPr baseline="-25000" lang="en-US"/>
              <a:t>2</a:t>
            </a:r>
            <a:r>
              <a:rPr lang="en-US"/>
              <a:t>A</a:t>
            </a:r>
            <a:r>
              <a:rPr baseline="-25000" lang="en-US"/>
              <a:t>3</a:t>
            </a:r>
            <a:r>
              <a:rPr lang="en-US"/>
              <a:t>A</a:t>
            </a:r>
            <a:r>
              <a:rPr baseline="-25000" lang="en-US"/>
              <a:t>4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5 possible ways: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CC6600"/>
                </a:solidFill>
              </a:rPr>
              <a:t>(A</a:t>
            </a:r>
            <a:r>
              <a:rPr baseline="-25000" lang="en-US">
                <a:solidFill>
                  <a:srgbClr val="CC6600"/>
                </a:solidFill>
              </a:rPr>
              <a:t>1</a:t>
            </a:r>
            <a:r>
              <a:rPr lang="en-US">
                <a:solidFill>
                  <a:srgbClr val="CC6600"/>
                </a:solidFill>
              </a:rPr>
              <a:t>(A</a:t>
            </a:r>
            <a:r>
              <a:rPr baseline="-25000" lang="en-US">
                <a:solidFill>
                  <a:srgbClr val="CC6600"/>
                </a:solidFill>
              </a:rPr>
              <a:t>2</a:t>
            </a:r>
            <a:r>
              <a:rPr lang="en-US">
                <a:solidFill>
                  <a:srgbClr val="CC6600"/>
                </a:solidFill>
              </a:rPr>
              <a:t>(A</a:t>
            </a:r>
            <a:r>
              <a:rPr baseline="-25000" lang="en-US">
                <a:solidFill>
                  <a:srgbClr val="CC6600"/>
                </a:solidFill>
              </a:rPr>
              <a:t>3</a:t>
            </a:r>
            <a:r>
              <a:rPr lang="en-US">
                <a:solidFill>
                  <a:srgbClr val="CC6600"/>
                </a:solidFill>
              </a:rPr>
              <a:t>A</a:t>
            </a:r>
            <a:r>
              <a:rPr baseline="-25000" lang="en-US">
                <a:solidFill>
                  <a:srgbClr val="CC6600"/>
                </a:solidFill>
              </a:rPr>
              <a:t>4</a:t>
            </a:r>
            <a:r>
              <a:rPr lang="en-US">
                <a:solidFill>
                  <a:srgbClr val="CC6600"/>
                </a:solidFill>
              </a:rPr>
              <a:t>)))</a:t>
            </a:r>
            <a:endParaRPr baseline="-25000">
              <a:solidFill>
                <a:srgbClr val="CC6600"/>
              </a:solidFill>
            </a:endParaRPr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9900"/>
                </a:solidFill>
              </a:rPr>
              <a:t>(A</a:t>
            </a:r>
            <a:r>
              <a:rPr baseline="-25000" lang="en-US">
                <a:solidFill>
                  <a:srgbClr val="009900"/>
                </a:solidFill>
              </a:rPr>
              <a:t>1</a:t>
            </a:r>
            <a:r>
              <a:rPr lang="en-US">
                <a:solidFill>
                  <a:srgbClr val="009900"/>
                </a:solidFill>
              </a:rPr>
              <a:t>((A</a:t>
            </a:r>
            <a:r>
              <a:rPr baseline="-25000" lang="en-US">
                <a:solidFill>
                  <a:srgbClr val="009900"/>
                </a:solidFill>
              </a:rPr>
              <a:t>2</a:t>
            </a:r>
            <a:r>
              <a:rPr lang="en-US">
                <a:solidFill>
                  <a:srgbClr val="009900"/>
                </a:solidFill>
              </a:rPr>
              <a:t>A</a:t>
            </a:r>
            <a:r>
              <a:rPr baseline="-25000" lang="en-US">
                <a:solidFill>
                  <a:srgbClr val="009900"/>
                </a:solidFill>
              </a:rPr>
              <a:t>3</a:t>
            </a:r>
            <a:r>
              <a:rPr lang="en-US">
                <a:solidFill>
                  <a:srgbClr val="009900"/>
                </a:solidFill>
              </a:rPr>
              <a:t>)A</a:t>
            </a:r>
            <a:r>
              <a:rPr baseline="-25000" lang="en-US">
                <a:solidFill>
                  <a:srgbClr val="009900"/>
                </a:solidFill>
              </a:rPr>
              <a:t>4</a:t>
            </a:r>
            <a:r>
              <a:rPr lang="en-US">
                <a:solidFill>
                  <a:srgbClr val="009900"/>
                </a:solidFill>
              </a:rPr>
              <a:t>))</a:t>
            </a:r>
            <a:endParaRPr baseline="-25000">
              <a:solidFill>
                <a:srgbClr val="009900"/>
              </a:solidFill>
            </a:endParaRPr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((A</a:t>
            </a:r>
            <a:r>
              <a:rPr baseline="-25000"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baseline="-25000" lang="en-US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)(A</a:t>
            </a:r>
            <a:r>
              <a:rPr baseline="-25000"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baseline="-25000" lang="en-US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))</a:t>
            </a:r>
            <a:endParaRPr baseline="-25000">
              <a:solidFill>
                <a:srgbClr val="FF0000"/>
              </a:solidFill>
            </a:endParaRPr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3333FF"/>
                </a:solidFill>
              </a:rPr>
              <a:t>((A</a:t>
            </a:r>
            <a:r>
              <a:rPr baseline="-25000" lang="en-US">
                <a:solidFill>
                  <a:srgbClr val="3333FF"/>
                </a:solidFill>
              </a:rPr>
              <a:t>1</a:t>
            </a:r>
            <a:r>
              <a:rPr lang="en-US">
                <a:solidFill>
                  <a:srgbClr val="3333FF"/>
                </a:solidFill>
              </a:rPr>
              <a:t>(A</a:t>
            </a:r>
            <a:r>
              <a:rPr baseline="-25000" lang="en-US">
                <a:solidFill>
                  <a:srgbClr val="3333FF"/>
                </a:solidFill>
              </a:rPr>
              <a:t>2</a:t>
            </a:r>
            <a:r>
              <a:rPr lang="en-US">
                <a:solidFill>
                  <a:srgbClr val="3333FF"/>
                </a:solidFill>
              </a:rPr>
              <a:t>A</a:t>
            </a:r>
            <a:r>
              <a:rPr baseline="-25000" lang="en-US">
                <a:solidFill>
                  <a:srgbClr val="3333FF"/>
                </a:solidFill>
              </a:rPr>
              <a:t>3</a:t>
            </a:r>
            <a:r>
              <a:rPr lang="en-US">
                <a:solidFill>
                  <a:srgbClr val="3333FF"/>
                </a:solidFill>
              </a:rPr>
              <a:t>))A</a:t>
            </a:r>
            <a:r>
              <a:rPr baseline="-25000" lang="en-US">
                <a:solidFill>
                  <a:srgbClr val="3333FF"/>
                </a:solidFill>
              </a:rPr>
              <a:t>4</a:t>
            </a:r>
            <a:r>
              <a:rPr lang="en-US">
                <a:solidFill>
                  <a:srgbClr val="3333FF"/>
                </a:solidFill>
              </a:rPr>
              <a:t>)</a:t>
            </a:r>
            <a:endParaRPr baseline="-25000">
              <a:solidFill>
                <a:srgbClr val="3333FF"/>
              </a:solidFill>
            </a:endParaRPr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D60093"/>
                </a:solidFill>
              </a:rPr>
              <a:t>(((A</a:t>
            </a:r>
            <a:r>
              <a:rPr baseline="-25000" lang="en-US">
                <a:solidFill>
                  <a:srgbClr val="D60093"/>
                </a:solidFill>
              </a:rPr>
              <a:t>1</a:t>
            </a:r>
            <a:r>
              <a:rPr lang="en-US">
                <a:solidFill>
                  <a:srgbClr val="D60093"/>
                </a:solidFill>
              </a:rPr>
              <a:t>A</a:t>
            </a:r>
            <a:r>
              <a:rPr baseline="-25000" lang="en-US">
                <a:solidFill>
                  <a:srgbClr val="D60093"/>
                </a:solidFill>
              </a:rPr>
              <a:t>2</a:t>
            </a:r>
            <a:r>
              <a:rPr lang="en-US">
                <a:solidFill>
                  <a:srgbClr val="D60093"/>
                </a:solidFill>
              </a:rPr>
              <a:t>)A</a:t>
            </a:r>
            <a:r>
              <a:rPr baseline="-25000" lang="en-US">
                <a:solidFill>
                  <a:srgbClr val="D60093"/>
                </a:solidFill>
              </a:rPr>
              <a:t>3</a:t>
            </a:r>
            <a:r>
              <a:rPr lang="en-US">
                <a:solidFill>
                  <a:srgbClr val="D60093"/>
                </a:solidFill>
              </a:rPr>
              <a:t>)A</a:t>
            </a:r>
            <a:r>
              <a:rPr baseline="-25000" lang="en-US">
                <a:solidFill>
                  <a:srgbClr val="D60093"/>
                </a:solidFill>
              </a:rPr>
              <a:t>4</a:t>
            </a:r>
            <a:r>
              <a:rPr lang="en-US">
                <a:solidFill>
                  <a:srgbClr val="D60093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compute the number of scalar multiplications necessary, we must know: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Arial"/>
              <a:buChar char="–"/>
            </a:pPr>
            <a:r>
              <a:rPr lang="en-US">
                <a:solidFill>
                  <a:srgbClr val="CC6600"/>
                </a:solidFill>
              </a:rPr>
              <a:t>Algorithm to multiply two matrices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Arial"/>
              <a:buChar char="–"/>
            </a:pPr>
            <a:r>
              <a:rPr lang="en-US">
                <a:solidFill>
                  <a:srgbClr val="CC6600"/>
                </a:solidFill>
              </a:rPr>
              <a:t>Matrix dimensions</a:t>
            </a:r>
            <a:endParaRPr/>
          </a:p>
          <a:p>
            <a:pPr indent="-4064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CC6600"/>
              </a:solidFill>
            </a:endParaRPr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9900"/>
                </a:solidFill>
              </a:rPr>
              <a:t>Can you write the algorithm to multiply two matrices?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3048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to Multiply 2 Matrices   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atrices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(with dimensions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333FF"/>
              </a:solidFill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Matrix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resulting from the product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19CB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2619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MATRIX-MULTIPLY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for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	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				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0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		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				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6.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81000" y="5486400"/>
            <a:ext cx="8305800" cy="6826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Scalar multiplication in line 5 dominates time to compute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scalar multiplications =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pqr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 Consider three matrices A</a:t>
            </a:r>
            <a:r>
              <a:rPr baseline="-25000" lang="en-US"/>
              <a:t>10×100</a:t>
            </a:r>
            <a:r>
              <a:rPr lang="en-US"/>
              <a:t>, B</a:t>
            </a:r>
            <a:r>
              <a:rPr baseline="-25000" lang="en-US"/>
              <a:t>100×5</a:t>
            </a:r>
            <a:r>
              <a:rPr lang="en-US"/>
              <a:t>, and C</a:t>
            </a:r>
            <a:r>
              <a:rPr baseline="-25000" lang="en-US"/>
              <a:t>5×50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2 ways to parenthesize 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–"/>
            </a:pPr>
            <a:r>
              <a:rPr lang="en-US">
                <a:solidFill>
                  <a:srgbClr val="3333FF"/>
                </a:solidFill>
              </a:rPr>
              <a:t>((AB)C) = D</a:t>
            </a:r>
            <a:r>
              <a:rPr baseline="-25000" lang="en-US">
                <a:solidFill>
                  <a:srgbClr val="3333FF"/>
                </a:solidFill>
              </a:rPr>
              <a:t>10×5</a:t>
            </a:r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3333FF"/>
                </a:solidFill>
              </a:rPr>
              <a:t> C</a:t>
            </a:r>
            <a:r>
              <a:rPr baseline="-25000" lang="en-US">
                <a:solidFill>
                  <a:srgbClr val="3333FF"/>
                </a:solidFill>
              </a:rPr>
              <a:t>5×50</a:t>
            </a:r>
            <a:endParaRPr>
              <a:solidFill>
                <a:srgbClr val="3333FF"/>
              </a:solidFill>
            </a:endParaRPr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CC6600"/>
                </a:solidFill>
              </a:rPr>
              <a:t>AB ⇒ 10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100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5=5,000 scalar multiplications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CC6600"/>
                </a:solidFill>
              </a:rPr>
              <a:t>DC ⇒ 10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5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50 =2,500 scalar multiplications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–"/>
            </a:pPr>
            <a:r>
              <a:rPr lang="en-US">
                <a:solidFill>
                  <a:srgbClr val="009900"/>
                </a:solidFill>
              </a:rPr>
              <a:t>(A(BC)) = A</a:t>
            </a:r>
            <a:r>
              <a:rPr baseline="-25000" lang="en-US">
                <a:solidFill>
                  <a:srgbClr val="009900"/>
                </a:solidFill>
              </a:rPr>
              <a:t>10×100</a:t>
            </a:r>
            <a:r>
              <a:rPr lang="en-US">
                <a:solidFill>
                  <a:srgbClr val="009900"/>
                </a:solidFill>
              </a:rPr>
              <a:t> </a:t>
            </a:r>
            <a:r>
              <a:rPr lang="en-US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009900"/>
                </a:solidFill>
              </a:rPr>
              <a:t> E</a:t>
            </a:r>
            <a:r>
              <a:rPr baseline="-25000" lang="en-US">
                <a:solidFill>
                  <a:srgbClr val="009900"/>
                </a:solidFill>
              </a:rPr>
              <a:t>100×50</a:t>
            </a:r>
            <a:endParaRPr>
              <a:solidFill>
                <a:srgbClr val="009900"/>
              </a:solidFill>
            </a:endParaRPr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D60093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D60093"/>
                </a:solidFill>
              </a:rPr>
              <a:t>BC ⇒ 100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5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50=25,000 scalar multiplications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D60093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D60093"/>
                </a:solidFill>
              </a:rPr>
              <a:t>AE ⇒ 10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100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50 =50,000 scalar multiplications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8001000" y="381000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7,500 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5867400" y="601980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75,000 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24800" y="3962400"/>
            <a:ext cx="152400" cy="533400"/>
          </a:xfrm>
          <a:prstGeom prst="rightBrace">
            <a:avLst>
              <a:gd fmla="val 291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8305800" y="5334000"/>
            <a:ext cx="152400" cy="533400"/>
          </a:xfrm>
          <a:prstGeom prst="rightBrace">
            <a:avLst>
              <a:gd fmla="val 291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7086600" y="5562600"/>
            <a:ext cx="1714500" cy="838200"/>
          </a:xfrm>
          <a:custGeom>
            <a:rect b="b" l="l" r="r" t="t"/>
            <a:pathLst>
              <a:path extrusionOk="0" h="528" w="1080">
                <a:moveTo>
                  <a:pt x="960" y="0"/>
                </a:moveTo>
                <a:cubicBezTo>
                  <a:pt x="1020" y="64"/>
                  <a:pt x="1080" y="128"/>
                  <a:pt x="1056" y="192"/>
                </a:cubicBezTo>
                <a:cubicBezTo>
                  <a:pt x="1032" y="256"/>
                  <a:pt x="928" y="336"/>
                  <a:pt x="816" y="384"/>
                </a:cubicBezTo>
                <a:cubicBezTo>
                  <a:pt x="704" y="432"/>
                  <a:pt x="520" y="456"/>
                  <a:pt x="384" y="480"/>
                </a:cubicBezTo>
                <a:cubicBezTo>
                  <a:pt x="248" y="504"/>
                  <a:pt x="124" y="516"/>
                  <a:pt x="0" y="5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Matrix-chain multiplication problem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Given a chain 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, …, A</a:t>
            </a:r>
            <a:r>
              <a:rPr baseline="-25000" i="1" lang="en-US"/>
              <a:t>n</a:t>
            </a:r>
            <a:r>
              <a:rPr lang="en-US"/>
              <a:t> of </a:t>
            </a:r>
            <a:r>
              <a:rPr i="1" lang="en-US"/>
              <a:t>n</a:t>
            </a:r>
            <a:r>
              <a:rPr lang="en-US"/>
              <a:t> matrices, where for </a:t>
            </a:r>
            <a:r>
              <a:rPr i="1" lang="en-US"/>
              <a:t>i</a:t>
            </a:r>
            <a:r>
              <a:rPr lang="en-US"/>
              <a:t>=1, 2, …, </a:t>
            </a:r>
            <a:r>
              <a:rPr i="1" lang="en-US"/>
              <a:t>n</a:t>
            </a:r>
            <a:r>
              <a:rPr lang="en-US"/>
              <a:t>, matrix A</a:t>
            </a:r>
            <a:r>
              <a:rPr baseline="-25000" i="1" lang="en-US"/>
              <a:t>i</a:t>
            </a:r>
            <a:r>
              <a:rPr lang="en-US"/>
              <a:t> has dimension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baseline="-25000" lang="en-US"/>
              <a:t>-1</a:t>
            </a:r>
            <a:r>
              <a:rPr lang="en-US"/>
              <a:t>×</a:t>
            </a:r>
            <a:r>
              <a:rPr i="1" lang="en-US"/>
              <a:t>p</a:t>
            </a:r>
            <a:r>
              <a:rPr baseline="-25000" i="1" lang="en-US"/>
              <a:t>i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–"/>
            </a:pPr>
            <a:r>
              <a:rPr lang="en-US">
                <a:solidFill>
                  <a:srgbClr val="3333FF"/>
                </a:solidFill>
              </a:rPr>
              <a:t>Parenthesize the product A</a:t>
            </a:r>
            <a:r>
              <a:rPr baseline="-25000" lang="en-US">
                <a:solidFill>
                  <a:srgbClr val="3333FF"/>
                </a:solidFill>
              </a:rPr>
              <a:t>1</a:t>
            </a:r>
            <a:r>
              <a:rPr lang="en-US">
                <a:solidFill>
                  <a:srgbClr val="3333FF"/>
                </a:solidFill>
              </a:rPr>
              <a:t>A</a:t>
            </a:r>
            <a:r>
              <a:rPr baseline="-25000" lang="en-US">
                <a:solidFill>
                  <a:srgbClr val="3333FF"/>
                </a:solidFill>
              </a:rPr>
              <a:t>2</a:t>
            </a:r>
            <a:r>
              <a:rPr lang="en-US">
                <a:solidFill>
                  <a:srgbClr val="3333FF"/>
                </a:solidFill>
              </a:rPr>
              <a:t>…A</a:t>
            </a:r>
            <a:r>
              <a:rPr baseline="-25000" i="1" lang="en-US">
                <a:solidFill>
                  <a:srgbClr val="3333FF"/>
                </a:solidFill>
              </a:rPr>
              <a:t>n </a:t>
            </a:r>
            <a:r>
              <a:rPr lang="en-US">
                <a:solidFill>
                  <a:srgbClr val="3333FF"/>
                </a:solidFill>
              </a:rPr>
              <a:t>such that the total number of scalar multiplications is minimized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Brute force method of exhaustive search takes time exponential in </a:t>
            </a:r>
            <a:r>
              <a:rPr i="1" lang="en-US"/>
              <a:t>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Dynamic Programming Approach</a:t>
            </a:r>
            <a:endParaRPr sz="1800"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9900"/>
                </a:solidFill>
              </a:rPr>
              <a:t>The structure of an optimal solution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Let us use the notation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j</a:t>
            </a:r>
            <a:r>
              <a:rPr lang="en-US"/>
              <a:t> for the matrix that results from the product A</a:t>
            </a:r>
            <a:r>
              <a:rPr baseline="-25000" i="1" lang="en-US"/>
              <a:t>i</a:t>
            </a:r>
            <a:r>
              <a:rPr lang="en-US"/>
              <a:t> A</a:t>
            </a:r>
            <a:r>
              <a:rPr baseline="-25000" i="1" lang="en-US"/>
              <a:t>i</a:t>
            </a:r>
            <a:r>
              <a:rPr baseline="-25000" lang="en-US"/>
              <a:t>+1</a:t>
            </a:r>
            <a:r>
              <a:rPr lang="en-US"/>
              <a:t> … A</a:t>
            </a:r>
            <a:r>
              <a:rPr baseline="-25000" i="1" lang="en-US"/>
              <a:t>j</a:t>
            </a:r>
            <a:r>
              <a:rPr lang="en-US"/>
              <a:t> 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An optimal parenthesization of the product A</a:t>
            </a:r>
            <a:r>
              <a:rPr baseline="-25000" lang="en-US"/>
              <a:t>1</a:t>
            </a:r>
            <a:r>
              <a:rPr lang="en-US"/>
              <a:t>A</a:t>
            </a:r>
            <a:r>
              <a:rPr baseline="-25000" lang="en-US"/>
              <a:t>2</a:t>
            </a:r>
            <a:r>
              <a:rPr lang="en-US"/>
              <a:t>…A</a:t>
            </a:r>
            <a:r>
              <a:rPr baseline="-25000" i="1" lang="en-US"/>
              <a:t>n</a:t>
            </a:r>
            <a:r>
              <a:rPr lang="en-US"/>
              <a:t> splits the product between A</a:t>
            </a:r>
            <a:r>
              <a:rPr baseline="-25000" i="1" lang="en-US"/>
              <a:t>k</a:t>
            </a:r>
            <a:r>
              <a:rPr lang="en-US"/>
              <a:t> and A</a:t>
            </a:r>
            <a:r>
              <a:rPr baseline="-25000" i="1" lang="en-US"/>
              <a:t>k</a:t>
            </a:r>
            <a:r>
              <a:rPr baseline="-25000" lang="en-US"/>
              <a:t>+1</a:t>
            </a:r>
            <a:r>
              <a:rPr lang="en-US"/>
              <a:t> for some integer </a:t>
            </a:r>
            <a:r>
              <a:rPr i="1" lang="en-US"/>
              <a:t>k</a:t>
            </a:r>
            <a:r>
              <a:rPr lang="en-US"/>
              <a:t> where1 ≤ </a:t>
            </a:r>
            <a:r>
              <a:rPr i="1" lang="en-US"/>
              <a:t>k</a:t>
            </a:r>
            <a:r>
              <a:rPr lang="en-US"/>
              <a:t> &lt; </a:t>
            </a:r>
            <a:r>
              <a:rPr i="1" lang="en-US"/>
              <a:t>n 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First compute matrices A</a:t>
            </a:r>
            <a:r>
              <a:rPr baseline="-25000" lang="en-US"/>
              <a:t>1..</a:t>
            </a:r>
            <a:r>
              <a:rPr baseline="-25000" i="1" lang="en-US"/>
              <a:t>k</a:t>
            </a:r>
            <a:r>
              <a:rPr lang="en-US"/>
              <a:t> and A</a:t>
            </a:r>
            <a:r>
              <a:rPr baseline="-25000" i="1" lang="en-US"/>
              <a:t>k</a:t>
            </a:r>
            <a:r>
              <a:rPr baseline="-25000" lang="en-US"/>
              <a:t>+1..</a:t>
            </a:r>
            <a:r>
              <a:rPr baseline="-25000" i="1" lang="en-US"/>
              <a:t>n</a:t>
            </a:r>
            <a:r>
              <a:rPr lang="en-US"/>
              <a:t> ; then multiply them to get the final matrix A</a:t>
            </a:r>
            <a:r>
              <a:rPr baseline="-25000" lang="en-US"/>
              <a:t>1..</a:t>
            </a:r>
            <a:r>
              <a:rPr baseline="-25000" i="1" lang="en-US"/>
              <a:t>n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Dynamic Programming Approach   </a:t>
            </a:r>
            <a:r>
              <a:rPr lang="en-US" sz="2000"/>
              <a:t>…contd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Key observation</a:t>
            </a:r>
            <a:r>
              <a:rPr lang="en-US"/>
              <a:t>: parenthesizations of the subchains A</a:t>
            </a:r>
            <a:r>
              <a:rPr baseline="-25000" lang="en-US"/>
              <a:t>1</a:t>
            </a:r>
            <a:r>
              <a:rPr lang="en-US"/>
              <a:t>A</a:t>
            </a:r>
            <a:r>
              <a:rPr baseline="-25000" lang="en-US"/>
              <a:t>2</a:t>
            </a:r>
            <a:r>
              <a:rPr lang="en-US"/>
              <a:t>…A</a:t>
            </a:r>
            <a:r>
              <a:rPr baseline="-25000" i="1" lang="en-US"/>
              <a:t>k </a:t>
            </a:r>
            <a:r>
              <a:rPr lang="en-US"/>
              <a:t>and A</a:t>
            </a:r>
            <a:r>
              <a:rPr baseline="-25000" i="1" lang="en-US"/>
              <a:t>k</a:t>
            </a:r>
            <a:r>
              <a:rPr baseline="-25000" lang="en-US"/>
              <a:t>+1</a:t>
            </a:r>
            <a:r>
              <a:rPr lang="en-US"/>
              <a:t>A</a:t>
            </a:r>
            <a:r>
              <a:rPr baseline="-25000" i="1" lang="en-US"/>
              <a:t>k</a:t>
            </a:r>
            <a:r>
              <a:rPr baseline="-25000" lang="en-US"/>
              <a:t>+2</a:t>
            </a:r>
            <a:r>
              <a:rPr lang="en-US"/>
              <a:t>…A</a:t>
            </a:r>
            <a:r>
              <a:rPr baseline="-25000" i="1" lang="en-US"/>
              <a:t>n </a:t>
            </a:r>
            <a:r>
              <a:rPr lang="en-US"/>
              <a:t>must also be optimal if the parenthesization of the chain A</a:t>
            </a:r>
            <a:r>
              <a:rPr baseline="-25000" lang="en-US"/>
              <a:t>1</a:t>
            </a:r>
            <a:r>
              <a:rPr lang="en-US"/>
              <a:t>A</a:t>
            </a:r>
            <a:r>
              <a:rPr baseline="-25000" lang="en-US"/>
              <a:t>2</a:t>
            </a:r>
            <a:r>
              <a:rPr lang="en-US"/>
              <a:t>…A</a:t>
            </a:r>
            <a:r>
              <a:rPr baseline="-25000" i="1" lang="en-US"/>
              <a:t>n</a:t>
            </a:r>
            <a:r>
              <a:rPr lang="en-US"/>
              <a:t> is optimal (why?)</a:t>
            </a:r>
            <a:endParaRPr/>
          </a:p>
          <a:p>
            <a:pPr indent="-3556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That is, the optimal solution to the problem contains within it the optimal solution to subproblems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Dynamic Programming Approach </a:t>
            </a:r>
            <a:r>
              <a:rPr lang="en-US" sz="2000"/>
              <a:t>…contd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9900"/>
                </a:solidFill>
              </a:rPr>
              <a:t>Recursive definition of the value of an optimal solution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Let </a:t>
            </a:r>
            <a:r>
              <a:rPr i="1" lang="en-US"/>
              <a:t>m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r>
              <a:rPr lang="en-US"/>
              <a:t>] be the minimum number of scalar multiplications necessary to compute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j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Minimum cost to compute A</a:t>
            </a:r>
            <a:r>
              <a:rPr baseline="-25000" lang="en-US"/>
              <a:t>1..</a:t>
            </a:r>
            <a:r>
              <a:rPr baseline="-25000" i="1" lang="en-US"/>
              <a:t>n</a:t>
            </a:r>
            <a:r>
              <a:rPr lang="en-US"/>
              <a:t> is </a:t>
            </a:r>
            <a:r>
              <a:rPr i="1" lang="en-US"/>
              <a:t>m</a:t>
            </a:r>
            <a:r>
              <a:rPr lang="en-US"/>
              <a:t>[1, </a:t>
            </a:r>
            <a:r>
              <a:rPr i="1" lang="en-US"/>
              <a:t>n</a:t>
            </a:r>
            <a:r>
              <a:rPr lang="en-US"/>
              <a:t>]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Suppose the optimal parenthesization of A</a:t>
            </a:r>
            <a:r>
              <a:rPr baseline="-25000" i="1" lang="en-US"/>
              <a:t>i</a:t>
            </a:r>
            <a:r>
              <a:rPr baseline="-25000" lang="en-US"/>
              <a:t>..</a:t>
            </a:r>
            <a:r>
              <a:rPr baseline="-25000" i="1" lang="en-US"/>
              <a:t>j</a:t>
            </a:r>
            <a:r>
              <a:rPr lang="en-US"/>
              <a:t> splits the product between A</a:t>
            </a:r>
            <a:r>
              <a:rPr baseline="-25000" i="1" lang="en-US"/>
              <a:t>k</a:t>
            </a:r>
            <a:r>
              <a:rPr lang="en-US"/>
              <a:t> and A</a:t>
            </a:r>
            <a:r>
              <a:rPr baseline="-25000" i="1" lang="en-US"/>
              <a:t>k</a:t>
            </a:r>
            <a:r>
              <a:rPr baseline="-25000" lang="en-US"/>
              <a:t>+1</a:t>
            </a:r>
            <a:r>
              <a:rPr lang="en-US"/>
              <a:t> for some integer </a:t>
            </a:r>
            <a:r>
              <a:rPr i="1" lang="en-US"/>
              <a:t>k</a:t>
            </a:r>
            <a:r>
              <a:rPr lang="en-US"/>
              <a:t> where </a:t>
            </a:r>
            <a:r>
              <a:rPr i="1" lang="en-US"/>
              <a:t>i</a:t>
            </a:r>
            <a:r>
              <a:rPr lang="en-US"/>
              <a:t> ≤ </a:t>
            </a:r>
            <a:r>
              <a:rPr i="1" lang="en-US"/>
              <a:t>k</a:t>
            </a:r>
            <a:r>
              <a:rPr lang="en-US"/>
              <a:t> &lt; </a:t>
            </a:r>
            <a:r>
              <a:rPr i="1" lang="en-US"/>
              <a:t>j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2003-09-07T15:36:19Z</dcterms:created>
  <dc:creator>Sanath Jayasena</dc:creator>
</cp:coreProperties>
</file>