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7315200" cy="96012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4" roundtripDataSignature="AMtx7mi3CQyabvqeoyYVmMo2vDXTTiVh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5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9" name="Google Shape;569;p16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16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4" name="Google Shape;634;p17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17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8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7" name="Google Shape;697;p18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8" name="Google Shape;698;p18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9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4" name="Google Shape;764;p19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5" name="Google Shape;765;p19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Illustration: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From previous slide: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 =  A </a:t>
            </a:r>
            <a:r>
              <a:rPr b="1" lang="en-US">
                <a:solidFill>
                  <a:srgbClr val="33CC33"/>
                </a:solidFill>
              </a:rPr>
              <a:t>B</a:t>
            </a:r>
            <a:r>
              <a:rPr lang="en-US"/>
              <a:t>     </a:t>
            </a:r>
            <a:r>
              <a:rPr b="1" lang="en-US">
                <a:solidFill>
                  <a:srgbClr val="33CC33"/>
                </a:solidFill>
              </a:rPr>
              <a:t>C</a:t>
            </a:r>
            <a:r>
              <a:rPr lang="en-US"/>
              <a:t>     </a:t>
            </a:r>
            <a:r>
              <a:rPr b="1" lang="en-US">
                <a:solidFill>
                  <a:srgbClr val="33CC33"/>
                </a:solidFill>
              </a:rPr>
              <a:t>B</a:t>
            </a:r>
            <a:r>
              <a:rPr lang="en-US"/>
              <a:t> D </a:t>
            </a:r>
            <a:r>
              <a:rPr b="1" lang="en-US">
                <a:solidFill>
                  <a:srgbClr val="33CC33"/>
                </a:solidFill>
              </a:rPr>
              <a:t>A</a:t>
            </a:r>
            <a:r>
              <a:rPr lang="en-US"/>
              <a:t>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 =      </a:t>
            </a:r>
            <a:r>
              <a:rPr b="1" lang="en-US">
                <a:solidFill>
                  <a:srgbClr val="33CC33"/>
                </a:solidFill>
              </a:rPr>
              <a:t>B</a:t>
            </a:r>
            <a:r>
              <a:rPr lang="en-US"/>
              <a:t> D </a:t>
            </a:r>
            <a:r>
              <a:rPr b="1" lang="en-US">
                <a:solidFill>
                  <a:srgbClr val="33CC33"/>
                </a:solidFill>
              </a:rPr>
              <a:t>C</a:t>
            </a:r>
            <a:r>
              <a:rPr lang="en-US"/>
              <a:t> A </a:t>
            </a:r>
            <a:r>
              <a:rPr b="1" lang="en-US">
                <a:solidFill>
                  <a:srgbClr val="33CC33"/>
                </a:solidFill>
              </a:rPr>
              <a:t>B</a:t>
            </a:r>
            <a:r>
              <a:rPr lang="en-US"/>
              <a:t>     </a:t>
            </a:r>
            <a:r>
              <a:rPr b="1" lang="en-US">
                <a:solidFill>
                  <a:srgbClr val="33CC33"/>
                </a:solidFill>
              </a:rPr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33CC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800"/>
              <a:buNone/>
            </a:pPr>
            <a:r>
              <a:rPr lang="en-US">
                <a:solidFill>
                  <a:srgbClr val="33CC33"/>
                </a:solidFill>
              </a:rPr>
              <a:t>X_3, a prefix of X:   ABC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800"/>
              <a:buNone/>
            </a:pPr>
            <a:r>
              <a:rPr lang="en-US">
                <a:solidFill>
                  <a:srgbClr val="33CC33"/>
                </a:solidFill>
              </a:rPr>
              <a:t>Y_4, a prefix of Y:   BDCA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800"/>
              <a:buNone/>
            </a:pPr>
            <a:r>
              <a:rPr lang="en-US">
                <a:solidFill>
                  <a:srgbClr val="33CC33"/>
                </a:solidFill>
              </a:rPr>
              <a:t>Optimal solution for these is:  BC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0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0" name="Google Shape;830;p20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20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1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0" name="Google Shape;900;p2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21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2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9" name="Google Shape;969;p22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0" name="Google Shape;970;p22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3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5" name="Google Shape;1045;p23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6" name="Google Shape;1046;p2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4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4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5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5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6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6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7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7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8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2" name="Google Shape;1162;p28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3" name="Google Shape;1163;p28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29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5" name="Google Shape;1235;p29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6" name="Google Shape;1236;p29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0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0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1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2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32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3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3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4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34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cc9190d3cd_0_0:notes"/>
          <p:cNvSpPr/>
          <p:nvPr>
            <p:ph idx="2" type="sldImg"/>
          </p:nvPr>
        </p:nvSpPr>
        <p:spPr>
          <a:xfrm>
            <a:off x="1257300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cc9190d3cd_0_0:notes"/>
          <p:cNvSpPr txBox="1"/>
          <p:nvPr>
            <p:ph idx="1" type="body"/>
          </p:nvPr>
        </p:nvSpPr>
        <p:spPr>
          <a:xfrm>
            <a:off x="976312" y="4560887"/>
            <a:ext cx="5362500" cy="43212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gcc9190d3cd_0_0:notes"/>
          <p:cNvSpPr txBox="1"/>
          <p:nvPr>
            <p:ph idx="12" type="sldNum"/>
          </p:nvPr>
        </p:nvSpPr>
        <p:spPr>
          <a:xfrm>
            <a:off x="4144962" y="9120187"/>
            <a:ext cx="3170100" cy="4809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/>
        </p:nvSpPr>
        <p:spPr>
          <a:xfrm>
            <a:off x="4144962" y="9120187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8" name="Google Shape;98;p45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"/>
          <p:cNvSpPr txBox="1"/>
          <p:nvPr>
            <p:ph type="ctrTitle"/>
          </p:nvPr>
        </p:nvSpPr>
        <p:spPr>
          <a:xfrm>
            <a:off x="1173163" y="1341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1" type="subTitle"/>
          </p:nvPr>
        </p:nvSpPr>
        <p:spPr>
          <a:xfrm>
            <a:off x="1166813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4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3" name="Google Shape;133;p47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 rot="5400000">
            <a:off x="5154613" y="23050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 rot="5400000">
            <a:off x="1192213" y="4381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 rot="5400000">
            <a:off x="3001962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6" name="Google Shape;66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40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2" name="Google Shape;82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3" name="Google Shape;83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4" name="Google Shape;84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5" name="Google Shape;85;p43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" type="body"/>
          </p:nvPr>
        </p:nvSpPr>
        <p:spPr>
          <a:xfrm>
            <a:off x="1173163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1" name="Google Shape;91;p44"/>
          <p:cNvSpPr txBox="1"/>
          <p:nvPr>
            <p:ph idx="2" type="body"/>
          </p:nvPr>
        </p:nvSpPr>
        <p:spPr>
          <a:xfrm>
            <a:off x="5135563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2" name="Google Shape;92;p44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5"/>
          <p:cNvGrpSpPr/>
          <p:nvPr/>
        </p:nvGrpSpPr>
        <p:grpSpPr>
          <a:xfrm>
            <a:off x="0" y="-11308"/>
            <a:ext cx="1063625" cy="6864546"/>
            <a:chOff x="0" y="-7"/>
            <a:chExt cx="670" cy="4324"/>
          </a:xfrm>
        </p:grpSpPr>
        <p:grpSp>
          <p:nvGrpSpPr>
            <p:cNvPr id="11" name="Google Shape;11;p35"/>
            <p:cNvGrpSpPr/>
            <p:nvPr/>
          </p:nvGrpSpPr>
          <p:grpSpPr>
            <a:xfrm flipH="1" rot="-5400000">
              <a:off x="-1818" y="1834"/>
              <a:ext cx="4324" cy="642"/>
              <a:chOff x="-8" y="1559"/>
              <a:chExt cx="5767" cy="642"/>
            </a:xfrm>
          </p:grpSpPr>
          <p:sp>
            <p:nvSpPr>
              <p:cNvPr id="12" name="Google Shape;12;p35"/>
              <p:cNvSpPr/>
              <p:nvPr/>
            </p:nvSpPr>
            <p:spPr>
              <a:xfrm rot="-5400000">
                <a:off x="2553" y="-991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35"/>
              <p:cNvSpPr/>
              <p:nvPr/>
            </p:nvSpPr>
            <p:spPr>
              <a:xfrm rot="-5400000">
                <a:off x="1319" y="1670"/>
                <a:ext cx="624" cy="420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35"/>
              <p:cNvSpPr/>
              <p:nvPr/>
            </p:nvSpPr>
            <p:spPr>
              <a:xfrm rot="-5400000">
                <a:off x="978" y="1669"/>
                <a:ext cx="624" cy="42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35"/>
              <p:cNvSpPr/>
              <p:nvPr/>
            </p:nvSpPr>
            <p:spPr>
              <a:xfrm rot="-5400000">
                <a:off x="-61" y="1753"/>
                <a:ext cx="624" cy="256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35"/>
              <p:cNvSpPr/>
              <p:nvPr/>
            </p:nvSpPr>
            <p:spPr>
              <a:xfrm rot="-5400000">
                <a:off x="660" y="1734"/>
                <a:ext cx="624" cy="29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35"/>
              <p:cNvSpPr/>
              <p:nvPr/>
            </p:nvSpPr>
            <p:spPr>
              <a:xfrm rot="-5400000">
                <a:off x="440" y="1700"/>
                <a:ext cx="624" cy="363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35"/>
              <p:cNvSpPr/>
              <p:nvPr/>
            </p:nvSpPr>
            <p:spPr>
              <a:xfrm rot="-5400000">
                <a:off x="152" y="1727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35"/>
              <p:cNvSpPr/>
              <p:nvPr/>
            </p:nvSpPr>
            <p:spPr>
              <a:xfrm rot="-5400000">
                <a:off x="3205" y="1662"/>
                <a:ext cx="624" cy="420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35"/>
              <p:cNvSpPr/>
              <p:nvPr/>
            </p:nvSpPr>
            <p:spPr>
              <a:xfrm rot="-5400000">
                <a:off x="2869" y="1663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35"/>
              <p:cNvSpPr/>
              <p:nvPr/>
            </p:nvSpPr>
            <p:spPr>
              <a:xfrm rot="-5400000">
                <a:off x="1828" y="1747"/>
                <a:ext cx="624" cy="256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35"/>
              <p:cNvSpPr/>
              <p:nvPr/>
            </p:nvSpPr>
            <p:spPr>
              <a:xfrm rot="-5400000">
                <a:off x="2549" y="1727"/>
                <a:ext cx="624" cy="293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35"/>
              <p:cNvSpPr/>
              <p:nvPr/>
            </p:nvSpPr>
            <p:spPr>
              <a:xfrm rot="-5400000">
                <a:off x="2328" y="1695"/>
                <a:ext cx="624" cy="360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35"/>
              <p:cNvSpPr/>
              <p:nvPr/>
            </p:nvSpPr>
            <p:spPr>
              <a:xfrm rot="-5400000">
                <a:off x="2039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35"/>
              <p:cNvSpPr/>
              <p:nvPr/>
            </p:nvSpPr>
            <p:spPr>
              <a:xfrm rot="-5400000">
                <a:off x="4073" y="1665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35"/>
              <p:cNvSpPr/>
              <p:nvPr/>
            </p:nvSpPr>
            <p:spPr>
              <a:xfrm rot="-5400000">
                <a:off x="3728" y="1666"/>
                <a:ext cx="624" cy="423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35"/>
              <p:cNvSpPr/>
              <p:nvPr/>
            </p:nvSpPr>
            <p:spPr>
              <a:xfrm rot="-5400000">
                <a:off x="4575" y="1745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35"/>
              <p:cNvSpPr/>
              <p:nvPr/>
            </p:nvSpPr>
            <p:spPr>
              <a:xfrm>
                <a:off x="5469" y="1560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35"/>
              <p:cNvSpPr/>
              <p:nvPr/>
            </p:nvSpPr>
            <p:spPr>
              <a:xfrm rot="-5400000">
                <a:off x="5077" y="1690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35"/>
              <p:cNvSpPr/>
              <p:nvPr/>
            </p:nvSpPr>
            <p:spPr>
              <a:xfrm rot="-5400000">
                <a:off x="4791" y="1717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" name="Google Shape;31;p35"/>
            <p:cNvSpPr/>
            <p:nvPr/>
          </p:nvSpPr>
          <p:spPr>
            <a:xfrm flipH="1" rot="-5400000">
              <a:off x="-1954" y="1951"/>
              <a:ext cx="4320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35"/>
            <p:cNvSpPr/>
            <p:nvPr/>
          </p:nvSpPr>
          <p:spPr>
            <a:xfrm flipH="1" rot="-5400000">
              <a:off x="-1584" y="2062"/>
              <a:ext cx="4319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" name="Google Shape;33;p35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6"/>
          <p:cNvGrpSpPr/>
          <p:nvPr/>
        </p:nvGrpSpPr>
        <p:grpSpPr>
          <a:xfrm>
            <a:off x="-3175" y="2438400"/>
            <a:ext cx="9149557" cy="1063625"/>
            <a:chOff x="-2" y="1536"/>
            <a:chExt cx="5764" cy="670"/>
          </a:xfrm>
        </p:grpSpPr>
        <p:grpSp>
          <p:nvGrpSpPr>
            <p:cNvPr id="103" name="Google Shape;103;p46"/>
            <p:cNvGrpSpPr/>
            <p:nvPr/>
          </p:nvGrpSpPr>
          <p:grpSpPr>
            <a:xfrm flipH="1">
              <a:off x="-2" y="1562"/>
              <a:ext cx="5763" cy="638"/>
              <a:chOff x="-4" y="1562"/>
              <a:chExt cx="5763" cy="638"/>
            </a:xfrm>
          </p:grpSpPr>
          <p:sp>
            <p:nvSpPr>
              <p:cNvPr id="104" name="Google Shape;104;p46"/>
              <p:cNvSpPr/>
              <p:nvPr/>
            </p:nvSpPr>
            <p:spPr>
              <a:xfrm rot="-5400000">
                <a:off x="2557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" name="Google Shape;105;p46"/>
              <p:cNvSpPr/>
              <p:nvPr/>
            </p:nvSpPr>
            <p:spPr>
              <a:xfrm rot="-5400000">
                <a:off x="1321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Google Shape;106;p46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Google Shape;107;p46"/>
              <p:cNvSpPr/>
              <p:nvPr/>
            </p:nvSpPr>
            <p:spPr>
              <a:xfrm rot="-5400000">
                <a:off x="-58" y="1753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46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" name="Google Shape;109;p46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" name="Google Shape;110;p46"/>
              <p:cNvSpPr/>
              <p:nvPr/>
            </p:nvSpPr>
            <p:spPr>
              <a:xfrm rot="-5400000">
                <a:off x="153" y="1727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Google Shape;111;p46"/>
              <p:cNvSpPr/>
              <p:nvPr/>
            </p:nvSpPr>
            <p:spPr>
              <a:xfrm rot="-5400000">
                <a:off x="3209" y="1665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Google Shape;112;p46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Google Shape;113;p46"/>
              <p:cNvSpPr/>
              <p:nvPr/>
            </p:nvSpPr>
            <p:spPr>
              <a:xfrm rot="-5400000">
                <a:off x="1827" y="1748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Google Shape;114;p46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46"/>
              <p:cNvSpPr/>
              <p:nvPr/>
            </p:nvSpPr>
            <p:spPr>
              <a:xfrm rot="-5400000">
                <a:off x="2327" y="1695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46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46"/>
              <p:cNvSpPr/>
              <p:nvPr/>
            </p:nvSpPr>
            <p:spPr>
              <a:xfrm rot="-5400000">
                <a:off x="4075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Google Shape;118;p46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46"/>
              <p:cNvSpPr/>
              <p:nvPr/>
            </p:nvSpPr>
            <p:spPr>
              <a:xfrm rot="-5400000">
                <a:off x="4581" y="1748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46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Google Shape;121;p46"/>
              <p:cNvSpPr/>
              <p:nvPr/>
            </p:nvSpPr>
            <p:spPr>
              <a:xfrm rot="-5400000">
                <a:off x="5081" y="1695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Google Shape;122;p46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3" name="Google Shape;123;p46"/>
            <p:cNvSpPr/>
            <p:nvPr/>
          </p:nvSpPr>
          <p:spPr>
            <a:xfrm flipH="1">
              <a:off x="-2" y="1536"/>
              <a:ext cx="5762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46"/>
            <p:cNvSpPr/>
            <p:nvPr/>
          </p:nvSpPr>
          <p:spPr>
            <a:xfrm flipH="1">
              <a:off x="-2" y="2017"/>
              <a:ext cx="5761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5" name="Google Shape;125;p4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46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6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9" name="Google Shape;129;p46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"/>
          <p:cNvSpPr txBox="1"/>
          <p:nvPr>
            <p:ph type="title"/>
          </p:nvPr>
        </p:nvSpPr>
        <p:spPr>
          <a:xfrm>
            <a:off x="884237" y="228600"/>
            <a:ext cx="8259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Common Subsequence (LCS)</a:t>
            </a:r>
            <a:endParaRPr/>
          </a:p>
        </p:txBody>
      </p:sp>
      <p:sp>
        <p:nvSpPr>
          <p:cNvPr id="142" name="Google Shape;142;p1"/>
          <p:cNvSpPr txBox="1"/>
          <p:nvPr>
            <p:ph idx="1" type="body"/>
          </p:nvPr>
        </p:nvSpPr>
        <p:spPr>
          <a:xfrm>
            <a:off x="990600" y="19812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comparison of two DNA strings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X= {A B C B D A B }, Y= {B D C A B A}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Common Subsequence: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 A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    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algorithm would compare each subsequence of X with the symbols in 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10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(1)</a:t>
            </a:r>
            <a:endParaRPr/>
          </a:p>
        </p:txBody>
      </p:sp>
      <p:cxnSp>
        <p:nvCxnSpPr>
          <p:cNvPr id="247" name="Google Shape;247;p10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10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10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10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10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" name="Google Shape;252;p10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3" name="Google Shape;253;p10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10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10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10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" name="Google Shape;257;p10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8" name="Google Shape;258;p10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Google Shape;259;p10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0" name="Google Shape;260;p10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5 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3" name="Google Shape;263;p10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65" name="Google Shape;265;p10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66" name="Google Shape;266;p10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67" name="Google Shape;267;p10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268" name="Google Shape;268;p10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69" name="Google Shape;269;p10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70" name="Google Shape;270;p10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72" name="Google Shape;272;p10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74" name="Google Shape;274;p10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75" name="Google Shape;275;p10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77" name="Google Shape;277;p10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78" name="Google Shape;278;p10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79" name="Google Shape;279;p10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0" name="Google Shape;280;p10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1" name="Google Shape;281;p10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2" name="Google Shape;282;p10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6" name="Google Shape;286;p10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7" name="Google Shape;287;p10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8" name="Google Shape;288;p10"/>
          <p:cNvSpPr txBox="1"/>
          <p:nvPr/>
        </p:nvSpPr>
        <p:spPr>
          <a:xfrm>
            <a:off x="1371600" y="5105400"/>
            <a:ext cx="47561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m 	c[i,0] = 0 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1 to n  	c[0,j] = 0	</a:t>
            </a:r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7543800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BDCAB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11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(2)</a:t>
            </a:r>
            <a:endParaRPr/>
          </a:p>
        </p:txBody>
      </p:sp>
      <p:cxnSp>
        <p:nvCxnSpPr>
          <p:cNvPr id="296" name="Google Shape;296;p11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11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11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11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11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11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11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11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11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11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11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11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9" name="Google Shape;309;p11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2         3        4         5 </a:t>
            </a:r>
            <a:endParaRPr/>
          </a:p>
        </p:txBody>
      </p:sp>
      <p:sp>
        <p:nvSpPr>
          <p:cNvPr id="310" name="Google Shape;310;p11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11" name="Google Shape;311;p11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2" name="Google Shape;312;p11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13" name="Google Shape;313;p11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14" name="Google Shape;314;p11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15" name="Google Shape;315;p11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316" name="Google Shape;316;p11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317" name="Google Shape;317;p11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18" name="Google Shape;318;p11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19" name="Google Shape;319;p11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320" name="Google Shape;320;p11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21" name="Google Shape;321;p11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322" name="Google Shape;322;p11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23" name="Google Shape;323;p11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326" name="Google Shape;326;p11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27" name="Google Shape;327;p11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0" name="Google Shape;330;p11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1" name="Google Shape;331;p11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2" name="Google Shape;332;p11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3" name="Google Shape;333;p11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4" name="Google Shape;334;p11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5" name="Google Shape;335;p11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6" name="Google Shape;336;p11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7" name="Google Shape;337;p11"/>
          <p:cNvSpPr txBox="1"/>
          <p:nvPr/>
        </p:nvSpPr>
        <p:spPr>
          <a:xfrm>
            <a:off x="1371600" y="5105400"/>
            <a:ext cx="6173787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c[i,j] = max( c[i-1,j], c[i,j-1]</a:t>
            </a:r>
            <a:r>
              <a:rPr b="0" i="0" lang="en-US" sz="24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2362200" y="2209800"/>
            <a:ext cx="533400" cy="533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3886200" y="1143000"/>
            <a:ext cx="533400" cy="533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0" name="Google Shape;340;p11"/>
          <p:cNvCxnSpPr/>
          <p:nvPr/>
        </p:nvCxnSpPr>
        <p:spPr>
          <a:xfrm>
            <a:off x="3962400" y="20574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3581400" y="24384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2" name="Google Shape;342;p11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3" name="Google Shape;343;p11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12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(3)</a:t>
            </a:r>
            <a:endParaRPr/>
          </a:p>
        </p:txBody>
      </p:sp>
      <p:cxnSp>
        <p:nvCxnSpPr>
          <p:cNvPr id="350" name="Google Shape;350;p12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1" name="Google Shape;351;p12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" name="Google Shape;352;p12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12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4" name="Google Shape;354;p12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5" name="Google Shape;355;p12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6" name="Google Shape;356;p12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7" name="Google Shape;357;p12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" name="Google Shape;358;p12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9" name="Google Shape;359;p12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0" name="Google Shape;360;p12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1" name="Google Shape;361;p12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3" name="Google Shape;363;p12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5 </a:t>
            </a:r>
            <a:endParaRPr/>
          </a:p>
        </p:txBody>
      </p:sp>
      <p:sp>
        <p:nvSpPr>
          <p:cNvPr id="364" name="Google Shape;364;p12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65" name="Google Shape;365;p12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66" name="Google Shape;366;p12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7" name="Google Shape;367;p12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8" name="Google Shape;368;p12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69" name="Google Shape;369;p12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370" name="Google Shape;370;p12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371" name="Google Shape;371;p12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72" name="Google Shape;372;p12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73" name="Google Shape;373;p12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374" name="Google Shape;374;p12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75" name="Google Shape;375;p12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376" name="Google Shape;376;p12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77" name="Google Shape;377;p12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78" name="Google Shape;378;p12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79" name="Google Shape;379;p12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380" name="Google Shape;380;p12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81" name="Google Shape;381;p12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2" name="Google Shape;382;p12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3" name="Google Shape;383;p12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4" name="Google Shape;384;p12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5" name="Google Shape;385;p12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6" name="Google Shape;386;p12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7" name="Google Shape;387;p12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8" name="Google Shape;388;p12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9" name="Google Shape;389;p12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0" name="Google Shape;390;p12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1" name="Google Shape;391;p12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392" name="Google Shape;392;p12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3" name="Google Shape;393;p12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4" name="Google Shape;394;p12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5" name="Google Shape;395;p12"/>
          <p:cNvSpPr txBox="1"/>
          <p:nvPr/>
        </p:nvSpPr>
        <p:spPr>
          <a:xfrm>
            <a:off x="7543800" y="0"/>
            <a:ext cx="1598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13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(4)</a:t>
            </a:r>
            <a:endParaRPr/>
          </a:p>
        </p:txBody>
      </p:sp>
      <p:cxnSp>
        <p:nvCxnSpPr>
          <p:cNvPr id="402" name="Google Shape;402;p13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3" name="Google Shape;403;p13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4" name="Google Shape;404;p13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5" name="Google Shape;405;p13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6" name="Google Shape;406;p13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7" name="Google Shape;407;p13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8" name="Google Shape;408;p13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9" name="Google Shape;409;p13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0" name="Google Shape;410;p13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1" name="Google Shape;411;p13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2" name="Google Shape;412;p13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3" name="Google Shape;413;p13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4" name="Google Shape;414;p13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5" name="Google Shape;415;p13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5 </a:t>
            </a:r>
            <a:endParaRPr/>
          </a:p>
        </p:txBody>
      </p:sp>
      <p:sp>
        <p:nvSpPr>
          <p:cNvPr id="416" name="Google Shape;416;p13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17" name="Google Shape;417;p13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8" name="Google Shape;418;p13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9" name="Google Shape;419;p13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20" name="Google Shape;420;p13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1" name="Google Shape;421;p13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422" name="Google Shape;422;p13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423" name="Google Shape;423;p13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24" name="Google Shape;424;p13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25" name="Google Shape;425;p13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26" name="Google Shape;426;p13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27" name="Google Shape;427;p13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428" name="Google Shape;428;p13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29" name="Google Shape;429;p13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33" name="Google Shape;433;p13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34" name="Google Shape;434;p13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35" name="Google Shape;435;p13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36" name="Google Shape;436;p13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37" name="Google Shape;437;p13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38" name="Google Shape;438;p13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39" name="Google Shape;439;p13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0" name="Google Shape;440;p13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1" name="Google Shape;441;p13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2" name="Google Shape;442;p13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3" name="Google Shape;443;p13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444" name="Google Shape;444;p13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5" name="Google Shape;445;p13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6" name="Google Shape;446;p13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47" name="Google Shape;447;p13"/>
          <p:cNvSpPr/>
          <p:nvPr/>
        </p:nvSpPr>
        <p:spPr>
          <a:xfrm>
            <a:off x="2362200" y="21336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13"/>
          <p:cNvSpPr/>
          <p:nvPr/>
        </p:nvSpPr>
        <p:spPr>
          <a:xfrm>
            <a:off x="6324600" y="1143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9" name="Google Shape;449;p13"/>
          <p:cNvCxnSpPr/>
          <p:nvPr/>
        </p:nvCxnSpPr>
        <p:spPr>
          <a:xfrm>
            <a:off x="6019800" y="2057400"/>
            <a:ext cx="3048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0" name="Google Shape;450;p13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51" name="Google Shape;451;p13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BDC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14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(5)</a:t>
            </a:r>
            <a:endParaRPr/>
          </a:p>
        </p:txBody>
      </p:sp>
      <p:cxnSp>
        <p:nvCxnSpPr>
          <p:cNvPr id="458" name="Google Shape;458;p14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14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14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14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Google Shape;462;p14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14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14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5" name="Google Shape;465;p14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14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14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14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14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14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1" name="Google Shape;471;p14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5 </a:t>
            </a:r>
            <a:endParaRPr/>
          </a:p>
        </p:txBody>
      </p:sp>
      <p:sp>
        <p:nvSpPr>
          <p:cNvPr id="472" name="Google Shape;472;p14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73" name="Google Shape;473;p14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74" name="Google Shape;474;p14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75" name="Google Shape;475;p14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76" name="Google Shape;476;p14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77" name="Google Shape;477;p14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478" name="Google Shape;478;p14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479" name="Google Shape;479;p14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80" name="Google Shape;480;p14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81" name="Google Shape;481;p14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82" name="Google Shape;482;p14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83" name="Google Shape;483;p14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484" name="Google Shape;484;p14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85" name="Google Shape;485;p14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86" name="Google Shape;486;p14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87" name="Google Shape;487;p14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88" name="Google Shape;488;p14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89" name="Google Shape;489;p14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0" name="Google Shape;490;p14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1" name="Google Shape;491;p14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2" name="Google Shape;492;p14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3" name="Google Shape;493;p14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4" name="Google Shape;494;p14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5" name="Google Shape;495;p14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6" name="Google Shape;496;p14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7" name="Google Shape;497;p14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8" name="Google Shape;498;p14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9" name="Google Shape;499;p14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500" name="Google Shape;500;p14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01" name="Google Shape;501;p14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02" name="Google Shape;502;p14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03" name="Google Shape;503;p14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04" name="Google Shape;504;p14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505" name="Google Shape;505;p14"/>
          <p:cNvCxnSpPr/>
          <p:nvPr/>
        </p:nvCxnSpPr>
        <p:spPr>
          <a:xfrm>
            <a:off x="6858000" y="25908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6" name="Google Shape;506;p14"/>
          <p:cNvSpPr/>
          <p:nvPr/>
        </p:nvSpPr>
        <p:spPr>
          <a:xfrm>
            <a:off x="2362200" y="22098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14"/>
          <p:cNvSpPr/>
          <p:nvPr/>
        </p:nvSpPr>
        <p:spPr>
          <a:xfrm>
            <a:off x="7162800" y="10668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14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BDCA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4" name="Google Shape;514;p15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(6)</a:t>
            </a:r>
            <a:endParaRPr/>
          </a:p>
        </p:txBody>
      </p:sp>
      <p:cxnSp>
        <p:nvCxnSpPr>
          <p:cNvPr id="515" name="Google Shape;515;p15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6" name="Google Shape;516;p15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7" name="Google Shape;517;p15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8" name="Google Shape;518;p15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9" name="Google Shape;519;p15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0" name="Google Shape;520;p15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" name="Google Shape;521;p15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2" name="Google Shape;522;p15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15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4" name="Google Shape;524;p15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5" name="Google Shape;525;p15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6" name="Google Shape;526;p15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7" name="Google Shape;527;p15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8" name="Google Shape;528;p15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2         3        4         5 </a:t>
            </a:r>
            <a:endParaRPr/>
          </a:p>
        </p:txBody>
      </p:sp>
      <p:sp>
        <p:nvSpPr>
          <p:cNvPr id="529" name="Google Shape;529;p15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0" name="Google Shape;530;p15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31" name="Google Shape;531;p15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32" name="Google Shape;532;p15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33" name="Google Shape;533;p15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34" name="Google Shape;534;p15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535" name="Google Shape;535;p15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536" name="Google Shape;536;p15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37" name="Google Shape;537;p15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38" name="Google Shape;538;p15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39" name="Google Shape;539;p15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40" name="Google Shape;540;p15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541" name="Google Shape;541;p15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42" name="Google Shape;542;p15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43" name="Google Shape;543;p15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44" name="Google Shape;544;p15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45" name="Google Shape;545;p15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546" name="Google Shape;546;p15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7" name="Google Shape;547;p15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8" name="Google Shape;548;p15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9" name="Google Shape;549;p15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0" name="Google Shape;550;p15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1" name="Google Shape;551;p15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2" name="Google Shape;552;p15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3" name="Google Shape;553;p15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4" name="Google Shape;554;p15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5" name="Google Shape;555;p15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6" name="Google Shape;556;p15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557" name="Google Shape;557;p15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8" name="Google Shape;558;p15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9" name="Google Shape;559;p15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0" name="Google Shape;560;p15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61" name="Google Shape;561;p15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3886200" y="1143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15"/>
          <p:cNvSpPr/>
          <p:nvPr/>
        </p:nvSpPr>
        <p:spPr>
          <a:xfrm>
            <a:off x="23622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4" name="Google Shape;564;p15"/>
          <p:cNvCxnSpPr/>
          <p:nvPr/>
        </p:nvCxnSpPr>
        <p:spPr>
          <a:xfrm>
            <a:off x="3581400" y="2743200"/>
            <a:ext cx="3048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5" name="Google Shape;565;p15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6" name="Google Shape;566;p15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3" name="Google Shape;573;p16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(7)</a:t>
            </a:r>
            <a:endParaRPr/>
          </a:p>
        </p:txBody>
      </p:sp>
      <p:cxnSp>
        <p:nvCxnSpPr>
          <p:cNvPr id="574" name="Google Shape;574;p16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16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16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16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8" name="Google Shape;578;p16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9" name="Google Shape;579;p16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0" name="Google Shape;580;p16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16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2" name="Google Shape;582;p16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" name="Google Shape;583;p16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4" name="Google Shape;584;p16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5" name="Google Shape;585;p16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6" name="Google Shape;586;p16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7" name="Google Shape;587;p16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2         3        4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5 </a:t>
            </a:r>
            <a:endParaRPr/>
          </a:p>
        </p:txBody>
      </p:sp>
      <p:sp>
        <p:nvSpPr>
          <p:cNvPr id="588" name="Google Shape;588;p16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9" name="Google Shape;589;p16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90" name="Google Shape;590;p16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91" name="Google Shape;591;p16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92" name="Google Shape;592;p16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93" name="Google Shape;593;p16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594" name="Google Shape;594;p16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595" name="Google Shape;595;p16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96" name="Google Shape;596;p16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97" name="Google Shape;597;p16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98" name="Google Shape;598;p16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99" name="Google Shape;599;p16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600" name="Google Shape;600;p16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01" name="Google Shape;601;p16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02" name="Google Shape;602;p16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03" name="Google Shape;603;p16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604" name="Google Shape;604;p16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605" name="Google Shape;605;p16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6" name="Google Shape;606;p16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7" name="Google Shape;607;p16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8" name="Google Shape;608;p16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9" name="Google Shape;609;p16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0" name="Google Shape;610;p16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1" name="Google Shape;611;p16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2" name="Google Shape;612;p16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3" name="Google Shape;613;p16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4" name="Google Shape;614;p16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5" name="Google Shape;615;p16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616" name="Google Shape;616;p16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17" name="Google Shape;617;p16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8" name="Google Shape;618;p16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9" name="Google Shape;619;p16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20" name="Google Shape;620;p16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1" name="Google Shape;621;p16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2" name="Google Shape;622;p16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3" name="Google Shape;623;p16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4" name="Google Shape;624;p16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5" name="Google Shape;625;p16"/>
          <p:cNvSpPr/>
          <p:nvPr/>
        </p:nvSpPr>
        <p:spPr>
          <a:xfrm>
            <a:off x="2362200" y="28194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16"/>
          <p:cNvSpPr/>
          <p:nvPr/>
        </p:nvSpPr>
        <p:spPr>
          <a:xfrm>
            <a:off x="4572000" y="1066800"/>
            <a:ext cx="2590800" cy="609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7" name="Google Shape;627;p16"/>
          <p:cNvCxnSpPr/>
          <p:nvPr/>
        </p:nvCxnSpPr>
        <p:spPr>
          <a:xfrm>
            <a:off x="4343400" y="3048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8" name="Google Shape;628;p16"/>
          <p:cNvCxnSpPr/>
          <p:nvPr/>
        </p:nvCxnSpPr>
        <p:spPr>
          <a:xfrm>
            <a:off x="5181600" y="3048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9" name="Google Shape;629;p16"/>
          <p:cNvCxnSpPr/>
          <p:nvPr/>
        </p:nvCxnSpPr>
        <p:spPr>
          <a:xfrm>
            <a:off x="6400800" y="2667000"/>
            <a:ext cx="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0" name="Google Shape;630;p16"/>
          <p:cNvCxnSpPr/>
          <p:nvPr/>
        </p:nvCxnSpPr>
        <p:spPr>
          <a:xfrm>
            <a:off x="6019800" y="3048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1" name="Google Shape;631;p16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8" name="Google Shape;638;p17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(8)</a:t>
            </a:r>
            <a:endParaRPr/>
          </a:p>
        </p:txBody>
      </p:sp>
      <p:cxnSp>
        <p:nvCxnSpPr>
          <p:cNvPr id="639" name="Google Shape;639;p17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17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17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2" name="Google Shape;642;p17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17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17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5" name="Google Shape;645;p17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17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7" name="Google Shape;647;p17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8" name="Google Shape;648;p17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9" name="Google Shape;649;p17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0" name="Google Shape;650;p17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" name="Google Shape;651;p17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2" name="Google Shape;652;p17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53" name="Google Shape;653;p17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54" name="Google Shape;654;p17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55" name="Google Shape;655;p17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56" name="Google Shape;656;p17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57" name="Google Shape;657;p17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58" name="Google Shape;658;p17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659" name="Google Shape;659;p17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660" name="Google Shape;660;p17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61" name="Google Shape;661;p17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62" name="Google Shape;662;p17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663" name="Google Shape;663;p17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64" name="Google Shape;664;p17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665" name="Google Shape;665;p17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66" name="Google Shape;666;p17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67" name="Google Shape;667;p17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68" name="Google Shape;668;p17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669" name="Google Shape;669;p17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670" name="Google Shape;670;p17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1" name="Google Shape;671;p17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2" name="Google Shape;672;p17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3" name="Google Shape;673;p17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4" name="Google Shape;674;p17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5" name="Google Shape;675;p17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6" name="Google Shape;676;p17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7" name="Google Shape;677;p17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8" name="Google Shape;678;p17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9" name="Google Shape;679;p17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80" name="Google Shape;680;p17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681" name="Google Shape;681;p17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2" name="Google Shape;682;p17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83" name="Google Shape;683;p17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84" name="Google Shape;684;p17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85" name="Google Shape;685;p17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6" name="Google Shape;686;p17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7" name="Google Shape;687;p17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8" name="Google Shape;688;p17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9" name="Google Shape;689;p17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90" name="Google Shape;690;p17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91" name="Google Shape;691;p17"/>
          <p:cNvSpPr/>
          <p:nvPr/>
        </p:nvSpPr>
        <p:spPr>
          <a:xfrm>
            <a:off x="23622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17"/>
          <p:cNvSpPr/>
          <p:nvPr/>
        </p:nvSpPr>
        <p:spPr>
          <a:xfrm>
            <a:off x="7162800" y="1066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3" name="Google Shape;693;p17"/>
          <p:cNvCxnSpPr/>
          <p:nvPr/>
        </p:nvCxnSpPr>
        <p:spPr>
          <a:xfrm>
            <a:off x="6934200" y="2667000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17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BDCA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1" name="Google Shape;701;p18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(10)</a:t>
            </a:r>
            <a:endParaRPr/>
          </a:p>
        </p:txBody>
      </p:sp>
      <p:cxnSp>
        <p:nvCxnSpPr>
          <p:cNvPr id="702" name="Google Shape;702;p18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3" name="Google Shape;703;p18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4" name="Google Shape;704;p18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5" name="Google Shape;705;p18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6" name="Google Shape;706;p18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7" name="Google Shape;707;p18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8" name="Google Shape;708;p18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9" name="Google Shape;709;p18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" name="Google Shape;710;p18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1" name="Google Shape;711;p18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2" name="Google Shape;712;p18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3" name="Google Shape;713;p18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4" name="Google Shape;714;p18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5" name="Google Shape;715;p18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3        4         5 </a:t>
            </a:r>
            <a:endParaRPr/>
          </a:p>
        </p:txBody>
      </p:sp>
      <p:sp>
        <p:nvSpPr>
          <p:cNvPr id="716" name="Google Shape;716;p18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17" name="Google Shape;717;p18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18" name="Google Shape;718;p18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19" name="Google Shape;719;p18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20" name="Google Shape;720;p18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21" name="Google Shape;721;p18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722" name="Google Shape;722;p18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723" name="Google Shape;723;p18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724" name="Google Shape;724;p18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25" name="Google Shape;725;p18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726" name="Google Shape;726;p18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27" name="Google Shape;727;p18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728" name="Google Shape;728;p18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29" name="Google Shape;729;p18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30" name="Google Shape;730;p18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731" name="Google Shape;731;p18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732" name="Google Shape;732;p18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733" name="Google Shape;733;p18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4" name="Google Shape;734;p18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5" name="Google Shape;735;p18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6" name="Google Shape;736;p18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7" name="Google Shape;737;p18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8" name="Google Shape;738;p18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9" name="Google Shape;739;p18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0" name="Google Shape;740;p18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1" name="Google Shape;741;p18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2" name="Google Shape;742;p18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3" name="Google Shape;743;p18"/>
          <p:cNvSpPr txBox="1"/>
          <p:nvPr/>
        </p:nvSpPr>
        <p:spPr>
          <a:xfrm>
            <a:off x="1371600" y="5105400"/>
            <a:ext cx="6173787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c[i,j] = max( c[i-1,j], c[i,j-1]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18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5" name="Google Shape;745;p18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6" name="Google Shape;746;p18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7" name="Google Shape;747;p18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8" name="Google Shape;748;p18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9" name="Google Shape;749;p18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50" name="Google Shape;750;p18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1" name="Google Shape;751;p18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2" name="Google Shape;752;p18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3" name="Google Shape;753;p18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4" name="Google Shape;754;p18"/>
          <p:cNvSpPr/>
          <p:nvPr/>
        </p:nvSpPr>
        <p:spPr>
          <a:xfrm>
            <a:off x="2362200" y="35052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18"/>
          <p:cNvSpPr/>
          <p:nvPr/>
        </p:nvSpPr>
        <p:spPr>
          <a:xfrm>
            <a:off x="3810000" y="1066800"/>
            <a:ext cx="1524000" cy="609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18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758" name="Google Shape;758;p18"/>
          <p:cNvCxnSpPr/>
          <p:nvPr/>
        </p:nvCxnSpPr>
        <p:spPr>
          <a:xfrm>
            <a:off x="3886200" y="3429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9" name="Google Shape;759;p18"/>
          <p:cNvCxnSpPr/>
          <p:nvPr/>
        </p:nvCxnSpPr>
        <p:spPr>
          <a:xfrm>
            <a:off x="4724400" y="3429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0" name="Google Shape;760;p18"/>
          <p:cNvCxnSpPr/>
          <p:nvPr/>
        </p:nvCxnSpPr>
        <p:spPr>
          <a:xfrm>
            <a:off x="4343400" y="3810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1" name="Google Shape;761;p18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8" name="Google Shape;768;p19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(11)</a:t>
            </a:r>
            <a:endParaRPr/>
          </a:p>
        </p:txBody>
      </p:sp>
      <p:cxnSp>
        <p:nvCxnSpPr>
          <p:cNvPr id="769" name="Google Shape;769;p19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0" name="Google Shape;770;p19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1" name="Google Shape;771;p19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2" name="Google Shape;772;p19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3" name="Google Shape;773;p19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4" name="Google Shape;774;p19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5" name="Google Shape;775;p19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6" name="Google Shape;776;p19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7" name="Google Shape;777;p19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8" name="Google Shape;778;p19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9" name="Google Shape;779;p19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0" name="Google Shape;780;p19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1" name="Google Shape;781;p19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2" name="Google Shape;782;p19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4         5 </a:t>
            </a:r>
            <a:endParaRPr/>
          </a:p>
        </p:txBody>
      </p:sp>
      <p:sp>
        <p:nvSpPr>
          <p:cNvPr id="783" name="Google Shape;783;p19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84" name="Google Shape;784;p19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85" name="Google Shape;785;p19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6" name="Google Shape;786;p19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7" name="Google Shape;787;p19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88" name="Google Shape;788;p19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789" name="Google Shape;789;p19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790" name="Google Shape;790;p19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791" name="Google Shape;791;p19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92" name="Google Shape;792;p19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793" name="Google Shape;793;p19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94" name="Google Shape;794;p19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96" name="Google Shape;796;p19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797" name="Google Shape;797;p19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798" name="Google Shape;798;p19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799" name="Google Shape;799;p19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800" name="Google Shape;800;p19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1" name="Google Shape;801;p19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2" name="Google Shape;802;p19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3" name="Google Shape;803;p19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4" name="Google Shape;804;p19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5" name="Google Shape;805;p19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6" name="Google Shape;806;p19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7" name="Google Shape;807;p19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8" name="Google Shape;808;p19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09" name="Google Shape;809;p19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10" name="Google Shape;810;p19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811" name="Google Shape;811;p19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12" name="Google Shape;812;p19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13" name="Google Shape;813;p19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14" name="Google Shape;814;p19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15" name="Google Shape;815;p19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16" name="Google Shape;816;p19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17" name="Google Shape;817;p19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18" name="Google Shape;818;p19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19" name="Google Shape;819;p19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20" name="Google Shape;820;p19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21" name="Google Shape;821;p19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22" name="Google Shape;822;p19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23" name="Google Shape;823;p19"/>
          <p:cNvSpPr txBox="1"/>
          <p:nvPr/>
        </p:nvSpPr>
        <p:spPr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824" name="Google Shape;824;p19"/>
          <p:cNvCxnSpPr/>
          <p:nvPr/>
        </p:nvCxnSpPr>
        <p:spPr>
          <a:xfrm>
            <a:off x="5181600" y="3352800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5" name="Google Shape;825;p19"/>
          <p:cNvSpPr/>
          <p:nvPr/>
        </p:nvSpPr>
        <p:spPr>
          <a:xfrm>
            <a:off x="2362200" y="3505200"/>
            <a:ext cx="609600" cy="609600"/>
          </a:xfrm>
          <a:prstGeom prst="ellipse">
            <a:avLst/>
          </a:prstGeom>
          <a:noFill/>
          <a:ln cap="flat" cmpd="sng" w="57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19"/>
          <p:cNvSpPr/>
          <p:nvPr/>
        </p:nvSpPr>
        <p:spPr>
          <a:xfrm>
            <a:off x="5486400" y="1066800"/>
            <a:ext cx="609600" cy="609600"/>
          </a:xfrm>
          <a:prstGeom prst="ellipse">
            <a:avLst/>
          </a:prstGeom>
          <a:noFill/>
          <a:ln cap="flat" cmpd="sng" w="57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19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2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Algorithm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990600" y="990600"/>
            <a:ext cx="8153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|X| = m, |Y| = n, then there are 2</a:t>
            </a:r>
            <a:r>
              <a:rPr b="0" baseline="30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subsequences of X; we must compare each with Y (n comparisons)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running time of the brute-force algorithm is O(n 2</a:t>
            </a:r>
            <a:r>
              <a:rPr b="0" baseline="30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that the LCS problem has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substructure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solutions of subproblems are parts of the final solution.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Subproblems: “find LCS of pairs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prefixes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X and Y”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4" name="Google Shape;834;p20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(12)</a:t>
            </a:r>
            <a:endParaRPr/>
          </a:p>
        </p:txBody>
      </p:sp>
      <p:cxnSp>
        <p:nvCxnSpPr>
          <p:cNvPr id="835" name="Google Shape;835;p20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6" name="Google Shape;836;p20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7" name="Google Shape;837;p20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8" name="Google Shape;838;p20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9" name="Google Shape;839;p20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0" name="Google Shape;840;p20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1" name="Google Shape;841;p20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2" name="Google Shape;842;p20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3" name="Google Shape;843;p20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4" name="Google Shape;844;p20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5" name="Google Shape;845;p20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6" name="Google Shape;846;p20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7" name="Google Shape;847;p20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8" name="Google Shape;848;p20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5 </a:t>
            </a:r>
            <a:endParaRPr/>
          </a:p>
        </p:txBody>
      </p:sp>
      <p:sp>
        <p:nvSpPr>
          <p:cNvPr id="849" name="Google Shape;849;p20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50" name="Google Shape;850;p20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51" name="Google Shape;851;p20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52" name="Google Shape;852;p20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53" name="Google Shape;853;p20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54" name="Google Shape;854;p20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855" name="Google Shape;855;p20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856" name="Google Shape;856;p20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857" name="Google Shape;857;p20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858" name="Google Shape;858;p20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859" name="Google Shape;859;p20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860" name="Google Shape;860;p20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861" name="Google Shape;861;p20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862" name="Google Shape;862;p20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863" name="Google Shape;863;p20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864" name="Google Shape;864;p20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865" name="Google Shape;865;p20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866" name="Google Shape;866;p20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67" name="Google Shape;867;p20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68" name="Google Shape;868;p20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69" name="Google Shape;869;p20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0" name="Google Shape;870;p20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1" name="Google Shape;871;p20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2" name="Google Shape;872;p20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3" name="Google Shape;873;p20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4" name="Google Shape;874;p20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5" name="Google Shape;875;p20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6" name="Google Shape;876;p20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c[i,j] = max( c[i-1,j], c[i,j-1] )</a:t>
            </a:r>
            <a:endParaRPr/>
          </a:p>
        </p:txBody>
      </p:sp>
      <p:sp>
        <p:nvSpPr>
          <p:cNvPr id="877" name="Google Shape;877;p20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78" name="Google Shape;878;p20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9" name="Google Shape;879;p20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80" name="Google Shape;880;p20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81" name="Google Shape;881;p20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82" name="Google Shape;882;p20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83" name="Google Shape;883;p20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84" name="Google Shape;884;p20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85" name="Google Shape;885;p20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86" name="Google Shape;886;p20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87" name="Google Shape;887;p20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88" name="Google Shape;888;p20"/>
          <p:cNvSpPr txBox="1"/>
          <p:nvPr/>
        </p:nvSpPr>
        <p:spPr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89" name="Google Shape;889;p20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90" name="Google Shape;890;p20"/>
          <p:cNvSpPr txBox="1"/>
          <p:nvPr/>
        </p:nvSpPr>
        <p:spPr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91" name="Google Shape;891;p20"/>
          <p:cNvSpPr txBox="1"/>
          <p:nvPr/>
        </p:nvSpPr>
        <p:spPr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892" name="Google Shape;892;p20"/>
          <p:cNvCxnSpPr/>
          <p:nvPr/>
        </p:nvCxnSpPr>
        <p:spPr>
          <a:xfrm>
            <a:off x="6019800" y="38100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93" name="Google Shape;893;p20"/>
          <p:cNvCxnSpPr/>
          <p:nvPr/>
        </p:nvCxnSpPr>
        <p:spPr>
          <a:xfrm>
            <a:off x="6781800" y="38100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94" name="Google Shape;894;p20"/>
          <p:cNvCxnSpPr/>
          <p:nvPr/>
        </p:nvCxnSpPr>
        <p:spPr>
          <a:xfrm>
            <a:off x="7239000" y="3352800"/>
            <a:ext cx="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5" name="Google Shape;895;p20"/>
          <p:cNvSpPr/>
          <p:nvPr/>
        </p:nvSpPr>
        <p:spPr>
          <a:xfrm>
            <a:off x="6172200" y="1066800"/>
            <a:ext cx="1752600" cy="685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6" name="Google Shape;896;p20"/>
          <p:cNvSpPr/>
          <p:nvPr/>
        </p:nvSpPr>
        <p:spPr>
          <a:xfrm>
            <a:off x="2286000" y="3505200"/>
            <a:ext cx="6858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7" name="Google Shape;897;p20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4" name="Google Shape;904;p21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(13)</a:t>
            </a:r>
            <a:endParaRPr/>
          </a:p>
        </p:txBody>
      </p:sp>
      <p:cxnSp>
        <p:nvCxnSpPr>
          <p:cNvPr id="905" name="Google Shape;905;p21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6" name="Google Shape;906;p21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7" name="Google Shape;907;p21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8" name="Google Shape;908;p21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9" name="Google Shape;909;p21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0" name="Google Shape;910;p21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1" name="Google Shape;911;p21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2" name="Google Shape;912;p21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3" name="Google Shape;913;p21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4" name="Google Shape;914;p21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5" name="Google Shape;915;p21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6" name="Google Shape;916;p21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7" name="Google Shape;917;p21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8" name="Google Shape;918;p21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2         3        4         5 </a:t>
            </a:r>
            <a:endParaRPr/>
          </a:p>
        </p:txBody>
      </p:sp>
      <p:sp>
        <p:nvSpPr>
          <p:cNvPr id="919" name="Google Shape;919;p21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20" name="Google Shape;920;p21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21" name="Google Shape;921;p21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22" name="Google Shape;922;p21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23" name="Google Shape;923;p21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24" name="Google Shape;924;p21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925" name="Google Shape;925;p21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926" name="Google Shape;926;p21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927" name="Google Shape;927;p21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28" name="Google Shape;928;p21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929" name="Google Shape;929;p21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30" name="Google Shape;930;p21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931" name="Google Shape;931;p21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32" name="Google Shape;932;p21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33" name="Google Shape;933;p21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934" name="Google Shape;934;p21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935" name="Google Shape;935;p21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936" name="Google Shape;936;p21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37" name="Google Shape;937;p21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38" name="Google Shape;938;p21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39" name="Google Shape;939;p21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0" name="Google Shape;940;p21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1" name="Google Shape;941;p21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2" name="Google Shape;942;p21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3" name="Google Shape;943;p21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4" name="Google Shape;944;p21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5" name="Google Shape;945;p21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6" name="Google Shape;946;p21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947" name="Google Shape;947;p21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48" name="Google Shape;948;p21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9" name="Google Shape;949;p21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50" name="Google Shape;950;p21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51" name="Google Shape;951;p21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2" name="Google Shape;952;p21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3" name="Google Shape;953;p21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54" name="Google Shape;954;p21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5" name="Google Shape;955;p21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6" name="Google Shape;956;p21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7" name="Google Shape;957;p21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8" name="Google Shape;958;p21"/>
          <p:cNvSpPr txBox="1"/>
          <p:nvPr/>
        </p:nvSpPr>
        <p:spPr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59" name="Google Shape;959;p21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60" name="Google Shape;960;p21"/>
          <p:cNvSpPr txBox="1"/>
          <p:nvPr/>
        </p:nvSpPr>
        <p:spPr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61" name="Google Shape;961;p21"/>
          <p:cNvSpPr txBox="1"/>
          <p:nvPr/>
        </p:nvSpPr>
        <p:spPr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62" name="Google Shape;962;p21"/>
          <p:cNvSpPr/>
          <p:nvPr/>
        </p:nvSpPr>
        <p:spPr>
          <a:xfrm>
            <a:off x="2362200" y="4114800"/>
            <a:ext cx="609600" cy="609600"/>
          </a:xfrm>
          <a:prstGeom prst="ellipse">
            <a:avLst/>
          </a:prstGeom>
          <a:noFill/>
          <a:ln cap="flat" cmpd="sng" w="57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21"/>
          <p:cNvSpPr/>
          <p:nvPr/>
        </p:nvSpPr>
        <p:spPr>
          <a:xfrm>
            <a:off x="3886200" y="1143000"/>
            <a:ext cx="609600" cy="609600"/>
          </a:xfrm>
          <a:prstGeom prst="ellipse">
            <a:avLst/>
          </a:prstGeom>
          <a:noFill/>
          <a:ln cap="flat" cmpd="sng" w="57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4" name="Google Shape;964;p21"/>
          <p:cNvCxnSpPr/>
          <p:nvPr/>
        </p:nvCxnSpPr>
        <p:spPr>
          <a:xfrm>
            <a:off x="3581400" y="3962400"/>
            <a:ext cx="3048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5" name="Google Shape;965;p21"/>
          <p:cNvSpPr txBox="1"/>
          <p:nvPr/>
        </p:nvSpPr>
        <p:spPr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66" name="Google Shape;966;p21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3" name="Google Shape;973;p22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(14)</a:t>
            </a:r>
            <a:endParaRPr/>
          </a:p>
        </p:txBody>
      </p:sp>
      <p:cxnSp>
        <p:nvCxnSpPr>
          <p:cNvPr id="974" name="Google Shape;974;p22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5" name="Google Shape;975;p22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6" name="Google Shape;976;p22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7" name="Google Shape;977;p22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8" name="Google Shape;978;p22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9" name="Google Shape;979;p22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0" name="Google Shape;980;p22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1" name="Google Shape;981;p22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2" name="Google Shape;982;p22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3" name="Google Shape;983;p22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4" name="Google Shape;984;p22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5" name="Google Shape;985;p22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6" name="Google Shape;986;p22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7" name="Google Shape;987;p22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2         3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5 </a:t>
            </a:r>
            <a:endParaRPr/>
          </a:p>
        </p:txBody>
      </p:sp>
      <p:sp>
        <p:nvSpPr>
          <p:cNvPr id="988" name="Google Shape;988;p22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89" name="Google Shape;989;p22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90" name="Google Shape;990;p22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91" name="Google Shape;991;p22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92" name="Google Shape;992;p22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93" name="Google Shape;993;p22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994" name="Google Shape;994;p22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995" name="Google Shape;995;p22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996" name="Google Shape;996;p22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97" name="Google Shape;997;p22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998" name="Google Shape;998;p22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99" name="Google Shape;999;p22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1000" name="Google Shape;1000;p22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01" name="Google Shape;1001;p22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02" name="Google Shape;1002;p22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003" name="Google Shape;1003;p22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004" name="Google Shape;1004;p22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005" name="Google Shape;1005;p22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06" name="Google Shape;1006;p22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07" name="Google Shape;1007;p22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08" name="Google Shape;1008;p22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09" name="Google Shape;1009;p22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0" name="Google Shape;1010;p22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1" name="Google Shape;1011;p22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2" name="Google Shape;1012;p22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3" name="Google Shape;1013;p22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4" name="Google Shape;1014;p22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5" name="Google Shape;1015;p22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c[i,j] = max( c[i-1,j], c[i,j-1] )</a:t>
            </a:r>
            <a:endParaRPr/>
          </a:p>
        </p:txBody>
      </p:sp>
      <p:sp>
        <p:nvSpPr>
          <p:cNvPr id="1016" name="Google Shape;1016;p22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17" name="Google Shape;1017;p22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8" name="Google Shape;1018;p22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9" name="Google Shape;1019;p22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20" name="Google Shape;1020;p22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21" name="Google Shape;1021;p22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22" name="Google Shape;1022;p22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23" name="Google Shape;1023;p22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24" name="Google Shape;1024;p22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25" name="Google Shape;1025;p22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26" name="Google Shape;1026;p22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27" name="Google Shape;1027;p22"/>
          <p:cNvSpPr txBox="1"/>
          <p:nvPr/>
        </p:nvSpPr>
        <p:spPr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28" name="Google Shape;1028;p22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29" name="Google Shape;1029;p22"/>
          <p:cNvSpPr txBox="1"/>
          <p:nvPr/>
        </p:nvSpPr>
        <p:spPr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30" name="Google Shape;1030;p22"/>
          <p:cNvSpPr txBox="1"/>
          <p:nvPr/>
        </p:nvSpPr>
        <p:spPr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31" name="Google Shape;1031;p22"/>
          <p:cNvSpPr txBox="1"/>
          <p:nvPr/>
        </p:nvSpPr>
        <p:spPr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32" name="Google Shape;1032;p22"/>
          <p:cNvSpPr txBox="1"/>
          <p:nvPr/>
        </p:nvSpPr>
        <p:spPr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33" name="Google Shape;1033;p22"/>
          <p:cNvSpPr txBox="1"/>
          <p:nvPr/>
        </p:nvSpPr>
        <p:spPr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034" name="Google Shape;1034;p22"/>
          <p:cNvCxnSpPr/>
          <p:nvPr/>
        </p:nvCxnSpPr>
        <p:spPr>
          <a:xfrm>
            <a:off x="4343400" y="4419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5" name="Google Shape;1035;p22"/>
          <p:cNvCxnSpPr/>
          <p:nvPr/>
        </p:nvCxnSpPr>
        <p:spPr>
          <a:xfrm>
            <a:off x="5562600" y="40386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6" name="Google Shape;1036;p22"/>
          <p:cNvCxnSpPr/>
          <p:nvPr/>
        </p:nvCxnSpPr>
        <p:spPr>
          <a:xfrm>
            <a:off x="4724400" y="40386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7" name="Google Shape;1037;p22"/>
          <p:cNvSpPr/>
          <p:nvPr/>
        </p:nvSpPr>
        <p:spPr>
          <a:xfrm>
            <a:off x="2286000" y="4114800"/>
            <a:ext cx="6858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22"/>
          <p:cNvSpPr/>
          <p:nvPr/>
        </p:nvSpPr>
        <p:spPr>
          <a:xfrm>
            <a:off x="4572000" y="1066800"/>
            <a:ext cx="25908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9" name="Google Shape;1039;p22"/>
          <p:cNvSpPr txBox="1"/>
          <p:nvPr/>
        </p:nvSpPr>
        <p:spPr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040" name="Google Shape;1040;p22"/>
          <p:cNvCxnSpPr/>
          <p:nvPr/>
        </p:nvCxnSpPr>
        <p:spPr>
          <a:xfrm>
            <a:off x="6324600" y="40386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1" name="Google Shape;1041;p22"/>
          <p:cNvCxnSpPr/>
          <p:nvPr/>
        </p:nvCxnSpPr>
        <p:spPr>
          <a:xfrm>
            <a:off x="6019800" y="4419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2" name="Google Shape;1042;p22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9" name="Google Shape;1049;p23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(15)</a:t>
            </a:r>
            <a:endParaRPr/>
          </a:p>
        </p:txBody>
      </p:sp>
      <p:cxnSp>
        <p:nvCxnSpPr>
          <p:cNvPr id="1050" name="Google Shape;1050;p23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1" name="Google Shape;1051;p23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2" name="Google Shape;1052;p23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3" name="Google Shape;1053;p23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4" name="Google Shape;1054;p23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5" name="Google Shape;1055;p23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6" name="Google Shape;1056;p23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7" name="Google Shape;1057;p23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8" name="Google Shape;1058;p23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9" name="Google Shape;1059;p23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0" name="Google Shape;1060;p23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1" name="Google Shape;1061;p23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2" name="Google Shape;1062;p23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3" name="Google Shape;1063;p23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64" name="Google Shape;1064;p23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65" name="Google Shape;1065;p23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66" name="Google Shape;1066;p23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67" name="Google Shape;1067;p23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68" name="Google Shape;1068;p23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69" name="Google Shape;1069;p23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070" name="Google Shape;1070;p23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1071" name="Google Shape;1071;p23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072" name="Google Shape;1072;p23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73" name="Google Shape;1073;p23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074" name="Google Shape;1074;p23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75" name="Google Shape;1075;p23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1076" name="Google Shape;1076;p23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77" name="Google Shape;1077;p23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78" name="Google Shape;1078;p23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079" name="Google Shape;1079;p23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080" name="Google Shape;1080;p23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081" name="Google Shape;1081;p23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2" name="Google Shape;1082;p23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3" name="Google Shape;1083;p23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4" name="Google Shape;1084;p23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5" name="Google Shape;1085;p23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6" name="Google Shape;1086;p23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7" name="Google Shape;1087;p23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8" name="Google Shape;1088;p23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89" name="Google Shape;1089;p23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90" name="Google Shape;1090;p23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91" name="Google Shape;1091;p23"/>
          <p:cNvSpPr txBox="1"/>
          <p:nvPr/>
        </p:nvSpPr>
        <p:spPr>
          <a:xfrm>
            <a:off x="1371600" y="5105400"/>
            <a:ext cx="617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 X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c[i,j] = c[i-1,j-1]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else c[i,j] = max( c[i-1,j], c[i,j-1] )</a:t>
            </a:r>
            <a:endParaRPr/>
          </a:p>
        </p:txBody>
      </p:sp>
      <p:sp>
        <p:nvSpPr>
          <p:cNvPr id="1092" name="Google Shape;1092;p23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93" name="Google Shape;1093;p23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94" name="Google Shape;1094;p23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95" name="Google Shape;1095;p23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96" name="Google Shape;1096;p23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97" name="Google Shape;1097;p23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98" name="Google Shape;1098;p23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99" name="Google Shape;1099;p23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00" name="Google Shape;1100;p23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01" name="Google Shape;1101;p23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02" name="Google Shape;1102;p23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03" name="Google Shape;1103;p23"/>
          <p:cNvSpPr txBox="1"/>
          <p:nvPr/>
        </p:nvSpPr>
        <p:spPr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04" name="Google Shape;1104;p23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05" name="Google Shape;1105;p23"/>
          <p:cNvSpPr txBox="1"/>
          <p:nvPr/>
        </p:nvSpPr>
        <p:spPr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06" name="Google Shape;1106;p23"/>
          <p:cNvSpPr txBox="1"/>
          <p:nvPr/>
        </p:nvSpPr>
        <p:spPr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07" name="Google Shape;1107;p23"/>
          <p:cNvSpPr txBox="1"/>
          <p:nvPr/>
        </p:nvSpPr>
        <p:spPr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08" name="Google Shape;1108;p23"/>
          <p:cNvSpPr txBox="1"/>
          <p:nvPr/>
        </p:nvSpPr>
        <p:spPr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09" name="Google Shape;1109;p23"/>
          <p:cNvSpPr txBox="1"/>
          <p:nvPr/>
        </p:nvSpPr>
        <p:spPr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10" name="Google Shape;1110;p23"/>
          <p:cNvSpPr txBox="1"/>
          <p:nvPr/>
        </p:nvSpPr>
        <p:spPr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11" name="Google Shape;1111;p23"/>
          <p:cNvSpPr txBox="1"/>
          <p:nvPr/>
        </p:nvSpPr>
        <p:spPr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12" name="Google Shape;1112;p23"/>
          <p:cNvSpPr/>
          <p:nvPr/>
        </p:nvSpPr>
        <p:spPr>
          <a:xfrm>
            <a:off x="2362200" y="4114800"/>
            <a:ext cx="609600" cy="609600"/>
          </a:xfrm>
          <a:prstGeom prst="ellipse">
            <a:avLst/>
          </a:prstGeom>
          <a:noFill/>
          <a:ln cap="flat" cmpd="sng" w="57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3" name="Google Shape;1113;p23"/>
          <p:cNvSpPr/>
          <p:nvPr/>
        </p:nvSpPr>
        <p:spPr>
          <a:xfrm>
            <a:off x="7162800" y="1143000"/>
            <a:ext cx="609600" cy="609600"/>
          </a:xfrm>
          <a:prstGeom prst="ellipse">
            <a:avLst/>
          </a:prstGeom>
          <a:noFill/>
          <a:ln cap="flat" cmpd="sng" w="57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4" name="Google Shape;1114;p23"/>
          <p:cNvCxnSpPr/>
          <p:nvPr/>
        </p:nvCxnSpPr>
        <p:spPr>
          <a:xfrm>
            <a:off x="6858000" y="3886200"/>
            <a:ext cx="3810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5" name="Google Shape;1115;p23"/>
          <p:cNvSpPr/>
          <p:nvPr/>
        </p:nvSpPr>
        <p:spPr>
          <a:xfrm>
            <a:off x="7086600" y="4114800"/>
            <a:ext cx="685800" cy="685800"/>
          </a:xfrm>
          <a:prstGeom prst="ellipse">
            <a:avLst/>
          </a:prstGeom>
          <a:noFill/>
          <a:ln cap="flat" cmpd="sng" w="1111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6" name="Google Shape;1116;p23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BDCA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2" name="Google Shape;1122;p24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Algorithm Running Time</a:t>
            </a:r>
            <a:endParaRPr/>
          </a:p>
        </p:txBody>
      </p:sp>
      <p:sp>
        <p:nvSpPr>
          <p:cNvPr id="1123" name="Google Shape;1123;p24"/>
          <p:cNvSpPr txBox="1"/>
          <p:nvPr>
            <p:ph idx="1" type="body"/>
          </p:nvPr>
        </p:nvSpPr>
        <p:spPr>
          <a:xfrm>
            <a:off x="990600" y="990600"/>
            <a:ext cx="8153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algorithm calculates the values of each entry of the array c[m,n]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what is the running time?</a:t>
            </a:r>
            <a:endParaRPr/>
          </a:p>
        </p:txBody>
      </p:sp>
      <p:sp>
        <p:nvSpPr>
          <p:cNvPr id="1124" name="Google Shape;1124;p24"/>
          <p:cNvSpPr txBox="1"/>
          <p:nvPr/>
        </p:nvSpPr>
        <p:spPr>
          <a:xfrm>
            <a:off x="1524000" y="3657600"/>
            <a:ext cx="6629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O(m*n)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each c[i,j] is calculated in constant time, and there are m*n elements in the array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0" name="Google Shape;1130;p25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actual LCS</a:t>
            </a:r>
            <a:endParaRPr/>
          </a:p>
        </p:txBody>
      </p:sp>
      <p:sp>
        <p:nvSpPr>
          <p:cNvPr id="1131" name="Google Shape;1131;p25"/>
          <p:cNvSpPr txBox="1"/>
          <p:nvPr>
            <p:ph idx="1" type="body"/>
          </p:nvPr>
        </p:nvSpPr>
        <p:spPr>
          <a:xfrm>
            <a:off x="990600" y="990600"/>
            <a:ext cx="8001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far, we have just found the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LCS, but not LCS itself.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modify this algorithm to make it output Longest Common Subsequence of X and 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depends on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c[i-1,j]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c[i,j-1]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c[i-1, j-1]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c[i,j] we can say how it was acquired:</a:t>
            </a:r>
            <a:endParaRPr/>
          </a:p>
        </p:txBody>
      </p:sp>
      <p:cxnSp>
        <p:nvCxnSpPr>
          <p:cNvPr id="1132" name="Google Shape;1132;p25"/>
          <p:cNvCxnSpPr/>
          <p:nvPr/>
        </p:nvCxnSpPr>
        <p:spPr>
          <a:xfrm>
            <a:off x="1371600" y="4724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3" name="Google Shape;1133;p25"/>
          <p:cNvCxnSpPr/>
          <p:nvPr/>
        </p:nvCxnSpPr>
        <p:spPr>
          <a:xfrm>
            <a:off x="2057400" y="4724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4" name="Google Shape;1134;p25"/>
          <p:cNvCxnSpPr/>
          <p:nvPr/>
        </p:nvCxnSpPr>
        <p:spPr>
          <a:xfrm>
            <a:off x="2819400" y="4724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5" name="Google Shape;1135;p25"/>
          <p:cNvCxnSpPr/>
          <p:nvPr/>
        </p:nvCxnSpPr>
        <p:spPr>
          <a:xfrm>
            <a:off x="1371600" y="47244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6" name="Google Shape;1136;p25"/>
          <p:cNvCxnSpPr/>
          <p:nvPr/>
        </p:nvCxnSpPr>
        <p:spPr>
          <a:xfrm>
            <a:off x="1371600" y="53340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7" name="Google Shape;1137;p25"/>
          <p:cNvCxnSpPr/>
          <p:nvPr/>
        </p:nvCxnSpPr>
        <p:spPr>
          <a:xfrm>
            <a:off x="1371600" y="59436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8" name="Google Shape;1138;p25"/>
          <p:cNvSpPr txBox="1"/>
          <p:nvPr/>
        </p:nvSpPr>
        <p:spPr>
          <a:xfrm>
            <a:off x="1524000" y="4876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39" name="Google Shape;1139;p25"/>
          <p:cNvSpPr txBox="1"/>
          <p:nvPr/>
        </p:nvSpPr>
        <p:spPr>
          <a:xfrm>
            <a:off x="1524000" y="5410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40" name="Google Shape;1140;p25"/>
          <p:cNvSpPr txBox="1"/>
          <p:nvPr/>
        </p:nvSpPr>
        <p:spPr>
          <a:xfrm>
            <a:off x="2209800" y="5410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41" name="Google Shape;1141;p25"/>
          <p:cNvSpPr txBox="1"/>
          <p:nvPr/>
        </p:nvSpPr>
        <p:spPr>
          <a:xfrm>
            <a:off x="2209800" y="4876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42" name="Google Shape;1142;p25"/>
          <p:cNvSpPr txBox="1"/>
          <p:nvPr/>
        </p:nvSpPr>
        <p:spPr>
          <a:xfrm>
            <a:off x="3200400" y="4724400"/>
            <a:ext cx="48799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here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 = c[i-1,j-1] +1 = 2+1=3</a:t>
            </a:r>
            <a:endParaRPr/>
          </a:p>
        </p:txBody>
      </p:sp>
      <p:cxnSp>
        <p:nvCxnSpPr>
          <p:cNvPr id="1143" name="Google Shape;1143;p25"/>
          <p:cNvCxnSpPr/>
          <p:nvPr/>
        </p:nvCxnSpPr>
        <p:spPr>
          <a:xfrm>
            <a:off x="1905000" y="5181600"/>
            <a:ext cx="3048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9" name="Google Shape;1149;p26"/>
          <p:cNvSpPr txBox="1"/>
          <p:nvPr>
            <p:ph type="title"/>
          </p:nvPr>
        </p:nvSpPr>
        <p:spPr>
          <a:xfrm>
            <a:off x="838200" y="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actual LCS - continued</a:t>
            </a:r>
            <a:endParaRPr/>
          </a:p>
        </p:txBody>
      </p:sp>
      <p:sp>
        <p:nvSpPr>
          <p:cNvPr id="1150" name="Google Shape;1150;p26"/>
          <p:cNvSpPr txBox="1"/>
          <p:nvPr>
            <p:ph idx="1" type="body"/>
          </p:nvPr>
        </p:nvSpPr>
        <p:spPr>
          <a:xfrm>
            <a:off x="990600" y="990600"/>
            <a:ext cx="8153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that</a:t>
            </a:r>
            <a:endParaRPr/>
          </a:p>
        </p:txBody>
      </p:sp>
      <p:pic>
        <p:nvPicPr>
          <p:cNvPr id="1151" name="Google Shape;1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00200"/>
            <a:ext cx="7772400" cy="11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26"/>
          <p:cNvSpPr txBox="1"/>
          <p:nvPr/>
        </p:nvSpPr>
        <p:spPr>
          <a:xfrm>
            <a:off x="990600" y="3124200"/>
            <a:ext cx="8153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can start from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c[m,n]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go backwards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first to see if 2</a:t>
            </a:r>
            <a:r>
              <a:rPr b="0" baseline="30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case above was true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not, then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 = c[i-1, j-1]+1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remember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  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(because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part  of LCS)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i=0 or j=0 (i.e. we reached the beginning), output remembered letters in reverse order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8" name="Google Shape;1158;p27"/>
          <p:cNvSpPr txBox="1"/>
          <p:nvPr>
            <p:ph type="title"/>
          </p:nvPr>
        </p:nvSpPr>
        <p:spPr>
          <a:xfrm>
            <a:off x="11430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to find actual LCS</a:t>
            </a:r>
            <a:endParaRPr/>
          </a:p>
        </p:txBody>
      </p:sp>
      <p:sp>
        <p:nvSpPr>
          <p:cNvPr id="1159" name="Google Shape;1159;p27"/>
          <p:cNvSpPr txBox="1"/>
          <p:nvPr>
            <p:ph idx="1" type="body"/>
          </p:nvPr>
        </p:nvSpPr>
        <p:spPr>
          <a:xfrm>
            <a:off x="1173162" y="1447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Here’s a recursive algorithm to do this: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LCS_print(x, m, n, c) {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 (c[m][n] == c[m-1][n]) </a:t>
            </a:r>
            <a:r>
              <a:rPr b="0" i="0" lang="en-US" sz="2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// go up?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LCS_print(x, m-1, n, c);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else if (c[m][n] == c[m][n-1] </a:t>
            </a:r>
            <a:r>
              <a:rPr b="0" i="0" lang="en-US" sz="2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// go left?</a:t>
            </a:r>
            <a:br>
              <a:rPr b="0" i="0" lang="en-US" sz="2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LCS_print(x, m, n-1, c);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else { </a:t>
            </a:r>
            <a:r>
              <a:rPr b="0" i="0" lang="en-US" sz="2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// it was a match!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LCS_print(x, m-1, n-1, c);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print(x[m]); </a:t>
            </a:r>
            <a:r>
              <a:rPr b="0" i="0" lang="en-US" sz="2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// print after recursive call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6" name="Google Shape;1166;p28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LCS</a:t>
            </a:r>
            <a:endParaRPr/>
          </a:p>
        </p:txBody>
      </p:sp>
      <p:cxnSp>
        <p:nvCxnSpPr>
          <p:cNvPr id="1167" name="Google Shape;1167;p28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8" name="Google Shape;1168;p28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9" name="Google Shape;1169;p28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0" name="Google Shape;1170;p28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1" name="Google Shape;1171;p28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2" name="Google Shape;1172;p28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3" name="Google Shape;1173;p28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4" name="Google Shape;1174;p28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5" name="Google Shape;1175;p28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6" name="Google Shape;1176;p28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7" name="Google Shape;1177;p28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8" name="Google Shape;1178;p28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9" name="Google Shape;1179;p28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0" name="Google Shape;1180;p28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5 </a:t>
            </a:r>
            <a:endParaRPr/>
          </a:p>
        </p:txBody>
      </p:sp>
      <p:sp>
        <p:nvSpPr>
          <p:cNvPr id="1181" name="Google Shape;1181;p28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82" name="Google Shape;1182;p28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83" name="Google Shape;1183;p28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84" name="Google Shape;1184;p28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85" name="Google Shape;1185;p28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86" name="Google Shape;1186;p28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187" name="Google Shape;1187;p28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1188" name="Google Shape;1188;p28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89" name="Google Shape;1189;p28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90" name="Google Shape;1190;p28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91" name="Google Shape;1191;p28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1192" name="Google Shape;1192;p28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93" name="Google Shape;1193;p28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94" name="Google Shape;1194;p28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96" name="Google Shape;1196;p28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197" name="Google Shape;1197;p28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98" name="Google Shape;1198;p28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99" name="Google Shape;1199;p28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0" name="Google Shape;1200;p28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1" name="Google Shape;1201;p28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2" name="Google Shape;1202;p28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3" name="Google Shape;1203;p28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4" name="Google Shape;1204;p28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5" name="Google Shape;1205;p28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6" name="Google Shape;1206;p28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7" name="Google Shape;1207;p28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08" name="Google Shape;1208;p28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9" name="Google Shape;1209;p28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10" name="Google Shape;1210;p28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11" name="Google Shape;1211;p28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12" name="Google Shape;1212;p28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13" name="Google Shape;1213;p28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14" name="Google Shape;1214;p28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15" name="Google Shape;1215;p28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16" name="Google Shape;1216;p28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17" name="Google Shape;1217;p28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18" name="Google Shape;1218;p28"/>
          <p:cNvSpPr txBox="1"/>
          <p:nvPr/>
        </p:nvSpPr>
        <p:spPr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19" name="Google Shape;1219;p28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20" name="Google Shape;1220;p28"/>
          <p:cNvSpPr txBox="1"/>
          <p:nvPr/>
        </p:nvSpPr>
        <p:spPr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21" name="Google Shape;1221;p28"/>
          <p:cNvSpPr txBox="1"/>
          <p:nvPr/>
        </p:nvSpPr>
        <p:spPr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22" name="Google Shape;1222;p28"/>
          <p:cNvSpPr txBox="1"/>
          <p:nvPr/>
        </p:nvSpPr>
        <p:spPr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23" name="Google Shape;1223;p28"/>
          <p:cNvSpPr txBox="1"/>
          <p:nvPr/>
        </p:nvSpPr>
        <p:spPr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24" name="Google Shape;1224;p28"/>
          <p:cNvSpPr txBox="1"/>
          <p:nvPr/>
        </p:nvSpPr>
        <p:spPr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25" name="Google Shape;1225;p28"/>
          <p:cNvSpPr txBox="1"/>
          <p:nvPr/>
        </p:nvSpPr>
        <p:spPr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26" name="Google Shape;1226;p28"/>
          <p:cNvSpPr txBox="1"/>
          <p:nvPr/>
        </p:nvSpPr>
        <p:spPr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227" name="Google Shape;1227;p28"/>
          <p:cNvCxnSpPr/>
          <p:nvPr/>
        </p:nvCxnSpPr>
        <p:spPr>
          <a:xfrm rot="10800000">
            <a:off x="6858000" y="3886200"/>
            <a:ext cx="3810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28" name="Google Shape;1228;p28"/>
          <p:cNvCxnSpPr/>
          <p:nvPr/>
        </p:nvCxnSpPr>
        <p:spPr>
          <a:xfrm rot="10800000">
            <a:off x="5943600" y="38862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29" name="Google Shape;1229;p28"/>
          <p:cNvCxnSpPr/>
          <p:nvPr/>
        </p:nvCxnSpPr>
        <p:spPr>
          <a:xfrm rot="10800000">
            <a:off x="5105400" y="3276600"/>
            <a:ext cx="381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0" name="Google Shape;1230;p28"/>
          <p:cNvCxnSpPr/>
          <p:nvPr/>
        </p:nvCxnSpPr>
        <p:spPr>
          <a:xfrm rot="10800000">
            <a:off x="4267200" y="32766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1" name="Google Shape;1231;p28"/>
          <p:cNvCxnSpPr/>
          <p:nvPr/>
        </p:nvCxnSpPr>
        <p:spPr>
          <a:xfrm rot="10800000">
            <a:off x="3581400" y="2667000"/>
            <a:ext cx="381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2" name="Google Shape;1232;p28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9" name="Google Shape;1239;p29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LCS (2)</a:t>
            </a:r>
            <a:endParaRPr/>
          </a:p>
        </p:txBody>
      </p:sp>
      <p:cxnSp>
        <p:nvCxnSpPr>
          <p:cNvPr id="1240" name="Google Shape;1240;p29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1" name="Google Shape;1241;p29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2" name="Google Shape;1242;p29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3" name="Google Shape;1243;p29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4" name="Google Shape;1244;p29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5" name="Google Shape;1245;p29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6" name="Google Shape;1246;p29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7" name="Google Shape;1247;p29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8" name="Google Shape;1248;p29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9" name="Google Shape;1249;p29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0" name="Google Shape;1250;p29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1" name="Google Shape;1251;p29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2" name="Google Shape;1252;p29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3" name="Google Shape;1253;p29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5 </a:t>
            </a:r>
            <a:endParaRPr/>
          </a:p>
        </p:txBody>
      </p:sp>
      <p:sp>
        <p:nvSpPr>
          <p:cNvPr id="1254" name="Google Shape;1254;p29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55" name="Google Shape;1255;p29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56" name="Google Shape;1256;p29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57" name="Google Shape;1257;p29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58" name="Google Shape;1258;p29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59" name="Google Shape;1259;p29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260" name="Google Shape;1260;p29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1261" name="Google Shape;1261;p29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62" name="Google Shape;1262;p29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263" name="Google Shape;1263;p29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264" name="Google Shape;1264;p29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1265" name="Google Shape;1265;p29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266" name="Google Shape;1266;p29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267" name="Google Shape;1267;p29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68" name="Google Shape;1268;p29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269" name="Google Shape;1269;p29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270" name="Google Shape;1270;p29"/>
          <p:cNvSpPr txBox="1"/>
          <p:nvPr/>
        </p:nvSpPr>
        <p:spPr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1" name="Google Shape;1271;p29"/>
          <p:cNvSpPr txBox="1"/>
          <p:nvPr/>
        </p:nvSpPr>
        <p:spPr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2" name="Google Shape;1272;p29"/>
          <p:cNvSpPr txBox="1"/>
          <p:nvPr/>
        </p:nvSpPr>
        <p:spPr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3" name="Google Shape;1273;p29"/>
          <p:cNvSpPr txBox="1"/>
          <p:nvPr/>
        </p:nvSpPr>
        <p:spPr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4" name="Google Shape;1274;p29"/>
          <p:cNvSpPr txBox="1"/>
          <p:nvPr/>
        </p:nvSpPr>
        <p:spPr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5" name="Google Shape;1275;p29"/>
          <p:cNvSpPr txBox="1"/>
          <p:nvPr/>
        </p:nvSpPr>
        <p:spPr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6" name="Google Shape;1276;p29"/>
          <p:cNvSpPr txBox="1"/>
          <p:nvPr/>
        </p:nvSpPr>
        <p:spPr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7" name="Google Shape;1277;p29"/>
          <p:cNvSpPr txBox="1"/>
          <p:nvPr/>
        </p:nvSpPr>
        <p:spPr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8" name="Google Shape;1278;p29"/>
          <p:cNvSpPr txBox="1"/>
          <p:nvPr/>
        </p:nvSpPr>
        <p:spPr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9" name="Google Shape;1279;p29"/>
          <p:cNvSpPr txBox="1"/>
          <p:nvPr/>
        </p:nvSpPr>
        <p:spPr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80" name="Google Shape;1280;p29"/>
          <p:cNvSpPr txBox="1"/>
          <p:nvPr/>
        </p:nvSpPr>
        <p:spPr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81" name="Google Shape;1281;p29"/>
          <p:cNvSpPr txBox="1"/>
          <p:nvPr/>
        </p:nvSpPr>
        <p:spPr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82" name="Google Shape;1282;p29"/>
          <p:cNvSpPr txBox="1"/>
          <p:nvPr/>
        </p:nvSpPr>
        <p:spPr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83" name="Google Shape;1283;p29"/>
          <p:cNvSpPr txBox="1"/>
          <p:nvPr/>
        </p:nvSpPr>
        <p:spPr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85" name="Google Shape;1285;p29"/>
          <p:cNvSpPr txBox="1"/>
          <p:nvPr/>
        </p:nvSpPr>
        <p:spPr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86" name="Google Shape;1286;p29"/>
          <p:cNvSpPr txBox="1"/>
          <p:nvPr/>
        </p:nvSpPr>
        <p:spPr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87" name="Google Shape;1287;p29"/>
          <p:cNvSpPr txBox="1"/>
          <p:nvPr/>
        </p:nvSpPr>
        <p:spPr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88" name="Google Shape;1288;p29"/>
          <p:cNvSpPr txBox="1"/>
          <p:nvPr/>
        </p:nvSpPr>
        <p:spPr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89" name="Google Shape;1289;p29"/>
          <p:cNvSpPr txBox="1"/>
          <p:nvPr/>
        </p:nvSpPr>
        <p:spPr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0" name="Google Shape;1290;p29"/>
          <p:cNvSpPr txBox="1"/>
          <p:nvPr/>
        </p:nvSpPr>
        <p:spPr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1" name="Google Shape;1291;p29"/>
          <p:cNvSpPr txBox="1"/>
          <p:nvPr/>
        </p:nvSpPr>
        <p:spPr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92" name="Google Shape;1292;p29"/>
          <p:cNvSpPr txBox="1"/>
          <p:nvPr/>
        </p:nvSpPr>
        <p:spPr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3" name="Google Shape;1293;p29"/>
          <p:cNvSpPr txBox="1"/>
          <p:nvPr/>
        </p:nvSpPr>
        <p:spPr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94" name="Google Shape;1294;p29"/>
          <p:cNvSpPr txBox="1"/>
          <p:nvPr/>
        </p:nvSpPr>
        <p:spPr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95" name="Google Shape;1295;p29"/>
          <p:cNvSpPr txBox="1"/>
          <p:nvPr/>
        </p:nvSpPr>
        <p:spPr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6" name="Google Shape;1296;p29"/>
          <p:cNvSpPr txBox="1"/>
          <p:nvPr/>
        </p:nvSpPr>
        <p:spPr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7" name="Google Shape;1297;p29"/>
          <p:cNvSpPr txBox="1"/>
          <p:nvPr/>
        </p:nvSpPr>
        <p:spPr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98" name="Google Shape;1298;p29"/>
          <p:cNvSpPr txBox="1"/>
          <p:nvPr/>
        </p:nvSpPr>
        <p:spPr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99" name="Google Shape;1299;p29"/>
          <p:cNvSpPr txBox="1"/>
          <p:nvPr/>
        </p:nvSpPr>
        <p:spPr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300" name="Google Shape;1300;p29"/>
          <p:cNvCxnSpPr/>
          <p:nvPr/>
        </p:nvCxnSpPr>
        <p:spPr>
          <a:xfrm rot="10800000">
            <a:off x="6858000" y="3886200"/>
            <a:ext cx="381000" cy="457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1" name="Google Shape;1301;p29"/>
          <p:cNvCxnSpPr/>
          <p:nvPr/>
        </p:nvCxnSpPr>
        <p:spPr>
          <a:xfrm rot="10800000">
            <a:off x="5943600" y="38862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2" name="Google Shape;1302;p29"/>
          <p:cNvCxnSpPr/>
          <p:nvPr/>
        </p:nvCxnSpPr>
        <p:spPr>
          <a:xfrm rot="10800000">
            <a:off x="5105400" y="32766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3" name="Google Shape;1303;p29"/>
          <p:cNvCxnSpPr/>
          <p:nvPr/>
        </p:nvCxnSpPr>
        <p:spPr>
          <a:xfrm rot="10800000">
            <a:off x="4267200" y="32766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4" name="Google Shape;1304;p29"/>
          <p:cNvCxnSpPr/>
          <p:nvPr/>
        </p:nvCxnSpPr>
        <p:spPr>
          <a:xfrm rot="10800000">
            <a:off x="3581400" y="26670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5" name="Google Shape;1305;p29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306" name="Google Shape;1306;p29"/>
          <p:cNvSpPr/>
          <p:nvPr/>
        </p:nvSpPr>
        <p:spPr>
          <a:xfrm>
            <a:off x="2286000" y="4038600"/>
            <a:ext cx="762000" cy="762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7" name="Google Shape;1307;p29"/>
          <p:cNvSpPr/>
          <p:nvPr/>
        </p:nvSpPr>
        <p:spPr>
          <a:xfrm>
            <a:off x="2286000" y="3429000"/>
            <a:ext cx="762000" cy="762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8" name="Google Shape;1308;p29"/>
          <p:cNvSpPr/>
          <p:nvPr/>
        </p:nvSpPr>
        <p:spPr>
          <a:xfrm>
            <a:off x="2286000" y="2743200"/>
            <a:ext cx="762000" cy="762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9" name="Google Shape;1309;p29"/>
          <p:cNvSpPr/>
          <p:nvPr/>
        </p:nvSpPr>
        <p:spPr>
          <a:xfrm>
            <a:off x="7010400" y="990600"/>
            <a:ext cx="762000" cy="762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0" name="Google Shape;1310;p29"/>
          <p:cNvSpPr/>
          <p:nvPr/>
        </p:nvSpPr>
        <p:spPr>
          <a:xfrm>
            <a:off x="5410200" y="990600"/>
            <a:ext cx="762000" cy="762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29"/>
          <p:cNvSpPr/>
          <p:nvPr/>
        </p:nvSpPr>
        <p:spPr>
          <a:xfrm>
            <a:off x="3810000" y="990600"/>
            <a:ext cx="762000" cy="762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2" name="Google Shape;1312;p29"/>
          <p:cNvSpPr txBox="1"/>
          <p:nvPr/>
        </p:nvSpPr>
        <p:spPr>
          <a:xfrm>
            <a:off x="5105400" y="4953000"/>
            <a:ext cx="455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313" name="Google Shape;1313;p29"/>
          <p:cNvSpPr txBox="1"/>
          <p:nvPr/>
        </p:nvSpPr>
        <p:spPr>
          <a:xfrm>
            <a:off x="5715000" y="4953000"/>
            <a:ext cx="4778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314" name="Google Shape;1314;p29"/>
          <p:cNvSpPr txBox="1"/>
          <p:nvPr/>
        </p:nvSpPr>
        <p:spPr>
          <a:xfrm>
            <a:off x="6324600" y="4953000"/>
            <a:ext cx="455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315" name="Google Shape;1315;p29"/>
          <p:cNvSpPr txBox="1"/>
          <p:nvPr/>
        </p:nvSpPr>
        <p:spPr>
          <a:xfrm>
            <a:off x="1295400" y="5029200"/>
            <a:ext cx="37496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(reversed order):</a:t>
            </a:r>
            <a:endParaRPr/>
          </a:p>
        </p:txBody>
      </p:sp>
      <p:sp>
        <p:nvSpPr>
          <p:cNvPr id="1316" name="Google Shape;1316;p29"/>
          <p:cNvSpPr txBox="1"/>
          <p:nvPr/>
        </p:nvSpPr>
        <p:spPr>
          <a:xfrm>
            <a:off x="1371600" y="5638800"/>
            <a:ext cx="35909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(straight order):</a:t>
            </a:r>
            <a:endParaRPr/>
          </a:p>
        </p:txBody>
      </p:sp>
      <p:sp>
        <p:nvSpPr>
          <p:cNvPr id="1317" name="Google Shape;1317;p29"/>
          <p:cNvSpPr txBox="1"/>
          <p:nvPr/>
        </p:nvSpPr>
        <p:spPr>
          <a:xfrm>
            <a:off x="1328737" y="5638800"/>
            <a:ext cx="69675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C  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(this string turned out to be a palindrome)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3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Algorithm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990600" y="990600"/>
            <a:ext cx="8153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we’ll find the length of LCS. Later we’ll modify the algorithm to find LCS itself.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prefixes of X and Y of length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length of LCS of </a:t>
            </a:r>
            <a:r>
              <a:rPr b="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3200" u="none">
              <a:solidFill>
                <a:srgbClr val="33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length of LCS of X and Y will be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c[m,n]</a:t>
            </a:r>
            <a:endParaRPr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5257800"/>
            <a:ext cx="7102475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3" name="Google Shape;1323;p30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30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0" name="Google Shape;1330;p31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Dynamic programming</a:t>
            </a:r>
            <a:endParaRPr/>
          </a:p>
        </p:txBody>
      </p:sp>
      <p:sp>
        <p:nvSpPr>
          <p:cNvPr id="1331" name="Google Shape;1331;p31"/>
          <p:cNvSpPr txBox="1"/>
          <p:nvPr>
            <p:ph idx="1" type="body"/>
          </p:nvPr>
        </p:nvSpPr>
        <p:spPr>
          <a:xfrm>
            <a:off x="1173162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 is a method for solving certain kind of problems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 can be applied when the solution of a problem includes solutions to subproblems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find a recursive formula for the solution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recursively solve subproblems, starting from the trivial case, and save their solutions 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end we’ll get the solution of the whole problem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3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7" name="Google Shape;1337;p32"/>
          <p:cNvSpPr txBox="1"/>
          <p:nvPr>
            <p:ph type="title"/>
          </p:nvPr>
        </p:nvSpPr>
        <p:spPr>
          <a:xfrm>
            <a:off x="914400" y="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a problem that can be solved with dynamic programming</a:t>
            </a:r>
            <a:endParaRPr/>
          </a:p>
        </p:txBody>
      </p:sp>
      <p:sp>
        <p:nvSpPr>
          <p:cNvPr id="1338" name="Google Shape;1338;p32"/>
          <p:cNvSpPr txBox="1"/>
          <p:nvPr>
            <p:ph idx="1" type="body"/>
          </p:nvPr>
        </p:nvSpPr>
        <p:spPr>
          <a:xfrm>
            <a:off x="1173162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Subproblems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should be able to break the original problem to smaller subproblems that have the same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Substructure of the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to the problem must be a composition of subproblem solutions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 Overlap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subproblems to unrelated problems can contain subproblems in common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4" name="Google Shape;1344;p33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 Longest Common Subsequence (LCS)</a:t>
            </a:r>
            <a:endParaRPr/>
          </a:p>
        </p:txBody>
      </p:sp>
      <p:sp>
        <p:nvSpPr>
          <p:cNvPr id="1345" name="Google Shape;1345;p33"/>
          <p:cNvSpPr txBox="1"/>
          <p:nvPr>
            <p:ph idx="1" type="body"/>
          </p:nvPr>
        </p:nvSpPr>
        <p:spPr>
          <a:xfrm>
            <a:off x="11430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how to find the longest pattern of characters that is common to two text strings X and 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 algorithm: solve subproblems until we get the final solution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Subproblem: first find the LCS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prefixes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X and 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problem has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substructure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LCS of two prefixes is always a part of LCS of bigger strings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1" name="Google Shape;1351;p34"/>
          <p:cNvSpPr txBox="1"/>
          <p:nvPr>
            <p:ph type="title"/>
          </p:nvPr>
        </p:nvSpPr>
        <p:spPr>
          <a:xfrm>
            <a:off x="1143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352" name="Google Shape;1352;p34"/>
          <p:cNvSpPr txBox="1"/>
          <p:nvPr>
            <p:ph idx="1" type="body"/>
          </p:nvPr>
        </p:nvSpPr>
        <p:spPr>
          <a:xfrm>
            <a:off x="1173162" y="10668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 is a useful technique of solving certain kind of 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solution can be recursively described in terms of partial solutions, we can store these partial solutions and re-use them as necessary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 (Dynamic Programming algorithm vs. naïve algorithm):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LCS: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O(m*n)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vs.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* 2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 Knapsack problem: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O(W*n)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vs.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cc9190d3cd_0_0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Longest Common Subsequence (LCS)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- Example</a:t>
            </a:r>
            <a:endParaRPr/>
          </a:p>
        </p:txBody>
      </p:sp>
      <p:sp>
        <p:nvSpPr>
          <p:cNvPr id="1359" name="Google Shape;1359;gcc9190d3cd_0_0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https://www.javatpoint.com/longest-common-sequence-algorithm</a:t>
            </a:r>
            <a:endParaRPr/>
          </a:p>
        </p:txBody>
      </p:sp>
      <p:sp>
        <p:nvSpPr>
          <p:cNvPr id="1360" name="Google Shape;1360;gcc9190d3cd_0_0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4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recursive solution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990600" y="2694225"/>
            <a:ext cx="81534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 with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j = 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(empty substrings of x and y)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X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empty strings, their LCS is always empty (i.e.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c[0,0] = 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of empty string and any other string is empty, so for every i and j: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 j] = c[i,0] = 0</a:t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990600"/>
            <a:ext cx="7772400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5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recursive solution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990600" y="25146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calculate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c[i,j],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consider two cases: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case: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x[i]=y[j]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 more symbol in strings X and Y matches, so the length of LCS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 to the length of LCS of smaller strings X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plus 1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19200"/>
            <a:ext cx="7772400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recursive solution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990600" y="2286000"/>
            <a:ext cx="8153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case: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 != y[j]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symbols don’t match, our solution is not improved, and the length of LCS(X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Y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same as before (i.e. maximum of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LCS(X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j-1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LCS(X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990600"/>
            <a:ext cx="7772400" cy="11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990600" y="5791200"/>
            <a:ext cx="80025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not just take the length of LCS(X</a:t>
            </a:r>
            <a:r>
              <a:rPr b="0" baseline="-2500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j-1</a:t>
            </a: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7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Length Algorithm</a:t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990600" y="990600"/>
            <a:ext cx="8153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LCS-Length(X, 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 = length(X)  </a:t>
            </a:r>
            <a:r>
              <a:rPr b="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get the # of symbols in 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n  = length(Y) </a:t>
            </a:r>
            <a:r>
              <a:rPr b="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get the # of symbols in 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for i = 1 to m 	c[i,0] = 0 	</a:t>
            </a:r>
            <a:r>
              <a:rPr b="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special case: Y</a:t>
            </a:r>
            <a:r>
              <a:rPr b="0" baseline="-2500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for j = 1 to n  	c[0,j] = 0 	</a:t>
            </a:r>
            <a:r>
              <a:rPr b="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special case: X</a:t>
            </a:r>
            <a:r>
              <a:rPr b="0" baseline="-2500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for i = 1 to m 			</a:t>
            </a:r>
            <a:r>
              <a:rPr b="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for all X</a:t>
            </a:r>
            <a:r>
              <a:rPr b="0" baseline="-2500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	for j = 1 to n  			</a:t>
            </a:r>
            <a:r>
              <a:rPr b="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for all Y</a:t>
            </a:r>
            <a:r>
              <a:rPr b="0" baseline="-2500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		if ( X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Y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			c[i,j] = c[i-1,j-1] + 1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		else c[i,j] = max( c[i-1,j], c[i,j-1]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return c[m,n]   </a:t>
            </a:r>
            <a:r>
              <a:rPr b="0" i="0" lang="en-US" sz="30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return LCS length for X and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8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</a:t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990600" y="990600"/>
            <a:ext cx="8153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see how LCS algorithm works on the following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ABCB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BDCAB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295400" y="5146675"/>
            <a:ext cx="73152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LCS(X, Y) = BCB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   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1203325" y="3676650"/>
            <a:ext cx="76358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Longest Common Subsequence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X and 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type="title"/>
          </p:nvPr>
        </p:nvSpPr>
        <p:spPr>
          <a:xfrm>
            <a:off x="838200" y="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Example (0)</a:t>
            </a:r>
            <a:endParaRPr/>
          </a:p>
        </p:txBody>
      </p:sp>
      <p:cxnSp>
        <p:nvCxnSpPr>
          <p:cNvPr id="207" name="Google Shape;207;p9"/>
          <p:cNvCxnSpPr/>
          <p:nvPr/>
        </p:nvCxnSpPr>
        <p:spPr>
          <a:xfrm>
            <a:off x="3048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9"/>
          <p:cNvCxnSpPr/>
          <p:nvPr/>
        </p:nvCxnSpPr>
        <p:spPr>
          <a:xfrm>
            <a:off x="3048000" y="1600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53340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9"/>
          <p:cNvCxnSpPr/>
          <p:nvPr/>
        </p:nvCxnSpPr>
        <p:spPr>
          <a:xfrm>
            <a:off x="4495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9"/>
          <p:cNvCxnSpPr/>
          <p:nvPr/>
        </p:nvCxnSpPr>
        <p:spPr>
          <a:xfrm>
            <a:off x="37338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9"/>
          <p:cNvCxnSpPr/>
          <p:nvPr/>
        </p:nvCxnSpPr>
        <p:spPr>
          <a:xfrm>
            <a:off x="61722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Google Shape;213;p9"/>
          <p:cNvCxnSpPr/>
          <p:nvPr/>
        </p:nvCxnSpPr>
        <p:spPr>
          <a:xfrm>
            <a:off x="7772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" name="Google Shape;214;p9"/>
          <p:cNvCxnSpPr/>
          <p:nvPr/>
        </p:nvCxnSpPr>
        <p:spPr>
          <a:xfrm>
            <a:off x="7010400" y="16002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9"/>
          <p:cNvCxnSpPr/>
          <p:nvPr/>
        </p:nvCxnSpPr>
        <p:spPr>
          <a:xfrm>
            <a:off x="3048000" y="2819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9"/>
          <p:cNvCxnSpPr/>
          <p:nvPr/>
        </p:nvCxnSpPr>
        <p:spPr>
          <a:xfrm>
            <a:off x="3048000" y="35052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9"/>
          <p:cNvCxnSpPr/>
          <p:nvPr/>
        </p:nvCxnSpPr>
        <p:spPr>
          <a:xfrm>
            <a:off x="3048000" y="4114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9"/>
          <p:cNvCxnSpPr/>
          <p:nvPr/>
        </p:nvCxnSpPr>
        <p:spPr>
          <a:xfrm>
            <a:off x="3048000" y="22098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9"/>
          <p:cNvCxnSpPr/>
          <p:nvPr/>
        </p:nvCxnSpPr>
        <p:spPr>
          <a:xfrm>
            <a:off x="3048000" y="4724400"/>
            <a:ext cx="47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0" name="Google Shape;220;p9"/>
          <p:cNvSpPr txBox="1"/>
          <p:nvPr/>
        </p:nvSpPr>
        <p:spPr>
          <a:xfrm>
            <a:off x="2590800" y="762000"/>
            <a:ext cx="514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    0        1          2         3        4         5 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1279525" y="1108075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2438400" y="2209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2438400" y="3581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Yj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64008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55626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4724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38" name="Google Shape;238;p9"/>
          <p:cNvSpPr txBox="1"/>
          <p:nvPr/>
        </p:nvSpPr>
        <p:spPr>
          <a:xfrm>
            <a:off x="1371600" y="5059362"/>
            <a:ext cx="384175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ABCB;   m = |X| = 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BDCAB; n = |Y| =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 array c[5,4]	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7542212" y="0"/>
            <a:ext cx="160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BDCAB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2010-04-13T02:06:11Z</dcterms:created>
  <dc:creator>Department of Computer Science</dc:creator>
</cp:coreProperties>
</file>