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B59BDC-692E-436C-886E-0B9A7CAEB9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6052381-A1DE-4632-A234-EE5B0A6198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Prim’s Algorithm-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Prim’s Algorithm is a famous greedy algorithm.</a:t>
            </a:r>
          </a:p>
          <a:p>
            <a:pPr fontAlgn="base"/>
            <a:r>
              <a:rPr lang="en-US" dirty="0" smtClean="0"/>
              <a:t>It is used for finding the Minimum Spanning Tree (MST) of a given graph.</a:t>
            </a:r>
          </a:p>
          <a:p>
            <a:pPr fontAlgn="base"/>
            <a:r>
              <a:rPr lang="en-US" dirty="0" smtClean="0"/>
              <a:t>To apply Prim’s algorithm, the given graph must be weighted, connected and undirected.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Prim’s 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Randomly choose any vertex.</a:t>
            </a:r>
          </a:p>
          <a:p>
            <a:pPr fontAlgn="base"/>
            <a:r>
              <a:rPr lang="en-US" dirty="0" smtClean="0"/>
              <a:t>The vertex connecting to the edge having least weight is usually selected.</a:t>
            </a:r>
          </a:p>
          <a:p>
            <a:pPr fontAlgn="base"/>
            <a:r>
              <a:rPr lang="en-US" dirty="0" smtClean="0"/>
              <a:t>Find all the edges that connect the tree to new vertices.</a:t>
            </a:r>
          </a:p>
          <a:p>
            <a:pPr fontAlgn="base"/>
            <a:r>
              <a:rPr lang="en-US" dirty="0" smtClean="0"/>
              <a:t>Find the least weight edge among those edges and include it in the existing tree.</a:t>
            </a:r>
          </a:p>
          <a:p>
            <a:pPr fontAlgn="base"/>
            <a:r>
              <a:rPr lang="en-US" dirty="0" smtClean="0"/>
              <a:t>If including that edge creates a cycle, then reject that edge and look for the next least weight edge.</a:t>
            </a:r>
          </a:p>
          <a:p>
            <a:r>
              <a:rPr lang="en-US" dirty="0" smtClean="0"/>
              <a:t>Keep repeating step-02 until all the vertices are included and Minimum Spanning Tree (MST) is obtained.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Prim’s Algorithm Time Complexity-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Worst case time complexity of Prim’s Algorithm is-</a:t>
            </a:r>
          </a:p>
          <a:p>
            <a:pPr fontAlgn="base"/>
            <a:r>
              <a:rPr lang="en-US" dirty="0" smtClean="0"/>
              <a:t>O(</a:t>
            </a:r>
            <a:r>
              <a:rPr lang="en-US" dirty="0" err="1" smtClean="0"/>
              <a:t>ElogV</a:t>
            </a:r>
            <a:r>
              <a:rPr lang="en-US" dirty="0" smtClean="0"/>
              <a:t>) using binary heap</a:t>
            </a:r>
          </a:p>
          <a:p>
            <a:pPr fontAlgn="base"/>
            <a:r>
              <a:rPr lang="en-US" dirty="0" smtClean="0"/>
              <a:t>O(E + </a:t>
            </a:r>
            <a:r>
              <a:rPr lang="en-US" dirty="0" err="1" smtClean="0"/>
              <a:t>VlogV</a:t>
            </a:r>
            <a:r>
              <a:rPr lang="en-US" dirty="0" smtClean="0"/>
              <a:t>) using Fibonacci heap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Time Complexity Analysis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2511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If adjacency list is used to represent the graph, then using breadth first search, all the vertices can be traversed in O(V + E) time.</a:t>
            </a:r>
          </a:p>
          <a:p>
            <a:pPr fontAlgn="base"/>
            <a:r>
              <a:rPr lang="en-US" sz="2000" dirty="0" smtClean="0"/>
              <a:t>We traverse all the vertices of graph using breadth first search and use a min heap for storing the vertices not yet included in the MST.</a:t>
            </a:r>
          </a:p>
          <a:p>
            <a:pPr fontAlgn="base"/>
            <a:r>
              <a:rPr lang="en-US" sz="2000" dirty="0" smtClean="0"/>
              <a:t>To get the minimum weight edge, we use min heap as a priority queue.</a:t>
            </a:r>
          </a:p>
          <a:p>
            <a:pPr fontAlgn="base"/>
            <a:r>
              <a:rPr lang="en-US" sz="2000" dirty="0" smtClean="0"/>
              <a:t>Min heap operations like extracting minimum element and decreasing key value takes O(</a:t>
            </a:r>
            <a:r>
              <a:rPr lang="en-US" sz="2000" dirty="0" err="1" smtClean="0"/>
              <a:t>logV</a:t>
            </a:r>
            <a:r>
              <a:rPr lang="en-US" sz="2000" dirty="0" smtClean="0"/>
              <a:t>) time.</a:t>
            </a:r>
          </a:p>
          <a:p>
            <a:pPr fontAlgn="base"/>
            <a:r>
              <a:rPr lang="pt-BR" sz="2000" dirty="0" smtClean="0"/>
              <a:t>So, overall time complexity</a:t>
            </a:r>
          </a:p>
          <a:p>
            <a:pPr lvl="1" fontAlgn="base"/>
            <a:r>
              <a:rPr lang="pt-BR" sz="1800" dirty="0" smtClean="0"/>
              <a:t>= O(E + V) x O(logV)</a:t>
            </a:r>
          </a:p>
          <a:p>
            <a:pPr lvl="1" fontAlgn="base"/>
            <a:r>
              <a:rPr lang="pt-BR" sz="1800" dirty="0" smtClean="0"/>
              <a:t>= O((E + V)logV)</a:t>
            </a:r>
          </a:p>
          <a:p>
            <a:pPr lvl="1" fontAlgn="base"/>
            <a:r>
              <a:rPr lang="pt-BR" sz="1800" dirty="0" smtClean="0"/>
              <a:t>= O(ElogV)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Construct the minimum spanning tree (MST) for the given graph using Prim’s Algorithm-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2530" name="Picture 2" descr="https://www.gatevidyalay.com/wp-content/uploads/2018/07/Prims-Algorithm-Problem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3838575" cy="2143125"/>
          </a:xfrm>
          <a:prstGeom prst="rect">
            <a:avLst/>
          </a:prstGeom>
          <a:noFill/>
        </p:spPr>
      </p:pic>
      <p:pic>
        <p:nvPicPr>
          <p:cNvPr id="22532" name="Picture 4" descr="https://www.gatevidyalay.com/wp-content/uploads/2018/07/Prims-Algorithm-Problem-1-Solution-Step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714884"/>
            <a:ext cx="1352550" cy="1162050"/>
          </a:xfrm>
          <a:prstGeom prst="rect">
            <a:avLst/>
          </a:prstGeom>
          <a:noFill/>
        </p:spPr>
      </p:pic>
      <p:pic>
        <p:nvPicPr>
          <p:cNvPr id="22534" name="Picture 6" descr="https://www.gatevidyalay.com/wp-content/uploads/2018/07/Prims-Algorithm-Problem-1-Solution-Step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429132"/>
            <a:ext cx="1352550" cy="1924051"/>
          </a:xfrm>
          <a:prstGeom prst="rect">
            <a:avLst/>
          </a:prstGeom>
          <a:noFill/>
        </p:spPr>
      </p:pic>
      <p:pic>
        <p:nvPicPr>
          <p:cNvPr id="22536" name="Picture 8" descr="https://www.gatevidyalay.com/wp-content/uploads/2018/07/Prims-Algorithm-Problem-1-Solution-Step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4214818"/>
            <a:ext cx="287655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www.gatevidyalay.com/wp-content/uploads/2018/07/Prims-Algorithm-Problem-1-Solution-Step-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3829050" cy="2038350"/>
          </a:xfrm>
          <a:prstGeom prst="rect">
            <a:avLst/>
          </a:prstGeom>
          <a:noFill/>
        </p:spPr>
      </p:pic>
      <p:pic>
        <p:nvPicPr>
          <p:cNvPr id="27652" name="Picture 4" descr="https://www.gatevidyalay.com/wp-content/uploads/2018/07/Prims-Algorithm-Problem-1-Solution-Step-05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071546"/>
            <a:ext cx="3829050" cy="20383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00034" y="3571877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 all the vertices have been included in the MST, </a:t>
            </a:r>
            <a:r>
              <a:rPr lang="en-US" dirty="0" smtClean="0"/>
              <a:t>stop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786" y="42862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7030A0"/>
                </a:solidFill>
              </a:rPr>
              <a:t>Now, Cost of Minimum Spanning Tree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Sum of all edge weights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10 + 25 + 22 + 12 + 16 + 14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99 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www.gatevidyalay.com/wp-content/uploads/2018/07/Prims-Algorithm-Problem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4210050" cy="2514600"/>
          </a:xfrm>
          <a:prstGeom prst="rect">
            <a:avLst/>
          </a:prstGeom>
          <a:noFill/>
        </p:spPr>
      </p:pic>
      <p:pic>
        <p:nvPicPr>
          <p:cNvPr id="28676" name="Picture 4" descr="https://www.gatevidyalay.com/wp-content/uploads/2018/07/Prims-Algorithm-Problem-2-Solu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643314"/>
            <a:ext cx="4210050" cy="24193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4282" y="52863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7030A0"/>
                </a:solidFill>
              </a:rPr>
              <a:t>Now, Cost of Minimum Spanning Tree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Sum of all edge weights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1 + 4 + 2 + 6 + 3 + 10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26 units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/>
              <a:t>Kruskal’s</a:t>
            </a:r>
            <a:r>
              <a:rPr lang="en-US" b="1" u="sng" dirty="0" smtClean="0"/>
              <a:t> 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Kruskal’s</a:t>
            </a:r>
            <a:r>
              <a:rPr lang="en-US" dirty="0" smtClean="0"/>
              <a:t> Algorithm is a famous greedy algorithm.</a:t>
            </a:r>
          </a:p>
          <a:p>
            <a:pPr fontAlgn="base"/>
            <a:r>
              <a:rPr lang="en-US" dirty="0" smtClean="0"/>
              <a:t>It is used for finding the Minimum Spanning Tree (MST) of a given graph.</a:t>
            </a:r>
          </a:p>
          <a:p>
            <a:pPr fontAlgn="base"/>
            <a:r>
              <a:rPr lang="en-US" dirty="0" smtClean="0"/>
              <a:t>To apply </a:t>
            </a:r>
            <a:r>
              <a:rPr lang="en-US" dirty="0" err="1" smtClean="0"/>
              <a:t>Kruskal’s</a:t>
            </a:r>
            <a:r>
              <a:rPr lang="en-US" dirty="0" smtClean="0"/>
              <a:t> algorithm, the given graph must be weighted, connected and undirected.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/>
              <a:t>Kruskal’s</a:t>
            </a:r>
            <a:r>
              <a:rPr lang="en-US" b="1" u="sng" dirty="0" smtClean="0"/>
              <a:t> 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all the edges from low weight to high weight.</a:t>
            </a:r>
          </a:p>
          <a:p>
            <a:pPr fontAlgn="base"/>
            <a:r>
              <a:rPr lang="en-US" dirty="0" smtClean="0"/>
              <a:t>Take the edge with the lowest weight and use it to connect the vertices of graph.</a:t>
            </a:r>
          </a:p>
          <a:p>
            <a:pPr fontAlgn="base"/>
            <a:r>
              <a:rPr lang="en-US" dirty="0" smtClean="0"/>
              <a:t>If adding an edge creates a cycle, then reject that edge and go for the next least weight edge.</a:t>
            </a:r>
          </a:p>
          <a:p>
            <a:r>
              <a:rPr lang="en-US" dirty="0" smtClean="0"/>
              <a:t>Keep adding edges until all the vertices are connected and a Minimum Spanning Tree (MST) is obtained.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above steps may be reduced to the following thumb rule-</a:t>
            </a:r>
          </a:p>
          <a:p>
            <a:pPr lvl="1" fontAlgn="base"/>
            <a:r>
              <a:rPr lang="en-US" dirty="0" smtClean="0"/>
              <a:t>Simply draw all the vertices on the paper.</a:t>
            </a:r>
          </a:p>
          <a:p>
            <a:pPr lvl="1" fontAlgn="base"/>
            <a:r>
              <a:rPr lang="en-US" dirty="0" smtClean="0"/>
              <a:t>Connect these vertices using edges with minimum weights such that no cycle gets formed.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/>
              <a:t>Kruskal’s</a:t>
            </a:r>
            <a:r>
              <a:rPr lang="en-US" b="1" u="sng" dirty="0" smtClean="0"/>
              <a:t> Algorithm Time Complexity-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Worst case time complexity of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</a:t>
            </a:r>
          </a:p>
          <a:p>
            <a:pPr fontAlgn="base"/>
            <a:r>
              <a:rPr lang="en-US" sz="2400" dirty="0" smtClean="0"/>
              <a:t>= O(</a:t>
            </a:r>
            <a:r>
              <a:rPr lang="en-US" sz="2400" dirty="0" err="1" smtClean="0"/>
              <a:t>ElogV</a:t>
            </a:r>
            <a:r>
              <a:rPr lang="en-US" sz="2400" dirty="0" smtClean="0"/>
              <a:t>) or O(</a:t>
            </a:r>
            <a:r>
              <a:rPr lang="en-US" sz="2400" dirty="0" err="1" smtClean="0"/>
              <a:t>ElogE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The </a:t>
            </a:r>
            <a:r>
              <a:rPr lang="en-US" sz="2400" dirty="0" smtClean="0"/>
              <a:t>edges are maintained as min heap.</a:t>
            </a:r>
          </a:p>
          <a:p>
            <a:pPr fontAlgn="base"/>
            <a:r>
              <a:rPr lang="en-US" sz="2400" dirty="0" smtClean="0"/>
              <a:t>The next edge can be obtained in O(</a:t>
            </a:r>
            <a:r>
              <a:rPr lang="en-US" sz="2400" dirty="0" err="1" smtClean="0"/>
              <a:t>logE</a:t>
            </a:r>
            <a:r>
              <a:rPr lang="en-US" sz="2400" dirty="0" smtClean="0"/>
              <a:t>) time if graph has E edges.</a:t>
            </a:r>
          </a:p>
          <a:p>
            <a:pPr fontAlgn="base"/>
            <a:r>
              <a:rPr lang="en-US" sz="2400" dirty="0" smtClean="0"/>
              <a:t>Reconstruction of heap takes O(E) time.</a:t>
            </a:r>
          </a:p>
          <a:p>
            <a:pPr fontAlgn="base"/>
            <a:r>
              <a:rPr lang="en-US" sz="2400" dirty="0" smtClean="0"/>
              <a:t>So,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 takes O(</a:t>
            </a:r>
            <a:r>
              <a:rPr lang="en-US" sz="2400" dirty="0" err="1" smtClean="0"/>
              <a:t>ElogE</a:t>
            </a:r>
            <a:r>
              <a:rPr lang="en-US" sz="2400" dirty="0" smtClean="0"/>
              <a:t>) time.</a:t>
            </a:r>
          </a:p>
          <a:p>
            <a:pPr fontAlgn="base"/>
            <a:r>
              <a:rPr lang="en-US" sz="2400" dirty="0" smtClean="0"/>
              <a:t>The value of E can be at most 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</a:t>
            </a:r>
          </a:p>
          <a:p>
            <a:pPr fontAlgn="base"/>
            <a:r>
              <a:rPr lang="en-US" sz="2400" dirty="0" smtClean="0"/>
              <a:t>So, O(</a:t>
            </a:r>
            <a:r>
              <a:rPr lang="en-US" sz="2400" dirty="0" err="1" smtClean="0"/>
              <a:t>logV</a:t>
            </a:r>
            <a:r>
              <a:rPr lang="en-US" sz="2400" dirty="0" smtClean="0"/>
              <a:t>) and O(</a:t>
            </a:r>
            <a:r>
              <a:rPr lang="en-US" sz="2400" dirty="0" err="1" smtClean="0"/>
              <a:t>logE</a:t>
            </a:r>
            <a:r>
              <a:rPr lang="en-US" sz="2400" dirty="0" smtClean="0"/>
              <a:t>) are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Special Case: </a:t>
            </a:r>
          </a:p>
          <a:p>
            <a:pPr lvl="1" fontAlgn="base"/>
            <a:r>
              <a:rPr lang="en-US" dirty="0" smtClean="0"/>
              <a:t>If </a:t>
            </a:r>
            <a:r>
              <a:rPr lang="en-US" dirty="0" smtClean="0"/>
              <a:t>the edges are already sorted, then there is no need to construct min heap.</a:t>
            </a:r>
          </a:p>
          <a:p>
            <a:pPr lvl="1" fontAlgn="base"/>
            <a:r>
              <a:rPr lang="en-US" dirty="0" smtClean="0"/>
              <a:t>So, deletion from min heap time is saved.</a:t>
            </a:r>
          </a:p>
          <a:p>
            <a:pPr lvl="1" fontAlgn="base"/>
            <a:r>
              <a:rPr lang="en-US" dirty="0" smtClean="0"/>
              <a:t>In this case, time complexity of </a:t>
            </a:r>
            <a:r>
              <a:rPr lang="en-US" dirty="0" err="1" smtClean="0"/>
              <a:t>Kruskal’s</a:t>
            </a:r>
            <a:r>
              <a:rPr lang="en-US" dirty="0" smtClean="0"/>
              <a:t> Algorithm = O(E + V)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Construct the minimum spanning tree (MST) for the given graph using </a:t>
            </a:r>
            <a:r>
              <a:rPr lang="en-US" sz="2800" dirty="0" err="1" smtClean="0"/>
              <a:t>Kruskal’s</a:t>
            </a:r>
            <a:r>
              <a:rPr lang="en-US" sz="2800" dirty="0" smtClean="0"/>
              <a:t> Algorithm-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sz="1800" dirty="0" smtClean="0"/>
              <a:t>To </a:t>
            </a:r>
            <a:r>
              <a:rPr lang="en-US" sz="1800" dirty="0" smtClean="0"/>
              <a:t>construct MST using </a:t>
            </a:r>
            <a:r>
              <a:rPr lang="en-US" sz="1800" dirty="0" err="1" smtClean="0"/>
              <a:t>Kruskal’s</a:t>
            </a:r>
            <a:r>
              <a:rPr lang="en-US" sz="1800" dirty="0" smtClean="0"/>
              <a:t> Algorithm,</a:t>
            </a:r>
          </a:p>
          <a:p>
            <a:pPr lvl="1" fontAlgn="base"/>
            <a:r>
              <a:rPr lang="en-US" sz="1600" dirty="0" smtClean="0"/>
              <a:t>Simply draw all the vertices on the paper.</a:t>
            </a:r>
          </a:p>
          <a:p>
            <a:pPr lvl="1" fontAlgn="base"/>
            <a:r>
              <a:rPr lang="en-US" sz="1600" dirty="0" smtClean="0"/>
              <a:t>Connect these vertices using edges with minimum weights such that no cycle gets formed.</a:t>
            </a:r>
          </a:p>
          <a:p>
            <a:endParaRPr lang="en-US" dirty="0"/>
          </a:p>
        </p:txBody>
      </p:sp>
      <p:pic>
        <p:nvPicPr>
          <p:cNvPr id="1026" name="Picture 2" descr="https://www.gatevidyalay.com/wp-content/uploads/2018/07/Kruskals-Algorithm-Problem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4643470" cy="2592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gatevidyalay.com/wp-content/uploads/2018/07/Kruskals-Algorithm-Problem-01-Step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3448050" cy="1924051"/>
          </a:xfrm>
          <a:prstGeom prst="rect">
            <a:avLst/>
          </a:prstGeom>
          <a:noFill/>
        </p:spPr>
      </p:pic>
      <p:pic>
        <p:nvPicPr>
          <p:cNvPr id="20484" name="Picture 4" descr="https://www.gatevidyalay.com/wp-content/uploads/2018/07/Kruskals-Algorithm-Problem-01-Step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785794"/>
            <a:ext cx="3448050" cy="1924051"/>
          </a:xfrm>
          <a:prstGeom prst="rect">
            <a:avLst/>
          </a:prstGeom>
          <a:noFill/>
        </p:spPr>
      </p:pic>
      <p:pic>
        <p:nvPicPr>
          <p:cNvPr id="20486" name="Picture 6" descr="https://www.gatevidyalay.com/wp-content/uploads/2018/07/Kruskals-Algorithm-Problem-01-Step-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143380"/>
            <a:ext cx="3448050" cy="1924051"/>
          </a:xfrm>
          <a:prstGeom prst="rect">
            <a:avLst/>
          </a:prstGeom>
          <a:noFill/>
        </p:spPr>
      </p:pic>
      <p:pic>
        <p:nvPicPr>
          <p:cNvPr id="20488" name="Picture 8" descr="https://www.gatevidyalay.com/wp-content/uploads/2018/07/Kruskals-Algorithm-Problem-01-Step-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857628"/>
            <a:ext cx="3448050" cy="1924051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4000496" y="1928802"/>
            <a:ext cx="714380" cy="1588"/>
          </a:xfrm>
          <a:prstGeom prst="straightConnector1">
            <a:avLst/>
          </a:prstGeom>
          <a:ln w="34925" cmpd="sng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537339" y="3463925"/>
            <a:ext cx="785818" cy="1588"/>
          </a:xfrm>
          <a:prstGeom prst="straightConnector1">
            <a:avLst/>
          </a:prstGeom>
          <a:ln w="34925" cmpd="sng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214810" y="5072074"/>
            <a:ext cx="571504" cy="1588"/>
          </a:xfrm>
          <a:prstGeom prst="straightConnector1">
            <a:avLst/>
          </a:prstGeom>
          <a:ln w="34925" cmpd="sng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gatevidyalay.com/wp-content/uploads/2018/07/Kruskals-Algorithm-Problem-01-Step-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3448050" cy="1933576"/>
          </a:xfrm>
          <a:prstGeom prst="rect">
            <a:avLst/>
          </a:prstGeom>
          <a:noFill/>
        </p:spPr>
      </p:pic>
      <p:pic>
        <p:nvPicPr>
          <p:cNvPr id="21508" name="Picture 4" descr="https://www.gatevidyalay.com/wp-content/uploads/2018/07/Kruskals-Algorithm-Problem-01-Step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14422"/>
            <a:ext cx="3448050" cy="19335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7158" y="3714752"/>
            <a:ext cx="8358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Since all the vertices have been connected / included in the MST, </a:t>
            </a:r>
            <a:r>
              <a:rPr lang="en-US" dirty="0" smtClean="0"/>
              <a:t>stop.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Weight of the MST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Sum of all edge weights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10 + 25 + 22 + 12 + 16 + 14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= 99 units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6248" y="2143116"/>
            <a:ext cx="714380" cy="1588"/>
          </a:xfrm>
          <a:prstGeom prst="straightConnector1">
            <a:avLst/>
          </a:prstGeom>
          <a:ln w="34925" cmpd="sng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</TotalTime>
  <Words>714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Slide 1</vt:lpstr>
      <vt:lpstr>Kruskal’s Algorithm </vt:lpstr>
      <vt:lpstr>Kruskal’s Algorithm </vt:lpstr>
      <vt:lpstr>Slide 4</vt:lpstr>
      <vt:lpstr>Kruskal’s Algorithm Time Complexity- </vt:lpstr>
      <vt:lpstr>Slide 6</vt:lpstr>
      <vt:lpstr>Construct the minimum spanning tree (MST) for the given graph using Kruskal’s Algorithm-</vt:lpstr>
      <vt:lpstr>Slide 8</vt:lpstr>
      <vt:lpstr>Slide 9</vt:lpstr>
      <vt:lpstr>Prim’s Algorithm- </vt:lpstr>
      <vt:lpstr>Prim’s Algorithm </vt:lpstr>
      <vt:lpstr>Prim’s Algorithm Time Complexity- </vt:lpstr>
      <vt:lpstr>Time Complexity Analysis </vt:lpstr>
      <vt:lpstr>Construct the minimum spanning tree (MST) for the given graph using Prim’s Algorithm- 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9</cp:revision>
  <dcterms:created xsi:type="dcterms:W3CDTF">2021-03-11T06:26:40Z</dcterms:created>
  <dcterms:modified xsi:type="dcterms:W3CDTF">2021-03-11T06:50:56Z</dcterms:modified>
</cp:coreProperties>
</file>