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cW6ZBLUVvy0LM4jMEIWPH/el/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272" name="Google Shape;272;p10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3434a3e9c_0_0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3434a3e9c_0_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c3434a3e9c_0_0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19" name="Google Shape;319;p11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3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21" name="Google Shape;421;p13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3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3434a3e9c_0_7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3434a3e9c_0_7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c3434a3e9c_0_7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8d793576e_0_7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8d793576e_0_7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c8d793576e_0_7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c8d793576e_0_15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c8d793576e_0_15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c8d793576e_0_15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8d793576e_0_22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8d793576e_0_22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c8d793576e_0_22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c8d793576e_0_29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c8d793576e_0_29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c8d793576e_0_29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8d793576e_0_37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8d793576e_0_37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c8d793576e_0_37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c8cab6996_0_0:notes"/>
          <p:cNvSpPr/>
          <p:nvPr>
            <p:ph idx="2" type="sldImg"/>
          </p:nvPr>
        </p:nvSpPr>
        <p:spPr>
          <a:xfrm>
            <a:off x="1195388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cc8cab6996_0_0:notes"/>
          <p:cNvSpPr txBox="1"/>
          <p:nvPr>
            <p:ph idx="1" type="body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cc8cab6996_0_0:notes"/>
          <p:cNvSpPr txBox="1"/>
          <p:nvPr>
            <p:ph idx="12" type="sldNum"/>
          </p:nvPr>
        </p:nvSpPr>
        <p:spPr>
          <a:xfrm>
            <a:off x="3970938" y="8772668"/>
            <a:ext cx="3037800" cy="461700"/>
          </a:xfrm>
          <a:prstGeom prst="rect">
            <a:avLst/>
          </a:prstGeom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7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603" name="Google Shape;603;p17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7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7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17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8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8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653" name="Google Shape;653;p18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8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8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18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9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691" name="Google Shape;691;p19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9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9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4" name="Google Shape;694;p1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0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0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4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6" name="Google Shape;156;p5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68" name="Google Shape;168;p6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80" name="Google Shape;180;p7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92" name="Google Shape;192;p8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/>
        </p:nvSpPr>
        <p:spPr>
          <a:xfrm>
            <a:off x="4256547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:notes"/>
          <p:cNvSpPr/>
          <p:nvPr/>
        </p:nvSpPr>
        <p:spPr>
          <a:xfrm>
            <a:off x="4256547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125" lIns="91850" spcFirstLastPara="1" rIns="91850" wrap="square" tIns="45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33" name="Google Shape;233;p9:notes"/>
          <p:cNvSpPr/>
          <p:nvPr/>
        </p:nvSpPr>
        <p:spPr>
          <a:xfrm>
            <a:off x="1" y="8774271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:notes"/>
          <p:cNvSpPr/>
          <p:nvPr/>
        </p:nvSpPr>
        <p:spPr>
          <a:xfrm>
            <a:off x="1" y="0"/>
            <a:ext cx="3255292" cy="461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00" lIns="92825" spcFirstLastPara="1" rIns="92825" wrap="square" tIns="46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204913" y="698500"/>
            <a:ext cx="4600575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6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26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3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7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3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37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7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javatpoint.com/0-1-knapsack-problem" TargetMode="External"/><Relationship Id="rId4" Type="http://schemas.openxmlformats.org/officeDocument/2006/relationships/hyperlink" Target="https://www.javatpoint.com/0-1-knapsack-proble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/>
              <a:t>UNIT 3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Better solutions do exist:</a:t>
            </a:r>
            <a:endParaRPr/>
          </a:p>
        </p:txBody>
      </p:sp>
      <p:sp>
        <p:nvSpPr>
          <p:cNvPr id="278" name="Google Shape;27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An Optimum Solution</a:t>
            </a:r>
            <a:endParaRPr/>
          </a:p>
        </p:txBody>
      </p:sp>
      <p:sp>
        <p:nvSpPr>
          <p:cNvPr id="279" name="Google Shape;279;p10"/>
          <p:cNvSpPr txBox="1"/>
          <p:nvPr>
            <p:ph idx="4294967295" type="body"/>
          </p:nvPr>
        </p:nvSpPr>
        <p:spPr>
          <a:xfrm>
            <a:off x="569913" y="4016375"/>
            <a:ext cx="8574087" cy="21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This solution is clearly optimal (why?)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Clearly, there are other optimal solutions (why?)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How do we find such a solution?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One way: Try all possible assignments of jobs to processors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Unfortunately, this approach can take exponential time</a:t>
            </a:r>
            <a:endParaRPr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768" y="1392"/>
                <a:ext cx="2449" cy="241"/>
              </a:xfrm>
              <a:custGeom>
                <a:rect b="b" l="l" r="r" t="t"/>
                <a:pathLst>
                  <a:path extrusionOk="0" h="241" w="2449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20</a:t>
                </a:r>
                <a:endParaRPr/>
              </a:p>
            </p:txBody>
          </p:sp>
        </p:grpSp>
        <p:grpSp>
          <p:nvGrpSpPr>
            <p:cNvPr id="284" name="Google Shape;284;p10"/>
            <p:cNvGrpSpPr/>
            <p:nvPr/>
          </p:nvGrpSpPr>
          <p:grpSpPr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285" name="Google Shape;285;p10"/>
              <p:cNvSpPr/>
              <p:nvPr/>
            </p:nvSpPr>
            <p:spPr>
              <a:xfrm>
                <a:off x="768" y="1790"/>
                <a:ext cx="2185" cy="241"/>
              </a:xfrm>
              <a:custGeom>
                <a:rect b="b" l="l" r="r" t="t"/>
                <a:pathLst>
                  <a:path extrusionOk="0" h="241" w="2185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0"/>
              <p:cNvSpPr/>
              <p:nvPr/>
            </p:nvSpPr>
            <p:spPr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18</a:t>
                </a:r>
                <a:endParaRPr/>
              </a:p>
            </p:txBody>
          </p:sp>
        </p:grpSp>
        <p:grpSp>
          <p:nvGrpSpPr>
            <p:cNvPr id="287" name="Google Shape;287;p10"/>
            <p:cNvGrpSpPr/>
            <p:nvPr/>
          </p:nvGrpSpPr>
          <p:grpSpPr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288" name="Google Shape;288;p10"/>
              <p:cNvSpPr/>
              <p:nvPr/>
            </p:nvSpPr>
            <p:spPr>
              <a:xfrm>
                <a:off x="768" y="2208"/>
                <a:ext cx="1807" cy="241"/>
              </a:xfrm>
              <a:custGeom>
                <a:rect b="b" l="l" r="r" t="t"/>
                <a:pathLst>
                  <a:path extrusionOk="0" h="241" w="1807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15</a:t>
                </a:r>
                <a:endParaRPr/>
              </a:p>
            </p:txBody>
          </p:sp>
        </p:grpSp>
        <p:grpSp>
          <p:nvGrpSpPr>
            <p:cNvPr id="290" name="Google Shape;290;p10"/>
            <p:cNvGrpSpPr/>
            <p:nvPr/>
          </p:nvGrpSpPr>
          <p:grpSpPr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291" name="Google Shape;291;p10"/>
              <p:cNvSpPr/>
              <p:nvPr/>
            </p:nvSpPr>
            <p:spPr>
              <a:xfrm>
                <a:off x="3222" y="1392"/>
                <a:ext cx="1723" cy="241"/>
              </a:xfrm>
              <a:custGeom>
                <a:rect b="b" l="l" r="r" t="t"/>
                <a:pathLst>
                  <a:path extrusionOk="0" h="241" w="1723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14</a:t>
                </a:r>
                <a:endParaRPr/>
              </a:p>
            </p:txBody>
          </p:sp>
        </p:grpSp>
        <p:grpSp>
          <p:nvGrpSpPr>
            <p:cNvPr id="293" name="Google Shape;293;p10"/>
            <p:cNvGrpSpPr/>
            <p:nvPr/>
          </p:nvGrpSpPr>
          <p:grpSpPr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294" name="Google Shape;294;p10"/>
              <p:cNvSpPr/>
              <p:nvPr/>
            </p:nvSpPr>
            <p:spPr>
              <a:xfrm>
                <a:off x="2948" y="1790"/>
                <a:ext cx="1345" cy="241"/>
              </a:xfrm>
              <a:custGeom>
                <a:rect b="b" l="l" r="r" t="t"/>
                <a:pathLst>
                  <a:path extrusionOk="0" h="241" w="1345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11</a:t>
                </a:r>
                <a:endParaRPr/>
              </a:p>
            </p:txBody>
          </p:sp>
        </p:grpSp>
        <p:grpSp>
          <p:nvGrpSpPr>
            <p:cNvPr id="296" name="Google Shape;296;p10"/>
            <p:cNvGrpSpPr/>
            <p:nvPr/>
          </p:nvGrpSpPr>
          <p:grpSpPr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2574" y="2208"/>
                <a:ext cx="1219" cy="241"/>
              </a:xfrm>
              <a:custGeom>
                <a:rect b="b" l="l" r="r" t="t"/>
                <a:pathLst>
                  <a:path extrusionOk="0" h="241" w="1219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10</a:t>
                </a:r>
                <a:endParaRPr/>
              </a:p>
            </p:txBody>
          </p:sp>
        </p:grpSp>
        <p:grpSp>
          <p:nvGrpSpPr>
            <p:cNvPr id="299" name="Google Shape;299;p10"/>
            <p:cNvGrpSpPr/>
            <p:nvPr/>
          </p:nvGrpSpPr>
          <p:grpSpPr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300" name="Google Shape;300;p10"/>
              <p:cNvSpPr/>
              <p:nvPr/>
            </p:nvSpPr>
            <p:spPr>
              <a:xfrm>
                <a:off x="3792" y="2208"/>
                <a:ext cx="757" cy="241"/>
              </a:xfrm>
              <a:custGeom>
                <a:rect b="b" l="l" r="r" t="t"/>
                <a:pathLst>
                  <a:path extrusionOk="0" h="241" w="757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6</a:t>
                </a:r>
                <a:endParaRPr/>
              </a:p>
            </p:txBody>
          </p:sp>
        </p:grpSp>
        <p:grpSp>
          <p:nvGrpSpPr>
            <p:cNvPr id="302" name="Google Shape;302;p10"/>
            <p:cNvGrpSpPr/>
            <p:nvPr/>
          </p:nvGrpSpPr>
          <p:grpSpPr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4292" y="1790"/>
                <a:ext cx="673" cy="241"/>
              </a:xfrm>
              <a:custGeom>
                <a:rect b="b" l="l" r="r" t="t"/>
                <a:pathLst>
                  <a:path extrusionOk="0" h="241" w="673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5</a:t>
                </a:r>
                <a:endParaRPr/>
              </a:p>
            </p:txBody>
          </p:sp>
        </p:grpSp>
        <p:grpSp>
          <p:nvGrpSpPr>
            <p:cNvPr id="305" name="Google Shape;305;p10"/>
            <p:cNvGrpSpPr/>
            <p:nvPr/>
          </p:nvGrpSpPr>
          <p:grpSpPr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306" name="Google Shape;306;p10"/>
              <p:cNvSpPr/>
              <p:nvPr/>
            </p:nvSpPr>
            <p:spPr>
              <a:xfrm>
                <a:off x="4553" y="2208"/>
                <a:ext cx="421" cy="241"/>
              </a:xfrm>
              <a:custGeom>
                <a:rect b="b" l="l" r="r" t="t"/>
                <a:pathLst>
                  <a:path extrusionOk="0" h="241" w="42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cap="rnd" cmpd="sng" w="127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</a:t>
                </a:r>
                <a:endParaRPr/>
              </a:p>
            </p:txBody>
          </p:sp>
        </p:grpSp>
        <p:sp>
          <p:nvSpPr>
            <p:cNvPr id="308" name="Google Shape;308;p10"/>
            <p:cNvSpPr/>
            <p:nvPr/>
          </p:nvSpPr>
          <p:spPr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P1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P2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P3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3434a3e9c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Message: BCCABBDDAECCBBAEDDCC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c3434a3e9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Huffman Codeing</a:t>
            </a:r>
            <a:endParaRPr b="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The Huffman encoding algorithm is a greedy algorithm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Given the percentage the each character appears in a corpus, determine a variable-bit pattern for each char.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always pick the two smallest percentages to combine.</a:t>
            </a:r>
            <a:endParaRPr sz="2000"/>
          </a:p>
        </p:txBody>
      </p:sp>
      <p:sp>
        <p:nvSpPr>
          <p:cNvPr id="325" name="Google Shape;3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Huffman encoding</a:t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1981200" y="5486400"/>
            <a:ext cx="3197225" cy="73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22%</a:t>
            </a: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12%</a:t>
            </a: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24%</a:t>
            </a: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6%</a:t>
            </a: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27%</a:t>
            </a: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9%</a:t>
            </a:r>
            <a:b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    B    C   D    E    F</a:t>
            </a:r>
            <a:endParaRPr/>
          </a:p>
        </p:txBody>
      </p:sp>
      <p:grpSp>
        <p:nvGrpSpPr>
          <p:cNvPr id="327" name="Google Shape;327;p11"/>
          <p:cNvGrpSpPr/>
          <p:nvPr/>
        </p:nvGrpSpPr>
        <p:grpSpPr>
          <a:xfrm>
            <a:off x="3886200" y="4722815"/>
            <a:ext cx="990600" cy="765175"/>
            <a:chOff x="1537" y="2928"/>
            <a:chExt cx="624" cy="482"/>
          </a:xfrm>
        </p:grpSpPr>
        <p:sp>
          <p:nvSpPr>
            <p:cNvPr id="328" name="Google Shape;328;p11"/>
            <p:cNvSpPr/>
            <p:nvPr/>
          </p:nvSpPr>
          <p:spPr>
            <a:xfrm>
              <a:off x="1680" y="2928"/>
              <a:ext cx="43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15%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29" name="Google Shape;329;p11"/>
            <p:cNvCxnSpPr/>
            <p:nvPr/>
          </p:nvCxnSpPr>
          <p:spPr>
            <a:xfrm flipH="1" rot="10800000">
              <a:off x="1537" y="3169"/>
              <a:ext cx="239" cy="241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1"/>
            <p:cNvCxnSpPr/>
            <p:nvPr/>
          </p:nvCxnSpPr>
          <p:spPr>
            <a:xfrm>
              <a:off x="1873" y="3169"/>
              <a:ext cx="288" cy="23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11"/>
          <p:cNvGrpSpPr/>
          <p:nvPr/>
        </p:nvGrpSpPr>
        <p:grpSpPr>
          <a:xfrm>
            <a:off x="2819400" y="4037014"/>
            <a:ext cx="1446212" cy="1447800"/>
            <a:chOff x="865" y="2496"/>
            <a:chExt cx="911" cy="912"/>
          </a:xfrm>
        </p:grpSpPr>
        <p:sp>
          <p:nvSpPr>
            <p:cNvPr id="332" name="Google Shape;332;p11"/>
            <p:cNvSpPr/>
            <p:nvPr/>
          </p:nvSpPr>
          <p:spPr>
            <a:xfrm>
              <a:off x="1344" y="2496"/>
              <a:ext cx="38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27%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3" name="Google Shape;333;p11"/>
            <p:cNvCxnSpPr/>
            <p:nvPr/>
          </p:nvCxnSpPr>
          <p:spPr>
            <a:xfrm flipH="1" rot="10800000">
              <a:off x="865" y="2737"/>
              <a:ext cx="575" cy="671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1"/>
            <p:cNvCxnSpPr/>
            <p:nvPr/>
          </p:nvCxnSpPr>
          <p:spPr>
            <a:xfrm>
              <a:off x="1537" y="2737"/>
              <a:ext cx="239" cy="191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5" name="Google Shape;335;p11"/>
          <p:cNvGrpSpPr/>
          <p:nvPr/>
        </p:nvGrpSpPr>
        <p:grpSpPr>
          <a:xfrm>
            <a:off x="2286000" y="4722815"/>
            <a:ext cx="912812" cy="762000"/>
            <a:chOff x="529" y="2928"/>
            <a:chExt cx="575" cy="480"/>
          </a:xfrm>
        </p:grpSpPr>
        <p:sp>
          <p:nvSpPr>
            <p:cNvPr id="336" name="Google Shape;336;p11"/>
            <p:cNvSpPr/>
            <p:nvPr/>
          </p:nvSpPr>
          <p:spPr>
            <a:xfrm>
              <a:off x="672" y="2928"/>
              <a:ext cx="43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46%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37" name="Google Shape;337;p11"/>
            <p:cNvCxnSpPr/>
            <p:nvPr/>
          </p:nvCxnSpPr>
          <p:spPr>
            <a:xfrm flipH="1" rot="10800000">
              <a:off x="529" y="3169"/>
              <a:ext cx="239" cy="23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1"/>
            <p:cNvCxnSpPr/>
            <p:nvPr/>
          </p:nvCxnSpPr>
          <p:spPr>
            <a:xfrm>
              <a:off x="865" y="3169"/>
              <a:ext cx="239" cy="23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11"/>
          <p:cNvGrpSpPr/>
          <p:nvPr/>
        </p:nvGrpSpPr>
        <p:grpSpPr>
          <a:xfrm>
            <a:off x="3962401" y="3427412"/>
            <a:ext cx="1595438" cy="2133599"/>
            <a:chOff x="1585" y="2112"/>
            <a:chExt cx="1005" cy="1344"/>
          </a:xfrm>
        </p:grpSpPr>
        <p:sp>
          <p:nvSpPr>
            <p:cNvPr id="340" name="Google Shape;340;p11"/>
            <p:cNvSpPr/>
            <p:nvPr/>
          </p:nvSpPr>
          <p:spPr>
            <a:xfrm>
              <a:off x="2208" y="2112"/>
              <a:ext cx="3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54%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1" name="Google Shape;341;p11"/>
            <p:cNvCxnSpPr/>
            <p:nvPr/>
          </p:nvCxnSpPr>
          <p:spPr>
            <a:xfrm flipH="1" rot="10800000">
              <a:off x="1873" y="2353"/>
              <a:ext cx="527" cy="110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1"/>
            <p:cNvCxnSpPr/>
            <p:nvPr/>
          </p:nvCxnSpPr>
          <p:spPr>
            <a:xfrm flipH="1" rot="10800000">
              <a:off x="1585" y="2353"/>
              <a:ext cx="719" cy="14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11"/>
          <p:cNvGrpSpPr/>
          <p:nvPr/>
        </p:nvGrpSpPr>
        <p:grpSpPr>
          <a:xfrm>
            <a:off x="2819400" y="2971800"/>
            <a:ext cx="2208212" cy="1674812"/>
            <a:chOff x="865" y="1825"/>
            <a:chExt cx="1391" cy="1055"/>
          </a:xfrm>
        </p:grpSpPr>
        <p:sp>
          <p:nvSpPr>
            <p:cNvPr id="344" name="Google Shape;344;p11"/>
            <p:cNvSpPr/>
            <p:nvPr/>
          </p:nvSpPr>
          <p:spPr>
            <a:xfrm>
              <a:off x="1393" y="1825"/>
              <a:ext cx="6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100%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45" name="Google Shape;345;p11"/>
            <p:cNvCxnSpPr/>
            <p:nvPr/>
          </p:nvCxnSpPr>
          <p:spPr>
            <a:xfrm flipH="1" rot="10800000">
              <a:off x="865" y="2017"/>
              <a:ext cx="719" cy="86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1"/>
            <p:cNvCxnSpPr/>
            <p:nvPr/>
          </p:nvCxnSpPr>
          <p:spPr>
            <a:xfrm rot="10800000">
              <a:off x="1681" y="2017"/>
              <a:ext cx="575" cy="14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7" name="Google Shape;347;p11"/>
          <p:cNvCxnSpPr>
            <a:stCxn id="326" idx="0"/>
          </p:cNvCxnSpPr>
          <p:nvPr/>
        </p:nvCxnSpPr>
        <p:spPr>
          <a:xfrm>
            <a:off x="3579812" y="5486400"/>
            <a:ext cx="457200" cy="37950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1"/>
          <p:cNvCxnSpPr/>
          <p:nvPr/>
        </p:nvCxnSpPr>
        <p:spPr>
          <a:xfrm flipH="1" rot="-5400000">
            <a:off x="4685506" y="5445919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1"/>
          <p:cNvCxnSpPr/>
          <p:nvPr/>
        </p:nvCxnSpPr>
        <p:spPr>
          <a:xfrm flipH="1" rot="-5400000">
            <a:off x="2551906" y="5522119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11"/>
          <p:cNvCxnSpPr/>
          <p:nvPr/>
        </p:nvCxnSpPr>
        <p:spPr>
          <a:xfrm flipH="1" rot="-5400000">
            <a:off x="4152106" y="4683919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11"/>
          <p:cNvCxnSpPr/>
          <p:nvPr/>
        </p:nvCxnSpPr>
        <p:spPr>
          <a:xfrm flipH="1" rot="-5400000">
            <a:off x="2094706" y="5522119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1"/>
          <p:cNvCxnSpPr/>
          <p:nvPr/>
        </p:nvCxnSpPr>
        <p:spPr>
          <a:xfrm flipH="1" rot="-5400000">
            <a:off x="3161506" y="5520531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1"/>
          <p:cNvCxnSpPr/>
          <p:nvPr/>
        </p:nvCxnSpPr>
        <p:spPr>
          <a:xfrm flipH="1" rot="-5400000">
            <a:off x="3542506" y="3923506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1"/>
          <p:cNvCxnSpPr/>
          <p:nvPr/>
        </p:nvCxnSpPr>
        <p:spPr>
          <a:xfrm flipH="1" rot="-5400000">
            <a:off x="4152106" y="5445919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1"/>
          <p:cNvCxnSpPr/>
          <p:nvPr/>
        </p:nvCxnSpPr>
        <p:spPr>
          <a:xfrm flipH="1" rot="-5400000">
            <a:off x="2551906" y="4685506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1"/>
          <p:cNvCxnSpPr/>
          <p:nvPr/>
        </p:nvCxnSpPr>
        <p:spPr>
          <a:xfrm flipH="1" rot="-5400000">
            <a:off x="5066506" y="3464720"/>
            <a:ext cx="379412" cy="457199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-US"/>
              <a:t>Huffman Encoding</a:t>
            </a:r>
            <a:endParaRPr/>
          </a:p>
        </p:txBody>
      </p:sp>
      <p:sp>
        <p:nvSpPr>
          <p:cNvPr id="362" name="Google Shape;362;p12"/>
          <p:cNvSpPr txBox="1"/>
          <p:nvPr/>
        </p:nvSpPr>
        <p:spPr>
          <a:xfrm>
            <a:off x="1143000" y="4495800"/>
            <a:ext cx="7391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Average bits/char:</a:t>
            </a:r>
            <a:br>
              <a:rPr b="0" i="0" lang="en-US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0.22*2 + 0.12*3 +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0.24*2 + 0.06*4 +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0.27*2 + 0.09*4</a:t>
            </a:r>
            <a:b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= 2.42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solution found doing this is an optimal solution.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resulting binary tree is a </a:t>
            </a:r>
            <a:r>
              <a:rPr b="1"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full tree</a:t>
            </a: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7239000" y="2286000"/>
            <a:ext cx="1323975" cy="193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A=00</a:t>
            </a:r>
            <a:b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B=100</a:t>
            </a:r>
            <a:b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C=01</a:t>
            </a:r>
            <a:b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D=1010</a:t>
            </a:r>
            <a:b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E=11</a:t>
            </a:r>
            <a:b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F=1011</a:t>
            </a:r>
            <a:endParaRPr/>
          </a:p>
        </p:txBody>
      </p:sp>
      <p:grpSp>
        <p:nvGrpSpPr>
          <p:cNvPr id="364" name="Google Shape;364;p12"/>
          <p:cNvGrpSpPr/>
          <p:nvPr/>
        </p:nvGrpSpPr>
        <p:grpSpPr>
          <a:xfrm>
            <a:off x="381000" y="1447800"/>
            <a:ext cx="3576639" cy="3033767"/>
            <a:chOff x="228600" y="1219200"/>
            <a:chExt cx="3576639" cy="3033767"/>
          </a:xfrm>
        </p:grpSpPr>
        <p:sp>
          <p:nvSpPr>
            <p:cNvPr id="365" name="Google Shape;365;p12"/>
            <p:cNvSpPr/>
            <p:nvPr/>
          </p:nvSpPr>
          <p:spPr>
            <a:xfrm>
              <a:off x="228600" y="3886200"/>
              <a:ext cx="319722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      B      C      D      E       F</a:t>
              </a:r>
              <a:endParaRPr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6" name="Google Shape;366;p12"/>
            <p:cNvGrpSpPr/>
            <p:nvPr/>
          </p:nvGrpSpPr>
          <p:grpSpPr>
            <a:xfrm>
              <a:off x="2133600" y="3122615"/>
              <a:ext cx="990600" cy="765175"/>
              <a:chOff x="1537" y="2928"/>
              <a:chExt cx="624" cy="482"/>
            </a:xfrm>
          </p:grpSpPr>
          <p:sp>
            <p:nvSpPr>
              <p:cNvPr id="367" name="Google Shape;367;p12"/>
              <p:cNvSpPr/>
              <p:nvPr/>
            </p:nvSpPr>
            <p:spPr>
              <a:xfrm>
                <a:off x="1680" y="2928"/>
                <a:ext cx="43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15%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68" name="Google Shape;368;p12"/>
              <p:cNvCxnSpPr/>
              <p:nvPr/>
            </p:nvCxnSpPr>
            <p:spPr>
              <a:xfrm flipH="1" rot="10800000">
                <a:off x="1537" y="3169"/>
                <a:ext cx="239" cy="24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12"/>
              <p:cNvCxnSpPr/>
              <p:nvPr/>
            </p:nvCxnSpPr>
            <p:spPr>
              <a:xfrm>
                <a:off x="1873" y="3169"/>
                <a:ext cx="288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0" name="Google Shape;370;p12"/>
            <p:cNvGrpSpPr/>
            <p:nvPr/>
          </p:nvGrpSpPr>
          <p:grpSpPr>
            <a:xfrm>
              <a:off x="1066800" y="2436814"/>
              <a:ext cx="1446212" cy="1447800"/>
              <a:chOff x="865" y="2496"/>
              <a:chExt cx="911" cy="912"/>
            </a:xfrm>
          </p:grpSpPr>
          <p:sp>
            <p:nvSpPr>
              <p:cNvPr id="371" name="Google Shape;371;p12"/>
              <p:cNvSpPr/>
              <p:nvPr/>
            </p:nvSpPr>
            <p:spPr>
              <a:xfrm>
                <a:off x="1344" y="2496"/>
                <a:ext cx="38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27%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72" name="Google Shape;372;p12"/>
              <p:cNvCxnSpPr/>
              <p:nvPr/>
            </p:nvCxnSpPr>
            <p:spPr>
              <a:xfrm flipH="1" rot="10800000">
                <a:off x="865" y="2737"/>
                <a:ext cx="575" cy="67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2"/>
              <p:cNvCxnSpPr/>
              <p:nvPr/>
            </p:nvCxnSpPr>
            <p:spPr>
              <a:xfrm>
                <a:off x="1537" y="2737"/>
                <a:ext cx="239" cy="1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4" name="Google Shape;374;p12"/>
            <p:cNvGrpSpPr/>
            <p:nvPr/>
          </p:nvGrpSpPr>
          <p:grpSpPr>
            <a:xfrm>
              <a:off x="533400" y="3122615"/>
              <a:ext cx="912812" cy="762000"/>
              <a:chOff x="529" y="2928"/>
              <a:chExt cx="575" cy="480"/>
            </a:xfrm>
          </p:grpSpPr>
          <p:sp>
            <p:nvSpPr>
              <p:cNvPr id="375" name="Google Shape;375;p12"/>
              <p:cNvSpPr/>
              <p:nvPr/>
            </p:nvSpPr>
            <p:spPr>
              <a:xfrm>
                <a:off x="672" y="2928"/>
                <a:ext cx="43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46%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76" name="Google Shape;376;p12"/>
              <p:cNvCxnSpPr/>
              <p:nvPr/>
            </p:nvCxnSpPr>
            <p:spPr>
              <a:xfrm flipH="1" rot="10800000">
                <a:off x="529" y="3169"/>
                <a:ext cx="239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12"/>
              <p:cNvCxnSpPr/>
              <p:nvPr/>
            </p:nvCxnSpPr>
            <p:spPr>
              <a:xfrm>
                <a:off x="865" y="3169"/>
                <a:ext cx="239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8" name="Google Shape;378;p12"/>
            <p:cNvGrpSpPr/>
            <p:nvPr/>
          </p:nvGrpSpPr>
          <p:grpSpPr>
            <a:xfrm>
              <a:off x="2209801" y="1827212"/>
              <a:ext cx="1595438" cy="2133599"/>
              <a:chOff x="1585" y="2112"/>
              <a:chExt cx="1005" cy="1344"/>
            </a:xfrm>
          </p:grpSpPr>
          <p:sp>
            <p:nvSpPr>
              <p:cNvPr id="379" name="Google Shape;379;p12"/>
              <p:cNvSpPr/>
              <p:nvPr/>
            </p:nvSpPr>
            <p:spPr>
              <a:xfrm>
                <a:off x="2208" y="2112"/>
                <a:ext cx="3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54%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80" name="Google Shape;380;p12"/>
              <p:cNvCxnSpPr/>
              <p:nvPr/>
            </p:nvCxnSpPr>
            <p:spPr>
              <a:xfrm flipH="1" rot="10800000">
                <a:off x="1873" y="2353"/>
                <a:ext cx="527" cy="110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12"/>
              <p:cNvCxnSpPr/>
              <p:nvPr/>
            </p:nvCxnSpPr>
            <p:spPr>
              <a:xfrm flipH="1" rot="10800000">
                <a:off x="1585" y="2353"/>
                <a:ext cx="719" cy="14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2" name="Google Shape;382;p12"/>
            <p:cNvGrpSpPr/>
            <p:nvPr/>
          </p:nvGrpSpPr>
          <p:grpSpPr>
            <a:xfrm>
              <a:off x="1066800" y="1219200"/>
              <a:ext cx="2208212" cy="1827212"/>
              <a:chOff x="865" y="1729"/>
              <a:chExt cx="1391" cy="1151"/>
            </a:xfrm>
          </p:grpSpPr>
          <p:sp>
            <p:nvSpPr>
              <p:cNvPr id="383" name="Google Shape;383;p12"/>
              <p:cNvSpPr/>
              <p:nvPr/>
            </p:nvSpPr>
            <p:spPr>
              <a:xfrm>
                <a:off x="1393" y="1729"/>
                <a:ext cx="6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100%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84" name="Google Shape;384;p12"/>
              <p:cNvCxnSpPr/>
              <p:nvPr/>
            </p:nvCxnSpPr>
            <p:spPr>
              <a:xfrm flipH="1" rot="10800000">
                <a:off x="865" y="2017"/>
                <a:ext cx="719" cy="86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2"/>
              <p:cNvCxnSpPr/>
              <p:nvPr/>
            </p:nvCxnSpPr>
            <p:spPr>
              <a:xfrm rot="10800000">
                <a:off x="1681" y="2017"/>
                <a:ext cx="575" cy="14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6" name="Google Shape;386;p12"/>
          <p:cNvGrpSpPr/>
          <p:nvPr/>
        </p:nvGrpSpPr>
        <p:grpSpPr>
          <a:xfrm>
            <a:off x="3810000" y="1828800"/>
            <a:ext cx="3546970" cy="3127080"/>
            <a:chOff x="3733799" y="1373187"/>
            <a:chExt cx="3546970" cy="3127080"/>
          </a:xfrm>
        </p:grpSpPr>
        <p:grpSp>
          <p:nvGrpSpPr>
            <p:cNvPr id="387" name="Google Shape;387;p12"/>
            <p:cNvGrpSpPr/>
            <p:nvPr/>
          </p:nvGrpSpPr>
          <p:grpSpPr>
            <a:xfrm>
              <a:off x="6019800" y="3352800"/>
              <a:ext cx="990600" cy="765175"/>
              <a:chOff x="1537" y="2928"/>
              <a:chExt cx="624" cy="482"/>
            </a:xfrm>
          </p:grpSpPr>
          <p:sp>
            <p:nvSpPr>
              <p:cNvPr id="388" name="Google Shape;388;p12"/>
              <p:cNvSpPr/>
              <p:nvPr/>
            </p:nvSpPr>
            <p:spPr>
              <a:xfrm>
                <a:off x="1680" y="2928"/>
                <a:ext cx="43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15%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89" name="Google Shape;389;p12"/>
              <p:cNvCxnSpPr/>
              <p:nvPr/>
            </p:nvCxnSpPr>
            <p:spPr>
              <a:xfrm flipH="1" rot="10800000">
                <a:off x="1537" y="3169"/>
                <a:ext cx="239" cy="24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2"/>
              <p:cNvCxnSpPr/>
              <p:nvPr/>
            </p:nvCxnSpPr>
            <p:spPr>
              <a:xfrm>
                <a:off x="1873" y="3169"/>
                <a:ext cx="288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1" name="Google Shape;391;p12"/>
            <p:cNvGrpSpPr/>
            <p:nvPr/>
          </p:nvGrpSpPr>
          <p:grpSpPr>
            <a:xfrm>
              <a:off x="5562599" y="2743200"/>
              <a:ext cx="836612" cy="762000"/>
              <a:chOff x="1249" y="2496"/>
              <a:chExt cx="527" cy="480"/>
            </a:xfrm>
          </p:grpSpPr>
          <p:sp>
            <p:nvSpPr>
              <p:cNvPr id="392" name="Google Shape;392;p12"/>
              <p:cNvSpPr/>
              <p:nvPr/>
            </p:nvSpPr>
            <p:spPr>
              <a:xfrm>
                <a:off x="1344" y="2496"/>
                <a:ext cx="38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27%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93" name="Google Shape;393;p12"/>
              <p:cNvCxnSpPr/>
              <p:nvPr/>
            </p:nvCxnSpPr>
            <p:spPr>
              <a:xfrm flipH="1" rot="10800000">
                <a:off x="1249" y="2737"/>
                <a:ext cx="191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2"/>
              <p:cNvCxnSpPr/>
              <p:nvPr/>
            </p:nvCxnSpPr>
            <p:spPr>
              <a:xfrm>
                <a:off x="1537" y="2737"/>
                <a:ext cx="239" cy="1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5" name="Google Shape;395;p12"/>
            <p:cNvGrpSpPr/>
            <p:nvPr/>
          </p:nvGrpSpPr>
          <p:grpSpPr>
            <a:xfrm>
              <a:off x="3962400" y="2133600"/>
              <a:ext cx="912812" cy="762000"/>
              <a:chOff x="529" y="2928"/>
              <a:chExt cx="575" cy="48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672" y="2928"/>
                <a:ext cx="43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46%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397" name="Google Shape;397;p12"/>
              <p:cNvCxnSpPr/>
              <p:nvPr/>
            </p:nvCxnSpPr>
            <p:spPr>
              <a:xfrm flipH="1" rot="10800000">
                <a:off x="529" y="3169"/>
                <a:ext cx="239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2"/>
              <p:cNvCxnSpPr/>
              <p:nvPr/>
            </p:nvCxnSpPr>
            <p:spPr>
              <a:xfrm>
                <a:off x="865" y="3169"/>
                <a:ext cx="239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9" name="Google Shape;399;p12"/>
            <p:cNvGrpSpPr/>
            <p:nvPr/>
          </p:nvGrpSpPr>
          <p:grpSpPr>
            <a:xfrm>
              <a:off x="6019799" y="1981202"/>
              <a:ext cx="685800" cy="762000"/>
              <a:chOff x="2161" y="2112"/>
              <a:chExt cx="432" cy="480"/>
            </a:xfrm>
          </p:grpSpPr>
          <p:sp>
            <p:nvSpPr>
              <p:cNvPr id="400" name="Google Shape;400;p12"/>
              <p:cNvSpPr/>
              <p:nvPr/>
            </p:nvSpPr>
            <p:spPr>
              <a:xfrm>
                <a:off x="2208" y="2112"/>
                <a:ext cx="3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54%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401" name="Google Shape;401;p12"/>
              <p:cNvCxnSpPr/>
              <p:nvPr/>
            </p:nvCxnSpPr>
            <p:spPr>
              <a:xfrm rot="10800000">
                <a:off x="2400" y="2353"/>
                <a:ext cx="193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12"/>
              <p:cNvCxnSpPr/>
              <p:nvPr/>
            </p:nvCxnSpPr>
            <p:spPr>
              <a:xfrm flipH="1" rot="10800000">
                <a:off x="2161" y="2353"/>
                <a:ext cx="143" cy="23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3" name="Google Shape;403;p12"/>
            <p:cNvGrpSpPr/>
            <p:nvPr/>
          </p:nvGrpSpPr>
          <p:grpSpPr>
            <a:xfrm>
              <a:off x="4419599" y="1373187"/>
              <a:ext cx="1751012" cy="760412"/>
              <a:chOff x="1153" y="1729"/>
              <a:chExt cx="1103" cy="479"/>
            </a:xfrm>
          </p:grpSpPr>
          <p:sp>
            <p:nvSpPr>
              <p:cNvPr id="404" name="Google Shape;404;p12"/>
              <p:cNvSpPr/>
              <p:nvPr/>
            </p:nvSpPr>
            <p:spPr>
              <a:xfrm>
                <a:off x="1393" y="1729"/>
                <a:ext cx="6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100%</a:t>
                </a:r>
                <a:endParaRPr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405" name="Google Shape;405;p12"/>
              <p:cNvCxnSpPr/>
              <p:nvPr/>
            </p:nvCxnSpPr>
            <p:spPr>
              <a:xfrm flipH="1" rot="10800000">
                <a:off x="1153" y="2017"/>
                <a:ext cx="431" cy="19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2"/>
              <p:cNvCxnSpPr/>
              <p:nvPr/>
            </p:nvCxnSpPr>
            <p:spPr>
              <a:xfrm rot="10800000">
                <a:off x="1681" y="2017"/>
                <a:ext cx="575" cy="143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7" name="Google Shape;407;p12"/>
            <p:cNvSpPr txBox="1"/>
            <p:nvPr/>
          </p:nvSpPr>
          <p:spPr>
            <a:xfrm>
              <a:off x="3733799" y="2819402"/>
              <a:ext cx="3658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8" name="Google Shape;408;p12"/>
            <p:cNvSpPr txBox="1"/>
            <p:nvPr/>
          </p:nvSpPr>
          <p:spPr>
            <a:xfrm>
              <a:off x="4724399" y="2819402"/>
              <a:ext cx="3658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5257799" y="3429002"/>
              <a:ext cx="3658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12"/>
            <p:cNvSpPr txBox="1"/>
            <p:nvPr/>
          </p:nvSpPr>
          <p:spPr>
            <a:xfrm>
              <a:off x="5714999" y="4038602"/>
              <a:ext cx="373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1" name="Google Shape;411;p12"/>
            <p:cNvSpPr txBox="1"/>
            <p:nvPr/>
          </p:nvSpPr>
          <p:spPr>
            <a:xfrm>
              <a:off x="6934199" y="4038602"/>
              <a:ext cx="3465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6629399" y="2667002"/>
              <a:ext cx="349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  <a:endParaRPr sz="1800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13" name="Google Shape;413;p12"/>
          <p:cNvSpPr/>
          <p:nvPr/>
        </p:nvSpPr>
        <p:spPr>
          <a:xfrm rot="725825">
            <a:off x="3132924" y="1741383"/>
            <a:ext cx="1371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4648201" y="205581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5791201" y="205581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3962401" y="289401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4800601" y="2894013"/>
            <a:ext cx="28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A greedy algorithm typically makes (approximately)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400"/>
              <a:t> choices for a problem of size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2400"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(The first or last choice may be forced)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Hence the expected running time is: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* O(choice(n)))</a:t>
            </a:r>
            <a:r>
              <a:rPr lang="en-US" sz="2400"/>
              <a:t>, where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choice(n)</a:t>
            </a:r>
            <a:r>
              <a:rPr lang="en-US" sz="2400"/>
              <a:t> is making a choice among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400"/>
              <a:t> objects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Counting: Must find largest useable coin from among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20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/>
              <a:t>sizes of coin (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2000"/>
              <a:t> is a constant), an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O(k)=O(1)</a:t>
            </a:r>
            <a:r>
              <a:rPr lang="en-US" sz="2000"/>
              <a:t> operation;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Therefore, coin counting is (n)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Huffman: Must sort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values before making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choices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Therefore, Huffman is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log n) + O(n) = O(n log n)</a:t>
            </a:r>
            <a:endParaRPr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There are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white dots and</a:t>
            </a:r>
            <a:r>
              <a:rPr lang="en-US" sz="20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black dots, equally spaced, in a line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want to connect each white dot with some one black dot, with a minimum total length of “wire”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Example:</a:t>
            </a:r>
            <a:endParaRPr/>
          </a:p>
        </p:txBody>
      </p:sp>
      <p:sp>
        <p:nvSpPr>
          <p:cNvPr id="435" name="Google Shape;4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Connecting Wires</a:t>
            </a:r>
            <a:endParaRPr/>
          </a:p>
        </p:txBody>
      </p:sp>
      <p:sp>
        <p:nvSpPr>
          <p:cNvPr id="436" name="Google Shape;436;p14"/>
          <p:cNvSpPr txBox="1"/>
          <p:nvPr>
            <p:ph idx="4294967295" type="body"/>
          </p:nvPr>
        </p:nvSpPr>
        <p:spPr>
          <a:xfrm>
            <a:off x="1143000" y="41910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Total wire length above is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 + 1 + 1 + 5 = 8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Do you see a greedy algorithm for doing this?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Does the algorithm guarantee an optimal solution?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Can you prove it?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Can you find a counterexample?</a:t>
            </a:r>
            <a:endParaRPr/>
          </a:p>
        </p:txBody>
      </p:sp>
      <p:grpSp>
        <p:nvGrpSpPr>
          <p:cNvPr id="437" name="Google Shape;437;p14"/>
          <p:cNvGrpSpPr/>
          <p:nvPr/>
        </p:nvGrpSpPr>
        <p:grpSpPr>
          <a:xfrm>
            <a:off x="1676400" y="3736975"/>
            <a:ext cx="5562600" cy="228600"/>
            <a:chOff x="1056" y="2354"/>
            <a:chExt cx="3504" cy="144"/>
          </a:xfrm>
        </p:grpSpPr>
        <p:sp>
          <p:nvSpPr>
            <p:cNvPr id="438" name="Google Shape;438;p14"/>
            <p:cNvSpPr/>
            <p:nvPr/>
          </p:nvSpPr>
          <p:spPr>
            <a:xfrm>
              <a:off x="1056" y="2354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1536" y="2354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016" y="2354"/>
              <a:ext cx="144" cy="14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2496" y="2354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976" y="2354"/>
              <a:ext cx="144" cy="14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56" y="2354"/>
              <a:ext cx="144" cy="14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3936" y="2354"/>
              <a:ext cx="144" cy="14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4416" y="2354"/>
              <a:ext cx="144" cy="14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4"/>
          <p:cNvGrpSpPr/>
          <p:nvPr/>
        </p:nvGrpSpPr>
        <p:grpSpPr>
          <a:xfrm>
            <a:off x="1790701" y="3736974"/>
            <a:ext cx="5524501" cy="0"/>
            <a:chOff x="1128" y="2395"/>
            <a:chExt cx="3480" cy="0"/>
          </a:xfrm>
        </p:grpSpPr>
        <p:cxnSp>
          <p:nvCxnSpPr>
            <p:cNvPr id="447" name="Google Shape;447;p14"/>
            <p:cNvCxnSpPr>
              <a:stCxn id="444" idx="0"/>
              <a:endCxn id="445" idx="0"/>
            </p:cNvCxnSpPr>
            <p:nvPr/>
          </p:nvCxnSpPr>
          <p:spPr>
            <a:xfrm rot="10800000">
              <a:off x="4308" y="2095"/>
              <a:ext cx="0" cy="600"/>
            </a:xfrm>
            <a:prstGeom prst="bentConnector3">
              <a:avLst>
                <a:gd fmla="val -235081916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14"/>
            <p:cNvCxnSpPr>
              <a:stCxn id="439" idx="0"/>
              <a:endCxn id="440" idx="0"/>
            </p:cNvCxnSpPr>
            <p:nvPr/>
          </p:nvCxnSpPr>
          <p:spPr>
            <a:xfrm rot="10800000">
              <a:off x="1908" y="2095"/>
              <a:ext cx="0" cy="600"/>
            </a:xfrm>
            <a:prstGeom prst="bentConnector3">
              <a:avLst>
                <a:gd fmla="val -235081916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14"/>
            <p:cNvCxnSpPr>
              <a:stCxn id="441" idx="0"/>
              <a:endCxn id="442" idx="0"/>
            </p:cNvCxnSpPr>
            <p:nvPr/>
          </p:nvCxnSpPr>
          <p:spPr>
            <a:xfrm rot="10800000">
              <a:off x="2868" y="2095"/>
              <a:ext cx="0" cy="600"/>
            </a:xfrm>
            <a:prstGeom prst="bentConnector3">
              <a:avLst>
                <a:gd fmla="val -235081916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14"/>
            <p:cNvCxnSpPr>
              <a:stCxn id="438" idx="0"/>
              <a:endCxn id="443" idx="0"/>
            </p:cNvCxnSpPr>
            <p:nvPr/>
          </p:nvCxnSpPr>
          <p:spPr>
            <a:xfrm rot="10800000">
              <a:off x="2328" y="1195"/>
              <a:ext cx="0" cy="2400"/>
            </a:xfrm>
            <a:prstGeom prst="bentConnector3">
              <a:avLst>
                <a:gd fmla="val -235088847" name="adj1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A checkerboard has a certain number of coins on it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A robot starts in the upper-left corner, and walks to the bottom left-hand corner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 robot can only move in two directions: right and down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The robot collects coins as it goes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want to collect </a:t>
            </a:r>
            <a:r>
              <a:rPr i="1" lang="en-US" sz="2000"/>
              <a:t>all</a:t>
            </a:r>
            <a:r>
              <a:rPr lang="en-US" sz="2000"/>
              <a:t> the coins using the </a:t>
            </a:r>
            <a:r>
              <a:rPr i="1" lang="en-US" sz="2000"/>
              <a:t>minimum</a:t>
            </a:r>
            <a:r>
              <a:rPr lang="en-US" sz="2000"/>
              <a:t> number of robots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Example:</a:t>
            </a:r>
            <a:endParaRPr/>
          </a:p>
        </p:txBody>
      </p:sp>
      <p:sp>
        <p:nvSpPr>
          <p:cNvPr id="456" name="Google Shape;45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Collecting Coins</a:t>
            </a:r>
            <a:endParaRPr/>
          </a:p>
        </p:txBody>
      </p:sp>
      <p:sp>
        <p:nvSpPr>
          <p:cNvPr id="457" name="Google Shape;457;p15"/>
          <p:cNvSpPr txBox="1"/>
          <p:nvPr>
            <p:ph idx="4294967295" type="body"/>
          </p:nvPr>
        </p:nvSpPr>
        <p:spPr>
          <a:xfrm>
            <a:off x="3733800" y="3657600"/>
            <a:ext cx="5410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Do you see a greedy algorithm for doing this?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Does the algorithm guarantee an optimal solution?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Can you prove it?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Can you find a counterexample?</a:t>
            </a:r>
            <a:endParaRPr/>
          </a:p>
        </p:txBody>
      </p:sp>
      <p:grpSp>
        <p:nvGrpSpPr>
          <p:cNvPr id="458" name="Google Shape;458;p15"/>
          <p:cNvGrpSpPr/>
          <p:nvPr/>
        </p:nvGrpSpPr>
        <p:grpSpPr>
          <a:xfrm>
            <a:off x="1219200" y="4114800"/>
            <a:ext cx="1828800" cy="1828800"/>
            <a:chOff x="672" y="2880"/>
            <a:chExt cx="1152" cy="1152"/>
          </a:xfrm>
        </p:grpSpPr>
        <p:sp>
          <p:nvSpPr>
            <p:cNvPr id="459" name="Google Shape;459;p15"/>
            <p:cNvSpPr/>
            <p:nvPr/>
          </p:nvSpPr>
          <p:spPr>
            <a:xfrm>
              <a:off x="672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672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672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672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672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672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672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672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816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816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816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816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816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816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816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816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960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960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960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960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960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960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960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960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1104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104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104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104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104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104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104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104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248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1248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248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48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248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248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248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248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392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392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392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392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392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392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392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392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536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536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536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1536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1536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1536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1536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1536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1680" y="288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1680" y="302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1680" y="316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1680" y="3312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1680" y="3456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1680" y="3600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1680" y="3744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680" y="3888"/>
              <a:ext cx="144" cy="14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413" y="3045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1694" y="3195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74" y="3189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126" y="3334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981" y="3479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426" y="3344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424" y="3482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1707" y="3627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1413" y="3909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558" y="3909"/>
              <a:ext cx="96" cy="96"/>
            </a:xfrm>
            <a:prstGeom prst="ellipse">
              <a:avLst/>
            </a:prstGeom>
            <a:solidFill>
              <a:schemeClr val="lt2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15"/>
            <p:cNvCxnSpPr/>
            <p:nvPr/>
          </p:nvCxnSpPr>
          <p:spPr>
            <a:xfrm>
              <a:off x="720" y="2982"/>
              <a:ext cx="0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5"/>
            <p:cNvCxnSpPr/>
            <p:nvPr/>
          </p:nvCxnSpPr>
          <p:spPr>
            <a:xfrm rot="10800000">
              <a:off x="720" y="2982"/>
              <a:ext cx="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5"/>
            <p:cNvCxnSpPr/>
            <p:nvPr/>
          </p:nvCxnSpPr>
          <p:spPr>
            <a:xfrm>
              <a:off x="768" y="2982"/>
              <a:ext cx="0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5"/>
            <p:cNvCxnSpPr/>
            <p:nvPr/>
          </p:nvCxnSpPr>
          <p:spPr>
            <a:xfrm>
              <a:off x="720" y="2955"/>
              <a:ext cx="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5"/>
            <p:cNvCxnSpPr/>
            <p:nvPr/>
          </p:nvCxnSpPr>
          <p:spPr>
            <a:xfrm rot="10800000">
              <a:off x="744" y="2928"/>
              <a:ext cx="0" cy="5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8" name="Google Shape;538;p15"/>
            <p:cNvSpPr/>
            <p:nvPr/>
          </p:nvSpPr>
          <p:spPr>
            <a:xfrm>
              <a:off x="720" y="2913"/>
              <a:ext cx="48" cy="27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3434a3e9c_0_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c3434a3e9c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gc3434a3e9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75" y="881750"/>
            <a:ext cx="7527625" cy="4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16-2" id="551" name="Google Shape;55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805781"/>
            <a:ext cx="76200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0-1 Knapsack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8d793576e_0_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c8d793576e_0_7"/>
          <p:cNvSpPr txBox="1"/>
          <p:nvPr>
            <p:ph type="title"/>
          </p:nvPr>
        </p:nvSpPr>
        <p:spPr>
          <a:xfrm>
            <a:off x="457200" y="274653"/>
            <a:ext cx="8229600" cy="146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Refer: https://www.youtube.com/watch?v=-Xxs0ZczRDg&amp;t=403s</a:t>
            </a:r>
            <a:endParaRPr sz="1700"/>
          </a:p>
        </p:txBody>
      </p:sp>
      <p:pic>
        <p:nvPicPr>
          <p:cNvPr id="560" name="Google Shape;560;gc8d793576e_0_7"/>
          <p:cNvPicPr preferRelativeResize="0"/>
          <p:nvPr/>
        </p:nvPicPr>
        <p:blipFill rotWithShape="1">
          <a:blip r:embed="rId3">
            <a:alphaModFix/>
          </a:blip>
          <a:srcRect b="25506" l="16865" r="36518" t="14774"/>
          <a:stretch/>
        </p:blipFill>
        <p:spPr>
          <a:xfrm>
            <a:off x="689550" y="1742550"/>
            <a:ext cx="7997252" cy="48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Introduction to Algorithms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Greedy </a:t>
            </a:r>
            <a:r>
              <a:rPr b="1" lang="en-US" sz="4800"/>
              <a:t>Algorithms</a:t>
            </a:r>
            <a:endParaRPr/>
          </a:p>
        </p:txBody>
      </p:sp>
      <p:sp>
        <p:nvSpPr>
          <p:cNvPr id="135" name="Google Shape;135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48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8d793576e_0_15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c8d793576e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gc8d793576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800100"/>
            <a:ext cx="7205675" cy="612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8d793576e_0_22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c8d793576e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gc8d793576e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809625"/>
            <a:ext cx="73056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8d793576e_0_29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c8d793576e_0_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4" name="Google Shape;584;gc8d793576e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919163"/>
            <a:ext cx="690562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8d793576e_0_37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c8d793576e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gc8d793576e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833438"/>
            <a:ext cx="677227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c8cab6996_0_0"/>
          <p:cNvSpPr txBox="1"/>
          <p:nvPr>
            <p:ph idx="1" type="body"/>
          </p:nvPr>
        </p:nvSpPr>
        <p:spPr>
          <a:xfrm>
            <a:off x="457200" y="1481328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u="sng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ttps://www.javatpoint.com/0-1-knapsack-problem</a:t>
            </a:r>
            <a:endParaRPr/>
          </a:p>
        </p:txBody>
      </p:sp>
      <p:sp>
        <p:nvSpPr>
          <p:cNvPr id="599" name="Google Shape;599;gcc8cab6996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0" lang="en-US" sz="3200" u="sng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0-1-knapsack-problem</a:t>
            </a:r>
            <a:r>
              <a:rPr lang="en-US"/>
              <a:t> Reference Example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7"/>
          <p:cNvSpPr txBox="1"/>
          <p:nvPr>
            <p:ph idx="1" type="body"/>
          </p:nvPr>
        </p:nvSpPr>
        <p:spPr>
          <a:xfrm>
            <a:off x="381000" y="1371600"/>
            <a:ext cx="8574088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A minimum spanning tree is a least-cost subset of the edges of a graph that connects all the nodes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Start by picking any node and adding it to the tree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Repeatedly: Pick any </a:t>
            </a:r>
            <a:r>
              <a:rPr i="1"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least-cost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edge from a node in the tree to a node not in the tree, and add the edge and new node to the tree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Stop when all nodes have been added to the tree</a:t>
            </a:r>
            <a:endParaRPr/>
          </a:p>
        </p:txBody>
      </p:sp>
      <p:sp>
        <p:nvSpPr>
          <p:cNvPr id="609" name="Google Shape;609;p17"/>
          <p:cNvSpPr txBox="1"/>
          <p:nvPr>
            <p:ph idx="2" type="body"/>
          </p:nvPr>
        </p:nvSpPr>
        <p:spPr>
          <a:xfrm>
            <a:off x="3429000" y="3581400"/>
            <a:ext cx="54864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The result is a least-cost (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3+3+2+2+2=12</a:t>
            </a:r>
            <a:r>
              <a:rPr lang="en-US" sz="2400"/>
              <a:t>) spanning tree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If you think some other edge should be in the spanning tree: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Try adding that edge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the edge is part of a cycle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To break the cycle, you must remove the edge with the greatest cost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This will be the edge you just added</a:t>
            </a:r>
            <a:endParaRPr/>
          </a:p>
        </p:txBody>
      </p:sp>
      <p:sp>
        <p:nvSpPr>
          <p:cNvPr id="610" name="Google Shape;610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1" name="Google Shape;611;p17"/>
          <p:cNvSpPr txBox="1"/>
          <p:nvPr>
            <p:ph type="title"/>
          </p:nvPr>
        </p:nvSpPr>
        <p:spPr>
          <a:xfrm>
            <a:off x="1219200" y="3048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-US"/>
              <a:t>Minimum spanning tree</a:t>
            </a:r>
            <a:endParaRPr/>
          </a:p>
        </p:txBody>
      </p:sp>
      <p:sp>
        <p:nvSpPr>
          <p:cNvPr id="612" name="Google Shape;612;p17"/>
          <p:cNvSpPr/>
          <p:nvPr/>
        </p:nvSpPr>
        <p:spPr>
          <a:xfrm>
            <a:off x="611188" y="4254500"/>
            <a:ext cx="454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13" name="Google Shape;613;p17"/>
          <p:cNvSpPr/>
          <p:nvPr/>
        </p:nvSpPr>
        <p:spPr>
          <a:xfrm>
            <a:off x="534988" y="5792788"/>
            <a:ext cx="454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14" name="Google Shape;614;p17"/>
          <p:cNvSpPr/>
          <p:nvPr/>
        </p:nvSpPr>
        <p:spPr>
          <a:xfrm>
            <a:off x="1830388" y="5259388"/>
            <a:ext cx="454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15" name="Google Shape;615;p17"/>
          <p:cNvSpPr/>
          <p:nvPr/>
        </p:nvSpPr>
        <p:spPr>
          <a:xfrm>
            <a:off x="2897188" y="5868988"/>
            <a:ext cx="454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616" name="Google Shape;616;p17"/>
          <p:cNvSpPr/>
          <p:nvPr/>
        </p:nvSpPr>
        <p:spPr>
          <a:xfrm>
            <a:off x="2897188" y="4344988"/>
            <a:ext cx="454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17" name="Google Shape;617;p17"/>
          <p:cNvSpPr/>
          <p:nvPr/>
        </p:nvSpPr>
        <p:spPr>
          <a:xfrm>
            <a:off x="2668588" y="3492500"/>
            <a:ext cx="454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grpSp>
        <p:nvGrpSpPr>
          <p:cNvPr id="618" name="Google Shape;618;p17"/>
          <p:cNvGrpSpPr/>
          <p:nvPr/>
        </p:nvGrpSpPr>
        <p:grpSpPr>
          <a:xfrm>
            <a:off x="762000" y="3733800"/>
            <a:ext cx="2135188" cy="2444750"/>
            <a:chOff x="480" y="2352"/>
            <a:chExt cx="1345" cy="1540"/>
          </a:xfrm>
        </p:grpSpPr>
        <p:sp>
          <p:nvSpPr>
            <p:cNvPr id="619" name="Google Shape;619;p17"/>
            <p:cNvSpPr/>
            <p:nvPr/>
          </p:nvSpPr>
          <p:spPr>
            <a:xfrm>
              <a:off x="480" y="3315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621" y="3792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621" y="2880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725" y="3792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725" y="2880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245" y="3264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1581" y="2352"/>
              <a:ext cx="100" cy="1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671" y="2984"/>
              <a:ext cx="1" cy="805"/>
            </a:xfrm>
            <a:custGeom>
              <a:rect b="b" l="l" r="r" t="t"/>
              <a:pathLst>
                <a:path extrusionOk="0" h="805" w="1">
                  <a:moveTo>
                    <a:pt x="0" y="0"/>
                  </a:moveTo>
                  <a:lnTo>
                    <a:pt x="0" y="804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25" y="3842"/>
              <a:ext cx="997" cy="1"/>
            </a:xfrm>
            <a:custGeom>
              <a:rect b="b" l="l" r="r" t="t"/>
              <a:pathLst>
                <a:path extrusionOk="0" h="1" w="997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775" y="2984"/>
              <a:ext cx="1" cy="805"/>
            </a:xfrm>
            <a:custGeom>
              <a:rect b="b" l="l" r="r" t="t"/>
              <a:pathLst>
                <a:path extrusionOk="0" h="805" w="1">
                  <a:moveTo>
                    <a:pt x="0" y="804"/>
                  </a:moveTo>
                  <a:lnTo>
                    <a:pt x="0" y="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25" y="2930"/>
              <a:ext cx="997" cy="1"/>
            </a:xfrm>
            <a:custGeom>
              <a:rect b="b" l="l" r="r" t="t"/>
              <a:pathLst>
                <a:path extrusionOk="0" h="1" w="997">
                  <a:moveTo>
                    <a:pt x="0" y="0"/>
                  </a:moveTo>
                  <a:lnTo>
                    <a:pt x="996" y="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671" y="2442"/>
              <a:ext cx="893" cy="449"/>
            </a:xfrm>
            <a:custGeom>
              <a:rect b="b" l="l" r="r" t="t"/>
              <a:pathLst>
                <a:path extrusionOk="0" h="449" w="893">
                  <a:moveTo>
                    <a:pt x="0" y="448"/>
                  </a:moveTo>
                  <a:lnTo>
                    <a:pt x="892" y="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631" y="2456"/>
              <a:ext cx="145" cy="421"/>
            </a:xfrm>
            <a:custGeom>
              <a:rect b="b" l="l" r="r" t="t"/>
              <a:pathLst>
                <a:path extrusionOk="0" h="421" w="145">
                  <a:moveTo>
                    <a:pt x="0" y="0"/>
                  </a:moveTo>
                  <a:lnTo>
                    <a:pt x="144" y="42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05" y="2970"/>
              <a:ext cx="557" cy="305"/>
            </a:xfrm>
            <a:custGeom>
              <a:rect b="b" l="l" r="r" t="t"/>
              <a:pathLst>
                <a:path extrusionOk="0" h="305" w="557">
                  <a:moveTo>
                    <a:pt x="0" y="0"/>
                  </a:moveTo>
                  <a:lnTo>
                    <a:pt x="556" y="304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329" y="2970"/>
              <a:ext cx="413" cy="305"/>
            </a:xfrm>
            <a:custGeom>
              <a:rect b="b" l="l" r="r" t="t"/>
              <a:pathLst>
                <a:path extrusionOk="0" h="305" w="413">
                  <a:moveTo>
                    <a:pt x="0" y="304"/>
                  </a:moveTo>
                  <a:lnTo>
                    <a:pt x="412" y="0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05" y="3354"/>
              <a:ext cx="557" cy="449"/>
            </a:xfrm>
            <a:custGeom>
              <a:rect b="b" l="l" r="r" t="t"/>
              <a:pathLst>
                <a:path extrusionOk="0" h="449" w="557">
                  <a:moveTo>
                    <a:pt x="556" y="0"/>
                  </a:moveTo>
                  <a:lnTo>
                    <a:pt x="0" y="448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1329" y="3354"/>
              <a:ext cx="413" cy="449"/>
            </a:xfrm>
            <a:custGeom>
              <a:rect b="b" l="l" r="r" t="t"/>
              <a:pathLst>
                <a:path extrusionOk="0" h="449" w="413">
                  <a:moveTo>
                    <a:pt x="0" y="0"/>
                  </a:moveTo>
                  <a:lnTo>
                    <a:pt x="412" y="448"/>
                  </a:lnTo>
                </a:path>
              </a:pathLst>
            </a:cu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864" y="3363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1056" y="2979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1632" y="3267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344" y="2979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1440" y="3315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680" y="2499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1200" y="3603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056" y="2403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1248" y="2691"/>
              <a:ext cx="142" cy="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/>
            </a:p>
          </p:txBody>
        </p:sp>
      </p:grpSp>
      <p:sp>
        <p:nvSpPr>
          <p:cNvPr id="645" name="Google Shape;645;p17"/>
          <p:cNvSpPr/>
          <p:nvPr/>
        </p:nvSpPr>
        <p:spPr>
          <a:xfrm>
            <a:off x="1066800" y="4733925"/>
            <a:ext cx="1588" cy="1277938"/>
          </a:xfrm>
          <a:custGeom>
            <a:rect b="b" l="l" r="r" t="t"/>
            <a:pathLst>
              <a:path extrusionOk="0" h="805" w="1">
                <a:moveTo>
                  <a:pt x="0" y="0"/>
                </a:moveTo>
                <a:lnTo>
                  <a:pt x="0" y="804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7"/>
          <p:cNvSpPr/>
          <p:nvPr/>
        </p:nvSpPr>
        <p:spPr>
          <a:xfrm>
            <a:off x="1120775" y="5321300"/>
            <a:ext cx="884238" cy="712788"/>
          </a:xfrm>
          <a:custGeom>
            <a:rect b="b" l="l" r="r" t="t"/>
            <a:pathLst>
              <a:path extrusionOk="0" h="449" w="557">
                <a:moveTo>
                  <a:pt x="0" y="448"/>
                </a:moveTo>
                <a:lnTo>
                  <a:pt x="556" y="0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7"/>
          <p:cNvSpPr/>
          <p:nvPr/>
        </p:nvSpPr>
        <p:spPr>
          <a:xfrm>
            <a:off x="2111375" y="5321300"/>
            <a:ext cx="655638" cy="712788"/>
          </a:xfrm>
          <a:custGeom>
            <a:rect b="b" l="l" r="r" t="t"/>
            <a:pathLst>
              <a:path extrusionOk="0" h="449" w="413">
                <a:moveTo>
                  <a:pt x="0" y="0"/>
                </a:moveTo>
                <a:lnTo>
                  <a:pt x="412" y="448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7"/>
          <p:cNvSpPr/>
          <p:nvPr/>
        </p:nvSpPr>
        <p:spPr>
          <a:xfrm>
            <a:off x="2111375" y="4697413"/>
            <a:ext cx="655638" cy="484187"/>
          </a:xfrm>
          <a:custGeom>
            <a:rect b="b" l="l" r="r" t="t"/>
            <a:pathLst>
              <a:path extrusionOk="0" h="305" w="413">
                <a:moveTo>
                  <a:pt x="0" y="304"/>
                </a:moveTo>
                <a:lnTo>
                  <a:pt x="412" y="0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7"/>
          <p:cNvSpPr/>
          <p:nvPr/>
        </p:nvSpPr>
        <p:spPr>
          <a:xfrm>
            <a:off x="2590800" y="3881438"/>
            <a:ext cx="230188" cy="668337"/>
          </a:xfrm>
          <a:custGeom>
            <a:rect b="b" l="l" r="r" t="t"/>
            <a:pathLst>
              <a:path extrusionOk="0" h="421" w="145">
                <a:moveTo>
                  <a:pt x="144" y="420"/>
                </a:moveTo>
                <a:lnTo>
                  <a:pt x="0" y="0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8"/>
          <p:cNvSpPr txBox="1"/>
          <p:nvPr>
            <p:ph idx="1" type="body"/>
          </p:nvPr>
        </p:nvSpPr>
        <p:spPr>
          <a:xfrm>
            <a:off x="381000" y="1371600"/>
            <a:ext cx="8574088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A salesman must visit every city (starting from city </a:t>
            </a:r>
            <a:r>
              <a:rPr b="1" i="1" lang="en-US" sz="2400">
                <a:solidFill>
                  <a:schemeClr val="lt2"/>
                </a:solidFill>
              </a:rPr>
              <a:t>A</a:t>
            </a:r>
            <a:r>
              <a:rPr lang="en-US" sz="2400"/>
              <a:t>), and wants to cover the least possible distance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He can revisit a city (and reuse a road) if necessary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He does this by using a greedy algorithm: He goes to the next nearest city from wherever he is</a:t>
            </a:r>
            <a:endParaRPr/>
          </a:p>
        </p:txBody>
      </p:sp>
      <p:sp>
        <p:nvSpPr>
          <p:cNvPr id="659" name="Google Shape;659;p18"/>
          <p:cNvSpPr txBox="1"/>
          <p:nvPr>
            <p:ph idx="2" type="body"/>
          </p:nvPr>
        </p:nvSpPr>
        <p:spPr>
          <a:xfrm>
            <a:off x="3962400" y="3352800"/>
            <a:ext cx="4724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925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From </a:t>
            </a:r>
            <a:r>
              <a:rPr b="1" i="1" lang="en-US" sz="2400">
                <a:solidFill>
                  <a:schemeClr val="lt2"/>
                </a:solidFill>
              </a:rPr>
              <a:t>A</a:t>
            </a:r>
            <a:r>
              <a:rPr lang="en-US" sz="2400"/>
              <a:t> he goes to </a:t>
            </a:r>
            <a:r>
              <a:rPr b="1" i="1" lang="en-US" sz="2400">
                <a:solidFill>
                  <a:schemeClr val="lt2"/>
                </a:solidFill>
              </a:rPr>
              <a:t>B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From </a:t>
            </a:r>
            <a:r>
              <a:rPr b="1" i="1" lang="en-US" sz="2400">
                <a:solidFill>
                  <a:schemeClr val="lt2"/>
                </a:solidFill>
              </a:rPr>
              <a:t>B</a:t>
            </a:r>
            <a:r>
              <a:rPr lang="en-US" sz="2400"/>
              <a:t> he goes to </a:t>
            </a:r>
            <a:r>
              <a:rPr b="1" i="1" lang="en-US" sz="2400">
                <a:solidFill>
                  <a:schemeClr val="lt2"/>
                </a:solidFill>
              </a:rPr>
              <a:t>D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This is </a:t>
            </a:r>
            <a:r>
              <a:rPr i="1" lang="en-US" sz="2400"/>
              <a:t>not</a:t>
            </a:r>
            <a:r>
              <a:rPr lang="en-US" sz="2400"/>
              <a:t> going to result in a shortest path!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The best result he can get now will be </a:t>
            </a:r>
            <a:r>
              <a:rPr b="1" i="1" lang="en-US" sz="2400">
                <a:solidFill>
                  <a:schemeClr val="lt2"/>
                </a:solidFill>
              </a:rPr>
              <a:t>ABDBCE</a:t>
            </a:r>
            <a:r>
              <a:rPr lang="en-US" sz="2400"/>
              <a:t>, at a cost of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2400"/>
              <a:t>An actual least-cost path from </a:t>
            </a:r>
            <a:r>
              <a:rPr b="1" i="1" lang="en-US" sz="2400">
                <a:solidFill>
                  <a:schemeClr val="accent1"/>
                </a:solidFill>
              </a:rPr>
              <a:t>A</a:t>
            </a:r>
            <a:r>
              <a:rPr lang="en-US" sz="2400"/>
              <a:t> is </a:t>
            </a:r>
            <a:r>
              <a:rPr b="1" i="1" lang="en-US" sz="2400">
                <a:solidFill>
                  <a:schemeClr val="lt2"/>
                </a:solidFill>
              </a:rPr>
              <a:t>ADBCE</a:t>
            </a:r>
            <a:r>
              <a:rPr lang="en-US" sz="2400"/>
              <a:t>, at a cost of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endParaRPr/>
          </a:p>
        </p:txBody>
      </p:sp>
      <p:sp>
        <p:nvSpPr>
          <p:cNvPr id="660" name="Google Shape;660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18"/>
          <p:cNvSpPr txBox="1"/>
          <p:nvPr>
            <p:ph type="title"/>
          </p:nvPr>
        </p:nvSpPr>
        <p:spPr>
          <a:xfrm>
            <a:off x="1219200" y="3048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</a:pPr>
            <a:r>
              <a:rPr lang="en-US"/>
              <a:t>Traveling salesman</a:t>
            </a:r>
            <a:endParaRPr/>
          </a:p>
        </p:txBody>
      </p:sp>
      <p:grpSp>
        <p:nvGrpSpPr>
          <p:cNvPr id="662" name="Google Shape;662;p18"/>
          <p:cNvGrpSpPr/>
          <p:nvPr/>
        </p:nvGrpSpPr>
        <p:grpSpPr>
          <a:xfrm>
            <a:off x="687388" y="3765550"/>
            <a:ext cx="2890837" cy="2862263"/>
            <a:chOff x="433" y="2372"/>
            <a:chExt cx="1821" cy="1803"/>
          </a:xfrm>
        </p:grpSpPr>
        <p:sp>
          <p:nvSpPr>
            <p:cNvPr id="663" name="Google Shape;663;p18"/>
            <p:cNvSpPr/>
            <p:nvPr/>
          </p:nvSpPr>
          <p:spPr>
            <a:xfrm>
              <a:off x="1393" y="3812"/>
              <a:ext cx="270" cy="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grpSp>
          <p:nvGrpSpPr>
            <p:cNvPr id="664" name="Google Shape;664;p18"/>
            <p:cNvGrpSpPr/>
            <p:nvPr/>
          </p:nvGrpSpPr>
          <p:grpSpPr>
            <a:xfrm>
              <a:off x="433" y="2372"/>
              <a:ext cx="1821" cy="1563"/>
              <a:chOff x="433" y="2372"/>
              <a:chExt cx="1821" cy="1563"/>
            </a:xfrm>
          </p:grpSpPr>
          <p:sp>
            <p:nvSpPr>
              <p:cNvPr id="665" name="Google Shape;665;p18"/>
              <p:cNvSpPr/>
              <p:nvPr/>
            </p:nvSpPr>
            <p:spPr>
              <a:xfrm>
                <a:off x="526" y="2705"/>
                <a:ext cx="100" cy="1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2062" y="2705"/>
                <a:ext cx="100" cy="1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766" y="3521"/>
                <a:ext cx="100" cy="1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1486" y="3761"/>
                <a:ext cx="100" cy="1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flipH="1" rot="10800000">
                <a:off x="630" y="2688"/>
                <a:ext cx="378" cy="67"/>
              </a:xfrm>
              <a:custGeom>
                <a:rect b="b" l="l" r="r" t="t"/>
                <a:pathLst>
                  <a:path extrusionOk="0" h="1" w="357">
                    <a:moveTo>
                      <a:pt x="0" y="0"/>
                    </a:moveTo>
                    <a:lnTo>
                      <a:pt x="356" y="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576" y="2809"/>
                <a:ext cx="207" cy="723"/>
              </a:xfrm>
              <a:custGeom>
                <a:rect b="b" l="l" r="r" t="t"/>
                <a:pathLst>
                  <a:path extrusionOk="0" h="723" w="207">
                    <a:moveTo>
                      <a:pt x="0" y="0"/>
                    </a:moveTo>
                    <a:lnTo>
                      <a:pt x="206" y="722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850" y="2809"/>
                <a:ext cx="207" cy="723"/>
              </a:xfrm>
              <a:custGeom>
                <a:rect b="b" l="l" r="r" t="t"/>
                <a:pathLst>
                  <a:path extrusionOk="0" h="723" w="207">
                    <a:moveTo>
                      <a:pt x="0" y="722"/>
                    </a:moveTo>
                    <a:lnTo>
                      <a:pt x="206" y="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1056" y="2809"/>
                <a:ext cx="447" cy="963"/>
              </a:xfrm>
              <a:custGeom>
                <a:rect b="b" l="l" r="r" t="t"/>
                <a:pathLst>
                  <a:path extrusionOk="0" h="963" w="447">
                    <a:moveTo>
                      <a:pt x="0" y="0"/>
                    </a:moveTo>
                    <a:lnTo>
                      <a:pt x="446" y="962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1006" y="2705"/>
                <a:ext cx="100" cy="1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1110" y="2755"/>
                <a:ext cx="949" cy="1"/>
              </a:xfrm>
              <a:custGeom>
                <a:rect b="b" l="l" r="r" t="t"/>
                <a:pathLst>
                  <a:path extrusionOk="0" h="1" w="949">
                    <a:moveTo>
                      <a:pt x="0" y="0"/>
                    </a:moveTo>
                    <a:lnTo>
                      <a:pt x="948" y="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1570" y="2795"/>
                <a:ext cx="509" cy="977"/>
              </a:xfrm>
              <a:custGeom>
                <a:rect b="b" l="l" r="r" t="t"/>
                <a:pathLst>
                  <a:path extrusionOk="0" h="977" w="509">
                    <a:moveTo>
                      <a:pt x="508" y="0"/>
                    </a:moveTo>
                    <a:lnTo>
                      <a:pt x="0" y="976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433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961" y="2372"/>
                <a:ext cx="270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1969" y="2372"/>
                <a:ext cx="285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673" y="3572"/>
                <a:ext cx="299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3200">
                    <a:solidFill>
                      <a:schemeClr val="l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20" y="2496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</a:t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481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</a:t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817" y="2948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</a:t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1489" y="2516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</a:t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1249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</a:t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1681" y="3044"/>
                <a:ext cx="19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4450" lIns="90475" spcFirstLastPara="1" rIns="90475" wrap="square" tIns="4445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accent2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</a:t>
                </a:r>
                <a:endParaRPr/>
              </a:p>
            </p:txBody>
          </p:sp>
        </p:grpSp>
      </p:grpSp>
      <p:sp>
        <p:nvSpPr>
          <p:cNvPr id="686" name="Google Shape;686;p18"/>
          <p:cNvSpPr/>
          <p:nvPr/>
        </p:nvSpPr>
        <p:spPr>
          <a:xfrm>
            <a:off x="1000125" y="4386263"/>
            <a:ext cx="592138" cy="1587"/>
          </a:xfrm>
          <a:custGeom>
            <a:rect b="b" l="l" r="r" t="t"/>
            <a:pathLst>
              <a:path extrusionOk="0" h="1" w="373">
                <a:moveTo>
                  <a:pt x="0" y="0"/>
                </a:moveTo>
                <a:lnTo>
                  <a:pt x="372" y="0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8"/>
          <p:cNvSpPr/>
          <p:nvPr/>
        </p:nvSpPr>
        <p:spPr>
          <a:xfrm>
            <a:off x="1349375" y="4471988"/>
            <a:ext cx="328613" cy="1147762"/>
          </a:xfrm>
          <a:custGeom>
            <a:rect b="b" l="l" r="r" t="t"/>
            <a:pathLst>
              <a:path extrusionOk="0" h="723" w="207">
                <a:moveTo>
                  <a:pt x="206" y="0"/>
                </a:moveTo>
                <a:lnTo>
                  <a:pt x="0" y="722"/>
                </a:lnTo>
              </a:path>
            </a:pathLst>
          </a:custGeom>
          <a:noFill/>
          <a:ln cap="rnd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A greedy algorithm typically makes (approximately)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400"/>
              <a:t> choices for a problem of size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2400">
              <a:solidFill>
                <a:schemeClr val="accent2"/>
              </a:solidFill>
            </a:endParaRPr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(The first or last choice may be forced)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Hence the expected running time is: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* O(choice(n)))</a:t>
            </a:r>
            <a:r>
              <a:rPr lang="en-US" sz="2400"/>
              <a:t>, where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choice(n)</a:t>
            </a:r>
            <a:r>
              <a:rPr lang="en-US" sz="2400"/>
              <a:t> is making a choice among </a:t>
            </a:r>
            <a:r>
              <a:rPr lang="en-US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400"/>
              <a:t> objects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Counting: Must find largest useable coin from among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2000">
                <a:solidFill>
                  <a:srgbClr val="FFFF7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/>
              <a:t>sizes of coin (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en-US" sz="2000"/>
              <a:t> is a constant), an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O(k)=O(1)</a:t>
            </a:r>
            <a:r>
              <a:rPr lang="en-US" sz="2000"/>
              <a:t> operation;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Therefore, coin counting is (n)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Huffman: Must sort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values before making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/>
              <a:t> choices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Therefore, Huffman is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log n) + O(n) = O(n log n)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Minimum spanning tree: At each new node, must include new edges and keep them sorted, which is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log n)</a:t>
            </a:r>
            <a:r>
              <a:rPr lang="en-US" sz="2000"/>
              <a:t> overall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Therefore, MST is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O(n log n) + O(n) = O(n log n)</a:t>
            </a:r>
            <a:endParaRPr/>
          </a:p>
        </p:txBody>
      </p:sp>
      <p:sp>
        <p:nvSpPr>
          <p:cNvPr id="697" name="Google Shape;697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19"/>
          <p:cNvSpPr txBox="1"/>
          <p:nvPr>
            <p:ph type="title"/>
          </p:nvPr>
        </p:nvSpPr>
        <p:spPr>
          <a:xfrm>
            <a:off x="1219200" y="3048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699" name="Google Shape;699;p19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Dijkstra’s</a:t>
            </a:r>
            <a:r>
              <a:rPr lang="en-US"/>
              <a:t> algorithm for finding the shortest path in a graph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Always takes the </a:t>
            </a:r>
            <a:r>
              <a:rPr i="1" lang="en-US"/>
              <a:t>shortest</a:t>
            </a:r>
            <a:r>
              <a:rPr lang="en-US"/>
              <a:t> edge connecting a known node to an unknown node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Kruskal’s</a:t>
            </a:r>
            <a:r>
              <a:rPr lang="en-US"/>
              <a:t> algorithm for finding a minimum-cost spanning tree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Always tries the </a:t>
            </a:r>
            <a:r>
              <a:rPr i="1" lang="en-US"/>
              <a:t>lowest-cost</a:t>
            </a:r>
            <a:r>
              <a:rPr lang="en-US"/>
              <a:t> remaining edge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/>
              <a:t>Prim’s</a:t>
            </a:r>
            <a:r>
              <a:rPr lang="en-US"/>
              <a:t> algorithm for finding a minimum-cost spanning tree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Always takes the </a:t>
            </a:r>
            <a:r>
              <a:rPr i="1" lang="en-US"/>
              <a:t>lowest-cost</a:t>
            </a:r>
            <a:r>
              <a:rPr lang="en-US"/>
              <a:t> edge between nodes in the spanning tree and nodes not yet in the spanning tree</a:t>
            </a:r>
            <a:endParaRPr/>
          </a:p>
          <a:p>
            <a:pPr indent="-139446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706" name="Google Shape;7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Other Greedy Algorithms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Brute Force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Selection Sort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Divide-and-Conquer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Quicksort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Decrease-and-Conquer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Insertion Sort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Transform-and-Conquer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Heapsort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Dynamic Programming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Greedy Algorithms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Iterative Improvement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Simplex Method, Maximum Flow</a:t>
            </a:r>
            <a:endParaRPr/>
          </a:p>
        </p:txBody>
      </p:sp>
      <p:sp>
        <p:nvSpPr>
          <p:cNvPr id="712" name="Google Shape;71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Other Algorithm Categories</a:t>
            </a:r>
            <a:endParaRPr/>
          </a:p>
        </p:txBody>
      </p:sp>
      <p:sp>
        <p:nvSpPr>
          <p:cNvPr id="713" name="Google Shape;713;p24"/>
          <p:cNvSpPr txBox="1"/>
          <p:nvPr/>
        </p:nvSpPr>
        <p:spPr>
          <a:xfrm>
            <a:off x="4800600" y="1676400"/>
            <a:ext cx="3200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Design &amp; Analysis of Algorithms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Levitin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Algorithm types we will consider include: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Simple recursive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Backtracking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Divide and conquer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Dynamic programming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Greedy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Branch and bound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Brute force algorithms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Randomized algorithms</a:t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 short list of categories</a:t>
            </a:r>
            <a:endParaRPr/>
          </a:p>
        </p:txBody>
      </p:sp>
      <p:grpSp>
        <p:nvGrpSpPr>
          <p:cNvPr id="143" name="Google Shape;143;p3"/>
          <p:cNvGrpSpPr/>
          <p:nvPr/>
        </p:nvGrpSpPr>
        <p:grpSpPr>
          <a:xfrm>
            <a:off x="457200" y="3686175"/>
            <a:ext cx="3352800" cy="381000"/>
            <a:chOff x="240" y="1488"/>
            <a:chExt cx="2496" cy="240"/>
          </a:xfrm>
        </p:grpSpPr>
        <p:sp>
          <p:nvSpPr>
            <p:cNvPr id="144" name="Google Shape;144;p3"/>
            <p:cNvSpPr/>
            <p:nvPr/>
          </p:nvSpPr>
          <p:spPr>
            <a:xfrm>
              <a:off x="240" y="1488"/>
              <a:ext cx="2496" cy="240"/>
            </a:xfrm>
            <a:prstGeom prst="rect">
              <a:avLst/>
            </a:prstGeom>
            <a:solidFill>
              <a:srgbClr val="CCE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88" y="1536"/>
              <a:ext cx="240" cy="144"/>
            </a:xfrm>
            <a:prstGeom prst="rightArrow">
              <a:avLst>
                <a:gd fmla="val 50000" name="adj1"/>
                <a:gd fmla="val 41667" name="adj2"/>
              </a:avLst>
            </a:prstGeom>
            <a:solidFill>
              <a:schemeClr val="dk2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04800"/>
            <a:ext cx="648652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For most optimization problems you want to find, not just </a:t>
            </a:r>
            <a:r>
              <a:rPr b="1" i="1" lang="en-US"/>
              <a:t>a</a:t>
            </a:r>
            <a:r>
              <a:rPr lang="en-US"/>
              <a:t> solution, but the </a:t>
            </a:r>
            <a:r>
              <a:rPr b="1" i="1" lang="en-US"/>
              <a:t>best</a:t>
            </a:r>
            <a:r>
              <a:rPr lang="en-US"/>
              <a:t> solution.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</a:t>
            </a:r>
            <a:r>
              <a:rPr b="1" i="1" lang="en-US">
                <a:solidFill>
                  <a:schemeClr val="accent6"/>
                </a:solidFill>
              </a:rPr>
              <a:t>greedy algorithm </a:t>
            </a:r>
            <a:r>
              <a:rPr lang="en-US"/>
              <a:t>sometimes works well for optimization problems. It works in phases. At each phase: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You take the best you can get right now, without regard for future consequences.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You hope that by choosing a </a:t>
            </a:r>
            <a:r>
              <a:rPr i="1" lang="en-US"/>
              <a:t>local</a:t>
            </a:r>
            <a:r>
              <a:rPr lang="en-US"/>
              <a:t> optimum at each step, you will end up at a </a:t>
            </a:r>
            <a:r>
              <a:rPr i="1" lang="en-US"/>
              <a:t>global</a:t>
            </a:r>
            <a:r>
              <a:rPr lang="en-US"/>
              <a:t> optimum.</a:t>
            </a:r>
            <a:endParaRPr/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Optimization Problems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fontScale="92500" lnSpcReduction="10000"/>
          </a:bodyPr>
          <a:lstStyle/>
          <a:p>
            <a:pPr indent="-256053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Suppose you want to count out a certain amount of money, using the fewest possible bills and coins</a:t>
            </a:r>
            <a:endParaRPr/>
          </a:p>
          <a:p>
            <a:pPr indent="-25605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 greedy algorithm to do this would be:</a:t>
            </a:r>
            <a:br>
              <a:rPr lang="en-US"/>
            </a:br>
            <a:r>
              <a:rPr lang="en-US">
                <a:solidFill>
                  <a:schemeClr val="accent6"/>
                </a:solidFill>
              </a:rPr>
              <a:t>At each step, take the largest possible bill or coin that does not overshoot</a:t>
            </a:r>
            <a:endParaRPr/>
          </a:p>
          <a:p>
            <a:pPr indent="-228631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Example: To make $6.39, you can choose:</a:t>
            </a:r>
            <a:endParaRPr/>
          </a:p>
          <a:p>
            <a:pPr indent="-228631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$5 bill</a:t>
            </a:r>
            <a:endParaRPr/>
          </a:p>
          <a:p>
            <a:pPr indent="-228631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$1 bill, to make $6</a:t>
            </a:r>
            <a:endParaRPr/>
          </a:p>
          <a:p>
            <a:pPr indent="-228631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25¢ coin, to make $6.25</a:t>
            </a:r>
            <a:endParaRPr/>
          </a:p>
          <a:p>
            <a:pPr indent="-228631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10¢ coin, to make $6.35</a:t>
            </a:r>
            <a:endParaRPr/>
          </a:p>
          <a:p>
            <a:pPr indent="-228631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four 1¢ coins, to make $6.39</a:t>
            </a:r>
            <a:endParaRPr/>
          </a:p>
          <a:p>
            <a:pPr indent="-25605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For US money, the greedy algorithm always gives the optimum solution</a:t>
            </a:r>
            <a:endParaRPr/>
          </a:p>
        </p:txBody>
      </p:sp>
      <p:sp>
        <p:nvSpPr>
          <p:cNvPr id="174" name="Google Shape;17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Example: Counting Money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In some (fictional) monetary system, “krons” come in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/>
              <a:t> kron,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r>
              <a:rPr lang="en-US"/>
              <a:t> kron, and </a:t>
            </a:r>
            <a:r>
              <a:rPr lang="en-US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en-US"/>
              <a:t> kron coins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Using a greedy algorithm to count out 15 krons, you would get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 10 kron piece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Five 1 kron pieces, for a total of 15 krons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This requires six coins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better solution would be to use two 7 kron pieces and one 1 kron piece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This only requires three coins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The greedy algorithm results in a solution, but not in an optimal solution</a:t>
            </a:r>
            <a:endParaRPr/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Greedy Algorithm Failure 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have to run nine jobs, with running times of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r>
              <a:rPr lang="en-US" sz="2000"/>
              <a:t>, and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-US" sz="2000"/>
              <a:t> minutes.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have three processors on which you can run these jobs.</a:t>
            </a:r>
            <a:endParaRPr sz="20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You decide to do the longest-running jobs first, on whatever processor is available.</a:t>
            </a:r>
            <a:endParaRPr sz="2000"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 Scheduling Problem</a:t>
            </a:r>
            <a:endParaRPr/>
          </a:p>
        </p:txBody>
      </p:sp>
      <p:sp>
        <p:nvSpPr>
          <p:cNvPr id="199" name="Google Shape;199;p8"/>
          <p:cNvSpPr txBox="1"/>
          <p:nvPr>
            <p:ph idx="4294967295" type="body"/>
          </p:nvPr>
        </p:nvSpPr>
        <p:spPr>
          <a:xfrm>
            <a:off x="1143000" y="5105400"/>
            <a:ext cx="8001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Time to completion: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18 + 11 + 6 = 35</a:t>
            </a:r>
            <a:r>
              <a:rPr lang="en-US" sz="2000"/>
              <a:t> minutes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This solution isn’t bad, but we might be able to do better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8"/>
          <p:cNvGrpSpPr/>
          <p:nvPr/>
        </p:nvGrpSpPr>
        <p:grpSpPr>
          <a:xfrm>
            <a:off x="1098550" y="3276600"/>
            <a:ext cx="3802063" cy="382588"/>
            <a:chOff x="768" y="2304"/>
            <a:chExt cx="2395" cy="241"/>
          </a:xfrm>
        </p:grpSpPr>
        <p:sp>
          <p:nvSpPr>
            <p:cNvPr id="203" name="Google Shape;203;p8"/>
            <p:cNvSpPr/>
            <p:nvPr/>
          </p:nvSpPr>
          <p:spPr>
            <a:xfrm>
              <a:off x="768" y="2304"/>
              <a:ext cx="2395" cy="241"/>
            </a:xfrm>
            <a:custGeom>
              <a:rect b="b" l="l" r="r" t="t"/>
              <a:pathLst>
                <a:path extrusionOk="0" h="241" w="2395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</a:t>
              </a:r>
              <a:endParaRPr/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1098550" y="3886200"/>
            <a:ext cx="3468688" cy="382588"/>
            <a:chOff x="768" y="2688"/>
            <a:chExt cx="2185" cy="241"/>
          </a:xfrm>
        </p:grpSpPr>
        <p:sp>
          <p:nvSpPr>
            <p:cNvPr id="206" name="Google Shape;206;p8"/>
            <p:cNvSpPr/>
            <p:nvPr/>
          </p:nvSpPr>
          <p:spPr>
            <a:xfrm>
              <a:off x="768" y="2688"/>
              <a:ext cx="2185" cy="241"/>
            </a:xfrm>
            <a:custGeom>
              <a:rect b="b" l="l" r="r" t="t"/>
              <a:pathLst>
                <a:path extrusionOk="0" h="241" w="2185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18</a:t>
              </a: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1098550" y="4572000"/>
            <a:ext cx="2868613" cy="382588"/>
            <a:chOff x="768" y="3120"/>
            <a:chExt cx="1807" cy="241"/>
          </a:xfrm>
        </p:grpSpPr>
        <p:sp>
          <p:nvSpPr>
            <p:cNvPr id="209" name="Google Shape;209;p8"/>
            <p:cNvSpPr/>
            <p:nvPr/>
          </p:nvSpPr>
          <p:spPr>
            <a:xfrm>
              <a:off x="768" y="3120"/>
              <a:ext cx="1807" cy="241"/>
            </a:xfrm>
            <a:custGeom>
              <a:rect b="b" l="l" r="r" t="t"/>
              <a:pathLst>
                <a:path extrusionOk="0" h="241" w="1807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15</a:t>
              </a:r>
              <a:endParaRPr/>
            </a:p>
          </p:txBody>
        </p:sp>
      </p:grpSp>
      <p:grpSp>
        <p:nvGrpSpPr>
          <p:cNvPr id="211" name="Google Shape;211;p8"/>
          <p:cNvGrpSpPr/>
          <p:nvPr/>
        </p:nvGrpSpPr>
        <p:grpSpPr>
          <a:xfrm>
            <a:off x="3962400" y="4572000"/>
            <a:ext cx="2735263" cy="382588"/>
            <a:chOff x="2572" y="3120"/>
            <a:chExt cx="1723" cy="241"/>
          </a:xfrm>
        </p:grpSpPr>
        <p:sp>
          <p:nvSpPr>
            <p:cNvPr id="212" name="Google Shape;212;p8"/>
            <p:cNvSpPr/>
            <p:nvPr/>
          </p:nvSpPr>
          <p:spPr>
            <a:xfrm>
              <a:off x="2572" y="3120"/>
              <a:ext cx="1723" cy="241"/>
            </a:xfrm>
            <a:custGeom>
              <a:rect b="b" l="l" r="r" t="t"/>
              <a:pathLst>
                <a:path extrusionOk="0" h="241" w="1723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14</a:t>
              </a: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4559300" y="3886200"/>
            <a:ext cx="2135188" cy="382588"/>
            <a:chOff x="2948" y="2688"/>
            <a:chExt cx="1345" cy="241"/>
          </a:xfrm>
        </p:grpSpPr>
        <p:sp>
          <p:nvSpPr>
            <p:cNvPr id="215" name="Google Shape;215;p8"/>
            <p:cNvSpPr/>
            <p:nvPr/>
          </p:nvSpPr>
          <p:spPr>
            <a:xfrm>
              <a:off x="2948" y="2688"/>
              <a:ext cx="1345" cy="241"/>
            </a:xfrm>
            <a:custGeom>
              <a:rect b="b" l="l" r="r" t="t"/>
              <a:pathLst>
                <a:path extrusionOk="0" h="241" w="1345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11</a:t>
              </a:r>
              <a:endParaRPr/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4908550" y="3276600"/>
            <a:ext cx="1935163" cy="382588"/>
            <a:chOff x="3168" y="2304"/>
            <a:chExt cx="1219" cy="241"/>
          </a:xfrm>
        </p:grpSpPr>
        <p:sp>
          <p:nvSpPr>
            <p:cNvPr id="218" name="Google Shape;218;p8"/>
            <p:cNvSpPr/>
            <p:nvPr/>
          </p:nvSpPr>
          <p:spPr>
            <a:xfrm>
              <a:off x="3168" y="2304"/>
              <a:ext cx="1219" cy="241"/>
            </a:xfrm>
            <a:custGeom>
              <a:rect b="b" l="l" r="r" t="t"/>
              <a:pathLst>
                <a:path extrusionOk="0" h="241" w="1219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6680200" y="3886200"/>
            <a:ext cx="1201738" cy="382588"/>
            <a:chOff x="4284" y="2688"/>
            <a:chExt cx="757" cy="241"/>
          </a:xfrm>
        </p:grpSpPr>
        <p:sp>
          <p:nvSpPr>
            <p:cNvPr id="221" name="Google Shape;221;p8"/>
            <p:cNvSpPr/>
            <p:nvPr/>
          </p:nvSpPr>
          <p:spPr>
            <a:xfrm>
              <a:off x="4284" y="2688"/>
              <a:ext cx="757" cy="241"/>
            </a:xfrm>
            <a:custGeom>
              <a:rect b="b" l="l" r="r" t="t"/>
              <a:pathLst>
                <a:path extrusionOk="0" h="241" w="757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6704013" y="4572000"/>
            <a:ext cx="1068387" cy="382588"/>
            <a:chOff x="4299" y="3120"/>
            <a:chExt cx="673" cy="241"/>
          </a:xfrm>
        </p:grpSpPr>
        <p:sp>
          <p:nvSpPr>
            <p:cNvPr id="224" name="Google Shape;224;p8"/>
            <p:cNvSpPr/>
            <p:nvPr/>
          </p:nvSpPr>
          <p:spPr>
            <a:xfrm>
              <a:off x="4299" y="3120"/>
              <a:ext cx="673" cy="241"/>
            </a:xfrm>
            <a:custGeom>
              <a:rect b="b" l="l" r="r" t="t"/>
              <a:pathLst>
                <a:path extrusionOk="0" h="241" w="673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6832600" y="3276600"/>
            <a:ext cx="668338" cy="382588"/>
            <a:chOff x="4380" y="2304"/>
            <a:chExt cx="421" cy="241"/>
          </a:xfrm>
        </p:grpSpPr>
        <p:sp>
          <p:nvSpPr>
            <p:cNvPr id="227" name="Google Shape;227;p8"/>
            <p:cNvSpPr/>
            <p:nvPr/>
          </p:nvSpPr>
          <p:spPr>
            <a:xfrm>
              <a:off x="4380" y="2304"/>
              <a:ext cx="421" cy="241"/>
            </a:xfrm>
            <a:custGeom>
              <a:rect b="b" l="l" r="r" t="t"/>
              <a:pathLst>
                <a:path extrusionOk="0" h="241" w="42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642938" y="3201988"/>
            <a:ext cx="606425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What would be the result if you ran the </a:t>
            </a:r>
            <a:r>
              <a:rPr i="1" lang="en-US" sz="2000"/>
              <a:t>shortest</a:t>
            </a:r>
            <a:r>
              <a:rPr lang="en-US" sz="2000"/>
              <a:t> job first?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Again, the running times are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  <a:r>
              <a:rPr lang="en-US" sz="2000"/>
              <a:t>,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r>
              <a:rPr lang="en-US" sz="2000"/>
              <a:t>, and </a:t>
            </a: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en-US" sz="2000"/>
              <a:t> minutes</a:t>
            </a:r>
            <a:endParaRPr/>
          </a:p>
        </p:txBody>
      </p:sp>
      <p:sp>
        <p:nvSpPr>
          <p:cNvPr id="239" name="Google Shape;2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Another Approach</a:t>
            </a:r>
            <a:endParaRPr/>
          </a:p>
        </p:txBody>
      </p:sp>
      <p:sp>
        <p:nvSpPr>
          <p:cNvPr id="240" name="Google Shape;240;p9"/>
          <p:cNvSpPr txBox="1"/>
          <p:nvPr>
            <p:ph idx="4294967295" type="body"/>
          </p:nvPr>
        </p:nvSpPr>
        <p:spPr>
          <a:xfrm>
            <a:off x="1219200" y="44196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That wasn’t such a good idea; time to completion is now</a:t>
            </a:r>
            <a:br>
              <a:rPr lang="en-US" sz="2000"/>
            </a:br>
            <a:r>
              <a:rPr lang="en-US" sz="20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6 + 14 + 20 = 40</a:t>
            </a:r>
            <a:r>
              <a:rPr lang="en-US" sz="2000"/>
              <a:t> minutes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Note, however, that the greedy algorithm itself is fast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All we had to do at each stage was pick the minimum or maximum</a:t>
            </a:r>
            <a:endParaRPr/>
          </a:p>
        </p:txBody>
      </p:sp>
      <p:grpSp>
        <p:nvGrpSpPr>
          <p:cNvPr id="241" name="Google Shape;241;p9"/>
          <p:cNvGrpSpPr/>
          <p:nvPr/>
        </p:nvGrpSpPr>
        <p:grpSpPr>
          <a:xfrm>
            <a:off x="4953000" y="3886200"/>
            <a:ext cx="3802063" cy="382588"/>
            <a:chOff x="3298" y="2736"/>
            <a:chExt cx="2395" cy="241"/>
          </a:xfrm>
        </p:grpSpPr>
        <p:sp>
          <p:nvSpPr>
            <p:cNvPr id="242" name="Google Shape;242;p9"/>
            <p:cNvSpPr/>
            <p:nvPr/>
          </p:nvSpPr>
          <p:spPr>
            <a:xfrm>
              <a:off x="3298" y="2736"/>
              <a:ext cx="2395" cy="241"/>
            </a:xfrm>
            <a:custGeom>
              <a:rect b="b" l="l" r="r" t="t"/>
              <a:pathLst>
                <a:path extrusionOk="0" h="241" w="2395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</a:t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4213225" y="3276600"/>
            <a:ext cx="3468688" cy="382588"/>
            <a:chOff x="2832" y="2352"/>
            <a:chExt cx="2185" cy="241"/>
          </a:xfrm>
        </p:grpSpPr>
        <p:sp>
          <p:nvSpPr>
            <p:cNvPr id="245" name="Google Shape;245;p9"/>
            <p:cNvSpPr/>
            <p:nvPr/>
          </p:nvSpPr>
          <p:spPr>
            <a:xfrm>
              <a:off x="2832" y="2352"/>
              <a:ext cx="2185" cy="241"/>
            </a:xfrm>
            <a:custGeom>
              <a:rect b="b" l="l" r="r" t="t"/>
              <a:pathLst>
                <a:path extrusionOk="0" h="241" w="2185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18</a:t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3603625" y="2667000"/>
            <a:ext cx="2868613" cy="382588"/>
            <a:chOff x="2448" y="1968"/>
            <a:chExt cx="1807" cy="241"/>
          </a:xfrm>
        </p:grpSpPr>
        <p:sp>
          <p:nvSpPr>
            <p:cNvPr id="248" name="Google Shape;248;p9"/>
            <p:cNvSpPr/>
            <p:nvPr/>
          </p:nvSpPr>
          <p:spPr>
            <a:xfrm>
              <a:off x="2448" y="1968"/>
              <a:ext cx="1807" cy="241"/>
            </a:xfrm>
            <a:custGeom>
              <a:rect b="b" l="l" r="r" t="t"/>
              <a:pathLst>
                <a:path extrusionOk="0" h="241" w="1807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15</a:t>
              </a:r>
              <a:endParaRPr/>
            </a:p>
          </p:txBody>
        </p:sp>
      </p:grpSp>
      <p:grpSp>
        <p:nvGrpSpPr>
          <p:cNvPr id="250" name="Google Shape;250;p9"/>
          <p:cNvGrpSpPr/>
          <p:nvPr/>
        </p:nvGrpSpPr>
        <p:grpSpPr>
          <a:xfrm>
            <a:off x="2208213" y="3886200"/>
            <a:ext cx="2735262" cy="382588"/>
            <a:chOff x="1569" y="2736"/>
            <a:chExt cx="1723" cy="241"/>
          </a:xfrm>
        </p:grpSpPr>
        <p:sp>
          <p:nvSpPr>
            <p:cNvPr id="251" name="Google Shape;251;p9"/>
            <p:cNvSpPr/>
            <p:nvPr/>
          </p:nvSpPr>
          <p:spPr>
            <a:xfrm>
              <a:off x="1569" y="2736"/>
              <a:ext cx="1723" cy="241"/>
            </a:xfrm>
            <a:custGeom>
              <a:rect b="b" l="l" r="r" t="t"/>
              <a:pathLst>
                <a:path extrusionOk="0" h="241" w="1723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14</a:t>
              </a:r>
              <a:endParaRPr/>
            </a:p>
          </p:txBody>
        </p:sp>
      </p:grpSp>
      <p:grpSp>
        <p:nvGrpSpPr>
          <p:cNvPr id="253" name="Google Shape;253;p9"/>
          <p:cNvGrpSpPr/>
          <p:nvPr/>
        </p:nvGrpSpPr>
        <p:grpSpPr>
          <a:xfrm>
            <a:off x="2079625" y="3276600"/>
            <a:ext cx="2135188" cy="382588"/>
            <a:chOff x="1488" y="2352"/>
            <a:chExt cx="1345" cy="241"/>
          </a:xfrm>
        </p:grpSpPr>
        <p:sp>
          <p:nvSpPr>
            <p:cNvPr id="254" name="Google Shape;254;p9"/>
            <p:cNvSpPr/>
            <p:nvPr/>
          </p:nvSpPr>
          <p:spPr>
            <a:xfrm>
              <a:off x="1488" y="2352"/>
              <a:ext cx="1345" cy="241"/>
            </a:xfrm>
            <a:custGeom>
              <a:rect b="b" l="l" r="r" t="t"/>
              <a:pathLst>
                <a:path extrusionOk="0" h="241" w="1345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11</a:t>
              </a: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>
            <a:off x="1676400" y="2667000"/>
            <a:ext cx="1935163" cy="382588"/>
            <a:chOff x="1234" y="1968"/>
            <a:chExt cx="1219" cy="241"/>
          </a:xfrm>
        </p:grpSpPr>
        <p:sp>
          <p:nvSpPr>
            <p:cNvPr id="257" name="Google Shape;257;p9"/>
            <p:cNvSpPr/>
            <p:nvPr/>
          </p:nvSpPr>
          <p:spPr>
            <a:xfrm>
              <a:off x="1234" y="1968"/>
              <a:ext cx="1219" cy="241"/>
            </a:xfrm>
            <a:custGeom>
              <a:rect b="b" l="l" r="r" t="t"/>
              <a:pathLst>
                <a:path extrusionOk="0" h="241" w="1219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  <a:endParaRPr/>
            </a:p>
          </p:txBody>
        </p:sp>
      </p:grpSp>
      <p:grpSp>
        <p:nvGrpSpPr>
          <p:cNvPr id="259" name="Google Shape;259;p9"/>
          <p:cNvGrpSpPr/>
          <p:nvPr/>
        </p:nvGrpSpPr>
        <p:grpSpPr>
          <a:xfrm>
            <a:off x="1012825" y="3886200"/>
            <a:ext cx="1201738" cy="382588"/>
            <a:chOff x="816" y="2736"/>
            <a:chExt cx="757" cy="241"/>
          </a:xfrm>
        </p:grpSpPr>
        <p:sp>
          <p:nvSpPr>
            <p:cNvPr id="260" name="Google Shape;260;p9"/>
            <p:cNvSpPr/>
            <p:nvPr/>
          </p:nvSpPr>
          <p:spPr>
            <a:xfrm>
              <a:off x="816" y="2736"/>
              <a:ext cx="757" cy="241"/>
            </a:xfrm>
            <a:custGeom>
              <a:rect b="b" l="l" r="r" t="t"/>
              <a:pathLst>
                <a:path extrusionOk="0" h="241" w="757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1012825" y="3276600"/>
            <a:ext cx="1068388" cy="382588"/>
            <a:chOff x="816" y="2352"/>
            <a:chExt cx="673" cy="241"/>
          </a:xfrm>
        </p:grpSpPr>
        <p:sp>
          <p:nvSpPr>
            <p:cNvPr id="263" name="Google Shape;263;p9"/>
            <p:cNvSpPr/>
            <p:nvPr/>
          </p:nvSpPr>
          <p:spPr>
            <a:xfrm>
              <a:off x="816" y="2352"/>
              <a:ext cx="673" cy="241"/>
            </a:xfrm>
            <a:custGeom>
              <a:rect b="b" l="l" r="r" t="t"/>
              <a:pathLst>
                <a:path extrusionOk="0" h="241" w="673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/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012825" y="2667000"/>
            <a:ext cx="668338" cy="382588"/>
            <a:chOff x="816" y="1968"/>
            <a:chExt cx="421" cy="241"/>
          </a:xfrm>
        </p:grpSpPr>
        <p:sp>
          <p:nvSpPr>
            <p:cNvPr id="266" name="Google Shape;266;p9"/>
            <p:cNvSpPr/>
            <p:nvPr/>
          </p:nvSpPr>
          <p:spPr>
            <a:xfrm>
              <a:off x="816" y="1968"/>
              <a:ext cx="421" cy="241"/>
            </a:xfrm>
            <a:custGeom>
              <a:rect b="b" l="l" r="r" t="t"/>
              <a:pathLst>
                <a:path extrusionOk="0" h="241" w="42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cap="rnd" cmpd="sng" w="127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/>
            </a:p>
          </p:txBody>
        </p:sp>
      </p:grpSp>
      <p:sp>
        <p:nvSpPr>
          <p:cNvPr id="268" name="Google Shape;268;p9"/>
          <p:cNvSpPr/>
          <p:nvPr/>
        </p:nvSpPr>
        <p:spPr>
          <a:xfrm>
            <a:off x="481013" y="2592388"/>
            <a:ext cx="606425" cy="176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P1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P2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P3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2009-08-09T21:22:27Z</dcterms:created>
  <dc:creator>Crawfis</dc:creator>
</cp:coreProperties>
</file>