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Lst>
  <p:sldSz cy="6858000" cx="9144000"/>
  <p:notesSz cx="6858000" cy="9144000"/>
  <p:embeddedFontLst>
    <p:embeddedFont>
      <p:font typeface="Century Schoolbook"/>
      <p:regular r:id="rId90"/>
      <p:bold r:id="rId91"/>
      <p:italic r:id="rId92"/>
      <p:boldItalic r:id="rId93"/>
    </p:embeddedFont>
    <p:embeddedFont>
      <p:font typeface="Gill Sans"/>
      <p:regular r:id="rId94"/>
      <p:bold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6" roundtripDataSignature="AMtx7mi8WSAuqu1RyOVD+jeGahanvta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GillSans-bold.fntdata"/><Relationship Id="rId50" Type="http://schemas.openxmlformats.org/officeDocument/2006/relationships/slide" Target="slides/slide43.xml"/><Relationship Id="rId94" Type="http://schemas.openxmlformats.org/officeDocument/2006/relationships/font" Target="fonts/GillSans-regular.fntdata"/><Relationship Id="rId53" Type="http://schemas.openxmlformats.org/officeDocument/2006/relationships/slide" Target="slides/slide46.xml"/><Relationship Id="rId52" Type="http://schemas.openxmlformats.org/officeDocument/2006/relationships/slide" Target="slides/slide45.xml"/><Relationship Id="rId96" Type="http://customschemas.google.com/relationships/presentationmetadata" Target="metadata"/><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CenturySchoolbook-bold.fntdata"/><Relationship Id="rId90" Type="http://schemas.openxmlformats.org/officeDocument/2006/relationships/font" Target="fonts/CenturySchoolbook-regular.fntdata"/><Relationship Id="rId93" Type="http://schemas.openxmlformats.org/officeDocument/2006/relationships/font" Target="fonts/CenturySchoolbook-boldItalic.fntdata"/><Relationship Id="rId92" Type="http://schemas.openxmlformats.org/officeDocument/2006/relationships/font" Target="fonts/CenturySchoolbook-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d1930b975_0_29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d1930b975_0_2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d1930b975_0_1531: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cd1930b975_0_1531: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d1930b975_0_1609: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cd1930b975_0_1609: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d1930b975_0_1689: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cd1930b975_0_1689: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cd1930b975_0_1767: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cd1930b975_0_1767: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cd1930b975_0_1978: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9" name="Google Shape;729;gcd1930b975_0_1978: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730" name="Google Shape;730;gcd1930b975_0_1978: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d1930b975_0_1985: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cd1930b975_0_1985: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cd1930b975_0_1991: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gcd1930b975_0_1991: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745" name="Google Shape;745;gcd1930b975_0_1991: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cd1930b975_0_1998: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52" name="Google Shape;752;gcd1930b975_0_1998: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gcd1930b975_0_1998: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d1930b975_0_2006: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61" name="Google Shape;761;gcd1930b975_0_2006: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2" name="Google Shape;762;gcd1930b975_0_2006: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d1930b975_0_2013: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69" name="Google Shape;769;gcd1930b975_0_2013: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gcd1930b975_0_2013: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d1930b975_0_24: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gcd1930b975_0_24: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203" name="Google Shape;203;gcd1930b975_0_24: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cd1930b975_0_2026: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83" name="Google Shape;783;gcd1930b975_0_2026: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gcd1930b975_0_2026: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cd1930b975_0_2033: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91" name="Google Shape;791;gcd1930b975_0_2033: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2" name="Google Shape;792;gcd1930b975_0_2033: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cd1930b975_0_2040: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799" name="Google Shape;799;gcd1930b975_0_2040: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0" name="Google Shape;800;gcd1930b975_0_2040: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cd1930b975_0_2047: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
        <p:nvSpPr>
          <p:cNvPr id="807" name="Google Shape;807;gcd1930b975_0_2047:notes"/>
          <p:cNvSpPr/>
          <p:nvPr>
            <p:ph idx="2" type="sldImg"/>
          </p:nvPr>
        </p:nvSpPr>
        <p:spPr>
          <a:xfrm>
            <a:off x="1187648" y="690940"/>
            <a:ext cx="4482900" cy="341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gcd1930b975_0_2047: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d1930b975_0_49: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cd1930b975_0_49: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211" name="Google Shape;211;gcd1930b975_0_49: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cd1930b9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cd1930b9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d9ac8bd7d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d9ac8bd7d3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d9ac8bd7d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gd9ac8bd7d3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d1930b975_0_74: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cd1930b975_0_74: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219" name="Google Shape;219;gcd1930b975_0_74: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d9ac8bd7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d9ac8bd7d3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d9ac8bd7d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d9ac8bd7d3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d9ac8bd7d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d9ac8bd7d3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d9ac8bd7d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gd9ac8bd7d3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d9ac8bd7d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d9ac8bd7d3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d9ac8bd7d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d9ac8bd7d3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d9ac8bd7d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gd9ac8bd7d3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d9ac8bd7d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d9ac8bd7d3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d9ac8bd7d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gd9ac8bd7d3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d9ac8bd7d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gd9ac8bd7d3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d1930b975_0_99: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gcd1930b975_0_99: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227" name="Google Shape;227;gcd1930b975_0_99: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d9ac8bd7d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gd9ac8bd7d3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d9ac8bd7d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gd9ac8bd7d3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cd1930b97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cd1930b9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d9ac8bd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gd9ac8bd7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d9ac8bd7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gd9ac8bd7d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d9ac8bd7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gd9ac8bd7d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d9ac8bd7d3_1_6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53" name="Google Shape;1053;gd9ac8bd7d3_1_6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gd9ac8bd7d3_1_6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d9ac8bd7d3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gd9ac8bd7d3_1_6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d9ac8bd7d3_1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gd9ac8bd7d3_1_6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d9ac8bd7d3_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gd9ac8bd7d3_1_6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d1930b975_0_124: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cd1930b975_0_124: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d9ac8bd7d3_1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gd9ac8bd7d3_1_6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d9ac8bd7d3_1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gd9ac8bd7d3_1_6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d9ac8bd7d3_1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gd9ac8bd7d3_1_6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d9ac8bd7d3_1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gd9ac8bd7d3_1_6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d9ac8bd7d3_1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d9ac8bd7d3_1_7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d9ac8bd7d3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gd9ac8bd7d3_1_7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d9ac8bd7d3_1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gd9ac8bd7d3_1_7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d9ac8bd7d3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gd9ac8bd7d3_1_7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d9ac8bd7d3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d9ac8bd7d3_1_8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d9ac8bd7d3_1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gd9ac8bd7d3_1_8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d1930b975_0_1368: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gcd1930b975_0_1368: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t/>
            </a:r>
            <a:endParaRPr/>
          </a:p>
        </p:txBody>
      </p:sp>
      <p:sp>
        <p:nvSpPr>
          <p:cNvPr id="242" name="Google Shape;242;gcd1930b975_0_1368: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sz="13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d9ac8bd7d3_1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gd9ac8bd7d3_1_8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d9ac8bd7d3_1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gd9ac8bd7d3_1_8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d9ac8bd7d3_1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gd9ac8bd7d3_1_9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d9ac8bd7d3_1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gd9ac8bd7d3_1_9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d9ac8bd7d3_1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gd9ac8bd7d3_1_9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d9ac8bd7d3_1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gd9ac8bd7d3_1_10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d9ac8bd7d3_1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gd9ac8bd7d3_1_10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d9ac8bd7d3_1_1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d9ac8bd7d3_1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gd9ac8bd7d3_1_111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d9ac8bd7d3_1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gd9ac8bd7d3_1_1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d9ac8bd7d3_1_1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d9ac8bd7d3_1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gd9ac8bd7d3_1_116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d1930b975_0_1375: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cd1930b975_0_1375: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d9ac8bd7d3_1_1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d9ac8bd7d3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gd9ac8bd7d3_1_116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d9ac8bd7d3_1_1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d9ac8bd7d3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gd9ac8bd7d3_1_1174: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d9ac8bd7d3_1_1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d9ac8bd7d3_1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gd9ac8bd7d3_1_118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d1930b975_0_1453:notes"/>
          <p:cNvSpPr txBox="1"/>
          <p:nvPr>
            <p:ph idx="1" type="body"/>
          </p:nvPr>
        </p:nvSpPr>
        <p:spPr>
          <a:xfrm>
            <a:off x="686097" y="4343702"/>
            <a:ext cx="5485800" cy="41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cd1930b975_0_1453:notes"/>
          <p:cNvSpPr/>
          <p:nvPr>
            <p:ph idx="2"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15"/>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15"/>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5"/>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15"/>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15"/>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25"/>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2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2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2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0" name="Google Shape;100;p25"/>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gcd1930b975_0_197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gcd1930b975_0_1972"/>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16" name="Google Shape;116;gcd1930b975_0_1972"/>
          <p:cNvSpPr txBox="1"/>
          <p:nvPr>
            <p:ph idx="10" type="dt"/>
          </p:nvPr>
        </p:nvSpPr>
        <p:spPr>
          <a:xfrm rot="5400000">
            <a:off x="7588912" y="1081888"/>
            <a:ext cx="2011500" cy="384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cd1930b975_0_1972"/>
          <p:cNvSpPr txBox="1"/>
          <p:nvPr>
            <p:ph idx="12" type="sldNum"/>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gcd1930b975_0_1972"/>
          <p:cNvSpPr txBox="1"/>
          <p:nvPr>
            <p:ph idx="11" type="ftr"/>
          </p:nvPr>
        </p:nvSpPr>
        <p:spPr>
          <a:xfrm rot="5400000">
            <a:off x="6989774" y="3736988"/>
            <a:ext cx="3200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 name="Shape 125"/>
        <p:cNvGrpSpPr/>
        <p:nvPr/>
      </p:nvGrpSpPr>
      <p:grpSpPr>
        <a:xfrm>
          <a:off x="0" y="0"/>
          <a:ext cx="0" cy="0"/>
          <a:chOff x="0" y="0"/>
          <a:chExt cx="0" cy="0"/>
        </a:xfrm>
      </p:grpSpPr>
      <p:sp>
        <p:nvSpPr>
          <p:cNvPr id="126" name="Google Shape;126;gd9ac8bd7d3_1_119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 name="Google Shape;127;gd9ac8bd7d3_1_119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28" name="Google Shape;128;gd9ac8bd7d3_1_119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d9ac8bd7d3_1_119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d9ac8bd7d3_1_11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gd9ac8bd7d3_1_11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 name="Google Shape;133;gd9ac8bd7d3_1_119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34" name="Google Shape;134;gd9ac8bd7d3_1_119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d9ac8bd7d3_1_119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d9ac8bd7d3_1_119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gd9ac8bd7d3_1_120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gd9ac8bd7d3_1_120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40" name="Google Shape;140;gd9ac8bd7d3_1_120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gd9ac8bd7d3_1_120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d9ac8bd7d3_1_120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gd9ac8bd7d3_1_12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5" name="Google Shape;145;gd9ac8bd7d3_1_1211"/>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6" name="Google Shape;146;gd9ac8bd7d3_1_1211"/>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7" name="Google Shape;147;gd9ac8bd7d3_1_12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gd9ac8bd7d3_1_12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gd9ac8bd7d3_1_12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gd9ac8bd7d3_1_12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2" name="Google Shape;152;gd9ac8bd7d3_1_121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53" name="Google Shape;153;gd9ac8bd7d3_1_121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54" name="Google Shape;154;gd9ac8bd7d3_1_121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55" name="Google Shape;155;gd9ac8bd7d3_1_121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56" name="Google Shape;156;gd9ac8bd7d3_1_12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d9ac8bd7d3_1_12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d9ac8bd7d3_1_12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gd9ac8bd7d3_1_12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1" name="Google Shape;161;gd9ac8bd7d3_1_12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d9ac8bd7d3_1_12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gd9ac8bd7d3_1_12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 name="Shape 164"/>
        <p:cNvGrpSpPr/>
        <p:nvPr/>
      </p:nvGrpSpPr>
      <p:grpSpPr>
        <a:xfrm>
          <a:off x="0" y="0"/>
          <a:ext cx="0" cy="0"/>
          <a:chOff x="0" y="0"/>
          <a:chExt cx="0" cy="0"/>
        </a:xfrm>
      </p:grpSpPr>
      <p:sp>
        <p:nvSpPr>
          <p:cNvPr id="165" name="Google Shape;165;gd9ac8bd7d3_1_12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gd9ac8bd7d3_1_12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d9ac8bd7d3_1_12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8" name="Shape 168"/>
        <p:cNvGrpSpPr/>
        <p:nvPr/>
      </p:nvGrpSpPr>
      <p:grpSpPr>
        <a:xfrm>
          <a:off x="0" y="0"/>
          <a:ext cx="0" cy="0"/>
          <a:chOff x="0" y="0"/>
          <a:chExt cx="0" cy="0"/>
        </a:xfrm>
      </p:grpSpPr>
      <p:sp>
        <p:nvSpPr>
          <p:cNvPr id="169" name="Google Shape;169;gd9ac8bd7d3_1_1236"/>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gd9ac8bd7d3_1_123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71" name="Google Shape;171;gd9ac8bd7d3_1_123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72" name="Google Shape;172;gd9ac8bd7d3_1_12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gd9ac8bd7d3_1_12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gd9ac8bd7d3_1_12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5" name="Shape 175"/>
        <p:cNvGrpSpPr/>
        <p:nvPr/>
      </p:nvGrpSpPr>
      <p:grpSpPr>
        <a:xfrm>
          <a:off x="0" y="0"/>
          <a:ext cx="0" cy="0"/>
          <a:chOff x="0" y="0"/>
          <a:chExt cx="0" cy="0"/>
        </a:xfrm>
      </p:grpSpPr>
      <p:sp>
        <p:nvSpPr>
          <p:cNvPr id="176" name="Google Shape;176;gd9ac8bd7d3_1_124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7" name="Google Shape;177;gd9ac8bd7d3_1_124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8" name="Google Shape;178;gd9ac8bd7d3_1_124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79" name="Google Shape;179;gd9ac8bd7d3_1_124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d9ac8bd7d3_1_12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d9ac8bd7d3_1_1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gd9ac8bd7d3_1_12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4" name="Google Shape;184;gd9ac8bd7d3_1_1250"/>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85" name="Google Shape;185;gd9ac8bd7d3_1_125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gd9ac8bd7d3_1_125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d9ac8bd7d3_1_12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8" name="Shape 188"/>
        <p:cNvGrpSpPr/>
        <p:nvPr/>
      </p:nvGrpSpPr>
      <p:grpSpPr>
        <a:xfrm>
          <a:off x="0" y="0"/>
          <a:ext cx="0" cy="0"/>
          <a:chOff x="0" y="0"/>
          <a:chExt cx="0" cy="0"/>
        </a:xfrm>
      </p:grpSpPr>
      <p:sp>
        <p:nvSpPr>
          <p:cNvPr id="189" name="Google Shape;189;gd9ac8bd7d3_1_1256"/>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0" name="Google Shape;190;gd9ac8bd7d3_1_125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1" name="Google Shape;191;gd9ac8bd7d3_1_125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gd9ac8bd7d3_1_125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gd9ac8bd7d3_1_12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Calibri"/>
                <a:ea typeface="Calibri"/>
                <a:cs typeface="Calibri"/>
                <a:sym typeface="Calibri"/>
              </a:defRPr>
            </a:lvl1pPr>
            <a:lvl2pPr indent="0" lvl="1" marL="0" marR="0" rtl="0" algn="r">
              <a:spcBef>
                <a:spcPts val="0"/>
              </a:spcBef>
              <a:spcAft>
                <a:spcPts val="0"/>
              </a:spcAft>
              <a:buNone/>
              <a:defRPr sz="1200">
                <a:solidFill>
                  <a:srgbClr val="888888"/>
                </a:solidFill>
                <a:latin typeface="Calibri"/>
                <a:ea typeface="Calibri"/>
                <a:cs typeface="Calibri"/>
                <a:sym typeface="Calibri"/>
              </a:defRPr>
            </a:lvl2pPr>
            <a:lvl3pPr indent="0" lvl="2" marL="0" marR="0" rtl="0" algn="r">
              <a:spcBef>
                <a:spcPts val="0"/>
              </a:spcBef>
              <a:spcAft>
                <a:spcPts val="0"/>
              </a:spcAft>
              <a:buNone/>
              <a:defRPr sz="1200">
                <a:solidFill>
                  <a:srgbClr val="888888"/>
                </a:solidFill>
                <a:latin typeface="Calibri"/>
                <a:ea typeface="Calibri"/>
                <a:cs typeface="Calibri"/>
                <a:sym typeface="Calibri"/>
              </a:defRPr>
            </a:lvl3pPr>
            <a:lvl4pPr indent="0" lvl="3" marL="0" marR="0" rtl="0" algn="r">
              <a:spcBef>
                <a:spcPts val="0"/>
              </a:spcBef>
              <a:spcAft>
                <a:spcPts val="0"/>
              </a:spcAft>
              <a:buNone/>
              <a:defRPr sz="1200">
                <a:solidFill>
                  <a:srgbClr val="888888"/>
                </a:solidFill>
                <a:latin typeface="Calibri"/>
                <a:ea typeface="Calibri"/>
                <a:cs typeface="Calibri"/>
                <a:sym typeface="Calibri"/>
              </a:defRPr>
            </a:lvl4pPr>
            <a:lvl5pPr indent="0" lvl="4" marL="0" marR="0" rtl="0" algn="r">
              <a:spcBef>
                <a:spcPts val="0"/>
              </a:spcBef>
              <a:spcAft>
                <a:spcPts val="0"/>
              </a:spcAft>
              <a:buNone/>
              <a:defRPr sz="1200">
                <a:solidFill>
                  <a:srgbClr val="888888"/>
                </a:solidFill>
                <a:latin typeface="Calibri"/>
                <a:ea typeface="Calibri"/>
                <a:cs typeface="Calibri"/>
                <a:sym typeface="Calibri"/>
              </a:defRPr>
            </a:lvl5pPr>
            <a:lvl6pPr indent="0" lvl="5" marL="0" marR="0" rtl="0" algn="r">
              <a:spcBef>
                <a:spcPts val="0"/>
              </a:spcBef>
              <a:spcAft>
                <a:spcPts val="0"/>
              </a:spcAft>
              <a:buNone/>
              <a:defRPr sz="1200">
                <a:solidFill>
                  <a:srgbClr val="888888"/>
                </a:solidFill>
                <a:latin typeface="Calibri"/>
                <a:ea typeface="Calibri"/>
                <a:cs typeface="Calibri"/>
                <a:sym typeface="Calibri"/>
              </a:defRPr>
            </a:lvl6pPr>
            <a:lvl7pPr indent="0" lvl="6" marL="0" marR="0" rtl="0" algn="r">
              <a:spcBef>
                <a:spcPts val="0"/>
              </a:spcBef>
              <a:spcAft>
                <a:spcPts val="0"/>
              </a:spcAft>
              <a:buNone/>
              <a:defRPr sz="1200">
                <a:solidFill>
                  <a:srgbClr val="888888"/>
                </a:solidFill>
                <a:latin typeface="Calibri"/>
                <a:ea typeface="Calibri"/>
                <a:cs typeface="Calibri"/>
                <a:sym typeface="Calibri"/>
              </a:defRPr>
            </a:lvl7pPr>
            <a:lvl8pPr indent="0" lvl="7" marL="0" marR="0" rtl="0" algn="r">
              <a:spcBef>
                <a:spcPts val="0"/>
              </a:spcBef>
              <a:spcAft>
                <a:spcPts val="0"/>
              </a:spcAft>
              <a:buNone/>
              <a:defRPr sz="1200">
                <a:solidFill>
                  <a:srgbClr val="888888"/>
                </a:solidFill>
                <a:latin typeface="Calibri"/>
                <a:ea typeface="Calibri"/>
                <a:cs typeface="Calibri"/>
                <a:sym typeface="Calibri"/>
              </a:defRPr>
            </a:lvl8pPr>
            <a:lvl9pPr indent="0" lvl="8" marL="0" marR="0" rt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0" name="Shape 30"/>
        <p:cNvGrpSpPr/>
        <p:nvPr/>
      </p:nvGrpSpPr>
      <p:grpSpPr>
        <a:xfrm>
          <a:off x="0" y="0"/>
          <a:ext cx="0" cy="0"/>
          <a:chOff x="0" y="0"/>
          <a:chExt cx="0" cy="0"/>
        </a:xfrm>
      </p:grpSpPr>
      <p:sp>
        <p:nvSpPr>
          <p:cNvPr id="31" name="Google Shape;31;p17"/>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17"/>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7"/>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7" name="Google Shape;37;p17"/>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8"/>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18"/>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19"/>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1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19"/>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19"/>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0"/>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2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2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2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6" name="Shape 66"/>
        <p:cNvGrpSpPr/>
        <p:nvPr/>
      </p:nvGrpSpPr>
      <p:grpSpPr>
        <a:xfrm>
          <a:off x="0" y="0"/>
          <a:ext cx="0" cy="0"/>
          <a:chOff x="0" y="0"/>
          <a:chExt cx="0" cy="0"/>
        </a:xfrm>
      </p:grpSpPr>
      <p:sp>
        <p:nvSpPr>
          <p:cNvPr id="67" name="Google Shape;67;p22"/>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2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2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22"/>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2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5" name="Google Shape;75;p22"/>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76" name="Shape 76"/>
        <p:cNvGrpSpPr/>
        <p:nvPr/>
      </p:nvGrpSpPr>
      <p:grpSpPr>
        <a:xfrm>
          <a:off x="0" y="0"/>
          <a:ext cx="0" cy="0"/>
          <a:chOff x="0" y="0"/>
          <a:chExt cx="0" cy="0"/>
        </a:xfrm>
      </p:grpSpPr>
      <p:sp>
        <p:nvSpPr>
          <p:cNvPr id="77" name="Google Shape;77;p23"/>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3"/>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79" name="Google Shape;79;p23"/>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2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2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2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5" name="Google Shape;85;p23"/>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1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14"/>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1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cxnSp>
        <p:nvCxnSpPr>
          <p:cNvPr id="102" name="Google Shape;102;gcd1930b975_0_1960"/>
          <p:cNvCxnSpPr/>
          <p:nvPr/>
        </p:nvCxnSpPr>
        <p:spPr>
          <a:xfrm>
            <a:off x="8763000" y="0"/>
            <a:ext cx="0" cy="6858000"/>
          </a:xfrm>
          <a:prstGeom prst="straightConnector1">
            <a:avLst/>
          </a:prstGeom>
          <a:noFill/>
          <a:ln cap="flat" cmpd="sng" w="38100">
            <a:solidFill>
              <a:srgbClr val="FEC3AE">
                <a:alpha val="92550"/>
              </a:srgbClr>
            </a:solidFill>
            <a:prstDash val="solid"/>
            <a:miter lim="800000"/>
            <a:headEnd len="med" w="med" type="none"/>
            <a:tailEnd len="med" w="med" type="none"/>
          </a:ln>
        </p:spPr>
      </p:cxnSp>
      <p:cxnSp>
        <p:nvCxnSpPr>
          <p:cNvPr id="103" name="Google Shape;103;gcd1930b975_0_1960"/>
          <p:cNvCxnSpPr/>
          <p:nvPr/>
        </p:nvCxnSpPr>
        <p:spPr>
          <a:xfrm>
            <a:off x="76200" y="0"/>
            <a:ext cx="0" cy="6858000"/>
          </a:xfrm>
          <a:prstGeom prst="straightConnector1">
            <a:avLst/>
          </a:prstGeom>
          <a:noFill/>
          <a:ln cap="flat" cmpd="thickThin" w="57150">
            <a:solidFill>
              <a:srgbClr val="FEC3AE"/>
            </a:solidFill>
            <a:prstDash val="solid"/>
            <a:miter lim="800000"/>
            <a:headEnd len="med" w="med" type="none"/>
            <a:tailEnd len="med" w="med" type="none"/>
          </a:ln>
        </p:spPr>
      </p:cxnSp>
      <p:cxnSp>
        <p:nvCxnSpPr>
          <p:cNvPr id="104" name="Google Shape;104;gcd1930b975_0_1960"/>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05" name="Google Shape;105;gcd1930b975_0_1960"/>
          <p:cNvSpPr txBox="1"/>
          <p:nvPr/>
        </p:nvSpPr>
        <p:spPr>
          <a:xfrm>
            <a:off x="8839200" y="0"/>
            <a:ext cx="304800" cy="6858000"/>
          </a:xfrm>
          <a:prstGeom prst="rect">
            <a:avLst/>
          </a:prstGeom>
          <a:solidFill>
            <a:srgbClr val="FEC3AE">
              <a:alpha val="86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106" name="Google Shape;106;gcd1930b975_0_1960"/>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07" name="Google Shape;107;gcd1930b975_0_1960"/>
          <p:cNvSpPr/>
          <p:nvPr/>
        </p:nvSpPr>
        <p:spPr>
          <a:xfrm>
            <a:off x="8156575" y="5715000"/>
            <a:ext cx="5493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108" name="Google Shape;108;gcd1930b975_0_196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gcd1930b975_0_1960"/>
          <p:cNvSpPr txBox="1"/>
          <p:nvPr>
            <p:ph idx="1" type="body"/>
          </p:nvPr>
        </p:nvSpPr>
        <p:spPr>
          <a:xfrm>
            <a:off x="457200" y="1600200"/>
            <a:ext cx="74676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0" name="Google Shape;110;gcd1930b975_0_1960"/>
          <p:cNvSpPr txBox="1"/>
          <p:nvPr>
            <p:ph idx="10" type="dt"/>
          </p:nvPr>
        </p:nvSpPr>
        <p:spPr>
          <a:xfrm rot="5400000">
            <a:off x="7588912" y="1081888"/>
            <a:ext cx="2011500" cy="384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11" name="Google Shape;111;gcd1930b975_0_1960"/>
          <p:cNvSpPr txBox="1"/>
          <p:nvPr>
            <p:ph idx="12" type="sldNum"/>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1pPr>
            <a:lvl2pPr indent="0" lvl="1"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2pPr>
            <a:lvl3pPr indent="0" lvl="2"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3pPr>
            <a:lvl4pPr indent="0" lvl="3"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4pPr>
            <a:lvl5pPr indent="0" lvl="4"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5pPr>
            <a:lvl6pPr indent="0" lvl="5"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6pPr>
            <a:lvl7pPr indent="0" lvl="6"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7pPr>
            <a:lvl8pPr indent="0" lvl="7"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8pPr>
            <a:lvl9pPr indent="0" lvl="8" marL="0" marR="0" rtl="0" algn="ctr">
              <a:lnSpc>
                <a:spcPct val="100000"/>
              </a:lnSpc>
              <a:spcBef>
                <a:spcPts val="0"/>
              </a:spcBef>
              <a:spcAft>
                <a:spcPts val="0"/>
              </a:spcAft>
              <a:buClr>
                <a:srgbClr val="FFFFFF"/>
              </a:buClr>
              <a:buSzPts val="1400"/>
              <a:buFont typeface="Century Schoolbook"/>
              <a:buNone/>
              <a:defRPr b="1" i="0" sz="1400" u="non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12" name="Google Shape;112;gcd1930b975_0_1960"/>
          <p:cNvSpPr txBox="1"/>
          <p:nvPr>
            <p:ph idx="11" type="ftr"/>
          </p:nvPr>
        </p:nvSpPr>
        <p:spPr>
          <a:xfrm rot="5400000">
            <a:off x="6989774" y="3736988"/>
            <a:ext cx="3200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lnSpc>
                <a:spcPct val="100000"/>
              </a:lnSpc>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151"/>
        </a:solidFill>
      </p:bgPr>
    </p:bg>
    <p:spTree>
      <p:nvGrpSpPr>
        <p:cNvPr id="119" name="Shape 119"/>
        <p:cNvGrpSpPr/>
        <p:nvPr/>
      </p:nvGrpSpPr>
      <p:grpSpPr>
        <a:xfrm>
          <a:off x="0" y="0"/>
          <a:ext cx="0" cy="0"/>
          <a:chOff x="0" y="0"/>
          <a:chExt cx="0" cy="0"/>
        </a:xfrm>
      </p:grpSpPr>
      <p:sp>
        <p:nvSpPr>
          <p:cNvPr id="120" name="Google Shape;120;gd9ac8bd7d3_1_11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1" name="Google Shape;121;gd9ac8bd7d3_1_11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Google Shape;122;gd9ac8bd7d3_1_118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gd9ac8bd7d3_1_118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4" name="Google Shape;124;gd9ac8bd7d3_1_11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fdocuments.in/document/branch-and-bound-design-and-analysis-of-alogorithm.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jpg"/><Relationship Id="rId4" Type="http://schemas.openxmlformats.org/officeDocument/2006/relationships/image" Target="../media/image17.jpg"/><Relationship Id="rId5" Type="http://schemas.openxmlformats.org/officeDocument/2006/relationships/image" Target="../media/image2.jpg"/><Relationship Id="rId6" Type="http://schemas.openxmlformats.org/officeDocument/2006/relationships/image" Target="../media/image5.png"/><Relationship Id="rId7" Type="http://schemas.openxmlformats.org/officeDocument/2006/relationships/image" Target="../media/image1.jpg"/><Relationship Id="rId8"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37.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www.gatevidyalay.com/floyd-warshall-algorithm-shortest-path-algorith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0.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6.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8.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hyperlink" Target="http://www.btechsmartclass.com/data_structures/graph-traversal-bfs.html" TargetMode="External"/><Relationship Id="rId4" Type="http://schemas.openxmlformats.org/officeDocument/2006/relationships/hyperlink" Target="https://www.youtube.com/watch?v=pcKY4hjDrxk"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hyperlink" Target="https://www.youtube.com/watch?v=eujc7_0FhCI" TargetMode="External"/><Relationship Id="rId4"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4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cd1930b975_0_2903"/>
          <p:cNvSpPr txBox="1"/>
          <p:nvPr>
            <p:ph type="title"/>
          </p:nvPr>
        </p:nvSpPr>
        <p:spPr>
          <a:xfrm>
            <a:off x="457200" y="152400"/>
            <a:ext cx="8229600" cy="9906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b="1" lang="en-US"/>
              <a:t>Branch &amp; Bound</a:t>
            </a:r>
            <a:endParaRPr b="1"/>
          </a:p>
          <a:p>
            <a:pPr indent="0" lvl="0" marL="0" rtl="0" algn="l">
              <a:spcBef>
                <a:spcPts val="0"/>
              </a:spcBef>
              <a:spcAft>
                <a:spcPts val="0"/>
              </a:spcAft>
              <a:buNone/>
            </a:pPr>
            <a:r>
              <a:t/>
            </a:r>
            <a:endParaRPr/>
          </a:p>
        </p:txBody>
      </p:sp>
      <p:sp>
        <p:nvSpPr>
          <p:cNvPr id="199" name="Google Shape;199;gcd1930b975_0_2903"/>
          <p:cNvSpPr txBox="1"/>
          <p:nvPr>
            <p:ph idx="1" type="body"/>
          </p:nvPr>
        </p:nvSpPr>
        <p:spPr>
          <a:xfrm>
            <a:off x="513200" y="1143000"/>
            <a:ext cx="8229600" cy="49377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b="1" lang="en-US" sz="3200">
                <a:solidFill>
                  <a:schemeClr val="dk2"/>
                </a:solidFill>
                <a:latin typeface="Bookman Old Style"/>
                <a:ea typeface="Bookman Old Style"/>
                <a:cs typeface="Bookman Old Style"/>
                <a:sym typeface="Bookman Old Style"/>
              </a:rPr>
              <a:t>Reference </a:t>
            </a:r>
            <a:r>
              <a:rPr lang="en-US" u="sng">
                <a:solidFill>
                  <a:schemeClr val="hlink"/>
                </a:solidFill>
                <a:hlinkClick r:id="rId3"/>
              </a:rPr>
              <a:t>https://fdocuments.in/document/branch-and-bound-design-and-analysis-of-alogorithm.html</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cd1930b975_0_1531"/>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410" name="Google Shape;410;gcd1930b975_0_1531"/>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11" name="Google Shape;411;gcd1930b975_0_1531"/>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412" name="Google Shape;412;gcd1930b975_0_1531"/>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13" name="Google Shape;413;gcd1930b975_0_1531"/>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414" name="Google Shape;414;gcd1930b975_0_1531"/>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415" name="Google Shape;415;gcd1930b975_0_1531"/>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16" name="Google Shape;416;gcd1930b975_0_1531"/>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417" name="Google Shape;417;gcd1930b975_0_1531"/>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418" name="Google Shape;418;gcd1930b975_0_1531"/>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19" name="Google Shape;419;gcd1930b975_0_1531"/>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420" name="Google Shape;420;gcd1930b975_0_1531"/>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421" name="Google Shape;421;gcd1930b975_0_1531"/>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22" name="Google Shape;422;gcd1930b975_0_1531"/>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423" name="Google Shape;423;gcd1930b975_0_1531"/>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424" name="Google Shape;424;gcd1930b975_0_1531"/>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25" name="Google Shape;425;gcd1930b975_0_1531"/>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426" name="Google Shape;426;gcd1930b975_0_1531"/>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427" name="Google Shape;427;gcd1930b975_0_1531"/>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28" name="Google Shape;428;gcd1930b975_0_1531"/>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429" name="Google Shape;429;gcd1930b975_0_1531"/>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430" name="Google Shape;430;gcd1930b975_0_1531"/>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31" name="Google Shape;431;gcd1930b975_0_1531"/>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432" name="Google Shape;432;gcd1930b975_0_1531"/>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33" name="Google Shape;433;gcd1930b975_0_1531"/>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434" name="Google Shape;434;gcd1930b975_0_1531"/>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35" name="Google Shape;435;gcd1930b975_0_1531"/>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436" name="Google Shape;436;gcd1930b975_0_1531"/>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37" name="Google Shape;437;gcd1930b975_0_1531"/>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438" name="Google Shape;438;gcd1930b975_0_1531"/>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39" name="Google Shape;439;gcd1930b975_0_1531"/>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440" name="Google Shape;440;gcd1930b975_0_1531"/>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41" name="Google Shape;441;gcd1930b975_0_1531"/>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442" name="Google Shape;442;gcd1930b975_0_1531"/>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43" name="Google Shape;443;gcd1930b975_0_1531"/>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444" name="Google Shape;444;gcd1930b975_0_1531"/>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445" name="Google Shape;445;gcd1930b975_0_1531"/>
          <p:cNvGrpSpPr/>
          <p:nvPr/>
        </p:nvGrpSpPr>
        <p:grpSpPr>
          <a:xfrm>
            <a:off x="-19050" y="5334000"/>
            <a:ext cx="8953500" cy="539750"/>
            <a:chOff x="-12" y="3360"/>
            <a:chExt cx="5640" cy="340"/>
          </a:xfrm>
        </p:grpSpPr>
        <p:sp>
          <p:nvSpPr>
            <p:cNvPr id="446" name="Google Shape;446;gcd1930b975_0_1531"/>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47" name="Google Shape;447;gcd1930b975_0_1531"/>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48" name="Google Shape;448;gcd1930b975_0_1531"/>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49" name="Google Shape;449;gcd1930b975_0_1531"/>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0" name="Google Shape;450;gcd1930b975_0_1531"/>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1" name="Google Shape;451;gcd1930b975_0_1531"/>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2" name="Google Shape;452;gcd1930b975_0_1531"/>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3" name="Google Shape;453;gcd1930b975_0_1531"/>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4" name="Google Shape;454;gcd1930b975_0_1531"/>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5" name="Google Shape;455;gcd1930b975_0_1531"/>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6" name="Google Shape;456;gcd1930b975_0_1531"/>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7" name="Google Shape;457;gcd1930b975_0_1531"/>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8" name="Google Shape;458;gcd1930b975_0_1531"/>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59" name="Google Shape;459;gcd1930b975_0_1531"/>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60" name="Google Shape;460;gcd1930b975_0_1531"/>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61" name="Google Shape;461;gcd1930b975_0_1531"/>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62" name="Google Shape;462;gcd1930b975_0_1531"/>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3" name="Google Shape;463;gcd1930b975_0_1531"/>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4" name="Google Shape;464;gcd1930b975_0_1531"/>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5" name="Google Shape;465;gcd1930b975_0_1531"/>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6" name="Google Shape;466;gcd1930b975_0_1531"/>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7" name="Google Shape;467;gcd1930b975_0_1531"/>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8" name="Google Shape;468;gcd1930b975_0_1531"/>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69" name="Google Shape;469;gcd1930b975_0_1531"/>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0" name="Google Shape;470;gcd1930b975_0_1531"/>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1" name="Google Shape;471;gcd1930b975_0_1531"/>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2" name="Google Shape;472;gcd1930b975_0_1531"/>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3" name="Google Shape;473;gcd1930b975_0_1531"/>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4" name="Google Shape;474;gcd1930b975_0_1531"/>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5" name="Google Shape;475;gcd1930b975_0_1531"/>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6" name="Google Shape;476;gcd1930b975_0_1531"/>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477" name="Google Shape;477;gcd1930b975_0_1531"/>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478" name="Google Shape;478;gcd1930b975_0_1531"/>
          <p:cNvSpPr/>
          <p:nvPr/>
        </p:nvSpPr>
        <p:spPr>
          <a:xfrm>
            <a:off x="615950" y="5873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79" name="Google Shape;479;gcd1930b975_0_1531"/>
          <p:cNvSpPr/>
          <p:nvPr/>
        </p:nvSpPr>
        <p:spPr>
          <a:xfrm>
            <a:off x="4197350" y="1377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80" name="Google Shape;480;gcd1930b975_0_1531"/>
          <p:cNvSpPr/>
          <p:nvPr/>
        </p:nvSpPr>
        <p:spPr>
          <a:xfrm>
            <a:off x="2139950" y="2901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81" name="Google Shape;481;gcd1930b975_0_1531"/>
          <p:cNvSpPr/>
          <p:nvPr/>
        </p:nvSpPr>
        <p:spPr>
          <a:xfrm>
            <a:off x="996950" y="41973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82" name="Google Shape;482;gcd1930b975_0_1531"/>
          <p:cNvSpPr/>
          <p:nvPr/>
        </p:nvSpPr>
        <p:spPr>
          <a:xfrm>
            <a:off x="387350" y="5111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83" name="Google Shape;483;gcd1930b975_0_1531"/>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cd1930b975_0_1609"/>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489" name="Google Shape;489;gcd1930b975_0_1609"/>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490" name="Google Shape;490;gcd1930b975_0_1609"/>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491" name="Google Shape;491;gcd1930b975_0_1609"/>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92" name="Google Shape;492;gcd1930b975_0_1609"/>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493" name="Google Shape;493;gcd1930b975_0_1609"/>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494" name="Google Shape;494;gcd1930b975_0_1609"/>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95" name="Google Shape;495;gcd1930b975_0_1609"/>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496" name="Google Shape;496;gcd1930b975_0_1609"/>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497" name="Google Shape;497;gcd1930b975_0_1609"/>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98" name="Google Shape;498;gcd1930b975_0_1609"/>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499" name="Google Shape;499;gcd1930b975_0_1609"/>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500" name="Google Shape;500;gcd1930b975_0_1609"/>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01" name="Google Shape;501;gcd1930b975_0_1609"/>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502" name="Google Shape;502;gcd1930b975_0_1609"/>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503" name="Google Shape;503;gcd1930b975_0_1609"/>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04" name="Google Shape;504;gcd1930b975_0_1609"/>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505" name="Google Shape;505;gcd1930b975_0_1609"/>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506" name="Google Shape;506;gcd1930b975_0_1609"/>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07" name="Google Shape;507;gcd1930b975_0_1609"/>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508" name="Google Shape;508;gcd1930b975_0_1609"/>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509" name="Google Shape;509;gcd1930b975_0_1609"/>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10" name="Google Shape;510;gcd1930b975_0_1609"/>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511" name="Google Shape;511;gcd1930b975_0_1609"/>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12" name="Google Shape;512;gcd1930b975_0_1609"/>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513" name="Google Shape;513;gcd1930b975_0_1609"/>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14" name="Google Shape;514;gcd1930b975_0_1609"/>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515" name="Google Shape;515;gcd1930b975_0_1609"/>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16" name="Google Shape;516;gcd1930b975_0_1609"/>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517" name="Google Shape;517;gcd1930b975_0_1609"/>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18" name="Google Shape;518;gcd1930b975_0_1609"/>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519" name="Google Shape;519;gcd1930b975_0_1609"/>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20" name="Google Shape;520;gcd1930b975_0_1609"/>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521" name="Google Shape;521;gcd1930b975_0_1609"/>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22" name="Google Shape;522;gcd1930b975_0_1609"/>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523" name="Google Shape;523;gcd1930b975_0_1609"/>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524" name="Google Shape;524;gcd1930b975_0_1609"/>
          <p:cNvGrpSpPr/>
          <p:nvPr/>
        </p:nvGrpSpPr>
        <p:grpSpPr>
          <a:xfrm>
            <a:off x="-19050" y="5334000"/>
            <a:ext cx="8953500" cy="539750"/>
            <a:chOff x="-12" y="3360"/>
            <a:chExt cx="5640" cy="340"/>
          </a:xfrm>
        </p:grpSpPr>
        <p:sp>
          <p:nvSpPr>
            <p:cNvPr id="525" name="Google Shape;525;gcd1930b975_0_1609"/>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26" name="Google Shape;526;gcd1930b975_0_1609"/>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27" name="Google Shape;527;gcd1930b975_0_1609"/>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28" name="Google Shape;528;gcd1930b975_0_1609"/>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29" name="Google Shape;529;gcd1930b975_0_1609"/>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0" name="Google Shape;530;gcd1930b975_0_1609"/>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1" name="Google Shape;531;gcd1930b975_0_1609"/>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2" name="Google Shape;532;gcd1930b975_0_1609"/>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3" name="Google Shape;533;gcd1930b975_0_1609"/>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4" name="Google Shape;534;gcd1930b975_0_1609"/>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5" name="Google Shape;535;gcd1930b975_0_1609"/>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6" name="Google Shape;536;gcd1930b975_0_1609"/>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7" name="Google Shape;537;gcd1930b975_0_1609"/>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8" name="Google Shape;538;gcd1930b975_0_1609"/>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39" name="Google Shape;539;gcd1930b975_0_1609"/>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40" name="Google Shape;540;gcd1930b975_0_1609"/>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41" name="Google Shape;541;gcd1930b975_0_1609"/>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2" name="Google Shape;542;gcd1930b975_0_1609"/>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3" name="Google Shape;543;gcd1930b975_0_1609"/>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4" name="Google Shape;544;gcd1930b975_0_1609"/>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5" name="Google Shape;545;gcd1930b975_0_1609"/>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6" name="Google Shape;546;gcd1930b975_0_1609"/>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7" name="Google Shape;547;gcd1930b975_0_1609"/>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8" name="Google Shape;548;gcd1930b975_0_1609"/>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49" name="Google Shape;549;gcd1930b975_0_1609"/>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0" name="Google Shape;550;gcd1930b975_0_1609"/>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1" name="Google Shape;551;gcd1930b975_0_1609"/>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2" name="Google Shape;552;gcd1930b975_0_1609"/>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3" name="Google Shape;553;gcd1930b975_0_1609"/>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4" name="Google Shape;554;gcd1930b975_0_1609"/>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5" name="Google Shape;555;gcd1930b975_0_1609"/>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556" name="Google Shape;556;gcd1930b975_0_1609"/>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557" name="Google Shape;557;gcd1930b975_0_1609"/>
          <p:cNvSpPr/>
          <p:nvPr/>
        </p:nvSpPr>
        <p:spPr>
          <a:xfrm>
            <a:off x="4197350" y="1377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58" name="Google Shape;558;gcd1930b975_0_1609"/>
          <p:cNvSpPr/>
          <p:nvPr/>
        </p:nvSpPr>
        <p:spPr>
          <a:xfrm>
            <a:off x="2139950" y="2901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59" name="Google Shape;559;gcd1930b975_0_1609"/>
          <p:cNvSpPr/>
          <p:nvPr/>
        </p:nvSpPr>
        <p:spPr>
          <a:xfrm>
            <a:off x="996950" y="41973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60" name="Google Shape;560;gcd1930b975_0_1609"/>
          <p:cNvSpPr/>
          <p:nvPr/>
        </p:nvSpPr>
        <p:spPr>
          <a:xfrm>
            <a:off x="387350" y="5111750"/>
            <a:ext cx="216000" cy="2160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61" name="Google Shape;561;gcd1930b975_0_1609"/>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62" name="Google Shape;562;gcd1930b975_0_1609"/>
          <p:cNvSpPr/>
          <p:nvPr/>
        </p:nvSpPr>
        <p:spPr>
          <a:xfrm>
            <a:off x="1454150" y="5111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63" name="Google Shape;563;gcd1930b975_0_1609"/>
          <p:cNvSpPr/>
          <p:nvPr/>
        </p:nvSpPr>
        <p:spPr>
          <a:xfrm>
            <a:off x="1225550" y="5873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64" name="Google Shape;564;gcd1930b975_0_1609"/>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cd1930b975_0_1689"/>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570" name="Google Shape;570;gcd1930b975_0_1689"/>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71" name="Google Shape;571;gcd1930b975_0_1689"/>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572" name="Google Shape;572;gcd1930b975_0_1689"/>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73" name="Google Shape;573;gcd1930b975_0_1689"/>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574" name="Google Shape;574;gcd1930b975_0_1689"/>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575" name="Google Shape;575;gcd1930b975_0_1689"/>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76" name="Google Shape;576;gcd1930b975_0_1689"/>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577" name="Google Shape;577;gcd1930b975_0_1689"/>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578" name="Google Shape;578;gcd1930b975_0_1689"/>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79" name="Google Shape;579;gcd1930b975_0_1689"/>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580" name="Google Shape;580;gcd1930b975_0_1689"/>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581" name="Google Shape;581;gcd1930b975_0_1689"/>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82" name="Google Shape;582;gcd1930b975_0_1689"/>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583" name="Google Shape;583;gcd1930b975_0_1689"/>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584" name="Google Shape;584;gcd1930b975_0_1689"/>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85" name="Google Shape;585;gcd1930b975_0_1689"/>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586" name="Google Shape;586;gcd1930b975_0_1689"/>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587" name="Google Shape;587;gcd1930b975_0_1689"/>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588" name="Google Shape;588;gcd1930b975_0_1689"/>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589" name="Google Shape;589;gcd1930b975_0_1689"/>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590" name="Google Shape;590;gcd1930b975_0_1689"/>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91" name="Google Shape;591;gcd1930b975_0_1689"/>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592" name="Google Shape;592;gcd1930b975_0_1689"/>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93" name="Google Shape;593;gcd1930b975_0_1689"/>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594" name="Google Shape;594;gcd1930b975_0_1689"/>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95" name="Google Shape;595;gcd1930b975_0_1689"/>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596" name="Google Shape;596;gcd1930b975_0_1689"/>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97" name="Google Shape;597;gcd1930b975_0_1689"/>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598" name="Google Shape;598;gcd1930b975_0_1689"/>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599" name="Google Shape;599;gcd1930b975_0_1689"/>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600" name="Google Shape;600;gcd1930b975_0_1689"/>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01" name="Google Shape;601;gcd1930b975_0_1689"/>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602" name="Google Shape;602;gcd1930b975_0_1689"/>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03" name="Google Shape;603;gcd1930b975_0_1689"/>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604" name="Google Shape;604;gcd1930b975_0_1689"/>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605" name="Google Shape;605;gcd1930b975_0_1689"/>
          <p:cNvGrpSpPr/>
          <p:nvPr/>
        </p:nvGrpSpPr>
        <p:grpSpPr>
          <a:xfrm>
            <a:off x="-19050" y="5334000"/>
            <a:ext cx="8953500" cy="539750"/>
            <a:chOff x="-12" y="3360"/>
            <a:chExt cx="5640" cy="340"/>
          </a:xfrm>
        </p:grpSpPr>
        <p:sp>
          <p:nvSpPr>
            <p:cNvPr id="606" name="Google Shape;606;gcd1930b975_0_1689"/>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07" name="Google Shape;607;gcd1930b975_0_1689"/>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08" name="Google Shape;608;gcd1930b975_0_1689"/>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09" name="Google Shape;609;gcd1930b975_0_1689"/>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0" name="Google Shape;610;gcd1930b975_0_1689"/>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1" name="Google Shape;611;gcd1930b975_0_1689"/>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2" name="Google Shape;612;gcd1930b975_0_1689"/>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3" name="Google Shape;613;gcd1930b975_0_1689"/>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4" name="Google Shape;614;gcd1930b975_0_1689"/>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5" name="Google Shape;615;gcd1930b975_0_1689"/>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6" name="Google Shape;616;gcd1930b975_0_1689"/>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7" name="Google Shape;617;gcd1930b975_0_1689"/>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8" name="Google Shape;618;gcd1930b975_0_1689"/>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19" name="Google Shape;619;gcd1930b975_0_1689"/>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20" name="Google Shape;620;gcd1930b975_0_1689"/>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21" name="Google Shape;621;gcd1930b975_0_1689"/>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22" name="Google Shape;622;gcd1930b975_0_1689"/>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3" name="Google Shape;623;gcd1930b975_0_1689"/>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4" name="Google Shape;624;gcd1930b975_0_1689"/>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5" name="Google Shape;625;gcd1930b975_0_1689"/>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6" name="Google Shape;626;gcd1930b975_0_1689"/>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7" name="Google Shape;627;gcd1930b975_0_1689"/>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8" name="Google Shape;628;gcd1930b975_0_1689"/>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29" name="Google Shape;629;gcd1930b975_0_1689"/>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0" name="Google Shape;630;gcd1930b975_0_1689"/>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1" name="Google Shape;631;gcd1930b975_0_1689"/>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2" name="Google Shape;632;gcd1930b975_0_1689"/>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3" name="Google Shape;633;gcd1930b975_0_1689"/>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4" name="Google Shape;634;gcd1930b975_0_1689"/>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5" name="Google Shape;635;gcd1930b975_0_1689"/>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6" name="Google Shape;636;gcd1930b975_0_1689"/>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637" name="Google Shape;637;gcd1930b975_0_1689"/>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638" name="Google Shape;638;gcd1930b975_0_1689"/>
          <p:cNvSpPr/>
          <p:nvPr/>
        </p:nvSpPr>
        <p:spPr>
          <a:xfrm>
            <a:off x="4197350" y="1377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39" name="Google Shape;639;gcd1930b975_0_1689"/>
          <p:cNvSpPr/>
          <p:nvPr/>
        </p:nvSpPr>
        <p:spPr>
          <a:xfrm>
            <a:off x="2139950" y="2901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40" name="Google Shape;640;gcd1930b975_0_1689"/>
          <p:cNvSpPr/>
          <p:nvPr/>
        </p:nvSpPr>
        <p:spPr>
          <a:xfrm>
            <a:off x="996950" y="41973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41" name="Google Shape;641;gcd1930b975_0_1689"/>
          <p:cNvSpPr/>
          <p:nvPr/>
        </p:nvSpPr>
        <p:spPr>
          <a:xfrm>
            <a:off x="1454150" y="5111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42" name="Google Shape;642;gcd1930b975_0_1689"/>
          <p:cNvSpPr/>
          <p:nvPr/>
        </p:nvSpPr>
        <p:spPr>
          <a:xfrm>
            <a:off x="1758950" y="5873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43" name="Google Shape;643;gcd1930b975_0_1689"/>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cd1930b975_0_1767"/>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649" name="Google Shape;649;gcd1930b975_0_1767"/>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50" name="Google Shape;650;gcd1930b975_0_1767"/>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651" name="Google Shape;651;gcd1930b975_0_1767"/>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52" name="Google Shape;652;gcd1930b975_0_1767"/>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653" name="Google Shape;653;gcd1930b975_0_1767"/>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654" name="Google Shape;654;gcd1930b975_0_1767"/>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55" name="Google Shape;655;gcd1930b975_0_1767"/>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656" name="Google Shape;656;gcd1930b975_0_1767"/>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657" name="Google Shape;657;gcd1930b975_0_1767"/>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58" name="Google Shape;658;gcd1930b975_0_1767"/>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659" name="Google Shape;659;gcd1930b975_0_1767"/>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660" name="Google Shape;660;gcd1930b975_0_1767"/>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61" name="Google Shape;661;gcd1930b975_0_1767"/>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662" name="Google Shape;662;gcd1930b975_0_1767"/>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663" name="Google Shape;663;gcd1930b975_0_1767"/>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64" name="Google Shape;664;gcd1930b975_0_1767"/>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665" name="Google Shape;665;gcd1930b975_0_1767"/>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666" name="Google Shape;666;gcd1930b975_0_1767"/>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67" name="Google Shape;667;gcd1930b975_0_1767"/>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668" name="Google Shape;668;gcd1930b975_0_1767"/>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669" name="Google Shape;669;gcd1930b975_0_1767"/>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70" name="Google Shape;670;gcd1930b975_0_1767"/>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671" name="Google Shape;671;gcd1930b975_0_1767"/>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72" name="Google Shape;672;gcd1930b975_0_1767"/>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673" name="Google Shape;673;gcd1930b975_0_1767"/>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74" name="Google Shape;674;gcd1930b975_0_1767"/>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675" name="Google Shape;675;gcd1930b975_0_1767"/>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76" name="Google Shape;676;gcd1930b975_0_1767"/>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677" name="Google Shape;677;gcd1930b975_0_1767"/>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78" name="Google Shape;678;gcd1930b975_0_1767"/>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679" name="Google Shape;679;gcd1930b975_0_1767"/>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80" name="Google Shape;680;gcd1930b975_0_1767"/>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681" name="Google Shape;681;gcd1930b975_0_1767"/>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682" name="Google Shape;682;gcd1930b975_0_1767"/>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683" name="Google Shape;683;gcd1930b975_0_1767"/>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684" name="Google Shape;684;gcd1930b975_0_1767"/>
          <p:cNvGrpSpPr/>
          <p:nvPr/>
        </p:nvGrpSpPr>
        <p:grpSpPr>
          <a:xfrm>
            <a:off x="-19050" y="5334000"/>
            <a:ext cx="8953500" cy="539750"/>
            <a:chOff x="-12" y="3360"/>
            <a:chExt cx="5640" cy="340"/>
          </a:xfrm>
        </p:grpSpPr>
        <p:sp>
          <p:nvSpPr>
            <p:cNvPr id="685" name="Google Shape;685;gcd1930b975_0_1767"/>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86" name="Google Shape;686;gcd1930b975_0_1767"/>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87" name="Google Shape;687;gcd1930b975_0_1767"/>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88" name="Google Shape;688;gcd1930b975_0_1767"/>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89" name="Google Shape;689;gcd1930b975_0_1767"/>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0" name="Google Shape;690;gcd1930b975_0_1767"/>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1" name="Google Shape;691;gcd1930b975_0_1767"/>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2" name="Google Shape;692;gcd1930b975_0_1767"/>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3" name="Google Shape;693;gcd1930b975_0_1767"/>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4" name="Google Shape;694;gcd1930b975_0_1767"/>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5" name="Google Shape;695;gcd1930b975_0_1767"/>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6" name="Google Shape;696;gcd1930b975_0_1767"/>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7" name="Google Shape;697;gcd1930b975_0_1767"/>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8" name="Google Shape;698;gcd1930b975_0_1767"/>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699" name="Google Shape;699;gcd1930b975_0_1767"/>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00" name="Google Shape;700;gcd1930b975_0_1767"/>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701" name="Google Shape;701;gcd1930b975_0_1767"/>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2" name="Google Shape;702;gcd1930b975_0_1767"/>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3" name="Google Shape;703;gcd1930b975_0_1767"/>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4" name="Google Shape;704;gcd1930b975_0_1767"/>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5" name="Google Shape;705;gcd1930b975_0_1767"/>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6" name="Google Shape;706;gcd1930b975_0_1767"/>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7" name="Google Shape;707;gcd1930b975_0_1767"/>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8" name="Google Shape;708;gcd1930b975_0_1767"/>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09" name="Google Shape;709;gcd1930b975_0_1767"/>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0" name="Google Shape;710;gcd1930b975_0_1767"/>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1" name="Google Shape;711;gcd1930b975_0_1767"/>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2" name="Google Shape;712;gcd1930b975_0_1767"/>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3" name="Google Shape;713;gcd1930b975_0_1767"/>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4" name="Google Shape;714;gcd1930b975_0_1767"/>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5" name="Google Shape;715;gcd1930b975_0_1767"/>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716" name="Google Shape;716;gcd1930b975_0_1767"/>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717" name="Google Shape;717;gcd1930b975_0_1767"/>
          <p:cNvSpPr/>
          <p:nvPr/>
        </p:nvSpPr>
        <p:spPr>
          <a:xfrm>
            <a:off x="4197350" y="1377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18" name="Google Shape;718;gcd1930b975_0_1767"/>
          <p:cNvSpPr/>
          <p:nvPr/>
        </p:nvSpPr>
        <p:spPr>
          <a:xfrm>
            <a:off x="2139950" y="2901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19" name="Google Shape;719;gcd1930b975_0_1767"/>
          <p:cNvSpPr/>
          <p:nvPr/>
        </p:nvSpPr>
        <p:spPr>
          <a:xfrm>
            <a:off x="996950" y="4197350"/>
            <a:ext cx="216000" cy="2160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0" name="Google Shape;720;gcd1930b975_0_1767"/>
          <p:cNvSpPr/>
          <p:nvPr/>
        </p:nvSpPr>
        <p:spPr>
          <a:xfrm>
            <a:off x="1454150" y="5111750"/>
            <a:ext cx="216000" cy="21600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1" name="Google Shape;721;gcd1930b975_0_1767"/>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2" name="Google Shape;722;gcd1930b975_0_1767"/>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3" name="Google Shape;723;gcd1930b975_0_1767"/>
          <p:cNvSpPr/>
          <p:nvPr/>
        </p:nvSpPr>
        <p:spPr>
          <a:xfrm>
            <a:off x="3206750" y="41211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4" name="Google Shape;724;gcd1930b975_0_1767"/>
          <p:cNvSpPr/>
          <p:nvPr/>
        </p:nvSpPr>
        <p:spPr>
          <a:xfrm>
            <a:off x="2597150" y="5111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5" name="Google Shape;725;gcd1930b975_0_1767"/>
          <p:cNvSpPr/>
          <p:nvPr/>
        </p:nvSpPr>
        <p:spPr>
          <a:xfrm>
            <a:off x="2368550" y="5873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726" name="Google Shape;726;gcd1930b975_0_1767"/>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cd1930b975_0_1978"/>
          <p:cNvSpPr txBox="1"/>
          <p:nvPr>
            <p:ph type="title"/>
          </p:nvPr>
        </p:nvSpPr>
        <p:spPr>
          <a:xfrm>
            <a:off x="457200" y="381000"/>
            <a:ext cx="3657600" cy="579300"/>
          </a:xfrm>
          <a:prstGeom prst="rect">
            <a:avLst/>
          </a:prstGeom>
          <a:solidFill>
            <a:srgbClr val="FEB687"/>
          </a:solid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0" i="0" lang="en-US" sz="3000" u="none">
                <a:solidFill>
                  <a:schemeClr val="dk2"/>
                </a:solidFill>
                <a:latin typeface="Century Schoolbook"/>
                <a:ea typeface="Century Schoolbook"/>
                <a:cs typeface="Century Schoolbook"/>
                <a:sym typeface="Century Schoolbook"/>
              </a:rPr>
              <a:t>GREEDY METHODS</a:t>
            </a:r>
            <a:endParaRPr/>
          </a:p>
        </p:txBody>
      </p:sp>
      <p:sp>
        <p:nvSpPr>
          <p:cNvPr id="733" name="Google Shape;733;gcd1930b975_0_1978"/>
          <p:cNvSpPr txBox="1"/>
          <p:nvPr>
            <p:ph idx="1" type="body"/>
          </p:nvPr>
        </p:nvSpPr>
        <p:spPr>
          <a:xfrm>
            <a:off x="457200" y="1143000"/>
            <a:ext cx="7696200" cy="52545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680"/>
              <a:buFont typeface="Noto Sans Symbols"/>
              <a:buNone/>
            </a:pPr>
            <a:r>
              <a:rPr b="1" i="0" lang="en-US" sz="2400" u="none">
                <a:solidFill>
                  <a:schemeClr val="dk1"/>
                </a:solidFill>
                <a:latin typeface="Century Schoolbook"/>
                <a:ea typeface="Century Schoolbook"/>
                <a:cs typeface="Century Schoolbook"/>
                <a:sym typeface="Century Schoolbook"/>
              </a:rPr>
              <a:t>A greedy algorithm:</a:t>
            </a:r>
            <a:r>
              <a:rPr b="0" i="0" lang="en-US" sz="2400" u="none">
                <a:solidFill>
                  <a:schemeClr val="dk1"/>
                </a:solidFill>
                <a:latin typeface="Century Schoolbook"/>
                <a:ea typeface="Century Schoolbook"/>
                <a:cs typeface="Century Schoolbook"/>
                <a:sym typeface="Century Schoolbook"/>
              </a:rPr>
              <a:t> </a:t>
            </a:r>
            <a:endParaRPr/>
          </a:p>
          <a:p>
            <a:pPr indent="-273050" lvl="0" marL="273050" marR="0" rtl="0" algn="just">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is any algorithm that follows the problem solving </a:t>
            </a:r>
            <a:r>
              <a:rPr b="0" i="1" lang="en-US" sz="2000" u="none">
                <a:solidFill>
                  <a:schemeClr val="dk1"/>
                </a:solidFill>
                <a:latin typeface="Century Schoolbook"/>
                <a:ea typeface="Century Schoolbook"/>
                <a:cs typeface="Century Schoolbook"/>
                <a:sym typeface="Century Schoolbook"/>
              </a:rPr>
              <a:t>metaheuristic</a:t>
            </a:r>
            <a:r>
              <a:rPr b="0" i="0" lang="en-US" sz="2000" u="none">
                <a:solidFill>
                  <a:schemeClr val="dk1"/>
                </a:solidFill>
                <a:latin typeface="Century Schoolbook"/>
                <a:ea typeface="Century Schoolbook"/>
                <a:cs typeface="Century Schoolbook"/>
                <a:sym typeface="Century Schoolbook"/>
              </a:rPr>
              <a:t> of making the locally optimal choice at each stage with the hope of finding the global optimum.</a:t>
            </a:r>
            <a:endParaRPr/>
          </a:p>
          <a:p>
            <a:pPr indent="-273050" lvl="0" marL="273050" marR="0" rtl="0" algn="just">
              <a:lnSpc>
                <a:spcPct val="100000"/>
              </a:lnSpc>
              <a:spcBef>
                <a:spcPts val="600"/>
              </a:spcBef>
              <a:spcAft>
                <a:spcPts val="0"/>
              </a:spcAft>
              <a:buClr>
                <a:schemeClr val="accent1"/>
              </a:buClr>
              <a:buSzPts val="1400"/>
              <a:buFont typeface="Noto Sans Symbols"/>
              <a:buNone/>
            </a:pPr>
            <a:r>
              <a:t/>
            </a:r>
            <a:endParaRPr b="0" i="0" sz="2000" u="none">
              <a:solidFill>
                <a:schemeClr val="dk1"/>
              </a:solidFill>
              <a:latin typeface="Century Schoolbook"/>
              <a:ea typeface="Century Schoolbook"/>
              <a:cs typeface="Century Schoolbook"/>
              <a:sym typeface="Century Schoolbook"/>
            </a:endParaRPr>
          </a:p>
          <a:p>
            <a:pPr indent="-273050" lvl="0" marL="273050" marR="0" rtl="0" algn="just">
              <a:lnSpc>
                <a:spcPct val="100000"/>
              </a:lnSpc>
              <a:spcBef>
                <a:spcPts val="600"/>
              </a:spcBef>
              <a:spcAft>
                <a:spcPts val="0"/>
              </a:spcAft>
              <a:buClr>
                <a:schemeClr val="accent1"/>
              </a:buClr>
              <a:buSzPts val="1680"/>
              <a:buFont typeface="Noto Sans Symbols"/>
              <a:buNone/>
            </a:pPr>
            <a:r>
              <a:rPr b="1" i="0" lang="en-US" sz="2400" u="none">
                <a:solidFill>
                  <a:schemeClr val="dk1"/>
                </a:solidFill>
                <a:latin typeface="Century Schoolbook"/>
                <a:ea typeface="Century Schoolbook"/>
                <a:cs typeface="Century Schoolbook"/>
                <a:sym typeface="Century Schoolbook"/>
              </a:rPr>
              <a:t>A metaheuristic method: </a:t>
            </a:r>
            <a:endParaRPr/>
          </a:p>
          <a:p>
            <a:pPr indent="-273050" lvl="0" marL="273050" marR="0" rtl="0" algn="just">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Is method for solving a very general class of computational problems that aims on obtaining a more efficient or more robust procedure for the problem.</a:t>
            </a:r>
            <a:endParaRPr/>
          </a:p>
          <a:p>
            <a:pPr indent="-273050" lvl="0" marL="273050" marR="0" rtl="0" algn="just">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Generally it is applied to problems for which there is </a:t>
            </a:r>
            <a:r>
              <a:rPr b="0" i="0" lang="en-US" sz="2000" u="none">
                <a:solidFill>
                  <a:srgbClr val="FF0000"/>
                </a:solidFill>
                <a:latin typeface="Century Schoolbook"/>
                <a:ea typeface="Century Schoolbook"/>
                <a:cs typeface="Century Schoolbook"/>
                <a:sym typeface="Century Schoolbook"/>
              </a:rPr>
              <a:t>no satisfactory problem-specific algorithm designed to solve it.</a:t>
            </a:r>
            <a:endParaRPr/>
          </a:p>
          <a:p>
            <a:pPr indent="-273050" lvl="0" marL="273050" marR="0" rtl="0" algn="just">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It targeted to the  </a:t>
            </a:r>
            <a:r>
              <a:rPr b="0" i="1" lang="en-US" sz="2000" u="sng">
                <a:solidFill>
                  <a:schemeClr val="dk1"/>
                </a:solidFill>
                <a:latin typeface="Century Schoolbook"/>
                <a:ea typeface="Century Schoolbook"/>
                <a:cs typeface="Century Schoolbook"/>
                <a:sym typeface="Century Schoolbook"/>
              </a:rPr>
              <a:t>combinatorial optimization</a:t>
            </a:r>
            <a:r>
              <a:rPr b="0" i="0" lang="en-US" sz="2000" u="none">
                <a:solidFill>
                  <a:schemeClr val="dk1"/>
                </a:solidFill>
                <a:latin typeface="Century Schoolbook"/>
                <a:ea typeface="Century Schoolbook"/>
                <a:cs typeface="Century Schoolbook"/>
                <a:sym typeface="Century Schoolbook"/>
              </a:rPr>
              <a:t>  (problems that’s are a problems in which has an optimization function  to( minimize or maximize) subject to some constraints and its goal is to find the best possible solution</a:t>
            </a:r>
            <a:endParaRPr/>
          </a:p>
        </p:txBody>
      </p:sp>
      <p:sp>
        <p:nvSpPr>
          <p:cNvPr id="734" name="Google Shape;734;gcd1930b975_0_1978"/>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cd1930b975_0_1985"/>
          <p:cNvSpPr txBox="1"/>
          <p:nvPr>
            <p:ph type="title"/>
          </p:nvPr>
        </p:nvSpPr>
        <p:spPr>
          <a:xfrm>
            <a:off x="609600" y="639762"/>
            <a:ext cx="7467600" cy="655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EXAMPLES </a:t>
            </a:r>
            <a:endParaRPr/>
          </a:p>
        </p:txBody>
      </p:sp>
      <p:sp>
        <p:nvSpPr>
          <p:cNvPr id="740" name="Google Shape;740;gcd1930b975_0_1985"/>
          <p:cNvSpPr txBox="1"/>
          <p:nvPr>
            <p:ph idx="1" type="body"/>
          </p:nvPr>
        </p:nvSpPr>
        <p:spPr>
          <a:xfrm>
            <a:off x="457200" y="1600200"/>
            <a:ext cx="7467600" cy="4873500"/>
          </a:xfrm>
          <a:prstGeom prst="rect">
            <a:avLst/>
          </a:prstGeom>
          <a:noFill/>
          <a:ln>
            <a:noFill/>
          </a:ln>
        </p:spPr>
        <p:txBody>
          <a:bodyPr anchorCtr="0" anchor="t" bIns="45700" lIns="91425" spcFirstLastPara="1" rIns="91425" wrap="square" tIns="45700">
            <a:normAutofit lnSpcReduction="10000"/>
          </a:bodyPr>
          <a:lstStyle/>
          <a:p>
            <a:pPr indent="-273050" lvl="0" marL="273050" marR="0" rtl="0" algn="just">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vehicle routing problem (VRP)</a:t>
            </a:r>
            <a:endParaRPr/>
          </a:p>
          <a:p>
            <a:pPr indent="-273049" lvl="1" marL="639762" marR="0" rtl="0" algn="just">
              <a:lnSpc>
                <a:spcPct val="9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A number of goods need to be moved from certain pickup locations to other delivery locations. The goal is to find optimal routes for a fleet of vehicles to visit the pickup and drop-off locations.</a:t>
            </a:r>
            <a:endParaRPr/>
          </a:p>
          <a:p>
            <a:pPr indent="-273050" lvl="0" marL="273050" marR="0" rtl="0" algn="just">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Travelling salesman problem</a:t>
            </a:r>
            <a:endParaRPr/>
          </a:p>
          <a:p>
            <a:pPr indent="-273049" lvl="1" marL="639762" marR="0" rtl="0" algn="just">
              <a:lnSpc>
                <a:spcPct val="9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Given a list of cities and their pair wise distances, the task is to find a shortest possible tour that visits each city exactly once.</a:t>
            </a:r>
            <a:endParaRPr/>
          </a:p>
          <a:p>
            <a:pPr indent="-273050" lvl="0" marL="273050" marR="0" rtl="0" algn="just">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Coin Change</a:t>
            </a:r>
            <a:endParaRPr/>
          </a:p>
          <a:p>
            <a:pPr indent="-273049" lvl="1" marL="639762" marR="0" rtl="0" algn="just">
              <a:lnSpc>
                <a:spcPct val="9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 </a:t>
            </a:r>
            <a:r>
              <a:rPr b="0" i="0" lang="en-US" sz="1800" u="none" cap="none" strike="noStrike">
                <a:solidFill>
                  <a:schemeClr val="dk1"/>
                </a:solidFill>
                <a:latin typeface="Century Schoolbook"/>
                <a:ea typeface="Century Schoolbook"/>
                <a:cs typeface="Century Schoolbook"/>
                <a:sym typeface="Century Schoolbook"/>
              </a:rPr>
              <a:t>(making change for n $ using minimum number of coins)</a:t>
            </a:r>
            <a:endParaRPr/>
          </a:p>
          <a:p>
            <a:pPr indent="-273050" lvl="0" marL="273050" marR="0" rtl="0" algn="just">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knapsack problem</a:t>
            </a:r>
            <a:endParaRPr/>
          </a:p>
          <a:p>
            <a:pPr indent="-273050" lvl="0" marL="273050" marR="0" rtl="0" algn="just">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Shortest Path Problem</a:t>
            </a:r>
            <a:endParaRPr b="1"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7640" lvl="0" marL="27432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
        <p:nvSpPr>
          <p:cNvPr id="741" name="Google Shape;741;gcd1930b975_0_1985"/>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gcd1930b975_0_199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latin typeface="Century Schoolbook"/>
                <a:ea typeface="Century Schoolbook"/>
                <a:cs typeface="Century Schoolbook"/>
                <a:sym typeface="Century Schoolbook"/>
              </a:rPr>
              <a:t>KNAPSACK</a:t>
            </a:r>
            <a:endParaRPr/>
          </a:p>
        </p:txBody>
      </p:sp>
      <p:sp>
        <p:nvSpPr>
          <p:cNvPr id="748" name="Google Shape;748;gcd1930b975_0_1991"/>
          <p:cNvSpPr txBox="1"/>
          <p:nvPr>
            <p:ph idx="1" type="body"/>
          </p:nvPr>
        </p:nvSpPr>
        <p:spPr>
          <a:xfrm>
            <a:off x="457200" y="1600200"/>
            <a:ext cx="7467600" cy="48735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a:t>
            </a:r>
            <a:r>
              <a:rPr b="1" i="0" lang="en-US" sz="2400" u="none">
                <a:solidFill>
                  <a:schemeClr val="dk1"/>
                </a:solidFill>
                <a:latin typeface="Century Schoolbook"/>
                <a:ea typeface="Century Schoolbook"/>
                <a:cs typeface="Century Schoolbook"/>
                <a:sym typeface="Century Schoolbook"/>
              </a:rPr>
              <a:t>knapsack problem</a:t>
            </a:r>
            <a:r>
              <a:rPr b="0" i="0" lang="en-US" sz="2400" u="none">
                <a:solidFill>
                  <a:schemeClr val="dk1"/>
                </a:solidFill>
                <a:latin typeface="Century Schoolbook"/>
                <a:ea typeface="Century Schoolbook"/>
                <a:cs typeface="Century Schoolbook"/>
                <a:sym typeface="Century Schoolbook"/>
              </a:rPr>
              <a:t> or </a:t>
            </a:r>
            <a:r>
              <a:rPr b="1" i="0" lang="en-US" sz="2400" u="none">
                <a:solidFill>
                  <a:schemeClr val="dk1"/>
                </a:solidFill>
                <a:latin typeface="Century Schoolbook"/>
                <a:ea typeface="Century Schoolbook"/>
                <a:cs typeface="Century Schoolbook"/>
                <a:sym typeface="Century Schoolbook"/>
              </a:rPr>
              <a:t>rucksack problem</a:t>
            </a:r>
            <a:r>
              <a:rPr b="0" i="0" lang="en-US" sz="2400" u="none">
                <a:solidFill>
                  <a:schemeClr val="dk1"/>
                </a:solidFill>
                <a:latin typeface="Century Schoolbook"/>
                <a:ea typeface="Century Schoolbook"/>
                <a:cs typeface="Century Schoolbook"/>
                <a:sym typeface="Century Schoolbook"/>
              </a:rPr>
              <a:t> is a problem in combinatorial optimization. It derives its name from the following maximization problem of the best choice of essentials that can fit into one bag to be carried on a trip. Given a set of items, each with a weight and a value, determine the number of each item to include in a collection so that the total weight is less than a given limit and the total value is as large as possible.</a:t>
            </a:r>
            <a:endParaRPr/>
          </a:p>
          <a:p>
            <a:pPr indent="-167640" lvl="0" marL="27432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
        <p:nvSpPr>
          <p:cNvPr id="749" name="Google Shape;749;gcd1930b975_0_1991"/>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cd1930b975_0_1998"/>
          <p:cNvSpPr txBox="1"/>
          <p:nvPr>
            <p:ph type="title"/>
          </p:nvPr>
        </p:nvSpPr>
        <p:spPr>
          <a:xfrm>
            <a:off x="990600" y="304800"/>
            <a:ext cx="6954900" cy="552300"/>
          </a:xfrm>
          <a:prstGeom prst="rect">
            <a:avLst/>
          </a:prstGeom>
          <a:noFill/>
          <a:ln>
            <a:noFill/>
          </a:ln>
        </p:spPr>
        <p:txBody>
          <a:bodyPr anchorCtr="0" anchor="ctr" bIns="46025" lIns="92075" spcFirstLastPara="1" rIns="92075" wrap="square" tIns="46025">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THE ORIGINAL KNAPSACK PROBLEM (1)</a:t>
            </a:r>
            <a:endParaRPr b="1"/>
          </a:p>
        </p:txBody>
      </p:sp>
      <p:sp>
        <p:nvSpPr>
          <p:cNvPr id="756" name="Google Shape;756;gcd1930b975_0_1998"/>
          <p:cNvSpPr txBox="1"/>
          <p:nvPr>
            <p:ph idx="1" type="body"/>
          </p:nvPr>
        </p:nvSpPr>
        <p:spPr>
          <a:xfrm>
            <a:off x="179387" y="1066800"/>
            <a:ext cx="8785200" cy="5025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Problem Definition</a:t>
            </a:r>
            <a:endParaRPr/>
          </a:p>
          <a:p>
            <a:pPr indent="-273050"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Want to carry essential items in one bag</a:t>
            </a:r>
            <a:endParaRPr/>
          </a:p>
          <a:p>
            <a:pPr indent="-273050"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Given a set of items, each has</a:t>
            </a:r>
            <a:endParaRPr/>
          </a:p>
          <a:p>
            <a:pPr indent="-182562" lvl="2" marL="914400" marR="0" rtl="0" algn="l">
              <a:lnSpc>
                <a:spcPct val="10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A cost (i.e., 12kg)</a:t>
            </a:r>
            <a:endParaRPr/>
          </a:p>
          <a:p>
            <a:pPr indent="-182562" lvl="2" marL="914400" marR="0" rtl="0" algn="l">
              <a:lnSpc>
                <a:spcPct val="10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A value (i.e., 4$)</a:t>
            </a:r>
            <a:endParaRPr/>
          </a:p>
          <a:p>
            <a:pPr indent="-148590" lvl="0" marL="273050" marR="0" rtl="0" algn="l">
              <a:lnSpc>
                <a:spcPct val="100000"/>
              </a:lnSpc>
              <a:spcBef>
                <a:spcPts val="600"/>
              </a:spcBef>
              <a:spcAft>
                <a:spcPts val="0"/>
              </a:spcAft>
              <a:buClr>
                <a:schemeClr val="accent1"/>
              </a:buClr>
              <a:buSzPts val="1960"/>
              <a:buFont typeface="Noto Sans Symbols"/>
              <a:buNone/>
            </a:pPr>
            <a:r>
              <a:t/>
            </a:r>
            <a:endParaRPr b="0" i="0" sz="28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Goal</a:t>
            </a:r>
            <a:endParaRPr b="0" i="0" sz="2800" u="none">
              <a:solidFill>
                <a:schemeClr val="dk1"/>
              </a:solidFill>
              <a:latin typeface="Century Schoolbook"/>
              <a:ea typeface="Century Schoolbook"/>
              <a:cs typeface="Century Schoolbook"/>
              <a:sym typeface="Century Schoolbook"/>
            </a:endParaRPr>
          </a:p>
          <a:p>
            <a:pPr indent="-273050"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To determine the # of each item to include in a collection so that </a:t>
            </a:r>
            <a:endParaRPr/>
          </a:p>
          <a:p>
            <a:pPr indent="-182562" lvl="2" marL="914400" marR="0" rtl="0" algn="l">
              <a:lnSpc>
                <a:spcPct val="10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total cost is less than </a:t>
            </a:r>
            <a:r>
              <a:rPr b="0" i="0" lang="en-US" sz="2000" u="none" cap="none" strike="noStrike">
                <a:solidFill>
                  <a:schemeClr val="folHlink"/>
                </a:solidFill>
                <a:latin typeface="Century Schoolbook"/>
                <a:ea typeface="Century Schoolbook"/>
                <a:cs typeface="Century Schoolbook"/>
                <a:sym typeface="Century Schoolbook"/>
              </a:rPr>
              <a:t>some given cost </a:t>
            </a:r>
            <a:endParaRPr/>
          </a:p>
          <a:p>
            <a:pPr indent="-182562" lvl="2" marL="914400" marR="0" rtl="0" algn="l">
              <a:lnSpc>
                <a:spcPct val="10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And the total value is </a:t>
            </a:r>
            <a:r>
              <a:rPr b="0" i="0" lang="en-US" sz="2000" u="none" cap="none" strike="noStrike">
                <a:solidFill>
                  <a:schemeClr val="folHlink"/>
                </a:solidFill>
                <a:latin typeface="Century Schoolbook"/>
                <a:ea typeface="Century Schoolbook"/>
                <a:cs typeface="Century Schoolbook"/>
                <a:sym typeface="Century Schoolbook"/>
              </a:rPr>
              <a:t>as large as possible</a:t>
            </a:r>
            <a:endParaRPr/>
          </a:p>
        </p:txBody>
      </p:sp>
      <p:sp>
        <p:nvSpPr>
          <p:cNvPr id="757" name="Google Shape;757;gcd1930b975_0_1998"/>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descr="250px-Knapsack" id="758" name="Google Shape;758;gcd1930b975_0_1998"/>
          <p:cNvPicPr preferRelativeResize="0"/>
          <p:nvPr/>
        </p:nvPicPr>
        <p:blipFill rotWithShape="1">
          <a:blip r:embed="rId3">
            <a:alphaModFix/>
          </a:blip>
          <a:srcRect b="0" l="0" r="0" t="0"/>
          <a:stretch/>
        </p:blipFill>
        <p:spPr>
          <a:xfrm>
            <a:off x="6089650" y="1927225"/>
            <a:ext cx="2520950" cy="218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cd1930b975_0_2006"/>
          <p:cNvSpPr txBox="1"/>
          <p:nvPr>
            <p:ph type="title"/>
          </p:nvPr>
        </p:nvSpPr>
        <p:spPr>
          <a:xfrm>
            <a:off x="457200" y="438150"/>
            <a:ext cx="7793100" cy="552300"/>
          </a:xfrm>
          <a:prstGeom prst="rect">
            <a:avLst/>
          </a:prstGeom>
          <a:noFill/>
          <a:ln>
            <a:noFill/>
          </a:ln>
        </p:spPr>
        <p:txBody>
          <a:bodyPr anchorCtr="0" anchor="ctr" bIns="46025" lIns="92075" spcFirstLastPara="1" rIns="92075" wrap="square" tIns="46025">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THE ORIGINAL KNAPSACK PROBLEM (2)</a:t>
            </a:r>
            <a:endParaRPr b="1"/>
          </a:p>
        </p:txBody>
      </p:sp>
      <p:sp>
        <p:nvSpPr>
          <p:cNvPr id="765" name="Google Shape;765;gcd1930b975_0_2006"/>
          <p:cNvSpPr txBox="1"/>
          <p:nvPr>
            <p:ph idx="1" type="body"/>
          </p:nvPr>
        </p:nvSpPr>
        <p:spPr>
          <a:xfrm>
            <a:off x="304800" y="1371600"/>
            <a:ext cx="8153400" cy="47529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Three Types</a:t>
            </a:r>
            <a:endParaRPr/>
          </a:p>
          <a:p>
            <a:pPr indent="-273050" lvl="1" marL="639762" marR="0" rtl="0" algn="l">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folHlink"/>
                </a:solidFill>
                <a:latin typeface="Century Schoolbook"/>
                <a:ea typeface="Century Schoolbook"/>
                <a:cs typeface="Century Schoolbook"/>
                <a:sym typeface="Century Schoolbook"/>
              </a:rPr>
              <a:t>0/1 Knapsack Problem</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restricts the number of each kind of item to zero or one</a:t>
            </a:r>
            <a:endParaRPr b="0" i="0" sz="1800" u="none" cap="none" strike="noStrike">
              <a:solidFill>
                <a:schemeClr val="dk1"/>
              </a:solidFill>
              <a:latin typeface="Century Schoolbook"/>
              <a:ea typeface="Century Schoolbook"/>
              <a:cs typeface="Century Schoolbook"/>
              <a:sym typeface="Century Schoolbook"/>
            </a:endParaRPr>
          </a:p>
          <a:p>
            <a:pPr indent="-273050" lvl="1" marL="639762" marR="0" rtl="0" algn="l">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folHlink"/>
                </a:solidFill>
                <a:latin typeface="Century Schoolbook"/>
                <a:ea typeface="Century Schoolbook"/>
                <a:cs typeface="Century Schoolbook"/>
                <a:sym typeface="Century Schoolbook"/>
              </a:rPr>
              <a:t>Bounded Knapsack Problem</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restricts the number of each item to a specific value</a:t>
            </a:r>
            <a:endParaRPr b="0" i="0" sz="1800" u="none" cap="none" strike="noStrike">
              <a:solidFill>
                <a:schemeClr val="dk1"/>
              </a:solidFill>
              <a:latin typeface="Century Schoolbook"/>
              <a:ea typeface="Century Schoolbook"/>
              <a:cs typeface="Century Schoolbook"/>
              <a:sym typeface="Century Schoolbook"/>
            </a:endParaRPr>
          </a:p>
          <a:p>
            <a:pPr indent="-273050" lvl="1" marL="639762" marR="0" rtl="0" algn="l">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folHlink"/>
                </a:solidFill>
                <a:latin typeface="Century Schoolbook"/>
                <a:ea typeface="Century Schoolbook"/>
                <a:cs typeface="Century Schoolbook"/>
                <a:sym typeface="Century Schoolbook"/>
              </a:rPr>
              <a:t>Unbounded Knapsack Problem</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places no bounds on the number of each item</a:t>
            </a:r>
            <a:endParaRPr b="0" i="0" sz="1800" u="none" cap="none" strike="noStrike">
              <a:solidFill>
                <a:schemeClr val="dk1"/>
              </a:solidFill>
              <a:latin typeface="Century Schoolbook"/>
              <a:ea typeface="Century Schoolbook"/>
              <a:cs typeface="Century Schoolbook"/>
              <a:sym typeface="Century Schoolbook"/>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Complexity Analysis</a:t>
            </a:r>
            <a:endParaRPr/>
          </a:p>
          <a:p>
            <a:pPr indent="-273050" lvl="1" marL="639762" marR="0" rtl="0" algn="l">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general knapsack problem is known to be </a:t>
            </a:r>
            <a:r>
              <a:rPr b="0" i="0" lang="en-US" sz="2000" u="none" cap="none" strike="noStrike">
                <a:solidFill>
                  <a:schemeClr val="folHlink"/>
                </a:solidFill>
                <a:latin typeface="Century Schoolbook"/>
                <a:ea typeface="Century Schoolbook"/>
                <a:cs typeface="Century Schoolbook"/>
                <a:sym typeface="Century Schoolbook"/>
              </a:rPr>
              <a:t>NP-hard</a:t>
            </a:r>
            <a:endParaRPr/>
          </a:p>
          <a:p>
            <a:pPr indent="-182562" lvl="2" marL="914400" marR="0" rtl="0" algn="l">
              <a:lnSpc>
                <a:spcPct val="90000"/>
              </a:lnSpc>
              <a:spcBef>
                <a:spcPts val="360"/>
              </a:spcBef>
              <a:spcAft>
                <a:spcPts val="0"/>
              </a:spcAft>
              <a:buClr>
                <a:srgbClr val="E0752F"/>
              </a:buClr>
              <a:buSzPts val="108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No polynomial-time algorithm is known for this problem</a:t>
            </a:r>
            <a:endParaRPr/>
          </a:p>
          <a:p>
            <a:pPr indent="-273050" lvl="1" marL="639762" marR="0" rtl="0" algn="l">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Here, we use greedy heuristics which cannot guarantee the optimal solution</a:t>
            </a:r>
            <a:endParaRPr/>
          </a:p>
        </p:txBody>
      </p:sp>
      <p:sp>
        <p:nvSpPr>
          <p:cNvPr id="766" name="Google Shape;766;gcd1930b975_0_2006"/>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cd1930b975_0_2013"/>
          <p:cNvSpPr txBox="1"/>
          <p:nvPr>
            <p:ph type="title"/>
          </p:nvPr>
        </p:nvSpPr>
        <p:spPr>
          <a:xfrm>
            <a:off x="201612" y="381000"/>
            <a:ext cx="7266000" cy="552300"/>
          </a:xfrm>
          <a:prstGeom prst="rect">
            <a:avLst/>
          </a:prstGeom>
          <a:noFill/>
          <a:ln>
            <a:noFill/>
          </a:ln>
        </p:spPr>
        <p:txBody>
          <a:bodyPr anchorCtr="0" anchor="ctr" bIns="46025" lIns="92075" spcFirstLastPara="1" rIns="92075" wrap="square" tIns="46025">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rPr>
              <a:t>0/1 KNAPSACK PROBLEM (1)</a:t>
            </a:r>
            <a:endParaRPr b="1"/>
          </a:p>
        </p:txBody>
      </p:sp>
      <p:sp>
        <p:nvSpPr>
          <p:cNvPr id="773" name="Google Shape;773;gcd1930b975_0_2013"/>
          <p:cNvSpPr txBox="1"/>
          <p:nvPr>
            <p:ph idx="1" type="body"/>
          </p:nvPr>
        </p:nvSpPr>
        <p:spPr>
          <a:xfrm>
            <a:off x="0" y="1628775"/>
            <a:ext cx="8964600" cy="4567200"/>
          </a:xfrm>
          <a:prstGeom prst="rect">
            <a:avLst/>
          </a:prstGeom>
          <a:noFill/>
          <a:ln>
            <a:noFill/>
          </a:ln>
        </p:spPr>
        <p:txBody>
          <a:bodyPr anchorCtr="0" anchor="t" bIns="46025" lIns="92075" spcFirstLastPara="1" rIns="92075" wrap="square" tIns="46025">
            <a:noAutofit/>
          </a:bodyPr>
          <a:lstStyle/>
          <a:p>
            <a:pPr indent="-273050" lvl="0" marL="273050" marR="0" rtl="0" algn="just">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Problem:  John wishes to take n items on a trip</a:t>
            </a:r>
            <a:endParaRPr/>
          </a:p>
          <a:p>
            <a:pPr indent="-273050" lvl="1" marL="639762" marR="0" rtl="0" algn="just">
              <a:lnSpc>
                <a:spcPct val="100000"/>
              </a:lnSpc>
              <a:spcBef>
                <a:spcPts val="400"/>
              </a:spcBef>
              <a:spcAft>
                <a:spcPts val="0"/>
              </a:spcAft>
              <a:buClr>
                <a:schemeClr val="dk2"/>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weight of item </a:t>
            </a:r>
            <a:r>
              <a:rPr b="0" i="1" lang="en-US" sz="2000" u="none" cap="none" strike="noStrike">
                <a:solidFill>
                  <a:srgbClr val="FF0000"/>
                </a:solidFill>
                <a:latin typeface="Century Schoolbook"/>
                <a:ea typeface="Century Schoolbook"/>
                <a:cs typeface="Century Schoolbook"/>
                <a:sym typeface="Century Schoolbook"/>
              </a:rPr>
              <a:t>i</a:t>
            </a:r>
            <a:r>
              <a:rPr b="0" i="0" lang="en-US" sz="2000" u="none" cap="none" strike="noStrike">
                <a:solidFill>
                  <a:schemeClr val="dk1"/>
                </a:solidFill>
                <a:latin typeface="Century Schoolbook"/>
                <a:ea typeface="Century Schoolbook"/>
                <a:cs typeface="Century Schoolbook"/>
                <a:sym typeface="Century Schoolbook"/>
              </a:rPr>
              <a:t> is </a:t>
            </a:r>
            <a:r>
              <a:rPr b="0" i="1" lang="en-US" sz="2000" u="none" cap="none" strike="noStrike">
                <a:solidFill>
                  <a:srgbClr val="FF0000"/>
                </a:solidFill>
                <a:latin typeface="Century Schoolbook"/>
                <a:ea typeface="Century Schoolbook"/>
                <a:cs typeface="Century Schoolbook"/>
                <a:sym typeface="Century Schoolbook"/>
              </a:rPr>
              <a:t>w</a:t>
            </a:r>
            <a:r>
              <a:rPr b="0" baseline="-25000" i="0" lang="en-US" sz="2000" u="none" cap="none" strike="noStrike">
                <a:solidFill>
                  <a:srgbClr val="FF0000"/>
                </a:solidFill>
                <a:latin typeface="Century Schoolbook"/>
                <a:ea typeface="Century Schoolbook"/>
                <a:cs typeface="Century Schoolbook"/>
                <a:sym typeface="Century Schoolbook"/>
              </a:rPr>
              <a:t>i</a:t>
            </a:r>
            <a:r>
              <a:rPr b="0" baseline="-25000" i="0" lang="en-US" sz="2000" u="none" cap="none" strike="noStrike">
                <a:solidFill>
                  <a:schemeClr val="dk1"/>
                </a:solidFill>
                <a:latin typeface="Century Schoolbook"/>
                <a:ea typeface="Century Schoolbook"/>
                <a:cs typeface="Century Schoolbook"/>
                <a:sym typeface="Century Schoolbook"/>
              </a:rPr>
              <a:t> </a:t>
            </a:r>
            <a:r>
              <a:rPr b="0" i="0" lang="en-US" sz="2000" u="none" cap="none" strike="noStrike">
                <a:solidFill>
                  <a:schemeClr val="dk1"/>
                </a:solidFill>
                <a:latin typeface="Century Schoolbook"/>
                <a:ea typeface="Century Schoolbook"/>
                <a:cs typeface="Century Schoolbook"/>
                <a:sym typeface="Century Schoolbook"/>
              </a:rPr>
              <a:t>&amp; items are all different (0/1 Knapsack Problem)</a:t>
            </a:r>
            <a:endParaRPr/>
          </a:p>
          <a:p>
            <a:pPr indent="-273050" lvl="1" marL="639762" marR="0" rtl="0" algn="just">
              <a:lnSpc>
                <a:spcPct val="100000"/>
              </a:lnSpc>
              <a:spcBef>
                <a:spcPts val="400"/>
              </a:spcBef>
              <a:spcAft>
                <a:spcPts val="0"/>
              </a:spcAft>
              <a:buClr>
                <a:schemeClr val="dk2"/>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items are to be carried in a knapsack whose weight capacity is </a:t>
            </a:r>
            <a:r>
              <a:rPr b="0" i="1" lang="en-US" sz="2000" u="none" cap="none" strike="noStrike">
                <a:solidFill>
                  <a:srgbClr val="FF0000"/>
                </a:solidFill>
                <a:latin typeface="Century Schoolbook"/>
                <a:ea typeface="Century Schoolbook"/>
                <a:cs typeface="Century Schoolbook"/>
                <a:sym typeface="Century Schoolbook"/>
              </a:rPr>
              <a:t>c</a:t>
            </a:r>
            <a:endParaRPr/>
          </a:p>
          <a:p>
            <a:pPr indent="-182562" lvl="2" marL="914400" marR="0" rtl="0" algn="just">
              <a:lnSpc>
                <a:spcPct val="100000"/>
              </a:lnSpc>
              <a:spcBef>
                <a:spcPts val="400"/>
              </a:spcBef>
              <a:spcAft>
                <a:spcPts val="0"/>
              </a:spcAft>
              <a:buClr>
                <a:schemeClr val="dk2"/>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When sum of item weights ≤ c, all n items can be carried in the knapsack</a:t>
            </a:r>
            <a:endParaRPr/>
          </a:p>
          <a:p>
            <a:pPr indent="-182562" lvl="2" marL="914400" marR="0" rtl="0" algn="just">
              <a:lnSpc>
                <a:spcPct val="100000"/>
              </a:lnSpc>
              <a:spcBef>
                <a:spcPts val="400"/>
              </a:spcBef>
              <a:spcAft>
                <a:spcPts val="0"/>
              </a:spcAft>
              <a:buClr>
                <a:schemeClr val="dk2"/>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When sum of item weights &gt; c, some items must be left behind</a:t>
            </a:r>
            <a:endParaRPr/>
          </a:p>
          <a:p>
            <a:pPr indent="-273050" lvl="0" marL="273050" marR="0" rtl="0" algn="just">
              <a:lnSpc>
                <a:spcPct val="100000"/>
              </a:lnSpc>
              <a:spcBef>
                <a:spcPts val="600"/>
              </a:spcBef>
              <a:spcAft>
                <a:spcPts val="0"/>
              </a:spcAft>
              <a:buClr>
                <a:schemeClr val="dk2"/>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Which items should be taken/left?</a:t>
            </a:r>
            <a:endParaRPr/>
          </a:p>
        </p:txBody>
      </p:sp>
      <p:sp>
        <p:nvSpPr>
          <p:cNvPr id="774" name="Google Shape;774;gcd1930b975_0_2013"/>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descr="knapsack" id="775" name="Google Shape;775;gcd1930b975_0_2013"/>
          <p:cNvPicPr preferRelativeResize="0"/>
          <p:nvPr/>
        </p:nvPicPr>
        <p:blipFill rotWithShape="1">
          <a:blip r:embed="rId3">
            <a:alphaModFix/>
          </a:blip>
          <a:srcRect b="0" l="0" r="0" t="0"/>
          <a:stretch/>
        </p:blipFill>
        <p:spPr>
          <a:xfrm>
            <a:off x="6030912" y="4144962"/>
            <a:ext cx="1741487" cy="2408237"/>
          </a:xfrm>
          <a:prstGeom prst="rect">
            <a:avLst/>
          </a:prstGeom>
          <a:noFill/>
          <a:ln>
            <a:noFill/>
          </a:ln>
        </p:spPr>
      </p:pic>
      <p:pic>
        <p:nvPicPr>
          <p:cNvPr descr="simg_t_ttylertool_1864_3805996485" id="776" name="Google Shape;776;gcd1930b975_0_2013"/>
          <p:cNvPicPr preferRelativeResize="0"/>
          <p:nvPr/>
        </p:nvPicPr>
        <p:blipFill rotWithShape="1">
          <a:blip r:embed="rId4">
            <a:alphaModFix/>
          </a:blip>
          <a:srcRect b="0" l="0" r="0" t="0"/>
          <a:stretch/>
        </p:blipFill>
        <p:spPr>
          <a:xfrm>
            <a:off x="1925637" y="5297487"/>
            <a:ext cx="515937" cy="860425"/>
          </a:xfrm>
          <a:prstGeom prst="rect">
            <a:avLst/>
          </a:prstGeom>
          <a:noFill/>
          <a:ln>
            <a:noFill/>
          </a:ln>
        </p:spPr>
      </p:pic>
      <p:pic>
        <p:nvPicPr>
          <p:cNvPr descr="swisschampxlt" id="777" name="Google Shape;777;gcd1930b975_0_2013"/>
          <p:cNvPicPr preferRelativeResize="0"/>
          <p:nvPr/>
        </p:nvPicPr>
        <p:blipFill rotWithShape="1">
          <a:blip r:embed="rId5">
            <a:alphaModFix/>
          </a:blip>
          <a:srcRect b="0" l="0" r="0" t="0"/>
          <a:stretch/>
        </p:blipFill>
        <p:spPr>
          <a:xfrm>
            <a:off x="2789237" y="5513387"/>
            <a:ext cx="876300" cy="750887"/>
          </a:xfrm>
          <a:prstGeom prst="rect">
            <a:avLst/>
          </a:prstGeom>
          <a:noFill/>
          <a:ln>
            <a:noFill/>
          </a:ln>
        </p:spPr>
      </p:pic>
      <p:pic>
        <p:nvPicPr>
          <p:cNvPr descr="Can" id="778" name="Google Shape;778;gcd1930b975_0_2013"/>
          <p:cNvPicPr preferRelativeResize="0"/>
          <p:nvPr/>
        </p:nvPicPr>
        <p:blipFill rotWithShape="1">
          <a:blip r:embed="rId6">
            <a:alphaModFix/>
          </a:blip>
          <a:srcRect b="0" l="0" r="0" t="0"/>
          <a:stretch/>
        </p:blipFill>
        <p:spPr>
          <a:xfrm>
            <a:off x="1277937" y="5513387"/>
            <a:ext cx="409575" cy="639762"/>
          </a:xfrm>
          <a:prstGeom prst="rect">
            <a:avLst/>
          </a:prstGeom>
          <a:noFill/>
          <a:ln>
            <a:noFill/>
          </a:ln>
        </p:spPr>
      </p:pic>
      <p:pic>
        <p:nvPicPr>
          <p:cNvPr descr="apple_macintosh" id="779" name="Google Shape;779;gcd1930b975_0_2013"/>
          <p:cNvPicPr preferRelativeResize="0"/>
          <p:nvPr/>
        </p:nvPicPr>
        <p:blipFill rotWithShape="1">
          <a:blip r:embed="rId7">
            <a:alphaModFix/>
          </a:blip>
          <a:srcRect b="0" l="0" r="0" t="0"/>
          <a:stretch/>
        </p:blipFill>
        <p:spPr>
          <a:xfrm>
            <a:off x="3797300" y="5513387"/>
            <a:ext cx="731837" cy="544512"/>
          </a:xfrm>
          <a:prstGeom prst="rect">
            <a:avLst/>
          </a:prstGeom>
          <a:noFill/>
          <a:ln>
            <a:noFill/>
          </a:ln>
        </p:spPr>
      </p:pic>
      <p:pic>
        <p:nvPicPr>
          <p:cNvPr descr="caviar1bis_1" id="780" name="Google Shape;780;gcd1930b975_0_2013"/>
          <p:cNvPicPr preferRelativeResize="0"/>
          <p:nvPr/>
        </p:nvPicPr>
        <p:blipFill rotWithShape="1">
          <a:blip r:embed="rId8">
            <a:alphaModFix/>
          </a:blip>
          <a:srcRect b="0" l="0" r="0" t="0"/>
          <a:stretch/>
        </p:blipFill>
        <p:spPr>
          <a:xfrm>
            <a:off x="4572000" y="5680075"/>
            <a:ext cx="990600" cy="65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3">
                                            <p:txEl>
                                              <p:pRg end="0" st="0"/>
                                            </p:txEl>
                                          </p:spTgt>
                                        </p:tgtEl>
                                        <p:attrNameLst>
                                          <p:attrName>style.visibility</p:attrName>
                                        </p:attrNameLst>
                                      </p:cBhvr>
                                      <p:to>
                                        <p:strVal val="visible"/>
                                      </p:to>
                                    </p:set>
                                    <p:animEffect filter="fade" transition="in">
                                      <p:cBhvr>
                                        <p:cTn dur="500"/>
                                        <p:tgtEl>
                                          <p:spTgt spid="77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3">
                                            <p:txEl>
                                              <p:pRg end="1" st="1"/>
                                            </p:txEl>
                                          </p:spTgt>
                                        </p:tgtEl>
                                        <p:attrNameLst>
                                          <p:attrName>style.visibility</p:attrName>
                                        </p:attrNameLst>
                                      </p:cBhvr>
                                      <p:to>
                                        <p:strVal val="visible"/>
                                      </p:to>
                                    </p:set>
                                    <p:animEffect filter="fade" transition="in">
                                      <p:cBhvr>
                                        <p:cTn dur="500"/>
                                        <p:tgtEl>
                                          <p:spTgt spid="773">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73">
                                            <p:txEl>
                                              <p:pRg end="2" st="2"/>
                                            </p:txEl>
                                          </p:spTgt>
                                        </p:tgtEl>
                                        <p:attrNameLst>
                                          <p:attrName>style.visibility</p:attrName>
                                        </p:attrNameLst>
                                      </p:cBhvr>
                                      <p:to>
                                        <p:strVal val="visible"/>
                                      </p:to>
                                    </p:set>
                                    <p:animEffect filter="fade" transition="in">
                                      <p:cBhvr>
                                        <p:cTn dur="500"/>
                                        <p:tgtEl>
                                          <p:spTgt spid="773">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73">
                                            <p:txEl>
                                              <p:pRg end="3" st="3"/>
                                            </p:txEl>
                                          </p:spTgt>
                                        </p:tgtEl>
                                        <p:attrNameLst>
                                          <p:attrName>style.visibility</p:attrName>
                                        </p:attrNameLst>
                                      </p:cBhvr>
                                      <p:to>
                                        <p:strVal val="visible"/>
                                      </p:to>
                                    </p:set>
                                    <p:animEffect filter="fade" transition="in">
                                      <p:cBhvr>
                                        <p:cTn dur="500"/>
                                        <p:tgtEl>
                                          <p:spTgt spid="773">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73">
                                            <p:txEl>
                                              <p:pRg end="4" st="4"/>
                                            </p:txEl>
                                          </p:spTgt>
                                        </p:tgtEl>
                                        <p:attrNameLst>
                                          <p:attrName>style.visibility</p:attrName>
                                        </p:attrNameLst>
                                      </p:cBhvr>
                                      <p:to>
                                        <p:strVal val="visible"/>
                                      </p:to>
                                    </p:set>
                                    <p:animEffect filter="fade" transition="in">
                                      <p:cBhvr>
                                        <p:cTn dur="500"/>
                                        <p:tgtEl>
                                          <p:spTgt spid="773">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73">
                                            <p:txEl>
                                              <p:pRg end="5" st="5"/>
                                            </p:txEl>
                                          </p:spTgt>
                                        </p:tgtEl>
                                        <p:attrNameLst>
                                          <p:attrName>style.visibility</p:attrName>
                                        </p:attrNameLst>
                                      </p:cBhvr>
                                      <p:to>
                                        <p:strVal val="visible"/>
                                      </p:to>
                                    </p:set>
                                    <p:animEffect filter="fade" transition="in">
                                      <p:cBhvr>
                                        <p:cTn dur="500"/>
                                        <p:tgtEl>
                                          <p:spTgt spid="773">
                                            <p:txEl>
                                              <p:pRg end="5" st="5"/>
                                            </p:txEl>
                                          </p:spTgt>
                                        </p:tgtEl>
                                      </p:cBhvr>
                                    </p:animEffect>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500"/>
                                        <p:tgtEl>
                                          <p:spTgt spid="775"/>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780"/>
                                        </p:tgtEl>
                                        <p:attrNameLst>
                                          <p:attrName>style.visibility</p:attrName>
                                        </p:attrNameLst>
                                      </p:cBhvr>
                                      <p:to>
                                        <p:strVal val="visible"/>
                                      </p:to>
                                    </p:set>
                                    <p:anim calcmode="lin" valueType="num">
                                      <p:cBhvr additive="base">
                                        <p:cTn dur="500"/>
                                        <p:tgtEl>
                                          <p:spTgt spid="780"/>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779"/>
                                        </p:tgtEl>
                                        <p:attrNameLst>
                                          <p:attrName>style.visibility</p:attrName>
                                        </p:attrNameLst>
                                      </p:cBhvr>
                                      <p:to>
                                        <p:strVal val="visible"/>
                                      </p:to>
                                    </p:set>
                                    <p:anim calcmode="lin" valueType="num">
                                      <p:cBhvr additive="base">
                                        <p:cTn dur="500"/>
                                        <p:tgtEl>
                                          <p:spTgt spid="779"/>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777"/>
                                        </p:tgtEl>
                                        <p:attrNameLst>
                                          <p:attrName>style.visibility</p:attrName>
                                        </p:attrNameLst>
                                      </p:cBhvr>
                                      <p:to>
                                        <p:strVal val="visible"/>
                                      </p:to>
                                    </p:set>
                                    <p:anim calcmode="lin" valueType="num">
                                      <p:cBhvr additive="base">
                                        <p:cTn dur="500"/>
                                        <p:tgtEl>
                                          <p:spTgt spid="777"/>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776"/>
                                        </p:tgtEl>
                                        <p:attrNameLst>
                                          <p:attrName>style.visibility</p:attrName>
                                        </p:attrNameLst>
                                      </p:cBhvr>
                                      <p:to>
                                        <p:strVal val="visible"/>
                                      </p:to>
                                    </p:set>
                                    <p:anim calcmode="lin" valueType="num">
                                      <p:cBhvr additive="base">
                                        <p:cTn dur="500"/>
                                        <p:tgtEl>
                                          <p:spTgt spid="776"/>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778"/>
                                        </p:tgtEl>
                                        <p:attrNameLst>
                                          <p:attrName>style.visibility</p:attrName>
                                        </p:attrNameLst>
                                      </p:cBhvr>
                                      <p:to>
                                        <p:strVal val="visible"/>
                                      </p:to>
                                    </p:set>
                                    <p:anim calcmode="lin" valueType="num">
                                      <p:cBhvr additive="base">
                                        <p:cTn dur="500"/>
                                        <p:tgtEl>
                                          <p:spTgt spid="7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cd1930b975_0_24"/>
          <p:cNvSpPr txBox="1"/>
          <p:nvPr>
            <p:ph type="title"/>
          </p:nvPr>
        </p:nvSpPr>
        <p:spPr>
          <a:xfrm>
            <a:off x="685800" y="609600"/>
            <a:ext cx="7467600" cy="503100"/>
          </a:xfrm>
          <a:prstGeom prst="rect">
            <a:avLst/>
          </a:prstGeom>
          <a:solidFill>
            <a:srgbClr val="E75C01"/>
          </a:solid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Century Schoolbook"/>
              <a:buNone/>
            </a:pPr>
            <a:r>
              <a:rPr b="0" i="0" lang="en-US" sz="2900" u="none">
                <a:solidFill>
                  <a:schemeClr val="dk2"/>
                </a:solidFill>
                <a:latin typeface="Century Schoolbook"/>
                <a:ea typeface="Century Schoolbook"/>
                <a:cs typeface="Century Schoolbook"/>
                <a:sym typeface="Century Schoolbook"/>
              </a:rPr>
              <a:t>TOPICS COVERED ARE:</a:t>
            </a:r>
            <a:endParaRPr/>
          </a:p>
        </p:txBody>
      </p:sp>
      <p:sp>
        <p:nvSpPr>
          <p:cNvPr id="206" name="Google Shape;206;gcd1930b975_0_24"/>
          <p:cNvSpPr txBox="1"/>
          <p:nvPr>
            <p:ph idx="1" type="body"/>
          </p:nvPr>
        </p:nvSpPr>
        <p:spPr>
          <a:xfrm>
            <a:off x="533400" y="1371600"/>
            <a:ext cx="7467600" cy="4873500"/>
          </a:xfrm>
          <a:prstGeom prst="rect">
            <a:avLst/>
          </a:prstGeom>
          <a:noFill/>
          <a:ln>
            <a:noFill/>
          </a:ln>
        </p:spPr>
        <p:txBody>
          <a:bodyPr anchorCtr="0" anchor="t" bIns="45700" lIns="91425" spcFirstLastPara="1" rIns="91425" wrap="square" tIns="45700">
            <a:noAutofit/>
          </a:bodyPr>
          <a:lstStyle/>
          <a:p>
            <a:pPr indent="-166370" lvl="0" marL="273050" marR="0" rtl="0" algn="l">
              <a:lnSpc>
                <a:spcPct val="100000"/>
              </a:lnSpc>
              <a:spcBef>
                <a:spcPts val="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Backtracking</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Branch and bound</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Divide and conquer</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Greedy Methods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Short paths algorithms</a:t>
            </a:r>
            <a:endParaRPr/>
          </a:p>
          <a:p>
            <a:pPr indent="-167640" lvl="0" marL="27432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
        <p:nvSpPr>
          <p:cNvPr id="207" name="Google Shape;207;gcd1930b975_0_24"/>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cd1930b975_0_2026"/>
          <p:cNvSpPr txBox="1"/>
          <p:nvPr>
            <p:ph type="title"/>
          </p:nvPr>
        </p:nvSpPr>
        <p:spPr>
          <a:xfrm>
            <a:off x="228600" y="228600"/>
            <a:ext cx="7793100" cy="552300"/>
          </a:xfrm>
          <a:prstGeom prst="rect">
            <a:avLst/>
          </a:prstGeom>
          <a:noFill/>
          <a:ln>
            <a:noFill/>
          </a:ln>
        </p:spPr>
        <p:txBody>
          <a:bodyPr anchorCtr="0" anchor="ctr" bIns="46025" lIns="92075" spcFirstLastPara="1" rIns="92075" wrap="square" tIns="46025">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rPr>
              <a:t>0/1 KNAPSACK PROBLEM (2)</a:t>
            </a:r>
            <a:endParaRPr b="1"/>
          </a:p>
        </p:txBody>
      </p:sp>
      <p:sp>
        <p:nvSpPr>
          <p:cNvPr id="787" name="Google Shape;787;gcd1930b975_0_2026"/>
          <p:cNvSpPr txBox="1"/>
          <p:nvPr>
            <p:ph idx="1" type="body"/>
          </p:nvPr>
        </p:nvSpPr>
        <p:spPr>
          <a:xfrm>
            <a:off x="76200" y="981075"/>
            <a:ext cx="8659800" cy="4886400"/>
          </a:xfrm>
          <a:prstGeom prst="rect">
            <a:avLst/>
          </a:prstGeom>
          <a:noFill/>
          <a:ln>
            <a:noFill/>
          </a:ln>
        </p:spPr>
        <p:txBody>
          <a:bodyPr anchorCtr="0" anchor="t" bIns="46025" lIns="92075" spcFirstLastPara="1" rIns="92075" wrap="square" tIns="46025">
            <a:noAutofit/>
          </a:bodyPr>
          <a:lstStyle/>
          <a:p>
            <a:pPr indent="-273050" lvl="0" marL="273050" marR="0" rtl="0" algn="just">
              <a:lnSpc>
                <a:spcPct val="90000"/>
              </a:lnSpc>
              <a:spcBef>
                <a:spcPts val="0"/>
              </a:spcBef>
              <a:spcAft>
                <a:spcPts val="0"/>
              </a:spcAft>
              <a:buClr>
                <a:schemeClr val="dk2"/>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John assigns a profit p</a:t>
            </a:r>
            <a:r>
              <a:rPr b="0" baseline="-25000" i="0" lang="en-US" sz="2000" u="none">
                <a:solidFill>
                  <a:schemeClr val="dk1"/>
                </a:solidFill>
                <a:latin typeface="Century Schoolbook"/>
                <a:ea typeface="Century Schoolbook"/>
                <a:cs typeface="Century Schoolbook"/>
                <a:sym typeface="Century Schoolbook"/>
              </a:rPr>
              <a:t>i</a:t>
            </a:r>
            <a:r>
              <a:rPr b="0" i="0" lang="en-US" sz="2000" u="none">
                <a:solidFill>
                  <a:schemeClr val="dk1"/>
                </a:solidFill>
                <a:latin typeface="Century Schoolbook"/>
                <a:ea typeface="Century Schoolbook"/>
                <a:cs typeface="Century Schoolbook"/>
                <a:sym typeface="Century Schoolbook"/>
              </a:rPr>
              <a:t> to item i</a:t>
            </a:r>
            <a:endParaRPr/>
          </a:p>
          <a:p>
            <a:pPr indent="-273050" lvl="1" marL="639762" marR="0" rtl="0" algn="just">
              <a:lnSpc>
                <a:spcPct val="90000"/>
              </a:lnSpc>
              <a:spcBef>
                <a:spcPts val="360"/>
              </a:spcBef>
              <a:spcAft>
                <a:spcPts val="0"/>
              </a:spcAft>
              <a:buClr>
                <a:schemeClr val="dk2"/>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All weights and profits are positive numbers</a:t>
            </a:r>
            <a:endParaRPr/>
          </a:p>
          <a:p>
            <a:pPr indent="-273050" lvl="0" marL="273050" marR="0" rtl="0" algn="just">
              <a:lnSpc>
                <a:spcPct val="90000"/>
              </a:lnSpc>
              <a:spcBef>
                <a:spcPts val="600"/>
              </a:spcBef>
              <a:spcAft>
                <a:spcPts val="0"/>
              </a:spcAft>
              <a:buClr>
                <a:schemeClr val="dk2"/>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John wants to select a subset of the n items to take</a:t>
            </a:r>
            <a:endParaRPr/>
          </a:p>
          <a:p>
            <a:pPr indent="-273050" lvl="1" marL="639762" marR="0" rtl="0" algn="just">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weight of the subset should not exceed the capacity of the knapsack (constraint)</a:t>
            </a:r>
            <a:endParaRPr/>
          </a:p>
          <a:p>
            <a:pPr indent="-273050" lvl="1" marL="639762" marR="0" rtl="0" algn="just">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Cannot select a fraction of an item (constraint)</a:t>
            </a:r>
            <a:endParaRPr/>
          </a:p>
          <a:p>
            <a:pPr indent="-273050" lvl="1" marL="639762" marR="0" rtl="0" algn="just">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profit of the subset  is the sum of the profits of the selected items (optimization function)</a:t>
            </a:r>
            <a:endParaRPr/>
          </a:p>
          <a:p>
            <a:pPr indent="-273050" lvl="1" marL="639762" marR="0" rtl="0" algn="just">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profit of the selected subset should be maximum (optimization criterion)</a:t>
            </a:r>
            <a:endParaRPr/>
          </a:p>
          <a:p>
            <a:pPr indent="-171450" lvl="1" marL="639762" marR="0" rtl="0" algn="just">
              <a:lnSpc>
                <a:spcPct val="9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a:p>
            <a:pPr indent="-273050" lvl="0" marL="273050" marR="0" rtl="0" algn="just">
              <a:lnSpc>
                <a:spcPct val="9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Let x</a:t>
            </a:r>
            <a:r>
              <a:rPr b="0" baseline="-25000" i="0" lang="en-US" sz="2000" u="none">
                <a:solidFill>
                  <a:schemeClr val="dk1"/>
                </a:solidFill>
                <a:latin typeface="Century Schoolbook"/>
                <a:ea typeface="Century Schoolbook"/>
                <a:cs typeface="Century Schoolbook"/>
                <a:sym typeface="Century Schoolbook"/>
              </a:rPr>
              <a:t>i </a:t>
            </a:r>
            <a:r>
              <a:rPr b="0" i="0" lang="en-US" sz="2000" u="none">
                <a:solidFill>
                  <a:schemeClr val="dk1"/>
                </a:solidFill>
                <a:latin typeface="Century Schoolbook"/>
                <a:ea typeface="Century Schoolbook"/>
                <a:cs typeface="Century Schoolbook"/>
                <a:sym typeface="Century Schoolbook"/>
              </a:rPr>
              <a:t>= 1 when item i is selected and x</a:t>
            </a:r>
            <a:r>
              <a:rPr b="0" baseline="-25000" i="0" lang="en-US" sz="2000" u="none">
                <a:solidFill>
                  <a:schemeClr val="dk1"/>
                </a:solidFill>
                <a:latin typeface="Century Schoolbook"/>
                <a:ea typeface="Century Schoolbook"/>
                <a:cs typeface="Century Schoolbook"/>
                <a:sym typeface="Century Schoolbook"/>
              </a:rPr>
              <a:t>i </a:t>
            </a:r>
            <a:r>
              <a:rPr b="0" i="0" lang="en-US" sz="2000" u="none">
                <a:solidFill>
                  <a:schemeClr val="dk1"/>
                </a:solidFill>
                <a:latin typeface="Century Schoolbook"/>
                <a:ea typeface="Century Schoolbook"/>
                <a:cs typeface="Century Schoolbook"/>
                <a:sym typeface="Century Schoolbook"/>
              </a:rPr>
              <a:t>= 0 when item i is not selected</a:t>
            </a:r>
            <a:endParaRPr/>
          </a:p>
          <a:p>
            <a:pPr indent="-273050" lvl="1" marL="639762" marR="0" rtl="0" algn="just">
              <a:lnSpc>
                <a:spcPct val="9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Because this is a 0/1 Knapsack Problem, you can choose the item or not choose it.</a:t>
            </a:r>
            <a:endParaRPr b="0" i="0" sz="2000" u="none" cap="none" strike="noStrike">
              <a:solidFill>
                <a:schemeClr val="dk1"/>
              </a:solidFill>
              <a:latin typeface="Century Schoolbook"/>
              <a:ea typeface="Century Schoolbook"/>
              <a:cs typeface="Century Schoolbook"/>
              <a:sym typeface="Century Schoolbook"/>
            </a:endParaRPr>
          </a:p>
          <a:p>
            <a:pPr indent="-185420" lvl="0" marL="27432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p:txBody>
      </p:sp>
      <p:sp>
        <p:nvSpPr>
          <p:cNvPr id="788" name="Google Shape;788;gcd1930b975_0_2026"/>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cd1930b975_0_2033"/>
          <p:cNvSpPr txBox="1"/>
          <p:nvPr>
            <p:ph type="title"/>
          </p:nvPr>
        </p:nvSpPr>
        <p:spPr>
          <a:xfrm>
            <a:off x="284162" y="609600"/>
            <a:ext cx="7793100" cy="509700"/>
          </a:xfrm>
          <a:prstGeom prst="rect">
            <a:avLst/>
          </a:prstGeom>
          <a:noFill/>
          <a:ln>
            <a:noFill/>
          </a:ln>
        </p:spPr>
        <p:txBody>
          <a:bodyPr anchorCtr="0" anchor="ctr" bIns="46025" lIns="92075" spcFirstLastPara="1" rIns="92075" wrap="square" tIns="46025">
            <a:normAutofit/>
          </a:bodyPr>
          <a:lstStyle/>
          <a:p>
            <a:pPr indent="0" lvl="0" marL="0" rtl="0" algn="l">
              <a:lnSpc>
                <a:spcPct val="100000"/>
              </a:lnSpc>
              <a:spcBef>
                <a:spcPts val="0"/>
              </a:spcBef>
              <a:spcAft>
                <a:spcPts val="0"/>
              </a:spcAft>
              <a:buClr>
                <a:schemeClr val="dk2"/>
              </a:buClr>
              <a:buSzPts val="2700"/>
              <a:buFont typeface="Century Schoolbook"/>
              <a:buNone/>
            </a:pPr>
            <a:r>
              <a:rPr b="1" i="0" lang="en-US" sz="2700" u="none">
                <a:solidFill>
                  <a:schemeClr val="dk2"/>
                </a:solidFill>
              </a:rPr>
              <a:t>GREEDY ATTEMPTS FOR 0/1 KNAPSACK </a:t>
            </a:r>
            <a:endParaRPr b="1"/>
          </a:p>
        </p:txBody>
      </p:sp>
      <p:sp>
        <p:nvSpPr>
          <p:cNvPr id="795" name="Google Shape;795;gcd1930b975_0_2033"/>
          <p:cNvSpPr txBox="1"/>
          <p:nvPr>
            <p:ph idx="1" type="body"/>
          </p:nvPr>
        </p:nvSpPr>
        <p:spPr>
          <a:xfrm>
            <a:off x="179387" y="1700212"/>
            <a:ext cx="8820000" cy="4608600"/>
          </a:xfrm>
          <a:prstGeom prst="rect">
            <a:avLst/>
          </a:prstGeom>
          <a:noFill/>
          <a:ln>
            <a:noFill/>
          </a:ln>
        </p:spPr>
        <p:txBody>
          <a:bodyPr anchorCtr="0" anchor="t" bIns="46025" lIns="92075" spcFirstLastPara="1" rIns="92075" wrap="square" tIns="46025">
            <a:noAutofit/>
          </a:bodyPr>
          <a:lstStyle/>
          <a:p>
            <a:pPr indent="-273050" lvl="0" marL="273050" marR="0" rtl="0" algn="l">
              <a:lnSpc>
                <a:spcPct val="90000"/>
              </a:lnSpc>
              <a:spcBef>
                <a:spcPts val="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Apply greedy method:</a:t>
            </a:r>
            <a:endParaRPr b="0" i="0" sz="2800" u="none">
              <a:solidFill>
                <a:schemeClr val="dk1"/>
              </a:solidFill>
              <a:latin typeface="Century Schoolbook"/>
              <a:ea typeface="Century Schoolbook"/>
              <a:cs typeface="Century Schoolbook"/>
              <a:sym typeface="Century Schoolbook"/>
            </a:endParaRPr>
          </a:p>
          <a:p>
            <a:pPr indent="-273050"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Greedy attempt on </a:t>
            </a:r>
            <a:r>
              <a:rPr b="0" i="0" lang="en-US" sz="2400" u="none" cap="none" strike="noStrike">
                <a:solidFill>
                  <a:schemeClr val="folHlink"/>
                </a:solidFill>
                <a:latin typeface="Century Schoolbook"/>
                <a:ea typeface="Century Schoolbook"/>
                <a:cs typeface="Century Schoolbook"/>
                <a:sym typeface="Century Schoolbook"/>
              </a:rPr>
              <a:t>capacity utilization</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Greedy criterion: select items in increasing order of weight</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When 	n = 2,  c = 7,  w = [3, 6],   p =  [2, 10], </a:t>
            </a:r>
            <a:br>
              <a:rPr b="0" i="0" lang="en-US" sz="2000" u="none" cap="none" strike="noStrike">
                <a:solidFill>
                  <a:schemeClr val="dk1"/>
                </a:solidFill>
                <a:latin typeface="Century Schoolbook"/>
                <a:ea typeface="Century Schoolbook"/>
                <a:cs typeface="Century Schoolbook"/>
                <a:sym typeface="Century Schoolbook"/>
              </a:rPr>
            </a:br>
            <a:r>
              <a:rPr b="0" i="0" lang="en-US" sz="2000" u="none" cap="none" strike="noStrike">
                <a:solidFill>
                  <a:schemeClr val="dk1"/>
                </a:solidFill>
                <a:latin typeface="Century Schoolbook"/>
                <a:ea typeface="Century Schoolbook"/>
                <a:cs typeface="Century Schoolbook"/>
                <a:sym typeface="Century Schoolbook"/>
              </a:rPr>
              <a:t>if only item 1 is selected 🡺 profit of selection is 2 🡺 not best selection!</a:t>
            </a:r>
            <a:endParaRPr/>
          </a:p>
          <a:p>
            <a:pPr indent="-273050" lvl="1" marL="639762" marR="0" rtl="0" algn="l">
              <a:lnSpc>
                <a:spcPct val="90000"/>
              </a:lnSpc>
              <a:spcBef>
                <a:spcPts val="480"/>
              </a:spcBef>
              <a:spcAft>
                <a:spcPts val="0"/>
              </a:spcAft>
              <a:buClr>
                <a:schemeClr val="accent1"/>
              </a:buClr>
              <a:buSzPts val="192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3050"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Greedy attempt on </a:t>
            </a:r>
            <a:r>
              <a:rPr b="0" i="0" lang="en-US" sz="2400" u="none" cap="none" strike="noStrike">
                <a:solidFill>
                  <a:schemeClr val="folHlink"/>
                </a:solidFill>
                <a:latin typeface="Century Schoolbook"/>
                <a:ea typeface="Century Schoolbook"/>
                <a:cs typeface="Century Schoolbook"/>
                <a:sym typeface="Century Schoolbook"/>
              </a:rPr>
              <a:t>profit earned</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Greedy criterion: select items in decreasing order of profit</a:t>
            </a:r>
            <a:endParaRPr/>
          </a:p>
          <a:p>
            <a:pPr indent="-182562" lvl="2" marL="914400" marR="0" rtl="0" algn="l">
              <a:lnSpc>
                <a:spcPct val="90000"/>
              </a:lnSpc>
              <a:spcBef>
                <a:spcPts val="400"/>
              </a:spcBef>
              <a:spcAft>
                <a:spcPts val="0"/>
              </a:spcAft>
              <a:buClr>
                <a:srgbClr val="E0752F"/>
              </a:buClr>
              <a:buSzPts val="12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When n = 3, c = 7,  w = [7, 3, 2],  p =  [10, 8, 6],</a:t>
            </a:r>
            <a:br>
              <a:rPr b="0" i="0" lang="en-US" sz="2000" u="none" cap="none" strike="noStrike">
                <a:solidFill>
                  <a:schemeClr val="dk1"/>
                </a:solidFill>
                <a:latin typeface="Century Schoolbook"/>
                <a:ea typeface="Century Schoolbook"/>
                <a:cs typeface="Century Schoolbook"/>
                <a:sym typeface="Century Schoolbook"/>
              </a:rPr>
            </a:br>
            <a:r>
              <a:rPr b="0" i="0" lang="en-US" sz="2000" u="none" cap="none" strike="noStrike">
                <a:solidFill>
                  <a:schemeClr val="dk1"/>
                </a:solidFill>
                <a:latin typeface="Century Schoolbook"/>
                <a:ea typeface="Century Schoolbook"/>
                <a:cs typeface="Century Schoolbook"/>
                <a:sym typeface="Century Schoolbook"/>
              </a:rPr>
              <a:t>if only item 1 is selected 🡺 profit of selection is 10 🡺 not best selection!</a:t>
            </a:r>
            <a:endParaRPr/>
          </a:p>
        </p:txBody>
      </p:sp>
      <p:sp>
        <p:nvSpPr>
          <p:cNvPr id="796" name="Google Shape;796;gcd1930b975_0_2033"/>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cd1930b975_0_2040"/>
          <p:cNvSpPr txBox="1"/>
          <p:nvPr>
            <p:ph type="title"/>
          </p:nvPr>
        </p:nvSpPr>
        <p:spPr>
          <a:xfrm>
            <a:off x="228600" y="381000"/>
            <a:ext cx="7559700" cy="609600"/>
          </a:xfrm>
          <a:prstGeom prst="rect">
            <a:avLst/>
          </a:prstGeom>
          <a:noFill/>
          <a:ln>
            <a:noFill/>
          </a:ln>
        </p:spPr>
        <p:txBody>
          <a:bodyPr anchorCtr="0" anchor="ctr" bIns="46025" lIns="92075" spcFirstLastPara="1" rIns="92075" wrap="square" tIns="46025">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rPr>
              <a:t>THE SHORTEST PATH PROBLEM</a:t>
            </a:r>
            <a:endParaRPr b="1"/>
          </a:p>
        </p:txBody>
      </p:sp>
      <p:sp>
        <p:nvSpPr>
          <p:cNvPr id="803" name="Google Shape;803;gcd1930b975_0_2040"/>
          <p:cNvSpPr txBox="1"/>
          <p:nvPr>
            <p:ph idx="1" type="body"/>
          </p:nvPr>
        </p:nvSpPr>
        <p:spPr>
          <a:xfrm>
            <a:off x="304800" y="1524000"/>
            <a:ext cx="8153400" cy="48975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2"/>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Path length is </a:t>
            </a:r>
            <a:r>
              <a:rPr b="0" i="0" lang="en-US" sz="2000" u="none">
                <a:solidFill>
                  <a:schemeClr val="folHlink"/>
                </a:solidFill>
                <a:latin typeface="Century Schoolbook"/>
                <a:ea typeface="Century Schoolbook"/>
                <a:cs typeface="Century Schoolbook"/>
                <a:sym typeface="Century Schoolbook"/>
              </a:rPr>
              <a:t>sum of weights of edges on path</a:t>
            </a:r>
            <a:r>
              <a:rPr b="0" i="0" lang="en-US" sz="2000" u="none">
                <a:solidFill>
                  <a:schemeClr val="dk1"/>
                </a:solidFill>
                <a:latin typeface="Century Schoolbook"/>
                <a:ea typeface="Century Schoolbook"/>
                <a:cs typeface="Century Schoolbook"/>
                <a:sym typeface="Century Schoolbook"/>
              </a:rPr>
              <a:t> in directed weighted graph</a:t>
            </a:r>
            <a:endParaRPr/>
          </a:p>
          <a:p>
            <a:pPr indent="-273050" lvl="1" marL="639762" marR="0" rtl="0" algn="l">
              <a:lnSpc>
                <a:spcPct val="100000"/>
              </a:lnSpc>
              <a:spcBef>
                <a:spcPts val="400"/>
              </a:spcBef>
              <a:spcAft>
                <a:spcPts val="0"/>
              </a:spcAft>
              <a:buClr>
                <a:schemeClr val="dk2"/>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vertex at which the path begins is the </a:t>
            </a:r>
            <a:r>
              <a:rPr b="0" i="0" lang="en-US" sz="2000" u="none" cap="none" strike="noStrike">
                <a:solidFill>
                  <a:schemeClr val="dk2"/>
                </a:solidFill>
                <a:latin typeface="Century Schoolbook"/>
                <a:ea typeface="Century Schoolbook"/>
                <a:cs typeface="Century Schoolbook"/>
                <a:sym typeface="Century Schoolbook"/>
              </a:rPr>
              <a:t>source </a:t>
            </a:r>
            <a:r>
              <a:rPr b="0" i="0" lang="en-US" sz="2000" u="none" cap="none" strike="noStrike">
                <a:solidFill>
                  <a:schemeClr val="dk1"/>
                </a:solidFill>
                <a:latin typeface="Century Schoolbook"/>
                <a:ea typeface="Century Schoolbook"/>
                <a:cs typeface="Century Schoolbook"/>
                <a:sym typeface="Century Schoolbook"/>
              </a:rPr>
              <a:t>vertex</a:t>
            </a:r>
            <a:endParaRPr/>
          </a:p>
          <a:p>
            <a:pPr indent="-273050" lvl="1" marL="639762" marR="0" rtl="0" algn="l">
              <a:lnSpc>
                <a:spcPct val="100000"/>
              </a:lnSpc>
              <a:spcBef>
                <a:spcPts val="400"/>
              </a:spcBef>
              <a:spcAft>
                <a:spcPts val="0"/>
              </a:spcAft>
              <a:buClr>
                <a:schemeClr val="dk2"/>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vertex at which the path ends is the </a:t>
            </a:r>
            <a:r>
              <a:rPr b="0" i="0" lang="en-US" sz="2000" u="none" cap="none" strike="noStrike">
                <a:solidFill>
                  <a:schemeClr val="dk2"/>
                </a:solidFill>
                <a:latin typeface="Century Schoolbook"/>
                <a:ea typeface="Century Schoolbook"/>
                <a:cs typeface="Century Schoolbook"/>
                <a:sym typeface="Century Schoolbook"/>
              </a:rPr>
              <a:t>destination </a:t>
            </a:r>
            <a:r>
              <a:rPr b="0" i="0" lang="en-US" sz="2000" u="none" cap="none" strike="noStrike">
                <a:solidFill>
                  <a:schemeClr val="dk1"/>
                </a:solidFill>
                <a:latin typeface="Century Schoolbook"/>
                <a:ea typeface="Century Schoolbook"/>
                <a:cs typeface="Century Schoolbook"/>
                <a:sym typeface="Century Schoolbook"/>
              </a:rPr>
              <a:t>vertex</a:t>
            </a:r>
            <a:endParaRPr/>
          </a:p>
          <a:p>
            <a:pPr indent="-273050" lvl="0" marL="273050" marR="0" rtl="0" algn="l">
              <a:lnSpc>
                <a:spcPct val="100000"/>
              </a:lnSpc>
              <a:spcBef>
                <a:spcPts val="600"/>
              </a:spcBef>
              <a:spcAft>
                <a:spcPts val="0"/>
              </a:spcAft>
              <a:buClr>
                <a:schemeClr val="accent1"/>
              </a:buClr>
              <a:buSzPts val="1400"/>
              <a:buFont typeface="Noto Sans Symbols"/>
              <a:buChar char="🞆"/>
            </a:pPr>
            <a:r>
              <a:rPr b="0" i="0" lang="en-US" sz="2000" u="none">
                <a:solidFill>
                  <a:schemeClr val="dk1"/>
                </a:solidFill>
                <a:latin typeface="Century Schoolbook"/>
                <a:ea typeface="Century Schoolbook"/>
                <a:cs typeface="Century Schoolbook"/>
                <a:sym typeface="Century Schoolbook"/>
              </a:rPr>
              <a:t>Goal</a:t>
            </a:r>
            <a:endParaRPr/>
          </a:p>
          <a:p>
            <a:pPr indent="-273050" lvl="1" marL="639762" marR="0" rtl="0" algn="l">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To find a path between two vertices such that the sum of the weights of its edges is </a:t>
            </a:r>
            <a:r>
              <a:rPr b="0" i="0" lang="en-US" sz="2000" u="none" cap="none" strike="noStrike">
                <a:solidFill>
                  <a:schemeClr val="folHlink"/>
                </a:solidFill>
                <a:latin typeface="Century Schoolbook"/>
                <a:ea typeface="Century Schoolbook"/>
                <a:cs typeface="Century Schoolbook"/>
                <a:sym typeface="Century Schoolbook"/>
              </a:rPr>
              <a:t>minimized</a:t>
            </a:r>
            <a:endParaRPr/>
          </a:p>
        </p:txBody>
      </p:sp>
      <p:sp>
        <p:nvSpPr>
          <p:cNvPr id="804" name="Google Shape;804;gcd1930b975_0_2040"/>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cd1930b975_0_2047"/>
          <p:cNvSpPr txBox="1"/>
          <p:nvPr>
            <p:ph type="title"/>
          </p:nvPr>
        </p:nvSpPr>
        <p:spPr>
          <a:xfrm>
            <a:off x="1116012" y="692150"/>
            <a:ext cx="7793100" cy="579300"/>
          </a:xfrm>
          <a:prstGeom prst="rect">
            <a:avLst/>
          </a:prstGeom>
          <a:noFill/>
          <a:ln>
            <a:noFill/>
          </a:ln>
        </p:spPr>
        <p:txBody>
          <a:bodyPr anchorCtr="0" anchor="ctr" bIns="46025" lIns="92075" spcFirstLastPara="1" rIns="92075" wrap="square" tIns="46025">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TYPES OF THE SHORTEST PATH PROBLEM</a:t>
            </a:r>
            <a:endParaRPr b="1"/>
          </a:p>
        </p:txBody>
      </p:sp>
      <p:sp>
        <p:nvSpPr>
          <p:cNvPr id="811" name="Google Shape;811;gcd1930b975_0_2047"/>
          <p:cNvSpPr txBox="1"/>
          <p:nvPr>
            <p:ph idx="1" type="body"/>
          </p:nvPr>
        </p:nvSpPr>
        <p:spPr>
          <a:xfrm>
            <a:off x="179387" y="1484312"/>
            <a:ext cx="8713800" cy="4114800"/>
          </a:xfrm>
          <a:prstGeom prst="rect">
            <a:avLst/>
          </a:prstGeom>
          <a:noFill/>
          <a:ln>
            <a:noFill/>
          </a:ln>
        </p:spPr>
        <p:txBody>
          <a:bodyPr anchorCtr="0" anchor="t" bIns="46025" lIns="92075" spcFirstLastPara="1" rIns="92075" wrap="square" tIns="46025">
            <a:noAutofit/>
          </a:bodyPr>
          <a:lstStyle/>
          <a:p>
            <a:pPr indent="-273050" lvl="0" marL="273050" marR="0" rtl="0" algn="l">
              <a:lnSpc>
                <a:spcPct val="100000"/>
              </a:lnSpc>
              <a:spcBef>
                <a:spcPts val="0"/>
              </a:spcBef>
              <a:spcAft>
                <a:spcPts val="0"/>
              </a:spcAft>
              <a:buClr>
                <a:schemeClr val="dk2"/>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Three types</a:t>
            </a:r>
            <a:endParaRPr/>
          </a:p>
          <a:p>
            <a:pPr indent="-273050" lvl="1" marL="639762" marR="0" rtl="0" algn="l">
              <a:lnSpc>
                <a:spcPct val="100000"/>
              </a:lnSpc>
              <a:spcBef>
                <a:spcPts val="480"/>
              </a:spcBef>
              <a:spcAft>
                <a:spcPts val="0"/>
              </a:spcAft>
              <a:buClr>
                <a:schemeClr val="dk2"/>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Single-source single-destination shortest path</a:t>
            </a:r>
            <a:endParaRPr/>
          </a:p>
          <a:p>
            <a:pPr indent="-273050" lvl="1" marL="639762" marR="0" rtl="0" algn="l">
              <a:lnSpc>
                <a:spcPct val="100000"/>
              </a:lnSpc>
              <a:spcBef>
                <a:spcPts val="480"/>
              </a:spcBef>
              <a:spcAft>
                <a:spcPts val="0"/>
              </a:spcAft>
              <a:buClr>
                <a:schemeClr val="dk2"/>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Single-source all-destinations shortest path</a:t>
            </a:r>
            <a:endParaRPr/>
          </a:p>
          <a:p>
            <a:pPr indent="-273050" lvl="1" marL="639762" marR="0" rtl="0" algn="l">
              <a:lnSpc>
                <a:spcPct val="100000"/>
              </a:lnSpc>
              <a:spcBef>
                <a:spcPts val="480"/>
              </a:spcBef>
              <a:spcAft>
                <a:spcPts val="0"/>
              </a:spcAft>
              <a:buClr>
                <a:schemeClr val="dk2"/>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All pairs (every vertex is a source and destination) shortest path</a:t>
            </a:r>
            <a:endParaRPr/>
          </a:p>
        </p:txBody>
      </p:sp>
      <p:sp>
        <p:nvSpPr>
          <p:cNvPr id="812" name="Google Shape;812;gcd1930b975_0_2047"/>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pic>
        <p:nvPicPr>
          <p:cNvPr descr="usmapnum" id="813" name="Google Shape;813;gcd1930b975_0_2047"/>
          <p:cNvPicPr preferRelativeResize="0"/>
          <p:nvPr/>
        </p:nvPicPr>
        <p:blipFill rotWithShape="1">
          <a:blip r:embed="rId3">
            <a:alphaModFix/>
          </a:blip>
          <a:srcRect b="0" l="0" r="0" t="0"/>
          <a:stretch/>
        </p:blipFill>
        <p:spPr>
          <a:xfrm>
            <a:off x="1835150" y="3643312"/>
            <a:ext cx="5616574" cy="281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b="1" lang="en-US"/>
              <a:t>N-Queens Problem</a:t>
            </a:r>
            <a:br>
              <a:rPr b="1" lang="en-US"/>
            </a:br>
            <a:endParaRPr b="1"/>
          </a:p>
        </p:txBody>
      </p:sp>
      <p:sp>
        <p:nvSpPr>
          <p:cNvPr id="819" name="Google Shape;819;p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t/>
            </a:r>
            <a:endParaRPr b="1">
              <a:solidFill>
                <a:schemeClr val="dk1"/>
              </a:solidFill>
            </a:endParaRPr>
          </a:p>
          <a:p>
            <a:pPr indent="0" lvl="0" marL="0" rtl="0" algn="r">
              <a:spcBef>
                <a:spcPts val="0"/>
              </a:spcBef>
              <a:spcAft>
                <a:spcPts val="0"/>
              </a:spcAft>
              <a:buClr>
                <a:schemeClr val="dk1"/>
              </a:buClr>
              <a:buSzPct val="100000"/>
              <a:buFont typeface="Bookman Old Style"/>
              <a:buNone/>
            </a:pPr>
            <a:r>
              <a:t/>
            </a:r>
            <a:endParaRPr b="1">
              <a:solidFill>
                <a:schemeClr val="dk1"/>
              </a:solidFill>
            </a:endParaRPr>
          </a:p>
          <a:p>
            <a:pPr indent="0" lvl="0" marL="0" rtl="0" algn="r">
              <a:spcBef>
                <a:spcPts val="0"/>
              </a:spcBef>
              <a:spcAft>
                <a:spcPts val="0"/>
              </a:spcAft>
              <a:buClr>
                <a:schemeClr val="dk1"/>
              </a:buClr>
              <a:buSzPct val="100000"/>
              <a:buFont typeface="Bookman Old Style"/>
              <a:buNone/>
            </a:pPr>
            <a:r>
              <a:rPr b="1" lang="en-US">
                <a:solidFill>
                  <a:schemeClr val="dk1"/>
                </a:solidFill>
              </a:rPr>
              <a:t>N-Queens Problem</a:t>
            </a:r>
            <a:br>
              <a:rPr b="1" lang="en-US">
                <a:solidFill>
                  <a:schemeClr val="dk1"/>
                </a:solidFill>
              </a:rPr>
            </a:br>
            <a:endParaRPr b="1">
              <a:solidFill>
                <a:schemeClr val="dk1"/>
              </a:solidFill>
            </a:endParaRPr>
          </a:p>
          <a:p>
            <a:pPr indent="0" lvl="0" marL="0" rtl="0" algn="l">
              <a:spcBef>
                <a:spcPts val="0"/>
              </a:spcBef>
              <a:spcAft>
                <a:spcPts val="0"/>
              </a:spcAft>
              <a:buClr>
                <a:schemeClr val="dk2"/>
              </a:buClr>
              <a:buSzPct val="100000"/>
              <a:buFont typeface="Bookman Old Style"/>
              <a:buNone/>
            </a:pPr>
            <a:r>
              <a:t/>
            </a:r>
            <a:endParaRPr/>
          </a:p>
        </p:txBody>
      </p:sp>
      <p:sp>
        <p:nvSpPr>
          <p:cNvPr id="825" name="Google Shape;825;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N - Queens problem is to place n - queens in such a manner on an n x n chessboard that no queens attack each other by being in the same row, column or diagonal.</a:t>
            </a:r>
            <a:endParaRPr/>
          </a:p>
          <a:p>
            <a:pPr indent="-274320" lvl="0" marL="274320" rtl="0" algn="l">
              <a:spcBef>
                <a:spcPts val="600"/>
              </a:spcBef>
              <a:spcAft>
                <a:spcPts val="0"/>
              </a:spcAft>
              <a:buSzPts val="1976"/>
              <a:buChar char="🞂"/>
            </a:pPr>
            <a:r>
              <a:rPr lang="en-US"/>
              <a:t>It can be seen that for n =1, the problem has a trivial solution, and no solution exists for n =2 and n =3. So first we will consider the 4 queens problem and then generate it to n - queens problem.</a:t>
            </a:r>
            <a:endParaRPr/>
          </a:p>
          <a:p>
            <a:pPr indent="-274320" lvl="0" marL="274320" rtl="0" algn="l">
              <a:spcBef>
                <a:spcPts val="600"/>
              </a:spcBef>
              <a:spcAft>
                <a:spcPts val="0"/>
              </a:spcAft>
              <a:buSzPts val="1976"/>
              <a:buChar char="🞂"/>
            </a:pPr>
            <a:r>
              <a:rPr lang="en-US"/>
              <a:t>Given a 4 x 4 chessboard and number the rows and column of the chessboard 1 through 4.</a:t>
            </a:r>
            <a:endParaRPr/>
          </a:p>
          <a:p>
            <a:pPr indent="-274320" lvl="0" marL="274320" rtl="0" algn="l">
              <a:spcBef>
                <a:spcPts val="600"/>
              </a:spcBef>
              <a:spcAft>
                <a:spcPts val="0"/>
              </a:spcAft>
              <a:buSzPts val="1976"/>
              <a:buChar char="🞂"/>
            </a:pP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
          <p:cNvSpPr txBox="1"/>
          <p:nvPr>
            <p:ph type="title"/>
          </p:nvPr>
        </p:nvSpPr>
        <p:spPr>
          <a:xfrm>
            <a:off x="457200" y="6780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b="1" lang="en-US">
                <a:solidFill>
                  <a:schemeClr val="dk1"/>
                </a:solidFill>
              </a:rPr>
              <a:t>N-Queens Problem</a:t>
            </a:r>
            <a:br>
              <a:rPr b="1" lang="en-US">
                <a:solidFill>
                  <a:schemeClr val="dk1"/>
                </a:solidFill>
              </a:rPr>
            </a:br>
            <a:endParaRPr b="1">
              <a:solidFill>
                <a:schemeClr val="dk1"/>
              </a:solidFill>
            </a:endParaRPr>
          </a:p>
          <a:p>
            <a:pPr indent="0" lvl="0" marL="0" rtl="0" algn="l">
              <a:spcBef>
                <a:spcPts val="0"/>
              </a:spcBef>
              <a:spcAft>
                <a:spcPts val="0"/>
              </a:spcAft>
              <a:buClr>
                <a:schemeClr val="dk2"/>
              </a:buClr>
              <a:buSzPct val="100000"/>
              <a:buFont typeface="Bookman Old Style"/>
              <a:buNone/>
            </a:pPr>
            <a:r>
              <a:t/>
            </a:r>
            <a:endParaRPr/>
          </a:p>
        </p:txBody>
      </p:sp>
      <p:sp>
        <p:nvSpPr>
          <p:cNvPr id="831" name="Google Shape;831;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N-Queens Problem" id="832" name="Google Shape;832;p3"/>
          <p:cNvPicPr preferRelativeResize="0"/>
          <p:nvPr/>
        </p:nvPicPr>
        <p:blipFill rotWithShape="1">
          <a:blip r:embed="rId3">
            <a:alphaModFix/>
          </a:blip>
          <a:srcRect b="0" l="0" r="0" t="0"/>
          <a:stretch/>
        </p:blipFill>
        <p:spPr>
          <a:xfrm>
            <a:off x="1637855" y="1668592"/>
            <a:ext cx="4857784" cy="58351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pic>
        <p:nvPicPr>
          <p:cNvPr descr="N-Queens Problem" id="837" name="Google Shape;837;p4"/>
          <p:cNvPicPr preferRelativeResize="0"/>
          <p:nvPr/>
        </p:nvPicPr>
        <p:blipFill rotWithShape="1">
          <a:blip r:embed="rId3">
            <a:alphaModFix/>
          </a:blip>
          <a:srcRect b="0" l="0" r="0" t="0"/>
          <a:stretch/>
        </p:blipFill>
        <p:spPr>
          <a:xfrm>
            <a:off x="2001830" y="229875"/>
            <a:ext cx="5715040" cy="602954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
          <p:cNvSpPr txBox="1"/>
          <p:nvPr>
            <p:ph type="title"/>
          </p:nvPr>
        </p:nvSpPr>
        <p:spPr>
          <a:xfrm>
            <a:off x="457200" y="437725"/>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b="1" lang="en-US">
                <a:solidFill>
                  <a:schemeClr val="dk1"/>
                </a:solidFill>
              </a:rPr>
              <a:t>N-Queens Problem</a:t>
            </a:r>
            <a:br>
              <a:rPr b="1" lang="en-US">
                <a:solidFill>
                  <a:schemeClr val="dk1"/>
                </a:solidFill>
              </a:rPr>
            </a:br>
            <a:endParaRPr b="1">
              <a:solidFill>
                <a:schemeClr val="dk1"/>
              </a:solidFill>
            </a:endParaRPr>
          </a:p>
          <a:p>
            <a:pPr indent="0" lvl="0" marL="0" rtl="0" algn="l">
              <a:spcBef>
                <a:spcPts val="0"/>
              </a:spcBef>
              <a:spcAft>
                <a:spcPts val="0"/>
              </a:spcAft>
              <a:buClr>
                <a:schemeClr val="dk2"/>
              </a:buClr>
              <a:buSzPct val="100000"/>
              <a:buFont typeface="Bookman Old Style"/>
              <a:buNone/>
            </a:pPr>
            <a:r>
              <a:t/>
            </a:r>
            <a:endParaRPr/>
          </a:p>
        </p:txBody>
      </p:sp>
      <p:sp>
        <p:nvSpPr>
          <p:cNvPr id="843" name="Google Shape;843;p5"/>
          <p:cNvSpPr txBox="1"/>
          <p:nvPr>
            <p:ph idx="1" type="body"/>
          </p:nvPr>
        </p:nvSpPr>
        <p:spPr>
          <a:xfrm>
            <a:off x="457200" y="1428325"/>
            <a:ext cx="8229600" cy="493770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N-Queens Problem" id="844" name="Google Shape;844;p5"/>
          <p:cNvPicPr preferRelativeResize="0"/>
          <p:nvPr/>
        </p:nvPicPr>
        <p:blipFill rotWithShape="1">
          <a:blip r:embed="rId3">
            <a:alphaModFix/>
          </a:blip>
          <a:srcRect b="0" l="0" r="0" t="0"/>
          <a:stretch/>
        </p:blipFill>
        <p:spPr>
          <a:xfrm>
            <a:off x="2095758" y="1428318"/>
            <a:ext cx="4952490" cy="51435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b="1" lang="en-US"/>
              <a:t>4 - Queens solution space with nodes numbered in DFS</a:t>
            </a:r>
            <a:endParaRPr/>
          </a:p>
        </p:txBody>
      </p:sp>
      <p:sp>
        <p:nvSpPr>
          <p:cNvPr id="850" name="Google Shape;850;p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N-Queens Problem" id="851" name="Google Shape;851;p6"/>
          <p:cNvPicPr preferRelativeResize="0"/>
          <p:nvPr/>
        </p:nvPicPr>
        <p:blipFill rotWithShape="1">
          <a:blip r:embed="rId3">
            <a:alphaModFix/>
          </a:blip>
          <a:srcRect b="0" l="0" r="0" t="0"/>
          <a:stretch/>
        </p:blipFill>
        <p:spPr>
          <a:xfrm>
            <a:off x="214282" y="1428736"/>
            <a:ext cx="8669875" cy="40005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cd1930b975_0_49"/>
          <p:cNvSpPr txBox="1"/>
          <p:nvPr>
            <p:ph type="title"/>
          </p:nvPr>
        </p:nvSpPr>
        <p:spPr>
          <a:xfrm>
            <a:off x="304800" y="457200"/>
            <a:ext cx="4648200" cy="609600"/>
          </a:xfrm>
          <a:prstGeom prst="rect">
            <a:avLst/>
          </a:prstGeom>
          <a:solidFill>
            <a:srgbClr val="FEB687"/>
          </a:solid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200" u="none">
                <a:solidFill>
                  <a:schemeClr val="dk2"/>
                </a:solidFill>
                <a:latin typeface="Century Schoolbook"/>
                <a:ea typeface="Century Schoolbook"/>
                <a:cs typeface="Century Schoolbook"/>
                <a:sym typeface="Century Schoolbook"/>
              </a:rPr>
              <a:t>BRANCH AND BOUND</a:t>
            </a:r>
            <a:endParaRPr b="1"/>
          </a:p>
        </p:txBody>
      </p:sp>
      <p:sp>
        <p:nvSpPr>
          <p:cNvPr id="214" name="Google Shape;214;gcd1930b975_0_49"/>
          <p:cNvSpPr txBox="1"/>
          <p:nvPr>
            <p:ph idx="1" type="body"/>
          </p:nvPr>
        </p:nvSpPr>
        <p:spPr>
          <a:xfrm>
            <a:off x="152400" y="1219200"/>
            <a:ext cx="8229600" cy="48309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680"/>
              <a:buFont typeface="Noto Sans Symbols"/>
              <a:buChar char="🞆"/>
            </a:pPr>
            <a:r>
              <a:rPr b="1" i="0" lang="en-US" sz="2400" u="none">
                <a:solidFill>
                  <a:schemeClr val="dk1"/>
                </a:solidFill>
                <a:latin typeface="Century Schoolbook"/>
                <a:ea typeface="Century Schoolbook"/>
                <a:cs typeface="Century Schoolbook"/>
                <a:sym typeface="Century Schoolbook"/>
              </a:rPr>
              <a:t>Branch and bound</a:t>
            </a:r>
            <a:r>
              <a:rPr b="0" i="0" lang="en-US" sz="2400" u="none">
                <a:solidFill>
                  <a:schemeClr val="dk1"/>
                </a:solidFill>
                <a:latin typeface="Century Schoolbook"/>
                <a:ea typeface="Century Schoolbook"/>
                <a:cs typeface="Century Schoolbook"/>
                <a:sym typeface="Century Schoolbook"/>
              </a:rPr>
              <a:t> (BB) is a general algorithm for finding optimal solutions of various optimization problems, especially in discrete and combinatorial optimization. It consists of a systematic enumeration of all candidate solutions, where large subsets of fruitless candidates are discarded </a:t>
            </a:r>
            <a:r>
              <a:rPr b="0" i="1" lang="en-US" sz="2400" u="none">
                <a:solidFill>
                  <a:schemeClr val="dk1"/>
                </a:solidFill>
                <a:latin typeface="Century Schoolbook"/>
                <a:ea typeface="Century Schoolbook"/>
                <a:cs typeface="Century Schoolbook"/>
                <a:sym typeface="Century Schoolbook"/>
              </a:rPr>
              <a:t>en masse (</a:t>
            </a:r>
            <a:r>
              <a:rPr b="0" i="0" lang="en-US" sz="2400" u="none">
                <a:solidFill>
                  <a:schemeClr val="dk1"/>
                </a:solidFill>
                <a:latin typeface="Century Schoolbook"/>
                <a:ea typeface="Century Schoolbook"/>
                <a:cs typeface="Century Schoolbook"/>
                <a:sym typeface="Century Schoolbook"/>
              </a:rPr>
              <a:t>all together), by using upper and lower estimated bounds of the quantity being optimized.</a:t>
            </a:r>
            <a:endParaRPr/>
          </a:p>
        </p:txBody>
      </p:sp>
      <p:sp>
        <p:nvSpPr>
          <p:cNvPr id="215" name="Google Shape;215;gcd1930b975_0_49"/>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7"/>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b="1" lang="en-US"/>
              <a:t>Subset-Sum Problem</a:t>
            </a:r>
            <a:endParaRPr b="1"/>
          </a:p>
        </p:txBody>
      </p:sp>
      <p:sp>
        <p:nvSpPr>
          <p:cNvPr id="857" name="Google Shape;857;p7"/>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
          <p:cNvSpPr txBox="1"/>
          <p:nvPr>
            <p:ph type="title"/>
          </p:nvPr>
        </p:nvSpPr>
        <p:spPr>
          <a:xfrm>
            <a:off x="457200" y="94925"/>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b="1" lang="en-US"/>
              <a:t>Introduction - </a:t>
            </a:r>
            <a:r>
              <a:rPr b="1" lang="en-US">
                <a:solidFill>
                  <a:schemeClr val="dk1"/>
                </a:solidFill>
              </a:rPr>
              <a:t>Subset-Sum Problem</a:t>
            </a:r>
            <a:endParaRPr b="1">
              <a:solidFill>
                <a:schemeClr val="dk1"/>
              </a:solidFill>
            </a:endParaRPr>
          </a:p>
          <a:p>
            <a:pPr indent="0" lvl="0" marL="0" rtl="0" algn="l">
              <a:spcBef>
                <a:spcPts val="0"/>
              </a:spcBef>
              <a:spcAft>
                <a:spcPts val="0"/>
              </a:spcAft>
              <a:buClr>
                <a:schemeClr val="dk2"/>
              </a:buClr>
              <a:buSzPct val="100000"/>
              <a:buFont typeface="Bookman Old Style"/>
              <a:buNone/>
            </a:pPr>
            <a:r>
              <a:t/>
            </a:r>
            <a:endParaRPr/>
          </a:p>
        </p:txBody>
      </p:sp>
      <p:sp>
        <p:nvSpPr>
          <p:cNvPr id="863" name="Google Shape;863;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The Subset-Sum Problem is to find a subset's' of the given set S = (S</a:t>
            </a:r>
            <a:r>
              <a:rPr baseline="-25000" lang="en-US"/>
              <a:t>1</a:t>
            </a:r>
            <a:r>
              <a:rPr lang="en-US"/>
              <a:t> S</a:t>
            </a:r>
            <a:r>
              <a:rPr baseline="-25000" lang="en-US"/>
              <a:t>2</a:t>
            </a:r>
            <a:r>
              <a:rPr lang="en-US"/>
              <a:t> S</a:t>
            </a:r>
            <a:r>
              <a:rPr baseline="-25000" lang="en-US"/>
              <a:t>3</a:t>
            </a:r>
            <a:r>
              <a:rPr lang="en-US"/>
              <a:t>...S</a:t>
            </a:r>
            <a:r>
              <a:rPr baseline="-25000" lang="en-US"/>
              <a:t>n</a:t>
            </a:r>
            <a:r>
              <a:rPr lang="en-US"/>
              <a:t>) where the elements of the set S are n positive integers in such a manner that s'∈S and sum of the elements of subset's' is equal to some positive integer 'X.‘</a:t>
            </a:r>
            <a:endParaRPr/>
          </a:p>
          <a:p>
            <a:pPr indent="-274320" lvl="0" marL="274320" rtl="0" algn="l">
              <a:spcBef>
                <a:spcPts val="600"/>
              </a:spcBef>
              <a:spcAft>
                <a:spcPts val="0"/>
              </a:spcAft>
              <a:buSzPts val="1976"/>
              <a:buChar char="🞂"/>
            </a:pPr>
            <a:r>
              <a:rPr lang="en-US"/>
              <a:t>The Subset-Sum Problem can be solved by using the backtracking approach. In this implicit tree is a binary tree.</a:t>
            </a:r>
            <a:endParaRPr/>
          </a:p>
          <a:p>
            <a:pPr indent="-274320" lvl="0" marL="274320" rtl="0" algn="l">
              <a:spcBef>
                <a:spcPts val="600"/>
              </a:spcBef>
              <a:spcAft>
                <a:spcPts val="0"/>
              </a:spcAft>
              <a:buSzPts val="1976"/>
              <a:buChar char="🞂"/>
            </a:pPr>
            <a:r>
              <a:rPr lang="en-US"/>
              <a:t>The root of the tree is selected in such a way that represents that no decision is yet taken on any input. </a:t>
            </a:r>
            <a:endParaRPr/>
          </a:p>
          <a:p>
            <a:pPr indent="-274320" lvl="0" marL="274320" rtl="0" algn="l">
              <a:spcBef>
                <a:spcPts val="600"/>
              </a:spcBef>
              <a:spcAft>
                <a:spcPts val="0"/>
              </a:spcAft>
              <a:buSzPts val="1976"/>
              <a:buChar char="🞂"/>
            </a:pPr>
            <a:r>
              <a:rPr lang="en-US"/>
              <a:t>Assume that the elements of the given set are arranged in increasing order: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b="1" lang="en-US">
                <a:solidFill>
                  <a:schemeClr val="dk1"/>
                </a:solidFill>
              </a:rPr>
              <a:t>Subset-Sum Problem</a:t>
            </a:r>
            <a:endParaRPr b="1">
              <a:solidFill>
                <a:schemeClr val="dk1"/>
              </a:solidFill>
            </a:endParaRPr>
          </a:p>
          <a:p>
            <a:pPr indent="0" lvl="0" marL="0" rtl="0" algn="l">
              <a:spcBef>
                <a:spcPts val="0"/>
              </a:spcBef>
              <a:spcAft>
                <a:spcPts val="0"/>
              </a:spcAft>
              <a:buClr>
                <a:schemeClr val="dk2"/>
              </a:buClr>
              <a:buSzPct val="100000"/>
              <a:buFont typeface="Bookman Old Style"/>
              <a:buNone/>
            </a:pPr>
            <a:r>
              <a:t/>
            </a:r>
            <a:endParaRPr/>
          </a:p>
        </p:txBody>
      </p:sp>
      <p:sp>
        <p:nvSpPr>
          <p:cNvPr id="869" name="Google Shape;869;p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left child of the root node indicated that we have to include 'S</a:t>
            </a:r>
            <a:r>
              <a:rPr baseline="-25000" lang="en-US"/>
              <a:t>1</a:t>
            </a:r>
            <a:r>
              <a:rPr lang="en-US"/>
              <a:t>' from the set 'S' and the right child of the root indicates that we have to exclude 'S</a:t>
            </a:r>
            <a:r>
              <a:rPr baseline="-25000" lang="en-US"/>
              <a:t>1</a:t>
            </a:r>
            <a:r>
              <a:rPr lang="en-US"/>
              <a:t>'. </a:t>
            </a:r>
            <a:endParaRPr/>
          </a:p>
          <a:p>
            <a:pPr indent="-274320" lvl="0" marL="274320" rtl="0" algn="l">
              <a:spcBef>
                <a:spcPts val="600"/>
              </a:spcBef>
              <a:spcAft>
                <a:spcPts val="0"/>
              </a:spcAft>
              <a:buSzPts val="1976"/>
              <a:buChar char="🞂"/>
            </a:pPr>
            <a:r>
              <a:rPr lang="en-US"/>
              <a:t>Each node stores the total of the partial solution elements. If at any stage the sum equals to 'X' then the search is successful and terminates.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0"/>
          <p:cNvSpPr txBox="1"/>
          <p:nvPr>
            <p:ph idx="1" type="body"/>
          </p:nvPr>
        </p:nvSpPr>
        <p:spPr>
          <a:xfrm>
            <a:off x="428596" y="21429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Example:</a:t>
            </a:r>
            <a:r>
              <a:rPr lang="en-US"/>
              <a:t> Given a set S = (3, 4, 5, 6) and X =9. Obtain the subset sum using Backtracking approach.</a:t>
            </a:r>
            <a:endParaRPr/>
          </a:p>
          <a:p>
            <a:pPr indent="-274320" lvl="1" marL="548640" rtl="0" algn="l">
              <a:spcBef>
                <a:spcPts val="500"/>
              </a:spcBef>
              <a:spcAft>
                <a:spcPts val="0"/>
              </a:spcAft>
              <a:buSzPts val="1748"/>
              <a:buChar char="🞂"/>
            </a:pPr>
            <a:r>
              <a:rPr lang="en-US"/>
              <a:t>Initially S = (3, 4, 5, 6) and X =9.  </a:t>
            </a:r>
            <a:endParaRPr/>
          </a:p>
          <a:p>
            <a:pPr indent="-274320" lvl="1" marL="548640" rtl="0" algn="l">
              <a:spcBef>
                <a:spcPts val="500"/>
              </a:spcBef>
              <a:spcAft>
                <a:spcPts val="0"/>
              </a:spcAft>
              <a:buSzPts val="1748"/>
              <a:buChar char="🞂"/>
            </a:pPr>
            <a:r>
              <a:rPr lang="en-US"/>
              <a:t>S'= (∅)  </a:t>
            </a:r>
            <a:endParaRPr/>
          </a:p>
          <a:p>
            <a:pPr indent="-274320" lvl="0" marL="274320" rtl="0" algn="l">
              <a:spcBef>
                <a:spcPts val="600"/>
              </a:spcBef>
              <a:spcAft>
                <a:spcPts val="0"/>
              </a:spcAft>
              <a:buSzPts val="1824"/>
              <a:buChar char="🞂"/>
            </a:pPr>
            <a:r>
              <a:rPr lang="en-US" sz="2400"/>
              <a:t>The implicit binary tree for the subset sum problem is shown as fig:</a:t>
            </a:r>
            <a:endParaRPr sz="2400"/>
          </a:p>
        </p:txBody>
      </p:sp>
      <p:pic>
        <p:nvPicPr>
          <p:cNvPr descr="Subset-Sum Problem" id="875" name="Google Shape;875;p10"/>
          <p:cNvPicPr preferRelativeResize="0"/>
          <p:nvPr/>
        </p:nvPicPr>
        <p:blipFill rotWithShape="1">
          <a:blip r:embed="rId3">
            <a:alphaModFix/>
          </a:blip>
          <a:srcRect b="0" l="0" r="0" t="0"/>
          <a:stretch/>
        </p:blipFill>
        <p:spPr>
          <a:xfrm>
            <a:off x="1148138" y="2404506"/>
            <a:ext cx="6556018" cy="41434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b="1" lang="en-US"/>
              <a:t>Hamiltonian Circuit Problems</a:t>
            </a:r>
            <a:br>
              <a:rPr b="1" lang="en-US"/>
            </a:br>
            <a:endParaRPr b="1"/>
          </a:p>
        </p:txBody>
      </p:sp>
      <p:sp>
        <p:nvSpPr>
          <p:cNvPr id="881" name="Google Shape;881;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just">
              <a:spcBef>
                <a:spcPts val="0"/>
              </a:spcBef>
              <a:spcAft>
                <a:spcPts val="0"/>
              </a:spcAft>
              <a:buSzPct val="76000"/>
              <a:buChar char="🞂"/>
            </a:pPr>
            <a:r>
              <a:rPr lang="en-US"/>
              <a:t>Given a graph G = (V, E) we have to find the Hamiltonian Circuit using Backtracking approach. </a:t>
            </a:r>
            <a:endParaRPr/>
          </a:p>
          <a:p>
            <a:pPr indent="-274320" lvl="0" marL="274320" rtl="0" algn="just">
              <a:spcBef>
                <a:spcPts val="600"/>
              </a:spcBef>
              <a:spcAft>
                <a:spcPts val="0"/>
              </a:spcAft>
              <a:buSzPct val="76000"/>
              <a:buChar char="🞂"/>
            </a:pPr>
            <a:r>
              <a:rPr lang="en-US"/>
              <a:t>We start our search from any arbitrary vertex say 'a.‘</a:t>
            </a:r>
            <a:endParaRPr/>
          </a:p>
          <a:p>
            <a:pPr indent="-274320" lvl="0" marL="274320" rtl="0" algn="just">
              <a:spcBef>
                <a:spcPts val="600"/>
              </a:spcBef>
              <a:spcAft>
                <a:spcPts val="0"/>
              </a:spcAft>
              <a:buSzPct val="76000"/>
              <a:buChar char="🞂"/>
            </a:pPr>
            <a:r>
              <a:rPr lang="en-US"/>
              <a:t> This vertex 'a' becomes the root of our implicit tree. </a:t>
            </a:r>
            <a:endParaRPr/>
          </a:p>
          <a:p>
            <a:pPr indent="-274320" lvl="0" marL="274320" rtl="0" algn="just">
              <a:spcBef>
                <a:spcPts val="600"/>
              </a:spcBef>
              <a:spcAft>
                <a:spcPts val="0"/>
              </a:spcAft>
              <a:buSzPct val="76000"/>
              <a:buChar char="🞂"/>
            </a:pPr>
            <a:r>
              <a:rPr lang="en-US"/>
              <a:t>The first element of our partial solution is the first intermediate vertex of the Hamiltonian Cycle that is to be constructed. </a:t>
            </a:r>
            <a:endParaRPr/>
          </a:p>
          <a:p>
            <a:pPr indent="-274320" lvl="0" marL="274320" rtl="0" algn="just">
              <a:spcBef>
                <a:spcPts val="600"/>
              </a:spcBef>
              <a:spcAft>
                <a:spcPts val="0"/>
              </a:spcAft>
              <a:buSzPct val="76000"/>
              <a:buChar char="🞂"/>
            </a:pPr>
            <a:r>
              <a:rPr lang="en-US"/>
              <a:t>The next adjacent vertex is selected by alphabetical order.</a:t>
            </a:r>
            <a:endParaRPr/>
          </a:p>
          <a:p>
            <a:pPr indent="-274320" lvl="0" marL="274320" rtl="0" algn="just">
              <a:spcBef>
                <a:spcPts val="600"/>
              </a:spcBef>
              <a:spcAft>
                <a:spcPts val="0"/>
              </a:spcAft>
              <a:buSzPct val="76000"/>
              <a:buChar char="🞂"/>
            </a:pPr>
            <a:r>
              <a:rPr lang="en-US"/>
              <a:t>If at any stage any arbitrary vertex makes a cycle with any vertex other than vertex 'a' then we say that </a:t>
            </a:r>
            <a:r>
              <a:rPr b="1" lang="en-US"/>
              <a:t>dead end</a:t>
            </a:r>
            <a:r>
              <a:rPr lang="en-US"/>
              <a:t> is reached. </a:t>
            </a:r>
            <a:endParaRPr/>
          </a:p>
          <a:p>
            <a:pPr indent="-274320" lvl="0" marL="274320" rtl="0" algn="just">
              <a:spcBef>
                <a:spcPts val="600"/>
              </a:spcBef>
              <a:spcAft>
                <a:spcPts val="0"/>
              </a:spcAft>
              <a:buSzPct val="76000"/>
              <a:buChar char="🞂"/>
            </a:pPr>
            <a:r>
              <a:rPr lang="en-US"/>
              <a:t>In this case, we backtrack one step, and again the search begins by selecting another vertex and backtrack the element from the partial; solution must be removed. </a:t>
            </a:r>
            <a:endParaRPr/>
          </a:p>
          <a:p>
            <a:pPr indent="-274320" lvl="0" marL="274320" rtl="0" algn="just">
              <a:spcBef>
                <a:spcPts val="600"/>
              </a:spcBef>
              <a:spcAft>
                <a:spcPts val="0"/>
              </a:spcAft>
              <a:buSzPct val="76000"/>
              <a:buChar char="🞂"/>
            </a:pPr>
            <a:r>
              <a:rPr lang="en-US"/>
              <a:t>The search using backtracking is successful if a Hamiltonian Cycle is obtained.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000"/>
              <a:buFont typeface="Bookman Old Style"/>
              <a:buNone/>
            </a:pPr>
            <a:r>
              <a:rPr b="1" lang="en-US" sz="2000"/>
              <a:t>Example:</a:t>
            </a:r>
            <a:r>
              <a:rPr lang="en-US" sz="2000"/>
              <a:t> Consider a graph G = (V, E) shown in fig. we have to find a Hamiltonian circuit using Backtracking method.</a:t>
            </a:r>
            <a:endParaRPr sz="2000"/>
          </a:p>
        </p:txBody>
      </p:sp>
      <p:sp>
        <p:nvSpPr>
          <p:cNvPr id="887" name="Google Shape;887;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Hamiltonian Circuit Problems" id="888" name="Google Shape;888;p12"/>
          <p:cNvPicPr preferRelativeResize="0"/>
          <p:nvPr/>
        </p:nvPicPr>
        <p:blipFill rotWithShape="1">
          <a:blip r:embed="rId3">
            <a:alphaModFix/>
          </a:blip>
          <a:srcRect b="0" l="0" r="0" t="0"/>
          <a:stretch/>
        </p:blipFill>
        <p:spPr>
          <a:xfrm>
            <a:off x="1332952" y="2088837"/>
            <a:ext cx="6021203" cy="421484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3"/>
          <p:cNvSpPr txBox="1"/>
          <p:nvPr>
            <p:ph type="title"/>
          </p:nvPr>
        </p:nvSpPr>
        <p:spPr>
          <a:xfrm>
            <a:off x="457200" y="356450"/>
            <a:ext cx="8229600" cy="11118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b="1" lang="en-US"/>
              <a:t>Hamiltonian Circuit Problems</a:t>
            </a:r>
            <a:br>
              <a:rPr b="1" lang="en-US"/>
            </a:br>
            <a:endParaRPr b="1"/>
          </a:p>
          <a:p>
            <a:pPr indent="0" lvl="0" marL="0" rtl="0" algn="l">
              <a:spcBef>
                <a:spcPts val="0"/>
              </a:spcBef>
              <a:spcAft>
                <a:spcPts val="0"/>
              </a:spcAft>
              <a:buClr>
                <a:schemeClr val="dk2"/>
              </a:buClr>
              <a:buSzPct val="100000"/>
              <a:buFont typeface="Bookman Old Style"/>
              <a:buNone/>
            </a:pPr>
            <a:r>
              <a:t/>
            </a:r>
            <a:endParaRPr/>
          </a:p>
        </p:txBody>
      </p:sp>
      <p:sp>
        <p:nvSpPr>
          <p:cNvPr id="894" name="Google Shape;894;p13"/>
          <p:cNvSpPr txBox="1"/>
          <p:nvPr>
            <p:ph idx="1" type="body"/>
          </p:nvPr>
        </p:nvSpPr>
        <p:spPr>
          <a:xfrm>
            <a:off x="457200" y="1468250"/>
            <a:ext cx="8229600" cy="49377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number inside a node is the sum of the partial solution elements at a particular level.</a:t>
            </a:r>
            <a:endParaRPr/>
          </a:p>
          <a:p>
            <a:pPr indent="-274320" lvl="0" marL="274320" rtl="0" algn="l">
              <a:spcBef>
                <a:spcPts val="600"/>
              </a:spcBef>
              <a:spcAft>
                <a:spcPts val="0"/>
              </a:spcAft>
              <a:buSzPts val="1976"/>
              <a:buChar char="🞂"/>
            </a:pPr>
            <a:r>
              <a:rPr lang="en-US"/>
              <a:t>Thus, if our partial solution elements sum is equal to the positive integer 'X' then at that time search will terminate, or it continues if all the possible solution needs to be obtained.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gcd1930b975_0_0"/>
          <p:cNvSpPr txBox="1"/>
          <p:nvPr>
            <p:ph type="title"/>
          </p:nvPr>
        </p:nvSpPr>
        <p:spPr>
          <a:xfrm>
            <a:off x="457200" y="152400"/>
            <a:ext cx="8229600" cy="295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1300">
                <a:solidFill>
                  <a:srgbClr val="40424E"/>
                </a:solidFill>
                <a:highlight>
                  <a:srgbClr val="FFFFFF"/>
                </a:highlight>
                <a:latin typeface="Arial"/>
                <a:ea typeface="Arial"/>
                <a:cs typeface="Arial"/>
                <a:sym typeface="Arial"/>
              </a:rPr>
              <a:t>Greedy method and Dynamic programming</a:t>
            </a:r>
            <a:endParaRPr/>
          </a:p>
        </p:txBody>
      </p:sp>
      <p:sp>
        <p:nvSpPr>
          <p:cNvPr id="900" name="Google Shape;900;gcd1930b975_0_0"/>
          <p:cNvSpPr txBox="1"/>
          <p:nvPr>
            <p:ph idx="1" type="body"/>
          </p:nvPr>
        </p:nvSpPr>
        <p:spPr>
          <a:xfrm>
            <a:off x="457200" y="1219200"/>
            <a:ext cx="8229600" cy="49377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901" name="Google Shape;901;gcd1930b975_0_0"/>
          <p:cNvPicPr preferRelativeResize="0"/>
          <p:nvPr/>
        </p:nvPicPr>
        <p:blipFill>
          <a:blip r:embed="rId3">
            <a:alphaModFix/>
          </a:blip>
          <a:stretch>
            <a:fillRect/>
          </a:stretch>
        </p:blipFill>
        <p:spPr>
          <a:xfrm>
            <a:off x="219075" y="628650"/>
            <a:ext cx="8705850" cy="560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d9ac8bd7d3_0_95"/>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Travelling Salesman problem </a:t>
            </a:r>
            <a:endParaRPr b="1"/>
          </a:p>
        </p:txBody>
      </p:sp>
      <p:sp>
        <p:nvSpPr>
          <p:cNvPr id="907" name="Google Shape;907;gd9ac8bd7d3_0_95"/>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908" name="Google Shape;908;gd9ac8bd7d3_0_95"/>
          <p:cNvPicPr preferRelativeResize="0"/>
          <p:nvPr/>
        </p:nvPicPr>
        <p:blipFill rotWithShape="1">
          <a:blip r:embed="rId3">
            <a:alphaModFix/>
          </a:blip>
          <a:srcRect b="0" l="0" r="0" t="0"/>
          <a:stretch/>
        </p:blipFill>
        <p:spPr>
          <a:xfrm>
            <a:off x="0" y="2133600"/>
            <a:ext cx="3981450" cy="3209925"/>
          </a:xfrm>
          <a:prstGeom prst="rect">
            <a:avLst/>
          </a:prstGeom>
          <a:noFill/>
          <a:ln>
            <a:noFill/>
          </a:ln>
        </p:spPr>
      </p:pic>
      <p:pic>
        <p:nvPicPr>
          <p:cNvPr id="909" name="Google Shape;909;gd9ac8bd7d3_0_95"/>
          <p:cNvPicPr preferRelativeResize="0"/>
          <p:nvPr/>
        </p:nvPicPr>
        <p:blipFill rotWithShape="1">
          <a:blip r:embed="rId4">
            <a:alphaModFix/>
          </a:blip>
          <a:srcRect b="0" l="0" r="0" t="0"/>
          <a:stretch/>
        </p:blipFill>
        <p:spPr>
          <a:xfrm>
            <a:off x="4267200" y="2286000"/>
            <a:ext cx="4429125" cy="2381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d9ac8bd7d3_0_10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Step-01:</a:t>
            </a:r>
            <a:br>
              <a:rPr b="1" lang="en-US"/>
            </a:br>
            <a:br>
              <a:rPr lang="en-US"/>
            </a:br>
            <a:endParaRPr/>
          </a:p>
        </p:txBody>
      </p:sp>
      <p:pic>
        <p:nvPicPr>
          <p:cNvPr id="915" name="Google Shape;915;gd9ac8bd7d3_0_102"/>
          <p:cNvPicPr preferRelativeResize="0"/>
          <p:nvPr/>
        </p:nvPicPr>
        <p:blipFill rotWithShape="1">
          <a:blip r:embed="rId3">
            <a:alphaModFix/>
          </a:blip>
          <a:srcRect b="0" l="0" r="0" t="0"/>
          <a:stretch/>
        </p:blipFill>
        <p:spPr>
          <a:xfrm>
            <a:off x="381000" y="457200"/>
            <a:ext cx="4114800" cy="2695024"/>
          </a:xfrm>
          <a:prstGeom prst="rect">
            <a:avLst/>
          </a:prstGeom>
          <a:noFill/>
          <a:ln>
            <a:noFill/>
          </a:ln>
        </p:spPr>
      </p:pic>
      <p:pic>
        <p:nvPicPr>
          <p:cNvPr id="916" name="Google Shape;916;gd9ac8bd7d3_0_102"/>
          <p:cNvPicPr preferRelativeResize="0"/>
          <p:nvPr/>
        </p:nvPicPr>
        <p:blipFill rotWithShape="1">
          <a:blip r:embed="rId4">
            <a:alphaModFix/>
          </a:blip>
          <a:srcRect b="0" l="0" r="0" t="0"/>
          <a:stretch/>
        </p:blipFill>
        <p:spPr>
          <a:xfrm>
            <a:off x="4800600" y="381000"/>
            <a:ext cx="3076575" cy="2800350"/>
          </a:xfrm>
          <a:prstGeom prst="rect">
            <a:avLst/>
          </a:prstGeom>
          <a:noFill/>
          <a:ln>
            <a:noFill/>
          </a:ln>
        </p:spPr>
      </p:pic>
      <p:pic>
        <p:nvPicPr>
          <p:cNvPr id="917" name="Google Shape;917;gd9ac8bd7d3_0_102"/>
          <p:cNvPicPr preferRelativeResize="0"/>
          <p:nvPr/>
        </p:nvPicPr>
        <p:blipFill rotWithShape="1">
          <a:blip r:embed="rId5">
            <a:alphaModFix/>
          </a:blip>
          <a:srcRect b="0" l="0" r="0" t="0"/>
          <a:stretch/>
        </p:blipFill>
        <p:spPr>
          <a:xfrm>
            <a:off x="762000" y="5857875"/>
            <a:ext cx="7162800" cy="1000125"/>
          </a:xfrm>
          <a:prstGeom prst="rect">
            <a:avLst/>
          </a:prstGeom>
          <a:noFill/>
          <a:ln>
            <a:noFill/>
          </a:ln>
        </p:spPr>
      </p:pic>
      <p:pic>
        <p:nvPicPr>
          <p:cNvPr id="918" name="Google Shape;918;gd9ac8bd7d3_0_102"/>
          <p:cNvPicPr preferRelativeResize="0"/>
          <p:nvPr>
            <p:ph idx="1" type="body"/>
          </p:nvPr>
        </p:nvPicPr>
        <p:blipFill rotWithShape="1">
          <a:blip r:embed="rId6">
            <a:alphaModFix/>
          </a:blip>
          <a:srcRect b="0" l="0" r="0" t="0"/>
          <a:stretch/>
        </p:blipFill>
        <p:spPr>
          <a:xfrm>
            <a:off x="152400" y="3505200"/>
            <a:ext cx="3914700" cy="2438400"/>
          </a:xfrm>
          <a:prstGeom prst="rect">
            <a:avLst/>
          </a:prstGeom>
          <a:noFill/>
          <a:ln>
            <a:noFill/>
          </a:ln>
        </p:spPr>
      </p:pic>
      <p:sp>
        <p:nvSpPr>
          <p:cNvPr id="919" name="Google Shape;919;gd9ac8bd7d3_0_102"/>
          <p:cNvSpPr/>
          <p:nvPr/>
        </p:nvSpPr>
        <p:spPr>
          <a:xfrm>
            <a:off x="609600" y="2895600"/>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Row Reduction-</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920" name="Google Shape;920;gd9ac8bd7d3_0_102"/>
          <p:cNvSpPr/>
          <p:nvPr/>
        </p:nvSpPr>
        <p:spPr>
          <a:xfrm>
            <a:off x="3429000" y="2971800"/>
            <a:ext cx="231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Column Reduction-c</a:t>
            </a:r>
            <a:endParaRPr b="1" i="0" sz="1800" u="none" cap="none" strike="noStrike">
              <a:solidFill>
                <a:schemeClr val="dk1"/>
              </a:solidFill>
              <a:latin typeface="Calibri"/>
              <a:ea typeface="Calibri"/>
              <a:cs typeface="Calibri"/>
              <a:sym typeface="Calibri"/>
            </a:endParaRPr>
          </a:p>
        </p:txBody>
      </p:sp>
      <p:pic>
        <p:nvPicPr>
          <p:cNvPr id="921" name="Google Shape;921;gd9ac8bd7d3_0_102"/>
          <p:cNvPicPr preferRelativeResize="0"/>
          <p:nvPr/>
        </p:nvPicPr>
        <p:blipFill rotWithShape="1">
          <a:blip r:embed="rId7">
            <a:alphaModFix/>
          </a:blip>
          <a:srcRect b="0" l="0" r="0" t="0"/>
          <a:stretch/>
        </p:blipFill>
        <p:spPr>
          <a:xfrm>
            <a:off x="3200400" y="3352800"/>
            <a:ext cx="3324225" cy="2314575"/>
          </a:xfrm>
          <a:prstGeom prst="rect">
            <a:avLst/>
          </a:prstGeom>
          <a:noFill/>
          <a:ln>
            <a:noFill/>
          </a:ln>
        </p:spPr>
      </p:pic>
      <p:pic>
        <p:nvPicPr>
          <p:cNvPr id="922" name="Google Shape;922;gd9ac8bd7d3_0_102"/>
          <p:cNvPicPr preferRelativeResize="0"/>
          <p:nvPr/>
        </p:nvPicPr>
        <p:blipFill rotWithShape="1">
          <a:blip r:embed="rId8">
            <a:alphaModFix/>
          </a:blip>
          <a:srcRect b="0" l="0" r="0" t="0"/>
          <a:stretch/>
        </p:blipFill>
        <p:spPr>
          <a:xfrm>
            <a:off x="6248400" y="3657600"/>
            <a:ext cx="2371725" cy="14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d1930b975_0_74"/>
          <p:cNvSpPr txBox="1"/>
          <p:nvPr>
            <p:ph type="title"/>
          </p:nvPr>
        </p:nvSpPr>
        <p:spPr>
          <a:xfrm>
            <a:off x="457200" y="76200"/>
            <a:ext cx="7971600" cy="716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Century Schoolbook"/>
              <a:buNone/>
            </a:pPr>
            <a:r>
              <a:rPr b="1" i="0" lang="en-US" sz="3600" u="none">
                <a:solidFill>
                  <a:schemeClr val="dk2"/>
                </a:solidFill>
                <a:latin typeface="Century Schoolbook"/>
                <a:ea typeface="Century Schoolbook"/>
                <a:cs typeface="Century Schoolbook"/>
                <a:sym typeface="Century Schoolbook"/>
              </a:rPr>
              <a:t>BRANCH AND BOUND</a:t>
            </a:r>
            <a:endParaRPr b="1"/>
          </a:p>
        </p:txBody>
      </p:sp>
      <p:sp>
        <p:nvSpPr>
          <p:cNvPr id="222" name="Google Shape;222;gcd1930b975_0_74"/>
          <p:cNvSpPr txBox="1"/>
          <p:nvPr>
            <p:ph idx="1" type="body"/>
          </p:nvPr>
        </p:nvSpPr>
        <p:spPr>
          <a:xfrm>
            <a:off x="76200" y="914400"/>
            <a:ext cx="8534400" cy="5943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we picture the subproblems graphically, then we form a search tree.</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Each subproblem is linked to its parent and eventually to its children.</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Eliminating a problem from further consideration is called pruning or fathoming.</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act of bounding and then branching is called processing.</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 subproblem that has not yet been considered is called a candidate for processing.</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set of candidates for processing is called the candidate list.</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Going back on the path from a node to its root is called backtracking.</a:t>
            </a:r>
            <a:endParaRPr/>
          </a:p>
        </p:txBody>
      </p:sp>
      <p:sp>
        <p:nvSpPr>
          <p:cNvPr id="223" name="Google Shape;223;gcd1930b975_0_74"/>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gd9ac8bd7d3_0_11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Step-02:</a:t>
            </a:r>
            <a:br>
              <a:rPr b="1" lang="en-US"/>
            </a:br>
            <a:br>
              <a:rPr lang="en-US"/>
            </a:br>
            <a:endParaRPr/>
          </a:p>
        </p:txBody>
      </p:sp>
      <p:sp>
        <p:nvSpPr>
          <p:cNvPr id="928" name="Google Shape;928;gd9ac8bd7d3_0_114"/>
          <p:cNvSpPr txBox="1"/>
          <p:nvPr>
            <p:ph idx="1" type="body"/>
          </p:nvPr>
        </p:nvSpPr>
        <p:spPr>
          <a:xfrm>
            <a:off x="457200" y="609600"/>
            <a:ext cx="8229600" cy="5516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b="1" lang="en-US" sz="2800" u="sng"/>
              <a:t>Choosing To Go To Vertex-B: Node-2 (Path A → B)</a:t>
            </a:r>
            <a:endParaRPr b="1" sz="2800"/>
          </a:p>
          <a:p>
            <a:pPr indent="-139700" lvl="0" marL="342900" rtl="0" algn="l">
              <a:spcBef>
                <a:spcPts val="640"/>
              </a:spcBef>
              <a:spcAft>
                <a:spcPts val="0"/>
              </a:spcAft>
              <a:buClr>
                <a:schemeClr val="dk1"/>
              </a:buClr>
              <a:buSzPts val="3200"/>
              <a:buNone/>
            </a:pPr>
            <a:r>
              <a:t/>
            </a:r>
            <a:endParaRPr/>
          </a:p>
        </p:txBody>
      </p:sp>
      <p:pic>
        <p:nvPicPr>
          <p:cNvPr id="929" name="Google Shape;929;gd9ac8bd7d3_0_114"/>
          <p:cNvPicPr preferRelativeResize="0"/>
          <p:nvPr/>
        </p:nvPicPr>
        <p:blipFill rotWithShape="1">
          <a:blip r:embed="rId3">
            <a:alphaModFix/>
          </a:blip>
          <a:srcRect b="0" l="0" r="0" t="0"/>
          <a:stretch/>
        </p:blipFill>
        <p:spPr>
          <a:xfrm>
            <a:off x="762000" y="1600200"/>
            <a:ext cx="4238625" cy="2486025"/>
          </a:xfrm>
          <a:prstGeom prst="rect">
            <a:avLst/>
          </a:prstGeom>
          <a:noFill/>
          <a:ln>
            <a:noFill/>
          </a:ln>
        </p:spPr>
      </p:pic>
      <p:pic>
        <p:nvPicPr>
          <p:cNvPr id="930" name="Google Shape;930;gd9ac8bd7d3_0_114"/>
          <p:cNvPicPr preferRelativeResize="0"/>
          <p:nvPr/>
        </p:nvPicPr>
        <p:blipFill rotWithShape="1">
          <a:blip r:embed="rId4">
            <a:alphaModFix/>
          </a:blip>
          <a:srcRect b="0" l="0" r="0" t="0"/>
          <a:stretch/>
        </p:blipFill>
        <p:spPr>
          <a:xfrm>
            <a:off x="4876800" y="1600200"/>
            <a:ext cx="3314700" cy="2724150"/>
          </a:xfrm>
          <a:prstGeom prst="rect">
            <a:avLst/>
          </a:prstGeom>
          <a:noFill/>
          <a:ln>
            <a:noFill/>
          </a:ln>
        </p:spPr>
      </p:pic>
      <p:pic>
        <p:nvPicPr>
          <p:cNvPr id="931" name="Google Shape;931;gd9ac8bd7d3_0_114"/>
          <p:cNvPicPr preferRelativeResize="0"/>
          <p:nvPr/>
        </p:nvPicPr>
        <p:blipFill rotWithShape="1">
          <a:blip r:embed="rId5">
            <a:alphaModFix/>
          </a:blip>
          <a:srcRect b="0" l="0" r="0" t="0"/>
          <a:stretch/>
        </p:blipFill>
        <p:spPr>
          <a:xfrm>
            <a:off x="4876800" y="4162425"/>
            <a:ext cx="3571875" cy="2695575"/>
          </a:xfrm>
          <a:prstGeom prst="rect">
            <a:avLst/>
          </a:prstGeom>
          <a:noFill/>
          <a:ln>
            <a:noFill/>
          </a:ln>
        </p:spPr>
      </p:pic>
      <p:sp>
        <p:nvSpPr>
          <p:cNvPr id="932" name="Google Shape;932;gd9ac8bd7d3_0_114"/>
          <p:cNvSpPr/>
          <p:nvPr/>
        </p:nvSpPr>
        <p:spPr>
          <a:xfrm>
            <a:off x="5257800" y="1219200"/>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Row Reduction-</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sp>
        <p:nvSpPr>
          <p:cNvPr id="933" name="Google Shape;933;gd9ac8bd7d3_0_114"/>
          <p:cNvSpPr/>
          <p:nvPr/>
        </p:nvSpPr>
        <p:spPr>
          <a:xfrm>
            <a:off x="5791200" y="3962400"/>
            <a:ext cx="231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Column Reduction-c</a:t>
            </a:r>
            <a:endParaRPr b="1" i="0" sz="1800" u="none" cap="none" strike="noStrike">
              <a:solidFill>
                <a:schemeClr val="dk1"/>
              </a:solidFill>
              <a:latin typeface="Calibri"/>
              <a:ea typeface="Calibri"/>
              <a:cs typeface="Calibri"/>
              <a:sym typeface="Calibri"/>
            </a:endParaRPr>
          </a:p>
        </p:txBody>
      </p:sp>
      <p:sp>
        <p:nvSpPr>
          <p:cNvPr id="934" name="Google Shape;934;gd9ac8bd7d3_0_114"/>
          <p:cNvSpPr/>
          <p:nvPr/>
        </p:nvSpPr>
        <p:spPr>
          <a:xfrm>
            <a:off x="685800" y="4191000"/>
            <a:ext cx="46482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Cost(2)</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Cost(1) + Sum of reduction elements + M[A,B]</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18 + (13 + 5) + 0</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36</a:t>
            </a:r>
            <a:endParaRPr b="0" i="0" sz="1800" u="none" cap="none" strike="noStrike">
              <a:solidFill>
                <a:schemeClr val="dk1"/>
              </a:solidFill>
              <a:latin typeface="Calibri"/>
              <a:ea typeface="Calibri"/>
              <a:cs typeface="Calibri"/>
              <a:sym typeface="Calibri"/>
            </a:endParaRPr>
          </a:p>
        </p:txBody>
      </p:sp>
      <p:pic>
        <p:nvPicPr>
          <p:cNvPr id="935" name="Google Shape;935;gd9ac8bd7d3_0_114"/>
          <p:cNvPicPr preferRelativeResize="0"/>
          <p:nvPr/>
        </p:nvPicPr>
        <p:blipFill rotWithShape="1">
          <a:blip r:embed="rId6">
            <a:alphaModFix/>
          </a:blip>
          <a:srcRect b="0" l="0" r="0" t="0"/>
          <a:stretch/>
        </p:blipFill>
        <p:spPr>
          <a:xfrm>
            <a:off x="381000" y="304800"/>
            <a:ext cx="2190750" cy="1838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gd9ac8bd7d3_0_12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Choosing To Go To Vertex-C: Node-3 (Path A → C)</a:t>
            </a:r>
            <a:br>
              <a:rPr b="1" lang="en-US"/>
            </a:br>
            <a:endParaRPr/>
          </a:p>
        </p:txBody>
      </p:sp>
      <p:sp>
        <p:nvSpPr>
          <p:cNvPr id="941" name="Google Shape;941;gd9ac8bd7d3_0_126"/>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lnSpcReduction="20000"/>
          </a:bodyPr>
          <a:lstStyle/>
          <a:p>
            <a:pPr indent="-185420" lvl="0" marL="342900" rtl="0" algn="l">
              <a:spcBef>
                <a:spcPts val="0"/>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185420" lvl="0" marL="342900" rtl="0" algn="l">
              <a:spcBef>
                <a:spcPts val="496"/>
              </a:spcBef>
              <a:spcAft>
                <a:spcPts val="0"/>
              </a:spcAft>
              <a:buClr>
                <a:schemeClr val="dk1"/>
              </a:buClr>
              <a:buSzPts val="3200"/>
              <a:buNone/>
            </a:pPr>
            <a:r>
              <a:t/>
            </a:r>
            <a:endParaRPr/>
          </a:p>
          <a:p>
            <a:pPr indent="-388620" lvl="0" marL="342900" rtl="0" algn="l">
              <a:spcBef>
                <a:spcPts val="496"/>
              </a:spcBef>
              <a:spcAft>
                <a:spcPts val="0"/>
              </a:spcAft>
              <a:buClr>
                <a:schemeClr val="dk1"/>
              </a:buClr>
              <a:buSzPts val="3200"/>
              <a:buChar char="🞂"/>
            </a:pPr>
            <a:r>
              <a:rPr lang="en-US"/>
              <a:t>= Cost(1) + Sum of reduction elements + M[A,C]</a:t>
            </a:r>
            <a:endParaRPr/>
          </a:p>
          <a:p>
            <a:pPr indent="-388620" lvl="0" marL="342900" rtl="0" algn="l">
              <a:spcBef>
                <a:spcPts val="496"/>
              </a:spcBef>
              <a:spcAft>
                <a:spcPts val="0"/>
              </a:spcAft>
              <a:buClr>
                <a:schemeClr val="dk1"/>
              </a:buClr>
              <a:buSzPts val="3200"/>
              <a:buChar char="🞂"/>
            </a:pPr>
            <a:r>
              <a:rPr lang="en-US"/>
              <a:t>= 18 + 0 + 7</a:t>
            </a:r>
            <a:endParaRPr/>
          </a:p>
          <a:p>
            <a:pPr indent="-388620" lvl="0" marL="342900" rtl="0" algn="l">
              <a:spcBef>
                <a:spcPts val="496"/>
              </a:spcBef>
              <a:spcAft>
                <a:spcPts val="0"/>
              </a:spcAft>
              <a:buClr>
                <a:schemeClr val="dk1"/>
              </a:buClr>
              <a:buSzPts val="3200"/>
              <a:buChar char="🞂"/>
            </a:pPr>
            <a:r>
              <a:rPr lang="en-US"/>
              <a:t>= 25</a:t>
            </a:r>
            <a:endParaRPr/>
          </a:p>
          <a:p>
            <a:pPr indent="-388620" lvl="0" marL="342900" rtl="0" algn="l">
              <a:spcBef>
                <a:spcPts val="496"/>
              </a:spcBef>
              <a:spcAft>
                <a:spcPts val="0"/>
              </a:spcAft>
              <a:buClr>
                <a:schemeClr val="dk1"/>
              </a:buClr>
              <a:buSzPts val="3200"/>
              <a:buChar char="🞂"/>
            </a:pPr>
            <a:r>
              <a:rPr lang="en-US"/>
              <a:t> </a:t>
            </a:r>
            <a:endParaRPr/>
          </a:p>
        </p:txBody>
      </p:sp>
      <p:sp>
        <p:nvSpPr>
          <p:cNvPr id="942" name="Google Shape;942;gd9ac8bd7d3_0_126"/>
          <p:cNvSpPr/>
          <p:nvPr/>
        </p:nvSpPr>
        <p:spPr>
          <a:xfrm>
            <a:off x="4038600" y="1600200"/>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Row Reduction-</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43" name="Google Shape;943;gd9ac8bd7d3_0_126"/>
          <p:cNvPicPr preferRelativeResize="0"/>
          <p:nvPr/>
        </p:nvPicPr>
        <p:blipFill rotWithShape="1">
          <a:blip r:embed="rId3">
            <a:alphaModFix/>
          </a:blip>
          <a:srcRect b="0" l="0" r="0" t="0"/>
          <a:stretch/>
        </p:blipFill>
        <p:spPr>
          <a:xfrm>
            <a:off x="838200" y="1676400"/>
            <a:ext cx="3286125" cy="2628900"/>
          </a:xfrm>
          <a:prstGeom prst="rect">
            <a:avLst/>
          </a:prstGeom>
          <a:noFill/>
          <a:ln>
            <a:noFill/>
          </a:ln>
        </p:spPr>
      </p:pic>
      <p:pic>
        <p:nvPicPr>
          <p:cNvPr id="944" name="Google Shape;944;gd9ac8bd7d3_0_126"/>
          <p:cNvPicPr preferRelativeResize="0"/>
          <p:nvPr/>
        </p:nvPicPr>
        <p:blipFill rotWithShape="1">
          <a:blip r:embed="rId4">
            <a:alphaModFix/>
          </a:blip>
          <a:srcRect b="0" l="0" r="0" t="0"/>
          <a:stretch/>
        </p:blipFill>
        <p:spPr>
          <a:xfrm>
            <a:off x="0" y="0"/>
            <a:ext cx="2088590" cy="1752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gd9ac8bd7d3_0_134"/>
          <p:cNvSpPr txBox="1"/>
          <p:nvPr>
            <p:ph type="title"/>
          </p:nvPr>
        </p:nvSpPr>
        <p:spPr>
          <a:xfrm>
            <a:off x="457200" y="685800"/>
            <a:ext cx="8229600" cy="487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u="sng"/>
              <a:t>Choosing To Go To Vertex-D: Node-4 (Path A → D)</a:t>
            </a:r>
            <a:br>
              <a:rPr b="1" lang="en-US" sz="2800"/>
            </a:br>
            <a:br>
              <a:rPr lang="en-US" sz="2800"/>
            </a:br>
            <a:endParaRPr sz="2800"/>
          </a:p>
        </p:txBody>
      </p:sp>
      <p:pic>
        <p:nvPicPr>
          <p:cNvPr id="950" name="Google Shape;950;gd9ac8bd7d3_0_134"/>
          <p:cNvPicPr preferRelativeResize="0"/>
          <p:nvPr>
            <p:ph idx="1" type="body"/>
          </p:nvPr>
        </p:nvPicPr>
        <p:blipFill rotWithShape="1">
          <a:blip r:embed="rId3">
            <a:alphaModFix/>
          </a:blip>
          <a:srcRect b="0" l="0" r="0" t="0"/>
          <a:stretch/>
        </p:blipFill>
        <p:spPr>
          <a:xfrm>
            <a:off x="0" y="1752600"/>
            <a:ext cx="4638600" cy="2619300"/>
          </a:xfrm>
          <a:prstGeom prst="rect">
            <a:avLst/>
          </a:prstGeom>
          <a:noFill/>
          <a:ln>
            <a:noFill/>
          </a:ln>
        </p:spPr>
      </p:pic>
      <p:pic>
        <p:nvPicPr>
          <p:cNvPr id="951" name="Google Shape;951;gd9ac8bd7d3_0_134"/>
          <p:cNvPicPr preferRelativeResize="0"/>
          <p:nvPr/>
        </p:nvPicPr>
        <p:blipFill rotWithShape="1">
          <a:blip r:embed="rId4">
            <a:alphaModFix/>
          </a:blip>
          <a:srcRect b="0" l="0" r="0" t="0"/>
          <a:stretch/>
        </p:blipFill>
        <p:spPr>
          <a:xfrm>
            <a:off x="4572000" y="1143000"/>
            <a:ext cx="3629025" cy="2971800"/>
          </a:xfrm>
          <a:prstGeom prst="rect">
            <a:avLst/>
          </a:prstGeom>
          <a:noFill/>
          <a:ln>
            <a:noFill/>
          </a:ln>
        </p:spPr>
      </p:pic>
      <p:sp>
        <p:nvSpPr>
          <p:cNvPr id="952" name="Google Shape;952;gd9ac8bd7d3_0_134"/>
          <p:cNvSpPr/>
          <p:nvPr/>
        </p:nvSpPr>
        <p:spPr>
          <a:xfrm>
            <a:off x="838200" y="4572000"/>
            <a:ext cx="45720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Cost(4)</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Cost(1) + Sum of reduction elements + M[A,D]</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18 + 5 + 3</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26</a:t>
            </a:r>
            <a:endParaRPr/>
          </a:p>
        </p:txBody>
      </p:sp>
      <p:sp>
        <p:nvSpPr>
          <p:cNvPr id="953" name="Google Shape;953;gd9ac8bd7d3_0_134"/>
          <p:cNvSpPr/>
          <p:nvPr/>
        </p:nvSpPr>
        <p:spPr>
          <a:xfrm>
            <a:off x="4724400" y="914400"/>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sng" cap="none" strike="noStrike">
                <a:solidFill>
                  <a:schemeClr val="dk1"/>
                </a:solidFill>
                <a:latin typeface="Calibri"/>
                <a:ea typeface="Calibri"/>
                <a:cs typeface="Calibri"/>
                <a:sym typeface="Calibri"/>
              </a:rPr>
              <a:t>Row Reduction-</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54" name="Google Shape;954;gd9ac8bd7d3_0_134"/>
          <p:cNvPicPr preferRelativeResize="0"/>
          <p:nvPr/>
        </p:nvPicPr>
        <p:blipFill rotWithShape="1">
          <a:blip r:embed="rId5">
            <a:alphaModFix/>
          </a:blip>
          <a:srcRect b="0" l="0" r="0" t="0"/>
          <a:stretch/>
        </p:blipFill>
        <p:spPr>
          <a:xfrm>
            <a:off x="457200" y="0"/>
            <a:ext cx="2088590" cy="1752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gd9ac8bd7d3_0_143"/>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a:t>Travelling Salesman problem </a:t>
            </a:r>
            <a:endParaRPr b="1"/>
          </a:p>
          <a:p>
            <a:pPr indent="0" lvl="0" marL="0" rtl="0" algn="ctr">
              <a:spcBef>
                <a:spcPts val="0"/>
              </a:spcBef>
              <a:spcAft>
                <a:spcPts val="0"/>
              </a:spcAft>
              <a:buClr>
                <a:schemeClr val="dk1"/>
              </a:buClr>
              <a:buSzPct val="137500"/>
              <a:buFont typeface="Calibri"/>
              <a:buNone/>
            </a:pPr>
            <a:r>
              <a:t/>
            </a:r>
            <a:endParaRPr b="1"/>
          </a:p>
        </p:txBody>
      </p:sp>
      <p:sp>
        <p:nvSpPr>
          <p:cNvPr id="960" name="Google Shape;960;gd9ac8bd7d3_0_143"/>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Cost(2) = 36 (for Path A → B)</a:t>
            </a:r>
            <a:endParaRPr/>
          </a:p>
          <a:p>
            <a:pPr indent="-342900" lvl="0" marL="342900" rtl="0" algn="l">
              <a:spcBef>
                <a:spcPts val="640"/>
              </a:spcBef>
              <a:spcAft>
                <a:spcPts val="0"/>
              </a:spcAft>
              <a:buClr>
                <a:schemeClr val="dk1"/>
              </a:buClr>
              <a:buSzPts val="3200"/>
              <a:buChar char="🞂"/>
            </a:pPr>
            <a:r>
              <a:rPr lang="en-US"/>
              <a:t>Cost(3) = 25 (for Path A → C)</a:t>
            </a:r>
            <a:endParaRPr/>
          </a:p>
          <a:p>
            <a:pPr indent="-342900" lvl="0" marL="342900" rtl="0" algn="l">
              <a:spcBef>
                <a:spcPts val="640"/>
              </a:spcBef>
              <a:spcAft>
                <a:spcPts val="0"/>
              </a:spcAft>
              <a:buClr>
                <a:schemeClr val="dk1"/>
              </a:buClr>
              <a:buSzPts val="3200"/>
              <a:buChar char="🞂"/>
            </a:pPr>
            <a:r>
              <a:rPr lang="en-US"/>
              <a:t>Cost(4) = 26 (for Path A → D)</a:t>
            </a:r>
            <a:endParaRPr/>
          </a:p>
          <a:p>
            <a:pPr indent="-342900" lvl="0" marL="342900" rtl="0" algn="l">
              <a:spcBef>
                <a:spcPts val="640"/>
              </a:spcBef>
              <a:spcAft>
                <a:spcPts val="0"/>
              </a:spcAft>
              <a:buClr>
                <a:schemeClr val="dk1"/>
              </a:buClr>
              <a:buSzPts val="3200"/>
              <a:buChar char="🞂"/>
            </a:pPr>
            <a:r>
              <a:rPr lang="en-US"/>
              <a:t>we choose node-3 i.e. path </a:t>
            </a:r>
            <a:r>
              <a:rPr b="1" lang="en-US"/>
              <a:t>A → C</a:t>
            </a: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gd9ac8bd7d3_0_14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Step-03:</a:t>
            </a:r>
            <a:br>
              <a:rPr b="1" lang="en-US"/>
            </a:br>
            <a:endParaRPr/>
          </a:p>
        </p:txBody>
      </p:sp>
      <p:sp>
        <p:nvSpPr>
          <p:cNvPr id="966" name="Google Shape;966;gd9ac8bd7d3_0_148"/>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967" name="Google Shape;967;gd9ac8bd7d3_0_148"/>
          <p:cNvPicPr preferRelativeResize="0"/>
          <p:nvPr/>
        </p:nvPicPr>
        <p:blipFill rotWithShape="1">
          <a:blip r:embed="rId3">
            <a:alphaModFix/>
          </a:blip>
          <a:srcRect b="0" l="0" r="0" t="0"/>
          <a:stretch/>
        </p:blipFill>
        <p:spPr>
          <a:xfrm>
            <a:off x="2566988" y="1666875"/>
            <a:ext cx="4010025" cy="3524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d9ac8bd7d3_0_154"/>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u="sng"/>
              <a:t>Choosing To Go To Vertex-B: Node-5 (Path A → C → B)</a:t>
            </a:r>
            <a:endParaRPr sz="2800"/>
          </a:p>
        </p:txBody>
      </p:sp>
      <p:sp>
        <p:nvSpPr>
          <p:cNvPr id="973" name="Google Shape;973;gd9ac8bd7d3_0_154"/>
          <p:cNvSpPr txBox="1"/>
          <p:nvPr>
            <p:ph idx="1" type="body"/>
          </p:nvPr>
        </p:nvSpPr>
        <p:spPr>
          <a:xfrm>
            <a:off x="457200" y="2819400"/>
            <a:ext cx="8229600" cy="3764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From the reduced matrix of step-02, M[C,B] = ∞</a:t>
            </a:r>
            <a:endParaRPr/>
          </a:p>
          <a:p>
            <a:pPr indent="-342900" lvl="0" marL="342900" rtl="0" algn="l">
              <a:spcBef>
                <a:spcPts val="640"/>
              </a:spcBef>
              <a:spcAft>
                <a:spcPts val="0"/>
              </a:spcAft>
              <a:buClr>
                <a:schemeClr val="dk1"/>
              </a:buClr>
              <a:buSzPts val="3200"/>
              <a:buChar char="🞂"/>
            </a:pPr>
            <a:r>
              <a:rPr lang="en-US"/>
              <a:t>Set row-C and column-B to ∞</a:t>
            </a:r>
            <a:endParaRPr/>
          </a:p>
          <a:p>
            <a:pPr indent="-342900" lvl="0" marL="342900" rtl="0" algn="l">
              <a:spcBef>
                <a:spcPts val="640"/>
              </a:spcBef>
              <a:spcAft>
                <a:spcPts val="0"/>
              </a:spcAft>
              <a:buClr>
                <a:schemeClr val="dk1"/>
              </a:buClr>
              <a:buSzPts val="3200"/>
              <a:buChar char="🞂"/>
            </a:pPr>
            <a:r>
              <a:rPr lang="en-US"/>
              <a:t>Set M[B,A] =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500"/>
              </a:spcBef>
              <a:spcAft>
                <a:spcPts val="0"/>
              </a:spcAft>
              <a:buClr>
                <a:schemeClr val="dk1"/>
              </a:buClr>
              <a:buSzPts val="2500"/>
              <a:buChar char="🞂"/>
            </a:pPr>
            <a:r>
              <a:rPr b="1" lang="en-US" sz="2500"/>
              <a:t>Now, resulting cost matrix is-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974" name="Google Shape;974;gd9ac8bd7d3_0_154"/>
          <p:cNvPicPr preferRelativeResize="0"/>
          <p:nvPr/>
        </p:nvPicPr>
        <p:blipFill rotWithShape="1">
          <a:blip r:embed="rId3">
            <a:alphaModFix/>
          </a:blip>
          <a:srcRect b="0" l="0" r="0" t="0"/>
          <a:stretch/>
        </p:blipFill>
        <p:spPr>
          <a:xfrm>
            <a:off x="5029200" y="3810000"/>
            <a:ext cx="3848100" cy="2562225"/>
          </a:xfrm>
          <a:prstGeom prst="rect">
            <a:avLst/>
          </a:prstGeom>
          <a:noFill/>
          <a:ln>
            <a:noFill/>
          </a:ln>
        </p:spPr>
      </p:pic>
      <p:sp>
        <p:nvSpPr>
          <p:cNvPr id="975" name="Google Shape;975;gd9ac8bd7d3_0_154"/>
          <p:cNvSpPr/>
          <p:nvPr/>
        </p:nvSpPr>
        <p:spPr>
          <a:xfrm>
            <a:off x="2286000" y="2967335"/>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b="0" i="0" lang="en-US" sz="1800" u="none" cap="none" strike="noStrik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976" name="Google Shape;976;gd9ac8bd7d3_0_154"/>
          <p:cNvPicPr preferRelativeResize="0"/>
          <p:nvPr/>
        </p:nvPicPr>
        <p:blipFill rotWithShape="1">
          <a:blip r:embed="rId4">
            <a:alphaModFix/>
          </a:blip>
          <a:srcRect b="0" l="0" r="0" t="0"/>
          <a:stretch/>
        </p:blipFill>
        <p:spPr>
          <a:xfrm>
            <a:off x="457200" y="0"/>
            <a:ext cx="2612386" cy="2667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gd9ac8bd7d3_0_162"/>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a:t>Travelling Salesman problem </a:t>
            </a:r>
            <a:endParaRPr b="1"/>
          </a:p>
          <a:p>
            <a:pPr indent="0" lvl="0" marL="0" rtl="0" algn="ctr">
              <a:spcBef>
                <a:spcPts val="0"/>
              </a:spcBef>
              <a:spcAft>
                <a:spcPts val="0"/>
              </a:spcAft>
              <a:buClr>
                <a:schemeClr val="dk1"/>
              </a:buClr>
              <a:buSzPct val="137500"/>
              <a:buFont typeface="Calibri"/>
              <a:buNone/>
            </a:pPr>
            <a:r>
              <a:t/>
            </a:r>
            <a:endParaRPr/>
          </a:p>
        </p:txBody>
      </p:sp>
      <p:sp>
        <p:nvSpPr>
          <p:cNvPr id="982" name="Google Shape;982;gd9ac8bd7d3_0_162"/>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u="sng"/>
              <a:t>Row Reduction-</a:t>
            </a:r>
            <a:endParaRPr b="1"/>
          </a:p>
          <a:p>
            <a:pPr indent="-342900" lvl="0" marL="342900" rtl="0" algn="l">
              <a:spcBef>
                <a:spcPts val="640"/>
              </a:spcBef>
              <a:spcAft>
                <a:spcPts val="0"/>
              </a:spcAft>
              <a:buClr>
                <a:schemeClr val="dk1"/>
              </a:buClr>
              <a:buSzPts val="3200"/>
              <a:buChar char="🞂"/>
            </a:pPr>
            <a:br>
              <a:rPr lang="en-US"/>
            </a:br>
            <a:endParaRPr/>
          </a:p>
        </p:txBody>
      </p:sp>
      <p:pic>
        <p:nvPicPr>
          <p:cNvPr id="983" name="Google Shape;983;gd9ac8bd7d3_0_162"/>
          <p:cNvPicPr preferRelativeResize="0"/>
          <p:nvPr/>
        </p:nvPicPr>
        <p:blipFill rotWithShape="1">
          <a:blip r:embed="rId3">
            <a:alphaModFix/>
          </a:blip>
          <a:srcRect b="0" l="0" r="0" t="0"/>
          <a:stretch/>
        </p:blipFill>
        <p:spPr>
          <a:xfrm>
            <a:off x="457200" y="2133600"/>
            <a:ext cx="3448050" cy="2695575"/>
          </a:xfrm>
          <a:prstGeom prst="rect">
            <a:avLst/>
          </a:prstGeom>
          <a:noFill/>
          <a:ln>
            <a:noFill/>
          </a:ln>
        </p:spPr>
      </p:pic>
      <p:sp>
        <p:nvSpPr>
          <p:cNvPr id="984" name="Google Shape;984;gd9ac8bd7d3_0_162"/>
          <p:cNvSpPr/>
          <p:nvPr/>
        </p:nvSpPr>
        <p:spPr>
          <a:xfrm>
            <a:off x="3962400" y="1905000"/>
            <a:ext cx="457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Column Reduction-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85" name="Google Shape;985;gd9ac8bd7d3_0_162"/>
          <p:cNvSpPr/>
          <p:nvPr/>
        </p:nvSpPr>
        <p:spPr>
          <a:xfrm>
            <a:off x="2743200" y="4648200"/>
            <a:ext cx="56388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Cost(5)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cost(3) + Sum of reduction elements + M[C,B]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25 + (13 + 8)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d9ac8bd7d3_0_17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u="sng"/>
              <a:t>Choosing To Go To Vertex-D: Node-6 (Path A → C → D)</a:t>
            </a:r>
            <a:br>
              <a:rPr b="1" lang="en-US" sz="2800"/>
            </a:br>
            <a:endParaRPr sz="2800"/>
          </a:p>
        </p:txBody>
      </p:sp>
      <p:sp>
        <p:nvSpPr>
          <p:cNvPr id="991" name="Google Shape;991;gd9ac8bd7d3_0_170"/>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From the reduced matrix of step-02, M[C,D] = 0</a:t>
            </a:r>
            <a:endParaRPr/>
          </a:p>
          <a:p>
            <a:pPr indent="-342900" lvl="0" marL="342900" rtl="0" algn="l">
              <a:spcBef>
                <a:spcPts val="640"/>
              </a:spcBef>
              <a:spcAft>
                <a:spcPts val="0"/>
              </a:spcAft>
              <a:buClr>
                <a:schemeClr val="dk1"/>
              </a:buClr>
              <a:buSzPts val="3200"/>
              <a:buChar char="🞂"/>
            </a:pPr>
            <a:r>
              <a:rPr lang="en-US"/>
              <a:t>Set row-C and column-D to ∞</a:t>
            </a:r>
            <a:endParaRPr/>
          </a:p>
          <a:p>
            <a:pPr indent="-342900" lvl="0" marL="342900" rtl="0" algn="l">
              <a:spcBef>
                <a:spcPts val="640"/>
              </a:spcBef>
              <a:spcAft>
                <a:spcPts val="0"/>
              </a:spcAft>
              <a:buClr>
                <a:schemeClr val="dk1"/>
              </a:buClr>
              <a:buSzPts val="3200"/>
              <a:buChar char="🞂"/>
            </a:pPr>
            <a:r>
              <a:rPr lang="en-US"/>
              <a:t>Set M[D,A] = ∞</a:t>
            </a:r>
            <a:endParaRPr/>
          </a:p>
          <a:p>
            <a:pPr indent="-139700" lvl="0" marL="342900" rtl="0" algn="l">
              <a:spcBef>
                <a:spcPts val="640"/>
              </a:spcBef>
              <a:spcAft>
                <a:spcPts val="0"/>
              </a:spcAft>
              <a:buClr>
                <a:schemeClr val="dk1"/>
              </a:buClr>
              <a:buSzPts val="3200"/>
              <a:buNone/>
            </a:pPr>
            <a:r>
              <a:t/>
            </a:r>
            <a:endParaRPr/>
          </a:p>
        </p:txBody>
      </p:sp>
      <p:pic>
        <p:nvPicPr>
          <p:cNvPr id="992" name="Google Shape;992;gd9ac8bd7d3_0_170"/>
          <p:cNvPicPr preferRelativeResize="0"/>
          <p:nvPr/>
        </p:nvPicPr>
        <p:blipFill rotWithShape="1">
          <a:blip r:embed="rId3">
            <a:alphaModFix/>
          </a:blip>
          <a:srcRect b="0" l="0" r="0" t="0"/>
          <a:stretch/>
        </p:blipFill>
        <p:spPr>
          <a:xfrm>
            <a:off x="1066800" y="3733800"/>
            <a:ext cx="3514725" cy="2743200"/>
          </a:xfrm>
          <a:prstGeom prst="rect">
            <a:avLst/>
          </a:prstGeom>
          <a:noFill/>
          <a:ln>
            <a:noFill/>
          </a:ln>
        </p:spPr>
      </p:pic>
      <p:sp>
        <p:nvSpPr>
          <p:cNvPr id="993" name="Google Shape;993;gd9ac8bd7d3_0_170"/>
          <p:cNvSpPr/>
          <p:nvPr/>
        </p:nvSpPr>
        <p:spPr>
          <a:xfrm>
            <a:off x="5029200" y="3810000"/>
            <a:ext cx="457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Row Reduction-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94" name="Google Shape;994;gd9ac8bd7d3_0_170"/>
          <p:cNvSpPr/>
          <p:nvPr/>
        </p:nvSpPr>
        <p:spPr>
          <a:xfrm>
            <a:off x="4343400" y="4724400"/>
            <a:ext cx="45720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Cost(6)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cost(3) + Sum of reduction elements + M[C,D]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25 + 0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25</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gd9ac8bd7d3_0_178"/>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a:t>Travelling Salesman problem </a:t>
            </a:r>
            <a:endParaRPr b="1"/>
          </a:p>
          <a:p>
            <a:pPr indent="0" lvl="0" marL="0" rtl="0" algn="ctr">
              <a:spcBef>
                <a:spcPts val="0"/>
              </a:spcBef>
              <a:spcAft>
                <a:spcPts val="0"/>
              </a:spcAft>
              <a:buClr>
                <a:schemeClr val="dk1"/>
              </a:buClr>
              <a:buSzPct val="137500"/>
              <a:buFont typeface="Calibri"/>
              <a:buNone/>
            </a:pPr>
            <a:r>
              <a:t/>
            </a:r>
            <a:endParaRPr/>
          </a:p>
        </p:txBody>
      </p:sp>
      <p:sp>
        <p:nvSpPr>
          <p:cNvPr id="1000" name="Google Shape;1000;gd9ac8bd7d3_0_178"/>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Cost(5) = ∞ (for Path A → C → B)</a:t>
            </a:r>
            <a:endParaRPr/>
          </a:p>
          <a:p>
            <a:pPr indent="-342900" lvl="0" marL="342900" rtl="0" algn="l">
              <a:spcBef>
                <a:spcPts val="640"/>
              </a:spcBef>
              <a:spcAft>
                <a:spcPts val="0"/>
              </a:spcAft>
              <a:buClr>
                <a:schemeClr val="dk1"/>
              </a:buClr>
              <a:buSzPts val="3200"/>
              <a:buChar char="🞂"/>
            </a:pPr>
            <a:r>
              <a:rPr lang="en-US"/>
              <a:t>Cost(6) = 25 (for Path A → C → D)</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we choose node-6 i.e. path C → 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d9ac8bd7d3_0_183"/>
          <p:cNvSpPr txBox="1"/>
          <p:nvPr>
            <p:ph type="title"/>
          </p:nvPr>
        </p:nvSpPr>
        <p:spPr>
          <a:xfrm>
            <a:off x="685800" y="3048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Step-04:</a:t>
            </a:r>
            <a:br>
              <a:rPr b="1" lang="en-US"/>
            </a:br>
            <a:br>
              <a:rPr lang="en-US"/>
            </a:br>
            <a:endParaRPr/>
          </a:p>
        </p:txBody>
      </p:sp>
      <p:sp>
        <p:nvSpPr>
          <p:cNvPr id="1006" name="Google Shape;1006;gd9ac8bd7d3_0_183"/>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007" name="Google Shape;1007;gd9ac8bd7d3_0_183"/>
          <p:cNvPicPr preferRelativeResize="0"/>
          <p:nvPr/>
        </p:nvPicPr>
        <p:blipFill rotWithShape="1">
          <a:blip r:embed="rId3">
            <a:alphaModFix/>
          </a:blip>
          <a:srcRect b="0" l="0" r="0" t="0"/>
          <a:stretch/>
        </p:blipFill>
        <p:spPr>
          <a:xfrm>
            <a:off x="284375" y="1795150"/>
            <a:ext cx="3714750" cy="360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cd1930b975_0_99"/>
          <p:cNvSpPr txBox="1"/>
          <p:nvPr>
            <p:ph type="title"/>
          </p:nvPr>
        </p:nvSpPr>
        <p:spPr>
          <a:xfrm>
            <a:off x="671488" y="304800"/>
            <a:ext cx="6952800" cy="609600"/>
          </a:xfrm>
          <a:prstGeom prst="rect">
            <a:avLst/>
          </a:prstGeom>
          <a:solidFill>
            <a:srgbClr val="FEB687"/>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entury Schoolbook"/>
              <a:buNone/>
            </a:pPr>
            <a:r>
              <a:rPr b="1" i="0" lang="en-US" sz="3600" u="none">
                <a:solidFill>
                  <a:schemeClr val="dk2"/>
                </a:solidFill>
                <a:latin typeface="Century Schoolbook"/>
                <a:ea typeface="Century Schoolbook"/>
                <a:cs typeface="Century Schoolbook"/>
                <a:sym typeface="Century Schoolbook"/>
              </a:rPr>
              <a:t>BACKTRACKI</a:t>
            </a:r>
            <a:r>
              <a:rPr b="1" lang="en-US" sz="3600">
                <a:latin typeface="Century Schoolbook"/>
                <a:ea typeface="Century Schoolbook"/>
                <a:cs typeface="Century Schoolbook"/>
                <a:sym typeface="Century Schoolbook"/>
              </a:rPr>
              <a:t>NG</a:t>
            </a:r>
            <a:endParaRPr b="1"/>
          </a:p>
        </p:txBody>
      </p:sp>
      <p:sp>
        <p:nvSpPr>
          <p:cNvPr id="230" name="Google Shape;230;gcd1930b975_0_99"/>
          <p:cNvSpPr txBox="1"/>
          <p:nvPr>
            <p:ph idx="1" type="body"/>
          </p:nvPr>
        </p:nvSpPr>
        <p:spPr>
          <a:xfrm>
            <a:off x="304800" y="1143000"/>
            <a:ext cx="8229600" cy="50292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Backtracking is a general algorithm for finding all (or some) solutions to some computational problem, that incrementally builds candidates to the solutions, and abandons each partial candidate  ("backtracks") as soon as it determines that </a:t>
            </a:r>
            <a:r>
              <a:rPr b="0" i="1" lang="en-US" sz="2400" u="none">
                <a:solidFill>
                  <a:schemeClr val="dk1"/>
                </a:solidFill>
                <a:latin typeface="Century Schoolbook"/>
                <a:ea typeface="Century Schoolbook"/>
                <a:cs typeface="Century Schoolbook"/>
                <a:sym typeface="Century Schoolbook"/>
              </a:rPr>
              <a:t> it </a:t>
            </a:r>
            <a:r>
              <a:rPr b="0" i="0" lang="en-US" sz="2400" u="none">
                <a:solidFill>
                  <a:schemeClr val="dk1"/>
                </a:solidFill>
                <a:latin typeface="Century Schoolbook"/>
                <a:ea typeface="Century Schoolbook"/>
                <a:cs typeface="Century Schoolbook"/>
                <a:sym typeface="Century Schoolbook"/>
              </a:rPr>
              <a:t>cannot possibly be completed to a valid solution..</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just">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Algorithm</a:t>
            </a:r>
            <a:r>
              <a:rPr b="1" i="0" lang="en-US" sz="2400" u="none">
                <a:solidFill>
                  <a:schemeClr val="dk1"/>
                </a:solidFill>
                <a:latin typeface="Century Schoolbook"/>
                <a:ea typeface="Century Schoolbook"/>
                <a:cs typeface="Century Schoolbook"/>
                <a:sym typeface="Century Schoolbook"/>
              </a:rPr>
              <a:t> </a:t>
            </a:r>
            <a:r>
              <a:rPr b="0" i="0" lang="en-US" sz="2400" u="none">
                <a:solidFill>
                  <a:schemeClr val="dk1"/>
                </a:solidFill>
                <a:latin typeface="Century Schoolbook"/>
                <a:ea typeface="Century Schoolbook"/>
                <a:cs typeface="Century Schoolbook"/>
                <a:sym typeface="Century Schoolbook"/>
              </a:rPr>
              <a:t>systematically searches for a solution to a problem among all available options. It does so by assuming that the solutions are represented by vectors (v</a:t>
            </a:r>
            <a:r>
              <a:rPr b="0" baseline="-25000" i="0" lang="en-US" sz="2400" u="none">
                <a:solidFill>
                  <a:schemeClr val="dk1"/>
                </a:solidFill>
                <a:latin typeface="Century Schoolbook"/>
                <a:ea typeface="Century Schoolbook"/>
                <a:cs typeface="Century Schoolbook"/>
                <a:sym typeface="Century Schoolbook"/>
              </a:rPr>
              <a:t>1</a:t>
            </a:r>
            <a:r>
              <a:rPr b="0" i="0" lang="en-US" sz="2400" u="none">
                <a:solidFill>
                  <a:schemeClr val="dk1"/>
                </a:solidFill>
                <a:latin typeface="Century Schoolbook"/>
                <a:ea typeface="Century Schoolbook"/>
                <a:cs typeface="Century Schoolbook"/>
                <a:sym typeface="Century Schoolbook"/>
              </a:rPr>
              <a:t>, ..., v</a:t>
            </a:r>
            <a:r>
              <a:rPr b="0" baseline="-25000" i="0" lang="en-US" sz="2400" u="none">
                <a:solidFill>
                  <a:schemeClr val="dk1"/>
                </a:solidFill>
                <a:latin typeface="Century Schoolbook"/>
                <a:ea typeface="Century Schoolbook"/>
                <a:cs typeface="Century Schoolbook"/>
                <a:sym typeface="Century Schoolbook"/>
              </a:rPr>
              <a:t>i</a:t>
            </a:r>
            <a:r>
              <a:rPr b="0" i="0" lang="en-US" sz="2400" u="none">
                <a:solidFill>
                  <a:schemeClr val="dk1"/>
                </a:solidFill>
                <a:latin typeface="Century Schoolbook"/>
                <a:ea typeface="Century Schoolbook"/>
                <a:cs typeface="Century Schoolbook"/>
                <a:sym typeface="Century Schoolbook"/>
              </a:rPr>
              <a:t>) of values and by traversing in a depth first manner the domains of the vectors until the solutions are found. </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7640" lvl="0" marL="27432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
        <p:nvSpPr>
          <p:cNvPr id="231" name="Google Shape;231;gcd1930b975_0_99"/>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gd9ac8bd7d3_0_189"/>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u="sng"/>
              <a:t>Choosing To Go To Vertex-B: Node-7 (Path A → C → D → B)</a:t>
            </a:r>
            <a:br>
              <a:rPr lang="en-US" sz="2800"/>
            </a:br>
            <a:endParaRPr sz="2800"/>
          </a:p>
        </p:txBody>
      </p:sp>
      <p:sp>
        <p:nvSpPr>
          <p:cNvPr id="1013" name="Google Shape;1013;gd9ac8bd7d3_0_189"/>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From the reduced matrix of step-03, M[D,B] = 0</a:t>
            </a:r>
            <a:endParaRPr/>
          </a:p>
          <a:p>
            <a:pPr indent="-342900" lvl="0" marL="342900" rtl="0" algn="l">
              <a:spcBef>
                <a:spcPts val="640"/>
              </a:spcBef>
              <a:spcAft>
                <a:spcPts val="0"/>
              </a:spcAft>
              <a:buClr>
                <a:schemeClr val="dk1"/>
              </a:buClr>
              <a:buSzPts val="3200"/>
              <a:buChar char="🞂"/>
            </a:pPr>
            <a:r>
              <a:rPr lang="en-US"/>
              <a:t>Set row-D and column-B to ∞</a:t>
            </a:r>
            <a:endParaRPr/>
          </a:p>
          <a:p>
            <a:pPr indent="-342900" lvl="0" marL="342900" rtl="0" algn="l">
              <a:spcBef>
                <a:spcPts val="640"/>
              </a:spcBef>
              <a:spcAft>
                <a:spcPts val="0"/>
              </a:spcAft>
              <a:buClr>
                <a:schemeClr val="dk1"/>
              </a:buClr>
              <a:buSzPts val="3200"/>
              <a:buChar char="🞂"/>
            </a:pPr>
            <a:r>
              <a:rPr lang="en-US"/>
              <a:t>Set M[B,A] = ∞</a:t>
            </a:r>
            <a:endParaRPr/>
          </a:p>
          <a:p>
            <a:pPr indent="-139700" lvl="0" marL="342900" rtl="0" algn="l">
              <a:spcBef>
                <a:spcPts val="640"/>
              </a:spcBef>
              <a:spcAft>
                <a:spcPts val="0"/>
              </a:spcAft>
              <a:buClr>
                <a:schemeClr val="dk1"/>
              </a:buClr>
              <a:buSzPts val="3200"/>
              <a:buNone/>
            </a:pPr>
            <a:r>
              <a:t/>
            </a:r>
            <a:endParaRPr/>
          </a:p>
        </p:txBody>
      </p:sp>
      <p:pic>
        <p:nvPicPr>
          <p:cNvPr id="1014" name="Google Shape;1014;gd9ac8bd7d3_0_189"/>
          <p:cNvPicPr preferRelativeResize="0"/>
          <p:nvPr/>
        </p:nvPicPr>
        <p:blipFill rotWithShape="1">
          <a:blip r:embed="rId3">
            <a:alphaModFix/>
          </a:blip>
          <a:srcRect b="0" l="0" r="0" t="0"/>
          <a:stretch/>
        </p:blipFill>
        <p:spPr>
          <a:xfrm>
            <a:off x="990600" y="3657600"/>
            <a:ext cx="3781425" cy="2933700"/>
          </a:xfrm>
          <a:prstGeom prst="rect">
            <a:avLst/>
          </a:prstGeom>
          <a:noFill/>
          <a:ln>
            <a:noFill/>
          </a:ln>
        </p:spPr>
      </p:pic>
      <p:sp>
        <p:nvSpPr>
          <p:cNvPr id="1015" name="Google Shape;1015;gd9ac8bd7d3_0_189"/>
          <p:cNvSpPr/>
          <p:nvPr/>
        </p:nvSpPr>
        <p:spPr>
          <a:xfrm>
            <a:off x="4572000" y="4800600"/>
            <a:ext cx="45720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Cost(7)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cost(6) + Sum of reduction elements + M[D,B]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25 + 0 + 0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gd9ac8bd7d3_0_196"/>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a:t>Travelling Salesman problem </a:t>
            </a:r>
            <a:endParaRPr b="1"/>
          </a:p>
          <a:p>
            <a:pPr indent="0" lvl="0" marL="0" rtl="0" algn="ctr">
              <a:spcBef>
                <a:spcPts val="0"/>
              </a:spcBef>
              <a:spcAft>
                <a:spcPts val="0"/>
              </a:spcAft>
              <a:buClr>
                <a:schemeClr val="dk1"/>
              </a:buClr>
              <a:buSzPct val="137500"/>
              <a:buFont typeface="Calibri"/>
              <a:buNone/>
            </a:pPr>
            <a:r>
              <a:t/>
            </a:r>
            <a:endParaRPr/>
          </a:p>
        </p:txBody>
      </p:sp>
      <p:sp>
        <p:nvSpPr>
          <p:cNvPr id="1021" name="Google Shape;1021;gd9ac8bd7d3_0_196"/>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Optimal path is: </a:t>
            </a:r>
            <a:r>
              <a:rPr b="1" lang="en-US"/>
              <a:t>A → C → D → B → A</a:t>
            </a:r>
            <a:endParaRPr/>
          </a:p>
          <a:p>
            <a:pPr indent="-342900" lvl="0" marL="342900" rtl="0" algn="l">
              <a:spcBef>
                <a:spcPts val="640"/>
              </a:spcBef>
              <a:spcAft>
                <a:spcPts val="0"/>
              </a:spcAft>
              <a:buClr>
                <a:schemeClr val="dk1"/>
              </a:buClr>
              <a:buSzPts val="3200"/>
              <a:buChar char="🞂"/>
            </a:pPr>
            <a:r>
              <a:rPr lang="en-US"/>
              <a:t>Cost of Optimal path = </a:t>
            </a:r>
            <a:r>
              <a:rPr b="1" lang="en-US"/>
              <a:t>25 units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gcd1930b975_0_9"/>
          <p:cNvSpPr txBox="1"/>
          <p:nvPr>
            <p:ph type="title"/>
          </p:nvPr>
        </p:nvSpPr>
        <p:spPr>
          <a:xfrm>
            <a:off x="457200" y="458475"/>
            <a:ext cx="8229600" cy="990600"/>
          </a:xfrm>
          <a:prstGeom prst="rect">
            <a:avLst/>
          </a:prstGeom>
        </p:spPr>
        <p:txBody>
          <a:bodyPr anchorCtr="0" anchor="b"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lang="en-US" sz="2600" u="sng">
                <a:solidFill>
                  <a:srgbClr val="FF0000"/>
                </a:solidFill>
                <a:highlight>
                  <a:srgbClr val="FFFFFF"/>
                </a:highlight>
                <a:latin typeface="Arial"/>
                <a:ea typeface="Arial"/>
                <a:cs typeface="Arial"/>
                <a:sym typeface="Arial"/>
              </a:rPr>
              <a:t>Floyd Warshall Algorithm-</a:t>
            </a:r>
            <a:endParaRPr b="1" sz="2600" u="sng">
              <a:solidFill>
                <a:srgbClr val="FF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027" name="Google Shape;1027;gcd1930b975_0_9"/>
          <p:cNvSpPr txBox="1"/>
          <p:nvPr>
            <p:ph idx="1" type="body"/>
          </p:nvPr>
        </p:nvSpPr>
        <p:spPr>
          <a:xfrm>
            <a:off x="361425" y="1449075"/>
            <a:ext cx="8229600" cy="49377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rPr lang="en-US" u="sng">
                <a:solidFill>
                  <a:schemeClr val="hlink"/>
                </a:solidFill>
                <a:hlinkClick r:id="rId3"/>
              </a:rPr>
              <a:t>https://www.gatevidyalay.com/floyd-warshall-algorithm-shortest-path-algorithm/</a:t>
            </a:r>
            <a:endParaRPr/>
          </a:p>
          <a:p>
            <a:pPr indent="0" lvl="0" marL="0" rtl="0" algn="l">
              <a:spcBef>
                <a:spcPts val="6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gd9ac8bd7d3_0_0"/>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Floyd Warshall Algorithm-</a:t>
            </a:r>
            <a:br>
              <a:rPr b="1" lang="en-US"/>
            </a:br>
            <a:endParaRPr/>
          </a:p>
        </p:txBody>
      </p:sp>
      <p:sp>
        <p:nvSpPr>
          <p:cNvPr id="1033" name="Google Shape;1033;gd9ac8bd7d3_0_0"/>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https://www.youtube.com/watch?v=eujc7_0FhCI</a:t>
            </a:r>
            <a:endParaRPr/>
          </a:p>
        </p:txBody>
      </p:sp>
      <p:pic>
        <p:nvPicPr>
          <p:cNvPr id="1034" name="Google Shape;1034;gd9ac8bd7d3_0_0"/>
          <p:cNvPicPr preferRelativeResize="0"/>
          <p:nvPr/>
        </p:nvPicPr>
        <p:blipFill rotWithShape="1">
          <a:blip r:embed="rId3">
            <a:alphaModFix/>
          </a:blip>
          <a:srcRect b="0" l="0" r="0" t="0"/>
          <a:stretch/>
        </p:blipFill>
        <p:spPr>
          <a:xfrm>
            <a:off x="4333875" y="3276600"/>
            <a:ext cx="4810125" cy="2838450"/>
          </a:xfrm>
          <a:prstGeom prst="rect">
            <a:avLst/>
          </a:prstGeom>
          <a:noFill/>
          <a:ln>
            <a:noFill/>
          </a:ln>
        </p:spPr>
      </p:pic>
      <p:pic>
        <p:nvPicPr>
          <p:cNvPr id="1035" name="Google Shape;1035;gd9ac8bd7d3_0_0"/>
          <p:cNvPicPr preferRelativeResize="0"/>
          <p:nvPr/>
        </p:nvPicPr>
        <p:blipFill rotWithShape="1">
          <a:blip r:embed="rId4">
            <a:alphaModFix/>
          </a:blip>
          <a:srcRect b="0" l="0" r="0" t="0"/>
          <a:stretch/>
        </p:blipFill>
        <p:spPr>
          <a:xfrm>
            <a:off x="1066800" y="3581400"/>
            <a:ext cx="3371850" cy="2381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gd9ac8bd7d3_0_7"/>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Floyd Warshall Algorithm-</a:t>
            </a:r>
            <a:br>
              <a:rPr b="1" lang="en-US"/>
            </a:br>
            <a:endParaRPr/>
          </a:p>
          <a:p>
            <a:pPr indent="0" lvl="0" marL="0" rtl="0" algn="ctr">
              <a:spcBef>
                <a:spcPts val="0"/>
              </a:spcBef>
              <a:spcAft>
                <a:spcPts val="0"/>
              </a:spcAft>
              <a:buClr>
                <a:schemeClr val="dk1"/>
              </a:buClr>
              <a:buSzPct val="137500"/>
              <a:buFont typeface="Calibri"/>
              <a:buNone/>
            </a:pPr>
            <a:r>
              <a:t/>
            </a:r>
            <a:endParaRPr/>
          </a:p>
        </p:txBody>
      </p:sp>
      <p:pic>
        <p:nvPicPr>
          <p:cNvPr id="1041" name="Google Shape;1041;gd9ac8bd7d3_0_7"/>
          <p:cNvPicPr preferRelativeResize="0"/>
          <p:nvPr/>
        </p:nvPicPr>
        <p:blipFill rotWithShape="1">
          <a:blip r:embed="rId3">
            <a:alphaModFix/>
          </a:blip>
          <a:srcRect b="0" l="0" r="0" t="0"/>
          <a:stretch/>
        </p:blipFill>
        <p:spPr>
          <a:xfrm>
            <a:off x="5019675" y="1447800"/>
            <a:ext cx="4124325" cy="4791075"/>
          </a:xfrm>
          <a:prstGeom prst="rect">
            <a:avLst/>
          </a:prstGeom>
          <a:noFill/>
          <a:ln>
            <a:noFill/>
          </a:ln>
        </p:spPr>
      </p:pic>
      <p:pic>
        <p:nvPicPr>
          <p:cNvPr id="1042" name="Google Shape;1042;gd9ac8bd7d3_0_7"/>
          <p:cNvPicPr preferRelativeResize="0"/>
          <p:nvPr/>
        </p:nvPicPr>
        <p:blipFill rotWithShape="1">
          <a:blip r:embed="rId4">
            <a:alphaModFix/>
          </a:blip>
          <a:srcRect b="0" l="0" r="0" t="0"/>
          <a:stretch/>
        </p:blipFill>
        <p:spPr>
          <a:xfrm>
            <a:off x="-287350" y="1606575"/>
            <a:ext cx="5165235" cy="3048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gd9ac8bd7d3_0_13"/>
          <p:cNvSpPr txBox="1"/>
          <p:nvPr>
            <p:ph type="title"/>
          </p:nvPr>
        </p:nvSpPr>
        <p:spPr>
          <a:xfrm>
            <a:off x="457200" y="152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37500"/>
              <a:buFont typeface="Calibri"/>
              <a:buNone/>
            </a:pPr>
            <a:r>
              <a:rPr b="1" lang="en-US" u="sng"/>
              <a:t>Floyd Warshall Algorithm-</a:t>
            </a:r>
            <a:br>
              <a:rPr b="1" lang="en-US"/>
            </a:br>
            <a:endParaRPr/>
          </a:p>
          <a:p>
            <a:pPr indent="0" lvl="0" marL="0" rtl="0" algn="ctr">
              <a:spcBef>
                <a:spcPts val="0"/>
              </a:spcBef>
              <a:spcAft>
                <a:spcPts val="0"/>
              </a:spcAft>
              <a:buClr>
                <a:schemeClr val="dk1"/>
              </a:buClr>
              <a:buSzPct val="137500"/>
              <a:buFont typeface="Calibri"/>
              <a:buNone/>
            </a:pPr>
            <a:r>
              <a:t/>
            </a:r>
            <a:endParaRPr/>
          </a:p>
        </p:txBody>
      </p:sp>
      <p:sp>
        <p:nvSpPr>
          <p:cNvPr id="1048" name="Google Shape;1048;gd9ac8bd7d3_0_13"/>
          <p:cNvSpPr txBox="1"/>
          <p:nvPr>
            <p:ph idx="1" type="body"/>
          </p:nvPr>
        </p:nvSpPr>
        <p:spPr>
          <a:xfrm>
            <a:off x="457200" y="1219200"/>
            <a:ext cx="8229600" cy="4937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049" name="Google Shape;1049;gd9ac8bd7d3_0_13"/>
          <p:cNvPicPr preferRelativeResize="0"/>
          <p:nvPr/>
        </p:nvPicPr>
        <p:blipFill rotWithShape="1">
          <a:blip r:embed="rId3">
            <a:alphaModFix/>
          </a:blip>
          <a:srcRect b="0" l="0" r="0" t="0"/>
          <a:stretch/>
        </p:blipFill>
        <p:spPr>
          <a:xfrm>
            <a:off x="4948533" y="1676400"/>
            <a:ext cx="4195467" cy="4525963"/>
          </a:xfrm>
          <a:prstGeom prst="rect">
            <a:avLst/>
          </a:prstGeom>
          <a:noFill/>
          <a:ln>
            <a:noFill/>
          </a:ln>
        </p:spPr>
      </p:pic>
      <p:pic>
        <p:nvPicPr>
          <p:cNvPr id="1050" name="Google Shape;1050;gd9ac8bd7d3_0_13"/>
          <p:cNvPicPr preferRelativeResize="0"/>
          <p:nvPr/>
        </p:nvPicPr>
        <p:blipFill rotWithShape="1">
          <a:blip r:embed="rId4">
            <a:alphaModFix/>
          </a:blip>
          <a:srcRect b="0" l="0" r="0" t="0"/>
          <a:stretch/>
        </p:blipFill>
        <p:spPr>
          <a:xfrm>
            <a:off x="1066800" y="3581400"/>
            <a:ext cx="3371850" cy="2381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gd9ac8bd7d3_1_6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400"/>
              <a:buNone/>
            </a:pPr>
            <a:r>
              <a:rPr b="1" lang="en-US" sz="5000"/>
              <a:t>BFS &amp; DFS</a:t>
            </a:r>
            <a:endParaRPr b="1" sz="5000"/>
          </a:p>
        </p:txBody>
      </p:sp>
      <p:sp>
        <p:nvSpPr>
          <p:cNvPr id="1057" name="Google Shape;1057;gd9ac8bd7d3_1_631"/>
          <p:cNvSpPr/>
          <p:nvPr/>
        </p:nvSpPr>
        <p:spPr>
          <a:xfrm>
            <a:off x="1447800" y="1143000"/>
            <a:ext cx="6380400" cy="221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800" u="none" cap="none" strike="noStrike">
                <a:solidFill>
                  <a:schemeClr val="accent3"/>
                </a:solidFill>
                <a:latin typeface="Arial"/>
                <a:ea typeface="Arial"/>
                <a:cs typeface="Arial"/>
                <a:sym typeface="Arial"/>
              </a:rPr>
              <a:t>Graphs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6">
                                            <p:txEl>
                                              <p:pRg end="0" st="0"/>
                                            </p:txEl>
                                          </p:spTgt>
                                        </p:tgtEl>
                                        <p:attrNameLst>
                                          <p:attrName>style.visibility</p:attrName>
                                        </p:attrNameLst>
                                      </p:cBhvr>
                                      <p:to>
                                        <p:strVal val="visible"/>
                                      </p:to>
                                    </p:set>
                                    <p:animEffect filter="fade" transition="in">
                                      <p:cBhvr>
                                        <p:cTn dur="2000"/>
                                        <p:tgtEl>
                                          <p:spTgt spid="105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gd9ac8bd7d3_1_637"/>
          <p:cNvSpPr/>
          <p:nvPr/>
        </p:nvSpPr>
        <p:spPr>
          <a:xfrm>
            <a:off x="1371600" y="762000"/>
            <a:ext cx="3048000" cy="2743200"/>
          </a:xfrm>
          <a:prstGeom prst="hexagon">
            <a:avLst>
              <a:gd fmla="val 25000" name="adj"/>
              <a:gd fmla="val 115470" name="vf"/>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DF322D"/>
                </a:solidFill>
                <a:latin typeface="Arial"/>
                <a:ea typeface="Arial"/>
                <a:cs typeface="Arial"/>
                <a:sym typeface="Arial"/>
              </a:rPr>
              <a:t>Basic Terminology</a:t>
            </a:r>
            <a:endParaRPr/>
          </a:p>
        </p:txBody>
      </p:sp>
      <p:sp>
        <p:nvSpPr>
          <p:cNvPr id="1063" name="Google Shape;1063;gd9ac8bd7d3_1_637"/>
          <p:cNvSpPr/>
          <p:nvPr/>
        </p:nvSpPr>
        <p:spPr>
          <a:xfrm>
            <a:off x="4648200" y="762000"/>
            <a:ext cx="3048000" cy="2743200"/>
          </a:xfrm>
          <a:prstGeom prst="hexagon">
            <a:avLst>
              <a:gd fmla="val 25000" name="adj"/>
              <a:gd fmla="val 115470" name="vf"/>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200" u="none" cap="none" strike="noStrike">
                <a:solidFill>
                  <a:srgbClr val="DF322D"/>
                </a:solidFill>
                <a:latin typeface="Arial"/>
                <a:ea typeface="Arial"/>
                <a:cs typeface="Arial"/>
                <a:sym typeface="Arial"/>
              </a:rPr>
              <a:t>Representation</a:t>
            </a:r>
            <a:endParaRPr/>
          </a:p>
        </p:txBody>
      </p:sp>
      <p:sp>
        <p:nvSpPr>
          <p:cNvPr id="1064" name="Google Shape;1064;gd9ac8bd7d3_1_637"/>
          <p:cNvSpPr/>
          <p:nvPr/>
        </p:nvSpPr>
        <p:spPr>
          <a:xfrm>
            <a:off x="3048000" y="3657600"/>
            <a:ext cx="3048000" cy="2743200"/>
          </a:xfrm>
          <a:prstGeom prst="hexagon">
            <a:avLst>
              <a:gd fmla="val 25000" name="adj"/>
              <a:gd fmla="val 115470" name="vf"/>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400" u="none" cap="none" strike="noStrike">
                <a:solidFill>
                  <a:srgbClr val="DF322D"/>
                </a:solidFill>
                <a:latin typeface="Arial"/>
                <a:ea typeface="Arial"/>
                <a:cs typeface="Arial"/>
                <a:sym typeface="Arial"/>
              </a:rPr>
              <a:t>Search</a:t>
            </a:r>
            <a:endParaRPr/>
          </a:p>
          <a:p>
            <a:pPr indent="0" lvl="0" marL="0" marR="0" rtl="0" algn="ctr">
              <a:spcBef>
                <a:spcPts val="0"/>
              </a:spcBef>
              <a:spcAft>
                <a:spcPts val="0"/>
              </a:spcAft>
              <a:buNone/>
            </a:pPr>
            <a:r>
              <a:rPr b="1" i="0" lang="en-US" sz="3400" u="none" cap="none" strike="noStrike">
                <a:solidFill>
                  <a:srgbClr val="DF322D"/>
                </a:solidFill>
                <a:latin typeface="Arial"/>
                <a:ea typeface="Arial"/>
                <a:cs typeface="Arial"/>
                <a:sym typeface="Arial"/>
              </a:rPr>
              <a:t>BFS &amp; DFS</a:t>
            </a:r>
            <a:endParaRPr b="1" i="0" sz="3400" u="none" cap="none" strike="noStrike">
              <a:solidFill>
                <a:srgbClr val="DF322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2"/>
                                        </p:tgtEl>
                                        <p:attrNameLst>
                                          <p:attrName>style.visibility</p:attrName>
                                        </p:attrNameLst>
                                      </p:cBhvr>
                                      <p:to>
                                        <p:strVal val="visible"/>
                                      </p:to>
                                    </p:set>
                                    <p:anim calcmode="lin" valueType="num">
                                      <p:cBhvr additive="base">
                                        <p:cTn dur="500"/>
                                        <p:tgtEl>
                                          <p:spTgt spid="1062"/>
                                        </p:tgtEl>
                                        <p:attrNameLst>
                                          <p:attrName>ppt_w</p:attrName>
                                        </p:attrNameLst>
                                      </p:cBhvr>
                                      <p:tavLst>
                                        <p:tav fmla="" tm="0">
                                          <p:val>
                                            <p:strVal val="0"/>
                                          </p:val>
                                        </p:tav>
                                        <p:tav fmla="" tm="100000">
                                          <p:val>
                                            <p:strVal val="#ppt_w"/>
                                          </p:val>
                                        </p:tav>
                                      </p:tavLst>
                                    </p:anim>
                                    <p:anim calcmode="lin" valueType="num">
                                      <p:cBhvr additive="base">
                                        <p:cTn dur="500"/>
                                        <p:tgtEl>
                                          <p:spTgt spid="10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3"/>
                                        </p:tgtEl>
                                        <p:attrNameLst>
                                          <p:attrName>style.visibility</p:attrName>
                                        </p:attrNameLst>
                                      </p:cBhvr>
                                      <p:to>
                                        <p:strVal val="visible"/>
                                      </p:to>
                                    </p:set>
                                    <p:anim calcmode="lin" valueType="num">
                                      <p:cBhvr additive="base">
                                        <p:cTn dur="500"/>
                                        <p:tgtEl>
                                          <p:spTgt spid="1063"/>
                                        </p:tgtEl>
                                        <p:attrNameLst>
                                          <p:attrName>ppt_w</p:attrName>
                                        </p:attrNameLst>
                                      </p:cBhvr>
                                      <p:tavLst>
                                        <p:tav fmla="" tm="0">
                                          <p:val>
                                            <p:strVal val="0"/>
                                          </p:val>
                                        </p:tav>
                                        <p:tav fmla="" tm="100000">
                                          <p:val>
                                            <p:strVal val="#ppt_w"/>
                                          </p:val>
                                        </p:tav>
                                      </p:tavLst>
                                    </p:anim>
                                    <p:anim calcmode="lin" valueType="num">
                                      <p:cBhvr additive="base">
                                        <p:cTn dur="500"/>
                                        <p:tgtEl>
                                          <p:spTgt spid="106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4"/>
                                        </p:tgtEl>
                                        <p:attrNameLst>
                                          <p:attrName>style.visibility</p:attrName>
                                        </p:attrNameLst>
                                      </p:cBhvr>
                                      <p:to>
                                        <p:strVal val="visible"/>
                                      </p:to>
                                    </p:set>
                                    <p:anim calcmode="lin" valueType="num">
                                      <p:cBhvr additive="base">
                                        <p:cTn dur="500"/>
                                        <p:tgtEl>
                                          <p:spTgt spid="1064"/>
                                        </p:tgtEl>
                                        <p:attrNameLst>
                                          <p:attrName>ppt_w</p:attrName>
                                        </p:attrNameLst>
                                      </p:cBhvr>
                                      <p:tavLst>
                                        <p:tav fmla="" tm="0">
                                          <p:val>
                                            <p:strVal val="0"/>
                                          </p:val>
                                        </p:tav>
                                        <p:tav fmla="" tm="100000">
                                          <p:val>
                                            <p:strVal val="#ppt_w"/>
                                          </p:val>
                                        </p:tav>
                                      </p:tavLst>
                                    </p:anim>
                                    <p:anim calcmode="lin" valueType="num">
                                      <p:cBhvr additive="base">
                                        <p:cTn dur="500"/>
                                        <p:tgtEl>
                                          <p:spTgt spid="10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gd9ac8bd7d3_1_6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lt1"/>
                </a:solidFill>
              </a:rPr>
              <a:t>Introduction</a:t>
            </a:r>
            <a:endParaRPr/>
          </a:p>
        </p:txBody>
      </p:sp>
      <p:sp>
        <p:nvSpPr>
          <p:cNvPr id="1070" name="Google Shape;1070;gd9ac8bd7d3_1_6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Char char="•"/>
            </a:pPr>
            <a:r>
              <a:rPr lang="en-US">
                <a:solidFill>
                  <a:schemeClr val="lt1"/>
                </a:solidFill>
              </a:rPr>
              <a:t>A </a:t>
            </a:r>
            <a:r>
              <a:rPr i="1" lang="en-US">
                <a:solidFill>
                  <a:schemeClr val="lt1"/>
                </a:solidFill>
              </a:rPr>
              <a:t>graph G is simply a set V of </a:t>
            </a:r>
            <a:r>
              <a:rPr b="1" i="1" lang="en-US">
                <a:solidFill>
                  <a:srgbClr val="FFFF00"/>
                </a:solidFill>
              </a:rPr>
              <a:t>vertices</a:t>
            </a:r>
            <a:r>
              <a:rPr i="1" lang="en-US">
                <a:solidFill>
                  <a:schemeClr val="lt1"/>
                </a:solidFill>
              </a:rPr>
              <a:t> and a collection E </a:t>
            </a:r>
            <a:r>
              <a:rPr lang="en-US">
                <a:solidFill>
                  <a:schemeClr val="lt1"/>
                </a:solidFill>
              </a:rPr>
              <a:t>of pairs of vertices from </a:t>
            </a:r>
            <a:r>
              <a:rPr i="1" lang="en-US">
                <a:solidFill>
                  <a:schemeClr val="lt1"/>
                </a:solidFill>
              </a:rPr>
              <a:t>V, called </a:t>
            </a:r>
            <a:r>
              <a:rPr b="1" i="1" lang="en-US">
                <a:solidFill>
                  <a:srgbClr val="FFFF00"/>
                </a:solidFill>
              </a:rPr>
              <a:t>edges</a:t>
            </a:r>
            <a:r>
              <a:rPr i="1" lang="en-US">
                <a:solidFill>
                  <a:schemeClr val="lt1"/>
                </a:solidFill>
              </a:rPr>
              <a:t>.</a:t>
            </a:r>
            <a:endParaRPr/>
          </a:p>
          <a:p>
            <a:pPr indent="-342900" lvl="0" marL="342900" rtl="0" algn="l">
              <a:spcBef>
                <a:spcPts val="640"/>
              </a:spcBef>
              <a:spcAft>
                <a:spcPts val="0"/>
              </a:spcAft>
              <a:buClr>
                <a:schemeClr val="lt1"/>
              </a:buClr>
              <a:buSzPts val="3200"/>
              <a:buChar char="•"/>
            </a:pPr>
            <a:r>
              <a:rPr lang="en-US">
                <a:solidFill>
                  <a:schemeClr val="lt1"/>
                </a:solidFill>
              </a:rPr>
              <a:t>Some books use different terminology for graphs and refer to what we call vertices as </a:t>
            </a:r>
            <a:r>
              <a:rPr b="1" i="1" lang="en-US">
                <a:solidFill>
                  <a:srgbClr val="FFFF00"/>
                </a:solidFill>
              </a:rPr>
              <a:t>nodes</a:t>
            </a:r>
            <a:r>
              <a:rPr b="1" i="1" lang="en-US">
                <a:solidFill>
                  <a:schemeClr val="lt1"/>
                </a:solidFill>
              </a:rPr>
              <a:t> </a:t>
            </a:r>
            <a:r>
              <a:rPr i="1" lang="en-US">
                <a:solidFill>
                  <a:schemeClr val="lt1"/>
                </a:solidFill>
              </a:rPr>
              <a:t>and</a:t>
            </a:r>
            <a:r>
              <a:rPr b="1" i="1" lang="en-US">
                <a:solidFill>
                  <a:schemeClr val="lt1"/>
                </a:solidFill>
              </a:rPr>
              <a:t> </a:t>
            </a:r>
            <a:r>
              <a:rPr lang="en-US">
                <a:solidFill>
                  <a:schemeClr val="lt1"/>
                </a:solidFill>
              </a:rPr>
              <a:t>what we call edges as </a:t>
            </a:r>
            <a:r>
              <a:rPr b="1" i="1" lang="en-US">
                <a:solidFill>
                  <a:srgbClr val="FFFF00"/>
                </a:solidFill>
              </a:rPr>
              <a:t>arcs</a:t>
            </a:r>
            <a:r>
              <a:rPr b="1" i="1" lang="en-US">
                <a:solidFill>
                  <a:schemeClr val="lt1"/>
                </a:solidFill>
              </a:rPr>
              <a: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1000"/>
                                        <p:tgtEl>
                                          <p:spTgt spid="1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xEl>
                                              <p:pRg end="0" st="0"/>
                                            </p:txEl>
                                          </p:spTgt>
                                        </p:tgtEl>
                                        <p:attrNameLst>
                                          <p:attrName>style.visibility</p:attrName>
                                        </p:attrNameLst>
                                      </p:cBhvr>
                                      <p:to>
                                        <p:strVal val="visible"/>
                                      </p:to>
                                    </p:set>
                                    <p:animEffect filter="fade" transition="in">
                                      <p:cBhvr>
                                        <p:cTn dur="1000"/>
                                        <p:tgtEl>
                                          <p:spTgt spid="10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xEl>
                                              <p:pRg end="1" st="1"/>
                                            </p:txEl>
                                          </p:spTgt>
                                        </p:tgtEl>
                                        <p:attrNameLst>
                                          <p:attrName>style.visibility</p:attrName>
                                        </p:attrNameLst>
                                      </p:cBhvr>
                                      <p:to>
                                        <p:strVal val="visible"/>
                                      </p:to>
                                    </p:set>
                                    <p:animEffect filter="fade" transition="in">
                                      <p:cBhvr>
                                        <p:cTn dur="1000"/>
                                        <p:tgtEl>
                                          <p:spTgt spid="107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gd9ac8bd7d3_1_648"/>
          <p:cNvSpPr txBox="1"/>
          <p:nvPr>
            <p:ph idx="1" type="body"/>
          </p:nvPr>
        </p:nvSpPr>
        <p:spPr>
          <a:xfrm>
            <a:off x="228600" y="914400"/>
            <a:ext cx="89154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Char char="•"/>
            </a:pPr>
            <a:r>
              <a:rPr lang="en-US">
                <a:solidFill>
                  <a:schemeClr val="lt1"/>
                </a:solidFill>
              </a:rPr>
              <a:t>Edges in a graph are either </a:t>
            </a:r>
            <a:r>
              <a:rPr b="1" i="1" lang="en-US">
                <a:solidFill>
                  <a:srgbClr val="FFFF00"/>
                </a:solidFill>
              </a:rPr>
              <a:t>directed</a:t>
            </a:r>
            <a:r>
              <a:rPr b="1" i="1" lang="en-US">
                <a:solidFill>
                  <a:schemeClr val="lt1"/>
                </a:solidFill>
              </a:rPr>
              <a:t> or </a:t>
            </a:r>
            <a:r>
              <a:rPr b="1" i="1" lang="en-US">
                <a:solidFill>
                  <a:srgbClr val="FFFF00"/>
                </a:solidFill>
              </a:rPr>
              <a:t>undirected</a:t>
            </a:r>
            <a:r>
              <a:rPr b="1" i="1" lang="en-US">
                <a:solidFill>
                  <a:schemeClr val="lt1"/>
                </a:solidFill>
              </a:rPr>
              <a:t>. </a:t>
            </a:r>
            <a:endParaRPr/>
          </a:p>
          <a:p>
            <a:pPr indent="-342900" lvl="0" marL="342900" rtl="0" algn="l">
              <a:spcBef>
                <a:spcPts val="640"/>
              </a:spcBef>
              <a:spcAft>
                <a:spcPts val="0"/>
              </a:spcAft>
              <a:buClr>
                <a:schemeClr val="lt1"/>
              </a:buClr>
              <a:buSzPts val="3200"/>
              <a:buChar char="•"/>
            </a:pPr>
            <a:r>
              <a:rPr i="1" lang="en-US">
                <a:solidFill>
                  <a:schemeClr val="lt1"/>
                </a:solidFill>
              </a:rPr>
              <a:t>An edge (u,v) is said to </a:t>
            </a:r>
            <a:r>
              <a:rPr lang="en-US">
                <a:solidFill>
                  <a:schemeClr val="lt1"/>
                </a:solidFill>
              </a:rPr>
              <a:t>be </a:t>
            </a:r>
            <a:r>
              <a:rPr b="1" i="1" lang="en-US">
                <a:solidFill>
                  <a:srgbClr val="FFFF00"/>
                </a:solidFill>
              </a:rPr>
              <a:t>directed</a:t>
            </a:r>
            <a:r>
              <a:rPr b="1" i="1" lang="en-US">
                <a:solidFill>
                  <a:schemeClr val="lt1"/>
                </a:solidFill>
              </a:rPr>
              <a:t> </a:t>
            </a:r>
            <a:r>
              <a:rPr i="1" lang="en-US">
                <a:solidFill>
                  <a:schemeClr val="lt1"/>
                </a:solidFill>
              </a:rPr>
              <a:t>from u to v if the pair (u,v) is ordered, with u preceding v. </a:t>
            </a:r>
            <a:endParaRPr/>
          </a:p>
          <a:p>
            <a:pPr indent="-342900" lvl="0" marL="342900" rtl="0" algn="l">
              <a:spcBef>
                <a:spcPts val="640"/>
              </a:spcBef>
              <a:spcAft>
                <a:spcPts val="0"/>
              </a:spcAft>
              <a:buClr>
                <a:schemeClr val="lt1"/>
              </a:buClr>
              <a:buSzPts val="3200"/>
              <a:buChar char="•"/>
            </a:pPr>
            <a:r>
              <a:rPr i="1" lang="en-US">
                <a:solidFill>
                  <a:schemeClr val="lt1"/>
                </a:solidFill>
              </a:rPr>
              <a:t>An edge </a:t>
            </a:r>
            <a:r>
              <a:rPr lang="en-US">
                <a:solidFill>
                  <a:schemeClr val="lt1"/>
                </a:solidFill>
              </a:rPr>
              <a:t>(</a:t>
            </a:r>
            <a:r>
              <a:rPr i="1" lang="en-US">
                <a:solidFill>
                  <a:schemeClr val="lt1"/>
                </a:solidFill>
              </a:rPr>
              <a:t>u,v) is said to be </a:t>
            </a:r>
            <a:r>
              <a:rPr b="1" i="1" lang="en-US">
                <a:solidFill>
                  <a:srgbClr val="FFFF00"/>
                </a:solidFill>
              </a:rPr>
              <a:t>undirected</a:t>
            </a:r>
            <a:r>
              <a:rPr b="1" i="1" lang="en-US">
                <a:solidFill>
                  <a:schemeClr val="lt1"/>
                </a:solidFill>
              </a:rPr>
              <a:t> </a:t>
            </a:r>
            <a:r>
              <a:rPr i="1" lang="en-US">
                <a:solidFill>
                  <a:schemeClr val="lt1"/>
                </a:solidFill>
              </a:rPr>
              <a:t>if the pair (u,v) is not ordered.</a:t>
            </a:r>
            <a:endParaRPr/>
          </a:p>
          <a:p>
            <a:pPr indent="-342900" lvl="0" marL="342900" rtl="0" algn="l">
              <a:spcBef>
                <a:spcPts val="640"/>
              </a:spcBef>
              <a:spcAft>
                <a:spcPts val="0"/>
              </a:spcAft>
              <a:buClr>
                <a:schemeClr val="lt1"/>
              </a:buClr>
              <a:buSzPts val="3200"/>
              <a:buChar char="•"/>
            </a:pPr>
            <a:r>
              <a:rPr lang="en-US">
                <a:solidFill>
                  <a:schemeClr val="lt1"/>
                </a:solidFill>
              </a:rPr>
              <a:t>Undirected edges are sometimes denoted with set notation, as {</a:t>
            </a:r>
            <a:r>
              <a:rPr i="1" lang="en-US">
                <a:solidFill>
                  <a:schemeClr val="lt1"/>
                </a:solidFill>
              </a:rPr>
              <a:t>u,v}, but for simplicity we use the pair </a:t>
            </a:r>
            <a:r>
              <a:rPr lang="en-US">
                <a:solidFill>
                  <a:schemeClr val="lt1"/>
                </a:solidFill>
              </a:rPr>
              <a:t>notation (</a:t>
            </a:r>
            <a:r>
              <a:rPr i="1" lang="en-US">
                <a:solidFill>
                  <a:schemeClr val="lt1"/>
                </a:solidFill>
              </a:rPr>
              <a:t>u,v), noting that in the undirected case (u,v) is the same as (v,u).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xEl>
                                              <p:pRg end="0" st="0"/>
                                            </p:txEl>
                                          </p:spTgt>
                                        </p:tgtEl>
                                        <p:attrNameLst>
                                          <p:attrName>style.visibility</p:attrName>
                                        </p:attrNameLst>
                                      </p:cBhvr>
                                      <p:to>
                                        <p:strVal val="visible"/>
                                      </p:to>
                                    </p:set>
                                    <p:animEffect filter="fade" transition="in">
                                      <p:cBhvr>
                                        <p:cTn dur="500"/>
                                        <p:tgtEl>
                                          <p:spTgt spid="10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xEl>
                                              <p:pRg end="1" st="1"/>
                                            </p:txEl>
                                          </p:spTgt>
                                        </p:tgtEl>
                                        <p:attrNameLst>
                                          <p:attrName>style.visibility</p:attrName>
                                        </p:attrNameLst>
                                      </p:cBhvr>
                                      <p:to>
                                        <p:strVal val="visible"/>
                                      </p:to>
                                    </p:set>
                                    <p:animEffect filter="fade" transition="in">
                                      <p:cBhvr>
                                        <p:cTn dur="500"/>
                                        <p:tgtEl>
                                          <p:spTgt spid="10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xEl>
                                              <p:pRg end="2" st="2"/>
                                            </p:txEl>
                                          </p:spTgt>
                                        </p:tgtEl>
                                        <p:attrNameLst>
                                          <p:attrName>style.visibility</p:attrName>
                                        </p:attrNameLst>
                                      </p:cBhvr>
                                      <p:to>
                                        <p:strVal val="visible"/>
                                      </p:to>
                                    </p:set>
                                    <p:animEffect filter="fade" transition="in">
                                      <p:cBhvr>
                                        <p:cTn dur="500"/>
                                        <p:tgtEl>
                                          <p:spTgt spid="10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5">
                                            <p:txEl>
                                              <p:pRg end="3" st="3"/>
                                            </p:txEl>
                                          </p:spTgt>
                                        </p:tgtEl>
                                        <p:attrNameLst>
                                          <p:attrName>style.visibility</p:attrName>
                                        </p:attrNameLst>
                                      </p:cBhvr>
                                      <p:to>
                                        <p:strVal val="visible"/>
                                      </p:to>
                                    </p:set>
                                    <p:animEffect filter="fade" transition="in">
                                      <p:cBhvr>
                                        <p:cTn dur="500"/>
                                        <p:tgtEl>
                                          <p:spTgt spid="10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cd1930b975_0_124"/>
          <p:cNvSpPr txBox="1"/>
          <p:nvPr>
            <p:ph type="title"/>
          </p:nvPr>
        </p:nvSpPr>
        <p:spPr>
          <a:xfrm>
            <a:off x="457200" y="274637"/>
            <a:ext cx="7467600" cy="563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latin typeface="Century Schoolbook"/>
                <a:ea typeface="Century Schoolbook"/>
                <a:cs typeface="Century Schoolbook"/>
                <a:sym typeface="Century Schoolbook"/>
              </a:rPr>
              <a:t>BACKTRACKING</a:t>
            </a:r>
            <a:endParaRPr b="1"/>
          </a:p>
        </p:txBody>
      </p:sp>
      <p:sp>
        <p:nvSpPr>
          <p:cNvPr id="237" name="Google Shape;237;gcd1930b975_0_124"/>
          <p:cNvSpPr txBox="1"/>
          <p:nvPr>
            <p:ph idx="1" type="body"/>
          </p:nvPr>
        </p:nvSpPr>
        <p:spPr>
          <a:xfrm>
            <a:off x="304800" y="1066800"/>
            <a:ext cx="7772400" cy="5410200"/>
          </a:xfrm>
          <a:prstGeom prst="rect">
            <a:avLst/>
          </a:prstGeom>
          <a:noFill/>
          <a:ln>
            <a:noFill/>
          </a:ln>
        </p:spPr>
        <p:txBody>
          <a:bodyPr anchorCtr="0" anchor="t" bIns="45700" lIns="91425" spcFirstLastPara="1" rIns="91425" wrap="square" tIns="45700">
            <a:normAutofit lnSpcReduction="10000"/>
          </a:bodyPr>
          <a:lstStyle/>
          <a:p>
            <a:pPr indent="-273050" lvl="0" marL="273050" rtl="0" algn="just">
              <a:lnSpc>
                <a:spcPct val="7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 systematic way to iterate through all the possible configurations of a search space.</a:t>
            </a:r>
            <a:endParaRPr/>
          </a:p>
          <a:p>
            <a:pPr indent="-273050" lvl="0" marL="273050" rtl="0" algn="just">
              <a:lnSpc>
                <a:spcPct val="7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Solution: a vector v = (v</a:t>
            </a:r>
            <a:r>
              <a:rPr b="0" baseline="-25000" i="0" lang="en-US" sz="2400" u="none">
                <a:solidFill>
                  <a:schemeClr val="dk1"/>
                </a:solidFill>
                <a:latin typeface="Century Schoolbook"/>
                <a:ea typeface="Century Schoolbook"/>
                <a:cs typeface="Century Schoolbook"/>
                <a:sym typeface="Century Schoolbook"/>
              </a:rPr>
              <a:t>1</a:t>
            </a:r>
            <a:r>
              <a:rPr b="0" i="0" lang="en-US" sz="2400" u="none">
                <a:solidFill>
                  <a:schemeClr val="dk1"/>
                </a:solidFill>
                <a:latin typeface="Century Schoolbook"/>
                <a:ea typeface="Century Schoolbook"/>
                <a:cs typeface="Century Schoolbook"/>
                <a:sym typeface="Century Schoolbook"/>
              </a:rPr>
              <a:t>,v</a:t>
            </a:r>
            <a:r>
              <a:rPr b="0" baseline="-25000" i="0" lang="en-US" sz="2400" u="none">
                <a:solidFill>
                  <a:schemeClr val="dk1"/>
                </a:solidFill>
                <a:latin typeface="Century Schoolbook"/>
                <a:ea typeface="Century Schoolbook"/>
                <a:cs typeface="Century Schoolbook"/>
                <a:sym typeface="Century Schoolbook"/>
              </a:rPr>
              <a:t>2</a:t>
            </a:r>
            <a:r>
              <a:rPr b="0" i="0" lang="en-US" sz="2400" u="none">
                <a:solidFill>
                  <a:schemeClr val="dk1"/>
                </a:solidFill>
                <a:latin typeface="Century Schoolbook"/>
                <a:ea typeface="Century Schoolbook"/>
                <a:cs typeface="Century Schoolbook"/>
                <a:sym typeface="Century Schoolbook"/>
              </a:rPr>
              <a:t>,…,v</a:t>
            </a:r>
            <a:r>
              <a:rPr b="0" baseline="-25000" i="0" lang="en-US" sz="2400" u="none">
                <a:solidFill>
                  <a:schemeClr val="dk1"/>
                </a:solidFill>
                <a:latin typeface="Century Schoolbook"/>
                <a:ea typeface="Century Schoolbook"/>
                <a:cs typeface="Century Schoolbook"/>
                <a:sym typeface="Century Schoolbook"/>
              </a:rPr>
              <a:t>i</a:t>
            </a:r>
            <a:r>
              <a:rPr b="0" i="0" lang="en-US" sz="2400" u="none">
                <a:solidFill>
                  <a:schemeClr val="dk1"/>
                </a:solidFill>
                <a:latin typeface="Century Schoolbook"/>
                <a:ea typeface="Century Schoolbook"/>
                <a:cs typeface="Century Schoolbook"/>
                <a:sym typeface="Century Schoolbook"/>
              </a:rPr>
              <a:t>)</a:t>
            </a:r>
            <a:endParaRPr/>
          </a:p>
          <a:p>
            <a:pPr indent="-273050" lvl="0" marL="273050" rtl="0" algn="just">
              <a:lnSpc>
                <a:spcPct val="7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At each step, we start from a given partial solution, say, v=(v</a:t>
            </a:r>
            <a:r>
              <a:rPr b="0" baseline="-25000" i="0" lang="en-US" sz="2400" u="none">
                <a:solidFill>
                  <a:schemeClr val="dk1"/>
                </a:solidFill>
                <a:latin typeface="Century Schoolbook"/>
                <a:ea typeface="Century Schoolbook"/>
                <a:cs typeface="Century Schoolbook"/>
                <a:sym typeface="Century Schoolbook"/>
              </a:rPr>
              <a:t>1</a:t>
            </a:r>
            <a:r>
              <a:rPr b="0" i="0" lang="en-US" sz="2400" u="none">
                <a:solidFill>
                  <a:schemeClr val="dk1"/>
                </a:solidFill>
                <a:latin typeface="Century Schoolbook"/>
                <a:ea typeface="Century Schoolbook"/>
                <a:cs typeface="Century Schoolbook"/>
                <a:sym typeface="Century Schoolbook"/>
              </a:rPr>
              <a:t>,v</a:t>
            </a:r>
            <a:r>
              <a:rPr b="0" baseline="-25000" i="0" lang="en-US" sz="2400" u="none">
                <a:solidFill>
                  <a:schemeClr val="dk1"/>
                </a:solidFill>
                <a:latin typeface="Century Schoolbook"/>
                <a:ea typeface="Century Schoolbook"/>
                <a:cs typeface="Century Schoolbook"/>
                <a:sym typeface="Century Schoolbook"/>
              </a:rPr>
              <a:t>2</a:t>
            </a:r>
            <a:r>
              <a:rPr b="0" i="0" lang="en-US" sz="2400" u="none">
                <a:solidFill>
                  <a:schemeClr val="dk1"/>
                </a:solidFill>
                <a:latin typeface="Century Schoolbook"/>
                <a:ea typeface="Century Schoolbook"/>
                <a:cs typeface="Century Schoolbook"/>
                <a:sym typeface="Century Schoolbook"/>
              </a:rPr>
              <a:t>,…,v</a:t>
            </a:r>
            <a:r>
              <a:rPr b="0" baseline="-25000" i="0" lang="en-US" sz="2400" u="none">
                <a:solidFill>
                  <a:schemeClr val="dk1"/>
                </a:solidFill>
                <a:latin typeface="Century Schoolbook"/>
                <a:ea typeface="Century Schoolbook"/>
                <a:cs typeface="Century Schoolbook"/>
                <a:sym typeface="Century Schoolbook"/>
              </a:rPr>
              <a:t>k</a:t>
            </a:r>
            <a:r>
              <a:rPr b="0" i="0" lang="en-US" sz="2400" u="none">
                <a:solidFill>
                  <a:schemeClr val="dk1"/>
                </a:solidFill>
                <a:latin typeface="Century Schoolbook"/>
                <a:ea typeface="Century Schoolbook"/>
                <a:cs typeface="Century Schoolbook"/>
                <a:sym typeface="Century Schoolbook"/>
              </a:rPr>
              <a:t>), and try to extend it by adding another element at the end.</a:t>
            </a:r>
            <a:endParaRPr/>
          </a:p>
          <a:p>
            <a:pPr indent="-273050" lvl="0" marL="273050" rtl="0" algn="just">
              <a:lnSpc>
                <a:spcPct val="7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so, we should count (or print,…) it.</a:t>
            </a:r>
            <a:endParaRPr/>
          </a:p>
          <a:p>
            <a:pPr indent="-273050" lvl="0" marL="273050" rtl="0" algn="just">
              <a:lnSpc>
                <a:spcPct val="7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not, check whether possible extension exits.</a:t>
            </a:r>
            <a:endParaRPr/>
          </a:p>
          <a:p>
            <a:pPr indent="-273050" lvl="1" marL="639762" rtl="0" algn="just">
              <a:lnSpc>
                <a:spcPct val="70000"/>
              </a:lnSpc>
              <a:spcBef>
                <a:spcPts val="400"/>
              </a:spcBef>
              <a:spcAft>
                <a:spcPts val="0"/>
              </a:spcAft>
              <a:buClr>
                <a:schemeClr val="accent1"/>
              </a:buClr>
              <a:buSzPts val="1600"/>
              <a:buFont typeface="Noto Sans Symbols"/>
              <a:buChar char="⚫"/>
            </a:pPr>
            <a:r>
              <a:rPr b="0" i="0" lang="en-US" sz="2000" u="none">
                <a:solidFill>
                  <a:schemeClr val="dk1"/>
                </a:solidFill>
                <a:latin typeface="Century Schoolbook"/>
                <a:ea typeface="Century Schoolbook"/>
                <a:cs typeface="Century Schoolbook"/>
                <a:sym typeface="Century Schoolbook"/>
              </a:rPr>
              <a:t>If so, recur and continue</a:t>
            </a:r>
            <a:endParaRPr/>
          </a:p>
          <a:p>
            <a:pPr indent="-273050" lvl="1" marL="639762" rtl="0" algn="just">
              <a:lnSpc>
                <a:spcPct val="70000"/>
              </a:lnSpc>
              <a:spcBef>
                <a:spcPts val="400"/>
              </a:spcBef>
              <a:spcAft>
                <a:spcPts val="0"/>
              </a:spcAft>
              <a:buClr>
                <a:schemeClr val="accent1"/>
              </a:buClr>
              <a:buSzPts val="1600"/>
              <a:buFont typeface="Noto Sans Symbols"/>
              <a:buChar char="⚫"/>
            </a:pPr>
            <a:r>
              <a:rPr b="0" i="0" lang="en-US" sz="2000" u="none">
                <a:solidFill>
                  <a:schemeClr val="dk1"/>
                </a:solidFill>
                <a:latin typeface="Century Schoolbook"/>
                <a:ea typeface="Century Schoolbook"/>
                <a:cs typeface="Century Schoolbook"/>
                <a:sym typeface="Century Schoolbook"/>
              </a:rPr>
              <a:t>If not, delete v</a:t>
            </a:r>
            <a:r>
              <a:rPr b="0" baseline="-25000" i="0" lang="en-US" sz="2000" u="none">
                <a:solidFill>
                  <a:schemeClr val="dk1"/>
                </a:solidFill>
                <a:latin typeface="Century Schoolbook"/>
                <a:ea typeface="Century Schoolbook"/>
                <a:cs typeface="Century Schoolbook"/>
                <a:sym typeface="Century Schoolbook"/>
              </a:rPr>
              <a:t>k</a:t>
            </a:r>
            <a:r>
              <a:rPr b="0" i="0" lang="en-US" sz="2000" u="none">
                <a:solidFill>
                  <a:schemeClr val="dk1"/>
                </a:solidFill>
                <a:latin typeface="Century Schoolbook"/>
                <a:ea typeface="Century Schoolbook"/>
                <a:cs typeface="Century Schoolbook"/>
                <a:sym typeface="Century Schoolbook"/>
              </a:rPr>
              <a:t> and try another possibility.</a:t>
            </a:r>
            <a:endParaRPr/>
          </a:p>
          <a:p>
            <a:pPr indent="-273050" lvl="0" marL="273050" rtl="0" algn="l">
              <a:lnSpc>
                <a:spcPct val="70000"/>
              </a:lnSpc>
              <a:spcBef>
                <a:spcPts val="600"/>
              </a:spcBef>
              <a:spcAft>
                <a:spcPts val="0"/>
              </a:spcAft>
              <a:buSzPts val="1680"/>
              <a:buNone/>
            </a:pPr>
            <a:r>
              <a:t/>
            </a:r>
            <a:endParaRPr b="0" i="0" sz="2400" u="none">
              <a:solidFill>
                <a:schemeClr val="dk1"/>
              </a:solidFill>
              <a:latin typeface="Century Schoolbook"/>
              <a:ea typeface="Century Schoolbook"/>
              <a:cs typeface="Century Schoolbook"/>
              <a:sym typeface="Century Schoolbook"/>
            </a:endParaRPr>
          </a:p>
          <a:p>
            <a:pPr indent="-273050" lvl="1" marL="639762" rtl="0" algn="l">
              <a:lnSpc>
                <a:spcPct val="80000"/>
              </a:lnSpc>
              <a:spcBef>
                <a:spcPts val="320"/>
              </a:spcBef>
              <a:spcAft>
                <a:spcPts val="0"/>
              </a:spcAft>
              <a:buSzPts val="1280"/>
              <a:buNone/>
            </a:pPr>
            <a:r>
              <a:rPr b="0" i="0" lang="en-US" sz="1600" u="none">
                <a:solidFill>
                  <a:schemeClr val="dk1"/>
                </a:solidFill>
                <a:latin typeface="Century Schoolbook"/>
                <a:ea typeface="Century Schoolbook"/>
                <a:cs typeface="Century Schoolbook"/>
                <a:sym typeface="Century Schoolbook"/>
              </a:rPr>
              <a:t>ALGORITHM  try(v</a:t>
            </a:r>
            <a:r>
              <a:rPr b="0" baseline="-25000" i="0" lang="en-US" sz="1600" u="none">
                <a:solidFill>
                  <a:schemeClr val="dk1"/>
                </a:solidFill>
                <a:latin typeface="Century Schoolbook"/>
                <a:ea typeface="Century Schoolbook"/>
                <a:cs typeface="Century Schoolbook"/>
                <a:sym typeface="Century Schoolbook"/>
              </a:rPr>
              <a:t>1</a:t>
            </a:r>
            <a:r>
              <a:rPr b="0" i="0" lang="en-US" sz="1600" u="none">
                <a:solidFill>
                  <a:schemeClr val="dk1"/>
                </a:solidFill>
                <a:latin typeface="Century Schoolbook"/>
                <a:ea typeface="Century Schoolbook"/>
                <a:cs typeface="Century Schoolbook"/>
                <a:sym typeface="Century Schoolbook"/>
              </a:rPr>
              <a:t>,...,v</a:t>
            </a:r>
            <a:r>
              <a:rPr b="0" baseline="-25000" i="0" lang="en-US" sz="1600" u="none">
                <a:solidFill>
                  <a:schemeClr val="dk1"/>
                </a:solidFill>
                <a:latin typeface="Century Schoolbook"/>
                <a:ea typeface="Century Schoolbook"/>
                <a:cs typeface="Century Schoolbook"/>
                <a:sym typeface="Century Schoolbook"/>
              </a:rPr>
              <a:t>i</a:t>
            </a:r>
            <a:r>
              <a:rPr b="0" i="0" lang="en-US" sz="1600" u="none">
                <a:solidFill>
                  <a:schemeClr val="dk1"/>
                </a:solidFill>
                <a:latin typeface="Century Schoolbook"/>
                <a:ea typeface="Century Schoolbook"/>
                <a:cs typeface="Century Schoolbook"/>
                <a:sym typeface="Century Schoolbook"/>
              </a:rPr>
              <a:t>)     </a:t>
            </a:r>
            <a:endParaRPr/>
          </a:p>
          <a:p>
            <a:pPr indent="-273050" lvl="1" marL="639762" rtl="0" algn="l">
              <a:lnSpc>
                <a:spcPct val="80000"/>
              </a:lnSpc>
              <a:spcBef>
                <a:spcPts val="320"/>
              </a:spcBef>
              <a:spcAft>
                <a:spcPts val="0"/>
              </a:spcAft>
              <a:buSzPts val="1280"/>
              <a:buNone/>
            </a:pPr>
            <a:r>
              <a:rPr b="0" i="0" lang="en-US" sz="1600" u="none">
                <a:solidFill>
                  <a:schemeClr val="dk1"/>
                </a:solidFill>
                <a:latin typeface="Century Schoolbook"/>
                <a:ea typeface="Century Schoolbook"/>
                <a:cs typeface="Century Schoolbook"/>
                <a:sym typeface="Century Schoolbook"/>
              </a:rPr>
              <a:t>IF (v</a:t>
            </a:r>
            <a:r>
              <a:rPr b="0" baseline="-25000" i="0" lang="en-US" sz="1600" u="none">
                <a:solidFill>
                  <a:schemeClr val="dk1"/>
                </a:solidFill>
                <a:latin typeface="Century Schoolbook"/>
                <a:ea typeface="Century Schoolbook"/>
                <a:cs typeface="Century Schoolbook"/>
                <a:sym typeface="Century Schoolbook"/>
              </a:rPr>
              <a:t>1</a:t>
            </a:r>
            <a:r>
              <a:rPr b="0" i="0" lang="en-US" sz="1600" u="none">
                <a:solidFill>
                  <a:schemeClr val="dk1"/>
                </a:solidFill>
                <a:latin typeface="Century Schoolbook"/>
                <a:ea typeface="Century Schoolbook"/>
                <a:cs typeface="Century Schoolbook"/>
                <a:sym typeface="Century Schoolbook"/>
              </a:rPr>
              <a:t>,...,v</a:t>
            </a:r>
            <a:r>
              <a:rPr b="0" baseline="-25000" i="0" lang="en-US" sz="1600" u="none">
                <a:solidFill>
                  <a:schemeClr val="dk1"/>
                </a:solidFill>
                <a:latin typeface="Century Schoolbook"/>
                <a:ea typeface="Century Schoolbook"/>
                <a:cs typeface="Century Schoolbook"/>
                <a:sym typeface="Century Schoolbook"/>
              </a:rPr>
              <a:t>i</a:t>
            </a:r>
            <a:r>
              <a:rPr b="0" i="0" lang="en-US" sz="1600" u="none">
                <a:solidFill>
                  <a:schemeClr val="dk1"/>
                </a:solidFill>
                <a:latin typeface="Century Schoolbook"/>
                <a:ea typeface="Century Schoolbook"/>
                <a:cs typeface="Century Schoolbook"/>
                <a:sym typeface="Century Schoolbook"/>
              </a:rPr>
              <a:t>) is a solution THEN RETURN (v</a:t>
            </a:r>
            <a:r>
              <a:rPr b="0" baseline="-25000" i="0" lang="en-US" sz="1600" u="none">
                <a:solidFill>
                  <a:schemeClr val="dk1"/>
                </a:solidFill>
                <a:latin typeface="Century Schoolbook"/>
                <a:ea typeface="Century Schoolbook"/>
                <a:cs typeface="Century Schoolbook"/>
                <a:sym typeface="Century Schoolbook"/>
              </a:rPr>
              <a:t>1</a:t>
            </a:r>
            <a:r>
              <a:rPr b="0" i="0" lang="en-US" sz="1600" u="none">
                <a:solidFill>
                  <a:schemeClr val="dk1"/>
                </a:solidFill>
                <a:latin typeface="Century Schoolbook"/>
                <a:ea typeface="Century Schoolbook"/>
                <a:cs typeface="Century Schoolbook"/>
                <a:sym typeface="Century Schoolbook"/>
              </a:rPr>
              <a:t>,...,v</a:t>
            </a:r>
            <a:r>
              <a:rPr b="0" baseline="-25000" i="0" lang="en-US" sz="1600" u="none">
                <a:solidFill>
                  <a:schemeClr val="dk1"/>
                </a:solidFill>
                <a:latin typeface="Century Schoolbook"/>
                <a:ea typeface="Century Schoolbook"/>
                <a:cs typeface="Century Schoolbook"/>
                <a:sym typeface="Century Schoolbook"/>
              </a:rPr>
              <a:t>i</a:t>
            </a:r>
            <a:r>
              <a:rPr b="0" i="0" lang="en-US" sz="1600" u="none">
                <a:solidFill>
                  <a:schemeClr val="dk1"/>
                </a:solidFill>
                <a:latin typeface="Century Schoolbook"/>
                <a:ea typeface="Century Schoolbook"/>
                <a:cs typeface="Century Schoolbook"/>
                <a:sym typeface="Century Schoolbook"/>
              </a:rPr>
              <a:t>)     </a:t>
            </a:r>
            <a:endParaRPr/>
          </a:p>
          <a:p>
            <a:pPr indent="-273050" lvl="1" marL="639762" rtl="0" algn="l">
              <a:lnSpc>
                <a:spcPct val="80000"/>
              </a:lnSpc>
              <a:spcBef>
                <a:spcPts val="320"/>
              </a:spcBef>
              <a:spcAft>
                <a:spcPts val="0"/>
              </a:spcAft>
              <a:buSzPts val="1280"/>
              <a:buNone/>
            </a:pPr>
            <a:r>
              <a:rPr b="0" i="0" lang="en-US" sz="1600" u="none">
                <a:solidFill>
                  <a:schemeClr val="dk1"/>
                </a:solidFill>
                <a:latin typeface="Century Schoolbook"/>
                <a:ea typeface="Century Schoolbook"/>
                <a:cs typeface="Century Schoolbook"/>
                <a:sym typeface="Century Schoolbook"/>
              </a:rPr>
              <a:t>	FOR each v DO       				IF (v</a:t>
            </a:r>
            <a:r>
              <a:rPr b="0" baseline="-25000" i="0" lang="en-US" sz="1600" u="none">
                <a:solidFill>
                  <a:schemeClr val="dk1"/>
                </a:solidFill>
                <a:latin typeface="Century Schoolbook"/>
                <a:ea typeface="Century Schoolbook"/>
                <a:cs typeface="Century Schoolbook"/>
                <a:sym typeface="Century Schoolbook"/>
              </a:rPr>
              <a:t>1</a:t>
            </a:r>
            <a:r>
              <a:rPr b="0" i="0" lang="en-US" sz="1600" u="none">
                <a:solidFill>
                  <a:schemeClr val="dk1"/>
                </a:solidFill>
                <a:latin typeface="Century Schoolbook"/>
                <a:ea typeface="Century Schoolbook"/>
                <a:cs typeface="Century Schoolbook"/>
                <a:sym typeface="Century Schoolbook"/>
              </a:rPr>
              <a:t>,...,v</a:t>
            </a:r>
            <a:r>
              <a:rPr b="0" baseline="-25000" i="0" lang="en-US" sz="1600" u="none">
                <a:solidFill>
                  <a:schemeClr val="dk1"/>
                </a:solidFill>
                <a:latin typeface="Century Schoolbook"/>
                <a:ea typeface="Century Schoolbook"/>
                <a:cs typeface="Century Schoolbook"/>
                <a:sym typeface="Century Schoolbook"/>
              </a:rPr>
              <a:t>i</a:t>
            </a:r>
            <a:r>
              <a:rPr b="0" i="0" lang="en-US" sz="1600" u="none">
                <a:solidFill>
                  <a:schemeClr val="dk1"/>
                </a:solidFill>
                <a:latin typeface="Century Schoolbook"/>
                <a:ea typeface="Century Schoolbook"/>
                <a:cs typeface="Century Schoolbook"/>
                <a:sym typeface="Century Schoolbook"/>
              </a:rPr>
              <a:t>,v) is acceptable vector  THEN sol = try(v1,...,vi,v) 	IF sol != () THEN RETURN sol  </a:t>
            </a:r>
            <a:endParaRPr/>
          </a:p>
          <a:p>
            <a:pPr indent="-273050" lvl="1" marL="639762" rtl="0" algn="l">
              <a:lnSpc>
                <a:spcPct val="80000"/>
              </a:lnSpc>
              <a:spcBef>
                <a:spcPts val="320"/>
              </a:spcBef>
              <a:spcAft>
                <a:spcPts val="0"/>
              </a:spcAft>
              <a:buSzPts val="1280"/>
              <a:buNone/>
            </a:pPr>
            <a:r>
              <a:rPr b="0" i="0" lang="en-US" sz="1600" u="none">
                <a:solidFill>
                  <a:schemeClr val="dk1"/>
                </a:solidFill>
                <a:latin typeface="Century Schoolbook"/>
                <a:ea typeface="Century Schoolbook"/>
                <a:cs typeface="Century Schoolbook"/>
                <a:sym typeface="Century Schoolbook"/>
              </a:rPr>
              <a:t>   	</a:t>
            </a:r>
            <a:r>
              <a:rPr b="0" i="0" lang="en-US" sz="1500" u="none">
                <a:solidFill>
                  <a:schemeClr val="dk1"/>
                </a:solidFill>
                <a:latin typeface="Century Schoolbook"/>
                <a:ea typeface="Century Schoolbook"/>
                <a:cs typeface="Century Schoolbook"/>
                <a:sym typeface="Century Schoolbook"/>
              </a:rPr>
              <a:t>END     </a:t>
            </a:r>
            <a:endParaRPr/>
          </a:p>
          <a:p>
            <a:pPr indent="-273050" lvl="1" marL="639762" rtl="0" algn="l">
              <a:lnSpc>
                <a:spcPct val="80000"/>
              </a:lnSpc>
              <a:spcBef>
                <a:spcPts val="300"/>
              </a:spcBef>
              <a:spcAft>
                <a:spcPts val="0"/>
              </a:spcAft>
              <a:buSzPts val="1200"/>
              <a:buNone/>
            </a:pPr>
            <a:r>
              <a:rPr b="0" i="0" lang="en-US" sz="1500" u="none">
                <a:solidFill>
                  <a:schemeClr val="dk1"/>
                </a:solidFill>
                <a:latin typeface="Century Schoolbook"/>
                <a:ea typeface="Century Schoolbook"/>
                <a:cs typeface="Century Schoolbook"/>
                <a:sym typeface="Century Schoolbook"/>
              </a:rPr>
              <a:t>END     </a:t>
            </a:r>
            <a:endParaRPr/>
          </a:p>
          <a:p>
            <a:pPr indent="-273050" lvl="1" marL="639762" rtl="0" algn="l">
              <a:lnSpc>
                <a:spcPct val="80000"/>
              </a:lnSpc>
              <a:spcBef>
                <a:spcPts val="300"/>
              </a:spcBef>
              <a:spcAft>
                <a:spcPts val="0"/>
              </a:spcAft>
              <a:buSzPts val="1200"/>
              <a:buNone/>
            </a:pPr>
            <a:r>
              <a:rPr b="0" i="0" lang="en-US" sz="1500" u="none">
                <a:solidFill>
                  <a:schemeClr val="dk1"/>
                </a:solidFill>
                <a:latin typeface="Century Schoolbook"/>
                <a:ea typeface="Century Schoolbook"/>
                <a:cs typeface="Century Schoolbook"/>
                <a:sym typeface="Century Schoolbook"/>
              </a:rPr>
              <a:t>RETURN ()  </a:t>
            </a:r>
            <a:endParaRPr/>
          </a:p>
          <a:p>
            <a:pPr indent="-207645" lvl="0" marL="274320" rtl="0" algn="l">
              <a:spcBef>
                <a:spcPts val="600"/>
              </a:spcBef>
              <a:spcAft>
                <a:spcPts val="0"/>
              </a:spcAft>
              <a:buSzPts val="1050"/>
              <a:buNone/>
            </a:pPr>
            <a:r>
              <a:t/>
            </a:r>
            <a:endParaRPr b="0" i="0" sz="1500" u="none">
              <a:solidFill>
                <a:schemeClr val="dk1"/>
              </a:solidFill>
              <a:latin typeface="Century Schoolbook"/>
              <a:ea typeface="Century Schoolbook"/>
              <a:cs typeface="Century Schoolbook"/>
              <a:sym typeface="Century Schoolbook"/>
            </a:endParaRPr>
          </a:p>
        </p:txBody>
      </p:sp>
      <p:sp>
        <p:nvSpPr>
          <p:cNvPr id="238" name="Google Shape;238;gcd1930b975_0_124"/>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gd9ac8bd7d3_1_6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081" name="Google Shape;1081;gd9ac8bd7d3_1_652"/>
          <p:cNvSpPr txBox="1"/>
          <p:nvPr>
            <p:ph idx="1" type="body"/>
          </p:nvPr>
        </p:nvSpPr>
        <p:spPr>
          <a:xfrm>
            <a:off x="457200" y="1828800"/>
            <a:ext cx="8229600" cy="335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Char char="•"/>
            </a:pPr>
            <a:r>
              <a:rPr lang="en-US">
                <a:solidFill>
                  <a:schemeClr val="lt1"/>
                </a:solidFill>
              </a:rPr>
              <a:t>If all the edges in a graph are undirected, then we say the graph is an </a:t>
            </a:r>
            <a:r>
              <a:rPr b="1" i="1" lang="en-US">
                <a:solidFill>
                  <a:srgbClr val="FFFF00"/>
                </a:solidFill>
              </a:rPr>
              <a:t>undirected graph</a:t>
            </a:r>
            <a:r>
              <a:rPr b="1" i="1" lang="en-US">
                <a:solidFill>
                  <a:schemeClr val="lt1"/>
                </a:solidFill>
              </a:rPr>
              <a:t>.</a:t>
            </a:r>
            <a:endParaRPr/>
          </a:p>
          <a:p>
            <a:pPr indent="-139700" lvl="0" marL="342900" rtl="0" algn="l">
              <a:spcBef>
                <a:spcPts val="640"/>
              </a:spcBef>
              <a:spcAft>
                <a:spcPts val="0"/>
              </a:spcAft>
              <a:buClr>
                <a:schemeClr val="dk1"/>
              </a:buClr>
              <a:buSzPts val="3200"/>
              <a:buNone/>
            </a:pPr>
            <a:r>
              <a:t/>
            </a:r>
            <a:endParaRPr b="1" i="1">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a </a:t>
            </a:r>
            <a:r>
              <a:rPr b="1" i="1" lang="en-US">
                <a:solidFill>
                  <a:srgbClr val="FFFF00"/>
                </a:solidFill>
              </a:rPr>
              <a:t>directed graph</a:t>
            </a:r>
            <a:r>
              <a:rPr b="1" i="1" lang="en-US">
                <a:solidFill>
                  <a:schemeClr val="lt1"/>
                </a:solidFill>
              </a:rPr>
              <a:t>, </a:t>
            </a:r>
            <a:r>
              <a:rPr i="1" lang="en-US">
                <a:solidFill>
                  <a:schemeClr val="lt1"/>
                </a:solidFill>
              </a:rPr>
              <a:t>also called a </a:t>
            </a:r>
            <a:r>
              <a:rPr b="1" i="1" lang="en-US">
                <a:solidFill>
                  <a:srgbClr val="FFFF00"/>
                </a:solidFill>
              </a:rPr>
              <a:t>digraph</a:t>
            </a:r>
            <a:r>
              <a:rPr b="1" i="1" lang="en-US">
                <a:solidFill>
                  <a:schemeClr val="lt1"/>
                </a:solidFill>
              </a:rPr>
              <a:t>, </a:t>
            </a:r>
            <a:r>
              <a:rPr i="1" lang="en-US">
                <a:solidFill>
                  <a:schemeClr val="lt1"/>
                </a:solidFill>
              </a:rPr>
              <a:t>is a graph whose edges </a:t>
            </a:r>
            <a:r>
              <a:rPr lang="en-US">
                <a:solidFill>
                  <a:schemeClr val="lt1"/>
                </a:solidFill>
              </a:rPr>
              <a:t>are all directed.</a:t>
            </a:r>
            <a:endParaRPr/>
          </a:p>
          <a:p>
            <a:pPr indent="-139700" lvl="0" marL="342900" rtl="0" algn="l">
              <a:spcBef>
                <a:spcPts val="640"/>
              </a:spcBef>
              <a:spcAft>
                <a:spcPts val="0"/>
              </a:spcAft>
              <a:buClr>
                <a:schemeClr val="dk1"/>
              </a:buClr>
              <a:buSzPts val="3200"/>
              <a:buNone/>
            </a:pPr>
            <a:r>
              <a:t/>
            </a:r>
            <a:endParaRPr>
              <a:solidFill>
                <a:schemeClr val="lt1"/>
              </a:solidFill>
            </a:endParaRPr>
          </a:p>
          <a:p>
            <a:pPr indent="-342900" lvl="0" marL="342900" rtl="0" algn="l">
              <a:spcBef>
                <a:spcPts val="640"/>
              </a:spcBef>
              <a:spcAft>
                <a:spcPts val="0"/>
              </a:spcAft>
              <a:buClr>
                <a:schemeClr val="lt1"/>
              </a:buClr>
              <a:buSzPts val="3200"/>
              <a:buChar char="•"/>
            </a:pPr>
            <a:r>
              <a:rPr lang="en-US">
                <a:solidFill>
                  <a:schemeClr val="lt1"/>
                </a:solidFill>
              </a:rPr>
              <a:t>A graph that has both directed and undirected edges is often called a </a:t>
            </a:r>
            <a:r>
              <a:rPr b="1" i="1" lang="en-US">
                <a:solidFill>
                  <a:srgbClr val="FFFF00"/>
                </a:solidFill>
              </a:rPr>
              <a:t>mixed graph</a:t>
            </a:r>
            <a:r>
              <a:rPr b="1" i="1" lang="en-US">
                <a:solidFill>
                  <a:schemeClr val="lt1"/>
                </a:solidFill>
              </a:rPr>
              <a: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xEl>
                                              <p:pRg end="0" st="0"/>
                                            </p:txEl>
                                          </p:spTgt>
                                        </p:tgtEl>
                                        <p:attrNameLst>
                                          <p:attrName>style.visibility</p:attrName>
                                        </p:attrNameLst>
                                      </p:cBhvr>
                                      <p:to>
                                        <p:strVal val="visible"/>
                                      </p:to>
                                    </p:set>
                                    <p:animEffect filter="fade" transition="in">
                                      <p:cBhvr>
                                        <p:cTn dur="1000"/>
                                        <p:tgtEl>
                                          <p:spTgt spid="10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xEl>
                                              <p:pRg end="1" st="1"/>
                                            </p:txEl>
                                          </p:spTgt>
                                        </p:tgtEl>
                                        <p:attrNameLst>
                                          <p:attrName>style.visibility</p:attrName>
                                        </p:attrNameLst>
                                      </p:cBhvr>
                                      <p:to>
                                        <p:strVal val="visible"/>
                                      </p:to>
                                    </p:set>
                                    <p:animEffect filter="fade" transition="in">
                                      <p:cBhvr>
                                        <p:cTn dur="1000"/>
                                        <p:tgtEl>
                                          <p:spTgt spid="10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xEl>
                                              <p:pRg end="2" st="2"/>
                                            </p:txEl>
                                          </p:spTgt>
                                        </p:tgtEl>
                                        <p:attrNameLst>
                                          <p:attrName>style.visibility</p:attrName>
                                        </p:attrNameLst>
                                      </p:cBhvr>
                                      <p:to>
                                        <p:strVal val="visible"/>
                                      </p:to>
                                    </p:set>
                                    <p:animEffect filter="fade" transition="in">
                                      <p:cBhvr>
                                        <p:cTn dur="1000"/>
                                        <p:tgtEl>
                                          <p:spTgt spid="10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xEl>
                                              <p:pRg end="3" st="3"/>
                                            </p:txEl>
                                          </p:spTgt>
                                        </p:tgtEl>
                                        <p:attrNameLst>
                                          <p:attrName>style.visibility</p:attrName>
                                        </p:attrNameLst>
                                      </p:cBhvr>
                                      <p:to>
                                        <p:strVal val="visible"/>
                                      </p:to>
                                    </p:set>
                                    <p:animEffect filter="fade" transition="in">
                                      <p:cBhvr>
                                        <p:cTn dur="1000"/>
                                        <p:tgtEl>
                                          <p:spTgt spid="10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1">
                                            <p:txEl>
                                              <p:pRg end="4" st="4"/>
                                            </p:txEl>
                                          </p:spTgt>
                                        </p:tgtEl>
                                        <p:attrNameLst>
                                          <p:attrName>style.visibility</p:attrName>
                                        </p:attrNameLst>
                                      </p:cBhvr>
                                      <p:to>
                                        <p:strVal val="visible"/>
                                      </p:to>
                                    </p:set>
                                    <p:animEffect filter="fade" transition="in">
                                      <p:cBhvr>
                                        <p:cTn dur="1000"/>
                                        <p:tgtEl>
                                          <p:spTgt spid="10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grpSp>
        <p:nvGrpSpPr>
          <p:cNvPr id="1086" name="Google Shape;1086;gd9ac8bd7d3_1_657"/>
          <p:cNvGrpSpPr/>
          <p:nvPr/>
        </p:nvGrpSpPr>
        <p:grpSpPr>
          <a:xfrm>
            <a:off x="457200" y="685800"/>
            <a:ext cx="5257800" cy="2438400"/>
            <a:chOff x="457200" y="685800"/>
            <a:chExt cx="5257800" cy="2438400"/>
          </a:xfrm>
        </p:grpSpPr>
        <p:cxnSp>
          <p:nvCxnSpPr>
            <p:cNvPr id="1087" name="Google Shape;1087;gd9ac8bd7d3_1_657"/>
            <p:cNvCxnSpPr/>
            <p:nvPr/>
          </p:nvCxnSpPr>
          <p:spPr>
            <a:xfrm flipH="1" rot="10800000">
              <a:off x="3733800" y="1828800"/>
              <a:ext cx="1447800" cy="9144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088" name="Google Shape;1088;gd9ac8bd7d3_1_657"/>
            <p:cNvCxnSpPr/>
            <p:nvPr/>
          </p:nvCxnSpPr>
          <p:spPr>
            <a:xfrm>
              <a:off x="990600" y="1219200"/>
              <a:ext cx="2514600" cy="14478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089" name="Google Shape;1089;gd9ac8bd7d3_1_657"/>
            <p:cNvCxnSpPr/>
            <p:nvPr/>
          </p:nvCxnSpPr>
          <p:spPr>
            <a:xfrm>
              <a:off x="3810000" y="1066800"/>
              <a:ext cx="1447800" cy="6096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090" name="Google Shape;1090;gd9ac8bd7d3_1_657"/>
            <p:cNvSpPr/>
            <p:nvPr/>
          </p:nvSpPr>
          <p:spPr>
            <a:xfrm>
              <a:off x="457200" y="685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1</a:t>
              </a:r>
              <a:endParaRPr/>
            </a:p>
          </p:txBody>
        </p:sp>
        <p:sp>
          <p:nvSpPr>
            <p:cNvPr id="1091" name="Google Shape;1091;gd9ac8bd7d3_1_657"/>
            <p:cNvSpPr/>
            <p:nvPr/>
          </p:nvSpPr>
          <p:spPr>
            <a:xfrm>
              <a:off x="533400" y="2438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5</a:t>
              </a:r>
              <a:endParaRPr/>
            </a:p>
          </p:txBody>
        </p:sp>
        <p:sp>
          <p:nvSpPr>
            <p:cNvPr id="1092" name="Google Shape;1092;gd9ac8bd7d3_1_657"/>
            <p:cNvSpPr/>
            <p:nvPr/>
          </p:nvSpPr>
          <p:spPr>
            <a:xfrm>
              <a:off x="3276600" y="2438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4</a:t>
              </a:r>
              <a:endParaRPr/>
            </a:p>
          </p:txBody>
        </p:sp>
        <p:sp>
          <p:nvSpPr>
            <p:cNvPr id="1093" name="Google Shape;1093;gd9ac8bd7d3_1_657"/>
            <p:cNvSpPr/>
            <p:nvPr/>
          </p:nvSpPr>
          <p:spPr>
            <a:xfrm>
              <a:off x="5029200" y="1371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3</a:t>
              </a:r>
              <a:endParaRPr/>
            </a:p>
          </p:txBody>
        </p:sp>
        <p:sp>
          <p:nvSpPr>
            <p:cNvPr id="1094" name="Google Shape;1094;gd9ac8bd7d3_1_657"/>
            <p:cNvSpPr/>
            <p:nvPr/>
          </p:nvSpPr>
          <p:spPr>
            <a:xfrm>
              <a:off x="3276600" y="685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2</a:t>
              </a:r>
              <a:endParaRPr/>
            </a:p>
          </p:txBody>
        </p:sp>
        <p:cxnSp>
          <p:nvCxnSpPr>
            <p:cNvPr id="1095" name="Google Shape;1095;gd9ac8bd7d3_1_657"/>
            <p:cNvCxnSpPr>
              <a:stCxn id="1090" idx="6"/>
              <a:endCxn id="1094" idx="2"/>
            </p:cNvCxnSpPr>
            <p:nvPr/>
          </p:nvCxnSpPr>
          <p:spPr>
            <a:xfrm>
              <a:off x="1143000" y="1028700"/>
              <a:ext cx="2133600" cy="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096" name="Google Shape;1096;gd9ac8bd7d3_1_657"/>
            <p:cNvCxnSpPr/>
            <p:nvPr/>
          </p:nvCxnSpPr>
          <p:spPr>
            <a:xfrm>
              <a:off x="1143000" y="2743200"/>
              <a:ext cx="2133600" cy="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grpSp>
      <p:grpSp>
        <p:nvGrpSpPr>
          <p:cNvPr id="1097" name="Google Shape;1097;gd9ac8bd7d3_1_657"/>
          <p:cNvGrpSpPr/>
          <p:nvPr/>
        </p:nvGrpSpPr>
        <p:grpSpPr>
          <a:xfrm>
            <a:off x="3505200" y="3581400"/>
            <a:ext cx="5257800" cy="2971800"/>
            <a:chOff x="3505200" y="3581400"/>
            <a:chExt cx="5257800" cy="2971800"/>
          </a:xfrm>
        </p:grpSpPr>
        <p:cxnSp>
          <p:nvCxnSpPr>
            <p:cNvPr id="1098" name="Google Shape;1098;gd9ac8bd7d3_1_657"/>
            <p:cNvCxnSpPr/>
            <p:nvPr/>
          </p:nvCxnSpPr>
          <p:spPr>
            <a:xfrm flipH="1" rot="10800000">
              <a:off x="3962400" y="4038600"/>
              <a:ext cx="2590800" cy="5334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099" name="Google Shape;1099;gd9ac8bd7d3_1_657"/>
            <p:cNvCxnSpPr/>
            <p:nvPr/>
          </p:nvCxnSpPr>
          <p:spPr>
            <a:xfrm flipH="1" rot="10800000">
              <a:off x="4191000" y="5410200"/>
              <a:ext cx="3886200" cy="838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00" name="Google Shape;1100;gd9ac8bd7d3_1_657"/>
            <p:cNvCxnSpPr/>
            <p:nvPr/>
          </p:nvCxnSpPr>
          <p:spPr>
            <a:xfrm rot="10800000">
              <a:off x="6019800" y="5105400"/>
              <a:ext cx="2133600" cy="76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01" name="Google Shape;1101;gd9ac8bd7d3_1_657"/>
            <p:cNvCxnSpPr>
              <a:stCxn id="1102" idx="4"/>
            </p:cNvCxnSpPr>
            <p:nvPr/>
          </p:nvCxnSpPr>
          <p:spPr>
            <a:xfrm>
              <a:off x="3848100" y="4876800"/>
              <a:ext cx="266700" cy="9906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03" name="Google Shape;1103;gd9ac8bd7d3_1_657"/>
            <p:cNvCxnSpPr>
              <a:endCxn id="1104" idx="1"/>
            </p:cNvCxnSpPr>
            <p:nvPr/>
          </p:nvCxnSpPr>
          <p:spPr>
            <a:xfrm>
              <a:off x="7010933" y="4115333"/>
              <a:ext cx="1166700" cy="8619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102" name="Google Shape;1102;gd9ac8bd7d3_1_657"/>
            <p:cNvSpPr/>
            <p:nvPr/>
          </p:nvSpPr>
          <p:spPr>
            <a:xfrm>
              <a:off x="3505200" y="4191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1</a:t>
              </a:r>
              <a:endParaRPr/>
            </a:p>
          </p:txBody>
        </p:sp>
        <p:sp>
          <p:nvSpPr>
            <p:cNvPr id="1105" name="Google Shape;1105;gd9ac8bd7d3_1_657"/>
            <p:cNvSpPr/>
            <p:nvPr/>
          </p:nvSpPr>
          <p:spPr>
            <a:xfrm>
              <a:off x="5334000" y="4800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5</a:t>
              </a:r>
              <a:endParaRPr/>
            </a:p>
          </p:txBody>
        </p:sp>
        <p:sp>
          <p:nvSpPr>
            <p:cNvPr id="1106" name="Google Shape;1106;gd9ac8bd7d3_1_657"/>
            <p:cNvSpPr/>
            <p:nvPr/>
          </p:nvSpPr>
          <p:spPr>
            <a:xfrm>
              <a:off x="3886200" y="5867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4</a:t>
              </a:r>
              <a:endParaRPr/>
            </a:p>
          </p:txBody>
        </p:sp>
        <p:sp>
          <p:nvSpPr>
            <p:cNvPr id="1104" name="Google Shape;1104;gd9ac8bd7d3_1_657"/>
            <p:cNvSpPr/>
            <p:nvPr/>
          </p:nvSpPr>
          <p:spPr>
            <a:xfrm>
              <a:off x="8077200" y="4876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3</a:t>
              </a:r>
              <a:endParaRPr/>
            </a:p>
          </p:txBody>
        </p:sp>
        <p:sp>
          <p:nvSpPr>
            <p:cNvPr id="1107" name="Google Shape;1107;gd9ac8bd7d3_1_657"/>
            <p:cNvSpPr/>
            <p:nvPr/>
          </p:nvSpPr>
          <p:spPr>
            <a:xfrm>
              <a:off x="6553200" y="3581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2</a:t>
              </a:r>
              <a:endParaRPr/>
            </a:p>
          </p:txBody>
        </p:sp>
      </p:grpSp>
      <p:sp>
        <p:nvSpPr>
          <p:cNvPr id="1108" name="Google Shape;1108;gd9ac8bd7d3_1_657"/>
          <p:cNvSpPr/>
          <p:nvPr/>
        </p:nvSpPr>
        <p:spPr>
          <a:xfrm>
            <a:off x="6858000" y="533400"/>
            <a:ext cx="1752600" cy="609600"/>
          </a:xfrm>
          <a:prstGeom prst="wedgeEllipseCallout">
            <a:avLst>
              <a:gd fmla="val -121232" name="adj1"/>
              <a:gd fmla="val 10597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rgbClr val="FFFF00"/>
                </a:solidFill>
                <a:latin typeface="Arial"/>
                <a:ea typeface="Arial"/>
                <a:cs typeface="Arial"/>
                <a:sym typeface="Arial"/>
              </a:rPr>
              <a:t>vertices</a:t>
            </a:r>
            <a:endParaRPr b="1" i="0" sz="1800" u="none" cap="none" strike="noStrike">
              <a:solidFill>
                <a:schemeClr val="lt1"/>
              </a:solidFill>
              <a:latin typeface="Arial"/>
              <a:ea typeface="Arial"/>
              <a:cs typeface="Arial"/>
              <a:sym typeface="Arial"/>
            </a:endParaRPr>
          </a:p>
        </p:txBody>
      </p:sp>
      <p:sp>
        <p:nvSpPr>
          <p:cNvPr id="1109" name="Google Shape;1109;gd9ac8bd7d3_1_657"/>
          <p:cNvSpPr/>
          <p:nvPr/>
        </p:nvSpPr>
        <p:spPr>
          <a:xfrm>
            <a:off x="838200" y="4038600"/>
            <a:ext cx="1752600" cy="609600"/>
          </a:xfrm>
          <a:prstGeom prst="wedgeEllipseCallout">
            <a:avLst>
              <a:gd fmla="val 21873" name="adj1"/>
              <a:gd fmla="val -247601"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rgbClr val="FFFF00"/>
                </a:solidFill>
                <a:latin typeface="Arial"/>
                <a:ea typeface="Arial"/>
                <a:cs typeface="Arial"/>
                <a:sym typeface="Arial"/>
              </a:rPr>
              <a:t>Edges</a:t>
            </a:r>
            <a:endParaRPr b="1" i="0" sz="1800" u="none" cap="none" strike="noStrike">
              <a:solidFill>
                <a:schemeClr val="lt1"/>
              </a:solidFill>
              <a:latin typeface="Arial"/>
              <a:ea typeface="Arial"/>
              <a:cs typeface="Arial"/>
              <a:sym typeface="Arial"/>
            </a:endParaRPr>
          </a:p>
        </p:txBody>
      </p:sp>
      <p:sp>
        <p:nvSpPr>
          <p:cNvPr id="1110" name="Google Shape;1110;gd9ac8bd7d3_1_657"/>
          <p:cNvSpPr/>
          <p:nvPr/>
        </p:nvSpPr>
        <p:spPr>
          <a:xfrm>
            <a:off x="609600" y="5638800"/>
            <a:ext cx="1905000" cy="762000"/>
          </a:xfrm>
          <a:prstGeom prst="wedgeEllipseCallout">
            <a:avLst>
              <a:gd fmla="val 120199" name="adj1"/>
              <a:gd fmla="val -87317"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u="none" cap="none" strike="noStrike">
                <a:solidFill>
                  <a:srgbClr val="FFFF00"/>
                </a:solidFill>
                <a:latin typeface="Arial"/>
                <a:ea typeface="Arial"/>
                <a:cs typeface="Arial"/>
                <a:sym typeface="Arial"/>
              </a:rPr>
              <a:t>Directed Edge</a:t>
            </a:r>
            <a:endParaRPr b="1" i="0" sz="16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86"/>
                                        </p:tgtEl>
                                        <p:attrNameLst>
                                          <p:attrName>style.visibility</p:attrName>
                                        </p:attrNameLst>
                                      </p:cBhvr>
                                      <p:to>
                                        <p:strVal val="visible"/>
                                      </p:to>
                                    </p:set>
                                    <p:anim calcmode="lin" valueType="num">
                                      <p:cBhvr additive="base">
                                        <p:cTn dur="500"/>
                                        <p:tgtEl>
                                          <p:spTgt spid="1086"/>
                                        </p:tgtEl>
                                        <p:attrNameLst>
                                          <p:attrName>ppt_w</p:attrName>
                                        </p:attrNameLst>
                                      </p:cBhvr>
                                      <p:tavLst>
                                        <p:tav fmla="" tm="0">
                                          <p:val>
                                            <p:strVal val="0"/>
                                          </p:val>
                                        </p:tav>
                                        <p:tav fmla="" tm="100000">
                                          <p:val>
                                            <p:strVal val="#ppt_w"/>
                                          </p:val>
                                        </p:tav>
                                      </p:tavLst>
                                    </p:anim>
                                    <p:anim calcmode="lin" valueType="num">
                                      <p:cBhvr additive="base">
                                        <p:cTn dur="500"/>
                                        <p:tgtEl>
                                          <p:spTgt spid="10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2000"/>
                                        <p:tgtEl>
                                          <p:spTgt spid="10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500"/>
                                        <p:tgtEl>
                                          <p:spTgt spid="1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0"/>
                                        </p:tgtEl>
                                        <p:attrNameLst>
                                          <p:attrName>style.visibility</p:attrName>
                                        </p:attrNameLst>
                                      </p:cBhvr>
                                      <p:to>
                                        <p:strVal val="visible"/>
                                      </p:to>
                                    </p:set>
                                    <p:animEffect filter="fade" transition="in">
                                      <p:cBhvr>
                                        <p:cTn dur="1000"/>
                                        <p:tgtEl>
                                          <p:spTgt spid="1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gd9ac8bd7d3_1_685"/>
          <p:cNvSpPr txBox="1"/>
          <p:nvPr>
            <p:ph idx="1" type="body"/>
          </p:nvPr>
        </p:nvSpPr>
        <p:spPr>
          <a:xfrm>
            <a:off x="381000" y="152400"/>
            <a:ext cx="8458200" cy="6705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lt1"/>
              </a:buClr>
              <a:buSzPts val="3200"/>
              <a:buFont typeface="Arial"/>
              <a:buChar char="•"/>
            </a:pPr>
            <a:r>
              <a:rPr lang="en-US">
                <a:solidFill>
                  <a:schemeClr val="lt1"/>
                </a:solidFill>
              </a:rPr>
              <a:t>The two vertices joined by an edge are called the </a:t>
            </a:r>
            <a:r>
              <a:rPr b="1" i="1" lang="en-US">
                <a:solidFill>
                  <a:srgbClr val="FFFF00"/>
                </a:solidFill>
              </a:rPr>
              <a:t>end vertices </a:t>
            </a:r>
            <a:r>
              <a:rPr b="1" i="1" lang="en-US">
                <a:solidFill>
                  <a:schemeClr val="lt1"/>
                </a:solidFill>
              </a:rPr>
              <a:t>(or </a:t>
            </a:r>
            <a:r>
              <a:rPr b="1" i="1" lang="en-US">
                <a:solidFill>
                  <a:srgbClr val="FFFF00"/>
                </a:solidFill>
              </a:rPr>
              <a:t>endpoints</a:t>
            </a:r>
            <a:r>
              <a:rPr b="1" i="1" lang="en-US">
                <a:solidFill>
                  <a:schemeClr val="lt1"/>
                </a:solidFill>
              </a:rPr>
              <a:t>) </a:t>
            </a:r>
            <a:r>
              <a:rPr lang="en-US">
                <a:solidFill>
                  <a:schemeClr val="lt1"/>
                </a:solidFill>
              </a:rPr>
              <a:t>of the edge.</a:t>
            </a:r>
            <a:endParaRPr/>
          </a:p>
          <a:p>
            <a:pPr indent="-342900" lvl="0" marL="342900" rtl="0" algn="l">
              <a:spcBef>
                <a:spcPts val="640"/>
              </a:spcBef>
              <a:spcAft>
                <a:spcPts val="0"/>
              </a:spcAft>
              <a:buClr>
                <a:schemeClr val="lt1"/>
              </a:buClr>
              <a:buSzPts val="3200"/>
              <a:buFont typeface="Arial"/>
              <a:buChar char="•"/>
            </a:pPr>
            <a:r>
              <a:rPr lang="en-US">
                <a:solidFill>
                  <a:schemeClr val="lt1"/>
                </a:solidFill>
              </a:rPr>
              <a:t>If an edge is directed, its first endpoint is its </a:t>
            </a:r>
            <a:r>
              <a:rPr b="1" i="1" lang="en-US">
                <a:solidFill>
                  <a:srgbClr val="FFFF00"/>
                </a:solidFill>
              </a:rPr>
              <a:t>origin</a:t>
            </a:r>
            <a:r>
              <a:rPr b="1" i="1" lang="en-US">
                <a:solidFill>
                  <a:schemeClr val="lt1"/>
                </a:solidFill>
              </a:rPr>
              <a:t> </a:t>
            </a:r>
            <a:r>
              <a:rPr i="1" lang="en-US">
                <a:solidFill>
                  <a:schemeClr val="lt1"/>
                </a:solidFill>
              </a:rPr>
              <a:t>and the other is the </a:t>
            </a:r>
            <a:r>
              <a:rPr b="1" i="1" lang="en-US">
                <a:solidFill>
                  <a:srgbClr val="FFFF00"/>
                </a:solidFill>
              </a:rPr>
              <a:t>destination</a:t>
            </a:r>
            <a:r>
              <a:rPr b="1" i="1" lang="en-US">
                <a:solidFill>
                  <a:schemeClr val="lt1"/>
                </a:solidFill>
              </a:rPr>
              <a:t> </a:t>
            </a:r>
            <a:r>
              <a:rPr i="1" lang="en-US">
                <a:solidFill>
                  <a:schemeClr val="lt1"/>
                </a:solidFill>
              </a:rPr>
              <a:t>of the edge.</a:t>
            </a:r>
            <a:endParaRPr/>
          </a:p>
          <a:p>
            <a:pPr indent="-342900" lvl="0" marL="342900" rtl="0" algn="l">
              <a:spcBef>
                <a:spcPts val="640"/>
              </a:spcBef>
              <a:spcAft>
                <a:spcPts val="0"/>
              </a:spcAft>
              <a:buClr>
                <a:schemeClr val="lt1"/>
              </a:buClr>
              <a:buSzPts val="3200"/>
              <a:buFont typeface="Arial"/>
              <a:buChar char="•"/>
            </a:pPr>
            <a:r>
              <a:rPr lang="en-US">
                <a:solidFill>
                  <a:schemeClr val="lt1"/>
                </a:solidFill>
              </a:rPr>
              <a:t>Two vertices </a:t>
            </a:r>
            <a:r>
              <a:rPr i="1" lang="en-US">
                <a:solidFill>
                  <a:schemeClr val="lt1"/>
                </a:solidFill>
              </a:rPr>
              <a:t>u and v are said to be </a:t>
            </a:r>
            <a:r>
              <a:rPr b="1" i="1" lang="en-US">
                <a:solidFill>
                  <a:srgbClr val="FFFF00"/>
                </a:solidFill>
              </a:rPr>
              <a:t>adjacent</a:t>
            </a:r>
            <a:r>
              <a:rPr b="1" i="1" lang="en-US">
                <a:solidFill>
                  <a:schemeClr val="lt1"/>
                </a:solidFill>
              </a:rPr>
              <a:t> </a:t>
            </a:r>
            <a:r>
              <a:rPr i="1" lang="en-US">
                <a:solidFill>
                  <a:schemeClr val="lt1"/>
                </a:solidFill>
              </a:rPr>
              <a:t>if there is an </a:t>
            </a:r>
            <a:r>
              <a:rPr lang="en-US">
                <a:solidFill>
                  <a:schemeClr val="lt1"/>
                </a:solidFill>
              </a:rPr>
              <a:t>edge whose end vertices are </a:t>
            </a:r>
            <a:r>
              <a:rPr i="1" lang="en-US">
                <a:solidFill>
                  <a:schemeClr val="lt1"/>
                </a:solidFill>
              </a:rPr>
              <a:t>u and v.</a:t>
            </a:r>
            <a:endParaRPr/>
          </a:p>
          <a:p>
            <a:pPr indent="-342900" lvl="0" marL="342900" rtl="0" algn="l">
              <a:spcBef>
                <a:spcPts val="640"/>
              </a:spcBef>
              <a:spcAft>
                <a:spcPts val="0"/>
              </a:spcAft>
              <a:buClr>
                <a:schemeClr val="lt1"/>
              </a:buClr>
              <a:buSzPts val="3200"/>
              <a:buFont typeface="Arial"/>
              <a:buChar char="•"/>
            </a:pPr>
            <a:r>
              <a:rPr lang="en-US">
                <a:solidFill>
                  <a:schemeClr val="lt1"/>
                </a:solidFill>
              </a:rPr>
              <a:t>An edge is said to be </a:t>
            </a:r>
            <a:r>
              <a:rPr b="1" i="1" lang="en-US">
                <a:solidFill>
                  <a:srgbClr val="FFFF00"/>
                </a:solidFill>
              </a:rPr>
              <a:t>incident</a:t>
            </a:r>
            <a:r>
              <a:rPr b="1" i="1" lang="en-US">
                <a:solidFill>
                  <a:schemeClr val="lt1"/>
                </a:solidFill>
              </a:rPr>
              <a:t> </a:t>
            </a:r>
            <a:r>
              <a:rPr i="1" lang="en-US">
                <a:solidFill>
                  <a:schemeClr val="lt1"/>
                </a:solidFill>
              </a:rPr>
              <a:t>on a vertex if </a:t>
            </a:r>
            <a:r>
              <a:rPr lang="en-US">
                <a:solidFill>
                  <a:schemeClr val="lt1"/>
                </a:solidFill>
              </a:rPr>
              <a:t>the vertex is one of the edge’s endpoints.</a:t>
            </a:r>
            <a:endParaRPr/>
          </a:p>
          <a:p>
            <a:pPr indent="-342900" lvl="0" marL="342900" rtl="0" algn="l">
              <a:spcBef>
                <a:spcPts val="640"/>
              </a:spcBef>
              <a:spcAft>
                <a:spcPts val="0"/>
              </a:spcAft>
              <a:buClr>
                <a:schemeClr val="lt1"/>
              </a:buClr>
              <a:buSzPts val="3200"/>
              <a:buFont typeface="Arial"/>
              <a:buChar char="•"/>
            </a:pPr>
            <a:r>
              <a:rPr lang="en-US">
                <a:solidFill>
                  <a:schemeClr val="lt1"/>
                </a:solidFill>
              </a:rPr>
              <a:t>The </a:t>
            </a:r>
            <a:r>
              <a:rPr b="1" i="1" lang="en-US">
                <a:solidFill>
                  <a:srgbClr val="FFFF00"/>
                </a:solidFill>
              </a:rPr>
              <a:t>outgoing edges </a:t>
            </a:r>
            <a:r>
              <a:rPr i="1" lang="en-US">
                <a:solidFill>
                  <a:schemeClr val="lt1"/>
                </a:solidFill>
              </a:rPr>
              <a:t>of a vertex are the </a:t>
            </a:r>
            <a:r>
              <a:rPr lang="en-US">
                <a:solidFill>
                  <a:schemeClr val="lt1"/>
                </a:solidFill>
              </a:rPr>
              <a:t>directed edges whose origin is that vertex. The </a:t>
            </a:r>
            <a:r>
              <a:rPr b="1" i="1" lang="en-US">
                <a:solidFill>
                  <a:srgbClr val="FFFF00"/>
                </a:solidFill>
              </a:rPr>
              <a:t>incoming edges</a:t>
            </a:r>
            <a:r>
              <a:rPr b="1" i="1" lang="en-US">
                <a:solidFill>
                  <a:schemeClr val="lt1"/>
                </a:solidFill>
              </a:rPr>
              <a:t> </a:t>
            </a:r>
            <a:r>
              <a:rPr i="1" lang="en-US">
                <a:solidFill>
                  <a:schemeClr val="lt1"/>
                </a:solidFill>
              </a:rPr>
              <a:t>of a vertex are the </a:t>
            </a:r>
            <a:r>
              <a:rPr lang="en-US">
                <a:solidFill>
                  <a:schemeClr val="lt1"/>
                </a:solidFill>
              </a:rPr>
              <a:t>directed edges whose destination is that vertex.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xEl>
                                              <p:pRg end="0" st="0"/>
                                            </p:txEl>
                                          </p:spTgt>
                                        </p:tgtEl>
                                        <p:attrNameLst>
                                          <p:attrName>style.visibility</p:attrName>
                                        </p:attrNameLst>
                                      </p:cBhvr>
                                      <p:to>
                                        <p:strVal val="visible"/>
                                      </p:to>
                                    </p:set>
                                    <p:animEffect filter="fade" transition="in">
                                      <p:cBhvr>
                                        <p:cTn dur="500"/>
                                        <p:tgtEl>
                                          <p:spTgt spid="1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xEl>
                                              <p:pRg end="1" st="1"/>
                                            </p:txEl>
                                          </p:spTgt>
                                        </p:tgtEl>
                                        <p:attrNameLst>
                                          <p:attrName>style.visibility</p:attrName>
                                        </p:attrNameLst>
                                      </p:cBhvr>
                                      <p:to>
                                        <p:strVal val="visible"/>
                                      </p:to>
                                    </p:set>
                                    <p:animEffect filter="fade" transition="in">
                                      <p:cBhvr>
                                        <p:cTn dur="500"/>
                                        <p:tgtEl>
                                          <p:spTgt spid="1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xEl>
                                              <p:pRg end="2" st="2"/>
                                            </p:txEl>
                                          </p:spTgt>
                                        </p:tgtEl>
                                        <p:attrNameLst>
                                          <p:attrName>style.visibility</p:attrName>
                                        </p:attrNameLst>
                                      </p:cBhvr>
                                      <p:to>
                                        <p:strVal val="visible"/>
                                      </p:to>
                                    </p:set>
                                    <p:animEffect filter="fade" transition="in">
                                      <p:cBhvr>
                                        <p:cTn dur="500"/>
                                        <p:tgtEl>
                                          <p:spTgt spid="1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xEl>
                                              <p:pRg end="3" st="3"/>
                                            </p:txEl>
                                          </p:spTgt>
                                        </p:tgtEl>
                                        <p:attrNameLst>
                                          <p:attrName>style.visibility</p:attrName>
                                        </p:attrNameLst>
                                      </p:cBhvr>
                                      <p:to>
                                        <p:strVal val="visible"/>
                                      </p:to>
                                    </p:set>
                                    <p:animEffect filter="fade" transition="in">
                                      <p:cBhvr>
                                        <p:cTn dur="500"/>
                                        <p:tgtEl>
                                          <p:spTgt spid="1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xEl>
                                              <p:pRg end="4" st="4"/>
                                            </p:txEl>
                                          </p:spTgt>
                                        </p:tgtEl>
                                        <p:attrNameLst>
                                          <p:attrName>style.visibility</p:attrName>
                                        </p:attrNameLst>
                                      </p:cBhvr>
                                      <p:to>
                                        <p:strVal val="visible"/>
                                      </p:to>
                                    </p:set>
                                    <p:animEffect filter="fade" transition="in">
                                      <p:cBhvr>
                                        <p:cTn dur="500"/>
                                        <p:tgtEl>
                                          <p:spTgt spid="11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grpSp>
        <p:nvGrpSpPr>
          <p:cNvPr id="1120" name="Google Shape;1120;gd9ac8bd7d3_1_689"/>
          <p:cNvGrpSpPr/>
          <p:nvPr/>
        </p:nvGrpSpPr>
        <p:grpSpPr>
          <a:xfrm>
            <a:off x="457200" y="685800"/>
            <a:ext cx="5257800" cy="2438400"/>
            <a:chOff x="457200" y="685800"/>
            <a:chExt cx="5257800" cy="2438400"/>
          </a:xfrm>
        </p:grpSpPr>
        <p:cxnSp>
          <p:nvCxnSpPr>
            <p:cNvPr id="1121" name="Google Shape;1121;gd9ac8bd7d3_1_689"/>
            <p:cNvCxnSpPr/>
            <p:nvPr/>
          </p:nvCxnSpPr>
          <p:spPr>
            <a:xfrm flipH="1" rot="10800000">
              <a:off x="3733800" y="1828800"/>
              <a:ext cx="1447800" cy="9144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22" name="Google Shape;1122;gd9ac8bd7d3_1_689"/>
            <p:cNvCxnSpPr/>
            <p:nvPr/>
          </p:nvCxnSpPr>
          <p:spPr>
            <a:xfrm>
              <a:off x="990600" y="1219200"/>
              <a:ext cx="2514600" cy="14478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23" name="Google Shape;1123;gd9ac8bd7d3_1_689"/>
            <p:cNvCxnSpPr/>
            <p:nvPr/>
          </p:nvCxnSpPr>
          <p:spPr>
            <a:xfrm>
              <a:off x="3810000" y="1066800"/>
              <a:ext cx="1447800" cy="60960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124" name="Google Shape;1124;gd9ac8bd7d3_1_689"/>
            <p:cNvSpPr/>
            <p:nvPr/>
          </p:nvSpPr>
          <p:spPr>
            <a:xfrm>
              <a:off x="457200" y="685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1</a:t>
              </a:r>
              <a:endParaRPr/>
            </a:p>
          </p:txBody>
        </p:sp>
        <p:sp>
          <p:nvSpPr>
            <p:cNvPr id="1125" name="Google Shape;1125;gd9ac8bd7d3_1_689"/>
            <p:cNvSpPr/>
            <p:nvPr/>
          </p:nvSpPr>
          <p:spPr>
            <a:xfrm>
              <a:off x="533400" y="2438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5</a:t>
              </a:r>
              <a:endParaRPr/>
            </a:p>
          </p:txBody>
        </p:sp>
        <p:sp>
          <p:nvSpPr>
            <p:cNvPr id="1126" name="Google Shape;1126;gd9ac8bd7d3_1_689"/>
            <p:cNvSpPr/>
            <p:nvPr/>
          </p:nvSpPr>
          <p:spPr>
            <a:xfrm>
              <a:off x="3276600" y="2438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4</a:t>
              </a:r>
              <a:endParaRPr/>
            </a:p>
          </p:txBody>
        </p:sp>
        <p:sp>
          <p:nvSpPr>
            <p:cNvPr id="1127" name="Google Shape;1127;gd9ac8bd7d3_1_689"/>
            <p:cNvSpPr/>
            <p:nvPr/>
          </p:nvSpPr>
          <p:spPr>
            <a:xfrm>
              <a:off x="5029200" y="1371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3</a:t>
              </a:r>
              <a:endParaRPr/>
            </a:p>
          </p:txBody>
        </p:sp>
        <p:sp>
          <p:nvSpPr>
            <p:cNvPr id="1128" name="Google Shape;1128;gd9ac8bd7d3_1_689"/>
            <p:cNvSpPr/>
            <p:nvPr/>
          </p:nvSpPr>
          <p:spPr>
            <a:xfrm>
              <a:off x="3276600" y="685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2</a:t>
              </a:r>
              <a:endParaRPr/>
            </a:p>
          </p:txBody>
        </p:sp>
        <p:cxnSp>
          <p:nvCxnSpPr>
            <p:cNvPr id="1129" name="Google Shape;1129;gd9ac8bd7d3_1_689"/>
            <p:cNvCxnSpPr>
              <a:stCxn id="1124" idx="6"/>
              <a:endCxn id="1128" idx="2"/>
            </p:cNvCxnSpPr>
            <p:nvPr/>
          </p:nvCxnSpPr>
          <p:spPr>
            <a:xfrm>
              <a:off x="1143000" y="1028700"/>
              <a:ext cx="2133600" cy="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30" name="Google Shape;1130;gd9ac8bd7d3_1_689"/>
            <p:cNvCxnSpPr/>
            <p:nvPr/>
          </p:nvCxnSpPr>
          <p:spPr>
            <a:xfrm>
              <a:off x="1143000" y="2743200"/>
              <a:ext cx="2133600" cy="0"/>
            </a:xfrm>
            <a:prstGeom prst="straightConnector1">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grpSp>
      <p:grpSp>
        <p:nvGrpSpPr>
          <p:cNvPr id="1131" name="Google Shape;1131;gd9ac8bd7d3_1_689"/>
          <p:cNvGrpSpPr/>
          <p:nvPr/>
        </p:nvGrpSpPr>
        <p:grpSpPr>
          <a:xfrm>
            <a:off x="3505200" y="3581400"/>
            <a:ext cx="5257800" cy="2971800"/>
            <a:chOff x="3505200" y="3581400"/>
            <a:chExt cx="5257800" cy="2971800"/>
          </a:xfrm>
        </p:grpSpPr>
        <p:cxnSp>
          <p:nvCxnSpPr>
            <p:cNvPr id="1132" name="Google Shape;1132;gd9ac8bd7d3_1_689"/>
            <p:cNvCxnSpPr/>
            <p:nvPr/>
          </p:nvCxnSpPr>
          <p:spPr>
            <a:xfrm flipH="1" rot="10800000">
              <a:off x="3962400" y="4038600"/>
              <a:ext cx="2590800" cy="5334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33" name="Google Shape;1133;gd9ac8bd7d3_1_689"/>
            <p:cNvCxnSpPr/>
            <p:nvPr/>
          </p:nvCxnSpPr>
          <p:spPr>
            <a:xfrm flipH="1" rot="10800000">
              <a:off x="4191000" y="5410200"/>
              <a:ext cx="3886200" cy="838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34" name="Google Shape;1134;gd9ac8bd7d3_1_689"/>
            <p:cNvCxnSpPr/>
            <p:nvPr/>
          </p:nvCxnSpPr>
          <p:spPr>
            <a:xfrm rot="10800000">
              <a:off x="6019800" y="5105400"/>
              <a:ext cx="2133600" cy="76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35" name="Google Shape;1135;gd9ac8bd7d3_1_689"/>
            <p:cNvCxnSpPr>
              <a:stCxn id="1136" idx="4"/>
            </p:cNvCxnSpPr>
            <p:nvPr/>
          </p:nvCxnSpPr>
          <p:spPr>
            <a:xfrm>
              <a:off x="3848100" y="4876800"/>
              <a:ext cx="266700" cy="9906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37" name="Google Shape;1137;gd9ac8bd7d3_1_689"/>
            <p:cNvCxnSpPr>
              <a:endCxn id="1138" idx="1"/>
            </p:cNvCxnSpPr>
            <p:nvPr/>
          </p:nvCxnSpPr>
          <p:spPr>
            <a:xfrm>
              <a:off x="7010933" y="4115333"/>
              <a:ext cx="1166700" cy="8619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136" name="Google Shape;1136;gd9ac8bd7d3_1_689"/>
            <p:cNvSpPr/>
            <p:nvPr/>
          </p:nvSpPr>
          <p:spPr>
            <a:xfrm>
              <a:off x="3505200" y="4191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1</a:t>
              </a:r>
              <a:endParaRPr/>
            </a:p>
          </p:txBody>
        </p:sp>
        <p:sp>
          <p:nvSpPr>
            <p:cNvPr id="1139" name="Google Shape;1139;gd9ac8bd7d3_1_689"/>
            <p:cNvSpPr/>
            <p:nvPr/>
          </p:nvSpPr>
          <p:spPr>
            <a:xfrm>
              <a:off x="5334000" y="4800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5</a:t>
              </a:r>
              <a:endParaRPr/>
            </a:p>
          </p:txBody>
        </p:sp>
        <p:sp>
          <p:nvSpPr>
            <p:cNvPr id="1140" name="Google Shape;1140;gd9ac8bd7d3_1_689"/>
            <p:cNvSpPr/>
            <p:nvPr/>
          </p:nvSpPr>
          <p:spPr>
            <a:xfrm>
              <a:off x="3886200" y="5867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4</a:t>
              </a:r>
              <a:endParaRPr/>
            </a:p>
          </p:txBody>
        </p:sp>
        <p:sp>
          <p:nvSpPr>
            <p:cNvPr id="1138" name="Google Shape;1138;gd9ac8bd7d3_1_689"/>
            <p:cNvSpPr/>
            <p:nvPr/>
          </p:nvSpPr>
          <p:spPr>
            <a:xfrm>
              <a:off x="8077200" y="4876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3</a:t>
              </a:r>
              <a:endParaRPr/>
            </a:p>
          </p:txBody>
        </p:sp>
        <p:sp>
          <p:nvSpPr>
            <p:cNvPr id="1141" name="Google Shape;1141;gd9ac8bd7d3_1_689"/>
            <p:cNvSpPr/>
            <p:nvPr/>
          </p:nvSpPr>
          <p:spPr>
            <a:xfrm>
              <a:off x="6553200" y="3581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2</a:t>
              </a:r>
              <a:endParaRPr/>
            </a:p>
          </p:txBody>
        </p:sp>
      </p:grpSp>
      <p:sp>
        <p:nvSpPr>
          <p:cNvPr id="1142" name="Google Shape;1142;gd9ac8bd7d3_1_689"/>
          <p:cNvSpPr/>
          <p:nvPr/>
        </p:nvSpPr>
        <p:spPr>
          <a:xfrm>
            <a:off x="6858000" y="533400"/>
            <a:ext cx="1828800" cy="609600"/>
          </a:xfrm>
          <a:prstGeom prst="wedgeEllipseCallout">
            <a:avLst>
              <a:gd fmla="val -190922" name="adj1"/>
              <a:gd fmla="val 13828"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rgbClr val="FFFF00"/>
                </a:solidFill>
                <a:latin typeface="Arial"/>
                <a:ea typeface="Arial"/>
                <a:cs typeface="Arial"/>
                <a:sym typeface="Arial"/>
              </a:rPr>
              <a:t>adjacent</a:t>
            </a:r>
            <a:endParaRPr b="1" i="0" sz="1800" u="none" cap="none" strike="noStrike">
              <a:solidFill>
                <a:schemeClr val="lt1"/>
              </a:solidFill>
              <a:latin typeface="Arial"/>
              <a:ea typeface="Arial"/>
              <a:cs typeface="Arial"/>
              <a:sym typeface="Arial"/>
            </a:endParaRPr>
          </a:p>
        </p:txBody>
      </p:sp>
      <p:sp>
        <p:nvSpPr>
          <p:cNvPr id="1143" name="Google Shape;1143;gd9ac8bd7d3_1_689"/>
          <p:cNvSpPr/>
          <p:nvPr/>
        </p:nvSpPr>
        <p:spPr>
          <a:xfrm>
            <a:off x="533400" y="4038600"/>
            <a:ext cx="2057400" cy="609600"/>
          </a:xfrm>
          <a:prstGeom prst="wedgeEllipseCallout">
            <a:avLst>
              <a:gd fmla="val 80616" name="adj1"/>
              <a:gd fmla="val -206887"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none" cap="none" strike="noStrike">
                <a:solidFill>
                  <a:srgbClr val="FFFF00"/>
                </a:solidFill>
                <a:latin typeface="Arial"/>
                <a:ea typeface="Arial"/>
                <a:cs typeface="Arial"/>
                <a:sym typeface="Arial"/>
              </a:rPr>
              <a:t>Incident 3</a:t>
            </a:r>
            <a:endParaRPr b="1" i="0" sz="1800" u="none" cap="none" strike="noStrike">
              <a:solidFill>
                <a:schemeClr val="lt1"/>
              </a:solidFill>
              <a:latin typeface="Arial"/>
              <a:ea typeface="Arial"/>
              <a:cs typeface="Arial"/>
              <a:sym typeface="Arial"/>
            </a:endParaRPr>
          </a:p>
        </p:txBody>
      </p:sp>
      <p:sp>
        <p:nvSpPr>
          <p:cNvPr id="1144" name="Google Shape;1144;gd9ac8bd7d3_1_689"/>
          <p:cNvSpPr/>
          <p:nvPr/>
        </p:nvSpPr>
        <p:spPr>
          <a:xfrm>
            <a:off x="609600" y="5638800"/>
            <a:ext cx="1905000" cy="762000"/>
          </a:xfrm>
          <a:prstGeom prst="wedgeEllipseCallout">
            <a:avLst>
              <a:gd fmla="val 100999" name="adj1"/>
              <a:gd fmla="val -166174"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u="none" cap="none" strike="noStrike">
                <a:solidFill>
                  <a:srgbClr val="FFFF00"/>
                </a:solidFill>
                <a:latin typeface="Arial"/>
                <a:ea typeface="Arial"/>
                <a:cs typeface="Arial"/>
                <a:sym typeface="Arial"/>
              </a:rPr>
              <a:t>Outgoing Edges 2</a:t>
            </a:r>
            <a:endParaRPr b="1" i="0" sz="1600" u="none" cap="none" strike="noStrike">
              <a:solidFill>
                <a:schemeClr val="lt1"/>
              </a:solidFill>
              <a:latin typeface="Arial"/>
              <a:ea typeface="Arial"/>
              <a:cs typeface="Arial"/>
              <a:sym typeface="Arial"/>
            </a:endParaRPr>
          </a:p>
        </p:txBody>
      </p:sp>
      <p:sp>
        <p:nvSpPr>
          <p:cNvPr id="1145" name="Google Shape;1145;gd9ac8bd7d3_1_689"/>
          <p:cNvSpPr/>
          <p:nvPr/>
        </p:nvSpPr>
        <p:spPr>
          <a:xfrm>
            <a:off x="381000" y="609600"/>
            <a:ext cx="3810000" cy="838200"/>
          </a:xfrm>
          <a:prstGeom prst="roundRect">
            <a:avLst>
              <a:gd fmla="val 16667" name="adj"/>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6" name="Google Shape;1146;gd9ac8bd7d3_1_689"/>
          <p:cNvSpPr/>
          <p:nvPr/>
        </p:nvSpPr>
        <p:spPr>
          <a:xfrm>
            <a:off x="6629400" y="2133600"/>
            <a:ext cx="1905000" cy="762000"/>
          </a:xfrm>
          <a:prstGeom prst="wedgeEllipseCallout">
            <a:avLst>
              <a:gd fmla="val 39970" name="adj1"/>
              <a:gd fmla="val 289826"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u="none" cap="none" strike="noStrike">
                <a:solidFill>
                  <a:srgbClr val="FFFF00"/>
                </a:solidFill>
                <a:latin typeface="Arial"/>
                <a:ea typeface="Arial"/>
                <a:cs typeface="Arial"/>
                <a:sym typeface="Arial"/>
              </a:rPr>
              <a:t>Incoming</a:t>
            </a:r>
            <a:endParaRPr/>
          </a:p>
          <a:p>
            <a:pPr indent="0" lvl="0" marL="0" marR="0" rtl="0" algn="ctr">
              <a:spcBef>
                <a:spcPts val="0"/>
              </a:spcBef>
              <a:spcAft>
                <a:spcPts val="0"/>
              </a:spcAft>
              <a:buNone/>
            </a:pPr>
            <a:r>
              <a:rPr b="1" i="1" lang="en-US" sz="2000" u="none" cap="none" strike="noStrike">
                <a:solidFill>
                  <a:srgbClr val="FFFF00"/>
                </a:solidFill>
                <a:latin typeface="Arial"/>
                <a:ea typeface="Arial"/>
                <a:cs typeface="Arial"/>
                <a:sym typeface="Arial"/>
              </a:rPr>
              <a:t>Edges 2</a:t>
            </a:r>
            <a:endParaRPr b="1" i="0" sz="16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20"/>
                                        </p:tgtEl>
                                        <p:attrNameLst>
                                          <p:attrName>style.visibility</p:attrName>
                                        </p:attrNameLst>
                                      </p:cBhvr>
                                      <p:to>
                                        <p:strVal val="visible"/>
                                      </p:to>
                                    </p:set>
                                    <p:anim calcmode="lin" valueType="num">
                                      <p:cBhvr additive="base">
                                        <p:cTn dur="500"/>
                                        <p:tgtEl>
                                          <p:spTgt spid="1120"/>
                                        </p:tgtEl>
                                        <p:attrNameLst>
                                          <p:attrName>ppt_w</p:attrName>
                                        </p:attrNameLst>
                                      </p:cBhvr>
                                      <p:tavLst>
                                        <p:tav fmla="" tm="0">
                                          <p:val>
                                            <p:strVal val="0"/>
                                          </p:val>
                                        </p:tav>
                                        <p:tav fmla="" tm="100000">
                                          <p:val>
                                            <p:strVal val="#ppt_w"/>
                                          </p:val>
                                        </p:tav>
                                      </p:tavLst>
                                    </p:anim>
                                    <p:anim calcmode="lin" valueType="num">
                                      <p:cBhvr additive="base">
                                        <p:cTn dur="500"/>
                                        <p:tgtEl>
                                          <p:spTgt spid="11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2000"/>
                                        <p:tgtEl>
                                          <p:spTgt spid="1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2"/>
                                        </p:tgtEl>
                                        <p:attrNameLst>
                                          <p:attrName>style.visibility</p:attrName>
                                        </p:attrNameLst>
                                      </p:cBhvr>
                                      <p:to>
                                        <p:strVal val="visible"/>
                                      </p:to>
                                    </p:set>
                                    <p:animEffect filter="fade" transition="in">
                                      <p:cBhvr>
                                        <p:cTn dur="1000"/>
                                        <p:tgtEl>
                                          <p:spTgt spid="1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500"/>
                                        <p:tgtEl>
                                          <p:spTgt spid="1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1"/>
                                        </p:tgtEl>
                                        <p:attrNameLst>
                                          <p:attrName>style.visibility</p:attrName>
                                        </p:attrNameLst>
                                      </p:cBhvr>
                                      <p:to>
                                        <p:strVal val="visible"/>
                                      </p:to>
                                    </p:set>
                                    <p:animEffect filter="fade" transition="in">
                                      <p:cBhvr>
                                        <p:cTn dur="2000"/>
                                        <p:tgtEl>
                                          <p:spTgt spid="1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1000"/>
                                        <p:tgtEl>
                                          <p:spTgt spid="1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1000"/>
                                        <p:tgtEl>
                                          <p:spTgt spid="1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gd9ac8bd7d3_1_719"/>
          <p:cNvSpPr txBox="1"/>
          <p:nvPr>
            <p:ph idx="1" type="body"/>
          </p:nvPr>
        </p:nvSpPr>
        <p:spPr>
          <a:xfrm>
            <a:off x="457200" y="228600"/>
            <a:ext cx="8229600" cy="3124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3200"/>
              <a:buChar char="•"/>
            </a:pPr>
            <a:r>
              <a:rPr lang="en-US">
                <a:solidFill>
                  <a:schemeClr val="lt1"/>
                </a:solidFill>
              </a:rPr>
              <a:t>The </a:t>
            </a:r>
            <a:r>
              <a:rPr b="1" i="1" lang="en-US">
                <a:solidFill>
                  <a:srgbClr val="FFFF00"/>
                </a:solidFill>
              </a:rPr>
              <a:t>degree</a:t>
            </a:r>
            <a:r>
              <a:rPr b="1" i="1" lang="en-US">
                <a:solidFill>
                  <a:schemeClr val="lt1"/>
                </a:solidFill>
              </a:rPr>
              <a:t> </a:t>
            </a:r>
            <a:r>
              <a:rPr i="1" lang="en-US">
                <a:solidFill>
                  <a:schemeClr val="lt1"/>
                </a:solidFill>
              </a:rPr>
              <a:t>of a vertex v, denoted </a:t>
            </a:r>
            <a:r>
              <a:rPr lang="en-US">
                <a:solidFill>
                  <a:schemeClr val="lt1"/>
                </a:solidFill>
              </a:rPr>
              <a:t>deg(</a:t>
            </a:r>
            <a:r>
              <a:rPr i="1" lang="en-US">
                <a:solidFill>
                  <a:schemeClr val="lt1"/>
                </a:solidFill>
              </a:rPr>
              <a:t>v), is the number of incident edges of v. The </a:t>
            </a:r>
            <a:r>
              <a:rPr b="1" i="1" lang="en-US">
                <a:solidFill>
                  <a:srgbClr val="FFFF00"/>
                </a:solidFill>
              </a:rPr>
              <a:t>in-degree</a:t>
            </a:r>
            <a:r>
              <a:rPr b="1" i="1" lang="en-US">
                <a:solidFill>
                  <a:schemeClr val="lt1"/>
                </a:solidFill>
              </a:rPr>
              <a:t> </a:t>
            </a:r>
            <a:r>
              <a:rPr i="1" lang="en-US">
                <a:solidFill>
                  <a:schemeClr val="lt1"/>
                </a:solidFill>
              </a:rPr>
              <a:t>and</a:t>
            </a:r>
            <a:r>
              <a:rPr b="1" i="1" lang="en-US">
                <a:solidFill>
                  <a:schemeClr val="lt1"/>
                </a:solidFill>
              </a:rPr>
              <a:t> </a:t>
            </a:r>
            <a:r>
              <a:rPr b="1" i="1" lang="en-US">
                <a:solidFill>
                  <a:srgbClr val="FFFF00"/>
                </a:solidFill>
              </a:rPr>
              <a:t>out-degree</a:t>
            </a:r>
            <a:r>
              <a:rPr b="1" i="1" lang="en-US">
                <a:solidFill>
                  <a:schemeClr val="lt1"/>
                </a:solidFill>
              </a:rPr>
              <a:t> of a </a:t>
            </a:r>
            <a:r>
              <a:rPr lang="en-US">
                <a:solidFill>
                  <a:schemeClr val="lt1"/>
                </a:solidFill>
              </a:rPr>
              <a:t>vertex </a:t>
            </a:r>
            <a:r>
              <a:rPr i="1" lang="en-US">
                <a:solidFill>
                  <a:schemeClr val="lt1"/>
                </a:solidFill>
              </a:rPr>
              <a:t>v are the number of the incoming and outgoing edges of v, and are denoted </a:t>
            </a:r>
            <a:r>
              <a:rPr lang="en-US">
                <a:solidFill>
                  <a:schemeClr val="lt1"/>
                </a:solidFill>
              </a:rPr>
              <a:t>indeg(</a:t>
            </a:r>
            <a:r>
              <a:rPr i="1" lang="en-US">
                <a:solidFill>
                  <a:schemeClr val="lt1"/>
                </a:solidFill>
              </a:rPr>
              <a:t>v) and outdeg(v), respectively.</a:t>
            </a:r>
            <a:endParaRPr>
              <a:solidFill>
                <a:schemeClr val="lt1"/>
              </a:solidFill>
            </a:endParaRPr>
          </a:p>
        </p:txBody>
      </p:sp>
      <p:grpSp>
        <p:nvGrpSpPr>
          <p:cNvPr id="1152" name="Google Shape;1152;gd9ac8bd7d3_1_719"/>
          <p:cNvGrpSpPr/>
          <p:nvPr/>
        </p:nvGrpSpPr>
        <p:grpSpPr>
          <a:xfrm>
            <a:off x="304800" y="3581400"/>
            <a:ext cx="5257800" cy="2971800"/>
            <a:chOff x="3505200" y="3581400"/>
            <a:chExt cx="5257800" cy="2971800"/>
          </a:xfrm>
        </p:grpSpPr>
        <p:cxnSp>
          <p:nvCxnSpPr>
            <p:cNvPr id="1153" name="Google Shape;1153;gd9ac8bd7d3_1_719"/>
            <p:cNvCxnSpPr/>
            <p:nvPr/>
          </p:nvCxnSpPr>
          <p:spPr>
            <a:xfrm flipH="1" rot="10800000">
              <a:off x="3962400" y="4038600"/>
              <a:ext cx="2590800" cy="5334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54" name="Google Shape;1154;gd9ac8bd7d3_1_719"/>
            <p:cNvCxnSpPr/>
            <p:nvPr/>
          </p:nvCxnSpPr>
          <p:spPr>
            <a:xfrm flipH="1" rot="10800000">
              <a:off x="4191000" y="5410200"/>
              <a:ext cx="3886200" cy="838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55" name="Google Shape;1155;gd9ac8bd7d3_1_719"/>
            <p:cNvCxnSpPr/>
            <p:nvPr/>
          </p:nvCxnSpPr>
          <p:spPr>
            <a:xfrm rot="10800000">
              <a:off x="6019800" y="5105400"/>
              <a:ext cx="2133600" cy="762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56" name="Google Shape;1156;gd9ac8bd7d3_1_719"/>
            <p:cNvCxnSpPr>
              <a:stCxn id="1157" idx="4"/>
            </p:cNvCxnSpPr>
            <p:nvPr/>
          </p:nvCxnSpPr>
          <p:spPr>
            <a:xfrm>
              <a:off x="3848100" y="4876800"/>
              <a:ext cx="266700" cy="9906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158" name="Google Shape;1158;gd9ac8bd7d3_1_719"/>
            <p:cNvCxnSpPr>
              <a:endCxn id="1159" idx="1"/>
            </p:cNvCxnSpPr>
            <p:nvPr/>
          </p:nvCxnSpPr>
          <p:spPr>
            <a:xfrm>
              <a:off x="7010933" y="4115333"/>
              <a:ext cx="1166700" cy="861900"/>
            </a:xfrm>
            <a:prstGeom prst="straightConnector1">
              <a:avLst/>
            </a:prstGeom>
            <a:noFill/>
            <a:ln cap="flat" cmpd="sng" w="3810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157" name="Google Shape;1157;gd9ac8bd7d3_1_719"/>
            <p:cNvSpPr/>
            <p:nvPr/>
          </p:nvSpPr>
          <p:spPr>
            <a:xfrm>
              <a:off x="3505200" y="4191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1</a:t>
              </a:r>
              <a:endParaRPr/>
            </a:p>
          </p:txBody>
        </p:sp>
        <p:sp>
          <p:nvSpPr>
            <p:cNvPr id="1160" name="Google Shape;1160;gd9ac8bd7d3_1_719"/>
            <p:cNvSpPr/>
            <p:nvPr/>
          </p:nvSpPr>
          <p:spPr>
            <a:xfrm>
              <a:off x="5334000" y="4800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5</a:t>
              </a:r>
              <a:endParaRPr/>
            </a:p>
          </p:txBody>
        </p:sp>
        <p:sp>
          <p:nvSpPr>
            <p:cNvPr id="1161" name="Google Shape;1161;gd9ac8bd7d3_1_719"/>
            <p:cNvSpPr/>
            <p:nvPr/>
          </p:nvSpPr>
          <p:spPr>
            <a:xfrm>
              <a:off x="3886200" y="5867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4</a:t>
              </a:r>
              <a:endParaRPr/>
            </a:p>
          </p:txBody>
        </p:sp>
        <p:sp>
          <p:nvSpPr>
            <p:cNvPr id="1159" name="Google Shape;1159;gd9ac8bd7d3_1_719"/>
            <p:cNvSpPr/>
            <p:nvPr/>
          </p:nvSpPr>
          <p:spPr>
            <a:xfrm>
              <a:off x="8077200" y="48768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3</a:t>
              </a:r>
              <a:endParaRPr/>
            </a:p>
          </p:txBody>
        </p:sp>
        <p:sp>
          <p:nvSpPr>
            <p:cNvPr id="1162" name="Google Shape;1162;gd9ac8bd7d3_1_719"/>
            <p:cNvSpPr/>
            <p:nvPr/>
          </p:nvSpPr>
          <p:spPr>
            <a:xfrm>
              <a:off x="6553200" y="3581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A1A62"/>
                  </a:solidFill>
                  <a:latin typeface="Arial"/>
                  <a:ea typeface="Arial"/>
                  <a:cs typeface="Arial"/>
                  <a:sym typeface="Arial"/>
                </a:rPr>
                <a:t>2</a:t>
              </a:r>
              <a:endParaRPr/>
            </a:p>
          </p:txBody>
        </p:sp>
      </p:grpSp>
      <p:sp>
        <p:nvSpPr>
          <p:cNvPr id="1163" name="Google Shape;1163;gd9ac8bd7d3_1_719"/>
          <p:cNvSpPr/>
          <p:nvPr/>
        </p:nvSpPr>
        <p:spPr>
          <a:xfrm>
            <a:off x="9220200" y="3429000"/>
            <a:ext cx="3614700" cy="533400"/>
          </a:xfrm>
          <a:prstGeom prst="roundRect">
            <a:avLst>
              <a:gd fmla="val 16667" name="adj"/>
            </a:avLst>
          </a:prstGeom>
          <a:solidFill>
            <a:srgbClr val="E36C09"/>
          </a:solidFill>
          <a:ln>
            <a:noFill/>
          </a:ln>
          <a:effectLst>
            <a:outerShdw blurRad="44450" algn="ctr" dir="5400000" dist="27940">
              <a:srgbClr val="000000">
                <a:alpha val="317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Degree of 3 is 3</a:t>
            </a:r>
            <a:endParaRPr/>
          </a:p>
        </p:txBody>
      </p:sp>
      <p:sp>
        <p:nvSpPr>
          <p:cNvPr id="1164" name="Google Shape;1164;gd9ac8bd7d3_1_719"/>
          <p:cNvSpPr/>
          <p:nvPr/>
        </p:nvSpPr>
        <p:spPr>
          <a:xfrm>
            <a:off x="9220200" y="4114800"/>
            <a:ext cx="3614700" cy="533400"/>
          </a:xfrm>
          <a:prstGeom prst="roundRect">
            <a:avLst>
              <a:gd fmla="val 16667" name="adj"/>
            </a:avLst>
          </a:prstGeom>
          <a:solidFill>
            <a:srgbClr val="E36C09"/>
          </a:solidFill>
          <a:ln>
            <a:noFill/>
          </a:ln>
          <a:effectLst>
            <a:outerShdw blurRad="44450" algn="ctr" dir="5400000" dist="27940">
              <a:srgbClr val="000000">
                <a:alpha val="317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In Degree of 3 is 2</a:t>
            </a:r>
            <a:endParaRPr/>
          </a:p>
        </p:txBody>
      </p:sp>
      <p:sp>
        <p:nvSpPr>
          <p:cNvPr id="1165" name="Google Shape;1165;gd9ac8bd7d3_1_719"/>
          <p:cNvSpPr/>
          <p:nvPr/>
        </p:nvSpPr>
        <p:spPr>
          <a:xfrm>
            <a:off x="9220200" y="4800600"/>
            <a:ext cx="3614700" cy="533400"/>
          </a:xfrm>
          <a:prstGeom prst="roundRect">
            <a:avLst>
              <a:gd fmla="val 16667" name="adj"/>
            </a:avLst>
          </a:prstGeom>
          <a:solidFill>
            <a:srgbClr val="E36C09"/>
          </a:solidFill>
          <a:ln>
            <a:noFill/>
          </a:ln>
          <a:effectLst>
            <a:outerShdw blurRad="44450" algn="ctr" dir="5400000" dist="27940">
              <a:srgbClr val="000000">
                <a:alpha val="317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Out Degree of 3 is 1</a:t>
            </a:r>
            <a:endParaRPr/>
          </a:p>
        </p:txBody>
      </p:sp>
      <p:sp>
        <p:nvSpPr>
          <p:cNvPr id="1166" name="Google Shape;1166;gd9ac8bd7d3_1_719"/>
          <p:cNvSpPr/>
          <p:nvPr/>
        </p:nvSpPr>
        <p:spPr>
          <a:xfrm>
            <a:off x="9220200" y="5410200"/>
            <a:ext cx="3614700" cy="533400"/>
          </a:xfrm>
          <a:prstGeom prst="roundRect">
            <a:avLst>
              <a:gd fmla="val 16667" name="adj"/>
            </a:avLst>
          </a:prstGeom>
          <a:solidFill>
            <a:srgbClr val="E36C09"/>
          </a:solidFill>
          <a:ln>
            <a:noFill/>
          </a:ln>
          <a:effectLst>
            <a:outerShdw blurRad="44450" algn="ctr" dir="5400000" dist="27940">
              <a:srgbClr val="000000">
                <a:alpha val="317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Degree of 4 is 2</a:t>
            </a:r>
            <a:endParaRPr/>
          </a:p>
        </p:txBody>
      </p:sp>
      <p:sp>
        <p:nvSpPr>
          <p:cNvPr id="1167" name="Google Shape;1167;gd9ac8bd7d3_1_719"/>
          <p:cNvSpPr/>
          <p:nvPr/>
        </p:nvSpPr>
        <p:spPr>
          <a:xfrm>
            <a:off x="9220200" y="6096000"/>
            <a:ext cx="3537900" cy="533400"/>
          </a:xfrm>
          <a:prstGeom prst="roundRect">
            <a:avLst>
              <a:gd fmla="val 16667" name="adj"/>
            </a:avLst>
          </a:prstGeom>
          <a:solidFill>
            <a:srgbClr val="E36C09"/>
          </a:solidFill>
          <a:ln>
            <a:noFill/>
          </a:ln>
          <a:effectLst>
            <a:outerShdw blurRad="44450" algn="ctr" dir="5400000" dist="27940">
              <a:srgbClr val="000000">
                <a:alpha val="317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Arial"/>
                <a:ea typeface="Arial"/>
                <a:cs typeface="Arial"/>
                <a:sym typeface="Arial"/>
              </a:rPr>
              <a:t>In Degree of 4 is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xEl>
                                              <p:pRg end="0" st="0"/>
                                            </p:txEl>
                                          </p:spTgt>
                                        </p:tgtEl>
                                        <p:attrNameLst>
                                          <p:attrName>style.visibility</p:attrName>
                                        </p:attrNameLst>
                                      </p:cBhvr>
                                      <p:to>
                                        <p:strVal val="visible"/>
                                      </p:to>
                                    </p:set>
                                    <p:animEffect filter="fade" transition="in">
                                      <p:cBhvr>
                                        <p:cTn dur="1000"/>
                                        <p:tgtEl>
                                          <p:spTgt spid="1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gtEl>
                                        <p:attrNameLst>
                                          <p:attrName>style.visibility</p:attrName>
                                        </p:attrNameLst>
                                      </p:cBhvr>
                                      <p:to>
                                        <p:strVal val="visible"/>
                                      </p:to>
                                    </p:set>
                                    <p:animEffect filter="fade" transition="in">
                                      <p:cBhvr>
                                        <p:cTn dur="2000"/>
                                        <p:tgtEl>
                                          <p:spTgt spid="1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gd9ac8bd7d3_1_739"/>
          <p:cNvSpPr/>
          <p:nvPr/>
        </p:nvSpPr>
        <p:spPr>
          <a:xfrm>
            <a:off x="304800" y="228600"/>
            <a:ext cx="8534400" cy="156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Allowing for two undirected edges to have the same end vertices, and for two directed edges to have the same origin and the same destination. Such edges are called </a:t>
            </a:r>
            <a:r>
              <a:rPr b="1" i="1" lang="en-US" sz="2400" u="none" cap="none" strike="noStrike">
                <a:solidFill>
                  <a:srgbClr val="FFFF00"/>
                </a:solidFill>
                <a:latin typeface="Arial"/>
                <a:ea typeface="Arial"/>
                <a:cs typeface="Arial"/>
                <a:sym typeface="Arial"/>
              </a:rPr>
              <a:t>parallel</a:t>
            </a:r>
            <a:r>
              <a:rPr b="1" i="1" lang="en-US" sz="2400" u="none" cap="none" strike="noStrike">
                <a:solidFill>
                  <a:schemeClr val="lt1"/>
                </a:solidFill>
                <a:latin typeface="Arial"/>
                <a:ea typeface="Arial"/>
                <a:cs typeface="Arial"/>
                <a:sym typeface="Arial"/>
              </a:rPr>
              <a:t> </a:t>
            </a:r>
            <a:r>
              <a:rPr b="1" i="1" lang="en-US" sz="2400" u="none" cap="none" strike="noStrike">
                <a:solidFill>
                  <a:srgbClr val="FFFF00"/>
                </a:solidFill>
                <a:latin typeface="Arial"/>
                <a:ea typeface="Arial"/>
                <a:cs typeface="Arial"/>
                <a:sym typeface="Arial"/>
              </a:rPr>
              <a:t>edges</a:t>
            </a:r>
            <a:r>
              <a:rPr b="1" i="1" lang="en-US" sz="2400" u="none" cap="none" strike="noStrike">
                <a:solidFill>
                  <a:schemeClr val="lt1"/>
                </a:solidFill>
                <a:latin typeface="Arial"/>
                <a:ea typeface="Arial"/>
                <a:cs typeface="Arial"/>
                <a:sym typeface="Arial"/>
              </a:rPr>
              <a:t> or </a:t>
            </a:r>
            <a:r>
              <a:rPr b="1" i="1" lang="en-US" sz="2400" u="none" cap="none" strike="noStrike">
                <a:solidFill>
                  <a:srgbClr val="FFFF00"/>
                </a:solidFill>
                <a:latin typeface="Arial"/>
                <a:ea typeface="Arial"/>
                <a:cs typeface="Arial"/>
                <a:sym typeface="Arial"/>
              </a:rPr>
              <a:t>multiple edges</a:t>
            </a:r>
            <a:r>
              <a:rPr b="1" i="1" lang="en-US" sz="2400" u="none" cap="none" strike="noStrike">
                <a:solidFill>
                  <a:schemeClr val="lt1"/>
                </a:solidFill>
                <a:latin typeface="Arial"/>
                <a:ea typeface="Arial"/>
                <a:cs typeface="Arial"/>
                <a:sym typeface="Arial"/>
              </a:rPr>
              <a:t>.</a:t>
            </a:r>
            <a:endParaRPr sz="2400">
              <a:solidFill>
                <a:schemeClr val="lt1"/>
              </a:solidFill>
              <a:latin typeface="Arial"/>
              <a:ea typeface="Arial"/>
              <a:cs typeface="Arial"/>
              <a:sym typeface="Arial"/>
            </a:endParaRPr>
          </a:p>
        </p:txBody>
      </p:sp>
      <p:grpSp>
        <p:nvGrpSpPr>
          <p:cNvPr id="1173" name="Google Shape;1173;gd9ac8bd7d3_1_739"/>
          <p:cNvGrpSpPr/>
          <p:nvPr/>
        </p:nvGrpSpPr>
        <p:grpSpPr>
          <a:xfrm>
            <a:off x="3200400" y="2590800"/>
            <a:ext cx="3810000" cy="2590800"/>
            <a:chOff x="1371600" y="2514600"/>
            <a:chExt cx="3810000" cy="2590800"/>
          </a:xfrm>
        </p:grpSpPr>
        <p:sp>
          <p:nvSpPr>
            <p:cNvPr id="1174" name="Google Shape;1174;gd9ac8bd7d3_1_739"/>
            <p:cNvSpPr/>
            <p:nvPr/>
          </p:nvSpPr>
          <p:spPr>
            <a:xfrm flipH="1" rot="-5400000">
              <a:off x="3009900" y="1485900"/>
              <a:ext cx="762000" cy="2819400"/>
            </a:xfrm>
            <a:prstGeom prst="arc">
              <a:avLst>
                <a:gd fmla="val 16200000" name="adj1"/>
                <a:gd fmla="val 5235407"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75" name="Google Shape;1175;gd9ac8bd7d3_1_739"/>
            <p:cNvSpPr/>
            <p:nvPr/>
          </p:nvSpPr>
          <p:spPr>
            <a:xfrm rot="-5400000">
              <a:off x="2857500" y="1866900"/>
              <a:ext cx="1066800" cy="2819400"/>
            </a:xfrm>
            <a:prstGeom prst="arc">
              <a:avLst>
                <a:gd fmla="val 16200000" name="adj1"/>
                <a:gd fmla="val 5235407"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76" name="Google Shape;1176;gd9ac8bd7d3_1_739"/>
            <p:cNvSpPr/>
            <p:nvPr/>
          </p:nvSpPr>
          <p:spPr>
            <a:xfrm rot="10800000">
              <a:off x="1371600" y="2971800"/>
              <a:ext cx="1066800" cy="1676400"/>
            </a:xfrm>
            <a:prstGeom prst="arc">
              <a:avLst>
                <a:gd fmla="val 16200000" name="adj1"/>
                <a:gd fmla="val 4793891"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177" name="Google Shape;1177;gd9ac8bd7d3_1_739"/>
            <p:cNvCxnSpPr/>
            <p:nvPr/>
          </p:nvCxnSpPr>
          <p:spPr>
            <a:xfrm flipH="1">
              <a:off x="2133600" y="3200400"/>
              <a:ext cx="2590800" cy="14478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78" name="Google Shape;1178;gd9ac8bd7d3_1_739"/>
            <p:cNvCxnSpPr/>
            <p:nvPr/>
          </p:nvCxnSpPr>
          <p:spPr>
            <a:xfrm>
              <a:off x="4876800" y="3276600"/>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79" name="Google Shape;1179;gd9ac8bd7d3_1_739"/>
            <p:cNvCxnSpPr/>
            <p:nvPr/>
          </p:nvCxnSpPr>
          <p:spPr>
            <a:xfrm>
              <a:off x="1981200" y="3276600"/>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80" name="Google Shape;1180;gd9ac8bd7d3_1_739"/>
            <p:cNvCxnSpPr/>
            <p:nvPr/>
          </p:nvCxnSpPr>
          <p:spPr>
            <a:xfrm>
              <a:off x="2209800" y="4724400"/>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181" name="Google Shape;1181;gd9ac8bd7d3_1_739"/>
            <p:cNvCxnSpPr/>
            <p:nvPr/>
          </p:nvCxnSpPr>
          <p:spPr>
            <a:xfrm>
              <a:off x="2209800" y="3048000"/>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182" name="Google Shape;1182;gd9ac8bd7d3_1_739"/>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183" name="Google Shape;1183;gd9ac8bd7d3_1_739"/>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184" name="Google Shape;1184;gd9ac8bd7d3_1_739"/>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185" name="Google Shape;1185;gd9ac8bd7d3_1_739"/>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sp>
        <p:nvSpPr>
          <p:cNvPr id="1186" name="Google Shape;1186;gd9ac8bd7d3_1_739"/>
          <p:cNvSpPr/>
          <p:nvPr/>
        </p:nvSpPr>
        <p:spPr>
          <a:xfrm>
            <a:off x="3810000" y="35814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e1</a:t>
            </a:r>
            <a:endParaRPr/>
          </a:p>
        </p:txBody>
      </p:sp>
      <p:sp>
        <p:nvSpPr>
          <p:cNvPr id="1187" name="Google Shape;1187;gd9ac8bd7d3_1_739"/>
          <p:cNvSpPr/>
          <p:nvPr/>
        </p:nvSpPr>
        <p:spPr>
          <a:xfrm>
            <a:off x="2667000" y="3653135"/>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e2</a:t>
            </a:r>
            <a:endParaRPr/>
          </a:p>
        </p:txBody>
      </p:sp>
      <p:sp>
        <p:nvSpPr>
          <p:cNvPr id="1188" name="Google Shape;1188;gd9ac8bd7d3_1_739"/>
          <p:cNvSpPr/>
          <p:nvPr/>
        </p:nvSpPr>
        <p:spPr>
          <a:xfrm>
            <a:off x="4945867" y="23622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e3</a:t>
            </a:r>
            <a:endParaRPr/>
          </a:p>
        </p:txBody>
      </p:sp>
      <p:sp>
        <p:nvSpPr>
          <p:cNvPr id="1189" name="Google Shape;1189;gd9ac8bd7d3_1_739"/>
          <p:cNvSpPr/>
          <p:nvPr/>
        </p:nvSpPr>
        <p:spPr>
          <a:xfrm>
            <a:off x="4953000" y="33528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e5</a:t>
            </a:r>
            <a:endParaRPr/>
          </a:p>
        </p:txBody>
      </p:sp>
      <p:sp>
        <p:nvSpPr>
          <p:cNvPr id="1190" name="Google Shape;1190;gd9ac8bd7d3_1_739"/>
          <p:cNvSpPr/>
          <p:nvPr/>
        </p:nvSpPr>
        <p:spPr>
          <a:xfrm>
            <a:off x="4953000" y="2738735"/>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2"/>
                                        </p:tgtEl>
                                        <p:attrNameLst>
                                          <p:attrName>style.visibility</p:attrName>
                                        </p:attrNameLst>
                                      </p:cBhvr>
                                      <p:to>
                                        <p:strVal val="visible"/>
                                      </p:to>
                                    </p:set>
                                    <p:animEffect filter="fade" transition="in">
                                      <p:cBhvr>
                                        <p:cTn dur="1000"/>
                                        <p:tgtEl>
                                          <p:spTgt spid="1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3"/>
                                        </p:tgtEl>
                                        <p:attrNameLst>
                                          <p:attrName>style.visibility</p:attrName>
                                        </p:attrNameLst>
                                      </p:cBhvr>
                                      <p:to>
                                        <p:strVal val="visible"/>
                                      </p:to>
                                    </p:set>
                                    <p:animEffect filter="fade" transition="in">
                                      <p:cBhvr>
                                        <p:cTn dur="2000"/>
                                        <p:tgtEl>
                                          <p:spTgt spid="1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87"/>
                                        </p:tgtEl>
                                        <p:attrNameLst>
                                          <p:attrName>style.visibility</p:attrName>
                                        </p:attrNameLst>
                                      </p:cBhvr>
                                      <p:to>
                                        <p:strVal val="visible"/>
                                      </p:to>
                                    </p:set>
                                    <p:anim calcmode="lin" valueType="num">
                                      <p:cBhvr additive="base">
                                        <p:cTn dur="500"/>
                                        <p:tgtEl>
                                          <p:spTgt spid="1187"/>
                                        </p:tgtEl>
                                        <p:attrNameLst>
                                          <p:attrName>ppt_w</p:attrName>
                                        </p:attrNameLst>
                                      </p:cBhvr>
                                      <p:tavLst>
                                        <p:tav fmla="" tm="0">
                                          <p:val>
                                            <p:strVal val="0"/>
                                          </p:val>
                                        </p:tav>
                                        <p:tav fmla="" tm="100000">
                                          <p:val>
                                            <p:strVal val="#ppt_w"/>
                                          </p:val>
                                        </p:tav>
                                      </p:tavLst>
                                    </p:anim>
                                    <p:anim calcmode="lin" valueType="num">
                                      <p:cBhvr additive="base">
                                        <p:cTn dur="500"/>
                                        <p:tgtEl>
                                          <p:spTgt spid="11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86"/>
                                        </p:tgtEl>
                                        <p:attrNameLst>
                                          <p:attrName>style.visibility</p:attrName>
                                        </p:attrNameLst>
                                      </p:cBhvr>
                                      <p:to>
                                        <p:strVal val="visible"/>
                                      </p:to>
                                    </p:set>
                                    <p:anim calcmode="lin" valueType="num">
                                      <p:cBhvr additive="base">
                                        <p:cTn dur="500"/>
                                        <p:tgtEl>
                                          <p:spTgt spid="1186"/>
                                        </p:tgtEl>
                                        <p:attrNameLst>
                                          <p:attrName>ppt_w</p:attrName>
                                        </p:attrNameLst>
                                      </p:cBhvr>
                                      <p:tavLst>
                                        <p:tav fmla="" tm="0">
                                          <p:val>
                                            <p:strVal val="0"/>
                                          </p:val>
                                        </p:tav>
                                        <p:tav fmla="" tm="100000">
                                          <p:val>
                                            <p:strVal val="#ppt_w"/>
                                          </p:val>
                                        </p:tav>
                                      </p:tavLst>
                                    </p:anim>
                                    <p:anim calcmode="lin" valueType="num">
                                      <p:cBhvr additive="base">
                                        <p:cTn dur="500"/>
                                        <p:tgtEl>
                                          <p:spTgt spid="11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89"/>
                                        </p:tgtEl>
                                        <p:attrNameLst>
                                          <p:attrName>style.visibility</p:attrName>
                                        </p:attrNameLst>
                                      </p:cBhvr>
                                      <p:to>
                                        <p:strVal val="visible"/>
                                      </p:to>
                                    </p:set>
                                    <p:anim calcmode="lin" valueType="num">
                                      <p:cBhvr additive="base">
                                        <p:cTn dur="500"/>
                                        <p:tgtEl>
                                          <p:spTgt spid="1189"/>
                                        </p:tgtEl>
                                        <p:attrNameLst>
                                          <p:attrName>ppt_w</p:attrName>
                                        </p:attrNameLst>
                                      </p:cBhvr>
                                      <p:tavLst>
                                        <p:tav fmla="" tm="0">
                                          <p:val>
                                            <p:strVal val="0"/>
                                          </p:val>
                                        </p:tav>
                                        <p:tav fmla="" tm="100000">
                                          <p:val>
                                            <p:strVal val="#ppt_w"/>
                                          </p:val>
                                        </p:tav>
                                      </p:tavLst>
                                    </p:anim>
                                    <p:anim calcmode="lin" valueType="num">
                                      <p:cBhvr additive="base">
                                        <p:cTn dur="500"/>
                                        <p:tgtEl>
                                          <p:spTgt spid="11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90"/>
                                        </p:tgtEl>
                                        <p:attrNameLst>
                                          <p:attrName>style.visibility</p:attrName>
                                        </p:attrNameLst>
                                      </p:cBhvr>
                                      <p:to>
                                        <p:strVal val="visible"/>
                                      </p:to>
                                    </p:set>
                                    <p:anim calcmode="lin" valueType="num">
                                      <p:cBhvr additive="base">
                                        <p:cTn dur="500"/>
                                        <p:tgtEl>
                                          <p:spTgt spid="1190"/>
                                        </p:tgtEl>
                                        <p:attrNameLst>
                                          <p:attrName>ppt_w</p:attrName>
                                        </p:attrNameLst>
                                      </p:cBhvr>
                                      <p:tavLst>
                                        <p:tav fmla="" tm="0">
                                          <p:val>
                                            <p:strVal val="0"/>
                                          </p:val>
                                        </p:tav>
                                        <p:tav fmla="" tm="100000">
                                          <p:val>
                                            <p:strVal val="#ppt_w"/>
                                          </p:val>
                                        </p:tav>
                                      </p:tavLst>
                                    </p:anim>
                                    <p:anim calcmode="lin" valueType="num">
                                      <p:cBhvr additive="base">
                                        <p:cTn dur="500"/>
                                        <p:tgtEl>
                                          <p:spTgt spid="11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88"/>
                                        </p:tgtEl>
                                        <p:attrNameLst>
                                          <p:attrName>style.visibility</p:attrName>
                                        </p:attrNameLst>
                                      </p:cBhvr>
                                      <p:to>
                                        <p:strVal val="visible"/>
                                      </p:to>
                                    </p:set>
                                    <p:anim calcmode="lin" valueType="num">
                                      <p:cBhvr additive="base">
                                        <p:cTn dur="500"/>
                                        <p:tgtEl>
                                          <p:spTgt spid="1188"/>
                                        </p:tgtEl>
                                        <p:attrNameLst>
                                          <p:attrName>ppt_w</p:attrName>
                                        </p:attrNameLst>
                                      </p:cBhvr>
                                      <p:tavLst>
                                        <p:tav fmla="" tm="0">
                                          <p:val>
                                            <p:strVal val="0"/>
                                          </p:val>
                                        </p:tav>
                                        <p:tav fmla="" tm="100000">
                                          <p:val>
                                            <p:strVal val="#ppt_w"/>
                                          </p:val>
                                        </p:tav>
                                      </p:tavLst>
                                    </p:anim>
                                    <p:anim calcmode="lin" valueType="num">
                                      <p:cBhvr additive="base">
                                        <p:cTn dur="500"/>
                                        <p:tgtEl>
                                          <p:spTgt spid="11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gd9ac8bd7d3_1_761"/>
          <p:cNvSpPr/>
          <p:nvPr/>
        </p:nvSpPr>
        <p:spPr>
          <a:xfrm>
            <a:off x="457200" y="646093"/>
            <a:ext cx="8229600" cy="954000"/>
          </a:xfrm>
          <a:prstGeom prst="rect">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An edge (undirected or directed) is a </a:t>
            </a:r>
            <a:r>
              <a:rPr b="1" i="1" lang="en-US" sz="2800">
                <a:solidFill>
                  <a:srgbClr val="FFFF00"/>
                </a:solidFill>
                <a:latin typeface="Arial"/>
                <a:ea typeface="Arial"/>
                <a:cs typeface="Arial"/>
                <a:sym typeface="Arial"/>
              </a:rPr>
              <a:t>self-loop</a:t>
            </a:r>
            <a:r>
              <a:rPr b="1" i="1" lang="en-US" sz="2800">
                <a:solidFill>
                  <a:schemeClr val="dk1"/>
                </a:solidFill>
                <a:latin typeface="Arial"/>
                <a:ea typeface="Arial"/>
                <a:cs typeface="Arial"/>
                <a:sym typeface="Arial"/>
              </a:rPr>
              <a:t> if its two endpoints coincide</a:t>
            </a:r>
            <a:endParaRPr b="1" sz="2800">
              <a:solidFill>
                <a:schemeClr val="dk1"/>
              </a:solidFill>
              <a:latin typeface="Arial"/>
              <a:ea typeface="Arial"/>
              <a:cs typeface="Arial"/>
              <a:sym typeface="Arial"/>
            </a:endParaRPr>
          </a:p>
        </p:txBody>
      </p:sp>
      <p:sp>
        <p:nvSpPr>
          <p:cNvPr id="1196" name="Google Shape;1196;gd9ac8bd7d3_1_761"/>
          <p:cNvSpPr/>
          <p:nvPr/>
        </p:nvSpPr>
        <p:spPr>
          <a:xfrm>
            <a:off x="457200" y="2398693"/>
            <a:ext cx="8229600" cy="954000"/>
          </a:xfrm>
          <a:prstGeom prst="rect">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A graphs do not have parallel edges or self-loops such graphs are said to be </a:t>
            </a:r>
            <a:r>
              <a:rPr b="1" i="1" lang="en-US" sz="2800">
                <a:solidFill>
                  <a:srgbClr val="FFFF00"/>
                </a:solidFill>
                <a:latin typeface="Arial"/>
                <a:ea typeface="Arial"/>
                <a:cs typeface="Arial"/>
                <a:sym typeface="Arial"/>
              </a:rPr>
              <a:t>simple</a:t>
            </a:r>
            <a:r>
              <a:rPr b="1" i="1" lang="en-US" sz="2800">
                <a:solidFill>
                  <a:schemeClr val="dk1"/>
                </a:solidFill>
                <a:latin typeface="Arial"/>
                <a:ea typeface="Arial"/>
                <a:cs typeface="Arial"/>
                <a:sym typeface="Arial"/>
              </a:rPr>
              <a:t>.</a:t>
            </a:r>
            <a:endParaRPr b="1" sz="2800">
              <a:solidFill>
                <a:schemeClr val="dk1"/>
              </a:solidFill>
              <a:latin typeface="Arial"/>
              <a:ea typeface="Arial"/>
              <a:cs typeface="Arial"/>
              <a:sym typeface="Arial"/>
            </a:endParaRPr>
          </a:p>
        </p:txBody>
      </p:sp>
      <p:sp>
        <p:nvSpPr>
          <p:cNvPr id="1197" name="Google Shape;1197;gd9ac8bd7d3_1_761"/>
          <p:cNvSpPr/>
          <p:nvPr/>
        </p:nvSpPr>
        <p:spPr>
          <a:xfrm>
            <a:off x="457200" y="3975318"/>
            <a:ext cx="8153400" cy="1815900"/>
          </a:xfrm>
          <a:prstGeom prst="rect">
            <a:avLst/>
          </a:prstGeom>
          <a:gradFill>
            <a:gsLst>
              <a:gs pos="0">
                <a:srgbClr val="29859E"/>
              </a:gs>
              <a:gs pos="80000">
                <a:srgbClr val="36B0D0"/>
              </a:gs>
              <a:gs pos="100000">
                <a:srgbClr val="33B3D5"/>
              </a:gs>
            </a:gsLst>
            <a:lin ang="16200038" scaled="0"/>
          </a:gradFill>
          <a:ln>
            <a:noFill/>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A </a:t>
            </a:r>
            <a:r>
              <a:rPr b="1" i="1" lang="en-US" sz="2800">
                <a:solidFill>
                  <a:srgbClr val="FFFF00"/>
                </a:solidFill>
                <a:latin typeface="Arial"/>
                <a:ea typeface="Arial"/>
                <a:cs typeface="Arial"/>
                <a:sym typeface="Arial"/>
              </a:rPr>
              <a:t>path</a:t>
            </a:r>
            <a:r>
              <a:rPr b="1" i="1" lang="en-US" sz="2800">
                <a:solidFill>
                  <a:schemeClr val="dk1"/>
                </a:solidFill>
                <a:latin typeface="Arial"/>
                <a:ea typeface="Arial"/>
                <a:cs typeface="Arial"/>
                <a:sym typeface="Arial"/>
              </a:rPr>
              <a:t> is a sequence of alternating vertices and edges that starts at a vertex and </a:t>
            </a:r>
            <a:r>
              <a:rPr b="1" lang="en-US" sz="2800">
                <a:solidFill>
                  <a:schemeClr val="dk1"/>
                </a:solidFill>
                <a:latin typeface="Arial"/>
                <a:ea typeface="Arial"/>
                <a:cs typeface="Arial"/>
                <a:sym typeface="Arial"/>
              </a:rPr>
              <a:t>ends at a vertex such that each edge is incident to its predecessor and successor vertex.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1000"/>
                                        <p:tgtEl>
                                          <p:spTgt spid="1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1000"/>
                                        <p:tgtEl>
                                          <p:spTgt spid="1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1000"/>
                                        <p:tgtEl>
                                          <p:spTgt spid="1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grpSp>
        <p:nvGrpSpPr>
          <p:cNvPr id="1202" name="Google Shape;1202;gd9ac8bd7d3_1_767"/>
          <p:cNvGrpSpPr/>
          <p:nvPr/>
        </p:nvGrpSpPr>
        <p:grpSpPr>
          <a:xfrm>
            <a:off x="4522953" y="223706"/>
            <a:ext cx="4087591" cy="3052907"/>
            <a:chOff x="1094009" y="2051882"/>
            <a:chExt cx="4087591" cy="3053518"/>
          </a:xfrm>
        </p:grpSpPr>
        <p:sp>
          <p:nvSpPr>
            <p:cNvPr id="1203" name="Google Shape;1203;gd9ac8bd7d3_1_767"/>
            <p:cNvSpPr/>
            <p:nvPr/>
          </p:nvSpPr>
          <p:spPr>
            <a:xfrm flipH="1" rot="-5400000">
              <a:off x="3009784" y="1485525"/>
              <a:ext cx="762300" cy="2819400"/>
            </a:xfrm>
            <a:prstGeom prst="arc">
              <a:avLst>
                <a:gd fmla="val 16200000" name="adj1"/>
                <a:gd fmla="val 5235407"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04" name="Google Shape;1204;gd9ac8bd7d3_1_767"/>
            <p:cNvSpPr/>
            <p:nvPr/>
          </p:nvSpPr>
          <p:spPr>
            <a:xfrm rot="-5400000">
              <a:off x="2857384" y="1866488"/>
              <a:ext cx="1067100" cy="2819400"/>
            </a:xfrm>
            <a:prstGeom prst="arc">
              <a:avLst>
                <a:gd fmla="val 16200000" name="adj1"/>
                <a:gd fmla="val 5235407"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05" name="Google Shape;1205;gd9ac8bd7d3_1_767"/>
            <p:cNvSpPr/>
            <p:nvPr/>
          </p:nvSpPr>
          <p:spPr>
            <a:xfrm rot="-7930130">
              <a:off x="1308205" y="2199816"/>
              <a:ext cx="816007" cy="939833"/>
            </a:xfrm>
            <a:prstGeom prst="arc">
              <a:avLst>
                <a:gd fmla="val 12832403" name="adj1"/>
                <a:gd fmla="val 10406716"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206" name="Google Shape;1206;gd9ac8bd7d3_1_767"/>
            <p:cNvCxnSpPr/>
            <p:nvPr/>
          </p:nvCxnSpPr>
          <p:spPr>
            <a:xfrm flipH="1">
              <a:off x="2133605" y="3200014"/>
              <a:ext cx="2590800" cy="14481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07" name="Google Shape;1207;gd9ac8bd7d3_1_767"/>
            <p:cNvCxnSpPr/>
            <p:nvPr/>
          </p:nvCxnSpPr>
          <p:spPr>
            <a:xfrm>
              <a:off x="4876803" y="3276230"/>
              <a:ext cx="0" cy="11433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08" name="Google Shape;1208;gd9ac8bd7d3_1_767"/>
            <p:cNvCxnSpPr/>
            <p:nvPr/>
          </p:nvCxnSpPr>
          <p:spPr>
            <a:xfrm>
              <a:off x="1981234" y="3276230"/>
              <a:ext cx="0" cy="11433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09" name="Google Shape;1209;gd9ac8bd7d3_1_767"/>
            <p:cNvCxnSpPr/>
            <p:nvPr/>
          </p:nvCxnSpPr>
          <p:spPr>
            <a:xfrm>
              <a:off x="2209832" y="4724323"/>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10" name="Google Shape;1210;gd9ac8bd7d3_1_767"/>
            <p:cNvCxnSpPr/>
            <p:nvPr/>
          </p:nvCxnSpPr>
          <p:spPr>
            <a:xfrm>
              <a:off x="2209832" y="3047583"/>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211" name="Google Shape;1211;gd9ac8bd7d3_1_767"/>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212" name="Google Shape;1212;gd9ac8bd7d3_1_767"/>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213" name="Google Shape;1213;gd9ac8bd7d3_1_767"/>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214" name="Google Shape;1214;gd9ac8bd7d3_1_767"/>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sp>
        <p:nvSpPr>
          <p:cNvPr id="1215" name="Google Shape;1215;gd9ac8bd7d3_1_767"/>
          <p:cNvSpPr/>
          <p:nvPr/>
        </p:nvSpPr>
        <p:spPr>
          <a:xfrm>
            <a:off x="5410200" y="16764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e1</a:t>
            </a:r>
            <a:endParaRPr/>
          </a:p>
        </p:txBody>
      </p:sp>
      <p:sp>
        <p:nvSpPr>
          <p:cNvPr id="1216" name="Google Shape;1216;gd9ac8bd7d3_1_767"/>
          <p:cNvSpPr/>
          <p:nvPr/>
        </p:nvSpPr>
        <p:spPr>
          <a:xfrm>
            <a:off x="4572000" y="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e2</a:t>
            </a:r>
            <a:endParaRPr/>
          </a:p>
        </p:txBody>
      </p:sp>
      <p:sp>
        <p:nvSpPr>
          <p:cNvPr id="1217" name="Google Shape;1217;gd9ac8bd7d3_1_767"/>
          <p:cNvSpPr/>
          <p:nvPr/>
        </p:nvSpPr>
        <p:spPr>
          <a:xfrm>
            <a:off x="6546067" y="4572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e3</a:t>
            </a:r>
            <a:endParaRPr/>
          </a:p>
        </p:txBody>
      </p:sp>
      <p:sp>
        <p:nvSpPr>
          <p:cNvPr id="1218" name="Google Shape;1218;gd9ac8bd7d3_1_767"/>
          <p:cNvSpPr/>
          <p:nvPr/>
        </p:nvSpPr>
        <p:spPr>
          <a:xfrm>
            <a:off x="6553200" y="1447800"/>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e5</a:t>
            </a:r>
            <a:endParaRPr/>
          </a:p>
        </p:txBody>
      </p:sp>
      <p:sp>
        <p:nvSpPr>
          <p:cNvPr id="1219" name="Google Shape;1219;gd9ac8bd7d3_1_767"/>
          <p:cNvSpPr/>
          <p:nvPr/>
        </p:nvSpPr>
        <p:spPr>
          <a:xfrm>
            <a:off x="6553200" y="833735"/>
            <a:ext cx="5406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DF322D"/>
                </a:solidFill>
                <a:latin typeface="Arial"/>
                <a:ea typeface="Arial"/>
                <a:cs typeface="Arial"/>
                <a:sym typeface="Arial"/>
              </a:rPr>
              <a:t>e4</a:t>
            </a:r>
            <a:endParaRPr/>
          </a:p>
        </p:txBody>
      </p:sp>
      <p:grpSp>
        <p:nvGrpSpPr>
          <p:cNvPr id="1220" name="Google Shape;1220;gd9ac8bd7d3_1_767"/>
          <p:cNvGrpSpPr/>
          <p:nvPr/>
        </p:nvGrpSpPr>
        <p:grpSpPr>
          <a:xfrm>
            <a:off x="381000" y="4214813"/>
            <a:ext cx="3505200" cy="2438400"/>
            <a:chOff x="1676400" y="2667000"/>
            <a:chExt cx="3505200" cy="2438400"/>
          </a:xfrm>
        </p:grpSpPr>
        <p:cxnSp>
          <p:nvCxnSpPr>
            <p:cNvPr id="1221" name="Google Shape;1221;gd9ac8bd7d3_1_767"/>
            <p:cNvCxnSpPr/>
            <p:nvPr/>
          </p:nvCxnSpPr>
          <p:spPr>
            <a:xfrm flipH="1">
              <a:off x="2133600" y="3200400"/>
              <a:ext cx="2590800" cy="14478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22" name="Google Shape;1222;gd9ac8bd7d3_1_767"/>
            <p:cNvCxnSpPr/>
            <p:nvPr/>
          </p:nvCxnSpPr>
          <p:spPr>
            <a:xfrm>
              <a:off x="4876800" y="3276600"/>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23" name="Google Shape;1223;gd9ac8bd7d3_1_767"/>
            <p:cNvCxnSpPr/>
            <p:nvPr/>
          </p:nvCxnSpPr>
          <p:spPr>
            <a:xfrm>
              <a:off x="1981200" y="3276600"/>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24" name="Google Shape;1224;gd9ac8bd7d3_1_767"/>
            <p:cNvCxnSpPr/>
            <p:nvPr/>
          </p:nvCxnSpPr>
          <p:spPr>
            <a:xfrm>
              <a:off x="2209800" y="4724400"/>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25" name="Google Shape;1225;gd9ac8bd7d3_1_767"/>
            <p:cNvCxnSpPr/>
            <p:nvPr/>
          </p:nvCxnSpPr>
          <p:spPr>
            <a:xfrm>
              <a:off x="2209800" y="3048000"/>
              <a:ext cx="24384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226" name="Google Shape;1226;gd9ac8bd7d3_1_767"/>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227" name="Google Shape;1227;gd9ac8bd7d3_1_767"/>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228" name="Google Shape;1228;gd9ac8bd7d3_1_767"/>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229" name="Google Shape;1229;gd9ac8bd7d3_1_767"/>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sp>
        <p:nvSpPr>
          <p:cNvPr id="1230" name="Google Shape;1230;gd9ac8bd7d3_1_767"/>
          <p:cNvSpPr/>
          <p:nvPr/>
        </p:nvSpPr>
        <p:spPr>
          <a:xfrm>
            <a:off x="1143000" y="762000"/>
            <a:ext cx="1828800" cy="609600"/>
          </a:xfrm>
          <a:prstGeom prst="wedgeEllipseCallout">
            <a:avLst>
              <a:gd fmla="val 137754" name="adj1"/>
              <a:gd fmla="val -3029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rgbClr val="FFFF00"/>
                </a:solidFill>
                <a:latin typeface="Arial"/>
                <a:ea typeface="Arial"/>
                <a:cs typeface="Arial"/>
                <a:sym typeface="Arial"/>
              </a:rPr>
              <a:t>self-loop</a:t>
            </a:r>
            <a:endParaRPr b="1" sz="1800">
              <a:solidFill>
                <a:srgbClr val="FFFF00"/>
              </a:solidFill>
              <a:latin typeface="Arial"/>
              <a:ea typeface="Arial"/>
              <a:cs typeface="Arial"/>
              <a:sym typeface="Arial"/>
            </a:endParaRPr>
          </a:p>
        </p:txBody>
      </p:sp>
      <p:sp>
        <p:nvSpPr>
          <p:cNvPr id="1231" name="Google Shape;1231;gd9ac8bd7d3_1_767"/>
          <p:cNvSpPr/>
          <p:nvPr/>
        </p:nvSpPr>
        <p:spPr>
          <a:xfrm>
            <a:off x="6858000" y="4876800"/>
            <a:ext cx="1828800" cy="609600"/>
          </a:xfrm>
          <a:prstGeom prst="wedgeEllipseCallout">
            <a:avLst>
              <a:gd fmla="val -190922" name="adj1"/>
              <a:gd fmla="val 13828"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rgbClr val="FFFF00"/>
                </a:solidFill>
                <a:latin typeface="Arial"/>
                <a:ea typeface="Arial"/>
                <a:cs typeface="Arial"/>
                <a:sym typeface="Arial"/>
              </a:rPr>
              <a:t>simple</a:t>
            </a:r>
            <a:endParaRPr b="1" sz="1800">
              <a:solidFill>
                <a:srgbClr val="FFFF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2000"/>
                                        <p:tgtEl>
                                          <p:spTgt spid="1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16"/>
                                        </p:tgtEl>
                                        <p:attrNameLst>
                                          <p:attrName>style.visibility</p:attrName>
                                        </p:attrNameLst>
                                      </p:cBhvr>
                                      <p:to>
                                        <p:strVal val="visible"/>
                                      </p:to>
                                    </p:set>
                                    <p:anim calcmode="lin" valueType="num">
                                      <p:cBhvr additive="base">
                                        <p:cTn dur="500"/>
                                        <p:tgtEl>
                                          <p:spTgt spid="1216"/>
                                        </p:tgtEl>
                                        <p:attrNameLst>
                                          <p:attrName>ppt_w</p:attrName>
                                        </p:attrNameLst>
                                      </p:cBhvr>
                                      <p:tavLst>
                                        <p:tav fmla="" tm="0">
                                          <p:val>
                                            <p:strVal val="0"/>
                                          </p:val>
                                        </p:tav>
                                        <p:tav fmla="" tm="100000">
                                          <p:val>
                                            <p:strVal val="#ppt_w"/>
                                          </p:val>
                                        </p:tav>
                                      </p:tavLst>
                                    </p:anim>
                                    <p:anim calcmode="lin" valueType="num">
                                      <p:cBhvr additive="base">
                                        <p:cTn dur="500"/>
                                        <p:tgtEl>
                                          <p:spTgt spid="12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5"/>
                                        </p:tgtEl>
                                        <p:attrNameLst>
                                          <p:attrName>style.visibility</p:attrName>
                                        </p:attrNameLst>
                                      </p:cBhvr>
                                      <p:to>
                                        <p:strVal val="visible"/>
                                      </p:to>
                                    </p:set>
                                    <p:anim calcmode="lin" valueType="num">
                                      <p:cBhvr additive="base">
                                        <p:cTn dur="500"/>
                                        <p:tgtEl>
                                          <p:spTgt spid="1215"/>
                                        </p:tgtEl>
                                        <p:attrNameLst>
                                          <p:attrName>ppt_w</p:attrName>
                                        </p:attrNameLst>
                                      </p:cBhvr>
                                      <p:tavLst>
                                        <p:tav fmla="" tm="0">
                                          <p:val>
                                            <p:strVal val="0"/>
                                          </p:val>
                                        </p:tav>
                                        <p:tav fmla="" tm="100000">
                                          <p:val>
                                            <p:strVal val="#ppt_w"/>
                                          </p:val>
                                        </p:tav>
                                      </p:tavLst>
                                    </p:anim>
                                    <p:anim calcmode="lin" valueType="num">
                                      <p:cBhvr additive="base">
                                        <p:cTn dur="500"/>
                                        <p:tgtEl>
                                          <p:spTgt spid="12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8"/>
                                        </p:tgtEl>
                                        <p:attrNameLst>
                                          <p:attrName>style.visibility</p:attrName>
                                        </p:attrNameLst>
                                      </p:cBhvr>
                                      <p:to>
                                        <p:strVal val="visible"/>
                                      </p:to>
                                    </p:set>
                                    <p:anim calcmode="lin" valueType="num">
                                      <p:cBhvr additive="base">
                                        <p:cTn dur="500"/>
                                        <p:tgtEl>
                                          <p:spTgt spid="1218"/>
                                        </p:tgtEl>
                                        <p:attrNameLst>
                                          <p:attrName>ppt_w</p:attrName>
                                        </p:attrNameLst>
                                      </p:cBhvr>
                                      <p:tavLst>
                                        <p:tav fmla="" tm="0">
                                          <p:val>
                                            <p:strVal val="0"/>
                                          </p:val>
                                        </p:tav>
                                        <p:tav fmla="" tm="100000">
                                          <p:val>
                                            <p:strVal val="#ppt_w"/>
                                          </p:val>
                                        </p:tav>
                                      </p:tavLst>
                                    </p:anim>
                                    <p:anim calcmode="lin" valueType="num">
                                      <p:cBhvr additive="base">
                                        <p:cTn dur="500"/>
                                        <p:tgtEl>
                                          <p:spTgt spid="12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9"/>
                                        </p:tgtEl>
                                        <p:attrNameLst>
                                          <p:attrName>style.visibility</p:attrName>
                                        </p:attrNameLst>
                                      </p:cBhvr>
                                      <p:to>
                                        <p:strVal val="visible"/>
                                      </p:to>
                                    </p:set>
                                    <p:anim calcmode="lin" valueType="num">
                                      <p:cBhvr additive="base">
                                        <p:cTn dur="500"/>
                                        <p:tgtEl>
                                          <p:spTgt spid="1219"/>
                                        </p:tgtEl>
                                        <p:attrNameLst>
                                          <p:attrName>ppt_w</p:attrName>
                                        </p:attrNameLst>
                                      </p:cBhvr>
                                      <p:tavLst>
                                        <p:tav fmla="" tm="0">
                                          <p:val>
                                            <p:strVal val="0"/>
                                          </p:val>
                                        </p:tav>
                                        <p:tav fmla="" tm="100000">
                                          <p:val>
                                            <p:strVal val="#ppt_w"/>
                                          </p:val>
                                        </p:tav>
                                      </p:tavLst>
                                    </p:anim>
                                    <p:anim calcmode="lin" valueType="num">
                                      <p:cBhvr additive="base">
                                        <p:cTn dur="500"/>
                                        <p:tgtEl>
                                          <p:spTgt spid="12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7"/>
                                        </p:tgtEl>
                                        <p:attrNameLst>
                                          <p:attrName>style.visibility</p:attrName>
                                        </p:attrNameLst>
                                      </p:cBhvr>
                                      <p:to>
                                        <p:strVal val="visible"/>
                                      </p:to>
                                    </p:set>
                                    <p:anim calcmode="lin" valueType="num">
                                      <p:cBhvr additive="base">
                                        <p:cTn dur="500"/>
                                        <p:tgtEl>
                                          <p:spTgt spid="1217"/>
                                        </p:tgtEl>
                                        <p:attrNameLst>
                                          <p:attrName>ppt_w</p:attrName>
                                        </p:attrNameLst>
                                      </p:cBhvr>
                                      <p:tavLst>
                                        <p:tav fmla="" tm="0">
                                          <p:val>
                                            <p:strVal val="0"/>
                                          </p:val>
                                        </p:tav>
                                        <p:tav fmla="" tm="100000">
                                          <p:val>
                                            <p:strVal val="#ppt_w"/>
                                          </p:val>
                                        </p:tav>
                                      </p:tavLst>
                                    </p:anim>
                                    <p:anim calcmode="lin" valueType="num">
                                      <p:cBhvr additive="base">
                                        <p:cTn dur="500"/>
                                        <p:tgtEl>
                                          <p:spTgt spid="12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1000"/>
                                        <p:tgtEl>
                                          <p:spTgt spid="1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2000"/>
                                        <p:tgtEl>
                                          <p:spTgt spid="1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1000"/>
                                        <p:tgtEl>
                                          <p:spTgt spid="1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gd9ac8bd7d3_1_800"/>
          <p:cNvSpPr/>
          <p:nvPr/>
        </p:nvSpPr>
        <p:spPr>
          <a:xfrm>
            <a:off x="1199960" y="2209800"/>
            <a:ext cx="67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1. Adjacency Matrix</a:t>
            </a:r>
            <a:endParaRPr/>
          </a:p>
        </p:txBody>
      </p:sp>
      <p:sp>
        <p:nvSpPr>
          <p:cNvPr id="1237" name="Google Shape;1237;gd9ac8bd7d3_1_800"/>
          <p:cNvSpPr/>
          <p:nvPr/>
        </p:nvSpPr>
        <p:spPr>
          <a:xfrm>
            <a:off x="1219200" y="4639270"/>
            <a:ext cx="59235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3. Adjacency List</a:t>
            </a:r>
            <a:endParaRPr/>
          </a:p>
        </p:txBody>
      </p:sp>
      <p:sp>
        <p:nvSpPr>
          <p:cNvPr id="1238" name="Google Shape;1238;gd9ac8bd7d3_1_800"/>
          <p:cNvSpPr/>
          <p:nvPr/>
        </p:nvSpPr>
        <p:spPr>
          <a:xfrm>
            <a:off x="844057" y="381000"/>
            <a:ext cx="74559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FA15D"/>
                </a:solidFill>
                <a:latin typeface="Arial"/>
                <a:ea typeface="Arial"/>
                <a:cs typeface="Arial"/>
                <a:sym typeface="Arial"/>
              </a:rPr>
              <a:t>Graph Representation</a:t>
            </a:r>
            <a:endParaRPr/>
          </a:p>
        </p:txBody>
      </p:sp>
      <p:sp>
        <p:nvSpPr>
          <p:cNvPr id="1239" name="Google Shape;1239;gd9ac8bd7d3_1_800"/>
          <p:cNvSpPr/>
          <p:nvPr/>
        </p:nvSpPr>
        <p:spPr>
          <a:xfrm>
            <a:off x="1195702" y="3420070"/>
            <a:ext cx="6500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2. Incidence Matrix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38"/>
                                        </p:tgtEl>
                                        <p:attrNameLst>
                                          <p:attrName>style.visibility</p:attrName>
                                        </p:attrNameLst>
                                      </p:cBhvr>
                                      <p:to>
                                        <p:strVal val="visible"/>
                                      </p:to>
                                    </p:set>
                                    <p:anim calcmode="lin" valueType="num">
                                      <p:cBhvr additive="base">
                                        <p:cTn dur="500"/>
                                        <p:tgtEl>
                                          <p:spTgt spid="1238"/>
                                        </p:tgtEl>
                                        <p:attrNameLst>
                                          <p:attrName>ppt_w</p:attrName>
                                        </p:attrNameLst>
                                      </p:cBhvr>
                                      <p:tavLst>
                                        <p:tav fmla="" tm="0">
                                          <p:val>
                                            <p:strVal val="0"/>
                                          </p:val>
                                        </p:tav>
                                        <p:tav fmla="" tm="100000">
                                          <p:val>
                                            <p:strVal val="#ppt_w"/>
                                          </p:val>
                                        </p:tav>
                                      </p:tavLst>
                                    </p:anim>
                                    <p:anim calcmode="lin" valueType="num">
                                      <p:cBhvr additive="base">
                                        <p:cTn dur="500"/>
                                        <p:tgtEl>
                                          <p:spTgt spid="12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2000"/>
                                        <p:tgtEl>
                                          <p:spTgt spid="1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2000"/>
                                        <p:tgtEl>
                                          <p:spTgt spid="1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2000"/>
                                        <p:tgtEl>
                                          <p:spTgt spid="1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pSp>
        <p:nvGrpSpPr>
          <p:cNvPr id="1244" name="Google Shape;1244;gd9ac8bd7d3_1_807"/>
          <p:cNvGrpSpPr/>
          <p:nvPr/>
        </p:nvGrpSpPr>
        <p:grpSpPr>
          <a:xfrm>
            <a:off x="228291" y="2286021"/>
            <a:ext cx="3657895" cy="2754642"/>
            <a:chOff x="228671" y="2286000"/>
            <a:chExt cx="3657529" cy="2754367"/>
          </a:xfrm>
        </p:grpSpPr>
        <p:sp>
          <p:nvSpPr>
            <p:cNvPr id="1245" name="Google Shape;1245;gd9ac8bd7d3_1_807"/>
            <p:cNvSpPr/>
            <p:nvPr/>
          </p:nvSpPr>
          <p:spPr>
            <a:xfrm flipH="1" rot="-5159854">
              <a:off x="423553" y="4243917"/>
              <a:ext cx="588836" cy="939799"/>
            </a:xfrm>
            <a:prstGeom prst="arc">
              <a:avLst>
                <a:gd fmla="val 12832403" name="adj1"/>
                <a:gd fmla="val 10406716" name="adj2"/>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246" name="Google Shape;1246;gd9ac8bd7d3_1_807"/>
            <p:cNvGrpSpPr/>
            <p:nvPr/>
          </p:nvGrpSpPr>
          <p:grpSpPr>
            <a:xfrm>
              <a:off x="381000" y="2286000"/>
              <a:ext cx="3505200" cy="2438400"/>
              <a:chOff x="1676400" y="2667000"/>
              <a:chExt cx="3505200" cy="2438400"/>
            </a:xfrm>
          </p:grpSpPr>
          <p:cxnSp>
            <p:nvCxnSpPr>
              <p:cNvPr id="1247" name="Google Shape;1247;gd9ac8bd7d3_1_807"/>
              <p:cNvCxnSpPr/>
              <p:nvPr/>
            </p:nvCxnSpPr>
            <p:spPr>
              <a:xfrm flipH="1">
                <a:off x="2133948" y="3200352"/>
                <a:ext cx="2590500" cy="14478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48" name="Google Shape;1248;gd9ac8bd7d3_1_807"/>
              <p:cNvCxnSpPr/>
              <p:nvPr/>
            </p:nvCxnSpPr>
            <p:spPr>
              <a:xfrm>
                <a:off x="4876832" y="3276545"/>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49" name="Google Shape;1249;gd9ac8bd7d3_1_807"/>
              <p:cNvCxnSpPr/>
              <p:nvPr/>
            </p:nvCxnSpPr>
            <p:spPr>
              <a:xfrm>
                <a:off x="1981531" y="3276545"/>
                <a:ext cx="0" cy="114300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50" name="Google Shape;1250;gd9ac8bd7d3_1_807"/>
              <p:cNvCxnSpPr/>
              <p:nvPr/>
            </p:nvCxnSpPr>
            <p:spPr>
              <a:xfrm>
                <a:off x="2210108" y="4724214"/>
                <a:ext cx="24381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cxnSp>
            <p:nvCxnSpPr>
              <p:cNvPr id="1251" name="Google Shape;1251;gd9ac8bd7d3_1_807"/>
              <p:cNvCxnSpPr/>
              <p:nvPr/>
            </p:nvCxnSpPr>
            <p:spPr>
              <a:xfrm>
                <a:off x="2210108" y="3047965"/>
                <a:ext cx="2438100" cy="0"/>
              </a:xfrm>
              <a:prstGeom prst="straightConnector1">
                <a:avLst/>
              </a:prstGeom>
              <a:noFill/>
              <a:ln cap="flat" cmpd="sng" w="57150">
                <a:solidFill>
                  <a:schemeClr val="accent3"/>
                </a:solidFill>
                <a:prstDash val="solid"/>
                <a:round/>
                <a:headEnd len="sm" w="sm" type="none"/>
                <a:tailEnd len="sm" w="sm" type="none"/>
              </a:ln>
              <a:effectLst>
                <a:outerShdw blurRad="40000" rotWithShape="0" dir="5400000" dist="23000">
                  <a:srgbClr val="000000">
                    <a:alpha val="34900"/>
                  </a:srgbClr>
                </a:outerShdw>
              </a:effectLst>
            </p:spPr>
          </p:cxnSp>
          <p:sp>
            <p:nvSpPr>
              <p:cNvPr id="1252" name="Google Shape;1252;gd9ac8bd7d3_1_807"/>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253" name="Google Shape;1253;gd9ac8bd7d3_1_807"/>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254" name="Google Shape;1254;gd9ac8bd7d3_1_807"/>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255" name="Google Shape;1255;gd9ac8bd7d3_1_807"/>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grpSp>
      <p:sp>
        <p:nvSpPr>
          <p:cNvPr id="1256" name="Google Shape;1256;gd9ac8bd7d3_1_807"/>
          <p:cNvSpPr/>
          <p:nvPr/>
        </p:nvSpPr>
        <p:spPr>
          <a:xfrm>
            <a:off x="1219200" y="228600"/>
            <a:ext cx="67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1. Adjacency Matrix</a:t>
            </a:r>
            <a:endParaRPr/>
          </a:p>
        </p:txBody>
      </p:sp>
      <p:sp>
        <p:nvSpPr>
          <p:cNvPr id="1257" name="Google Shape;1257;gd9ac8bd7d3_1_807"/>
          <p:cNvSpPr/>
          <p:nvPr/>
        </p:nvSpPr>
        <p:spPr>
          <a:xfrm>
            <a:off x="5602812" y="1487269"/>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258" name="Google Shape;1258;gd9ac8bd7d3_1_807"/>
          <p:cNvSpPr/>
          <p:nvPr/>
        </p:nvSpPr>
        <p:spPr>
          <a:xfrm>
            <a:off x="6324601" y="1487269"/>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259" name="Google Shape;1259;gd9ac8bd7d3_1_807"/>
          <p:cNvSpPr/>
          <p:nvPr/>
        </p:nvSpPr>
        <p:spPr>
          <a:xfrm>
            <a:off x="6997577" y="1487269"/>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260" name="Google Shape;1260;gd9ac8bd7d3_1_807"/>
          <p:cNvSpPr/>
          <p:nvPr/>
        </p:nvSpPr>
        <p:spPr>
          <a:xfrm>
            <a:off x="7711509" y="1487269"/>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261" name="Google Shape;1261;gd9ac8bd7d3_1_807"/>
          <p:cNvSpPr/>
          <p:nvPr/>
        </p:nvSpPr>
        <p:spPr>
          <a:xfrm>
            <a:off x="4661023" y="21336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262" name="Google Shape;1262;gd9ac8bd7d3_1_807"/>
          <p:cNvSpPr/>
          <p:nvPr/>
        </p:nvSpPr>
        <p:spPr>
          <a:xfrm>
            <a:off x="4661023" y="27432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263" name="Google Shape;1263;gd9ac8bd7d3_1_807"/>
          <p:cNvSpPr/>
          <p:nvPr/>
        </p:nvSpPr>
        <p:spPr>
          <a:xfrm>
            <a:off x="4648200" y="34290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264" name="Google Shape;1264;gd9ac8bd7d3_1_807"/>
          <p:cNvSpPr/>
          <p:nvPr/>
        </p:nvSpPr>
        <p:spPr>
          <a:xfrm>
            <a:off x="4661023" y="40386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265" name="Google Shape;1265;gd9ac8bd7d3_1_807"/>
          <p:cNvSpPr/>
          <p:nvPr/>
        </p:nvSpPr>
        <p:spPr>
          <a:xfrm>
            <a:off x="52578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66" name="Google Shape;1266;gd9ac8bd7d3_1_807"/>
          <p:cNvSpPr/>
          <p:nvPr/>
        </p:nvSpPr>
        <p:spPr>
          <a:xfrm flipH="1">
            <a:off x="83820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67" name="Google Shape;1267;gd9ac8bd7d3_1_807"/>
          <p:cNvSpPr/>
          <p:nvPr/>
        </p:nvSpPr>
        <p:spPr>
          <a:xfrm>
            <a:off x="5628460"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268" name="Google Shape;1268;gd9ac8bd7d3_1_807"/>
          <p:cNvSpPr/>
          <p:nvPr/>
        </p:nvSpPr>
        <p:spPr>
          <a:xfrm>
            <a:off x="63502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69" name="Google Shape;1269;gd9ac8bd7d3_1_807"/>
          <p:cNvSpPr/>
          <p:nvPr/>
        </p:nvSpPr>
        <p:spPr>
          <a:xfrm>
            <a:off x="70360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270" name="Google Shape;1270;gd9ac8bd7d3_1_807"/>
          <p:cNvSpPr/>
          <p:nvPr/>
        </p:nvSpPr>
        <p:spPr>
          <a:xfrm>
            <a:off x="7749981"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1" name="Google Shape;1271;gd9ac8bd7d3_1_807"/>
          <p:cNvSpPr/>
          <p:nvPr/>
        </p:nvSpPr>
        <p:spPr>
          <a:xfrm>
            <a:off x="5638800"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2" name="Google Shape;1272;gd9ac8bd7d3_1_807"/>
          <p:cNvSpPr/>
          <p:nvPr/>
        </p:nvSpPr>
        <p:spPr>
          <a:xfrm>
            <a:off x="63605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273" name="Google Shape;1273;gd9ac8bd7d3_1_807"/>
          <p:cNvSpPr/>
          <p:nvPr/>
        </p:nvSpPr>
        <p:spPr>
          <a:xfrm>
            <a:off x="70463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4" name="Google Shape;1274;gd9ac8bd7d3_1_807"/>
          <p:cNvSpPr/>
          <p:nvPr/>
        </p:nvSpPr>
        <p:spPr>
          <a:xfrm>
            <a:off x="7760321"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5" name="Google Shape;1275;gd9ac8bd7d3_1_807"/>
          <p:cNvSpPr/>
          <p:nvPr/>
        </p:nvSpPr>
        <p:spPr>
          <a:xfrm>
            <a:off x="5638800"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276" name="Google Shape;1276;gd9ac8bd7d3_1_807"/>
          <p:cNvSpPr/>
          <p:nvPr/>
        </p:nvSpPr>
        <p:spPr>
          <a:xfrm>
            <a:off x="63605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7" name="Google Shape;1277;gd9ac8bd7d3_1_807"/>
          <p:cNvSpPr/>
          <p:nvPr/>
        </p:nvSpPr>
        <p:spPr>
          <a:xfrm>
            <a:off x="70463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278" name="Google Shape;1278;gd9ac8bd7d3_1_807"/>
          <p:cNvSpPr/>
          <p:nvPr/>
        </p:nvSpPr>
        <p:spPr>
          <a:xfrm>
            <a:off x="7760321"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79" name="Google Shape;1279;gd9ac8bd7d3_1_807"/>
          <p:cNvSpPr/>
          <p:nvPr/>
        </p:nvSpPr>
        <p:spPr>
          <a:xfrm>
            <a:off x="5649140"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80" name="Google Shape;1280;gd9ac8bd7d3_1_807"/>
          <p:cNvSpPr/>
          <p:nvPr/>
        </p:nvSpPr>
        <p:spPr>
          <a:xfrm>
            <a:off x="6370929"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81" name="Google Shape;1281;gd9ac8bd7d3_1_807"/>
          <p:cNvSpPr/>
          <p:nvPr/>
        </p:nvSpPr>
        <p:spPr>
          <a:xfrm>
            <a:off x="7056729"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282" name="Google Shape;1282;gd9ac8bd7d3_1_807"/>
          <p:cNvSpPr/>
          <p:nvPr/>
        </p:nvSpPr>
        <p:spPr>
          <a:xfrm>
            <a:off x="7770661"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gtEl>
                                        <p:attrNameLst>
                                          <p:attrName>style.visibility</p:attrName>
                                        </p:attrNameLst>
                                      </p:cBhvr>
                                      <p:to>
                                        <p:strVal val="visible"/>
                                      </p:to>
                                    </p:set>
                                    <p:animEffect filter="fade" transition="in">
                                      <p:cBhvr>
                                        <p:cTn dur="1000"/>
                                        <p:tgtEl>
                                          <p:spTgt spid="1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2000"/>
                                        <p:tgtEl>
                                          <p:spTgt spid="1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7"/>
                                        </p:tgtEl>
                                        <p:attrNameLst>
                                          <p:attrName>style.visibility</p:attrName>
                                        </p:attrNameLst>
                                      </p:cBhvr>
                                      <p:to>
                                        <p:strVal val="visible"/>
                                      </p:to>
                                    </p:set>
                                    <p:anim calcmode="lin" valueType="num">
                                      <p:cBhvr additive="base">
                                        <p:cTn dur="500"/>
                                        <p:tgtEl>
                                          <p:spTgt spid="1257"/>
                                        </p:tgtEl>
                                        <p:attrNameLst>
                                          <p:attrName>ppt_w</p:attrName>
                                        </p:attrNameLst>
                                      </p:cBhvr>
                                      <p:tavLst>
                                        <p:tav fmla="" tm="0">
                                          <p:val>
                                            <p:strVal val="0"/>
                                          </p:val>
                                        </p:tav>
                                        <p:tav fmla="" tm="100000">
                                          <p:val>
                                            <p:strVal val="#ppt_w"/>
                                          </p:val>
                                        </p:tav>
                                      </p:tavLst>
                                    </p:anim>
                                    <p:anim calcmode="lin" valueType="num">
                                      <p:cBhvr additive="base">
                                        <p:cTn dur="500"/>
                                        <p:tgtEl>
                                          <p:spTgt spid="125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58"/>
                                        </p:tgtEl>
                                        <p:attrNameLst>
                                          <p:attrName>style.visibility</p:attrName>
                                        </p:attrNameLst>
                                      </p:cBhvr>
                                      <p:to>
                                        <p:strVal val="visible"/>
                                      </p:to>
                                    </p:set>
                                    <p:anim calcmode="lin" valueType="num">
                                      <p:cBhvr additive="base">
                                        <p:cTn dur="500"/>
                                        <p:tgtEl>
                                          <p:spTgt spid="1258"/>
                                        </p:tgtEl>
                                        <p:attrNameLst>
                                          <p:attrName>ppt_w</p:attrName>
                                        </p:attrNameLst>
                                      </p:cBhvr>
                                      <p:tavLst>
                                        <p:tav fmla="" tm="0">
                                          <p:val>
                                            <p:strVal val="0"/>
                                          </p:val>
                                        </p:tav>
                                        <p:tav fmla="" tm="100000">
                                          <p:val>
                                            <p:strVal val="#ppt_w"/>
                                          </p:val>
                                        </p:tav>
                                      </p:tavLst>
                                    </p:anim>
                                    <p:anim calcmode="lin" valueType="num">
                                      <p:cBhvr additive="base">
                                        <p:cTn dur="500"/>
                                        <p:tgtEl>
                                          <p:spTgt spid="12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59"/>
                                        </p:tgtEl>
                                        <p:attrNameLst>
                                          <p:attrName>style.visibility</p:attrName>
                                        </p:attrNameLst>
                                      </p:cBhvr>
                                      <p:to>
                                        <p:strVal val="visible"/>
                                      </p:to>
                                    </p:set>
                                    <p:anim calcmode="lin" valueType="num">
                                      <p:cBhvr additive="base">
                                        <p:cTn dur="500"/>
                                        <p:tgtEl>
                                          <p:spTgt spid="1259"/>
                                        </p:tgtEl>
                                        <p:attrNameLst>
                                          <p:attrName>ppt_w</p:attrName>
                                        </p:attrNameLst>
                                      </p:cBhvr>
                                      <p:tavLst>
                                        <p:tav fmla="" tm="0">
                                          <p:val>
                                            <p:strVal val="0"/>
                                          </p:val>
                                        </p:tav>
                                        <p:tav fmla="" tm="100000">
                                          <p:val>
                                            <p:strVal val="#ppt_w"/>
                                          </p:val>
                                        </p:tav>
                                      </p:tavLst>
                                    </p:anim>
                                    <p:anim calcmode="lin" valueType="num">
                                      <p:cBhvr additive="base">
                                        <p:cTn dur="500"/>
                                        <p:tgtEl>
                                          <p:spTgt spid="12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0"/>
                                        </p:tgtEl>
                                        <p:attrNameLst>
                                          <p:attrName>style.visibility</p:attrName>
                                        </p:attrNameLst>
                                      </p:cBhvr>
                                      <p:to>
                                        <p:strVal val="visible"/>
                                      </p:to>
                                    </p:set>
                                    <p:anim calcmode="lin" valueType="num">
                                      <p:cBhvr additive="base">
                                        <p:cTn dur="500"/>
                                        <p:tgtEl>
                                          <p:spTgt spid="1260"/>
                                        </p:tgtEl>
                                        <p:attrNameLst>
                                          <p:attrName>ppt_w</p:attrName>
                                        </p:attrNameLst>
                                      </p:cBhvr>
                                      <p:tavLst>
                                        <p:tav fmla="" tm="0">
                                          <p:val>
                                            <p:strVal val="0"/>
                                          </p:val>
                                        </p:tav>
                                        <p:tav fmla="" tm="100000">
                                          <p:val>
                                            <p:strVal val="#ppt_w"/>
                                          </p:val>
                                        </p:tav>
                                      </p:tavLst>
                                    </p:anim>
                                    <p:anim calcmode="lin" valueType="num">
                                      <p:cBhvr additive="base">
                                        <p:cTn dur="500"/>
                                        <p:tgtEl>
                                          <p:spTgt spid="126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61"/>
                                        </p:tgtEl>
                                        <p:attrNameLst>
                                          <p:attrName>style.visibility</p:attrName>
                                        </p:attrNameLst>
                                      </p:cBhvr>
                                      <p:to>
                                        <p:strVal val="visible"/>
                                      </p:to>
                                    </p:set>
                                    <p:anim calcmode="lin" valueType="num">
                                      <p:cBhvr additive="base">
                                        <p:cTn dur="500"/>
                                        <p:tgtEl>
                                          <p:spTgt spid="1261"/>
                                        </p:tgtEl>
                                        <p:attrNameLst>
                                          <p:attrName>ppt_w</p:attrName>
                                        </p:attrNameLst>
                                      </p:cBhvr>
                                      <p:tavLst>
                                        <p:tav fmla="" tm="0">
                                          <p:val>
                                            <p:strVal val="0"/>
                                          </p:val>
                                        </p:tav>
                                        <p:tav fmla="" tm="100000">
                                          <p:val>
                                            <p:strVal val="#ppt_w"/>
                                          </p:val>
                                        </p:tav>
                                      </p:tavLst>
                                    </p:anim>
                                    <p:anim calcmode="lin" valueType="num">
                                      <p:cBhvr additive="base">
                                        <p:cTn dur="500"/>
                                        <p:tgtEl>
                                          <p:spTgt spid="12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2"/>
                                        </p:tgtEl>
                                        <p:attrNameLst>
                                          <p:attrName>style.visibility</p:attrName>
                                        </p:attrNameLst>
                                      </p:cBhvr>
                                      <p:to>
                                        <p:strVal val="visible"/>
                                      </p:to>
                                    </p:set>
                                    <p:anim calcmode="lin" valueType="num">
                                      <p:cBhvr additive="base">
                                        <p:cTn dur="500"/>
                                        <p:tgtEl>
                                          <p:spTgt spid="1262"/>
                                        </p:tgtEl>
                                        <p:attrNameLst>
                                          <p:attrName>ppt_w</p:attrName>
                                        </p:attrNameLst>
                                      </p:cBhvr>
                                      <p:tavLst>
                                        <p:tav fmla="" tm="0">
                                          <p:val>
                                            <p:strVal val="0"/>
                                          </p:val>
                                        </p:tav>
                                        <p:tav fmla="" tm="100000">
                                          <p:val>
                                            <p:strVal val="#ppt_w"/>
                                          </p:val>
                                        </p:tav>
                                      </p:tavLst>
                                    </p:anim>
                                    <p:anim calcmode="lin" valueType="num">
                                      <p:cBhvr additive="base">
                                        <p:cTn dur="500"/>
                                        <p:tgtEl>
                                          <p:spTgt spid="12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3"/>
                                        </p:tgtEl>
                                        <p:attrNameLst>
                                          <p:attrName>style.visibility</p:attrName>
                                        </p:attrNameLst>
                                      </p:cBhvr>
                                      <p:to>
                                        <p:strVal val="visible"/>
                                      </p:to>
                                    </p:set>
                                    <p:anim calcmode="lin" valueType="num">
                                      <p:cBhvr additive="base">
                                        <p:cTn dur="500"/>
                                        <p:tgtEl>
                                          <p:spTgt spid="1263"/>
                                        </p:tgtEl>
                                        <p:attrNameLst>
                                          <p:attrName>ppt_w</p:attrName>
                                        </p:attrNameLst>
                                      </p:cBhvr>
                                      <p:tavLst>
                                        <p:tav fmla="" tm="0">
                                          <p:val>
                                            <p:strVal val="0"/>
                                          </p:val>
                                        </p:tav>
                                        <p:tav fmla="" tm="100000">
                                          <p:val>
                                            <p:strVal val="#ppt_w"/>
                                          </p:val>
                                        </p:tav>
                                      </p:tavLst>
                                    </p:anim>
                                    <p:anim calcmode="lin" valueType="num">
                                      <p:cBhvr additive="base">
                                        <p:cTn dur="500"/>
                                        <p:tgtEl>
                                          <p:spTgt spid="126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64"/>
                                        </p:tgtEl>
                                        <p:attrNameLst>
                                          <p:attrName>style.visibility</p:attrName>
                                        </p:attrNameLst>
                                      </p:cBhvr>
                                      <p:to>
                                        <p:strVal val="visible"/>
                                      </p:to>
                                    </p:set>
                                    <p:anim calcmode="lin" valueType="num">
                                      <p:cBhvr additive="base">
                                        <p:cTn dur="500"/>
                                        <p:tgtEl>
                                          <p:spTgt spid="1264"/>
                                        </p:tgtEl>
                                        <p:attrNameLst>
                                          <p:attrName>ppt_w</p:attrName>
                                        </p:attrNameLst>
                                      </p:cBhvr>
                                      <p:tavLst>
                                        <p:tav fmla="" tm="0">
                                          <p:val>
                                            <p:strVal val="0"/>
                                          </p:val>
                                        </p:tav>
                                        <p:tav fmla="" tm="100000">
                                          <p:val>
                                            <p:strVal val="#ppt_w"/>
                                          </p:val>
                                        </p:tav>
                                      </p:tavLst>
                                    </p:anim>
                                    <p:anim calcmode="lin" valueType="num">
                                      <p:cBhvr additive="base">
                                        <p:cTn dur="500"/>
                                        <p:tgtEl>
                                          <p:spTgt spid="126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par>
                                <p:cTn fill="hold" nodeType="with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2000"/>
                                        <p:tgtEl>
                                          <p:spTgt spid="1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8"/>
                                        </p:tgtEl>
                                        <p:attrNameLst>
                                          <p:attrName>style.visibility</p:attrName>
                                        </p:attrNameLst>
                                      </p:cBhvr>
                                      <p:to>
                                        <p:strVal val="visible"/>
                                      </p:to>
                                    </p:set>
                                    <p:animEffect filter="fade" transition="in">
                                      <p:cBhvr>
                                        <p:cTn dur="2000"/>
                                        <p:tgtEl>
                                          <p:spTgt spid="1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2000"/>
                                        <p:tgtEl>
                                          <p:spTgt spid="1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2000"/>
                                        <p:tgtEl>
                                          <p:spTgt spid="1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2000"/>
                                        <p:tgtEl>
                                          <p:spTgt spid="1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2000"/>
                                        <p:tgtEl>
                                          <p:spTgt spid="1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2000"/>
                                        <p:tgtEl>
                                          <p:spTgt spid="1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4"/>
                                        </p:tgtEl>
                                        <p:attrNameLst>
                                          <p:attrName>style.visibility</p:attrName>
                                        </p:attrNameLst>
                                      </p:cBhvr>
                                      <p:to>
                                        <p:strVal val="visible"/>
                                      </p:to>
                                    </p:set>
                                    <p:animEffect filter="fade" transition="in">
                                      <p:cBhvr>
                                        <p:cTn dur="2000"/>
                                        <p:tgtEl>
                                          <p:spTgt spid="1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5"/>
                                        </p:tgtEl>
                                        <p:attrNameLst>
                                          <p:attrName>style.visibility</p:attrName>
                                        </p:attrNameLst>
                                      </p:cBhvr>
                                      <p:to>
                                        <p:strVal val="visible"/>
                                      </p:to>
                                    </p:set>
                                    <p:animEffect filter="fade" transition="in">
                                      <p:cBhvr>
                                        <p:cTn dur="2000"/>
                                        <p:tgtEl>
                                          <p:spTgt spid="1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2000"/>
                                        <p:tgtEl>
                                          <p:spTgt spid="1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2000"/>
                                        <p:tgtEl>
                                          <p:spTgt spid="1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2000"/>
                                        <p:tgtEl>
                                          <p:spTgt spid="1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9"/>
                                        </p:tgtEl>
                                        <p:attrNameLst>
                                          <p:attrName>style.visibility</p:attrName>
                                        </p:attrNameLst>
                                      </p:cBhvr>
                                      <p:to>
                                        <p:strVal val="visible"/>
                                      </p:to>
                                    </p:set>
                                    <p:animEffect filter="fade" transition="in">
                                      <p:cBhvr>
                                        <p:cTn dur="2000"/>
                                        <p:tgtEl>
                                          <p:spTgt spid="1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2000"/>
                                        <p:tgtEl>
                                          <p:spTgt spid="1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2000"/>
                                        <p:tgtEl>
                                          <p:spTgt spid="1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2000"/>
                                        <p:tgtEl>
                                          <p:spTgt spid="1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d1930b975_0_1368"/>
          <p:cNvSpPr txBox="1"/>
          <p:nvPr>
            <p:ph type="title"/>
          </p:nvPr>
        </p:nvSpPr>
        <p:spPr>
          <a:xfrm>
            <a:off x="457200" y="228600"/>
            <a:ext cx="8229600" cy="716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rPr>
              <a:t>BACKTRACKING</a:t>
            </a:r>
            <a:endParaRPr b="1"/>
          </a:p>
        </p:txBody>
      </p:sp>
      <p:sp>
        <p:nvSpPr>
          <p:cNvPr id="245" name="Google Shape;245;gcd1930b975_0_1368"/>
          <p:cNvSpPr txBox="1"/>
          <p:nvPr>
            <p:ph idx="1" type="body"/>
          </p:nvPr>
        </p:nvSpPr>
        <p:spPr>
          <a:xfrm>
            <a:off x="457200" y="1219200"/>
            <a:ext cx="7620000" cy="5254500"/>
          </a:xfrm>
          <a:prstGeom prst="rect">
            <a:avLst/>
          </a:prstGeom>
          <a:noFill/>
          <a:ln>
            <a:noFill/>
          </a:ln>
        </p:spPr>
        <p:txBody>
          <a:bodyPr anchorCtr="0" anchor="t" bIns="45700" lIns="91425" spcFirstLastPara="1" rIns="91425" wrap="square" tIns="45700">
            <a:normAutofit lnSpcReduction="10000"/>
          </a:bodyPr>
          <a:lstStyle/>
          <a:p>
            <a:pPr indent="-273050" lvl="0" marL="273050" marR="0" rtl="0" algn="just">
              <a:lnSpc>
                <a:spcPct val="80000"/>
              </a:lnSpc>
              <a:spcBef>
                <a:spcPts val="0"/>
              </a:spcBef>
              <a:spcAft>
                <a:spcPts val="0"/>
              </a:spcAft>
              <a:buClr>
                <a:schemeClr val="accent1"/>
              </a:buClr>
              <a:buSzPts val="1540"/>
              <a:buFont typeface="Noto Sans Symbols"/>
              <a:buChar char="🞆"/>
            </a:pPr>
            <a:r>
              <a:rPr b="0" i="0" lang="en-US" sz="2200" u="none">
                <a:solidFill>
                  <a:schemeClr val="dk1"/>
                </a:solidFill>
                <a:latin typeface="Century Schoolbook"/>
                <a:ea typeface="Century Schoolbook"/>
                <a:cs typeface="Century Schoolbook"/>
                <a:sym typeface="Century Schoolbook"/>
              </a:rPr>
              <a:t>The traversal of the solution space can be represented by a depth-first traversal of a tree. The tree itself is rarely entirely stored by the algorithm in discourse; instead just a path toward a root is stored, to enable the backtracking. </a:t>
            </a:r>
            <a:endParaRPr/>
          </a:p>
          <a:p>
            <a:pPr indent="-175260" lvl="0" marL="273050" marR="0" rtl="0" algn="just">
              <a:lnSpc>
                <a:spcPct val="80000"/>
              </a:lnSpc>
              <a:spcBef>
                <a:spcPts val="600"/>
              </a:spcBef>
              <a:spcAft>
                <a:spcPts val="0"/>
              </a:spcAft>
              <a:buClr>
                <a:schemeClr val="accent1"/>
              </a:buClr>
              <a:buSzPts val="1540"/>
              <a:buFont typeface="Noto Sans Symbols"/>
              <a:buNone/>
            </a:pPr>
            <a:r>
              <a:t/>
            </a:r>
            <a:endParaRPr b="0" i="0" sz="2200" u="none">
              <a:solidFill>
                <a:schemeClr val="dk1"/>
              </a:solidFill>
              <a:latin typeface="Century Schoolbook"/>
              <a:ea typeface="Century Schoolbook"/>
              <a:cs typeface="Century Schoolbook"/>
              <a:sym typeface="Century Schoolbook"/>
            </a:endParaRPr>
          </a:p>
          <a:p>
            <a:pPr indent="-273050" lvl="0" marL="273050" marR="0" rtl="0" algn="just">
              <a:lnSpc>
                <a:spcPct val="80000"/>
              </a:lnSpc>
              <a:spcBef>
                <a:spcPts val="600"/>
              </a:spcBef>
              <a:spcAft>
                <a:spcPts val="0"/>
              </a:spcAft>
              <a:buClr>
                <a:schemeClr val="accent1"/>
              </a:buClr>
              <a:buSzPts val="1540"/>
              <a:buFont typeface="Noto Sans Symbols"/>
              <a:buChar char="🞆"/>
            </a:pPr>
            <a:r>
              <a:rPr b="0" i="0" lang="en-US" sz="2200" u="none">
                <a:solidFill>
                  <a:schemeClr val="dk1"/>
                </a:solidFill>
                <a:latin typeface="Century Schoolbook"/>
                <a:ea typeface="Century Schoolbook"/>
                <a:cs typeface="Century Schoolbook"/>
                <a:sym typeface="Century Schoolbook"/>
              </a:rPr>
              <a:t>When you move forward on an x =1 branch, add to a variable that keeps track of the sum of the subset represented by the node. When you move back on an x = 1 branch, subtract. Moving in either direction along an x = 0 branch requires no add/subtract. When you reach a node with the desired sum, terminate. When you reach a node whose sum exceeds the desired sum, backtrack; do not move into this nodes subtrees. When you  make a right child move see if the desired sum is attainable by adding in all remaining integers; for this keep another variable that gives you the sum of the remaining integers.</a:t>
            </a:r>
            <a:endParaRPr/>
          </a:p>
          <a:p>
            <a:pPr indent="-176530" lvl="0" marL="274320" marR="0" rtl="0" algn="just">
              <a:spcBef>
                <a:spcPts val="600"/>
              </a:spcBef>
              <a:spcAft>
                <a:spcPts val="0"/>
              </a:spcAft>
              <a:buClr>
                <a:schemeClr val="accent1"/>
              </a:buClr>
              <a:buSzPts val="1540"/>
              <a:buFont typeface="Noto Sans Symbols"/>
              <a:buNone/>
            </a:pPr>
            <a:r>
              <a:t/>
            </a:r>
            <a:endParaRPr b="0" i="0" sz="2200" u="none">
              <a:solidFill>
                <a:schemeClr val="dk1"/>
              </a:solidFill>
              <a:latin typeface="Century Schoolbook"/>
              <a:ea typeface="Century Schoolbook"/>
              <a:cs typeface="Century Schoolbook"/>
              <a:sym typeface="Century Schoolbook"/>
            </a:endParaRPr>
          </a:p>
        </p:txBody>
      </p:sp>
      <p:sp>
        <p:nvSpPr>
          <p:cNvPr id="246" name="Google Shape;246;gcd1930b975_0_1368"/>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grpSp>
        <p:nvGrpSpPr>
          <p:cNvPr id="1287" name="Google Shape;1287;gd9ac8bd7d3_1_849"/>
          <p:cNvGrpSpPr/>
          <p:nvPr/>
        </p:nvGrpSpPr>
        <p:grpSpPr>
          <a:xfrm>
            <a:off x="228291" y="2286021"/>
            <a:ext cx="3657895" cy="2754642"/>
            <a:chOff x="228671" y="2286000"/>
            <a:chExt cx="3657529" cy="2754367"/>
          </a:xfrm>
        </p:grpSpPr>
        <p:sp>
          <p:nvSpPr>
            <p:cNvPr id="1288" name="Google Shape;1288;gd9ac8bd7d3_1_849"/>
            <p:cNvSpPr/>
            <p:nvPr/>
          </p:nvSpPr>
          <p:spPr>
            <a:xfrm flipH="1" rot="-5159854">
              <a:off x="423553" y="4243917"/>
              <a:ext cx="588836" cy="939799"/>
            </a:xfrm>
            <a:prstGeom prst="arc">
              <a:avLst>
                <a:gd fmla="val 12832403" name="adj1"/>
                <a:gd fmla="val 7711518"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289" name="Google Shape;1289;gd9ac8bd7d3_1_849"/>
            <p:cNvGrpSpPr/>
            <p:nvPr/>
          </p:nvGrpSpPr>
          <p:grpSpPr>
            <a:xfrm>
              <a:off x="381000" y="2286000"/>
              <a:ext cx="3505200" cy="2438400"/>
              <a:chOff x="1676400" y="2667000"/>
              <a:chExt cx="3505200" cy="2438400"/>
            </a:xfrm>
          </p:grpSpPr>
          <p:cxnSp>
            <p:nvCxnSpPr>
              <p:cNvPr id="1290" name="Google Shape;1290;gd9ac8bd7d3_1_849"/>
              <p:cNvCxnSpPr/>
              <p:nvPr/>
            </p:nvCxnSpPr>
            <p:spPr>
              <a:xfrm flipH="1">
                <a:off x="2286355" y="3276545"/>
                <a:ext cx="2361900" cy="12954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291" name="Google Shape;1291;gd9ac8bd7d3_1_849"/>
              <p:cNvCxnSpPr/>
              <p:nvPr/>
            </p:nvCxnSpPr>
            <p:spPr>
              <a:xfrm>
                <a:off x="4876832" y="3276545"/>
                <a:ext cx="0" cy="10668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292" name="Google Shape;1292;gd9ac8bd7d3_1_849"/>
              <p:cNvCxnSpPr/>
              <p:nvPr/>
            </p:nvCxnSpPr>
            <p:spPr>
              <a:xfrm>
                <a:off x="1981531" y="3276545"/>
                <a:ext cx="0" cy="11430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293" name="Google Shape;1293;gd9ac8bd7d3_1_849"/>
              <p:cNvCxnSpPr/>
              <p:nvPr/>
            </p:nvCxnSpPr>
            <p:spPr>
              <a:xfrm>
                <a:off x="2210108" y="4724214"/>
                <a:ext cx="2285700" cy="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294" name="Google Shape;1294;gd9ac8bd7d3_1_849"/>
              <p:cNvCxnSpPr/>
              <p:nvPr/>
            </p:nvCxnSpPr>
            <p:spPr>
              <a:xfrm flipH="1" rot="10800000">
                <a:off x="2210108" y="3009866"/>
                <a:ext cx="2285700" cy="381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295" name="Google Shape;1295;gd9ac8bd7d3_1_849"/>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296" name="Google Shape;1296;gd9ac8bd7d3_1_849"/>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297" name="Google Shape;1297;gd9ac8bd7d3_1_849"/>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298" name="Google Shape;1298;gd9ac8bd7d3_1_849"/>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grpSp>
      <p:sp>
        <p:nvSpPr>
          <p:cNvPr id="1299" name="Google Shape;1299;gd9ac8bd7d3_1_849"/>
          <p:cNvSpPr/>
          <p:nvPr/>
        </p:nvSpPr>
        <p:spPr>
          <a:xfrm>
            <a:off x="1219200" y="228600"/>
            <a:ext cx="67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1. Adjacency Matrix</a:t>
            </a:r>
            <a:endParaRPr/>
          </a:p>
        </p:txBody>
      </p:sp>
      <p:sp>
        <p:nvSpPr>
          <p:cNvPr id="1300" name="Google Shape;1300;gd9ac8bd7d3_1_849"/>
          <p:cNvSpPr/>
          <p:nvPr/>
        </p:nvSpPr>
        <p:spPr>
          <a:xfrm>
            <a:off x="5602812" y="1487269"/>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301" name="Google Shape;1301;gd9ac8bd7d3_1_849"/>
          <p:cNvSpPr/>
          <p:nvPr/>
        </p:nvSpPr>
        <p:spPr>
          <a:xfrm>
            <a:off x="6324601" y="1487269"/>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302" name="Google Shape;1302;gd9ac8bd7d3_1_849"/>
          <p:cNvSpPr/>
          <p:nvPr/>
        </p:nvSpPr>
        <p:spPr>
          <a:xfrm>
            <a:off x="6997577" y="1487269"/>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303" name="Google Shape;1303;gd9ac8bd7d3_1_849"/>
          <p:cNvSpPr/>
          <p:nvPr/>
        </p:nvSpPr>
        <p:spPr>
          <a:xfrm>
            <a:off x="7711509" y="1487269"/>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304" name="Google Shape;1304;gd9ac8bd7d3_1_849"/>
          <p:cNvSpPr/>
          <p:nvPr/>
        </p:nvSpPr>
        <p:spPr>
          <a:xfrm>
            <a:off x="4661023" y="21336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305" name="Google Shape;1305;gd9ac8bd7d3_1_849"/>
          <p:cNvSpPr/>
          <p:nvPr/>
        </p:nvSpPr>
        <p:spPr>
          <a:xfrm>
            <a:off x="4661023" y="27432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306" name="Google Shape;1306;gd9ac8bd7d3_1_849"/>
          <p:cNvSpPr/>
          <p:nvPr/>
        </p:nvSpPr>
        <p:spPr>
          <a:xfrm>
            <a:off x="4648200" y="34290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307" name="Google Shape;1307;gd9ac8bd7d3_1_849"/>
          <p:cNvSpPr/>
          <p:nvPr/>
        </p:nvSpPr>
        <p:spPr>
          <a:xfrm>
            <a:off x="4661023" y="40386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308" name="Google Shape;1308;gd9ac8bd7d3_1_849"/>
          <p:cNvSpPr/>
          <p:nvPr/>
        </p:nvSpPr>
        <p:spPr>
          <a:xfrm>
            <a:off x="52578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09" name="Google Shape;1309;gd9ac8bd7d3_1_849"/>
          <p:cNvSpPr/>
          <p:nvPr/>
        </p:nvSpPr>
        <p:spPr>
          <a:xfrm flipH="1">
            <a:off x="83820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10" name="Google Shape;1310;gd9ac8bd7d3_1_849"/>
          <p:cNvSpPr/>
          <p:nvPr/>
        </p:nvSpPr>
        <p:spPr>
          <a:xfrm>
            <a:off x="5628460"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11" name="Google Shape;1311;gd9ac8bd7d3_1_849"/>
          <p:cNvSpPr/>
          <p:nvPr/>
        </p:nvSpPr>
        <p:spPr>
          <a:xfrm>
            <a:off x="63502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12" name="Google Shape;1312;gd9ac8bd7d3_1_849"/>
          <p:cNvSpPr/>
          <p:nvPr/>
        </p:nvSpPr>
        <p:spPr>
          <a:xfrm>
            <a:off x="70360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13" name="Google Shape;1313;gd9ac8bd7d3_1_849"/>
          <p:cNvSpPr/>
          <p:nvPr/>
        </p:nvSpPr>
        <p:spPr>
          <a:xfrm>
            <a:off x="7749981"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14" name="Google Shape;1314;gd9ac8bd7d3_1_849"/>
          <p:cNvSpPr/>
          <p:nvPr/>
        </p:nvSpPr>
        <p:spPr>
          <a:xfrm>
            <a:off x="5638800"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15" name="Google Shape;1315;gd9ac8bd7d3_1_849"/>
          <p:cNvSpPr/>
          <p:nvPr/>
        </p:nvSpPr>
        <p:spPr>
          <a:xfrm>
            <a:off x="63605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16" name="Google Shape;1316;gd9ac8bd7d3_1_849"/>
          <p:cNvSpPr/>
          <p:nvPr/>
        </p:nvSpPr>
        <p:spPr>
          <a:xfrm>
            <a:off x="70463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17" name="Google Shape;1317;gd9ac8bd7d3_1_849"/>
          <p:cNvSpPr/>
          <p:nvPr/>
        </p:nvSpPr>
        <p:spPr>
          <a:xfrm>
            <a:off x="7760321"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18" name="Google Shape;1318;gd9ac8bd7d3_1_849"/>
          <p:cNvSpPr/>
          <p:nvPr/>
        </p:nvSpPr>
        <p:spPr>
          <a:xfrm>
            <a:off x="5638800"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19" name="Google Shape;1319;gd9ac8bd7d3_1_849"/>
          <p:cNvSpPr/>
          <p:nvPr/>
        </p:nvSpPr>
        <p:spPr>
          <a:xfrm>
            <a:off x="63605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20" name="Google Shape;1320;gd9ac8bd7d3_1_849"/>
          <p:cNvSpPr/>
          <p:nvPr/>
        </p:nvSpPr>
        <p:spPr>
          <a:xfrm>
            <a:off x="70463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21" name="Google Shape;1321;gd9ac8bd7d3_1_849"/>
          <p:cNvSpPr/>
          <p:nvPr/>
        </p:nvSpPr>
        <p:spPr>
          <a:xfrm>
            <a:off x="7760321"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22" name="Google Shape;1322;gd9ac8bd7d3_1_849"/>
          <p:cNvSpPr/>
          <p:nvPr/>
        </p:nvSpPr>
        <p:spPr>
          <a:xfrm>
            <a:off x="5649140"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23" name="Google Shape;1323;gd9ac8bd7d3_1_849"/>
          <p:cNvSpPr/>
          <p:nvPr/>
        </p:nvSpPr>
        <p:spPr>
          <a:xfrm>
            <a:off x="6370929"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24" name="Google Shape;1324;gd9ac8bd7d3_1_849"/>
          <p:cNvSpPr/>
          <p:nvPr/>
        </p:nvSpPr>
        <p:spPr>
          <a:xfrm>
            <a:off x="7056729"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25" name="Google Shape;1325;gd9ac8bd7d3_1_849"/>
          <p:cNvSpPr/>
          <p:nvPr/>
        </p:nvSpPr>
        <p:spPr>
          <a:xfrm>
            <a:off x="7770661"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9"/>
                                        </p:tgtEl>
                                        <p:attrNameLst>
                                          <p:attrName>style.visibility</p:attrName>
                                        </p:attrNameLst>
                                      </p:cBhvr>
                                      <p:to>
                                        <p:strVal val="visible"/>
                                      </p:to>
                                    </p:set>
                                    <p:animEffect filter="fade" transition="in">
                                      <p:cBhvr>
                                        <p:cTn dur="1000"/>
                                        <p:tgtEl>
                                          <p:spTgt spid="1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2000"/>
                                        <p:tgtEl>
                                          <p:spTgt spid="1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0"/>
                                        </p:tgtEl>
                                        <p:attrNameLst>
                                          <p:attrName>style.visibility</p:attrName>
                                        </p:attrNameLst>
                                      </p:cBhvr>
                                      <p:to>
                                        <p:strVal val="visible"/>
                                      </p:to>
                                    </p:set>
                                    <p:anim calcmode="lin" valueType="num">
                                      <p:cBhvr additive="base">
                                        <p:cTn dur="500"/>
                                        <p:tgtEl>
                                          <p:spTgt spid="1300"/>
                                        </p:tgtEl>
                                        <p:attrNameLst>
                                          <p:attrName>ppt_w</p:attrName>
                                        </p:attrNameLst>
                                      </p:cBhvr>
                                      <p:tavLst>
                                        <p:tav fmla="" tm="0">
                                          <p:val>
                                            <p:strVal val="0"/>
                                          </p:val>
                                        </p:tav>
                                        <p:tav fmla="" tm="100000">
                                          <p:val>
                                            <p:strVal val="#ppt_w"/>
                                          </p:val>
                                        </p:tav>
                                      </p:tavLst>
                                    </p:anim>
                                    <p:anim calcmode="lin" valueType="num">
                                      <p:cBhvr additive="base">
                                        <p:cTn dur="500"/>
                                        <p:tgtEl>
                                          <p:spTgt spid="130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1"/>
                                        </p:tgtEl>
                                        <p:attrNameLst>
                                          <p:attrName>style.visibility</p:attrName>
                                        </p:attrNameLst>
                                      </p:cBhvr>
                                      <p:to>
                                        <p:strVal val="visible"/>
                                      </p:to>
                                    </p:set>
                                    <p:anim calcmode="lin" valueType="num">
                                      <p:cBhvr additive="base">
                                        <p:cTn dur="500"/>
                                        <p:tgtEl>
                                          <p:spTgt spid="1301"/>
                                        </p:tgtEl>
                                        <p:attrNameLst>
                                          <p:attrName>ppt_w</p:attrName>
                                        </p:attrNameLst>
                                      </p:cBhvr>
                                      <p:tavLst>
                                        <p:tav fmla="" tm="0">
                                          <p:val>
                                            <p:strVal val="0"/>
                                          </p:val>
                                        </p:tav>
                                        <p:tav fmla="" tm="100000">
                                          <p:val>
                                            <p:strVal val="#ppt_w"/>
                                          </p:val>
                                        </p:tav>
                                      </p:tavLst>
                                    </p:anim>
                                    <p:anim calcmode="lin" valueType="num">
                                      <p:cBhvr additive="base">
                                        <p:cTn dur="500"/>
                                        <p:tgtEl>
                                          <p:spTgt spid="130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2"/>
                                        </p:tgtEl>
                                        <p:attrNameLst>
                                          <p:attrName>style.visibility</p:attrName>
                                        </p:attrNameLst>
                                      </p:cBhvr>
                                      <p:to>
                                        <p:strVal val="visible"/>
                                      </p:to>
                                    </p:set>
                                    <p:anim calcmode="lin" valueType="num">
                                      <p:cBhvr additive="base">
                                        <p:cTn dur="500"/>
                                        <p:tgtEl>
                                          <p:spTgt spid="1302"/>
                                        </p:tgtEl>
                                        <p:attrNameLst>
                                          <p:attrName>ppt_w</p:attrName>
                                        </p:attrNameLst>
                                      </p:cBhvr>
                                      <p:tavLst>
                                        <p:tav fmla="" tm="0">
                                          <p:val>
                                            <p:strVal val="0"/>
                                          </p:val>
                                        </p:tav>
                                        <p:tav fmla="" tm="100000">
                                          <p:val>
                                            <p:strVal val="#ppt_w"/>
                                          </p:val>
                                        </p:tav>
                                      </p:tavLst>
                                    </p:anim>
                                    <p:anim calcmode="lin" valueType="num">
                                      <p:cBhvr additive="base">
                                        <p:cTn dur="500"/>
                                        <p:tgtEl>
                                          <p:spTgt spid="130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3"/>
                                        </p:tgtEl>
                                        <p:attrNameLst>
                                          <p:attrName>style.visibility</p:attrName>
                                        </p:attrNameLst>
                                      </p:cBhvr>
                                      <p:to>
                                        <p:strVal val="visible"/>
                                      </p:to>
                                    </p:set>
                                    <p:anim calcmode="lin" valueType="num">
                                      <p:cBhvr additive="base">
                                        <p:cTn dur="500"/>
                                        <p:tgtEl>
                                          <p:spTgt spid="1303"/>
                                        </p:tgtEl>
                                        <p:attrNameLst>
                                          <p:attrName>ppt_w</p:attrName>
                                        </p:attrNameLst>
                                      </p:cBhvr>
                                      <p:tavLst>
                                        <p:tav fmla="" tm="0">
                                          <p:val>
                                            <p:strVal val="0"/>
                                          </p:val>
                                        </p:tav>
                                        <p:tav fmla="" tm="100000">
                                          <p:val>
                                            <p:strVal val="#ppt_w"/>
                                          </p:val>
                                        </p:tav>
                                      </p:tavLst>
                                    </p:anim>
                                    <p:anim calcmode="lin" valueType="num">
                                      <p:cBhvr additive="base">
                                        <p:cTn dur="500"/>
                                        <p:tgtEl>
                                          <p:spTgt spid="13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4"/>
                                        </p:tgtEl>
                                        <p:attrNameLst>
                                          <p:attrName>style.visibility</p:attrName>
                                        </p:attrNameLst>
                                      </p:cBhvr>
                                      <p:to>
                                        <p:strVal val="visible"/>
                                      </p:to>
                                    </p:set>
                                    <p:anim calcmode="lin" valueType="num">
                                      <p:cBhvr additive="base">
                                        <p:cTn dur="500"/>
                                        <p:tgtEl>
                                          <p:spTgt spid="1304"/>
                                        </p:tgtEl>
                                        <p:attrNameLst>
                                          <p:attrName>ppt_w</p:attrName>
                                        </p:attrNameLst>
                                      </p:cBhvr>
                                      <p:tavLst>
                                        <p:tav fmla="" tm="0">
                                          <p:val>
                                            <p:strVal val="0"/>
                                          </p:val>
                                        </p:tav>
                                        <p:tav fmla="" tm="100000">
                                          <p:val>
                                            <p:strVal val="#ppt_w"/>
                                          </p:val>
                                        </p:tav>
                                      </p:tavLst>
                                    </p:anim>
                                    <p:anim calcmode="lin" valueType="num">
                                      <p:cBhvr additive="base">
                                        <p:cTn dur="500"/>
                                        <p:tgtEl>
                                          <p:spTgt spid="13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5"/>
                                        </p:tgtEl>
                                        <p:attrNameLst>
                                          <p:attrName>style.visibility</p:attrName>
                                        </p:attrNameLst>
                                      </p:cBhvr>
                                      <p:to>
                                        <p:strVal val="visible"/>
                                      </p:to>
                                    </p:set>
                                    <p:anim calcmode="lin" valueType="num">
                                      <p:cBhvr additive="base">
                                        <p:cTn dur="500"/>
                                        <p:tgtEl>
                                          <p:spTgt spid="1305"/>
                                        </p:tgtEl>
                                        <p:attrNameLst>
                                          <p:attrName>ppt_w</p:attrName>
                                        </p:attrNameLst>
                                      </p:cBhvr>
                                      <p:tavLst>
                                        <p:tav fmla="" tm="0">
                                          <p:val>
                                            <p:strVal val="0"/>
                                          </p:val>
                                        </p:tav>
                                        <p:tav fmla="" tm="100000">
                                          <p:val>
                                            <p:strVal val="#ppt_w"/>
                                          </p:val>
                                        </p:tav>
                                      </p:tavLst>
                                    </p:anim>
                                    <p:anim calcmode="lin" valueType="num">
                                      <p:cBhvr additive="base">
                                        <p:cTn dur="500"/>
                                        <p:tgtEl>
                                          <p:spTgt spid="130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6"/>
                                        </p:tgtEl>
                                        <p:attrNameLst>
                                          <p:attrName>style.visibility</p:attrName>
                                        </p:attrNameLst>
                                      </p:cBhvr>
                                      <p:to>
                                        <p:strVal val="visible"/>
                                      </p:to>
                                    </p:set>
                                    <p:anim calcmode="lin" valueType="num">
                                      <p:cBhvr additive="base">
                                        <p:cTn dur="500"/>
                                        <p:tgtEl>
                                          <p:spTgt spid="1306"/>
                                        </p:tgtEl>
                                        <p:attrNameLst>
                                          <p:attrName>ppt_w</p:attrName>
                                        </p:attrNameLst>
                                      </p:cBhvr>
                                      <p:tavLst>
                                        <p:tav fmla="" tm="0">
                                          <p:val>
                                            <p:strVal val="0"/>
                                          </p:val>
                                        </p:tav>
                                        <p:tav fmla="" tm="100000">
                                          <p:val>
                                            <p:strVal val="#ppt_w"/>
                                          </p:val>
                                        </p:tav>
                                      </p:tavLst>
                                    </p:anim>
                                    <p:anim calcmode="lin" valueType="num">
                                      <p:cBhvr additive="base">
                                        <p:cTn dur="500"/>
                                        <p:tgtEl>
                                          <p:spTgt spid="130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07"/>
                                        </p:tgtEl>
                                        <p:attrNameLst>
                                          <p:attrName>style.visibility</p:attrName>
                                        </p:attrNameLst>
                                      </p:cBhvr>
                                      <p:to>
                                        <p:strVal val="visible"/>
                                      </p:to>
                                    </p:set>
                                    <p:anim calcmode="lin" valueType="num">
                                      <p:cBhvr additive="base">
                                        <p:cTn dur="500"/>
                                        <p:tgtEl>
                                          <p:spTgt spid="1307"/>
                                        </p:tgtEl>
                                        <p:attrNameLst>
                                          <p:attrName>ppt_w</p:attrName>
                                        </p:attrNameLst>
                                      </p:cBhvr>
                                      <p:tavLst>
                                        <p:tav fmla="" tm="0">
                                          <p:val>
                                            <p:strVal val="0"/>
                                          </p:val>
                                        </p:tav>
                                        <p:tav fmla="" tm="100000">
                                          <p:val>
                                            <p:strVal val="#ppt_w"/>
                                          </p:val>
                                        </p:tav>
                                      </p:tavLst>
                                    </p:anim>
                                    <p:anim calcmode="lin" valueType="num">
                                      <p:cBhvr additive="base">
                                        <p:cTn dur="500"/>
                                        <p:tgtEl>
                                          <p:spTgt spid="13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1000"/>
                                        <p:tgtEl>
                                          <p:spTgt spid="1308"/>
                                        </p:tgtEl>
                                      </p:cBhvr>
                                    </p:animEffect>
                                  </p:childTnLst>
                                </p:cTn>
                              </p:par>
                              <p:par>
                                <p:cTn fill="hold" nodeType="with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1000"/>
                                        <p:tgtEl>
                                          <p:spTgt spid="1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2000"/>
                                        <p:tgtEl>
                                          <p:spTgt spid="1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2000"/>
                                        <p:tgtEl>
                                          <p:spTgt spid="1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2000"/>
                                        <p:tgtEl>
                                          <p:spTgt spid="1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3"/>
                                        </p:tgtEl>
                                        <p:attrNameLst>
                                          <p:attrName>style.visibility</p:attrName>
                                        </p:attrNameLst>
                                      </p:cBhvr>
                                      <p:to>
                                        <p:strVal val="visible"/>
                                      </p:to>
                                    </p:set>
                                    <p:animEffect filter="fade" transition="in">
                                      <p:cBhvr>
                                        <p:cTn dur="2000"/>
                                        <p:tgtEl>
                                          <p:spTgt spid="1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2000"/>
                                        <p:tgtEl>
                                          <p:spTgt spid="1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1"/>
                                        </p:tgtEl>
                                        <p:attrNameLst>
                                          <p:attrName>style.visibility</p:attrName>
                                        </p:attrNameLst>
                                      </p:cBhvr>
                                      <p:to>
                                        <p:strVal val="visible"/>
                                      </p:to>
                                    </p:set>
                                    <p:animEffect filter="fade" transition="in">
                                      <p:cBhvr>
                                        <p:cTn dur="2000"/>
                                        <p:tgtEl>
                                          <p:spTgt spid="1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6"/>
                                        </p:tgtEl>
                                        <p:attrNameLst>
                                          <p:attrName>style.visibility</p:attrName>
                                        </p:attrNameLst>
                                      </p:cBhvr>
                                      <p:to>
                                        <p:strVal val="visible"/>
                                      </p:to>
                                    </p:set>
                                    <p:animEffect filter="fade" transition="in">
                                      <p:cBhvr>
                                        <p:cTn dur="2000"/>
                                        <p:tgtEl>
                                          <p:spTgt spid="1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5"/>
                                        </p:tgtEl>
                                        <p:attrNameLst>
                                          <p:attrName>style.visibility</p:attrName>
                                        </p:attrNameLst>
                                      </p:cBhvr>
                                      <p:to>
                                        <p:strVal val="visible"/>
                                      </p:to>
                                    </p:set>
                                    <p:animEffect filter="fade" transition="in">
                                      <p:cBhvr>
                                        <p:cTn dur="2000"/>
                                        <p:tgtEl>
                                          <p:spTgt spid="1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4"/>
                                        </p:tgtEl>
                                        <p:attrNameLst>
                                          <p:attrName>style.visibility</p:attrName>
                                        </p:attrNameLst>
                                      </p:cBhvr>
                                      <p:to>
                                        <p:strVal val="visible"/>
                                      </p:to>
                                    </p:set>
                                    <p:animEffect filter="fade" transition="in">
                                      <p:cBhvr>
                                        <p:cTn dur="2000"/>
                                        <p:tgtEl>
                                          <p:spTgt spid="1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gtEl>
                                        <p:attrNameLst>
                                          <p:attrName>style.visibility</p:attrName>
                                        </p:attrNameLst>
                                      </p:cBhvr>
                                      <p:to>
                                        <p:strVal val="visible"/>
                                      </p:to>
                                    </p:set>
                                    <p:animEffect filter="fade" transition="in">
                                      <p:cBhvr>
                                        <p:cTn dur="2000"/>
                                        <p:tgtEl>
                                          <p:spTgt spid="1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2000"/>
                                        <p:tgtEl>
                                          <p:spTgt spid="1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2000"/>
                                        <p:tgtEl>
                                          <p:spTgt spid="1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3"/>
                                        </p:tgtEl>
                                        <p:attrNameLst>
                                          <p:attrName>style.visibility</p:attrName>
                                        </p:attrNameLst>
                                      </p:cBhvr>
                                      <p:to>
                                        <p:strVal val="visible"/>
                                      </p:to>
                                    </p:set>
                                    <p:animEffect filter="fade" transition="in">
                                      <p:cBhvr>
                                        <p:cTn dur="2000"/>
                                        <p:tgtEl>
                                          <p:spTgt spid="1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2000"/>
                                        <p:tgtEl>
                                          <p:spTgt spid="1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0"/>
                                        </p:tgtEl>
                                        <p:attrNameLst>
                                          <p:attrName>style.visibility</p:attrName>
                                        </p:attrNameLst>
                                      </p:cBhvr>
                                      <p:to>
                                        <p:strVal val="visible"/>
                                      </p:to>
                                    </p:set>
                                    <p:animEffect filter="fade" transition="in">
                                      <p:cBhvr>
                                        <p:cTn dur="2000"/>
                                        <p:tgtEl>
                                          <p:spTgt spid="1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gtEl>
                                        <p:attrNameLst>
                                          <p:attrName>style.visibility</p:attrName>
                                        </p:attrNameLst>
                                      </p:cBhvr>
                                      <p:to>
                                        <p:strVal val="visible"/>
                                      </p:to>
                                    </p:set>
                                    <p:animEffect filter="fade" transition="in">
                                      <p:cBhvr>
                                        <p:cTn dur="2000"/>
                                        <p:tgtEl>
                                          <p:spTgt spid="1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grpSp>
        <p:nvGrpSpPr>
          <p:cNvPr id="1330" name="Google Shape;1330;gd9ac8bd7d3_1_891"/>
          <p:cNvGrpSpPr/>
          <p:nvPr/>
        </p:nvGrpSpPr>
        <p:grpSpPr>
          <a:xfrm>
            <a:off x="209550" y="2286000"/>
            <a:ext cx="3505200" cy="2438400"/>
            <a:chOff x="1676400" y="2667000"/>
            <a:chExt cx="3505200" cy="2438400"/>
          </a:xfrm>
        </p:grpSpPr>
        <p:cxnSp>
          <p:nvCxnSpPr>
            <p:cNvPr id="1331" name="Google Shape;1331;gd9ac8bd7d3_1_891"/>
            <p:cNvCxnSpPr/>
            <p:nvPr/>
          </p:nvCxnSpPr>
          <p:spPr>
            <a:xfrm flipH="1">
              <a:off x="2286000" y="3276600"/>
              <a:ext cx="2362200" cy="12954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32" name="Google Shape;1332;gd9ac8bd7d3_1_891"/>
            <p:cNvCxnSpPr/>
            <p:nvPr/>
          </p:nvCxnSpPr>
          <p:spPr>
            <a:xfrm>
              <a:off x="4876800" y="3276600"/>
              <a:ext cx="0" cy="10668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33" name="Google Shape;1333;gd9ac8bd7d3_1_891"/>
            <p:cNvCxnSpPr/>
            <p:nvPr/>
          </p:nvCxnSpPr>
          <p:spPr>
            <a:xfrm>
              <a:off x="1981200" y="3276600"/>
              <a:ext cx="0" cy="11430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34" name="Google Shape;1334;gd9ac8bd7d3_1_891"/>
            <p:cNvCxnSpPr/>
            <p:nvPr/>
          </p:nvCxnSpPr>
          <p:spPr>
            <a:xfrm>
              <a:off x="2209800" y="4724400"/>
              <a:ext cx="2286000" cy="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35" name="Google Shape;1335;gd9ac8bd7d3_1_891"/>
            <p:cNvCxnSpPr/>
            <p:nvPr/>
          </p:nvCxnSpPr>
          <p:spPr>
            <a:xfrm flipH="1" rot="10800000">
              <a:off x="2209800" y="3009900"/>
              <a:ext cx="2286000" cy="381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336" name="Google Shape;1336;gd9ac8bd7d3_1_891"/>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337" name="Google Shape;1337;gd9ac8bd7d3_1_891"/>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338" name="Google Shape;1338;gd9ac8bd7d3_1_891"/>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339" name="Google Shape;1339;gd9ac8bd7d3_1_891"/>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sp>
        <p:nvSpPr>
          <p:cNvPr id="1340" name="Google Shape;1340;gd9ac8bd7d3_1_891"/>
          <p:cNvSpPr/>
          <p:nvPr/>
        </p:nvSpPr>
        <p:spPr>
          <a:xfrm>
            <a:off x="1340998" y="228600"/>
            <a:ext cx="6500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2. Incidence Matrix</a:t>
            </a:r>
            <a:endParaRPr/>
          </a:p>
        </p:txBody>
      </p:sp>
      <p:sp>
        <p:nvSpPr>
          <p:cNvPr id="1341" name="Google Shape;1341;gd9ac8bd7d3_1_891"/>
          <p:cNvSpPr/>
          <p:nvPr/>
        </p:nvSpPr>
        <p:spPr>
          <a:xfrm>
            <a:off x="4814420" y="1487269"/>
            <a:ext cx="697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e1</a:t>
            </a:r>
            <a:endParaRPr sz="5400">
              <a:solidFill>
                <a:srgbClr val="FFFFFF"/>
              </a:solidFill>
              <a:latin typeface="Arial"/>
              <a:ea typeface="Arial"/>
              <a:cs typeface="Arial"/>
              <a:sym typeface="Arial"/>
            </a:endParaRPr>
          </a:p>
        </p:txBody>
      </p:sp>
      <p:sp>
        <p:nvSpPr>
          <p:cNvPr id="1342" name="Google Shape;1342;gd9ac8bd7d3_1_891"/>
          <p:cNvSpPr/>
          <p:nvPr/>
        </p:nvSpPr>
        <p:spPr>
          <a:xfrm>
            <a:off x="5536209" y="1487269"/>
            <a:ext cx="697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e2</a:t>
            </a:r>
            <a:endParaRPr sz="5400">
              <a:solidFill>
                <a:srgbClr val="FFFFFF"/>
              </a:solidFill>
              <a:latin typeface="Arial"/>
              <a:ea typeface="Arial"/>
              <a:cs typeface="Arial"/>
              <a:sym typeface="Arial"/>
            </a:endParaRPr>
          </a:p>
        </p:txBody>
      </p:sp>
      <p:sp>
        <p:nvSpPr>
          <p:cNvPr id="1343" name="Google Shape;1343;gd9ac8bd7d3_1_891"/>
          <p:cNvSpPr/>
          <p:nvPr/>
        </p:nvSpPr>
        <p:spPr>
          <a:xfrm>
            <a:off x="6222009" y="1487269"/>
            <a:ext cx="697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e3</a:t>
            </a:r>
            <a:endParaRPr sz="5400">
              <a:solidFill>
                <a:srgbClr val="FFFFFF"/>
              </a:solidFill>
              <a:latin typeface="Arial"/>
              <a:ea typeface="Arial"/>
              <a:cs typeface="Arial"/>
              <a:sym typeface="Arial"/>
            </a:endParaRPr>
          </a:p>
        </p:txBody>
      </p:sp>
      <p:sp>
        <p:nvSpPr>
          <p:cNvPr id="1344" name="Google Shape;1344;gd9ac8bd7d3_1_891"/>
          <p:cNvSpPr/>
          <p:nvPr/>
        </p:nvSpPr>
        <p:spPr>
          <a:xfrm>
            <a:off x="6935941" y="1487269"/>
            <a:ext cx="697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e4</a:t>
            </a:r>
            <a:endParaRPr sz="5400">
              <a:solidFill>
                <a:srgbClr val="FFFFFF"/>
              </a:solidFill>
              <a:latin typeface="Arial"/>
              <a:ea typeface="Arial"/>
              <a:cs typeface="Arial"/>
              <a:sym typeface="Arial"/>
            </a:endParaRPr>
          </a:p>
        </p:txBody>
      </p:sp>
      <p:sp>
        <p:nvSpPr>
          <p:cNvPr id="1345" name="Google Shape;1345;gd9ac8bd7d3_1_891"/>
          <p:cNvSpPr/>
          <p:nvPr/>
        </p:nvSpPr>
        <p:spPr>
          <a:xfrm>
            <a:off x="3975223" y="21336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346" name="Google Shape;1346;gd9ac8bd7d3_1_891"/>
          <p:cNvSpPr/>
          <p:nvPr/>
        </p:nvSpPr>
        <p:spPr>
          <a:xfrm>
            <a:off x="3975223" y="2743200"/>
            <a:ext cx="4923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347" name="Google Shape;1347;gd9ac8bd7d3_1_891"/>
          <p:cNvSpPr/>
          <p:nvPr/>
        </p:nvSpPr>
        <p:spPr>
          <a:xfrm>
            <a:off x="3962400" y="34290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348" name="Google Shape;1348;gd9ac8bd7d3_1_891"/>
          <p:cNvSpPr/>
          <p:nvPr/>
        </p:nvSpPr>
        <p:spPr>
          <a:xfrm>
            <a:off x="3975223" y="4038600"/>
            <a:ext cx="518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349" name="Google Shape;1349;gd9ac8bd7d3_1_891"/>
          <p:cNvSpPr/>
          <p:nvPr/>
        </p:nvSpPr>
        <p:spPr>
          <a:xfrm>
            <a:off x="45720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50" name="Google Shape;1350;gd9ac8bd7d3_1_891"/>
          <p:cNvSpPr/>
          <p:nvPr/>
        </p:nvSpPr>
        <p:spPr>
          <a:xfrm flipH="1">
            <a:off x="8305800" y="2057400"/>
            <a:ext cx="152400" cy="2590800"/>
          </a:xfrm>
          <a:prstGeom prst="leftBracket">
            <a:avLst>
              <a:gd fmla="val 8333" name="adj"/>
            </a:avLst>
          </a:prstGeom>
          <a:noFill/>
          <a:ln cap="flat" cmpd="sng" w="38100">
            <a:solidFill>
              <a:srgbClr val="FFFF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51" name="Google Shape;1351;gd9ac8bd7d3_1_891"/>
          <p:cNvSpPr/>
          <p:nvPr/>
        </p:nvSpPr>
        <p:spPr>
          <a:xfrm>
            <a:off x="4942660"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52" name="Google Shape;1352;gd9ac8bd7d3_1_891"/>
          <p:cNvSpPr/>
          <p:nvPr/>
        </p:nvSpPr>
        <p:spPr>
          <a:xfrm>
            <a:off x="56644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53" name="Google Shape;1353;gd9ac8bd7d3_1_891"/>
          <p:cNvSpPr/>
          <p:nvPr/>
        </p:nvSpPr>
        <p:spPr>
          <a:xfrm>
            <a:off x="6350249"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54" name="Google Shape;1354;gd9ac8bd7d3_1_891"/>
          <p:cNvSpPr/>
          <p:nvPr/>
        </p:nvSpPr>
        <p:spPr>
          <a:xfrm>
            <a:off x="7064181"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55" name="Google Shape;1355;gd9ac8bd7d3_1_891"/>
          <p:cNvSpPr/>
          <p:nvPr/>
        </p:nvSpPr>
        <p:spPr>
          <a:xfrm>
            <a:off x="4876055" y="2743200"/>
            <a:ext cx="594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56" name="Google Shape;1356;gd9ac8bd7d3_1_891"/>
          <p:cNvSpPr/>
          <p:nvPr/>
        </p:nvSpPr>
        <p:spPr>
          <a:xfrm>
            <a:off x="56747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57" name="Google Shape;1357;gd9ac8bd7d3_1_891"/>
          <p:cNvSpPr/>
          <p:nvPr/>
        </p:nvSpPr>
        <p:spPr>
          <a:xfrm>
            <a:off x="6360589"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58" name="Google Shape;1358;gd9ac8bd7d3_1_891"/>
          <p:cNvSpPr/>
          <p:nvPr/>
        </p:nvSpPr>
        <p:spPr>
          <a:xfrm>
            <a:off x="7074521"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59" name="Google Shape;1359;gd9ac8bd7d3_1_891"/>
          <p:cNvSpPr/>
          <p:nvPr/>
        </p:nvSpPr>
        <p:spPr>
          <a:xfrm>
            <a:off x="4953000"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60" name="Google Shape;1360;gd9ac8bd7d3_1_891"/>
          <p:cNvSpPr/>
          <p:nvPr/>
        </p:nvSpPr>
        <p:spPr>
          <a:xfrm>
            <a:off x="56747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61" name="Google Shape;1361;gd9ac8bd7d3_1_891"/>
          <p:cNvSpPr/>
          <p:nvPr/>
        </p:nvSpPr>
        <p:spPr>
          <a:xfrm>
            <a:off x="6360589" y="33528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62" name="Google Shape;1362;gd9ac8bd7d3_1_891"/>
          <p:cNvSpPr/>
          <p:nvPr/>
        </p:nvSpPr>
        <p:spPr>
          <a:xfrm>
            <a:off x="6997576" y="3352800"/>
            <a:ext cx="594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63" name="Google Shape;1363;gd9ac8bd7d3_1_891"/>
          <p:cNvSpPr/>
          <p:nvPr/>
        </p:nvSpPr>
        <p:spPr>
          <a:xfrm>
            <a:off x="4963340"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64" name="Google Shape;1364;gd9ac8bd7d3_1_891"/>
          <p:cNvSpPr/>
          <p:nvPr/>
        </p:nvSpPr>
        <p:spPr>
          <a:xfrm>
            <a:off x="5608184" y="3999131"/>
            <a:ext cx="594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65" name="Google Shape;1365;gd9ac8bd7d3_1_891"/>
          <p:cNvSpPr/>
          <p:nvPr/>
        </p:nvSpPr>
        <p:spPr>
          <a:xfrm>
            <a:off x="6293984" y="3999131"/>
            <a:ext cx="594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66" name="Google Shape;1366;gd9ac8bd7d3_1_891"/>
          <p:cNvSpPr/>
          <p:nvPr/>
        </p:nvSpPr>
        <p:spPr>
          <a:xfrm>
            <a:off x="7084861" y="3999131"/>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67" name="Google Shape;1367;gd9ac8bd7d3_1_891"/>
          <p:cNvSpPr/>
          <p:nvPr/>
        </p:nvSpPr>
        <p:spPr>
          <a:xfrm>
            <a:off x="1504950" y="2133600"/>
            <a:ext cx="598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DF322D"/>
                </a:solidFill>
                <a:latin typeface="Arial"/>
                <a:ea typeface="Arial"/>
                <a:cs typeface="Arial"/>
                <a:sym typeface="Arial"/>
              </a:rPr>
              <a:t>e1</a:t>
            </a:r>
            <a:endParaRPr/>
          </a:p>
        </p:txBody>
      </p:sp>
      <p:sp>
        <p:nvSpPr>
          <p:cNvPr id="1368" name="Google Shape;1368;gd9ac8bd7d3_1_891"/>
          <p:cNvSpPr/>
          <p:nvPr/>
        </p:nvSpPr>
        <p:spPr>
          <a:xfrm>
            <a:off x="-76200" y="3200400"/>
            <a:ext cx="598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DF322D"/>
                </a:solidFill>
                <a:latin typeface="Arial"/>
                <a:ea typeface="Arial"/>
                <a:cs typeface="Arial"/>
                <a:sym typeface="Arial"/>
              </a:rPr>
              <a:t>e2</a:t>
            </a:r>
            <a:endParaRPr/>
          </a:p>
        </p:txBody>
      </p:sp>
      <p:sp>
        <p:nvSpPr>
          <p:cNvPr id="1369" name="Google Shape;1369;gd9ac8bd7d3_1_891"/>
          <p:cNvSpPr/>
          <p:nvPr/>
        </p:nvSpPr>
        <p:spPr>
          <a:xfrm>
            <a:off x="1581149" y="3058180"/>
            <a:ext cx="598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DF322D"/>
                </a:solidFill>
                <a:latin typeface="Arial"/>
                <a:ea typeface="Arial"/>
                <a:cs typeface="Arial"/>
                <a:sym typeface="Arial"/>
              </a:rPr>
              <a:t>e3</a:t>
            </a:r>
            <a:endParaRPr/>
          </a:p>
        </p:txBody>
      </p:sp>
      <p:sp>
        <p:nvSpPr>
          <p:cNvPr id="1370" name="Google Shape;1370;gd9ac8bd7d3_1_891"/>
          <p:cNvSpPr/>
          <p:nvPr/>
        </p:nvSpPr>
        <p:spPr>
          <a:xfrm>
            <a:off x="1657349" y="3820180"/>
            <a:ext cx="598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DF322D"/>
                </a:solidFill>
                <a:latin typeface="Arial"/>
                <a:ea typeface="Arial"/>
                <a:cs typeface="Arial"/>
                <a:sym typeface="Arial"/>
              </a:rPr>
              <a:t>e4</a:t>
            </a:r>
            <a:endParaRPr/>
          </a:p>
        </p:txBody>
      </p:sp>
      <p:sp>
        <p:nvSpPr>
          <p:cNvPr id="1371" name="Google Shape;1371;gd9ac8bd7d3_1_891"/>
          <p:cNvSpPr/>
          <p:nvPr/>
        </p:nvSpPr>
        <p:spPr>
          <a:xfrm>
            <a:off x="3409949" y="3058180"/>
            <a:ext cx="598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DF322D"/>
                </a:solidFill>
                <a:latin typeface="Arial"/>
                <a:ea typeface="Arial"/>
                <a:cs typeface="Arial"/>
                <a:sym typeface="Arial"/>
              </a:rPr>
              <a:t>e5</a:t>
            </a:r>
            <a:endParaRPr/>
          </a:p>
        </p:txBody>
      </p:sp>
      <p:sp>
        <p:nvSpPr>
          <p:cNvPr id="1372" name="Google Shape;1372;gd9ac8bd7d3_1_891"/>
          <p:cNvSpPr/>
          <p:nvPr/>
        </p:nvSpPr>
        <p:spPr>
          <a:xfrm>
            <a:off x="7620000" y="1487269"/>
            <a:ext cx="6975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e5</a:t>
            </a:r>
            <a:endParaRPr sz="5400">
              <a:solidFill>
                <a:srgbClr val="FFFFFF"/>
              </a:solidFill>
              <a:latin typeface="Arial"/>
              <a:ea typeface="Arial"/>
              <a:cs typeface="Arial"/>
              <a:sym typeface="Arial"/>
            </a:endParaRPr>
          </a:p>
        </p:txBody>
      </p:sp>
      <p:sp>
        <p:nvSpPr>
          <p:cNvPr id="1373" name="Google Shape;1373;gd9ac8bd7d3_1_891"/>
          <p:cNvSpPr/>
          <p:nvPr/>
        </p:nvSpPr>
        <p:spPr>
          <a:xfrm>
            <a:off x="7760321" y="2096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
        <p:nvSpPr>
          <p:cNvPr id="1374" name="Google Shape;1374;gd9ac8bd7d3_1_891"/>
          <p:cNvSpPr/>
          <p:nvPr/>
        </p:nvSpPr>
        <p:spPr>
          <a:xfrm>
            <a:off x="7772400" y="2743200"/>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75" name="Google Shape;1375;gd9ac8bd7d3_1_891"/>
          <p:cNvSpPr/>
          <p:nvPr/>
        </p:nvSpPr>
        <p:spPr>
          <a:xfrm>
            <a:off x="7620000" y="3352800"/>
            <a:ext cx="5949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-1</a:t>
            </a:r>
            <a:endParaRPr sz="5400">
              <a:solidFill>
                <a:srgbClr val="FFFFFF"/>
              </a:solidFill>
              <a:latin typeface="Arial"/>
              <a:ea typeface="Arial"/>
              <a:cs typeface="Arial"/>
              <a:sym typeface="Arial"/>
            </a:endParaRPr>
          </a:p>
        </p:txBody>
      </p:sp>
      <p:sp>
        <p:nvSpPr>
          <p:cNvPr id="1376" name="Google Shape;1376;gd9ac8bd7d3_1_891"/>
          <p:cNvSpPr/>
          <p:nvPr/>
        </p:nvSpPr>
        <p:spPr>
          <a:xfrm>
            <a:off x="7788453" y="4001869"/>
            <a:ext cx="441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FFFF"/>
                </a:solidFill>
                <a:latin typeface="Arial"/>
                <a:ea typeface="Arial"/>
                <a:cs typeface="Arial"/>
                <a:sym typeface="Arial"/>
              </a:rPr>
              <a:t>0</a:t>
            </a:r>
            <a:endParaRPr sz="54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0"/>
                                        </p:tgtEl>
                                        <p:attrNameLst>
                                          <p:attrName>style.visibility</p:attrName>
                                        </p:attrNameLst>
                                      </p:cBhvr>
                                      <p:to>
                                        <p:strVal val="visible"/>
                                      </p:to>
                                    </p:set>
                                    <p:animEffect filter="fade" transition="in">
                                      <p:cBhvr>
                                        <p:cTn dur="1000"/>
                                        <p:tgtEl>
                                          <p:spTgt spid="1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2000"/>
                                        <p:tgtEl>
                                          <p:spTgt spid="1330"/>
                                        </p:tgtEl>
                                      </p:cBhvr>
                                    </p:animEffect>
                                  </p:childTnLst>
                                </p:cTn>
                              </p:par>
                              <p:par>
                                <p:cTn fill="hold" nodeType="with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2000"/>
                                        <p:tgtEl>
                                          <p:spTgt spid="1367"/>
                                        </p:tgtEl>
                                      </p:cBhvr>
                                    </p:animEffect>
                                  </p:childTnLst>
                                </p:cTn>
                              </p:par>
                              <p:par>
                                <p:cTn fill="hold" nodeType="withEffect" presetClass="entr" presetID="10" presetSubtype="0">
                                  <p:stCondLst>
                                    <p:cond delay="0"/>
                                  </p:stCondLst>
                                  <p:childTnLst>
                                    <p:set>
                                      <p:cBhvr>
                                        <p:cTn dur="1" fill="hold">
                                          <p:stCondLst>
                                            <p:cond delay="0"/>
                                          </p:stCondLst>
                                        </p:cTn>
                                        <p:tgtEl>
                                          <p:spTgt spid="1368"/>
                                        </p:tgtEl>
                                        <p:attrNameLst>
                                          <p:attrName>style.visibility</p:attrName>
                                        </p:attrNameLst>
                                      </p:cBhvr>
                                      <p:to>
                                        <p:strVal val="visible"/>
                                      </p:to>
                                    </p:set>
                                    <p:animEffect filter="fade" transition="in">
                                      <p:cBhvr>
                                        <p:cTn dur="2000"/>
                                        <p:tgtEl>
                                          <p:spTgt spid="1368"/>
                                        </p:tgtEl>
                                      </p:cBhvr>
                                    </p:animEffect>
                                  </p:childTnLst>
                                </p:cTn>
                              </p:par>
                              <p:par>
                                <p:cTn fill="hold" nodeType="with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2000"/>
                                        <p:tgtEl>
                                          <p:spTgt spid="1369"/>
                                        </p:tgtEl>
                                      </p:cBhvr>
                                    </p:animEffect>
                                  </p:childTnLst>
                                </p:cTn>
                              </p:par>
                              <p:par>
                                <p:cTn fill="hold" nodeType="withEffect" presetClass="entr" presetID="10" presetSubtype="0">
                                  <p:stCondLst>
                                    <p:cond delay="0"/>
                                  </p:stCondLst>
                                  <p:childTnLst>
                                    <p:set>
                                      <p:cBhvr>
                                        <p:cTn dur="1" fill="hold">
                                          <p:stCondLst>
                                            <p:cond delay="0"/>
                                          </p:stCondLst>
                                        </p:cTn>
                                        <p:tgtEl>
                                          <p:spTgt spid="1370"/>
                                        </p:tgtEl>
                                        <p:attrNameLst>
                                          <p:attrName>style.visibility</p:attrName>
                                        </p:attrNameLst>
                                      </p:cBhvr>
                                      <p:to>
                                        <p:strVal val="visible"/>
                                      </p:to>
                                    </p:set>
                                    <p:animEffect filter="fade" transition="in">
                                      <p:cBhvr>
                                        <p:cTn dur="2000"/>
                                        <p:tgtEl>
                                          <p:spTgt spid="1370"/>
                                        </p:tgtEl>
                                      </p:cBhvr>
                                    </p:animEffect>
                                  </p:childTnLst>
                                </p:cTn>
                              </p:par>
                              <p:par>
                                <p:cTn fill="hold" nodeType="with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2000"/>
                                        <p:tgtEl>
                                          <p:spTgt spid="1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1"/>
                                        </p:tgtEl>
                                        <p:attrNameLst>
                                          <p:attrName>style.visibility</p:attrName>
                                        </p:attrNameLst>
                                      </p:cBhvr>
                                      <p:to>
                                        <p:strVal val="visible"/>
                                      </p:to>
                                    </p:set>
                                    <p:anim calcmode="lin" valueType="num">
                                      <p:cBhvr additive="base">
                                        <p:cTn dur="500"/>
                                        <p:tgtEl>
                                          <p:spTgt spid="1341"/>
                                        </p:tgtEl>
                                        <p:attrNameLst>
                                          <p:attrName>ppt_w</p:attrName>
                                        </p:attrNameLst>
                                      </p:cBhvr>
                                      <p:tavLst>
                                        <p:tav fmla="" tm="0">
                                          <p:val>
                                            <p:strVal val="0"/>
                                          </p:val>
                                        </p:tav>
                                        <p:tav fmla="" tm="100000">
                                          <p:val>
                                            <p:strVal val="#ppt_w"/>
                                          </p:val>
                                        </p:tav>
                                      </p:tavLst>
                                    </p:anim>
                                    <p:anim calcmode="lin" valueType="num">
                                      <p:cBhvr additive="base">
                                        <p:cTn dur="500"/>
                                        <p:tgtEl>
                                          <p:spTgt spid="13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2"/>
                                        </p:tgtEl>
                                        <p:attrNameLst>
                                          <p:attrName>style.visibility</p:attrName>
                                        </p:attrNameLst>
                                      </p:cBhvr>
                                      <p:to>
                                        <p:strVal val="visible"/>
                                      </p:to>
                                    </p:set>
                                    <p:anim calcmode="lin" valueType="num">
                                      <p:cBhvr additive="base">
                                        <p:cTn dur="500"/>
                                        <p:tgtEl>
                                          <p:spTgt spid="1342"/>
                                        </p:tgtEl>
                                        <p:attrNameLst>
                                          <p:attrName>ppt_w</p:attrName>
                                        </p:attrNameLst>
                                      </p:cBhvr>
                                      <p:tavLst>
                                        <p:tav fmla="" tm="0">
                                          <p:val>
                                            <p:strVal val="0"/>
                                          </p:val>
                                        </p:tav>
                                        <p:tav fmla="" tm="100000">
                                          <p:val>
                                            <p:strVal val="#ppt_w"/>
                                          </p:val>
                                        </p:tav>
                                      </p:tavLst>
                                    </p:anim>
                                    <p:anim calcmode="lin" valueType="num">
                                      <p:cBhvr additive="base">
                                        <p:cTn dur="500"/>
                                        <p:tgtEl>
                                          <p:spTgt spid="13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3"/>
                                        </p:tgtEl>
                                        <p:attrNameLst>
                                          <p:attrName>style.visibility</p:attrName>
                                        </p:attrNameLst>
                                      </p:cBhvr>
                                      <p:to>
                                        <p:strVal val="visible"/>
                                      </p:to>
                                    </p:set>
                                    <p:anim calcmode="lin" valueType="num">
                                      <p:cBhvr additive="base">
                                        <p:cTn dur="500"/>
                                        <p:tgtEl>
                                          <p:spTgt spid="1343"/>
                                        </p:tgtEl>
                                        <p:attrNameLst>
                                          <p:attrName>ppt_w</p:attrName>
                                        </p:attrNameLst>
                                      </p:cBhvr>
                                      <p:tavLst>
                                        <p:tav fmla="" tm="0">
                                          <p:val>
                                            <p:strVal val="0"/>
                                          </p:val>
                                        </p:tav>
                                        <p:tav fmla="" tm="100000">
                                          <p:val>
                                            <p:strVal val="#ppt_w"/>
                                          </p:val>
                                        </p:tav>
                                      </p:tavLst>
                                    </p:anim>
                                    <p:anim calcmode="lin" valueType="num">
                                      <p:cBhvr additive="base">
                                        <p:cTn dur="500"/>
                                        <p:tgtEl>
                                          <p:spTgt spid="13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4"/>
                                        </p:tgtEl>
                                        <p:attrNameLst>
                                          <p:attrName>style.visibility</p:attrName>
                                        </p:attrNameLst>
                                      </p:cBhvr>
                                      <p:to>
                                        <p:strVal val="visible"/>
                                      </p:to>
                                    </p:set>
                                    <p:anim calcmode="lin" valueType="num">
                                      <p:cBhvr additive="base">
                                        <p:cTn dur="500"/>
                                        <p:tgtEl>
                                          <p:spTgt spid="1344"/>
                                        </p:tgtEl>
                                        <p:attrNameLst>
                                          <p:attrName>ppt_w</p:attrName>
                                        </p:attrNameLst>
                                      </p:cBhvr>
                                      <p:tavLst>
                                        <p:tav fmla="" tm="0">
                                          <p:val>
                                            <p:strVal val="0"/>
                                          </p:val>
                                        </p:tav>
                                        <p:tav fmla="" tm="100000">
                                          <p:val>
                                            <p:strVal val="#ppt_w"/>
                                          </p:val>
                                        </p:tav>
                                      </p:tavLst>
                                    </p:anim>
                                    <p:anim calcmode="lin" valueType="num">
                                      <p:cBhvr additive="base">
                                        <p:cTn dur="500"/>
                                        <p:tgtEl>
                                          <p:spTgt spid="13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72"/>
                                        </p:tgtEl>
                                        <p:attrNameLst>
                                          <p:attrName>style.visibility</p:attrName>
                                        </p:attrNameLst>
                                      </p:cBhvr>
                                      <p:to>
                                        <p:strVal val="visible"/>
                                      </p:to>
                                    </p:set>
                                    <p:anim calcmode="lin" valueType="num">
                                      <p:cBhvr additive="base">
                                        <p:cTn dur="500"/>
                                        <p:tgtEl>
                                          <p:spTgt spid="1372"/>
                                        </p:tgtEl>
                                        <p:attrNameLst>
                                          <p:attrName>ppt_w</p:attrName>
                                        </p:attrNameLst>
                                      </p:cBhvr>
                                      <p:tavLst>
                                        <p:tav fmla="" tm="0">
                                          <p:val>
                                            <p:strVal val="0"/>
                                          </p:val>
                                        </p:tav>
                                        <p:tav fmla="" tm="100000">
                                          <p:val>
                                            <p:strVal val="#ppt_w"/>
                                          </p:val>
                                        </p:tav>
                                      </p:tavLst>
                                    </p:anim>
                                    <p:anim calcmode="lin" valueType="num">
                                      <p:cBhvr additive="base">
                                        <p:cTn dur="500"/>
                                        <p:tgtEl>
                                          <p:spTgt spid="137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5"/>
                                        </p:tgtEl>
                                        <p:attrNameLst>
                                          <p:attrName>style.visibility</p:attrName>
                                        </p:attrNameLst>
                                      </p:cBhvr>
                                      <p:to>
                                        <p:strVal val="visible"/>
                                      </p:to>
                                    </p:set>
                                    <p:anim calcmode="lin" valueType="num">
                                      <p:cBhvr additive="base">
                                        <p:cTn dur="500"/>
                                        <p:tgtEl>
                                          <p:spTgt spid="1345"/>
                                        </p:tgtEl>
                                        <p:attrNameLst>
                                          <p:attrName>ppt_w</p:attrName>
                                        </p:attrNameLst>
                                      </p:cBhvr>
                                      <p:tavLst>
                                        <p:tav fmla="" tm="0">
                                          <p:val>
                                            <p:strVal val="0"/>
                                          </p:val>
                                        </p:tav>
                                        <p:tav fmla="" tm="100000">
                                          <p:val>
                                            <p:strVal val="#ppt_w"/>
                                          </p:val>
                                        </p:tav>
                                      </p:tavLst>
                                    </p:anim>
                                    <p:anim calcmode="lin" valueType="num">
                                      <p:cBhvr additive="base">
                                        <p:cTn dur="500"/>
                                        <p:tgtEl>
                                          <p:spTgt spid="13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6"/>
                                        </p:tgtEl>
                                        <p:attrNameLst>
                                          <p:attrName>style.visibility</p:attrName>
                                        </p:attrNameLst>
                                      </p:cBhvr>
                                      <p:to>
                                        <p:strVal val="visible"/>
                                      </p:to>
                                    </p:set>
                                    <p:anim calcmode="lin" valueType="num">
                                      <p:cBhvr additive="base">
                                        <p:cTn dur="500"/>
                                        <p:tgtEl>
                                          <p:spTgt spid="1346"/>
                                        </p:tgtEl>
                                        <p:attrNameLst>
                                          <p:attrName>ppt_w</p:attrName>
                                        </p:attrNameLst>
                                      </p:cBhvr>
                                      <p:tavLst>
                                        <p:tav fmla="" tm="0">
                                          <p:val>
                                            <p:strVal val="0"/>
                                          </p:val>
                                        </p:tav>
                                        <p:tav fmla="" tm="100000">
                                          <p:val>
                                            <p:strVal val="#ppt_w"/>
                                          </p:val>
                                        </p:tav>
                                      </p:tavLst>
                                    </p:anim>
                                    <p:anim calcmode="lin" valueType="num">
                                      <p:cBhvr additive="base">
                                        <p:cTn dur="500"/>
                                        <p:tgtEl>
                                          <p:spTgt spid="13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7"/>
                                        </p:tgtEl>
                                        <p:attrNameLst>
                                          <p:attrName>style.visibility</p:attrName>
                                        </p:attrNameLst>
                                      </p:cBhvr>
                                      <p:to>
                                        <p:strVal val="visible"/>
                                      </p:to>
                                    </p:set>
                                    <p:anim calcmode="lin" valueType="num">
                                      <p:cBhvr additive="base">
                                        <p:cTn dur="500"/>
                                        <p:tgtEl>
                                          <p:spTgt spid="1347"/>
                                        </p:tgtEl>
                                        <p:attrNameLst>
                                          <p:attrName>ppt_w</p:attrName>
                                        </p:attrNameLst>
                                      </p:cBhvr>
                                      <p:tavLst>
                                        <p:tav fmla="" tm="0">
                                          <p:val>
                                            <p:strVal val="0"/>
                                          </p:val>
                                        </p:tav>
                                        <p:tav fmla="" tm="100000">
                                          <p:val>
                                            <p:strVal val="#ppt_w"/>
                                          </p:val>
                                        </p:tav>
                                      </p:tavLst>
                                    </p:anim>
                                    <p:anim calcmode="lin" valueType="num">
                                      <p:cBhvr additive="base">
                                        <p:cTn dur="500"/>
                                        <p:tgtEl>
                                          <p:spTgt spid="13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8"/>
                                        </p:tgtEl>
                                        <p:attrNameLst>
                                          <p:attrName>style.visibility</p:attrName>
                                        </p:attrNameLst>
                                      </p:cBhvr>
                                      <p:to>
                                        <p:strVal val="visible"/>
                                      </p:to>
                                    </p:set>
                                    <p:anim calcmode="lin" valueType="num">
                                      <p:cBhvr additive="base">
                                        <p:cTn dur="500"/>
                                        <p:tgtEl>
                                          <p:spTgt spid="1348"/>
                                        </p:tgtEl>
                                        <p:attrNameLst>
                                          <p:attrName>ppt_w</p:attrName>
                                        </p:attrNameLst>
                                      </p:cBhvr>
                                      <p:tavLst>
                                        <p:tav fmla="" tm="0">
                                          <p:val>
                                            <p:strVal val="0"/>
                                          </p:val>
                                        </p:tav>
                                        <p:tav fmla="" tm="100000">
                                          <p:val>
                                            <p:strVal val="#ppt_w"/>
                                          </p:val>
                                        </p:tav>
                                      </p:tavLst>
                                    </p:anim>
                                    <p:anim calcmode="lin" valueType="num">
                                      <p:cBhvr additive="base">
                                        <p:cTn dur="500"/>
                                        <p:tgtEl>
                                          <p:spTgt spid="134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par>
                                <p:cTn fill="hold" nodeType="withEffect" presetClass="entr" presetID="10" presetSubtype="0">
                                  <p:stCondLst>
                                    <p:cond delay="0"/>
                                  </p:stCondLst>
                                  <p:childTnLst>
                                    <p:set>
                                      <p:cBhvr>
                                        <p:cTn dur="1" fill="hold">
                                          <p:stCondLst>
                                            <p:cond delay="0"/>
                                          </p:stCondLst>
                                        </p:cTn>
                                        <p:tgtEl>
                                          <p:spTgt spid="1350"/>
                                        </p:tgtEl>
                                        <p:attrNameLst>
                                          <p:attrName>style.visibility</p:attrName>
                                        </p:attrNameLst>
                                      </p:cBhvr>
                                      <p:to>
                                        <p:strVal val="visible"/>
                                      </p:to>
                                    </p:set>
                                    <p:animEffect filter="fade" transition="in">
                                      <p:cBhvr>
                                        <p:cTn dur="1000"/>
                                        <p:tgtEl>
                                          <p:spTgt spid="1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2000"/>
                                        <p:tgtEl>
                                          <p:spTgt spid="1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2"/>
                                        </p:tgtEl>
                                        <p:attrNameLst>
                                          <p:attrName>style.visibility</p:attrName>
                                        </p:attrNameLst>
                                      </p:cBhvr>
                                      <p:to>
                                        <p:strVal val="visible"/>
                                      </p:to>
                                    </p:set>
                                    <p:animEffect filter="fade" transition="in">
                                      <p:cBhvr>
                                        <p:cTn dur="2000"/>
                                        <p:tgtEl>
                                          <p:spTgt spid="1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2000"/>
                                        <p:tgtEl>
                                          <p:spTgt spid="1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2000"/>
                                        <p:tgtEl>
                                          <p:spTgt spid="1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3"/>
                                        </p:tgtEl>
                                        <p:attrNameLst>
                                          <p:attrName>style.visibility</p:attrName>
                                        </p:attrNameLst>
                                      </p:cBhvr>
                                      <p:to>
                                        <p:strVal val="visible"/>
                                      </p:to>
                                    </p:set>
                                    <p:animEffect filter="fade" transition="in">
                                      <p:cBhvr>
                                        <p:cTn dur="2000"/>
                                        <p:tgtEl>
                                          <p:spTgt spid="1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5"/>
                                        </p:tgtEl>
                                        <p:attrNameLst>
                                          <p:attrName>style.visibility</p:attrName>
                                        </p:attrNameLst>
                                      </p:cBhvr>
                                      <p:to>
                                        <p:strVal val="visible"/>
                                      </p:to>
                                    </p:set>
                                    <p:animEffect filter="fade" transition="in">
                                      <p:cBhvr>
                                        <p:cTn dur="2000"/>
                                        <p:tgtEl>
                                          <p:spTgt spid="1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2000"/>
                                        <p:tgtEl>
                                          <p:spTgt spid="1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2000"/>
                                        <p:tgtEl>
                                          <p:spTgt spid="1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8"/>
                                        </p:tgtEl>
                                        <p:attrNameLst>
                                          <p:attrName>style.visibility</p:attrName>
                                        </p:attrNameLst>
                                      </p:cBhvr>
                                      <p:to>
                                        <p:strVal val="visible"/>
                                      </p:to>
                                    </p:set>
                                    <p:animEffect filter="fade" transition="in">
                                      <p:cBhvr>
                                        <p:cTn dur="2000"/>
                                        <p:tgtEl>
                                          <p:spTgt spid="1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4"/>
                                        </p:tgtEl>
                                        <p:attrNameLst>
                                          <p:attrName>style.visibility</p:attrName>
                                        </p:attrNameLst>
                                      </p:cBhvr>
                                      <p:to>
                                        <p:strVal val="visible"/>
                                      </p:to>
                                    </p:set>
                                    <p:animEffect filter="fade" transition="in">
                                      <p:cBhvr>
                                        <p:cTn dur="2000"/>
                                        <p:tgtEl>
                                          <p:spTgt spid="1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2000"/>
                                        <p:tgtEl>
                                          <p:spTgt spid="1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2000"/>
                                        <p:tgtEl>
                                          <p:spTgt spid="1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2000"/>
                                        <p:tgtEl>
                                          <p:spTgt spid="1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2000"/>
                                        <p:tgtEl>
                                          <p:spTgt spid="1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5"/>
                                        </p:tgtEl>
                                        <p:attrNameLst>
                                          <p:attrName>style.visibility</p:attrName>
                                        </p:attrNameLst>
                                      </p:cBhvr>
                                      <p:to>
                                        <p:strVal val="visible"/>
                                      </p:to>
                                    </p:set>
                                    <p:animEffect filter="fade" transition="in">
                                      <p:cBhvr>
                                        <p:cTn dur="2000"/>
                                        <p:tgtEl>
                                          <p:spTgt spid="1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2000"/>
                                        <p:tgtEl>
                                          <p:spTgt spid="1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4"/>
                                        </p:tgtEl>
                                        <p:attrNameLst>
                                          <p:attrName>style.visibility</p:attrName>
                                        </p:attrNameLst>
                                      </p:cBhvr>
                                      <p:to>
                                        <p:strVal val="visible"/>
                                      </p:to>
                                    </p:set>
                                    <p:animEffect filter="fade" transition="in">
                                      <p:cBhvr>
                                        <p:cTn dur="2000"/>
                                        <p:tgtEl>
                                          <p:spTgt spid="1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5"/>
                                        </p:tgtEl>
                                        <p:attrNameLst>
                                          <p:attrName>style.visibility</p:attrName>
                                        </p:attrNameLst>
                                      </p:cBhvr>
                                      <p:to>
                                        <p:strVal val="visible"/>
                                      </p:to>
                                    </p:set>
                                    <p:animEffect filter="fade" transition="in">
                                      <p:cBhvr>
                                        <p:cTn dur="2000"/>
                                        <p:tgtEl>
                                          <p:spTgt spid="1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6"/>
                                        </p:tgtEl>
                                        <p:attrNameLst>
                                          <p:attrName>style.visibility</p:attrName>
                                        </p:attrNameLst>
                                      </p:cBhvr>
                                      <p:to>
                                        <p:strVal val="visible"/>
                                      </p:to>
                                    </p:set>
                                    <p:animEffect filter="fade" transition="in">
                                      <p:cBhvr>
                                        <p:cTn dur="2000"/>
                                        <p:tgtEl>
                                          <p:spTgt spid="1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6"/>
                                        </p:tgtEl>
                                        <p:attrNameLst>
                                          <p:attrName>style.visibility</p:attrName>
                                        </p:attrNameLst>
                                      </p:cBhvr>
                                      <p:to>
                                        <p:strVal val="visible"/>
                                      </p:to>
                                    </p:set>
                                    <p:animEffect filter="fade" transition="in">
                                      <p:cBhvr>
                                        <p:cTn dur="2000"/>
                                        <p:tgtEl>
                                          <p:spTgt spid="1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grpSp>
        <p:nvGrpSpPr>
          <p:cNvPr id="1381" name="Google Shape;1381;gd9ac8bd7d3_1_941"/>
          <p:cNvGrpSpPr/>
          <p:nvPr/>
        </p:nvGrpSpPr>
        <p:grpSpPr>
          <a:xfrm>
            <a:off x="228291" y="2286021"/>
            <a:ext cx="3657895" cy="2754642"/>
            <a:chOff x="228671" y="2286000"/>
            <a:chExt cx="3657529" cy="2754367"/>
          </a:xfrm>
        </p:grpSpPr>
        <p:sp>
          <p:nvSpPr>
            <p:cNvPr id="1382" name="Google Shape;1382;gd9ac8bd7d3_1_941"/>
            <p:cNvSpPr/>
            <p:nvPr/>
          </p:nvSpPr>
          <p:spPr>
            <a:xfrm flipH="1" rot="-5159854">
              <a:off x="423553" y="4243917"/>
              <a:ext cx="588836" cy="939799"/>
            </a:xfrm>
            <a:prstGeom prst="arc">
              <a:avLst>
                <a:gd fmla="val 12832403" name="adj1"/>
                <a:gd fmla="val 7711518"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383" name="Google Shape;1383;gd9ac8bd7d3_1_941"/>
            <p:cNvGrpSpPr/>
            <p:nvPr/>
          </p:nvGrpSpPr>
          <p:grpSpPr>
            <a:xfrm>
              <a:off x="381000" y="2286000"/>
              <a:ext cx="3505200" cy="2438400"/>
              <a:chOff x="1676400" y="2667000"/>
              <a:chExt cx="3505200" cy="2438400"/>
            </a:xfrm>
          </p:grpSpPr>
          <p:cxnSp>
            <p:nvCxnSpPr>
              <p:cNvPr id="1384" name="Google Shape;1384;gd9ac8bd7d3_1_941"/>
              <p:cNvCxnSpPr/>
              <p:nvPr/>
            </p:nvCxnSpPr>
            <p:spPr>
              <a:xfrm flipH="1">
                <a:off x="2286355" y="3276545"/>
                <a:ext cx="2361900" cy="12954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85" name="Google Shape;1385;gd9ac8bd7d3_1_941"/>
              <p:cNvCxnSpPr/>
              <p:nvPr/>
            </p:nvCxnSpPr>
            <p:spPr>
              <a:xfrm>
                <a:off x="4876832" y="3276545"/>
                <a:ext cx="0" cy="10668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86" name="Google Shape;1386;gd9ac8bd7d3_1_941"/>
              <p:cNvCxnSpPr/>
              <p:nvPr/>
            </p:nvCxnSpPr>
            <p:spPr>
              <a:xfrm>
                <a:off x="1981531" y="3276545"/>
                <a:ext cx="0" cy="11430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87" name="Google Shape;1387;gd9ac8bd7d3_1_941"/>
              <p:cNvCxnSpPr/>
              <p:nvPr/>
            </p:nvCxnSpPr>
            <p:spPr>
              <a:xfrm>
                <a:off x="2210108" y="4724214"/>
                <a:ext cx="2285700" cy="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388" name="Google Shape;1388;gd9ac8bd7d3_1_941"/>
              <p:cNvCxnSpPr/>
              <p:nvPr/>
            </p:nvCxnSpPr>
            <p:spPr>
              <a:xfrm flipH="1" rot="10800000">
                <a:off x="2210108" y="3009866"/>
                <a:ext cx="2285700" cy="381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389" name="Google Shape;1389;gd9ac8bd7d3_1_941"/>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390" name="Google Shape;1390;gd9ac8bd7d3_1_941"/>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sp>
            <p:nvSpPr>
              <p:cNvPr id="1391" name="Google Shape;1391;gd9ac8bd7d3_1_941"/>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392" name="Google Shape;1392;gd9ac8bd7d3_1_941"/>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grpSp>
      </p:grpSp>
      <p:sp>
        <p:nvSpPr>
          <p:cNvPr id="1393" name="Google Shape;1393;gd9ac8bd7d3_1_941"/>
          <p:cNvSpPr/>
          <p:nvPr/>
        </p:nvSpPr>
        <p:spPr>
          <a:xfrm>
            <a:off x="1629569" y="228600"/>
            <a:ext cx="59235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2. Adjacency List</a:t>
            </a:r>
            <a:endParaRPr/>
          </a:p>
        </p:txBody>
      </p:sp>
      <p:sp>
        <p:nvSpPr>
          <p:cNvPr id="1394" name="Google Shape;1394;gd9ac8bd7d3_1_941"/>
          <p:cNvSpPr/>
          <p:nvPr/>
        </p:nvSpPr>
        <p:spPr>
          <a:xfrm>
            <a:off x="4661022" y="2133600"/>
            <a:ext cx="40257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395" name="Google Shape;1395;gd9ac8bd7d3_1_941"/>
          <p:cNvSpPr/>
          <p:nvPr/>
        </p:nvSpPr>
        <p:spPr>
          <a:xfrm>
            <a:off x="4661022" y="2743200"/>
            <a:ext cx="40257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396" name="Google Shape;1396;gd9ac8bd7d3_1_941"/>
          <p:cNvSpPr/>
          <p:nvPr/>
        </p:nvSpPr>
        <p:spPr>
          <a:xfrm>
            <a:off x="4648200" y="3392269"/>
            <a:ext cx="40386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397" name="Google Shape;1397;gd9ac8bd7d3_1_941"/>
          <p:cNvSpPr/>
          <p:nvPr/>
        </p:nvSpPr>
        <p:spPr>
          <a:xfrm>
            <a:off x="4661023" y="4001869"/>
            <a:ext cx="40386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398" name="Google Shape;1398;gd9ac8bd7d3_1_941"/>
          <p:cNvSpPr/>
          <p:nvPr/>
        </p:nvSpPr>
        <p:spPr>
          <a:xfrm>
            <a:off x="5270623" y="2133600"/>
            <a:ext cx="34923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B	D</a:t>
            </a:r>
            <a:endParaRPr sz="5400">
              <a:solidFill>
                <a:srgbClr val="FFFFFF"/>
              </a:solidFill>
              <a:latin typeface="Arial"/>
              <a:ea typeface="Arial"/>
              <a:cs typeface="Arial"/>
              <a:sym typeface="Arial"/>
            </a:endParaRPr>
          </a:p>
        </p:txBody>
      </p:sp>
      <p:sp>
        <p:nvSpPr>
          <p:cNvPr id="1399" name="Google Shape;1399;gd9ac8bd7d3_1_941"/>
          <p:cNvSpPr/>
          <p:nvPr/>
        </p:nvSpPr>
        <p:spPr>
          <a:xfrm>
            <a:off x="5270623" y="2743200"/>
            <a:ext cx="34923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C	D</a:t>
            </a:r>
            <a:endParaRPr sz="5400">
              <a:solidFill>
                <a:srgbClr val="FFFFFF"/>
              </a:solidFill>
              <a:latin typeface="Arial"/>
              <a:ea typeface="Arial"/>
              <a:cs typeface="Arial"/>
              <a:sym typeface="Arial"/>
            </a:endParaRPr>
          </a:p>
        </p:txBody>
      </p:sp>
      <p:sp>
        <p:nvSpPr>
          <p:cNvPr id="1400" name="Google Shape;1400;gd9ac8bd7d3_1_941"/>
          <p:cNvSpPr/>
          <p:nvPr/>
        </p:nvSpPr>
        <p:spPr>
          <a:xfrm>
            <a:off x="5257800" y="3392488"/>
            <a:ext cx="3503700" cy="5841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rgbClr val="FFFFFF"/>
              </a:solidFill>
              <a:latin typeface="Arial"/>
              <a:ea typeface="Arial"/>
              <a:cs typeface="Arial"/>
              <a:sym typeface="Arial"/>
            </a:endParaRPr>
          </a:p>
        </p:txBody>
      </p:sp>
      <p:sp>
        <p:nvSpPr>
          <p:cNvPr id="1401" name="Google Shape;1401;gd9ac8bd7d3_1_941"/>
          <p:cNvSpPr/>
          <p:nvPr/>
        </p:nvSpPr>
        <p:spPr>
          <a:xfrm>
            <a:off x="5270623" y="4001869"/>
            <a:ext cx="35034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C	D</a:t>
            </a:r>
            <a:endParaRPr sz="54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1000"/>
                                        <p:tgtEl>
                                          <p:spTgt spid="1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2000"/>
                                        <p:tgtEl>
                                          <p:spTgt spid="1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4"/>
                                        </p:tgtEl>
                                        <p:attrNameLst>
                                          <p:attrName>style.visibility</p:attrName>
                                        </p:attrNameLst>
                                      </p:cBhvr>
                                      <p:to>
                                        <p:strVal val="visible"/>
                                      </p:to>
                                    </p:set>
                                    <p:anim calcmode="lin" valueType="num">
                                      <p:cBhvr additive="base">
                                        <p:cTn dur="500"/>
                                        <p:tgtEl>
                                          <p:spTgt spid="1394"/>
                                        </p:tgtEl>
                                        <p:attrNameLst>
                                          <p:attrName>ppt_w</p:attrName>
                                        </p:attrNameLst>
                                      </p:cBhvr>
                                      <p:tavLst>
                                        <p:tav fmla="" tm="0">
                                          <p:val>
                                            <p:strVal val="0"/>
                                          </p:val>
                                        </p:tav>
                                        <p:tav fmla="" tm="100000">
                                          <p:val>
                                            <p:strVal val="#ppt_w"/>
                                          </p:val>
                                        </p:tav>
                                      </p:tavLst>
                                    </p:anim>
                                    <p:anim calcmode="lin" valueType="num">
                                      <p:cBhvr additive="base">
                                        <p:cTn dur="500"/>
                                        <p:tgtEl>
                                          <p:spTgt spid="13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5"/>
                                        </p:tgtEl>
                                        <p:attrNameLst>
                                          <p:attrName>style.visibility</p:attrName>
                                        </p:attrNameLst>
                                      </p:cBhvr>
                                      <p:to>
                                        <p:strVal val="visible"/>
                                      </p:to>
                                    </p:set>
                                    <p:anim calcmode="lin" valueType="num">
                                      <p:cBhvr additive="base">
                                        <p:cTn dur="500"/>
                                        <p:tgtEl>
                                          <p:spTgt spid="1395"/>
                                        </p:tgtEl>
                                        <p:attrNameLst>
                                          <p:attrName>ppt_w</p:attrName>
                                        </p:attrNameLst>
                                      </p:cBhvr>
                                      <p:tavLst>
                                        <p:tav fmla="" tm="0">
                                          <p:val>
                                            <p:strVal val="0"/>
                                          </p:val>
                                        </p:tav>
                                        <p:tav fmla="" tm="100000">
                                          <p:val>
                                            <p:strVal val="#ppt_w"/>
                                          </p:val>
                                        </p:tav>
                                      </p:tavLst>
                                    </p:anim>
                                    <p:anim calcmode="lin" valueType="num">
                                      <p:cBhvr additive="base">
                                        <p:cTn dur="500"/>
                                        <p:tgtEl>
                                          <p:spTgt spid="139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6"/>
                                        </p:tgtEl>
                                        <p:attrNameLst>
                                          <p:attrName>style.visibility</p:attrName>
                                        </p:attrNameLst>
                                      </p:cBhvr>
                                      <p:to>
                                        <p:strVal val="visible"/>
                                      </p:to>
                                    </p:set>
                                    <p:anim calcmode="lin" valueType="num">
                                      <p:cBhvr additive="base">
                                        <p:cTn dur="500"/>
                                        <p:tgtEl>
                                          <p:spTgt spid="1396"/>
                                        </p:tgtEl>
                                        <p:attrNameLst>
                                          <p:attrName>ppt_w</p:attrName>
                                        </p:attrNameLst>
                                      </p:cBhvr>
                                      <p:tavLst>
                                        <p:tav fmla="" tm="0">
                                          <p:val>
                                            <p:strVal val="0"/>
                                          </p:val>
                                        </p:tav>
                                        <p:tav fmla="" tm="100000">
                                          <p:val>
                                            <p:strVal val="#ppt_w"/>
                                          </p:val>
                                        </p:tav>
                                      </p:tavLst>
                                    </p:anim>
                                    <p:anim calcmode="lin" valueType="num">
                                      <p:cBhvr additive="base">
                                        <p:cTn dur="500"/>
                                        <p:tgtEl>
                                          <p:spTgt spid="139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7"/>
                                        </p:tgtEl>
                                        <p:attrNameLst>
                                          <p:attrName>style.visibility</p:attrName>
                                        </p:attrNameLst>
                                      </p:cBhvr>
                                      <p:to>
                                        <p:strVal val="visible"/>
                                      </p:to>
                                    </p:set>
                                    <p:anim calcmode="lin" valueType="num">
                                      <p:cBhvr additive="base">
                                        <p:cTn dur="500"/>
                                        <p:tgtEl>
                                          <p:spTgt spid="1397"/>
                                        </p:tgtEl>
                                        <p:attrNameLst>
                                          <p:attrName>ppt_w</p:attrName>
                                        </p:attrNameLst>
                                      </p:cBhvr>
                                      <p:tavLst>
                                        <p:tav fmla="" tm="0">
                                          <p:val>
                                            <p:strVal val="0"/>
                                          </p:val>
                                        </p:tav>
                                        <p:tav fmla="" tm="100000">
                                          <p:val>
                                            <p:strVal val="#ppt_w"/>
                                          </p:val>
                                        </p:tav>
                                      </p:tavLst>
                                    </p:anim>
                                    <p:anim calcmode="lin" valueType="num">
                                      <p:cBhvr additive="base">
                                        <p:cTn dur="500"/>
                                        <p:tgtEl>
                                          <p:spTgt spid="139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8"/>
                                        </p:tgtEl>
                                        <p:attrNameLst>
                                          <p:attrName>style.visibility</p:attrName>
                                        </p:attrNameLst>
                                      </p:cBhvr>
                                      <p:to>
                                        <p:strVal val="visible"/>
                                      </p:to>
                                    </p:set>
                                    <p:anim calcmode="lin" valueType="num">
                                      <p:cBhvr additive="base">
                                        <p:cTn dur="500"/>
                                        <p:tgtEl>
                                          <p:spTgt spid="1398"/>
                                        </p:tgtEl>
                                        <p:attrNameLst>
                                          <p:attrName>ppt_w</p:attrName>
                                        </p:attrNameLst>
                                      </p:cBhvr>
                                      <p:tavLst>
                                        <p:tav fmla="" tm="0">
                                          <p:val>
                                            <p:strVal val="0"/>
                                          </p:val>
                                        </p:tav>
                                        <p:tav fmla="" tm="100000">
                                          <p:val>
                                            <p:strVal val="#ppt_w"/>
                                          </p:val>
                                        </p:tav>
                                      </p:tavLst>
                                    </p:anim>
                                    <p:anim calcmode="lin" valueType="num">
                                      <p:cBhvr additive="base">
                                        <p:cTn dur="500"/>
                                        <p:tgtEl>
                                          <p:spTgt spid="139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9"/>
                                        </p:tgtEl>
                                        <p:attrNameLst>
                                          <p:attrName>style.visibility</p:attrName>
                                        </p:attrNameLst>
                                      </p:cBhvr>
                                      <p:to>
                                        <p:strVal val="visible"/>
                                      </p:to>
                                    </p:set>
                                    <p:anim calcmode="lin" valueType="num">
                                      <p:cBhvr additive="base">
                                        <p:cTn dur="500"/>
                                        <p:tgtEl>
                                          <p:spTgt spid="1399"/>
                                        </p:tgtEl>
                                        <p:attrNameLst>
                                          <p:attrName>ppt_w</p:attrName>
                                        </p:attrNameLst>
                                      </p:cBhvr>
                                      <p:tavLst>
                                        <p:tav fmla="" tm="0">
                                          <p:val>
                                            <p:strVal val="0"/>
                                          </p:val>
                                        </p:tav>
                                        <p:tav fmla="" tm="100000">
                                          <p:val>
                                            <p:strVal val="#ppt_w"/>
                                          </p:val>
                                        </p:tav>
                                      </p:tavLst>
                                    </p:anim>
                                    <p:anim calcmode="lin" valueType="num">
                                      <p:cBhvr additive="base">
                                        <p:cTn dur="500"/>
                                        <p:tgtEl>
                                          <p:spTgt spid="13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00"/>
                                        </p:tgtEl>
                                        <p:attrNameLst>
                                          <p:attrName>style.visibility</p:attrName>
                                        </p:attrNameLst>
                                      </p:cBhvr>
                                      <p:to>
                                        <p:strVal val="visible"/>
                                      </p:to>
                                    </p:set>
                                    <p:anim calcmode="lin" valueType="num">
                                      <p:cBhvr additive="base">
                                        <p:cTn dur="500"/>
                                        <p:tgtEl>
                                          <p:spTgt spid="1400"/>
                                        </p:tgtEl>
                                        <p:attrNameLst>
                                          <p:attrName>ppt_w</p:attrName>
                                        </p:attrNameLst>
                                      </p:cBhvr>
                                      <p:tavLst>
                                        <p:tav fmla="" tm="0">
                                          <p:val>
                                            <p:strVal val="0"/>
                                          </p:val>
                                        </p:tav>
                                        <p:tav fmla="" tm="100000">
                                          <p:val>
                                            <p:strVal val="#ppt_w"/>
                                          </p:val>
                                        </p:tav>
                                      </p:tavLst>
                                    </p:anim>
                                    <p:anim calcmode="lin" valueType="num">
                                      <p:cBhvr additive="base">
                                        <p:cTn dur="500"/>
                                        <p:tgtEl>
                                          <p:spTgt spid="14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01"/>
                                        </p:tgtEl>
                                        <p:attrNameLst>
                                          <p:attrName>style.visibility</p:attrName>
                                        </p:attrNameLst>
                                      </p:cBhvr>
                                      <p:to>
                                        <p:strVal val="visible"/>
                                      </p:to>
                                    </p:set>
                                    <p:anim calcmode="lin" valueType="num">
                                      <p:cBhvr additive="base">
                                        <p:cTn dur="500"/>
                                        <p:tgtEl>
                                          <p:spTgt spid="1401"/>
                                        </p:tgtEl>
                                        <p:attrNameLst>
                                          <p:attrName>ppt_w</p:attrName>
                                        </p:attrNameLst>
                                      </p:cBhvr>
                                      <p:tavLst>
                                        <p:tav fmla="" tm="0">
                                          <p:val>
                                            <p:strVal val="0"/>
                                          </p:val>
                                        </p:tav>
                                        <p:tav fmla="" tm="100000">
                                          <p:val>
                                            <p:strVal val="#ppt_w"/>
                                          </p:val>
                                        </p:tav>
                                      </p:tavLst>
                                    </p:anim>
                                    <p:anim calcmode="lin" valueType="num">
                                      <p:cBhvr additive="base">
                                        <p:cTn dur="500"/>
                                        <p:tgtEl>
                                          <p:spTgt spid="14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grpSp>
        <p:nvGrpSpPr>
          <p:cNvPr id="1406" name="Google Shape;1406;gd9ac8bd7d3_1_965"/>
          <p:cNvGrpSpPr/>
          <p:nvPr/>
        </p:nvGrpSpPr>
        <p:grpSpPr>
          <a:xfrm>
            <a:off x="381000" y="2286000"/>
            <a:ext cx="3505200" cy="2561547"/>
            <a:chOff x="381000" y="2286000"/>
            <a:chExt cx="3505200" cy="2561547"/>
          </a:xfrm>
        </p:grpSpPr>
        <p:sp>
          <p:nvSpPr>
            <p:cNvPr id="1407" name="Google Shape;1407;gd9ac8bd7d3_1_965"/>
            <p:cNvSpPr/>
            <p:nvPr/>
          </p:nvSpPr>
          <p:spPr>
            <a:xfrm flipH="1" rot="-3252349">
              <a:off x="1872389" y="1969352"/>
              <a:ext cx="498568" cy="2865441"/>
            </a:xfrm>
            <a:prstGeom prst="arc">
              <a:avLst>
                <a:gd fmla="val 16269962" name="adj1"/>
                <a:gd fmla="val 5176817"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08" name="Google Shape;1408;gd9ac8bd7d3_1_965"/>
            <p:cNvCxnSpPr/>
            <p:nvPr/>
          </p:nvCxnSpPr>
          <p:spPr>
            <a:xfrm rot="10800000">
              <a:off x="685800" y="2971800"/>
              <a:ext cx="0" cy="12192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grpSp>
          <p:nvGrpSpPr>
            <p:cNvPr id="1409" name="Google Shape;1409;gd9ac8bd7d3_1_965"/>
            <p:cNvGrpSpPr/>
            <p:nvPr/>
          </p:nvGrpSpPr>
          <p:grpSpPr>
            <a:xfrm>
              <a:off x="381000" y="2286000"/>
              <a:ext cx="3505200" cy="2561547"/>
              <a:chOff x="381000" y="2286000"/>
              <a:chExt cx="3505200" cy="2561547"/>
            </a:xfrm>
          </p:grpSpPr>
          <p:sp>
            <p:nvSpPr>
              <p:cNvPr id="1410" name="Google Shape;1410;gd9ac8bd7d3_1_965"/>
              <p:cNvSpPr/>
              <p:nvPr/>
            </p:nvSpPr>
            <p:spPr>
              <a:xfrm flipH="1" rot="7547228">
                <a:off x="1792169" y="2176264"/>
                <a:ext cx="704886" cy="3010066"/>
              </a:xfrm>
              <a:prstGeom prst="arc">
                <a:avLst>
                  <a:gd fmla="val 16269962" name="adj1"/>
                  <a:gd fmla="val 5176817"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411" name="Google Shape;1411;gd9ac8bd7d3_1_965"/>
              <p:cNvGrpSpPr/>
              <p:nvPr/>
            </p:nvGrpSpPr>
            <p:grpSpPr>
              <a:xfrm>
                <a:off x="381000" y="2286000"/>
                <a:ext cx="3505200" cy="2438400"/>
                <a:chOff x="1676400" y="2667000"/>
                <a:chExt cx="3505200" cy="2438400"/>
              </a:xfrm>
            </p:grpSpPr>
            <p:cxnSp>
              <p:nvCxnSpPr>
                <p:cNvPr id="1412" name="Google Shape;1412;gd9ac8bd7d3_1_965"/>
                <p:cNvCxnSpPr/>
                <p:nvPr/>
              </p:nvCxnSpPr>
              <p:spPr>
                <a:xfrm flipH="1" rot="10800000">
                  <a:off x="2262188" y="3252713"/>
                  <a:ext cx="2333700" cy="12669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13" name="Google Shape;1413;gd9ac8bd7d3_1_965"/>
                <p:cNvCxnSpPr/>
                <p:nvPr/>
              </p:nvCxnSpPr>
              <p:spPr>
                <a:xfrm>
                  <a:off x="4876800" y="3276600"/>
                  <a:ext cx="0" cy="10668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14" name="Google Shape;1414;gd9ac8bd7d3_1_965"/>
                <p:cNvCxnSpPr/>
                <p:nvPr/>
              </p:nvCxnSpPr>
              <p:spPr>
                <a:xfrm>
                  <a:off x="2209800" y="4724400"/>
                  <a:ext cx="2286000" cy="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15" name="Google Shape;1415;gd9ac8bd7d3_1_965"/>
                <p:cNvCxnSpPr/>
                <p:nvPr/>
              </p:nvCxnSpPr>
              <p:spPr>
                <a:xfrm flipH="1" rot="10800000">
                  <a:off x="2209800" y="3009900"/>
                  <a:ext cx="2286000" cy="381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416" name="Google Shape;1416;gd9ac8bd7d3_1_965"/>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417" name="Google Shape;1417;gd9ac8bd7d3_1_965"/>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sp>
              <p:nvSpPr>
                <p:cNvPr id="1418" name="Google Shape;1418;gd9ac8bd7d3_1_965"/>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419" name="Google Shape;1419;gd9ac8bd7d3_1_965"/>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grpSp>
        </p:grpSp>
      </p:grpSp>
      <p:sp>
        <p:nvSpPr>
          <p:cNvPr id="1420" name="Google Shape;1420;gd9ac8bd7d3_1_965"/>
          <p:cNvSpPr/>
          <p:nvPr/>
        </p:nvSpPr>
        <p:spPr>
          <a:xfrm>
            <a:off x="1629569" y="228600"/>
            <a:ext cx="59235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2. Adjacency List</a:t>
            </a:r>
            <a:endParaRPr/>
          </a:p>
        </p:txBody>
      </p:sp>
      <p:sp>
        <p:nvSpPr>
          <p:cNvPr id="1421" name="Google Shape;1421;gd9ac8bd7d3_1_965"/>
          <p:cNvSpPr/>
          <p:nvPr/>
        </p:nvSpPr>
        <p:spPr>
          <a:xfrm>
            <a:off x="4661022" y="2133600"/>
            <a:ext cx="40257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422" name="Google Shape;1422;gd9ac8bd7d3_1_965"/>
          <p:cNvSpPr/>
          <p:nvPr/>
        </p:nvSpPr>
        <p:spPr>
          <a:xfrm>
            <a:off x="4661022" y="2743200"/>
            <a:ext cx="40257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423" name="Google Shape;1423;gd9ac8bd7d3_1_965"/>
          <p:cNvSpPr/>
          <p:nvPr/>
        </p:nvSpPr>
        <p:spPr>
          <a:xfrm>
            <a:off x="4648200" y="3392269"/>
            <a:ext cx="40386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424" name="Google Shape;1424;gd9ac8bd7d3_1_965"/>
          <p:cNvSpPr/>
          <p:nvPr/>
        </p:nvSpPr>
        <p:spPr>
          <a:xfrm>
            <a:off x="4661023" y="4001869"/>
            <a:ext cx="4038600" cy="646200"/>
          </a:xfrm>
          <a:prstGeom prst="rect">
            <a:avLst/>
          </a:prstGeom>
          <a:noFill/>
          <a:ln>
            <a:noFill/>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425" name="Google Shape;1425;gd9ac8bd7d3_1_965"/>
          <p:cNvSpPr/>
          <p:nvPr/>
        </p:nvSpPr>
        <p:spPr>
          <a:xfrm>
            <a:off x="5270623" y="2133600"/>
            <a:ext cx="34923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B	D</a:t>
            </a:r>
            <a:endParaRPr sz="5400">
              <a:solidFill>
                <a:srgbClr val="FFFFFF"/>
              </a:solidFill>
              <a:latin typeface="Arial"/>
              <a:ea typeface="Arial"/>
              <a:cs typeface="Arial"/>
              <a:sym typeface="Arial"/>
            </a:endParaRPr>
          </a:p>
        </p:txBody>
      </p:sp>
      <p:sp>
        <p:nvSpPr>
          <p:cNvPr id="1426" name="Google Shape;1426;gd9ac8bd7d3_1_965"/>
          <p:cNvSpPr/>
          <p:nvPr/>
        </p:nvSpPr>
        <p:spPr>
          <a:xfrm>
            <a:off x="5270623" y="2743200"/>
            <a:ext cx="34923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sp>
        <p:nvSpPr>
          <p:cNvPr id="1427" name="Google Shape;1427;gd9ac8bd7d3_1_965"/>
          <p:cNvSpPr/>
          <p:nvPr/>
        </p:nvSpPr>
        <p:spPr>
          <a:xfrm>
            <a:off x="5257800" y="3392269"/>
            <a:ext cx="35034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A	B	D</a:t>
            </a:r>
            <a:endParaRPr/>
          </a:p>
        </p:txBody>
      </p:sp>
      <p:sp>
        <p:nvSpPr>
          <p:cNvPr id="1428" name="Google Shape;1428;gd9ac8bd7d3_1_965"/>
          <p:cNvSpPr/>
          <p:nvPr/>
        </p:nvSpPr>
        <p:spPr>
          <a:xfrm>
            <a:off x="5270623" y="4001869"/>
            <a:ext cx="3503400" cy="646200"/>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0"/>
                                        </p:tgtEl>
                                        <p:attrNameLst>
                                          <p:attrName>style.visibility</p:attrName>
                                        </p:attrNameLst>
                                      </p:cBhvr>
                                      <p:to>
                                        <p:strVal val="visible"/>
                                      </p:to>
                                    </p:set>
                                    <p:animEffect filter="fade" transition="in">
                                      <p:cBhvr>
                                        <p:cTn dur="1000"/>
                                        <p:tgtEl>
                                          <p:spTgt spid="1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6"/>
                                        </p:tgtEl>
                                        <p:attrNameLst>
                                          <p:attrName>style.visibility</p:attrName>
                                        </p:attrNameLst>
                                      </p:cBhvr>
                                      <p:to>
                                        <p:strVal val="visible"/>
                                      </p:to>
                                    </p:set>
                                    <p:animEffect filter="fade" transition="in">
                                      <p:cBhvr>
                                        <p:cTn dur="2000"/>
                                        <p:tgtEl>
                                          <p:spTgt spid="1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1"/>
                                        </p:tgtEl>
                                        <p:attrNameLst>
                                          <p:attrName>style.visibility</p:attrName>
                                        </p:attrNameLst>
                                      </p:cBhvr>
                                      <p:to>
                                        <p:strVal val="visible"/>
                                      </p:to>
                                    </p:set>
                                    <p:anim calcmode="lin" valueType="num">
                                      <p:cBhvr additive="base">
                                        <p:cTn dur="500"/>
                                        <p:tgtEl>
                                          <p:spTgt spid="1421"/>
                                        </p:tgtEl>
                                        <p:attrNameLst>
                                          <p:attrName>ppt_w</p:attrName>
                                        </p:attrNameLst>
                                      </p:cBhvr>
                                      <p:tavLst>
                                        <p:tav fmla="" tm="0">
                                          <p:val>
                                            <p:strVal val="0"/>
                                          </p:val>
                                        </p:tav>
                                        <p:tav fmla="" tm="100000">
                                          <p:val>
                                            <p:strVal val="#ppt_w"/>
                                          </p:val>
                                        </p:tav>
                                      </p:tavLst>
                                    </p:anim>
                                    <p:anim calcmode="lin" valueType="num">
                                      <p:cBhvr additive="base">
                                        <p:cTn dur="500"/>
                                        <p:tgtEl>
                                          <p:spTgt spid="14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22"/>
                                        </p:tgtEl>
                                        <p:attrNameLst>
                                          <p:attrName>style.visibility</p:attrName>
                                        </p:attrNameLst>
                                      </p:cBhvr>
                                      <p:to>
                                        <p:strVal val="visible"/>
                                      </p:to>
                                    </p:set>
                                    <p:anim calcmode="lin" valueType="num">
                                      <p:cBhvr additive="base">
                                        <p:cTn dur="500"/>
                                        <p:tgtEl>
                                          <p:spTgt spid="1422"/>
                                        </p:tgtEl>
                                        <p:attrNameLst>
                                          <p:attrName>ppt_w</p:attrName>
                                        </p:attrNameLst>
                                      </p:cBhvr>
                                      <p:tavLst>
                                        <p:tav fmla="" tm="0">
                                          <p:val>
                                            <p:strVal val="0"/>
                                          </p:val>
                                        </p:tav>
                                        <p:tav fmla="" tm="100000">
                                          <p:val>
                                            <p:strVal val="#ppt_w"/>
                                          </p:val>
                                        </p:tav>
                                      </p:tavLst>
                                    </p:anim>
                                    <p:anim calcmode="lin" valueType="num">
                                      <p:cBhvr additive="base">
                                        <p:cTn dur="500"/>
                                        <p:tgtEl>
                                          <p:spTgt spid="14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23"/>
                                        </p:tgtEl>
                                        <p:attrNameLst>
                                          <p:attrName>style.visibility</p:attrName>
                                        </p:attrNameLst>
                                      </p:cBhvr>
                                      <p:to>
                                        <p:strVal val="visible"/>
                                      </p:to>
                                    </p:set>
                                    <p:anim calcmode="lin" valueType="num">
                                      <p:cBhvr additive="base">
                                        <p:cTn dur="500"/>
                                        <p:tgtEl>
                                          <p:spTgt spid="1423"/>
                                        </p:tgtEl>
                                        <p:attrNameLst>
                                          <p:attrName>ppt_w</p:attrName>
                                        </p:attrNameLst>
                                      </p:cBhvr>
                                      <p:tavLst>
                                        <p:tav fmla="" tm="0">
                                          <p:val>
                                            <p:strVal val="0"/>
                                          </p:val>
                                        </p:tav>
                                        <p:tav fmla="" tm="100000">
                                          <p:val>
                                            <p:strVal val="#ppt_w"/>
                                          </p:val>
                                        </p:tav>
                                      </p:tavLst>
                                    </p:anim>
                                    <p:anim calcmode="lin" valueType="num">
                                      <p:cBhvr additive="base">
                                        <p:cTn dur="500"/>
                                        <p:tgtEl>
                                          <p:spTgt spid="14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24"/>
                                        </p:tgtEl>
                                        <p:attrNameLst>
                                          <p:attrName>style.visibility</p:attrName>
                                        </p:attrNameLst>
                                      </p:cBhvr>
                                      <p:to>
                                        <p:strVal val="visible"/>
                                      </p:to>
                                    </p:set>
                                    <p:anim calcmode="lin" valueType="num">
                                      <p:cBhvr additive="base">
                                        <p:cTn dur="500"/>
                                        <p:tgtEl>
                                          <p:spTgt spid="1424"/>
                                        </p:tgtEl>
                                        <p:attrNameLst>
                                          <p:attrName>ppt_w</p:attrName>
                                        </p:attrNameLst>
                                      </p:cBhvr>
                                      <p:tavLst>
                                        <p:tav fmla="" tm="0">
                                          <p:val>
                                            <p:strVal val="0"/>
                                          </p:val>
                                        </p:tav>
                                        <p:tav fmla="" tm="100000">
                                          <p:val>
                                            <p:strVal val="#ppt_w"/>
                                          </p:val>
                                        </p:tav>
                                      </p:tavLst>
                                    </p:anim>
                                    <p:anim calcmode="lin" valueType="num">
                                      <p:cBhvr additive="base">
                                        <p:cTn dur="500"/>
                                        <p:tgtEl>
                                          <p:spTgt spid="14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5"/>
                                        </p:tgtEl>
                                        <p:attrNameLst>
                                          <p:attrName>style.visibility</p:attrName>
                                        </p:attrNameLst>
                                      </p:cBhvr>
                                      <p:to>
                                        <p:strVal val="visible"/>
                                      </p:to>
                                    </p:set>
                                    <p:anim calcmode="lin" valueType="num">
                                      <p:cBhvr additive="base">
                                        <p:cTn dur="500"/>
                                        <p:tgtEl>
                                          <p:spTgt spid="1425"/>
                                        </p:tgtEl>
                                        <p:attrNameLst>
                                          <p:attrName>ppt_w</p:attrName>
                                        </p:attrNameLst>
                                      </p:cBhvr>
                                      <p:tavLst>
                                        <p:tav fmla="" tm="0">
                                          <p:val>
                                            <p:strVal val="0"/>
                                          </p:val>
                                        </p:tav>
                                        <p:tav fmla="" tm="100000">
                                          <p:val>
                                            <p:strVal val="#ppt_w"/>
                                          </p:val>
                                        </p:tav>
                                      </p:tavLst>
                                    </p:anim>
                                    <p:anim calcmode="lin" valueType="num">
                                      <p:cBhvr additive="base">
                                        <p:cTn dur="500"/>
                                        <p:tgtEl>
                                          <p:spTgt spid="14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6"/>
                                        </p:tgtEl>
                                        <p:attrNameLst>
                                          <p:attrName>style.visibility</p:attrName>
                                        </p:attrNameLst>
                                      </p:cBhvr>
                                      <p:to>
                                        <p:strVal val="visible"/>
                                      </p:to>
                                    </p:set>
                                    <p:anim calcmode="lin" valueType="num">
                                      <p:cBhvr additive="base">
                                        <p:cTn dur="500"/>
                                        <p:tgtEl>
                                          <p:spTgt spid="1426"/>
                                        </p:tgtEl>
                                        <p:attrNameLst>
                                          <p:attrName>ppt_w</p:attrName>
                                        </p:attrNameLst>
                                      </p:cBhvr>
                                      <p:tavLst>
                                        <p:tav fmla="" tm="0">
                                          <p:val>
                                            <p:strVal val="0"/>
                                          </p:val>
                                        </p:tav>
                                        <p:tav fmla="" tm="100000">
                                          <p:val>
                                            <p:strVal val="#ppt_w"/>
                                          </p:val>
                                        </p:tav>
                                      </p:tavLst>
                                    </p:anim>
                                    <p:anim calcmode="lin" valueType="num">
                                      <p:cBhvr additive="base">
                                        <p:cTn dur="500"/>
                                        <p:tgtEl>
                                          <p:spTgt spid="14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7"/>
                                        </p:tgtEl>
                                        <p:attrNameLst>
                                          <p:attrName>style.visibility</p:attrName>
                                        </p:attrNameLst>
                                      </p:cBhvr>
                                      <p:to>
                                        <p:strVal val="visible"/>
                                      </p:to>
                                    </p:set>
                                    <p:anim calcmode="lin" valueType="num">
                                      <p:cBhvr additive="base">
                                        <p:cTn dur="500"/>
                                        <p:tgtEl>
                                          <p:spTgt spid="1427"/>
                                        </p:tgtEl>
                                        <p:attrNameLst>
                                          <p:attrName>ppt_w</p:attrName>
                                        </p:attrNameLst>
                                      </p:cBhvr>
                                      <p:tavLst>
                                        <p:tav fmla="" tm="0">
                                          <p:val>
                                            <p:strVal val="0"/>
                                          </p:val>
                                        </p:tav>
                                        <p:tav fmla="" tm="100000">
                                          <p:val>
                                            <p:strVal val="#ppt_w"/>
                                          </p:val>
                                        </p:tav>
                                      </p:tavLst>
                                    </p:anim>
                                    <p:anim calcmode="lin" valueType="num">
                                      <p:cBhvr additive="base">
                                        <p:cTn dur="500"/>
                                        <p:tgtEl>
                                          <p:spTgt spid="14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8"/>
                                        </p:tgtEl>
                                        <p:attrNameLst>
                                          <p:attrName>style.visibility</p:attrName>
                                        </p:attrNameLst>
                                      </p:cBhvr>
                                      <p:to>
                                        <p:strVal val="visible"/>
                                      </p:to>
                                    </p:set>
                                    <p:anim calcmode="lin" valueType="num">
                                      <p:cBhvr additive="base">
                                        <p:cTn dur="500"/>
                                        <p:tgtEl>
                                          <p:spTgt spid="1428"/>
                                        </p:tgtEl>
                                        <p:attrNameLst>
                                          <p:attrName>ppt_w</p:attrName>
                                        </p:attrNameLst>
                                      </p:cBhvr>
                                      <p:tavLst>
                                        <p:tav fmla="" tm="0">
                                          <p:val>
                                            <p:strVal val="0"/>
                                          </p:val>
                                        </p:tav>
                                        <p:tav fmla="" tm="100000">
                                          <p:val>
                                            <p:strVal val="#ppt_w"/>
                                          </p:val>
                                        </p:tav>
                                      </p:tavLst>
                                    </p:anim>
                                    <p:anim calcmode="lin" valueType="num">
                                      <p:cBhvr additive="base">
                                        <p:cTn dur="500"/>
                                        <p:tgtEl>
                                          <p:spTgt spid="14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grpSp>
        <p:nvGrpSpPr>
          <p:cNvPr id="1433" name="Google Shape;1433;gd9ac8bd7d3_1_991"/>
          <p:cNvGrpSpPr/>
          <p:nvPr/>
        </p:nvGrpSpPr>
        <p:grpSpPr>
          <a:xfrm>
            <a:off x="2743200" y="1066800"/>
            <a:ext cx="3505200" cy="2561547"/>
            <a:chOff x="2743200" y="1066800"/>
            <a:chExt cx="3505200" cy="2561547"/>
          </a:xfrm>
        </p:grpSpPr>
        <p:sp>
          <p:nvSpPr>
            <p:cNvPr id="1434" name="Google Shape;1434;gd9ac8bd7d3_1_991"/>
            <p:cNvSpPr/>
            <p:nvPr/>
          </p:nvSpPr>
          <p:spPr>
            <a:xfrm flipH="1" rot="-3252349">
              <a:off x="4234589" y="750152"/>
              <a:ext cx="498568" cy="2865441"/>
            </a:xfrm>
            <a:prstGeom prst="arc">
              <a:avLst>
                <a:gd fmla="val 16269962" name="adj1"/>
                <a:gd fmla="val 5176817"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435" name="Google Shape;1435;gd9ac8bd7d3_1_991"/>
            <p:cNvCxnSpPr/>
            <p:nvPr/>
          </p:nvCxnSpPr>
          <p:spPr>
            <a:xfrm rot="10800000">
              <a:off x="3048000" y="1752600"/>
              <a:ext cx="0" cy="12192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grpSp>
          <p:nvGrpSpPr>
            <p:cNvPr id="1436" name="Google Shape;1436;gd9ac8bd7d3_1_991"/>
            <p:cNvGrpSpPr/>
            <p:nvPr/>
          </p:nvGrpSpPr>
          <p:grpSpPr>
            <a:xfrm>
              <a:off x="2743200" y="1066800"/>
              <a:ext cx="3505200" cy="2561547"/>
              <a:chOff x="381000" y="2286000"/>
              <a:chExt cx="3505200" cy="2561547"/>
            </a:xfrm>
          </p:grpSpPr>
          <p:sp>
            <p:nvSpPr>
              <p:cNvPr id="1437" name="Google Shape;1437;gd9ac8bd7d3_1_991"/>
              <p:cNvSpPr/>
              <p:nvPr/>
            </p:nvSpPr>
            <p:spPr>
              <a:xfrm flipH="1" rot="7547228">
                <a:off x="1792169" y="2176264"/>
                <a:ext cx="704886" cy="3010066"/>
              </a:xfrm>
              <a:prstGeom prst="arc">
                <a:avLst>
                  <a:gd fmla="val 16269962" name="adj1"/>
                  <a:gd fmla="val 5176817" name="adj2"/>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438" name="Google Shape;1438;gd9ac8bd7d3_1_991"/>
              <p:cNvGrpSpPr/>
              <p:nvPr/>
            </p:nvGrpSpPr>
            <p:grpSpPr>
              <a:xfrm>
                <a:off x="381000" y="2286000"/>
                <a:ext cx="3505200" cy="2438400"/>
                <a:chOff x="1676400" y="2667000"/>
                <a:chExt cx="3505200" cy="2438400"/>
              </a:xfrm>
            </p:grpSpPr>
            <p:cxnSp>
              <p:nvCxnSpPr>
                <p:cNvPr id="1439" name="Google Shape;1439;gd9ac8bd7d3_1_991"/>
                <p:cNvCxnSpPr/>
                <p:nvPr/>
              </p:nvCxnSpPr>
              <p:spPr>
                <a:xfrm flipH="1" rot="10800000">
                  <a:off x="2262188" y="3252713"/>
                  <a:ext cx="2333700" cy="12669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40" name="Google Shape;1440;gd9ac8bd7d3_1_991"/>
                <p:cNvCxnSpPr/>
                <p:nvPr/>
              </p:nvCxnSpPr>
              <p:spPr>
                <a:xfrm>
                  <a:off x="4876800" y="3276600"/>
                  <a:ext cx="0" cy="10668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41" name="Google Shape;1441;gd9ac8bd7d3_1_991"/>
                <p:cNvCxnSpPr/>
                <p:nvPr/>
              </p:nvCxnSpPr>
              <p:spPr>
                <a:xfrm>
                  <a:off x="2209800" y="4724400"/>
                  <a:ext cx="2286000" cy="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cxnSp>
              <p:nvCxnSpPr>
                <p:cNvPr id="1442" name="Google Shape;1442;gd9ac8bd7d3_1_991"/>
                <p:cNvCxnSpPr/>
                <p:nvPr/>
              </p:nvCxnSpPr>
              <p:spPr>
                <a:xfrm flipH="1" rot="10800000">
                  <a:off x="2209800" y="3009900"/>
                  <a:ext cx="2286000" cy="38100"/>
                </a:xfrm>
                <a:prstGeom prst="straightConnector1">
                  <a:avLst/>
                </a:prstGeom>
                <a:noFill/>
                <a:ln cap="flat" cmpd="sng" w="57150">
                  <a:solidFill>
                    <a:schemeClr val="accent3"/>
                  </a:solidFill>
                  <a:prstDash val="solid"/>
                  <a:round/>
                  <a:headEnd len="sm" w="sm" type="none"/>
                  <a:tailEnd len="lg" w="lg" type="stealth"/>
                </a:ln>
                <a:effectLst>
                  <a:outerShdw blurRad="40000" rotWithShape="0" dir="5400000" dist="23000">
                    <a:srgbClr val="000000">
                      <a:alpha val="34900"/>
                    </a:srgbClr>
                  </a:outerShdw>
                </a:effectLst>
              </p:spPr>
            </p:cxnSp>
            <p:sp>
              <p:nvSpPr>
                <p:cNvPr id="1443" name="Google Shape;1443;gd9ac8bd7d3_1_991"/>
                <p:cNvSpPr/>
                <p:nvPr/>
              </p:nvSpPr>
              <p:spPr>
                <a:xfrm>
                  <a:off x="16764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a:t>
                  </a:r>
                  <a:endParaRPr/>
                </a:p>
              </p:txBody>
            </p:sp>
            <p:sp>
              <p:nvSpPr>
                <p:cNvPr id="1444" name="Google Shape;1444;gd9ac8bd7d3_1_991"/>
                <p:cNvSpPr/>
                <p:nvPr/>
              </p:nvSpPr>
              <p:spPr>
                <a:xfrm>
                  <a:off x="4495800" y="43434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a:t>
                  </a:r>
                  <a:endParaRPr/>
                </a:p>
              </p:txBody>
            </p:sp>
            <p:sp>
              <p:nvSpPr>
                <p:cNvPr id="1445" name="Google Shape;1445;gd9ac8bd7d3_1_991"/>
                <p:cNvSpPr/>
                <p:nvPr/>
              </p:nvSpPr>
              <p:spPr>
                <a:xfrm>
                  <a:off x="4495800" y="26670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B</a:t>
                  </a:r>
                  <a:endParaRPr/>
                </a:p>
              </p:txBody>
            </p:sp>
            <p:sp>
              <p:nvSpPr>
                <p:cNvPr id="1446" name="Google Shape;1446;gd9ac8bd7d3_1_991"/>
                <p:cNvSpPr/>
                <p:nvPr/>
              </p:nvSpPr>
              <p:spPr>
                <a:xfrm>
                  <a:off x="1676400" y="4419600"/>
                  <a:ext cx="685800" cy="685800"/>
                </a:xfrm>
                <a:prstGeom prst="ellipse">
                  <a:avLst/>
                </a:prstGeom>
                <a:gradFill>
                  <a:gsLst>
                    <a:gs pos="0">
                      <a:srgbClr val="C86C1F"/>
                    </a:gs>
                    <a:gs pos="80000">
                      <a:srgbClr val="FF8E29"/>
                    </a:gs>
                    <a:gs pos="100000">
                      <a:srgbClr val="FF8D2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C</a:t>
                  </a:r>
                  <a:endParaRPr/>
                </a:p>
              </p:txBody>
            </p:sp>
          </p:grpSp>
        </p:grpSp>
      </p:grpSp>
      <p:sp>
        <p:nvSpPr>
          <p:cNvPr id="1447" name="Google Shape;1447;gd9ac8bd7d3_1_991"/>
          <p:cNvSpPr/>
          <p:nvPr/>
        </p:nvSpPr>
        <p:spPr>
          <a:xfrm>
            <a:off x="1629569" y="-76200"/>
            <a:ext cx="59235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DF322D"/>
                </a:solidFill>
                <a:latin typeface="Arial"/>
                <a:ea typeface="Arial"/>
                <a:cs typeface="Arial"/>
                <a:sym typeface="Arial"/>
              </a:rPr>
              <a:t>3. Adjacency List</a:t>
            </a:r>
            <a:endParaRPr/>
          </a:p>
        </p:txBody>
      </p:sp>
      <p:grpSp>
        <p:nvGrpSpPr>
          <p:cNvPr id="1448" name="Google Shape;1448;gd9ac8bd7d3_1_991"/>
          <p:cNvGrpSpPr/>
          <p:nvPr/>
        </p:nvGrpSpPr>
        <p:grpSpPr>
          <a:xfrm>
            <a:off x="1371579" y="4038600"/>
            <a:ext cx="1376436" cy="2514600"/>
            <a:chOff x="1371600" y="4038600"/>
            <a:chExt cx="1376023" cy="2514600"/>
          </a:xfrm>
        </p:grpSpPr>
        <p:sp>
          <p:nvSpPr>
            <p:cNvPr id="1449" name="Google Shape;1449;gd9ac8bd7d3_1_991"/>
            <p:cNvSpPr/>
            <p:nvPr/>
          </p:nvSpPr>
          <p:spPr>
            <a:xfrm>
              <a:off x="1384422" y="4038600"/>
              <a:ext cx="1358700" cy="6462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A</a:t>
              </a:r>
              <a:endParaRPr sz="5400">
                <a:solidFill>
                  <a:srgbClr val="FFFFFF"/>
                </a:solidFill>
                <a:latin typeface="Arial"/>
                <a:ea typeface="Arial"/>
                <a:cs typeface="Arial"/>
                <a:sym typeface="Arial"/>
              </a:endParaRPr>
            </a:p>
          </p:txBody>
        </p:sp>
        <p:sp>
          <p:nvSpPr>
            <p:cNvPr id="1450" name="Google Shape;1450;gd9ac8bd7d3_1_991"/>
            <p:cNvSpPr/>
            <p:nvPr/>
          </p:nvSpPr>
          <p:spPr>
            <a:xfrm>
              <a:off x="1384423" y="4648200"/>
              <a:ext cx="1358700" cy="6462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B</a:t>
              </a:r>
              <a:endParaRPr sz="5400">
                <a:solidFill>
                  <a:srgbClr val="FFFFFF"/>
                </a:solidFill>
                <a:latin typeface="Arial"/>
                <a:ea typeface="Arial"/>
                <a:cs typeface="Arial"/>
                <a:sym typeface="Arial"/>
              </a:endParaRPr>
            </a:p>
          </p:txBody>
        </p:sp>
        <p:sp>
          <p:nvSpPr>
            <p:cNvPr id="1451" name="Google Shape;1451;gd9ac8bd7d3_1_991"/>
            <p:cNvSpPr/>
            <p:nvPr/>
          </p:nvSpPr>
          <p:spPr>
            <a:xfrm>
              <a:off x="1371600" y="5297269"/>
              <a:ext cx="1363200" cy="6462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C</a:t>
              </a:r>
              <a:endParaRPr sz="5400">
                <a:solidFill>
                  <a:srgbClr val="FFFFFF"/>
                </a:solidFill>
                <a:latin typeface="Arial"/>
                <a:ea typeface="Arial"/>
                <a:cs typeface="Arial"/>
                <a:sym typeface="Arial"/>
              </a:endParaRPr>
            </a:p>
          </p:txBody>
        </p:sp>
        <p:sp>
          <p:nvSpPr>
            <p:cNvPr id="1452" name="Google Shape;1452;gd9ac8bd7d3_1_991"/>
            <p:cNvSpPr/>
            <p:nvPr/>
          </p:nvSpPr>
          <p:spPr>
            <a:xfrm>
              <a:off x="1384423" y="5906869"/>
              <a:ext cx="1363200" cy="6462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latin typeface="Arial"/>
                  <a:ea typeface="Arial"/>
                  <a:cs typeface="Arial"/>
                  <a:sym typeface="Arial"/>
                </a:rPr>
                <a:t>D</a:t>
              </a:r>
              <a:endParaRPr sz="5400">
                <a:solidFill>
                  <a:srgbClr val="FFFFFF"/>
                </a:solidFill>
                <a:latin typeface="Arial"/>
                <a:ea typeface="Arial"/>
                <a:cs typeface="Arial"/>
                <a:sym typeface="Arial"/>
              </a:endParaRPr>
            </a:p>
          </p:txBody>
        </p:sp>
        <p:cxnSp>
          <p:nvCxnSpPr>
            <p:cNvPr id="1453" name="Google Shape;1453;gd9ac8bd7d3_1_991"/>
            <p:cNvCxnSpPr>
              <a:stCxn id="1449" idx="0"/>
              <a:endCxn id="1452" idx="2"/>
            </p:cNvCxnSpPr>
            <p:nvPr/>
          </p:nvCxnSpPr>
          <p:spPr>
            <a:xfrm>
              <a:off x="2063772" y="4038600"/>
              <a:ext cx="2400" cy="2514600"/>
            </a:xfrm>
            <a:prstGeom prst="straightConnector1">
              <a:avLst/>
            </a:prstGeom>
            <a:noFill/>
            <a:ln cap="flat" cmpd="sng" w="38100">
              <a:solidFill>
                <a:schemeClr val="lt1"/>
              </a:solidFill>
              <a:prstDash val="solid"/>
              <a:round/>
              <a:headEnd len="sm" w="sm" type="none"/>
              <a:tailEnd len="sm" w="sm" type="none"/>
            </a:ln>
          </p:spPr>
        </p:cxnSp>
      </p:grpSp>
      <p:grpSp>
        <p:nvGrpSpPr>
          <p:cNvPr id="1454" name="Google Shape;1454;gd9ac8bd7d3_1_991"/>
          <p:cNvGrpSpPr/>
          <p:nvPr/>
        </p:nvGrpSpPr>
        <p:grpSpPr>
          <a:xfrm>
            <a:off x="3429035" y="4109870"/>
            <a:ext cx="1358836" cy="461977"/>
            <a:chOff x="3429000" y="4110335"/>
            <a:chExt cx="1358700" cy="461700"/>
          </a:xfrm>
        </p:grpSpPr>
        <p:sp>
          <p:nvSpPr>
            <p:cNvPr id="1455" name="Google Shape;1455;gd9ac8bd7d3_1_991"/>
            <p:cNvSpPr/>
            <p:nvPr/>
          </p:nvSpPr>
          <p:spPr>
            <a:xfrm>
              <a:off x="34290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B</a:t>
              </a:r>
              <a:endParaRPr sz="4000">
                <a:solidFill>
                  <a:srgbClr val="FFFFFF"/>
                </a:solidFill>
                <a:latin typeface="Arial"/>
                <a:ea typeface="Arial"/>
                <a:cs typeface="Arial"/>
                <a:sym typeface="Arial"/>
              </a:endParaRPr>
            </a:p>
          </p:txBody>
        </p:sp>
        <p:cxnSp>
          <p:nvCxnSpPr>
            <p:cNvPr id="1456" name="Google Shape;1456;gd9ac8bd7d3_1_991"/>
            <p:cNvCxnSpPr>
              <a:endCxn id="1455" idx="2"/>
            </p:cNvCxnSpPr>
            <p:nvPr/>
          </p:nvCxnSpPr>
          <p:spPr>
            <a:xfrm flipH="1">
              <a:off x="4108350" y="4110335"/>
              <a:ext cx="4800" cy="461700"/>
            </a:xfrm>
            <a:prstGeom prst="straightConnector1">
              <a:avLst/>
            </a:prstGeom>
            <a:noFill/>
            <a:ln cap="flat" cmpd="sng" w="38100">
              <a:solidFill>
                <a:schemeClr val="lt1"/>
              </a:solidFill>
              <a:prstDash val="solid"/>
              <a:round/>
              <a:headEnd len="sm" w="sm" type="none"/>
              <a:tailEnd len="sm" w="sm" type="none"/>
            </a:ln>
          </p:spPr>
        </p:cxnSp>
      </p:grpSp>
      <p:cxnSp>
        <p:nvCxnSpPr>
          <p:cNvPr id="1457" name="Google Shape;1457;gd9ac8bd7d3_1_991"/>
          <p:cNvCxnSpPr/>
          <p:nvPr/>
        </p:nvCxnSpPr>
        <p:spPr>
          <a:xfrm>
            <a:off x="2438400" y="4343400"/>
            <a:ext cx="990600" cy="189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grpSp>
        <p:nvGrpSpPr>
          <p:cNvPr id="1458" name="Google Shape;1458;gd9ac8bd7d3_1_991"/>
          <p:cNvGrpSpPr/>
          <p:nvPr/>
        </p:nvGrpSpPr>
        <p:grpSpPr>
          <a:xfrm>
            <a:off x="5562657" y="4109870"/>
            <a:ext cx="1358836" cy="461977"/>
            <a:chOff x="5562600" y="4110335"/>
            <a:chExt cx="1358700" cy="461700"/>
          </a:xfrm>
        </p:grpSpPr>
        <p:sp>
          <p:nvSpPr>
            <p:cNvPr id="1459" name="Google Shape;1459;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D</a:t>
              </a:r>
              <a:endParaRPr sz="4000">
                <a:solidFill>
                  <a:srgbClr val="FFFFFF"/>
                </a:solidFill>
                <a:latin typeface="Arial"/>
                <a:ea typeface="Arial"/>
                <a:cs typeface="Arial"/>
                <a:sym typeface="Arial"/>
              </a:endParaRPr>
            </a:p>
          </p:txBody>
        </p:sp>
        <p:cxnSp>
          <p:nvCxnSpPr>
            <p:cNvPr id="1460" name="Google Shape;1460;gd9ac8bd7d3_1_991"/>
            <p:cNvCxnSpPr>
              <a:endCxn id="1459"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cxnSp>
        <p:nvCxnSpPr>
          <p:cNvPr id="1461" name="Google Shape;1461;gd9ac8bd7d3_1_991"/>
          <p:cNvCxnSpPr>
            <a:endCxn id="1459" idx="1"/>
          </p:cNvCxnSpPr>
          <p:nvPr/>
        </p:nvCxnSpPr>
        <p:spPr>
          <a:xfrm flipH="1" rot="10800000">
            <a:off x="4495857" y="4340859"/>
            <a:ext cx="1066800" cy="15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grpSp>
        <p:nvGrpSpPr>
          <p:cNvPr id="1462" name="Google Shape;1462;gd9ac8bd7d3_1_991"/>
          <p:cNvGrpSpPr/>
          <p:nvPr/>
        </p:nvGrpSpPr>
        <p:grpSpPr>
          <a:xfrm>
            <a:off x="3505257" y="4800423"/>
            <a:ext cx="1358836" cy="461977"/>
            <a:chOff x="5562600" y="4110335"/>
            <a:chExt cx="1358700" cy="461700"/>
          </a:xfrm>
        </p:grpSpPr>
        <p:sp>
          <p:nvSpPr>
            <p:cNvPr id="1463" name="Google Shape;1463;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D</a:t>
              </a:r>
              <a:endParaRPr sz="4000">
                <a:solidFill>
                  <a:srgbClr val="FFFFFF"/>
                </a:solidFill>
                <a:latin typeface="Arial"/>
                <a:ea typeface="Arial"/>
                <a:cs typeface="Arial"/>
                <a:sym typeface="Arial"/>
              </a:endParaRPr>
            </a:p>
          </p:txBody>
        </p:sp>
        <p:cxnSp>
          <p:nvCxnSpPr>
            <p:cNvPr id="1464" name="Google Shape;1464;gd9ac8bd7d3_1_991"/>
            <p:cNvCxnSpPr>
              <a:endCxn id="1463"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grpSp>
        <p:nvGrpSpPr>
          <p:cNvPr id="1465" name="Google Shape;1465;gd9ac8bd7d3_1_991"/>
          <p:cNvGrpSpPr/>
          <p:nvPr/>
        </p:nvGrpSpPr>
        <p:grpSpPr>
          <a:xfrm>
            <a:off x="3505257" y="5410023"/>
            <a:ext cx="1358836" cy="461977"/>
            <a:chOff x="5562600" y="4110335"/>
            <a:chExt cx="1358700" cy="461700"/>
          </a:xfrm>
        </p:grpSpPr>
        <p:sp>
          <p:nvSpPr>
            <p:cNvPr id="1466" name="Google Shape;1466;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A</a:t>
              </a:r>
              <a:endParaRPr sz="4000">
                <a:solidFill>
                  <a:srgbClr val="FFFFFF"/>
                </a:solidFill>
                <a:latin typeface="Arial"/>
                <a:ea typeface="Arial"/>
                <a:cs typeface="Arial"/>
                <a:sym typeface="Arial"/>
              </a:endParaRPr>
            </a:p>
          </p:txBody>
        </p:sp>
        <p:cxnSp>
          <p:nvCxnSpPr>
            <p:cNvPr id="1467" name="Google Shape;1467;gd9ac8bd7d3_1_991"/>
            <p:cNvCxnSpPr>
              <a:endCxn id="1466"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grpSp>
        <p:nvGrpSpPr>
          <p:cNvPr id="1468" name="Google Shape;1468;gd9ac8bd7d3_1_991"/>
          <p:cNvGrpSpPr/>
          <p:nvPr/>
        </p:nvGrpSpPr>
        <p:grpSpPr>
          <a:xfrm>
            <a:off x="5562657" y="5410023"/>
            <a:ext cx="1358836" cy="461977"/>
            <a:chOff x="5562600" y="4110335"/>
            <a:chExt cx="1358700" cy="461700"/>
          </a:xfrm>
        </p:grpSpPr>
        <p:sp>
          <p:nvSpPr>
            <p:cNvPr id="1469" name="Google Shape;1469;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B</a:t>
              </a:r>
              <a:endParaRPr sz="4000">
                <a:solidFill>
                  <a:srgbClr val="FFFFFF"/>
                </a:solidFill>
                <a:latin typeface="Arial"/>
                <a:ea typeface="Arial"/>
                <a:cs typeface="Arial"/>
                <a:sym typeface="Arial"/>
              </a:endParaRPr>
            </a:p>
          </p:txBody>
        </p:sp>
        <p:cxnSp>
          <p:nvCxnSpPr>
            <p:cNvPr id="1470" name="Google Shape;1470;gd9ac8bd7d3_1_991"/>
            <p:cNvCxnSpPr>
              <a:endCxn id="1469"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grpSp>
        <p:nvGrpSpPr>
          <p:cNvPr id="1471" name="Google Shape;1471;gd9ac8bd7d3_1_991"/>
          <p:cNvGrpSpPr/>
          <p:nvPr/>
        </p:nvGrpSpPr>
        <p:grpSpPr>
          <a:xfrm>
            <a:off x="7708957" y="5410023"/>
            <a:ext cx="1358836" cy="461977"/>
            <a:chOff x="5562600" y="4110335"/>
            <a:chExt cx="1358700" cy="461700"/>
          </a:xfrm>
        </p:grpSpPr>
        <p:sp>
          <p:nvSpPr>
            <p:cNvPr id="1472" name="Google Shape;1472;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D</a:t>
              </a:r>
              <a:endParaRPr sz="4000">
                <a:solidFill>
                  <a:srgbClr val="FFFFFF"/>
                </a:solidFill>
                <a:latin typeface="Arial"/>
                <a:ea typeface="Arial"/>
                <a:cs typeface="Arial"/>
                <a:sym typeface="Arial"/>
              </a:endParaRPr>
            </a:p>
          </p:txBody>
        </p:sp>
        <p:cxnSp>
          <p:nvCxnSpPr>
            <p:cNvPr id="1473" name="Google Shape;1473;gd9ac8bd7d3_1_991"/>
            <p:cNvCxnSpPr>
              <a:endCxn id="1472"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grpSp>
        <p:nvGrpSpPr>
          <p:cNvPr id="1474" name="Google Shape;1474;gd9ac8bd7d3_1_991"/>
          <p:cNvGrpSpPr/>
          <p:nvPr/>
        </p:nvGrpSpPr>
        <p:grpSpPr>
          <a:xfrm>
            <a:off x="3505257" y="6014870"/>
            <a:ext cx="1358836" cy="461977"/>
            <a:chOff x="5562600" y="4110335"/>
            <a:chExt cx="1358700" cy="461700"/>
          </a:xfrm>
        </p:grpSpPr>
        <p:sp>
          <p:nvSpPr>
            <p:cNvPr id="1475" name="Google Shape;1475;gd9ac8bd7d3_1_991"/>
            <p:cNvSpPr/>
            <p:nvPr/>
          </p:nvSpPr>
          <p:spPr>
            <a:xfrm>
              <a:off x="5562600" y="4110335"/>
              <a:ext cx="1358700" cy="461700"/>
            </a:xfrm>
            <a:prstGeom prst="rect">
              <a:avLst/>
            </a:prstGeom>
            <a:noFill/>
            <a:ln cap="flat" cmpd="sng" w="381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FFFF"/>
                  </a:solidFill>
                  <a:latin typeface="Arial"/>
                  <a:ea typeface="Arial"/>
                  <a:cs typeface="Arial"/>
                  <a:sym typeface="Arial"/>
                </a:rPr>
                <a:t>A</a:t>
              </a:r>
              <a:endParaRPr sz="4000">
                <a:solidFill>
                  <a:srgbClr val="FFFFFF"/>
                </a:solidFill>
                <a:latin typeface="Arial"/>
                <a:ea typeface="Arial"/>
                <a:cs typeface="Arial"/>
                <a:sym typeface="Arial"/>
              </a:endParaRPr>
            </a:p>
          </p:txBody>
        </p:sp>
        <p:cxnSp>
          <p:nvCxnSpPr>
            <p:cNvPr id="1476" name="Google Shape;1476;gd9ac8bd7d3_1_991"/>
            <p:cNvCxnSpPr>
              <a:endCxn id="1475" idx="2"/>
            </p:cNvCxnSpPr>
            <p:nvPr/>
          </p:nvCxnSpPr>
          <p:spPr>
            <a:xfrm flipH="1">
              <a:off x="6241950" y="4110335"/>
              <a:ext cx="4800" cy="461700"/>
            </a:xfrm>
            <a:prstGeom prst="straightConnector1">
              <a:avLst/>
            </a:prstGeom>
            <a:noFill/>
            <a:ln cap="flat" cmpd="sng" w="38100">
              <a:solidFill>
                <a:schemeClr val="lt1"/>
              </a:solidFill>
              <a:prstDash val="solid"/>
              <a:round/>
              <a:headEnd len="sm" w="sm" type="none"/>
              <a:tailEnd len="sm" w="sm" type="none"/>
            </a:ln>
          </p:spPr>
        </p:cxnSp>
      </p:grpSp>
      <p:cxnSp>
        <p:nvCxnSpPr>
          <p:cNvPr id="1477" name="Google Shape;1477;gd9ac8bd7d3_1_991"/>
          <p:cNvCxnSpPr/>
          <p:nvPr/>
        </p:nvCxnSpPr>
        <p:spPr>
          <a:xfrm>
            <a:off x="2438400" y="5010150"/>
            <a:ext cx="990600" cy="189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cxnSp>
        <p:nvCxnSpPr>
          <p:cNvPr id="1478" name="Google Shape;1478;gd9ac8bd7d3_1_991"/>
          <p:cNvCxnSpPr/>
          <p:nvPr/>
        </p:nvCxnSpPr>
        <p:spPr>
          <a:xfrm>
            <a:off x="2438400" y="5638800"/>
            <a:ext cx="990600" cy="189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cxnSp>
        <p:nvCxnSpPr>
          <p:cNvPr id="1479" name="Google Shape;1479;gd9ac8bd7d3_1_991"/>
          <p:cNvCxnSpPr/>
          <p:nvPr/>
        </p:nvCxnSpPr>
        <p:spPr>
          <a:xfrm>
            <a:off x="2438400" y="6305550"/>
            <a:ext cx="990600" cy="189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cxnSp>
        <p:nvCxnSpPr>
          <p:cNvPr id="1480" name="Google Shape;1480;gd9ac8bd7d3_1_991"/>
          <p:cNvCxnSpPr/>
          <p:nvPr/>
        </p:nvCxnSpPr>
        <p:spPr>
          <a:xfrm flipH="1" rot="10800000">
            <a:off x="4495800" y="5637300"/>
            <a:ext cx="1066800" cy="15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cxnSp>
        <p:nvCxnSpPr>
          <p:cNvPr id="1481" name="Google Shape;1481;gd9ac8bd7d3_1_991"/>
          <p:cNvCxnSpPr/>
          <p:nvPr/>
        </p:nvCxnSpPr>
        <p:spPr>
          <a:xfrm flipH="1" rot="10800000">
            <a:off x="6629400" y="5638888"/>
            <a:ext cx="1066800" cy="1500"/>
          </a:xfrm>
          <a:prstGeom prst="straightConnector1">
            <a:avLst/>
          </a:prstGeom>
          <a:noFill/>
          <a:ln cap="flat" cmpd="sng" w="57150">
            <a:solidFill>
              <a:schemeClr val="accent3"/>
            </a:solidFill>
            <a:prstDash val="solid"/>
            <a:round/>
            <a:headEnd len="med" w="med" type="oval"/>
            <a:tailEnd len="lg" w="lg" type="stealth"/>
          </a:ln>
          <a:effectLst>
            <a:outerShdw blurRad="40000" rotWithShape="0" dir="5400000" dist="23000">
              <a:srgbClr val="000000">
                <a:alpha val="34900"/>
              </a:srgbClr>
            </a:outerShdw>
          </a:effectLst>
        </p:spPr>
      </p:cxnSp>
      <p:cxnSp>
        <p:nvCxnSpPr>
          <p:cNvPr id="1482" name="Google Shape;1482;gd9ac8bd7d3_1_991"/>
          <p:cNvCxnSpPr/>
          <p:nvPr/>
        </p:nvCxnSpPr>
        <p:spPr>
          <a:xfrm>
            <a:off x="6248400" y="4114800"/>
            <a:ext cx="685800" cy="457200"/>
          </a:xfrm>
          <a:prstGeom prst="straightConnector1">
            <a:avLst/>
          </a:prstGeom>
          <a:noFill/>
          <a:ln cap="flat" cmpd="sng" w="38100">
            <a:solidFill>
              <a:schemeClr val="lt1"/>
            </a:solidFill>
            <a:prstDash val="solid"/>
            <a:round/>
            <a:headEnd len="sm" w="sm" type="none"/>
            <a:tailEnd len="sm" w="sm" type="none"/>
          </a:ln>
        </p:spPr>
      </p:cxnSp>
      <p:cxnSp>
        <p:nvCxnSpPr>
          <p:cNvPr id="1483" name="Google Shape;1483;gd9ac8bd7d3_1_991"/>
          <p:cNvCxnSpPr>
            <a:stCxn id="1459" idx="2"/>
          </p:cNvCxnSpPr>
          <p:nvPr/>
        </p:nvCxnSpPr>
        <p:spPr>
          <a:xfrm flipH="1" rot="10800000">
            <a:off x="6242075" y="4114647"/>
            <a:ext cx="692100" cy="457200"/>
          </a:xfrm>
          <a:prstGeom prst="straightConnector1">
            <a:avLst/>
          </a:prstGeom>
          <a:noFill/>
          <a:ln cap="flat" cmpd="sng" w="38100">
            <a:solidFill>
              <a:schemeClr val="lt1"/>
            </a:solidFill>
            <a:prstDash val="solid"/>
            <a:round/>
            <a:headEnd len="sm" w="sm" type="none"/>
            <a:tailEnd len="sm" w="sm" type="none"/>
          </a:ln>
        </p:spPr>
      </p:cxnSp>
      <p:cxnSp>
        <p:nvCxnSpPr>
          <p:cNvPr id="1484" name="Google Shape;1484;gd9ac8bd7d3_1_991"/>
          <p:cNvCxnSpPr/>
          <p:nvPr/>
        </p:nvCxnSpPr>
        <p:spPr>
          <a:xfrm>
            <a:off x="4191000" y="4800600"/>
            <a:ext cx="685800" cy="457200"/>
          </a:xfrm>
          <a:prstGeom prst="straightConnector1">
            <a:avLst/>
          </a:prstGeom>
          <a:noFill/>
          <a:ln cap="flat" cmpd="sng" w="38100">
            <a:solidFill>
              <a:schemeClr val="lt1"/>
            </a:solidFill>
            <a:prstDash val="solid"/>
            <a:round/>
            <a:headEnd len="sm" w="sm" type="none"/>
            <a:tailEnd len="sm" w="sm" type="none"/>
          </a:ln>
        </p:spPr>
      </p:cxnSp>
      <p:cxnSp>
        <p:nvCxnSpPr>
          <p:cNvPr id="1485" name="Google Shape;1485;gd9ac8bd7d3_1_991"/>
          <p:cNvCxnSpPr/>
          <p:nvPr/>
        </p:nvCxnSpPr>
        <p:spPr>
          <a:xfrm flipH="1" rot="10800000">
            <a:off x="4184650" y="4800600"/>
            <a:ext cx="692100" cy="457200"/>
          </a:xfrm>
          <a:prstGeom prst="straightConnector1">
            <a:avLst/>
          </a:prstGeom>
          <a:noFill/>
          <a:ln cap="flat" cmpd="sng" w="38100">
            <a:solidFill>
              <a:schemeClr val="lt1"/>
            </a:solidFill>
            <a:prstDash val="solid"/>
            <a:round/>
            <a:headEnd len="sm" w="sm" type="none"/>
            <a:tailEnd len="sm" w="sm" type="none"/>
          </a:ln>
        </p:spPr>
      </p:cxnSp>
      <p:cxnSp>
        <p:nvCxnSpPr>
          <p:cNvPr id="1486" name="Google Shape;1486;gd9ac8bd7d3_1_991"/>
          <p:cNvCxnSpPr/>
          <p:nvPr/>
        </p:nvCxnSpPr>
        <p:spPr>
          <a:xfrm>
            <a:off x="8388350" y="5410200"/>
            <a:ext cx="685800" cy="457200"/>
          </a:xfrm>
          <a:prstGeom prst="straightConnector1">
            <a:avLst/>
          </a:prstGeom>
          <a:noFill/>
          <a:ln cap="flat" cmpd="sng" w="38100">
            <a:solidFill>
              <a:schemeClr val="lt1"/>
            </a:solidFill>
            <a:prstDash val="solid"/>
            <a:round/>
            <a:headEnd len="sm" w="sm" type="none"/>
            <a:tailEnd len="sm" w="sm" type="none"/>
          </a:ln>
        </p:spPr>
      </p:cxnSp>
      <p:cxnSp>
        <p:nvCxnSpPr>
          <p:cNvPr id="1487" name="Google Shape;1487;gd9ac8bd7d3_1_991"/>
          <p:cNvCxnSpPr/>
          <p:nvPr/>
        </p:nvCxnSpPr>
        <p:spPr>
          <a:xfrm flipH="1" rot="10800000">
            <a:off x="8382000" y="5410200"/>
            <a:ext cx="692100" cy="457200"/>
          </a:xfrm>
          <a:prstGeom prst="straightConnector1">
            <a:avLst/>
          </a:prstGeom>
          <a:noFill/>
          <a:ln cap="flat" cmpd="sng" w="38100">
            <a:solidFill>
              <a:schemeClr val="lt1"/>
            </a:solidFill>
            <a:prstDash val="solid"/>
            <a:round/>
            <a:headEnd len="sm" w="sm" type="none"/>
            <a:tailEnd len="sm" w="sm" type="none"/>
          </a:ln>
        </p:spPr>
      </p:cxnSp>
      <p:cxnSp>
        <p:nvCxnSpPr>
          <p:cNvPr id="1488" name="Google Shape;1488;gd9ac8bd7d3_1_991"/>
          <p:cNvCxnSpPr/>
          <p:nvPr/>
        </p:nvCxnSpPr>
        <p:spPr>
          <a:xfrm>
            <a:off x="4197350" y="6019800"/>
            <a:ext cx="685800" cy="457200"/>
          </a:xfrm>
          <a:prstGeom prst="straightConnector1">
            <a:avLst/>
          </a:prstGeom>
          <a:noFill/>
          <a:ln cap="flat" cmpd="sng" w="38100">
            <a:solidFill>
              <a:schemeClr val="lt1"/>
            </a:solidFill>
            <a:prstDash val="solid"/>
            <a:round/>
            <a:headEnd len="sm" w="sm" type="none"/>
            <a:tailEnd len="sm" w="sm" type="none"/>
          </a:ln>
        </p:spPr>
      </p:cxnSp>
      <p:cxnSp>
        <p:nvCxnSpPr>
          <p:cNvPr id="1489" name="Google Shape;1489;gd9ac8bd7d3_1_991"/>
          <p:cNvCxnSpPr/>
          <p:nvPr/>
        </p:nvCxnSpPr>
        <p:spPr>
          <a:xfrm flipH="1" rot="10800000">
            <a:off x="4191000" y="6019800"/>
            <a:ext cx="692100" cy="4572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1000"/>
                                        <p:tgtEl>
                                          <p:spTgt spid="1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2000"/>
                                        <p:tgtEl>
                                          <p:spTgt spid="1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8"/>
                                        </p:tgtEl>
                                        <p:attrNameLst>
                                          <p:attrName>style.visibility</p:attrName>
                                        </p:attrNameLst>
                                      </p:cBhvr>
                                      <p:to>
                                        <p:strVal val="visible"/>
                                      </p:to>
                                    </p:set>
                                    <p:animEffect filter="fade" transition="in">
                                      <p:cBhvr>
                                        <p:cTn dur="500"/>
                                        <p:tgtEl>
                                          <p:spTgt spid="1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7"/>
                                        </p:tgtEl>
                                        <p:attrNameLst>
                                          <p:attrName>style.visibility</p:attrName>
                                        </p:attrNameLst>
                                      </p:cBhvr>
                                      <p:to>
                                        <p:strVal val="visible"/>
                                      </p:to>
                                    </p:set>
                                    <p:animEffect filter="fade" transition="in">
                                      <p:cBhvr>
                                        <p:cTn dur="1000"/>
                                        <p:tgtEl>
                                          <p:spTgt spid="1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4"/>
                                        </p:tgtEl>
                                        <p:attrNameLst>
                                          <p:attrName>style.visibility</p:attrName>
                                        </p:attrNameLst>
                                      </p:cBhvr>
                                      <p:to>
                                        <p:strVal val="visible"/>
                                      </p:to>
                                    </p:set>
                                    <p:animEffect filter="fade" transition="in">
                                      <p:cBhvr>
                                        <p:cTn dur="1000"/>
                                        <p:tgtEl>
                                          <p:spTgt spid="1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1"/>
                                        </p:tgtEl>
                                        <p:attrNameLst>
                                          <p:attrName>style.visibility</p:attrName>
                                        </p:attrNameLst>
                                      </p:cBhvr>
                                      <p:to>
                                        <p:strVal val="visible"/>
                                      </p:to>
                                    </p:set>
                                    <p:animEffect filter="fade" transition="in">
                                      <p:cBhvr>
                                        <p:cTn dur="1000"/>
                                        <p:tgtEl>
                                          <p:spTgt spid="1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8"/>
                                        </p:tgtEl>
                                        <p:attrNameLst>
                                          <p:attrName>style.visibility</p:attrName>
                                        </p:attrNameLst>
                                      </p:cBhvr>
                                      <p:to>
                                        <p:strVal val="visible"/>
                                      </p:to>
                                    </p:set>
                                    <p:animEffect filter="fade" transition="in">
                                      <p:cBhvr>
                                        <p:cTn dur="1000"/>
                                        <p:tgtEl>
                                          <p:spTgt spid="1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2"/>
                                        </p:tgtEl>
                                        <p:attrNameLst>
                                          <p:attrName>style.visibility</p:attrName>
                                        </p:attrNameLst>
                                      </p:cBhvr>
                                      <p:to>
                                        <p:strVal val="visible"/>
                                      </p:to>
                                    </p:set>
                                    <p:anim calcmode="lin" valueType="num">
                                      <p:cBhvr additive="base">
                                        <p:cTn dur="500"/>
                                        <p:tgtEl>
                                          <p:spTgt spid="1482"/>
                                        </p:tgtEl>
                                        <p:attrNameLst>
                                          <p:attrName>ppt_w</p:attrName>
                                        </p:attrNameLst>
                                      </p:cBhvr>
                                      <p:tavLst>
                                        <p:tav fmla="" tm="0">
                                          <p:val>
                                            <p:strVal val="0"/>
                                          </p:val>
                                        </p:tav>
                                        <p:tav fmla="" tm="100000">
                                          <p:val>
                                            <p:strVal val="#ppt_w"/>
                                          </p:val>
                                        </p:tav>
                                      </p:tavLst>
                                    </p:anim>
                                    <p:anim calcmode="lin" valueType="num">
                                      <p:cBhvr additive="base">
                                        <p:cTn dur="500"/>
                                        <p:tgtEl>
                                          <p:spTgt spid="14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83"/>
                                        </p:tgtEl>
                                        <p:attrNameLst>
                                          <p:attrName>style.visibility</p:attrName>
                                        </p:attrNameLst>
                                      </p:cBhvr>
                                      <p:to>
                                        <p:strVal val="visible"/>
                                      </p:to>
                                    </p:set>
                                    <p:anim calcmode="lin" valueType="num">
                                      <p:cBhvr additive="base">
                                        <p:cTn dur="500"/>
                                        <p:tgtEl>
                                          <p:spTgt spid="1483"/>
                                        </p:tgtEl>
                                        <p:attrNameLst>
                                          <p:attrName>ppt_w</p:attrName>
                                        </p:attrNameLst>
                                      </p:cBhvr>
                                      <p:tavLst>
                                        <p:tav fmla="" tm="0">
                                          <p:val>
                                            <p:strVal val="0"/>
                                          </p:val>
                                        </p:tav>
                                        <p:tav fmla="" tm="100000">
                                          <p:val>
                                            <p:strVal val="#ppt_w"/>
                                          </p:val>
                                        </p:tav>
                                      </p:tavLst>
                                    </p:anim>
                                    <p:anim calcmode="lin" valueType="num">
                                      <p:cBhvr additive="base">
                                        <p:cTn dur="500"/>
                                        <p:tgtEl>
                                          <p:spTgt spid="14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1000"/>
                                        <p:tgtEl>
                                          <p:spTgt spid="1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5"/>
                                        </p:tgtEl>
                                        <p:attrNameLst>
                                          <p:attrName>style.visibility</p:attrName>
                                        </p:attrNameLst>
                                      </p:cBhvr>
                                      <p:to>
                                        <p:strVal val="visible"/>
                                      </p:to>
                                    </p:set>
                                    <p:anim calcmode="lin" valueType="num">
                                      <p:cBhvr additive="base">
                                        <p:cTn dur="500"/>
                                        <p:tgtEl>
                                          <p:spTgt spid="1485"/>
                                        </p:tgtEl>
                                        <p:attrNameLst>
                                          <p:attrName>ppt_w</p:attrName>
                                        </p:attrNameLst>
                                      </p:cBhvr>
                                      <p:tavLst>
                                        <p:tav fmla="" tm="0">
                                          <p:val>
                                            <p:strVal val="0"/>
                                          </p:val>
                                        </p:tav>
                                        <p:tav fmla="" tm="100000">
                                          <p:val>
                                            <p:strVal val="#ppt_w"/>
                                          </p:val>
                                        </p:tav>
                                      </p:tavLst>
                                    </p:anim>
                                    <p:anim calcmode="lin" valueType="num">
                                      <p:cBhvr additive="base">
                                        <p:cTn dur="500"/>
                                        <p:tgtEl>
                                          <p:spTgt spid="14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84"/>
                                        </p:tgtEl>
                                        <p:attrNameLst>
                                          <p:attrName>style.visibility</p:attrName>
                                        </p:attrNameLst>
                                      </p:cBhvr>
                                      <p:to>
                                        <p:strVal val="visible"/>
                                      </p:to>
                                    </p:set>
                                    <p:anim calcmode="lin" valueType="num">
                                      <p:cBhvr additive="base">
                                        <p:cTn dur="500"/>
                                        <p:tgtEl>
                                          <p:spTgt spid="1484"/>
                                        </p:tgtEl>
                                        <p:attrNameLst>
                                          <p:attrName>ppt_w</p:attrName>
                                        </p:attrNameLst>
                                      </p:cBhvr>
                                      <p:tavLst>
                                        <p:tav fmla="" tm="0">
                                          <p:val>
                                            <p:strVal val="0"/>
                                          </p:val>
                                        </p:tav>
                                        <p:tav fmla="" tm="100000">
                                          <p:val>
                                            <p:strVal val="#ppt_w"/>
                                          </p:val>
                                        </p:tav>
                                      </p:tavLst>
                                    </p:anim>
                                    <p:anim calcmode="lin" valueType="num">
                                      <p:cBhvr additive="base">
                                        <p:cTn dur="500"/>
                                        <p:tgtEl>
                                          <p:spTgt spid="148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1000"/>
                                        <p:tgtEl>
                                          <p:spTgt spid="1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5"/>
                                        </p:tgtEl>
                                        <p:attrNameLst>
                                          <p:attrName>style.visibility</p:attrName>
                                        </p:attrNameLst>
                                      </p:cBhvr>
                                      <p:to>
                                        <p:strVal val="visible"/>
                                      </p:to>
                                    </p:set>
                                    <p:animEffect filter="fade" transition="in">
                                      <p:cBhvr>
                                        <p:cTn dur="1000"/>
                                        <p:tgtEl>
                                          <p:spTgt spid="1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1000"/>
                                        <p:tgtEl>
                                          <p:spTgt spid="1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8"/>
                                        </p:tgtEl>
                                        <p:attrNameLst>
                                          <p:attrName>style.visibility</p:attrName>
                                        </p:attrNameLst>
                                      </p:cBhvr>
                                      <p:to>
                                        <p:strVal val="visible"/>
                                      </p:to>
                                    </p:set>
                                    <p:animEffect filter="fade" transition="in">
                                      <p:cBhvr>
                                        <p:cTn dur="1000"/>
                                        <p:tgtEl>
                                          <p:spTgt spid="1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1000"/>
                                        <p:tgtEl>
                                          <p:spTgt spid="1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1"/>
                                        </p:tgtEl>
                                        <p:attrNameLst>
                                          <p:attrName>style.visibility</p:attrName>
                                        </p:attrNameLst>
                                      </p:cBhvr>
                                      <p:to>
                                        <p:strVal val="visible"/>
                                      </p:to>
                                    </p:set>
                                    <p:animEffect filter="fade" transition="in">
                                      <p:cBhvr>
                                        <p:cTn dur="1000"/>
                                        <p:tgtEl>
                                          <p:spTgt spid="1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7"/>
                                        </p:tgtEl>
                                        <p:attrNameLst>
                                          <p:attrName>style.visibility</p:attrName>
                                        </p:attrNameLst>
                                      </p:cBhvr>
                                      <p:to>
                                        <p:strVal val="visible"/>
                                      </p:to>
                                    </p:set>
                                    <p:anim calcmode="lin" valueType="num">
                                      <p:cBhvr additive="base">
                                        <p:cTn dur="500"/>
                                        <p:tgtEl>
                                          <p:spTgt spid="1487"/>
                                        </p:tgtEl>
                                        <p:attrNameLst>
                                          <p:attrName>ppt_w</p:attrName>
                                        </p:attrNameLst>
                                      </p:cBhvr>
                                      <p:tavLst>
                                        <p:tav fmla="" tm="0">
                                          <p:val>
                                            <p:strVal val="0"/>
                                          </p:val>
                                        </p:tav>
                                        <p:tav fmla="" tm="100000">
                                          <p:val>
                                            <p:strVal val="#ppt_w"/>
                                          </p:val>
                                        </p:tav>
                                      </p:tavLst>
                                    </p:anim>
                                    <p:anim calcmode="lin" valueType="num">
                                      <p:cBhvr additive="base">
                                        <p:cTn dur="500"/>
                                        <p:tgtEl>
                                          <p:spTgt spid="14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86"/>
                                        </p:tgtEl>
                                        <p:attrNameLst>
                                          <p:attrName>style.visibility</p:attrName>
                                        </p:attrNameLst>
                                      </p:cBhvr>
                                      <p:to>
                                        <p:strVal val="visible"/>
                                      </p:to>
                                    </p:set>
                                    <p:anim calcmode="lin" valueType="num">
                                      <p:cBhvr additive="base">
                                        <p:cTn dur="500"/>
                                        <p:tgtEl>
                                          <p:spTgt spid="1486"/>
                                        </p:tgtEl>
                                        <p:attrNameLst>
                                          <p:attrName>ppt_w</p:attrName>
                                        </p:attrNameLst>
                                      </p:cBhvr>
                                      <p:tavLst>
                                        <p:tav fmla="" tm="0">
                                          <p:val>
                                            <p:strVal val="0"/>
                                          </p:val>
                                        </p:tav>
                                        <p:tav fmla="" tm="100000">
                                          <p:val>
                                            <p:strVal val="#ppt_w"/>
                                          </p:val>
                                        </p:tav>
                                      </p:tavLst>
                                    </p:anim>
                                    <p:anim calcmode="lin" valueType="num">
                                      <p:cBhvr additive="base">
                                        <p:cTn dur="500"/>
                                        <p:tgtEl>
                                          <p:spTgt spid="14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1000"/>
                                        <p:tgtEl>
                                          <p:spTgt spid="1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4"/>
                                        </p:tgtEl>
                                        <p:attrNameLst>
                                          <p:attrName>style.visibility</p:attrName>
                                        </p:attrNameLst>
                                      </p:cBhvr>
                                      <p:to>
                                        <p:strVal val="visible"/>
                                      </p:to>
                                    </p:set>
                                    <p:animEffect filter="fade" transition="in">
                                      <p:cBhvr>
                                        <p:cTn dur="1000"/>
                                        <p:tgtEl>
                                          <p:spTgt spid="1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9"/>
                                        </p:tgtEl>
                                        <p:attrNameLst>
                                          <p:attrName>style.visibility</p:attrName>
                                        </p:attrNameLst>
                                      </p:cBhvr>
                                      <p:to>
                                        <p:strVal val="visible"/>
                                      </p:to>
                                    </p:set>
                                    <p:anim calcmode="lin" valueType="num">
                                      <p:cBhvr additive="base">
                                        <p:cTn dur="500"/>
                                        <p:tgtEl>
                                          <p:spTgt spid="1489"/>
                                        </p:tgtEl>
                                        <p:attrNameLst>
                                          <p:attrName>ppt_w</p:attrName>
                                        </p:attrNameLst>
                                      </p:cBhvr>
                                      <p:tavLst>
                                        <p:tav fmla="" tm="0">
                                          <p:val>
                                            <p:strVal val="0"/>
                                          </p:val>
                                        </p:tav>
                                        <p:tav fmla="" tm="100000">
                                          <p:val>
                                            <p:strVal val="#ppt_w"/>
                                          </p:val>
                                        </p:tav>
                                      </p:tavLst>
                                    </p:anim>
                                    <p:anim calcmode="lin" valueType="num">
                                      <p:cBhvr additive="base">
                                        <p:cTn dur="500"/>
                                        <p:tgtEl>
                                          <p:spTgt spid="14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88"/>
                                        </p:tgtEl>
                                        <p:attrNameLst>
                                          <p:attrName>style.visibility</p:attrName>
                                        </p:attrNameLst>
                                      </p:cBhvr>
                                      <p:to>
                                        <p:strVal val="visible"/>
                                      </p:to>
                                    </p:set>
                                    <p:anim calcmode="lin" valueType="num">
                                      <p:cBhvr additive="base">
                                        <p:cTn dur="500"/>
                                        <p:tgtEl>
                                          <p:spTgt spid="1488"/>
                                        </p:tgtEl>
                                        <p:attrNameLst>
                                          <p:attrName>ppt_w</p:attrName>
                                        </p:attrNameLst>
                                      </p:cBhvr>
                                      <p:tavLst>
                                        <p:tav fmla="" tm="0">
                                          <p:val>
                                            <p:strVal val="0"/>
                                          </p:val>
                                        </p:tav>
                                        <p:tav fmla="" tm="100000">
                                          <p:val>
                                            <p:strVal val="#ppt_w"/>
                                          </p:val>
                                        </p:tav>
                                      </p:tavLst>
                                    </p:anim>
                                    <p:anim calcmode="lin" valueType="num">
                                      <p:cBhvr additive="base">
                                        <p:cTn dur="500"/>
                                        <p:tgtEl>
                                          <p:spTgt spid="14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gd9ac8bd7d3_1_1051"/>
          <p:cNvSpPr/>
          <p:nvPr/>
        </p:nvSpPr>
        <p:spPr>
          <a:xfrm>
            <a:off x="3886200" y="0"/>
            <a:ext cx="1569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FA15D"/>
                </a:solidFill>
                <a:latin typeface="Arial"/>
                <a:ea typeface="Arial"/>
                <a:cs typeface="Arial"/>
                <a:sym typeface="Arial"/>
              </a:rPr>
              <a:t>BFS</a:t>
            </a:r>
            <a:endParaRPr/>
          </a:p>
        </p:txBody>
      </p:sp>
      <p:grpSp>
        <p:nvGrpSpPr>
          <p:cNvPr id="1495" name="Google Shape;1495;gd9ac8bd7d3_1_1051"/>
          <p:cNvGrpSpPr/>
          <p:nvPr/>
        </p:nvGrpSpPr>
        <p:grpSpPr>
          <a:xfrm>
            <a:off x="1371600" y="762000"/>
            <a:ext cx="6172200" cy="4191000"/>
            <a:chOff x="1371600" y="1447800"/>
            <a:chExt cx="6172200" cy="4191000"/>
          </a:xfrm>
        </p:grpSpPr>
        <p:cxnSp>
          <p:nvCxnSpPr>
            <p:cNvPr id="1496" name="Google Shape;1496;gd9ac8bd7d3_1_1051"/>
            <p:cNvCxnSpPr/>
            <p:nvPr/>
          </p:nvCxnSpPr>
          <p:spPr>
            <a:xfrm>
              <a:off x="1714500" y="2133600"/>
              <a:ext cx="38100" cy="11430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497" name="Google Shape;1497;gd9ac8bd7d3_1_1051"/>
            <p:cNvCxnSpPr/>
            <p:nvPr/>
          </p:nvCxnSpPr>
          <p:spPr>
            <a:xfrm flipH="1" rot="10800000">
              <a:off x="1905000" y="3505200"/>
              <a:ext cx="2743200" cy="17526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498" name="Google Shape;1498;gd9ac8bd7d3_1_1051"/>
            <p:cNvCxnSpPr/>
            <p:nvPr/>
          </p:nvCxnSpPr>
          <p:spPr>
            <a:xfrm>
              <a:off x="1905000" y="19050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499" name="Google Shape;1499;gd9ac8bd7d3_1_1051"/>
            <p:cNvCxnSpPr/>
            <p:nvPr/>
          </p:nvCxnSpPr>
          <p:spPr>
            <a:xfrm>
              <a:off x="4648200" y="19050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00" name="Google Shape;1500;gd9ac8bd7d3_1_1051"/>
            <p:cNvCxnSpPr/>
            <p:nvPr/>
          </p:nvCxnSpPr>
          <p:spPr>
            <a:xfrm>
              <a:off x="4800600" y="52578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01" name="Google Shape;1501;gd9ac8bd7d3_1_1051"/>
            <p:cNvCxnSpPr/>
            <p:nvPr/>
          </p:nvCxnSpPr>
          <p:spPr>
            <a:xfrm>
              <a:off x="1905000" y="53340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02" name="Google Shape;1502;gd9ac8bd7d3_1_1051"/>
            <p:cNvCxnSpPr/>
            <p:nvPr/>
          </p:nvCxnSpPr>
          <p:spPr>
            <a:xfrm>
              <a:off x="4800600" y="17526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03" name="Google Shape;1503;gd9ac8bd7d3_1_1051"/>
            <p:cNvCxnSpPr/>
            <p:nvPr/>
          </p:nvCxnSpPr>
          <p:spPr>
            <a:xfrm>
              <a:off x="1905000" y="18288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04" name="Google Shape;1504;gd9ac8bd7d3_1_1051"/>
            <p:cNvCxnSpPr/>
            <p:nvPr/>
          </p:nvCxnSpPr>
          <p:spPr>
            <a:xfrm>
              <a:off x="1752600" y="3581400"/>
              <a:ext cx="0" cy="16002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sp>
          <p:nvSpPr>
            <p:cNvPr id="1505" name="Google Shape;1505;gd9ac8bd7d3_1_1051"/>
            <p:cNvSpPr/>
            <p:nvPr/>
          </p:nvSpPr>
          <p:spPr>
            <a:xfrm>
              <a:off x="1371600" y="1524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A</a:t>
              </a:r>
              <a:endParaRPr b="1" sz="1800">
                <a:solidFill>
                  <a:schemeClr val="dk1"/>
                </a:solidFill>
                <a:latin typeface="Arial"/>
                <a:ea typeface="Arial"/>
                <a:cs typeface="Arial"/>
                <a:sym typeface="Arial"/>
              </a:endParaRPr>
            </a:p>
          </p:txBody>
        </p:sp>
        <p:sp>
          <p:nvSpPr>
            <p:cNvPr id="1506" name="Google Shape;1506;gd9ac8bd7d3_1_1051"/>
            <p:cNvSpPr/>
            <p:nvPr/>
          </p:nvSpPr>
          <p:spPr>
            <a:xfrm>
              <a:off x="4343400" y="1447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B</a:t>
              </a:r>
              <a:endParaRPr b="1" sz="1800">
                <a:solidFill>
                  <a:schemeClr val="dk1"/>
                </a:solidFill>
                <a:latin typeface="Arial"/>
                <a:ea typeface="Arial"/>
                <a:cs typeface="Arial"/>
                <a:sym typeface="Arial"/>
              </a:endParaRPr>
            </a:p>
          </p:txBody>
        </p:sp>
        <p:sp>
          <p:nvSpPr>
            <p:cNvPr id="1507" name="Google Shape;1507;gd9ac8bd7d3_1_1051"/>
            <p:cNvSpPr/>
            <p:nvPr/>
          </p:nvSpPr>
          <p:spPr>
            <a:xfrm>
              <a:off x="6781800" y="1447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C</a:t>
              </a:r>
              <a:endParaRPr b="1" sz="1800">
                <a:solidFill>
                  <a:schemeClr val="dk1"/>
                </a:solidFill>
                <a:latin typeface="Arial"/>
                <a:ea typeface="Arial"/>
                <a:cs typeface="Arial"/>
                <a:sym typeface="Arial"/>
              </a:endParaRPr>
            </a:p>
          </p:txBody>
        </p:sp>
        <p:sp>
          <p:nvSpPr>
            <p:cNvPr id="1508" name="Google Shape;1508;gd9ac8bd7d3_1_1051"/>
            <p:cNvSpPr/>
            <p:nvPr/>
          </p:nvSpPr>
          <p:spPr>
            <a:xfrm>
              <a:off x="13716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D</a:t>
              </a:r>
              <a:endParaRPr b="1" sz="1800">
                <a:solidFill>
                  <a:schemeClr val="dk1"/>
                </a:solidFill>
                <a:latin typeface="Arial"/>
                <a:ea typeface="Arial"/>
                <a:cs typeface="Arial"/>
                <a:sym typeface="Arial"/>
              </a:endParaRPr>
            </a:p>
          </p:txBody>
        </p:sp>
        <p:sp>
          <p:nvSpPr>
            <p:cNvPr id="1509" name="Google Shape;1509;gd9ac8bd7d3_1_1051"/>
            <p:cNvSpPr/>
            <p:nvPr/>
          </p:nvSpPr>
          <p:spPr>
            <a:xfrm>
              <a:off x="43434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E</a:t>
              </a:r>
              <a:endParaRPr b="1" sz="1800">
                <a:solidFill>
                  <a:schemeClr val="dk1"/>
                </a:solidFill>
                <a:latin typeface="Arial"/>
                <a:ea typeface="Arial"/>
                <a:cs typeface="Arial"/>
                <a:sym typeface="Arial"/>
              </a:endParaRPr>
            </a:p>
          </p:txBody>
        </p:sp>
        <p:sp>
          <p:nvSpPr>
            <p:cNvPr id="1510" name="Google Shape;1510;gd9ac8bd7d3_1_1051"/>
            <p:cNvSpPr/>
            <p:nvPr/>
          </p:nvSpPr>
          <p:spPr>
            <a:xfrm>
              <a:off x="68580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F</a:t>
              </a:r>
              <a:endParaRPr b="1" sz="1800">
                <a:solidFill>
                  <a:schemeClr val="dk1"/>
                </a:solidFill>
                <a:latin typeface="Arial"/>
                <a:ea typeface="Arial"/>
                <a:cs typeface="Arial"/>
                <a:sym typeface="Arial"/>
              </a:endParaRPr>
            </a:p>
          </p:txBody>
        </p:sp>
        <p:sp>
          <p:nvSpPr>
            <p:cNvPr id="1511" name="Google Shape;1511;gd9ac8bd7d3_1_1051"/>
            <p:cNvSpPr/>
            <p:nvPr/>
          </p:nvSpPr>
          <p:spPr>
            <a:xfrm>
              <a:off x="1447800" y="5029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G</a:t>
              </a:r>
              <a:endParaRPr b="1" sz="1800">
                <a:solidFill>
                  <a:schemeClr val="dk1"/>
                </a:solidFill>
                <a:latin typeface="Arial"/>
                <a:ea typeface="Arial"/>
                <a:cs typeface="Arial"/>
                <a:sym typeface="Arial"/>
              </a:endParaRPr>
            </a:p>
          </p:txBody>
        </p:sp>
        <p:sp>
          <p:nvSpPr>
            <p:cNvPr id="1512" name="Google Shape;1512;gd9ac8bd7d3_1_1051"/>
            <p:cNvSpPr/>
            <p:nvPr/>
          </p:nvSpPr>
          <p:spPr>
            <a:xfrm>
              <a:off x="4419600" y="5029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H</a:t>
              </a:r>
              <a:endParaRPr b="1" sz="1800">
                <a:solidFill>
                  <a:schemeClr val="dk1"/>
                </a:solidFill>
                <a:latin typeface="Arial"/>
                <a:ea typeface="Arial"/>
                <a:cs typeface="Arial"/>
                <a:sym typeface="Arial"/>
              </a:endParaRPr>
            </a:p>
          </p:txBody>
        </p:sp>
        <p:sp>
          <p:nvSpPr>
            <p:cNvPr id="1513" name="Google Shape;1513;gd9ac8bd7d3_1_1051"/>
            <p:cNvSpPr/>
            <p:nvPr/>
          </p:nvSpPr>
          <p:spPr>
            <a:xfrm>
              <a:off x="6858000" y="4953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I</a:t>
              </a:r>
              <a:endParaRPr b="1" sz="1800">
                <a:solidFill>
                  <a:schemeClr val="dk1"/>
                </a:solidFill>
                <a:latin typeface="Arial"/>
                <a:ea typeface="Arial"/>
                <a:cs typeface="Arial"/>
                <a:sym typeface="Arial"/>
              </a:endParaRPr>
            </a:p>
          </p:txBody>
        </p:sp>
      </p:grpSp>
      <p:sp>
        <p:nvSpPr>
          <p:cNvPr id="1514" name="Google Shape;1514;gd9ac8bd7d3_1_1051"/>
          <p:cNvSpPr/>
          <p:nvPr/>
        </p:nvSpPr>
        <p:spPr>
          <a:xfrm>
            <a:off x="304800" y="990600"/>
            <a:ext cx="990600" cy="381000"/>
          </a:xfrm>
          <a:prstGeom prst="rightArrow">
            <a:avLst>
              <a:gd fmla="val 50000" name="adj1"/>
              <a:gd fmla="val 50000" name="adj2"/>
            </a:avLst>
          </a:prstGeom>
          <a:gradFill>
            <a:gsLst>
              <a:gs pos="0">
                <a:srgbClr val="992D2B"/>
              </a:gs>
              <a:gs pos="80000">
                <a:srgbClr val="C93D39"/>
              </a:gs>
              <a:gs pos="100000">
                <a:srgbClr val="CD3A36"/>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5" name="Google Shape;1515;gd9ac8bd7d3_1_1051"/>
          <p:cNvSpPr/>
          <p:nvPr/>
        </p:nvSpPr>
        <p:spPr>
          <a:xfrm>
            <a:off x="8382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A</a:t>
            </a:r>
            <a:endParaRPr b="1" sz="1800">
              <a:solidFill>
                <a:schemeClr val="lt1"/>
              </a:solidFill>
              <a:latin typeface="Arial"/>
              <a:ea typeface="Arial"/>
              <a:cs typeface="Arial"/>
              <a:sym typeface="Arial"/>
            </a:endParaRPr>
          </a:p>
        </p:txBody>
      </p:sp>
      <p:sp>
        <p:nvSpPr>
          <p:cNvPr id="1516" name="Google Shape;1516;gd9ac8bd7d3_1_1051"/>
          <p:cNvSpPr/>
          <p:nvPr/>
        </p:nvSpPr>
        <p:spPr>
          <a:xfrm>
            <a:off x="16764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D</a:t>
            </a:r>
            <a:endParaRPr b="1" sz="1800">
              <a:solidFill>
                <a:schemeClr val="lt1"/>
              </a:solidFill>
              <a:latin typeface="Arial"/>
              <a:ea typeface="Arial"/>
              <a:cs typeface="Arial"/>
              <a:sym typeface="Arial"/>
            </a:endParaRPr>
          </a:p>
        </p:txBody>
      </p:sp>
      <p:sp>
        <p:nvSpPr>
          <p:cNvPr id="1517" name="Google Shape;1517;gd9ac8bd7d3_1_1051"/>
          <p:cNvSpPr/>
          <p:nvPr/>
        </p:nvSpPr>
        <p:spPr>
          <a:xfrm>
            <a:off x="25146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E</a:t>
            </a:r>
            <a:endParaRPr b="1" sz="1800">
              <a:solidFill>
                <a:schemeClr val="lt1"/>
              </a:solidFill>
              <a:latin typeface="Arial"/>
              <a:ea typeface="Arial"/>
              <a:cs typeface="Arial"/>
              <a:sym typeface="Arial"/>
            </a:endParaRPr>
          </a:p>
        </p:txBody>
      </p:sp>
      <p:sp>
        <p:nvSpPr>
          <p:cNvPr id="1518" name="Google Shape;1518;gd9ac8bd7d3_1_1051"/>
          <p:cNvSpPr/>
          <p:nvPr/>
        </p:nvSpPr>
        <p:spPr>
          <a:xfrm>
            <a:off x="33528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B</a:t>
            </a:r>
            <a:endParaRPr b="1" sz="1800">
              <a:solidFill>
                <a:schemeClr val="lt1"/>
              </a:solidFill>
              <a:latin typeface="Arial"/>
              <a:ea typeface="Arial"/>
              <a:cs typeface="Arial"/>
              <a:sym typeface="Arial"/>
            </a:endParaRPr>
          </a:p>
        </p:txBody>
      </p:sp>
      <p:sp>
        <p:nvSpPr>
          <p:cNvPr id="1519" name="Google Shape;1519;gd9ac8bd7d3_1_1051"/>
          <p:cNvSpPr/>
          <p:nvPr/>
        </p:nvSpPr>
        <p:spPr>
          <a:xfrm>
            <a:off x="41910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G</a:t>
            </a:r>
            <a:endParaRPr b="1" sz="1800">
              <a:solidFill>
                <a:schemeClr val="lt1"/>
              </a:solidFill>
              <a:latin typeface="Arial"/>
              <a:ea typeface="Arial"/>
              <a:cs typeface="Arial"/>
              <a:sym typeface="Arial"/>
            </a:endParaRPr>
          </a:p>
        </p:txBody>
      </p:sp>
      <p:sp>
        <p:nvSpPr>
          <p:cNvPr id="1520" name="Google Shape;1520;gd9ac8bd7d3_1_1051"/>
          <p:cNvSpPr/>
          <p:nvPr/>
        </p:nvSpPr>
        <p:spPr>
          <a:xfrm>
            <a:off x="50292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C</a:t>
            </a:r>
            <a:endParaRPr b="1" sz="1800">
              <a:solidFill>
                <a:schemeClr val="lt1"/>
              </a:solidFill>
              <a:latin typeface="Arial"/>
              <a:ea typeface="Arial"/>
              <a:cs typeface="Arial"/>
              <a:sym typeface="Arial"/>
            </a:endParaRPr>
          </a:p>
        </p:txBody>
      </p:sp>
      <p:sp>
        <p:nvSpPr>
          <p:cNvPr id="1521" name="Google Shape;1521;gd9ac8bd7d3_1_1051"/>
          <p:cNvSpPr/>
          <p:nvPr/>
        </p:nvSpPr>
        <p:spPr>
          <a:xfrm>
            <a:off x="58674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F</a:t>
            </a:r>
            <a:endParaRPr b="1" sz="1800">
              <a:solidFill>
                <a:schemeClr val="lt1"/>
              </a:solidFill>
              <a:latin typeface="Arial"/>
              <a:ea typeface="Arial"/>
              <a:cs typeface="Arial"/>
              <a:sym typeface="Arial"/>
            </a:endParaRPr>
          </a:p>
        </p:txBody>
      </p:sp>
      <p:sp>
        <p:nvSpPr>
          <p:cNvPr id="1522" name="Google Shape;1522;gd9ac8bd7d3_1_1051"/>
          <p:cNvSpPr/>
          <p:nvPr/>
        </p:nvSpPr>
        <p:spPr>
          <a:xfrm>
            <a:off x="67056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H</a:t>
            </a:r>
            <a:endParaRPr b="1" sz="1800">
              <a:solidFill>
                <a:schemeClr val="lt1"/>
              </a:solidFill>
              <a:latin typeface="Arial"/>
              <a:ea typeface="Arial"/>
              <a:cs typeface="Arial"/>
              <a:sym typeface="Arial"/>
            </a:endParaRPr>
          </a:p>
        </p:txBody>
      </p:sp>
      <p:sp>
        <p:nvSpPr>
          <p:cNvPr id="1523" name="Google Shape;1523;gd9ac8bd7d3_1_1051"/>
          <p:cNvSpPr/>
          <p:nvPr/>
        </p:nvSpPr>
        <p:spPr>
          <a:xfrm>
            <a:off x="75438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I</a:t>
            </a:r>
            <a:endParaRPr b="1" sz="1800">
              <a:solidFill>
                <a:schemeClr val="lt1"/>
              </a:solidFill>
              <a:latin typeface="Arial"/>
              <a:ea typeface="Arial"/>
              <a:cs typeface="Arial"/>
              <a:sym typeface="Arial"/>
            </a:endParaRPr>
          </a:p>
        </p:txBody>
      </p:sp>
      <p:sp>
        <p:nvSpPr>
          <p:cNvPr id="1524" name="Google Shape;1524;gd9ac8bd7d3_1_1051"/>
          <p:cNvSpPr/>
          <p:nvPr/>
        </p:nvSpPr>
        <p:spPr>
          <a:xfrm>
            <a:off x="8382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25" name="Google Shape;1525;gd9ac8bd7d3_1_1051"/>
          <p:cNvSpPr/>
          <p:nvPr/>
        </p:nvSpPr>
        <p:spPr>
          <a:xfrm>
            <a:off x="16764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26" name="Google Shape;1526;gd9ac8bd7d3_1_1051"/>
          <p:cNvSpPr/>
          <p:nvPr/>
        </p:nvSpPr>
        <p:spPr>
          <a:xfrm>
            <a:off x="25146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27" name="Google Shape;1527;gd9ac8bd7d3_1_1051"/>
          <p:cNvSpPr/>
          <p:nvPr/>
        </p:nvSpPr>
        <p:spPr>
          <a:xfrm>
            <a:off x="33528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28" name="Google Shape;1528;gd9ac8bd7d3_1_1051"/>
          <p:cNvSpPr/>
          <p:nvPr/>
        </p:nvSpPr>
        <p:spPr>
          <a:xfrm>
            <a:off x="41910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29" name="Google Shape;1529;gd9ac8bd7d3_1_1051"/>
          <p:cNvSpPr/>
          <p:nvPr/>
        </p:nvSpPr>
        <p:spPr>
          <a:xfrm>
            <a:off x="50292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30" name="Google Shape;1530;gd9ac8bd7d3_1_1051"/>
          <p:cNvSpPr/>
          <p:nvPr/>
        </p:nvSpPr>
        <p:spPr>
          <a:xfrm>
            <a:off x="58674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31" name="Google Shape;1531;gd9ac8bd7d3_1_1051"/>
          <p:cNvSpPr/>
          <p:nvPr/>
        </p:nvSpPr>
        <p:spPr>
          <a:xfrm>
            <a:off x="67056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32" name="Google Shape;1532;gd9ac8bd7d3_1_1051"/>
          <p:cNvSpPr/>
          <p:nvPr/>
        </p:nvSpPr>
        <p:spPr>
          <a:xfrm>
            <a:off x="75438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4"/>
                                        </p:tgtEl>
                                        <p:attrNameLst>
                                          <p:attrName>style.visibility</p:attrName>
                                        </p:attrNameLst>
                                      </p:cBhvr>
                                      <p:to>
                                        <p:strVal val="visible"/>
                                      </p:to>
                                    </p:set>
                                    <p:animEffect filter="fade" transition="in">
                                      <p:cBhvr>
                                        <p:cTn dur="1000"/>
                                        <p:tgtEl>
                                          <p:spTgt spid="1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95"/>
                                        </p:tgtEl>
                                        <p:attrNameLst>
                                          <p:attrName>style.visibility</p:attrName>
                                        </p:attrNameLst>
                                      </p:cBhvr>
                                      <p:to>
                                        <p:strVal val="visible"/>
                                      </p:to>
                                    </p:set>
                                    <p:anim calcmode="lin" valueType="num">
                                      <p:cBhvr additive="base">
                                        <p:cTn dur="500"/>
                                        <p:tgtEl>
                                          <p:spTgt spid="1495"/>
                                        </p:tgtEl>
                                        <p:attrNameLst>
                                          <p:attrName>ppt_w</p:attrName>
                                        </p:attrNameLst>
                                      </p:cBhvr>
                                      <p:tavLst>
                                        <p:tav fmla="" tm="0">
                                          <p:val>
                                            <p:strVal val="0"/>
                                          </p:val>
                                        </p:tav>
                                        <p:tav fmla="" tm="100000">
                                          <p:val>
                                            <p:strVal val="#ppt_w"/>
                                          </p:val>
                                        </p:tav>
                                      </p:tavLst>
                                    </p:anim>
                                    <p:anim calcmode="lin" valueType="num">
                                      <p:cBhvr additive="base">
                                        <p:cTn dur="500"/>
                                        <p:tgtEl>
                                          <p:spTgt spid="14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4"/>
                                        </p:tgtEl>
                                        <p:attrNameLst>
                                          <p:attrName>style.visibility</p:attrName>
                                        </p:attrNameLst>
                                      </p:cBhvr>
                                      <p:to>
                                        <p:strVal val="visible"/>
                                      </p:to>
                                    </p:set>
                                    <p:animEffect filter="fade" transition="in">
                                      <p:cBhvr>
                                        <p:cTn dur="1000"/>
                                        <p:tgtEl>
                                          <p:spTgt spid="1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4"/>
                                        </p:tgtEl>
                                        <p:attrNameLst>
                                          <p:attrName>style.visibility</p:attrName>
                                        </p:attrNameLst>
                                      </p:cBhvr>
                                      <p:to>
                                        <p:strVal val="visible"/>
                                      </p:to>
                                    </p:set>
                                    <p:animEffect filter="fade" transition="in">
                                      <p:cBhvr>
                                        <p:cTn dur="2000"/>
                                        <p:tgtEl>
                                          <p:spTgt spid="1524"/>
                                        </p:tgtEl>
                                      </p:cBhvr>
                                    </p:animEffect>
                                  </p:childTnLst>
                                </p:cTn>
                              </p:par>
                              <p:par>
                                <p:cTn fill="hold" nodeType="withEffect" presetClass="entr" presetID="10" presetSubtype="0">
                                  <p:stCondLst>
                                    <p:cond delay="0"/>
                                  </p:stCondLst>
                                  <p:childTnLst>
                                    <p:set>
                                      <p:cBhvr>
                                        <p:cTn dur="1" fill="hold">
                                          <p:stCondLst>
                                            <p:cond delay="0"/>
                                          </p:stCondLst>
                                        </p:cTn>
                                        <p:tgtEl>
                                          <p:spTgt spid="1525"/>
                                        </p:tgtEl>
                                        <p:attrNameLst>
                                          <p:attrName>style.visibility</p:attrName>
                                        </p:attrNameLst>
                                      </p:cBhvr>
                                      <p:to>
                                        <p:strVal val="visible"/>
                                      </p:to>
                                    </p:set>
                                    <p:animEffect filter="fade" transition="in">
                                      <p:cBhvr>
                                        <p:cTn dur="2000"/>
                                        <p:tgtEl>
                                          <p:spTgt spid="1525"/>
                                        </p:tgtEl>
                                      </p:cBhvr>
                                    </p:animEffect>
                                  </p:childTnLst>
                                </p:cTn>
                              </p:par>
                              <p:par>
                                <p:cTn fill="hold" nodeType="withEffect" presetClass="entr" presetID="10" presetSubtype="0">
                                  <p:stCondLst>
                                    <p:cond delay="0"/>
                                  </p:stCondLst>
                                  <p:childTnLst>
                                    <p:set>
                                      <p:cBhvr>
                                        <p:cTn dur="1" fill="hold">
                                          <p:stCondLst>
                                            <p:cond delay="0"/>
                                          </p:stCondLst>
                                        </p:cTn>
                                        <p:tgtEl>
                                          <p:spTgt spid="1526"/>
                                        </p:tgtEl>
                                        <p:attrNameLst>
                                          <p:attrName>style.visibility</p:attrName>
                                        </p:attrNameLst>
                                      </p:cBhvr>
                                      <p:to>
                                        <p:strVal val="visible"/>
                                      </p:to>
                                    </p:set>
                                    <p:animEffect filter="fade" transition="in">
                                      <p:cBhvr>
                                        <p:cTn dur="2000"/>
                                        <p:tgtEl>
                                          <p:spTgt spid="1526"/>
                                        </p:tgtEl>
                                      </p:cBhvr>
                                    </p:animEffect>
                                  </p:childTnLst>
                                </p:cTn>
                              </p:par>
                              <p:par>
                                <p:cTn fill="hold" nodeType="withEffect" presetClass="entr" presetID="10" presetSubtype="0">
                                  <p:stCondLst>
                                    <p:cond delay="0"/>
                                  </p:stCondLst>
                                  <p:childTnLst>
                                    <p:set>
                                      <p:cBhvr>
                                        <p:cTn dur="1" fill="hold">
                                          <p:stCondLst>
                                            <p:cond delay="0"/>
                                          </p:stCondLst>
                                        </p:cTn>
                                        <p:tgtEl>
                                          <p:spTgt spid="1527"/>
                                        </p:tgtEl>
                                        <p:attrNameLst>
                                          <p:attrName>style.visibility</p:attrName>
                                        </p:attrNameLst>
                                      </p:cBhvr>
                                      <p:to>
                                        <p:strVal val="visible"/>
                                      </p:to>
                                    </p:set>
                                    <p:animEffect filter="fade" transition="in">
                                      <p:cBhvr>
                                        <p:cTn dur="2000"/>
                                        <p:tgtEl>
                                          <p:spTgt spid="1527"/>
                                        </p:tgtEl>
                                      </p:cBhvr>
                                    </p:animEffect>
                                  </p:childTnLst>
                                </p:cTn>
                              </p:par>
                              <p:par>
                                <p:cTn fill="hold" nodeType="with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2000"/>
                                        <p:tgtEl>
                                          <p:spTgt spid="1528"/>
                                        </p:tgtEl>
                                      </p:cBhvr>
                                    </p:animEffect>
                                  </p:childTnLst>
                                </p:cTn>
                              </p:par>
                              <p:par>
                                <p:cTn fill="hold" nodeType="withEffect" presetClass="entr" presetID="10" presetSubtype="0">
                                  <p:stCondLst>
                                    <p:cond delay="0"/>
                                  </p:stCondLst>
                                  <p:childTnLst>
                                    <p:set>
                                      <p:cBhvr>
                                        <p:cTn dur="1" fill="hold">
                                          <p:stCondLst>
                                            <p:cond delay="0"/>
                                          </p:stCondLst>
                                        </p:cTn>
                                        <p:tgtEl>
                                          <p:spTgt spid="1529"/>
                                        </p:tgtEl>
                                        <p:attrNameLst>
                                          <p:attrName>style.visibility</p:attrName>
                                        </p:attrNameLst>
                                      </p:cBhvr>
                                      <p:to>
                                        <p:strVal val="visible"/>
                                      </p:to>
                                    </p:set>
                                    <p:animEffect filter="fade" transition="in">
                                      <p:cBhvr>
                                        <p:cTn dur="2000"/>
                                        <p:tgtEl>
                                          <p:spTgt spid="1529"/>
                                        </p:tgtEl>
                                      </p:cBhvr>
                                    </p:animEffect>
                                  </p:childTnLst>
                                </p:cTn>
                              </p:par>
                              <p:par>
                                <p:cTn fill="hold" nodeType="withEffect" presetClass="entr" presetID="10" presetSubtype="0">
                                  <p:stCondLst>
                                    <p:cond delay="0"/>
                                  </p:stCondLst>
                                  <p:childTnLst>
                                    <p:set>
                                      <p:cBhvr>
                                        <p:cTn dur="1" fill="hold">
                                          <p:stCondLst>
                                            <p:cond delay="0"/>
                                          </p:stCondLst>
                                        </p:cTn>
                                        <p:tgtEl>
                                          <p:spTgt spid="1530"/>
                                        </p:tgtEl>
                                        <p:attrNameLst>
                                          <p:attrName>style.visibility</p:attrName>
                                        </p:attrNameLst>
                                      </p:cBhvr>
                                      <p:to>
                                        <p:strVal val="visible"/>
                                      </p:to>
                                    </p:set>
                                    <p:animEffect filter="fade" transition="in">
                                      <p:cBhvr>
                                        <p:cTn dur="2000"/>
                                        <p:tgtEl>
                                          <p:spTgt spid="1530"/>
                                        </p:tgtEl>
                                      </p:cBhvr>
                                    </p:animEffect>
                                  </p:childTnLst>
                                </p:cTn>
                              </p:par>
                              <p:par>
                                <p:cTn fill="hold" nodeType="withEffect" presetClass="entr" presetID="10" presetSubtype="0">
                                  <p:stCondLst>
                                    <p:cond delay="0"/>
                                  </p:stCondLst>
                                  <p:childTnLst>
                                    <p:set>
                                      <p:cBhvr>
                                        <p:cTn dur="1" fill="hold">
                                          <p:stCondLst>
                                            <p:cond delay="0"/>
                                          </p:stCondLst>
                                        </p:cTn>
                                        <p:tgtEl>
                                          <p:spTgt spid="1531"/>
                                        </p:tgtEl>
                                        <p:attrNameLst>
                                          <p:attrName>style.visibility</p:attrName>
                                        </p:attrNameLst>
                                      </p:cBhvr>
                                      <p:to>
                                        <p:strVal val="visible"/>
                                      </p:to>
                                    </p:set>
                                    <p:animEffect filter="fade" transition="in">
                                      <p:cBhvr>
                                        <p:cTn dur="2000"/>
                                        <p:tgtEl>
                                          <p:spTgt spid="1531"/>
                                        </p:tgtEl>
                                      </p:cBhvr>
                                    </p:animEffect>
                                  </p:childTnLst>
                                </p:cTn>
                              </p:par>
                              <p:par>
                                <p:cTn fill="hold" nodeType="withEffect" presetClass="entr" presetID="10" presetSubtype="0">
                                  <p:stCondLst>
                                    <p:cond delay="0"/>
                                  </p:stCondLst>
                                  <p:childTnLst>
                                    <p:set>
                                      <p:cBhvr>
                                        <p:cTn dur="1" fill="hold">
                                          <p:stCondLst>
                                            <p:cond delay="0"/>
                                          </p:stCondLst>
                                        </p:cTn>
                                        <p:tgtEl>
                                          <p:spTgt spid="1532"/>
                                        </p:tgtEl>
                                        <p:attrNameLst>
                                          <p:attrName>style.visibility</p:attrName>
                                        </p:attrNameLst>
                                      </p:cBhvr>
                                      <p:to>
                                        <p:strVal val="visible"/>
                                      </p:to>
                                    </p:set>
                                    <p:animEffect filter="fade" transition="in">
                                      <p:cBhvr>
                                        <p:cTn dur="2000"/>
                                        <p:tgtEl>
                                          <p:spTgt spid="1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5"/>
                                        </p:tgtEl>
                                        <p:attrNameLst>
                                          <p:attrName>style.visibility</p:attrName>
                                        </p:attrNameLst>
                                      </p:cBhvr>
                                      <p:to>
                                        <p:strVal val="visible"/>
                                      </p:to>
                                    </p:set>
                                    <p:animEffect filter="fade" transition="in">
                                      <p:cBhvr>
                                        <p:cTn dur="1000"/>
                                        <p:tgtEl>
                                          <p:spTgt spid="1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6"/>
                                        </p:tgtEl>
                                        <p:attrNameLst>
                                          <p:attrName>style.visibility</p:attrName>
                                        </p:attrNameLst>
                                      </p:cBhvr>
                                      <p:to>
                                        <p:strVal val="visible"/>
                                      </p:to>
                                    </p:set>
                                    <p:animEffect filter="fade" transition="in">
                                      <p:cBhvr>
                                        <p:cTn dur="1000"/>
                                        <p:tgtEl>
                                          <p:spTgt spid="1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7"/>
                                        </p:tgtEl>
                                        <p:attrNameLst>
                                          <p:attrName>style.visibility</p:attrName>
                                        </p:attrNameLst>
                                      </p:cBhvr>
                                      <p:to>
                                        <p:strVal val="visible"/>
                                      </p:to>
                                    </p:set>
                                    <p:animEffect filter="fade" transition="in">
                                      <p:cBhvr>
                                        <p:cTn dur="1000"/>
                                        <p:tgtEl>
                                          <p:spTgt spid="1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1000"/>
                                        <p:tgtEl>
                                          <p:spTgt spid="1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5"/>
                                        </p:tgtEl>
                                      </p:cBhvr>
                                    </p:animEffect>
                                    <p:set>
                                      <p:cBhvr>
                                        <p:cTn dur="1" fill="hold">
                                          <p:stCondLst>
                                            <p:cond delay="500"/>
                                          </p:stCondLst>
                                        </p:cTn>
                                        <p:tgtEl>
                                          <p:spTgt spid="15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1000"/>
                                        <p:tgtEl>
                                          <p:spTgt spid="1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6"/>
                                        </p:tgtEl>
                                      </p:cBhvr>
                                    </p:animEffect>
                                    <p:set>
                                      <p:cBhvr>
                                        <p:cTn dur="1" fill="hold">
                                          <p:stCondLst>
                                            <p:cond delay="500"/>
                                          </p:stCondLst>
                                        </p:cTn>
                                        <p:tgtEl>
                                          <p:spTgt spid="15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7"/>
                                        </p:tgtEl>
                                      </p:cBhvr>
                                    </p:animEffect>
                                    <p:set>
                                      <p:cBhvr>
                                        <p:cTn dur="1" fill="hold">
                                          <p:stCondLst>
                                            <p:cond delay="500"/>
                                          </p:stCondLst>
                                        </p:cTn>
                                        <p:tgtEl>
                                          <p:spTgt spid="15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0"/>
                                        </p:tgtEl>
                                        <p:attrNameLst>
                                          <p:attrName>style.visibility</p:attrName>
                                        </p:attrNameLst>
                                      </p:cBhvr>
                                      <p:to>
                                        <p:strVal val="visible"/>
                                      </p:to>
                                    </p:set>
                                    <p:animEffect filter="fade" transition="in">
                                      <p:cBhvr>
                                        <p:cTn dur="1000"/>
                                        <p:tgtEl>
                                          <p:spTgt spid="1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1"/>
                                        </p:tgtEl>
                                        <p:attrNameLst>
                                          <p:attrName>style.visibility</p:attrName>
                                        </p:attrNameLst>
                                      </p:cBhvr>
                                      <p:to>
                                        <p:strVal val="visible"/>
                                      </p:to>
                                    </p:set>
                                    <p:animEffect filter="fade" transition="in">
                                      <p:cBhvr>
                                        <p:cTn dur="1000"/>
                                        <p:tgtEl>
                                          <p:spTgt spid="1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8"/>
                                        </p:tgtEl>
                                      </p:cBhvr>
                                    </p:animEffect>
                                    <p:set>
                                      <p:cBhvr>
                                        <p:cTn dur="1" fill="hold">
                                          <p:stCondLst>
                                            <p:cond delay="500"/>
                                          </p:stCondLst>
                                        </p:cTn>
                                        <p:tgtEl>
                                          <p:spTgt spid="15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2"/>
                                        </p:tgtEl>
                                        <p:attrNameLst>
                                          <p:attrName>style.visibility</p:attrName>
                                        </p:attrNameLst>
                                      </p:cBhvr>
                                      <p:to>
                                        <p:strVal val="visible"/>
                                      </p:to>
                                    </p:set>
                                    <p:animEffect filter="fade" transition="in">
                                      <p:cBhvr>
                                        <p:cTn dur="1000"/>
                                        <p:tgtEl>
                                          <p:spTgt spid="1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9"/>
                                        </p:tgtEl>
                                      </p:cBhvr>
                                    </p:animEffect>
                                    <p:set>
                                      <p:cBhvr>
                                        <p:cTn dur="1" fill="hold">
                                          <p:stCondLst>
                                            <p:cond delay="500"/>
                                          </p:stCondLst>
                                        </p:cTn>
                                        <p:tgtEl>
                                          <p:spTgt spid="15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0"/>
                                        </p:tgtEl>
                                      </p:cBhvr>
                                    </p:animEffect>
                                    <p:set>
                                      <p:cBhvr>
                                        <p:cTn dur="1" fill="hold">
                                          <p:stCondLst>
                                            <p:cond delay="500"/>
                                          </p:stCondLst>
                                        </p:cTn>
                                        <p:tgtEl>
                                          <p:spTgt spid="1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1"/>
                                        </p:tgtEl>
                                      </p:cBhvr>
                                    </p:animEffect>
                                    <p:set>
                                      <p:cBhvr>
                                        <p:cTn dur="1" fill="hold">
                                          <p:stCondLst>
                                            <p:cond delay="500"/>
                                          </p:stCondLst>
                                        </p:cTn>
                                        <p:tgtEl>
                                          <p:spTgt spid="1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3"/>
                                        </p:tgtEl>
                                        <p:attrNameLst>
                                          <p:attrName>style.visibility</p:attrName>
                                        </p:attrNameLst>
                                      </p:cBhvr>
                                      <p:to>
                                        <p:strVal val="visible"/>
                                      </p:to>
                                    </p:set>
                                    <p:animEffect filter="fade" transition="in">
                                      <p:cBhvr>
                                        <p:cTn dur="1000"/>
                                        <p:tgtEl>
                                          <p:spTgt spid="1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2"/>
                                        </p:tgtEl>
                                      </p:cBhvr>
                                    </p:animEffect>
                                    <p:set>
                                      <p:cBhvr>
                                        <p:cTn dur="1" fill="hold">
                                          <p:stCondLst>
                                            <p:cond delay="500"/>
                                          </p:stCondLst>
                                        </p:cTn>
                                        <p:tgtEl>
                                          <p:spTgt spid="15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3"/>
                                        </p:tgtEl>
                                      </p:cBhvr>
                                    </p:animEffect>
                                    <p:set>
                                      <p:cBhvr>
                                        <p:cTn dur="1" fill="hold">
                                          <p:stCondLst>
                                            <p:cond delay="500"/>
                                          </p:stCondLst>
                                        </p:cTn>
                                        <p:tgtEl>
                                          <p:spTgt spid="15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grpSp>
        <p:nvGrpSpPr>
          <p:cNvPr id="1537" name="Google Shape;1537;gd9ac8bd7d3_1_1093"/>
          <p:cNvGrpSpPr/>
          <p:nvPr/>
        </p:nvGrpSpPr>
        <p:grpSpPr>
          <a:xfrm>
            <a:off x="1371600" y="1981200"/>
            <a:ext cx="6172200" cy="4191000"/>
            <a:chOff x="1371600" y="1447800"/>
            <a:chExt cx="6172200" cy="4191000"/>
          </a:xfrm>
        </p:grpSpPr>
        <p:cxnSp>
          <p:nvCxnSpPr>
            <p:cNvPr id="1538" name="Google Shape;1538;gd9ac8bd7d3_1_1093"/>
            <p:cNvCxnSpPr/>
            <p:nvPr/>
          </p:nvCxnSpPr>
          <p:spPr>
            <a:xfrm>
              <a:off x="1714500" y="2133600"/>
              <a:ext cx="38100" cy="11430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39" name="Google Shape;1539;gd9ac8bd7d3_1_1093"/>
            <p:cNvCxnSpPr/>
            <p:nvPr/>
          </p:nvCxnSpPr>
          <p:spPr>
            <a:xfrm>
              <a:off x="1905000" y="19050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0" name="Google Shape;1540;gd9ac8bd7d3_1_1093"/>
            <p:cNvCxnSpPr/>
            <p:nvPr/>
          </p:nvCxnSpPr>
          <p:spPr>
            <a:xfrm>
              <a:off x="4648200" y="19050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1" name="Google Shape;1541;gd9ac8bd7d3_1_1093"/>
            <p:cNvCxnSpPr/>
            <p:nvPr/>
          </p:nvCxnSpPr>
          <p:spPr>
            <a:xfrm>
              <a:off x="4800600" y="52578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2" name="Google Shape;1542;gd9ac8bd7d3_1_1093"/>
            <p:cNvCxnSpPr/>
            <p:nvPr/>
          </p:nvCxnSpPr>
          <p:spPr>
            <a:xfrm>
              <a:off x="1905000" y="53340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3" name="Google Shape;1543;gd9ac8bd7d3_1_1093"/>
            <p:cNvCxnSpPr/>
            <p:nvPr/>
          </p:nvCxnSpPr>
          <p:spPr>
            <a:xfrm>
              <a:off x="4800600" y="17526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4" name="Google Shape;1544;gd9ac8bd7d3_1_1093"/>
            <p:cNvCxnSpPr/>
            <p:nvPr/>
          </p:nvCxnSpPr>
          <p:spPr>
            <a:xfrm>
              <a:off x="1905000" y="18288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45" name="Google Shape;1545;gd9ac8bd7d3_1_1093"/>
            <p:cNvCxnSpPr/>
            <p:nvPr/>
          </p:nvCxnSpPr>
          <p:spPr>
            <a:xfrm>
              <a:off x="1752600" y="3581400"/>
              <a:ext cx="0" cy="16002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sp>
          <p:nvSpPr>
            <p:cNvPr id="1546" name="Google Shape;1546;gd9ac8bd7d3_1_1093"/>
            <p:cNvSpPr/>
            <p:nvPr/>
          </p:nvSpPr>
          <p:spPr>
            <a:xfrm>
              <a:off x="1371600" y="1524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A</a:t>
              </a:r>
              <a:endParaRPr b="1" sz="1800">
                <a:solidFill>
                  <a:schemeClr val="dk1"/>
                </a:solidFill>
                <a:latin typeface="Arial"/>
                <a:ea typeface="Arial"/>
                <a:cs typeface="Arial"/>
                <a:sym typeface="Arial"/>
              </a:endParaRPr>
            </a:p>
          </p:txBody>
        </p:sp>
        <p:sp>
          <p:nvSpPr>
            <p:cNvPr id="1547" name="Google Shape;1547;gd9ac8bd7d3_1_1093"/>
            <p:cNvSpPr/>
            <p:nvPr/>
          </p:nvSpPr>
          <p:spPr>
            <a:xfrm>
              <a:off x="4343400" y="1447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B</a:t>
              </a:r>
              <a:endParaRPr b="1" sz="1800">
                <a:solidFill>
                  <a:schemeClr val="dk1"/>
                </a:solidFill>
                <a:latin typeface="Arial"/>
                <a:ea typeface="Arial"/>
                <a:cs typeface="Arial"/>
                <a:sym typeface="Arial"/>
              </a:endParaRPr>
            </a:p>
          </p:txBody>
        </p:sp>
        <p:sp>
          <p:nvSpPr>
            <p:cNvPr id="1548" name="Google Shape;1548;gd9ac8bd7d3_1_1093"/>
            <p:cNvSpPr/>
            <p:nvPr/>
          </p:nvSpPr>
          <p:spPr>
            <a:xfrm>
              <a:off x="6781800" y="1447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C</a:t>
              </a:r>
              <a:endParaRPr b="1" sz="1800">
                <a:solidFill>
                  <a:schemeClr val="dk1"/>
                </a:solidFill>
                <a:latin typeface="Arial"/>
                <a:ea typeface="Arial"/>
                <a:cs typeface="Arial"/>
                <a:sym typeface="Arial"/>
              </a:endParaRPr>
            </a:p>
          </p:txBody>
        </p:sp>
        <p:sp>
          <p:nvSpPr>
            <p:cNvPr id="1549" name="Google Shape;1549;gd9ac8bd7d3_1_1093"/>
            <p:cNvSpPr/>
            <p:nvPr/>
          </p:nvSpPr>
          <p:spPr>
            <a:xfrm>
              <a:off x="13716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D</a:t>
              </a:r>
              <a:endParaRPr b="1" sz="1800">
                <a:solidFill>
                  <a:schemeClr val="dk1"/>
                </a:solidFill>
                <a:latin typeface="Arial"/>
                <a:ea typeface="Arial"/>
                <a:cs typeface="Arial"/>
                <a:sym typeface="Arial"/>
              </a:endParaRPr>
            </a:p>
          </p:txBody>
        </p:sp>
        <p:sp>
          <p:nvSpPr>
            <p:cNvPr id="1550" name="Google Shape;1550;gd9ac8bd7d3_1_1093"/>
            <p:cNvSpPr/>
            <p:nvPr/>
          </p:nvSpPr>
          <p:spPr>
            <a:xfrm>
              <a:off x="43434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E</a:t>
              </a:r>
              <a:endParaRPr b="1" sz="1800">
                <a:solidFill>
                  <a:schemeClr val="dk1"/>
                </a:solidFill>
                <a:latin typeface="Arial"/>
                <a:ea typeface="Arial"/>
                <a:cs typeface="Arial"/>
                <a:sym typeface="Arial"/>
              </a:endParaRPr>
            </a:p>
          </p:txBody>
        </p:sp>
        <p:sp>
          <p:nvSpPr>
            <p:cNvPr id="1551" name="Google Shape;1551;gd9ac8bd7d3_1_1093"/>
            <p:cNvSpPr/>
            <p:nvPr/>
          </p:nvSpPr>
          <p:spPr>
            <a:xfrm>
              <a:off x="6858000" y="3124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F</a:t>
              </a:r>
              <a:endParaRPr b="1" sz="1800">
                <a:solidFill>
                  <a:schemeClr val="dk1"/>
                </a:solidFill>
                <a:latin typeface="Arial"/>
                <a:ea typeface="Arial"/>
                <a:cs typeface="Arial"/>
                <a:sym typeface="Arial"/>
              </a:endParaRPr>
            </a:p>
          </p:txBody>
        </p:sp>
        <p:sp>
          <p:nvSpPr>
            <p:cNvPr id="1552" name="Google Shape;1552;gd9ac8bd7d3_1_1093"/>
            <p:cNvSpPr/>
            <p:nvPr/>
          </p:nvSpPr>
          <p:spPr>
            <a:xfrm>
              <a:off x="1447800" y="5029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G</a:t>
              </a:r>
              <a:endParaRPr b="1" sz="1800">
                <a:solidFill>
                  <a:schemeClr val="dk1"/>
                </a:solidFill>
                <a:latin typeface="Arial"/>
                <a:ea typeface="Arial"/>
                <a:cs typeface="Arial"/>
                <a:sym typeface="Arial"/>
              </a:endParaRPr>
            </a:p>
          </p:txBody>
        </p:sp>
        <p:sp>
          <p:nvSpPr>
            <p:cNvPr id="1553" name="Google Shape;1553;gd9ac8bd7d3_1_1093"/>
            <p:cNvSpPr/>
            <p:nvPr/>
          </p:nvSpPr>
          <p:spPr>
            <a:xfrm>
              <a:off x="4419600" y="50292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H</a:t>
              </a:r>
              <a:endParaRPr b="1" sz="1800">
                <a:solidFill>
                  <a:schemeClr val="dk1"/>
                </a:solidFill>
                <a:latin typeface="Arial"/>
                <a:ea typeface="Arial"/>
                <a:cs typeface="Arial"/>
                <a:sym typeface="Arial"/>
              </a:endParaRPr>
            </a:p>
          </p:txBody>
        </p:sp>
        <p:sp>
          <p:nvSpPr>
            <p:cNvPr id="1554" name="Google Shape;1554;gd9ac8bd7d3_1_1093"/>
            <p:cNvSpPr/>
            <p:nvPr/>
          </p:nvSpPr>
          <p:spPr>
            <a:xfrm>
              <a:off x="6858000" y="4953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I</a:t>
              </a:r>
              <a:endParaRPr b="1" sz="1800">
                <a:solidFill>
                  <a:schemeClr val="dk1"/>
                </a:solidFill>
                <a:latin typeface="Arial"/>
                <a:ea typeface="Arial"/>
                <a:cs typeface="Arial"/>
                <a:sym typeface="Arial"/>
              </a:endParaRPr>
            </a:p>
          </p:txBody>
        </p:sp>
      </p:grpSp>
      <p:sp>
        <p:nvSpPr>
          <p:cNvPr id="1555" name="Google Shape;1555;gd9ac8bd7d3_1_1093"/>
          <p:cNvSpPr/>
          <p:nvPr/>
        </p:nvSpPr>
        <p:spPr>
          <a:xfrm>
            <a:off x="2308847" y="295870"/>
            <a:ext cx="4724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FA15D"/>
                </a:solidFill>
                <a:latin typeface="Arial"/>
                <a:ea typeface="Arial"/>
                <a:cs typeface="Arial"/>
                <a:sym typeface="Arial"/>
              </a:rPr>
              <a:t>Result of BFS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5"/>
                                        </p:tgtEl>
                                        <p:attrNameLst>
                                          <p:attrName>style.visibility</p:attrName>
                                        </p:attrNameLst>
                                      </p:cBhvr>
                                      <p:to>
                                        <p:strVal val="visible"/>
                                      </p:to>
                                    </p:set>
                                    <p:animEffect filter="fade" transition="in">
                                      <p:cBhvr>
                                        <p:cTn dur="1000"/>
                                        <p:tgtEl>
                                          <p:spTgt spid="1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37"/>
                                        </p:tgtEl>
                                        <p:attrNameLst>
                                          <p:attrName>style.visibility</p:attrName>
                                        </p:attrNameLst>
                                      </p:cBhvr>
                                      <p:to>
                                        <p:strVal val="visible"/>
                                      </p:to>
                                    </p:set>
                                    <p:anim calcmode="lin" valueType="num">
                                      <p:cBhvr additive="base">
                                        <p:cTn dur="500"/>
                                        <p:tgtEl>
                                          <p:spTgt spid="1537"/>
                                        </p:tgtEl>
                                        <p:attrNameLst>
                                          <p:attrName>ppt_w</p:attrName>
                                        </p:attrNameLst>
                                      </p:cBhvr>
                                      <p:tavLst>
                                        <p:tav fmla="" tm="0">
                                          <p:val>
                                            <p:strVal val="0"/>
                                          </p:val>
                                        </p:tav>
                                        <p:tav fmla="" tm="100000">
                                          <p:val>
                                            <p:strVal val="#ppt_w"/>
                                          </p:val>
                                        </p:tav>
                                      </p:tavLst>
                                    </p:anim>
                                    <p:anim calcmode="lin" valueType="num">
                                      <p:cBhvr additive="base">
                                        <p:cTn dur="500"/>
                                        <p:tgtEl>
                                          <p:spTgt spid="15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gd9ac8bd7d3_1_11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5400">
                <a:solidFill>
                  <a:srgbClr val="FFA15D"/>
                </a:solidFill>
                <a:latin typeface="Arial"/>
                <a:ea typeface="Arial"/>
                <a:cs typeface="Arial"/>
                <a:sym typeface="Arial"/>
              </a:rPr>
              <a:t>BFS</a:t>
            </a:r>
            <a:endParaRPr/>
          </a:p>
        </p:txBody>
      </p:sp>
      <p:sp>
        <p:nvSpPr>
          <p:cNvPr id="1562" name="Google Shape;1562;gd9ac8bd7d3_1_111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u="sng">
                <a:solidFill>
                  <a:schemeClr val="hlink"/>
                </a:solidFill>
                <a:hlinkClick r:id="rId3"/>
              </a:rPr>
              <a:t>http://www.btechsmartclass.com/data_structures/graph-traversal-bfs.html</a:t>
            </a:r>
            <a:endParaRPr>
              <a:solidFill>
                <a:schemeClr val="lt2"/>
              </a:solidFill>
            </a:endParaRPr>
          </a:p>
          <a:p>
            <a:pPr indent="0" lvl="0" marL="0" rtl="0" algn="l">
              <a:spcBef>
                <a:spcPts val="360"/>
              </a:spcBef>
              <a:spcAft>
                <a:spcPts val="0"/>
              </a:spcAft>
              <a:buNone/>
            </a:pPr>
            <a:r>
              <a:t/>
            </a:r>
            <a:endParaRPr>
              <a:solidFill>
                <a:schemeClr val="lt2"/>
              </a:solidFill>
            </a:endParaRPr>
          </a:p>
          <a:p>
            <a:pPr indent="0" lvl="0" marL="0" rtl="0" algn="l">
              <a:spcBef>
                <a:spcPts val="360"/>
              </a:spcBef>
              <a:spcAft>
                <a:spcPts val="0"/>
              </a:spcAft>
              <a:buNone/>
            </a:pPr>
            <a:r>
              <a:rPr lang="en-US" u="sng">
                <a:solidFill>
                  <a:schemeClr val="hlink"/>
                </a:solidFill>
                <a:hlinkClick r:id="rId4"/>
              </a:rPr>
              <a:t>https://www.youtube.com/watch?v=pcKY4hjDrxk</a:t>
            </a:r>
            <a:endParaRPr>
              <a:solidFill>
                <a:schemeClr val="lt2"/>
              </a:solidFill>
            </a:endParaRPr>
          </a:p>
          <a:p>
            <a:pPr indent="0" lvl="0" marL="0" rtl="0" algn="l">
              <a:spcBef>
                <a:spcPts val="360"/>
              </a:spcBef>
              <a:spcAft>
                <a:spcPts val="0"/>
              </a:spcAft>
              <a:buNone/>
            </a:pPr>
            <a:r>
              <a:t/>
            </a:r>
            <a:endParaRPr>
              <a:solidFill>
                <a:schemeClr val="lt2"/>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gd9ac8bd7d3_1_1121"/>
          <p:cNvSpPr/>
          <p:nvPr/>
        </p:nvSpPr>
        <p:spPr>
          <a:xfrm>
            <a:off x="3886200" y="0"/>
            <a:ext cx="15696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FFA15D"/>
                </a:solidFill>
                <a:latin typeface="Arial"/>
                <a:ea typeface="Arial"/>
                <a:cs typeface="Arial"/>
                <a:sym typeface="Arial"/>
              </a:rPr>
              <a:t>DFS</a:t>
            </a:r>
            <a:endParaRPr/>
          </a:p>
        </p:txBody>
      </p:sp>
      <p:cxnSp>
        <p:nvCxnSpPr>
          <p:cNvPr id="1568" name="Google Shape;1568;gd9ac8bd7d3_1_1121"/>
          <p:cNvCxnSpPr/>
          <p:nvPr/>
        </p:nvCxnSpPr>
        <p:spPr>
          <a:xfrm>
            <a:off x="800100" y="1676400"/>
            <a:ext cx="38100" cy="11430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69" name="Google Shape;1569;gd9ac8bd7d3_1_1121"/>
          <p:cNvCxnSpPr/>
          <p:nvPr/>
        </p:nvCxnSpPr>
        <p:spPr>
          <a:xfrm flipH="1" rot="10800000">
            <a:off x="990600" y="3048000"/>
            <a:ext cx="2743200" cy="17526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0" name="Google Shape;1570;gd9ac8bd7d3_1_1121"/>
          <p:cNvCxnSpPr/>
          <p:nvPr/>
        </p:nvCxnSpPr>
        <p:spPr>
          <a:xfrm>
            <a:off x="990600" y="14478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1" name="Google Shape;1571;gd9ac8bd7d3_1_1121"/>
          <p:cNvCxnSpPr/>
          <p:nvPr/>
        </p:nvCxnSpPr>
        <p:spPr>
          <a:xfrm>
            <a:off x="3733800" y="1447800"/>
            <a:ext cx="2590800" cy="14478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2" name="Google Shape;1572;gd9ac8bd7d3_1_1121"/>
          <p:cNvCxnSpPr/>
          <p:nvPr/>
        </p:nvCxnSpPr>
        <p:spPr>
          <a:xfrm>
            <a:off x="3886200" y="48006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3" name="Google Shape;1573;gd9ac8bd7d3_1_1121"/>
          <p:cNvCxnSpPr/>
          <p:nvPr/>
        </p:nvCxnSpPr>
        <p:spPr>
          <a:xfrm>
            <a:off x="990600" y="48768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4" name="Google Shape;1574;gd9ac8bd7d3_1_1121"/>
          <p:cNvCxnSpPr/>
          <p:nvPr/>
        </p:nvCxnSpPr>
        <p:spPr>
          <a:xfrm>
            <a:off x="3886200" y="12954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5" name="Google Shape;1575;gd9ac8bd7d3_1_1121"/>
          <p:cNvCxnSpPr/>
          <p:nvPr/>
        </p:nvCxnSpPr>
        <p:spPr>
          <a:xfrm>
            <a:off x="990600" y="1371600"/>
            <a:ext cx="2590800"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cxnSp>
        <p:nvCxnSpPr>
          <p:cNvPr id="1576" name="Google Shape;1576;gd9ac8bd7d3_1_1121"/>
          <p:cNvCxnSpPr/>
          <p:nvPr/>
        </p:nvCxnSpPr>
        <p:spPr>
          <a:xfrm>
            <a:off x="838200" y="3124200"/>
            <a:ext cx="0" cy="16002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0"/>
              </a:srgbClr>
            </a:outerShdw>
          </a:effectLst>
        </p:spPr>
      </p:cxnSp>
      <p:sp>
        <p:nvSpPr>
          <p:cNvPr id="1577" name="Google Shape;1577;gd9ac8bd7d3_1_1121"/>
          <p:cNvSpPr/>
          <p:nvPr/>
        </p:nvSpPr>
        <p:spPr>
          <a:xfrm>
            <a:off x="457200" y="1066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A</a:t>
            </a:r>
            <a:endParaRPr b="1" sz="1800">
              <a:solidFill>
                <a:schemeClr val="dk1"/>
              </a:solidFill>
              <a:latin typeface="Arial"/>
              <a:ea typeface="Arial"/>
              <a:cs typeface="Arial"/>
              <a:sym typeface="Arial"/>
            </a:endParaRPr>
          </a:p>
        </p:txBody>
      </p:sp>
      <p:sp>
        <p:nvSpPr>
          <p:cNvPr id="1578" name="Google Shape;1578;gd9ac8bd7d3_1_1121"/>
          <p:cNvSpPr/>
          <p:nvPr/>
        </p:nvSpPr>
        <p:spPr>
          <a:xfrm>
            <a:off x="3429000" y="9906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B</a:t>
            </a:r>
            <a:endParaRPr b="1" sz="1800">
              <a:solidFill>
                <a:schemeClr val="dk1"/>
              </a:solidFill>
              <a:latin typeface="Arial"/>
              <a:ea typeface="Arial"/>
              <a:cs typeface="Arial"/>
              <a:sym typeface="Arial"/>
            </a:endParaRPr>
          </a:p>
        </p:txBody>
      </p:sp>
      <p:sp>
        <p:nvSpPr>
          <p:cNvPr id="1579" name="Google Shape;1579;gd9ac8bd7d3_1_1121"/>
          <p:cNvSpPr/>
          <p:nvPr/>
        </p:nvSpPr>
        <p:spPr>
          <a:xfrm>
            <a:off x="5867400" y="9906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C</a:t>
            </a:r>
            <a:endParaRPr b="1" sz="1800">
              <a:solidFill>
                <a:schemeClr val="dk1"/>
              </a:solidFill>
              <a:latin typeface="Arial"/>
              <a:ea typeface="Arial"/>
              <a:cs typeface="Arial"/>
              <a:sym typeface="Arial"/>
            </a:endParaRPr>
          </a:p>
        </p:txBody>
      </p:sp>
      <p:sp>
        <p:nvSpPr>
          <p:cNvPr id="1580" name="Google Shape;1580;gd9ac8bd7d3_1_1121"/>
          <p:cNvSpPr/>
          <p:nvPr/>
        </p:nvSpPr>
        <p:spPr>
          <a:xfrm>
            <a:off x="457200" y="2667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D</a:t>
            </a:r>
            <a:endParaRPr b="1" sz="1800">
              <a:solidFill>
                <a:schemeClr val="dk1"/>
              </a:solidFill>
              <a:latin typeface="Arial"/>
              <a:ea typeface="Arial"/>
              <a:cs typeface="Arial"/>
              <a:sym typeface="Arial"/>
            </a:endParaRPr>
          </a:p>
        </p:txBody>
      </p:sp>
      <p:sp>
        <p:nvSpPr>
          <p:cNvPr id="1581" name="Google Shape;1581;gd9ac8bd7d3_1_1121"/>
          <p:cNvSpPr/>
          <p:nvPr/>
        </p:nvSpPr>
        <p:spPr>
          <a:xfrm>
            <a:off x="3429000" y="2667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E</a:t>
            </a:r>
            <a:endParaRPr b="1" sz="1800">
              <a:solidFill>
                <a:schemeClr val="dk1"/>
              </a:solidFill>
              <a:latin typeface="Arial"/>
              <a:ea typeface="Arial"/>
              <a:cs typeface="Arial"/>
              <a:sym typeface="Arial"/>
            </a:endParaRPr>
          </a:p>
        </p:txBody>
      </p:sp>
      <p:sp>
        <p:nvSpPr>
          <p:cNvPr id="1582" name="Google Shape;1582;gd9ac8bd7d3_1_1121"/>
          <p:cNvSpPr/>
          <p:nvPr/>
        </p:nvSpPr>
        <p:spPr>
          <a:xfrm>
            <a:off x="5943600" y="2667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F</a:t>
            </a:r>
            <a:endParaRPr b="1" sz="1800">
              <a:solidFill>
                <a:schemeClr val="dk1"/>
              </a:solidFill>
              <a:latin typeface="Arial"/>
              <a:ea typeface="Arial"/>
              <a:cs typeface="Arial"/>
              <a:sym typeface="Arial"/>
            </a:endParaRPr>
          </a:p>
        </p:txBody>
      </p:sp>
      <p:sp>
        <p:nvSpPr>
          <p:cNvPr id="1583" name="Google Shape;1583;gd9ac8bd7d3_1_1121"/>
          <p:cNvSpPr/>
          <p:nvPr/>
        </p:nvSpPr>
        <p:spPr>
          <a:xfrm>
            <a:off x="533400" y="4572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G</a:t>
            </a:r>
            <a:endParaRPr b="1" sz="1800">
              <a:solidFill>
                <a:schemeClr val="dk1"/>
              </a:solidFill>
              <a:latin typeface="Arial"/>
              <a:ea typeface="Arial"/>
              <a:cs typeface="Arial"/>
              <a:sym typeface="Arial"/>
            </a:endParaRPr>
          </a:p>
        </p:txBody>
      </p:sp>
      <p:sp>
        <p:nvSpPr>
          <p:cNvPr id="1584" name="Google Shape;1584;gd9ac8bd7d3_1_1121"/>
          <p:cNvSpPr/>
          <p:nvPr/>
        </p:nvSpPr>
        <p:spPr>
          <a:xfrm>
            <a:off x="3505200" y="45720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H</a:t>
            </a:r>
            <a:endParaRPr b="1" sz="1800">
              <a:solidFill>
                <a:schemeClr val="dk1"/>
              </a:solidFill>
              <a:latin typeface="Arial"/>
              <a:ea typeface="Arial"/>
              <a:cs typeface="Arial"/>
              <a:sym typeface="Arial"/>
            </a:endParaRPr>
          </a:p>
        </p:txBody>
      </p:sp>
      <p:sp>
        <p:nvSpPr>
          <p:cNvPr id="1585" name="Google Shape;1585;gd9ac8bd7d3_1_1121"/>
          <p:cNvSpPr/>
          <p:nvPr/>
        </p:nvSpPr>
        <p:spPr>
          <a:xfrm>
            <a:off x="5943600" y="4495800"/>
            <a:ext cx="685800" cy="609600"/>
          </a:xfrm>
          <a:prstGeom prst="ellipse">
            <a:avLst/>
          </a:prstGeom>
          <a:gradFill>
            <a:gsLst>
              <a:gs pos="0">
                <a:srgbClr val="759336"/>
              </a:gs>
              <a:gs pos="80000">
                <a:srgbClr val="99C247"/>
              </a:gs>
              <a:gs pos="100000">
                <a:srgbClr val="9BC545"/>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Arial"/>
                <a:ea typeface="Arial"/>
                <a:cs typeface="Arial"/>
                <a:sym typeface="Arial"/>
              </a:rPr>
              <a:t>I</a:t>
            </a:r>
            <a:endParaRPr b="1" sz="1800">
              <a:solidFill>
                <a:schemeClr val="dk1"/>
              </a:solidFill>
              <a:latin typeface="Arial"/>
              <a:ea typeface="Arial"/>
              <a:cs typeface="Arial"/>
              <a:sym typeface="Arial"/>
            </a:endParaRPr>
          </a:p>
        </p:txBody>
      </p:sp>
      <p:sp>
        <p:nvSpPr>
          <p:cNvPr id="1586" name="Google Shape;1586;gd9ac8bd7d3_1_1121"/>
          <p:cNvSpPr/>
          <p:nvPr/>
        </p:nvSpPr>
        <p:spPr>
          <a:xfrm>
            <a:off x="-609600" y="1219200"/>
            <a:ext cx="990600" cy="381000"/>
          </a:xfrm>
          <a:prstGeom prst="rightArrow">
            <a:avLst>
              <a:gd fmla="val 50000" name="adj1"/>
              <a:gd fmla="val 50000" name="adj2"/>
            </a:avLst>
          </a:prstGeom>
          <a:gradFill>
            <a:gsLst>
              <a:gs pos="0">
                <a:srgbClr val="992D2B"/>
              </a:gs>
              <a:gs pos="80000">
                <a:srgbClr val="C93D39"/>
              </a:gs>
              <a:gs pos="100000">
                <a:srgbClr val="CD3A36"/>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7" name="Google Shape;1587;gd9ac8bd7d3_1_1121"/>
          <p:cNvSpPr/>
          <p:nvPr/>
        </p:nvSpPr>
        <p:spPr>
          <a:xfrm>
            <a:off x="76200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A</a:t>
            </a:r>
            <a:endParaRPr b="1" sz="1800">
              <a:solidFill>
                <a:schemeClr val="lt1"/>
              </a:solidFill>
              <a:latin typeface="Arial"/>
              <a:ea typeface="Arial"/>
              <a:cs typeface="Arial"/>
              <a:sym typeface="Arial"/>
            </a:endParaRPr>
          </a:p>
        </p:txBody>
      </p:sp>
      <p:sp>
        <p:nvSpPr>
          <p:cNvPr id="1588" name="Google Shape;1588;gd9ac8bd7d3_1_1121"/>
          <p:cNvSpPr/>
          <p:nvPr/>
        </p:nvSpPr>
        <p:spPr>
          <a:xfrm>
            <a:off x="7620000" y="4953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D</a:t>
            </a:r>
            <a:endParaRPr b="1" sz="1800">
              <a:solidFill>
                <a:schemeClr val="lt1"/>
              </a:solidFill>
              <a:latin typeface="Arial"/>
              <a:ea typeface="Arial"/>
              <a:cs typeface="Arial"/>
              <a:sym typeface="Arial"/>
            </a:endParaRPr>
          </a:p>
        </p:txBody>
      </p:sp>
      <p:sp>
        <p:nvSpPr>
          <p:cNvPr id="1589" name="Google Shape;1589;gd9ac8bd7d3_1_1121"/>
          <p:cNvSpPr/>
          <p:nvPr/>
        </p:nvSpPr>
        <p:spPr>
          <a:xfrm>
            <a:off x="7620000" y="3429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E</a:t>
            </a:r>
            <a:endParaRPr b="1" sz="1800">
              <a:solidFill>
                <a:schemeClr val="lt1"/>
              </a:solidFill>
              <a:latin typeface="Arial"/>
              <a:ea typeface="Arial"/>
              <a:cs typeface="Arial"/>
              <a:sym typeface="Arial"/>
            </a:endParaRPr>
          </a:p>
        </p:txBody>
      </p:sp>
      <p:sp>
        <p:nvSpPr>
          <p:cNvPr id="1590" name="Google Shape;1590;gd9ac8bd7d3_1_1121"/>
          <p:cNvSpPr/>
          <p:nvPr/>
        </p:nvSpPr>
        <p:spPr>
          <a:xfrm>
            <a:off x="7620000" y="4953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B</a:t>
            </a:r>
            <a:endParaRPr b="1" sz="1800">
              <a:solidFill>
                <a:schemeClr val="lt1"/>
              </a:solidFill>
              <a:latin typeface="Arial"/>
              <a:ea typeface="Arial"/>
              <a:cs typeface="Arial"/>
              <a:sym typeface="Arial"/>
            </a:endParaRPr>
          </a:p>
        </p:txBody>
      </p:sp>
      <p:sp>
        <p:nvSpPr>
          <p:cNvPr id="1591" name="Google Shape;1591;gd9ac8bd7d3_1_1121"/>
          <p:cNvSpPr/>
          <p:nvPr/>
        </p:nvSpPr>
        <p:spPr>
          <a:xfrm>
            <a:off x="7620000" y="4191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G</a:t>
            </a:r>
            <a:endParaRPr b="1" sz="1800">
              <a:solidFill>
                <a:schemeClr val="lt1"/>
              </a:solidFill>
              <a:latin typeface="Arial"/>
              <a:ea typeface="Arial"/>
              <a:cs typeface="Arial"/>
              <a:sym typeface="Arial"/>
            </a:endParaRPr>
          </a:p>
        </p:txBody>
      </p:sp>
      <p:sp>
        <p:nvSpPr>
          <p:cNvPr id="1592" name="Google Shape;1592;gd9ac8bd7d3_1_1121"/>
          <p:cNvSpPr/>
          <p:nvPr/>
        </p:nvSpPr>
        <p:spPr>
          <a:xfrm>
            <a:off x="7620000" y="4191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C</a:t>
            </a:r>
            <a:endParaRPr b="1" sz="1800">
              <a:solidFill>
                <a:schemeClr val="lt1"/>
              </a:solidFill>
              <a:latin typeface="Arial"/>
              <a:ea typeface="Arial"/>
              <a:cs typeface="Arial"/>
              <a:sym typeface="Arial"/>
            </a:endParaRPr>
          </a:p>
        </p:txBody>
      </p:sp>
      <p:sp>
        <p:nvSpPr>
          <p:cNvPr id="1593" name="Google Shape;1593;gd9ac8bd7d3_1_1121"/>
          <p:cNvSpPr/>
          <p:nvPr/>
        </p:nvSpPr>
        <p:spPr>
          <a:xfrm>
            <a:off x="7620000" y="4191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F</a:t>
            </a:r>
            <a:endParaRPr b="1" sz="1800">
              <a:solidFill>
                <a:schemeClr val="lt1"/>
              </a:solidFill>
              <a:latin typeface="Arial"/>
              <a:ea typeface="Arial"/>
              <a:cs typeface="Arial"/>
              <a:sym typeface="Arial"/>
            </a:endParaRPr>
          </a:p>
        </p:txBody>
      </p:sp>
      <p:sp>
        <p:nvSpPr>
          <p:cNvPr id="1594" name="Google Shape;1594;gd9ac8bd7d3_1_1121"/>
          <p:cNvSpPr/>
          <p:nvPr/>
        </p:nvSpPr>
        <p:spPr>
          <a:xfrm>
            <a:off x="7620000" y="3429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H</a:t>
            </a:r>
            <a:endParaRPr b="1" sz="1800">
              <a:solidFill>
                <a:schemeClr val="lt1"/>
              </a:solidFill>
              <a:latin typeface="Arial"/>
              <a:ea typeface="Arial"/>
              <a:cs typeface="Arial"/>
              <a:sym typeface="Arial"/>
            </a:endParaRPr>
          </a:p>
        </p:txBody>
      </p:sp>
      <p:sp>
        <p:nvSpPr>
          <p:cNvPr id="1595" name="Google Shape;1595;gd9ac8bd7d3_1_1121"/>
          <p:cNvSpPr/>
          <p:nvPr/>
        </p:nvSpPr>
        <p:spPr>
          <a:xfrm>
            <a:off x="7620000" y="2667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Arial"/>
                <a:ea typeface="Arial"/>
                <a:cs typeface="Arial"/>
                <a:sym typeface="Arial"/>
              </a:rPr>
              <a:t>I</a:t>
            </a:r>
            <a:endParaRPr b="1" sz="1800">
              <a:solidFill>
                <a:schemeClr val="lt1"/>
              </a:solidFill>
              <a:latin typeface="Arial"/>
              <a:ea typeface="Arial"/>
              <a:cs typeface="Arial"/>
              <a:sym typeface="Arial"/>
            </a:endParaRPr>
          </a:p>
        </p:txBody>
      </p:sp>
      <p:sp>
        <p:nvSpPr>
          <p:cNvPr id="1596" name="Google Shape;1596;gd9ac8bd7d3_1_1121"/>
          <p:cNvSpPr/>
          <p:nvPr/>
        </p:nvSpPr>
        <p:spPr>
          <a:xfrm>
            <a:off x="7620000" y="4953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97" name="Google Shape;1597;gd9ac8bd7d3_1_1121"/>
          <p:cNvSpPr/>
          <p:nvPr/>
        </p:nvSpPr>
        <p:spPr>
          <a:xfrm>
            <a:off x="7620000" y="4191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98" name="Google Shape;1598;gd9ac8bd7d3_1_1121"/>
          <p:cNvSpPr/>
          <p:nvPr/>
        </p:nvSpPr>
        <p:spPr>
          <a:xfrm>
            <a:off x="7620000" y="3429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599" name="Google Shape;1599;gd9ac8bd7d3_1_1121"/>
          <p:cNvSpPr/>
          <p:nvPr/>
        </p:nvSpPr>
        <p:spPr>
          <a:xfrm>
            <a:off x="7620000" y="2667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600" name="Google Shape;1600;gd9ac8bd7d3_1_1121"/>
          <p:cNvSpPr/>
          <p:nvPr/>
        </p:nvSpPr>
        <p:spPr>
          <a:xfrm>
            <a:off x="7620000" y="190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601" name="Google Shape;1601;gd9ac8bd7d3_1_1121"/>
          <p:cNvSpPr/>
          <p:nvPr/>
        </p:nvSpPr>
        <p:spPr>
          <a:xfrm>
            <a:off x="7620000" y="1143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602" name="Google Shape;1602;gd9ac8bd7d3_1_1121"/>
          <p:cNvSpPr/>
          <p:nvPr/>
        </p:nvSpPr>
        <p:spPr>
          <a:xfrm>
            <a:off x="7620000" y="381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603" name="Google Shape;1603;gd9ac8bd7d3_1_1121"/>
          <p:cNvSpPr/>
          <p:nvPr/>
        </p:nvSpPr>
        <p:spPr>
          <a:xfrm>
            <a:off x="7620000" y="5715000"/>
            <a:ext cx="838200" cy="762000"/>
          </a:xfrm>
          <a:prstGeom prst="rect">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7"/>
                                        </p:tgtEl>
                                        <p:attrNameLst>
                                          <p:attrName>style.visibility</p:attrName>
                                        </p:attrNameLst>
                                      </p:cBhvr>
                                      <p:to>
                                        <p:strVal val="visible"/>
                                      </p:to>
                                    </p:set>
                                    <p:animEffect filter="fade" transition="in">
                                      <p:cBhvr>
                                        <p:cTn dur="1000"/>
                                        <p:tgtEl>
                                          <p:spTgt spid="1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2000"/>
                                        <p:tgtEl>
                                          <p:spTgt spid="1568"/>
                                        </p:tgtEl>
                                      </p:cBhvr>
                                    </p:animEffect>
                                  </p:childTnLst>
                                </p:cTn>
                              </p:par>
                              <p:par>
                                <p:cTn fill="hold" nodeType="with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2000"/>
                                        <p:tgtEl>
                                          <p:spTgt spid="1569"/>
                                        </p:tgtEl>
                                      </p:cBhvr>
                                    </p:animEffect>
                                  </p:childTnLst>
                                </p:cTn>
                              </p:par>
                              <p:par>
                                <p:cTn fill="hold" nodeType="withEffect" presetClass="entr" presetID="10" presetSubtype="0">
                                  <p:stCondLst>
                                    <p:cond delay="0"/>
                                  </p:stCondLst>
                                  <p:childTnLst>
                                    <p:set>
                                      <p:cBhvr>
                                        <p:cTn dur="1" fill="hold">
                                          <p:stCondLst>
                                            <p:cond delay="0"/>
                                          </p:stCondLst>
                                        </p:cTn>
                                        <p:tgtEl>
                                          <p:spTgt spid="1570"/>
                                        </p:tgtEl>
                                        <p:attrNameLst>
                                          <p:attrName>style.visibility</p:attrName>
                                        </p:attrNameLst>
                                      </p:cBhvr>
                                      <p:to>
                                        <p:strVal val="visible"/>
                                      </p:to>
                                    </p:set>
                                    <p:animEffect filter="fade" transition="in">
                                      <p:cBhvr>
                                        <p:cTn dur="2000"/>
                                        <p:tgtEl>
                                          <p:spTgt spid="1570"/>
                                        </p:tgtEl>
                                      </p:cBhvr>
                                    </p:animEffect>
                                  </p:childTnLst>
                                </p:cTn>
                              </p:par>
                              <p:par>
                                <p:cTn fill="hold" nodeType="withEffect" presetClass="entr" presetID="10" presetSubtype="0">
                                  <p:stCondLst>
                                    <p:cond delay="0"/>
                                  </p:stCondLst>
                                  <p:childTnLst>
                                    <p:set>
                                      <p:cBhvr>
                                        <p:cTn dur="1" fill="hold">
                                          <p:stCondLst>
                                            <p:cond delay="0"/>
                                          </p:stCondLst>
                                        </p:cTn>
                                        <p:tgtEl>
                                          <p:spTgt spid="1571"/>
                                        </p:tgtEl>
                                        <p:attrNameLst>
                                          <p:attrName>style.visibility</p:attrName>
                                        </p:attrNameLst>
                                      </p:cBhvr>
                                      <p:to>
                                        <p:strVal val="visible"/>
                                      </p:to>
                                    </p:set>
                                    <p:animEffect filter="fade" transition="in">
                                      <p:cBhvr>
                                        <p:cTn dur="2000"/>
                                        <p:tgtEl>
                                          <p:spTgt spid="1571"/>
                                        </p:tgtEl>
                                      </p:cBhvr>
                                    </p:animEffect>
                                  </p:childTnLst>
                                </p:cTn>
                              </p:par>
                              <p:par>
                                <p:cTn fill="hold" nodeType="withEffect" presetClass="entr" presetID="10" presetSubtype="0">
                                  <p:stCondLst>
                                    <p:cond delay="0"/>
                                  </p:stCondLst>
                                  <p:childTnLst>
                                    <p:set>
                                      <p:cBhvr>
                                        <p:cTn dur="1" fill="hold">
                                          <p:stCondLst>
                                            <p:cond delay="0"/>
                                          </p:stCondLst>
                                        </p:cTn>
                                        <p:tgtEl>
                                          <p:spTgt spid="1572"/>
                                        </p:tgtEl>
                                        <p:attrNameLst>
                                          <p:attrName>style.visibility</p:attrName>
                                        </p:attrNameLst>
                                      </p:cBhvr>
                                      <p:to>
                                        <p:strVal val="visible"/>
                                      </p:to>
                                    </p:set>
                                    <p:animEffect filter="fade" transition="in">
                                      <p:cBhvr>
                                        <p:cTn dur="2000"/>
                                        <p:tgtEl>
                                          <p:spTgt spid="1572"/>
                                        </p:tgtEl>
                                      </p:cBhvr>
                                    </p:animEffect>
                                  </p:childTnLst>
                                </p:cTn>
                              </p:par>
                              <p:par>
                                <p:cTn fill="hold" nodeType="withEffect" presetClass="entr" presetID="10" presetSubtype="0">
                                  <p:stCondLst>
                                    <p:cond delay="0"/>
                                  </p:stCondLst>
                                  <p:childTnLst>
                                    <p:set>
                                      <p:cBhvr>
                                        <p:cTn dur="1" fill="hold">
                                          <p:stCondLst>
                                            <p:cond delay="0"/>
                                          </p:stCondLst>
                                        </p:cTn>
                                        <p:tgtEl>
                                          <p:spTgt spid="1573"/>
                                        </p:tgtEl>
                                        <p:attrNameLst>
                                          <p:attrName>style.visibility</p:attrName>
                                        </p:attrNameLst>
                                      </p:cBhvr>
                                      <p:to>
                                        <p:strVal val="visible"/>
                                      </p:to>
                                    </p:set>
                                    <p:animEffect filter="fade" transition="in">
                                      <p:cBhvr>
                                        <p:cTn dur="2000"/>
                                        <p:tgtEl>
                                          <p:spTgt spid="1573"/>
                                        </p:tgtEl>
                                      </p:cBhvr>
                                    </p:animEffect>
                                  </p:childTnLst>
                                </p:cTn>
                              </p:par>
                              <p:par>
                                <p:cTn fill="hold" nodeType="with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2000"/>
                                        <p:tgtEl>
                                          <p:spTgt spid="1574"/>
                                        </p:tgtEl>
                                      </p:cBhvr>
                                    </p:animEffect>
                                  </p:childTnLst>
                                </p:cTn>
                              </p:par>
                              <p:par>
                                <p:cTn fill="hold" nodeType="with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2000"/>
                                        <p:tgtEl>
                                          <p:spTgt spid="1575"/>
                                        </p:tgtEl>
                                      </p:cBhvr>
                                    </p:animEffect>
                                  </p:childTnLst>
                                </p:cTn>
                              </p:par>
                              <p:par>
                                <p:cTn fill="hold" nodeType="withEffect" presetClass="entr" presetID="10" presetSubtype="0">
                                  <p:stCondLst>
                                    <p:cond delay="0"/>
                                  </p:stCondLst>
                                  <p:childTnLst>
                                    <p:set>
                                      <p:cBhvr>
                                        <p:cTn dur="1" fill="hold">
                                          <p:stCondLst>
                                            <p:cond delay="0"/>
                                          </p:stCondLst>
                                        </p:cTn>
                                        <p:tgtEl>
                                          <p:spTgt spid="1576"/>
                                        </p:tgtEl>
                                        <p:attrNameLst>
                                          <p:attrName>style.visibility</p:attrName>
                                        </p:attrNameLst>
                                      </p:cBhvr>
                                      <p:to>
                                        <p:strVal val="visible"/>
                                      </p:to>
                                    </p:set>
                                    <p:animEffect filter="fade" transition="in">
                                      <p:cBhvr>
                                        <p:cTn dur="2000"/>
                                        <p:tgtEl>
                                          <p:spTgt spid="1576"/>
                                        </p:tgtEl>
                                      </p:cBhvr>
                                    </p:animEffect>
                                  </p:childTnLst>
                                </p:cTn>
                              </p:par>
                              <p:par>
                                <p:cTn fill="hold" nodeType="withEffect" presetClass="entr" presetID="10" presetSubtype="0">
                                  <p:stCondLst>
                                    <p:cond delay="0"/>
                                  </p:stCondLst>
                                  <p:childTnLst>
                                    <p:set>
                                      <p:cBhvr>
                                        <p:cTn dur="1" fill="hold">
                                          <p:stCondLst>
                                            <p:cond delay="0"/>
                                          </p:stCondLst>
                                        </p:cTn>
                                        <p:tgtEl>
                                          <p:spTgt spid="1577"/>
                                        </p:tgtEl>
                                        <p:attrNameLst>
                                          <p:attrName>style.visibility</p:attrName>
                                        </p:attrNameLst>
                                      </p:cBhvr>
                                      <p:to>
                                        <p:strVal val="visible"/>
                                      </p:to>
                                    </p:set>
                                    <p:animEffect filter="fade" transition="in">
                                      <p:cBhvr>
                                        <p:cTn dur="2000"/>
                                        <p:tgtEl>
                                          <p:spTgt spid="1577"/>
                                        </p:tgtEl>
                                      </p:cBhvr>
                                    </p:animEffect>
                                  </p:childTnLst>
                                </p:cTn>
                              </p:par>
                              <p:par>
                                <p:cTn fill="hold" nodeType="withEffect" presetClass="entr" presetID="10" presetSubtype="0">
                                  <p:stCondLst>
                                    <p:cond delay="0"/>
                                  </p:stCondLst>
                                  <p:childTnLst>
                                    <p:set>
                                      <p:cBhvr>
                                        <p:cTn dur="1" fill="hold">
                                          <p:stCondLst>
                                            <p:cond delay="0"/>
                                          </p:stCondLst>
                                        </p:cTn>
                                        <p:tgtEl>
                                          <p:spTgt spid="1578"/>
                                        </p:tgtEl>
                                        <p:attrNameLst>
                                          <p:attrName>style.visibility</p:attrName>
                                        </p:attrNameLst>
                                      </p:cBhvr>
                                      <p:to>
                                        <p:strVal val="visible"/>
                                      </p:to>
                                    </p:set>
                                    <p:animEffect filter="fade" transition="in">
                                      <p:cBhvr>
                                        <p:cTn dur="2000"/>
                                        <p:tgtEl>
                                          <p:spTgt spid="1578"/>
                                        </p:tgtEl>
                                      </p:cBhvr>
                                    </p:animEffect>
                                  </p:childTnLst>
                                </p:cTn>
                              </p:par>
                              <p:par>
                                <p:cTn fill="hold" nodeType="withEffect" presetClass="entr" presetID="10" presetSubtype="0">
                                  <p:stCondLst>
                                    <p:cond delay="0"/>
                                  </p:stCondLst>
                                  <p:childTnLst>
                                    <p:set>
                                      <p:cBhvr>
                                        <p:cTn dur="1" fill="hold">
                                          <p:stCondLst>
                                            <p:cond delay="0"/>
                                          </p:stCondLst>
                                        </p:cTn>
                                        <p:tgtEl>
                                          <p:spTgt spid="1579"/>
                                        </p:tgtEl>
                                        <p:attrNameLst>
                                          <p:attrName>style.visibility</p:attrName>
                                        </p:attrNameLst>
                                      </p:cBhvr>
                                      <p:to>
                                        <p:strVal val="visible"/>
                                      </p:to>
                                    </p:set>
                                    <p:animEffect filter="fade" transition="in">
                                      <p:cBhvr>
                                        <p:cTn dur="2000"/>
                                        <p:tgtEl>
                                          <p:spTgt spid="1579"/>
                                        </p:tgtEl>
                                      </p:cBhvr>
                                    </p:animEffect>
                                  </p:childTnLst>
                                </p:cTn>
                              </p:par>
                              <p:par>
                                <p:cTn fill="hold" nodeType="withEffect" presetClass="entr" presetID="10" presetSubtype="0">
                                  <p:stCondLst>
                                    <p:cond delay="0"/>
                                  </p:stCondLst>
                                  <p:childTnLst>
                                    <p:set>
                                      <p:cBhvr>
                                        <p:cTn dur="1" fill="hold">
                                          <p:stCondLst>
                                            <p:cond delay="0"/>
                                          </p:stCondLst>
                                        </p:cTn>
                                        <p:tgtEl>
                                          <p:spTgt spid="1580"/>
                                        </p:tgtEl>
                                        <p:attrNameLst>
                                          <p:attrName>style.visibility</p:attrName>
                                        </p:attrNameLst>
                                      </p:cBhvr>
                                      <p:to>
                                        <p:strVal val="visible"/>
                                      </p:to>
                                    </p:set>
                                    <p:animEffect filter="fade" transition="in">
                                      <p:cBhvr>
                                        <p:cTn dur="2000"/>
                                        <p:tgtEl>
                                          <p:spTgt spid="1580"/>
                                        </p:tgtEl>
                                      </p:cBhvr>
                                    </p:animEffect>
                                  </p:childTnLst>
                                </p:cTn>
                              </p:par>
                              <p:par>
                                <p:cTn fill="hold" nodeType="withEffect" presetClass="entr" presetID="10" presetSubtype="0">
                                  <p:stCondLst>
                                    <p:cond delay="0"/>
                                  </p:stCondLst>
                                  <p:childTnLst>
                                    <p:set>
                                      <p:cBhvr>
                                        <p:cTn dur="1" fill="hold">
                                          <p:stCondLst>
                                            <p:cond delay="0"/>
                                          </p:stCondLst>
                                        </p:cTn>
                                        <p:tgtEl>
                                          <p:spTgt spid="1581"/>
                                        </p:tgtEl>
                                        <p:attrNameLst>
                                          <p:attrName>style.visibility</p:attrName>
                                        </p:attrNameLst>
                                      </p:cBhvr>
                                      <p:to>
                                        <p:strVal val="visible"/>
                                      </p:to>
                                    </p:set>
                                    <p:animEffect filter="fade" transition="in">
                                      <p:cBhvr>
                                        <p:cTn dur="2000"/>
                                        <p:tgtEl>
                                          <p:spTgt spid="1581"/>
                                        </p:tgtEl>
                                      </p:cBhvr>
                                    </p:animEffect>
                                  </p:childTnLst>
                                </p:cTn>
                              </p:par>
                              <p:par>
                                <p:cTn fill="hold" nodeType="withEffect" presetClass="entr" presetID="10" presetSubtype="0">
                                  <p:stCondLst>
                                    <p:cond delay="0"/>
                                  </p:stCondLst>
                                  <p:childTnLst>
                                    <p:set>
                                      <p:cBhvr>
                                        <p:cTn dur="1" fill="hold">
                                          <p:stCondLst>
                                            <p:cond delay="0"/>
                                          </p:stCondLst>
                                        </p:cTn>
                                        <p:tgtEl>
                                          <p:spTgt spid="1582"/>
                                        </p:tgtEl>
                                        <p:attrNameLst>
                                          <p:attrName>style.visibility</p:attrName>
                                        </p:attrNameLst>
                                      </p:cBhvr>
                                      <p:to>
                                        <p:strVal val="visible"/>
                                      </p:to>
                                    </p:set>
                                    <p:animEffect filter="fade" transition="in">
                                      <p:cBhvr>
                                        <p:cTn dur="2000"/>
                                        <p:tgtEl>
                                          <p:spTgt spid="1582"/>
                                        </p:tgtEl>
                                      </p:cBhvr>
                                    </p:animEffect>
                                  </p:childTnLst>
                                </p:cTn>
                              </p:par>
                              <p:par>
                                <p:cTn fill="hold" nodeType="withEffect" presetClass="entr" presetID="10" presetSubtype="0">
                                  <p:stCondLst>
                                    <p:cond delay="0"/>
                                  </p:stCondLst>
                                  <p:childTnLst>
                                    <p:set>
                                      <p:cBhvr>
                                        <p:cTn dur="1" fill="hold">
                                          <p:stCondLst>
                                            <p:cond delay="0"/>
                                          </p:stCondLst>
                                        </p:cTn>
                                        <p:tgtEl>
                                          <p:spTgt spid="1583"/>
                                        </p:tgtEl>
                                        <p:attrNameLst>
                                          <p:attrName>style.visibility</p:attrName>
                                        </p:attrNameLst>
                                      </p:cBhvr>
                                      <p:to>
                                        <p:strVal val="visible"/>
                                      </p:to>
                                    </p:set>
                                    <p:animEffect filter="fade" transition="in">
                                      <p:cBhvr>
                                        <p:cTn dur="2000"/>
                                        <p:tgtEl>
                                          <p:spTgt spid="1583"/>
                                        </p:tgtEl>
                                      </p:cBhvr>
                                    </p:animEffect>
                                  </p:childTnLst>
                                </p:cTn>
                              </p:par>
                              <p:par>
                                <p:cTn fill="hold" nodeType="withEffect" presetClass="entr" presetID="10" presetSubtype="0">
                                  <p:stCondLst>
                                    <p:cond delay="0"/>
                                  </p:stCondLst>
                                  <p:childTnLst>
                                    <p:set>
                                      <p:cBhvr>
                                        <p:cTn dur="1" fill="hold">
                                          <p:stCondLst>
                                            <p:cond delay="0"/>
                                          </p:stCondLst>
                                        </p:cTn>
                                        <p:tgtEl>
                                          <p:spTgt spid="1584"/>
                                        </p:tgtEl>
                                        <p:attrNameLst>
                                          <p:attrName>style.visibility</p:attrName>
                                        </p:attrNameLst>
                                      </p:cBhvr>
                                      <p:to>
                                        <p:strVal val="visible"/>
                                      </p:to>
                                    </p:set>
                                    <p:animEffect filter="fade" transition="in">
                                      <p:cBhvr>
                                        <p:cTn dur="2000"/>
                                        <p:tgtEl>
                                          <p:spTgt spid="1584"/>
                                        </p:tgtEl>
                                      </p:cBhvr>
                                    </p:animEffect>
                                  </p:childTnLst>
                                </p:cTn>
                              </p:par>
                              <p:par>
                                <p:cTn fill="hold" nodeType="with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2000"/>
                                        <p:tgtEl>
                                          <p:spTgt spid="1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6"/>
                                        </p:tgtEl>
                                        <p:attrNameLst>
                                          <p:attrName>style.visibility</p:attrName>
                                        </p:attrNameLst>
                                      </p:cBhvr>
                                      <p:to>
                                        <p:strVal val="visible"/>
                                      </p:to>
                                    </p:set>
                                    <p:animEffect filter="fade" transition="in">
                                      <p:cBhvr>
                                        <p:cTn dur="1000"/>
                                        <p:tgtEl>
                                          <p:spTgt spid="1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6"/>
                                        </p:tgtEl>
                                        <p:attrNameLst>
                                          <p:attrName>style.visibility</p:attrName>
                                        </p:attrNameLst>
                                      </p:cBhvr>
                                      <p:to>
                                        <p:strVal val="visible"/>
                                      </p:to>
                                    </p:set>
                                    <p:animEffect filter="fade" transition="in">
                                      <p:cBhvr>
                                        <p:cTn dur="2000"/>
                                        <p:tgtEl>
                                          <p:spTgt spid="1596"/>
                                        </p:tgtEl>
                                      </p:cBhvr>
                                    </p:animEffect>
                                  </p:childTnLst>
                                </p:cTn>
                              </p:par>
                              <p:par>
                                <p:cTn fill="hold" nodeType="withEffect" presetClass="entr" presetID="10" presetSubtype="0">
                                  <p:stCondLst>
                                    <p:cond delay="0"/>
                                  </p:stCondLst>
                                  <p:childTnLst>
                                    <p:set>
                                      <p:cBhvr>
                                        <p:cTn dur="1" fill="hold">
                                          <p:stCondLst>
                                            <p:cond delay="0"/>
                                          </p:stCondLst>
                                        </p:cTn>
                                        <p:tgtEl>
                                          <p:spTgt spid="1597"/>
                                        </p:tgtEl>
                                        <p:attrNameLst>
                                          <p:attrName>style.visibility</p:attrName>
                                        </p:attrNameLst>
                                      </p:cBhvr>
                                      <p:to>
                                        <p:strVal val="visible"/>
                                      </p:to>
                                    </p:set>
                                    <p:animEffect filter="fade" transition="in">
                                      <p:cBhvr>
                                        <p:cTn dur="2000"/>
                                        <p:tgtEl>
                                          <p:spTgt spid="1597"/>
                                        </p:tgtEl>
                                      </p:cBhvr>
                                    </p:animEffect>
                                  </p:childTnLst>
                                </p:cTn>
                              </p:par>
                              <p:par>
                                <p:cTn fill="hold" nodeType="withEffect" presetClass="entr" presetID="10" presetSubtype="0">
                                  <p:stCondLst>
                                    <p:cond delay="0"/>
                                  </p:stCondLst>
                                  <p:childTnLst>
                                    <p:set>
                                      <p:cBhvr>
                                        <p:cTn dur="1" fill="hold">
                                          <p:stCondLst>
                                            <p:cond delay="0"/>
                                          </p:stCondLst>
                                        </p:cTn>
                                        <p:tgtEl>
                                          <p:spTgt spid="1598"/>
                                        </p:tgtEl>
                                        <p:attrNameLst>
                                          <p:attrName>style.visibility</p:attrName>
                                        </p:attrNameLst>
                                      </p:cBhvr>
                                      <p:to>
                                        <p:strVal val="visible"/>
                                      </p:to>
                                    </p:set>
                                    <p:animEffect filter="fade" transition="in">
                                      <p:cBhvr>
                                        <p:cTn dur="2000"/>
                                        <p:tgtEl>
                                          <p:spTgt spid="1598"/>
                                        </p:tgtEl>
                                      </p:cBhvr>
                                    </p:animEffect>
                                  </p:childTnLst>
                                </p:cTn>
                              </p:par>
                              <p:par>
                                <p:cTn fill="hold" nodeType="withEffect" presetClass="entr" presetID="10" presetSubtype="0">
                                  <p:stCondLst>
                                    <p:cond delay="0"/>
                                  </p:stCondLst>
                                  <p:childTnLst>
                                    <p:set>
                                      <p:cBhvr>
                                        <p:cTn dur="1" fill="hold">
                                          <p:stCondLst>
                                            <p:cond delay="0"/>
                                          </p:stCondLst>
                                        </p:cTn>
                                        <p:tgtEl>
                                          <p:spTgt spid="1599"/>
                                        </p:tgtEl>
                                        <p:attrNameLst>
                                          <p:attrName>style.visibility</p:attrName>
                                        </p:attrNameLst>
                                      </p:cBhvr>
                                      <p:to>
                                        <p:strVal val="visible"/>
                                      </p:to>
                                    </p:set>
                                    <p:animEffect filter="fade" transition="in">
                                      <p:cBhvr>
                                        <p:cTn dur="2000"/>
                                        <p:tgtEl>
                                          <p:spTgt spid="1599"/>
                                        </p:tgtEl>
                                      </p:cBhvr>
                                    </p:animEffect>
                                  </p:childTnLst>
                                </p:cTn>
                              </p:par>
                              <p:par>
                                <p:cTn fill="hold" nodeType="withEffect" presetClass="entr" presetID="10" presetSubtype="0">
                                  <p:stCondLst>
                                    <p:cond delay="0"/>
                                  </p:stCondLst>
                                  <p:childTnLst>
                                    <p:set>
                                      <p:cBhvr>
                                        <p:cTn dur="1" fill="hold">
                                          <p:stCondLst>
                                            <p:cond delay="0"/>
                                          </p:stCondLst>
                                        </p:cTn>
                                        <p:tgtEl>
                                          <p:spTgt spid="1600"/>
                                        </p:tgtEl>
                                        <p:attrNameLst>
                                          <p:attrName>style.visibility</p:attrName>
                                        </p:attrNameLst>
                                      </p:cBhvr>
                                      <p:to>
                                        <p:strVal val="visible"/>
                                      </p:to>
                                    </p:set>
                                    <p:animEffect filter="fade" transition="in">
                                      <p:cBhvr>
                                        <p:cTn dur="2000"/>
                                        <p:tgtEl>
                                          <p:spTgt spid="1600"/>
                                        </p:tgtEl>
                                      </p:cBhvr>
                                    </p:animEffect>
                                  </p:childTnLst>
                                </p:cTn>
                              </p:par>
                              <p:par>
                                <p:cTn fill="hold" nodeType="with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2000"/>
                                        <p:tgtEl>
                                          <p:spTgt spid="1601"/>
                                        </p:tgtEl>
                                      </p:cBhvr>
                                    </p:animEffect>
                                  </p:childTnLst>
                                </p:cTn>
                              </p:par>
                              <p:par>
                                <p:cTn fill="hold" nodeType="withEffect" presetClass="entr" presetID="10" presetSubtype="0">
                                  <p:stCondLst>
                                    <p:cond delay="0"/>
                                  </p:stCondLst>
                                  <p:childTnLst>
                                    <p:set>
                                      <p:cBhvr>
                                        <p:cTn dur="1" fill="hold">
                                          <p:stCondLst>
                                            <p:cond delay="0"/>
                                          </p:stCondLst>
                                        </p:cTn>
                                        <p:tgtEl>
                                          <p:spTgt spid="1602"/>
                                        </p:tgtEl>
                                        <p:attrNameLst>
                                          <p:attrName>style.visibility</p:attrName>
                                        </p:attrNameLst>
                                      </p:cBhvr>
                                      <p:to>
                                        <p:strVal val="visible"/>
                                      </p:to>
                                    </p:set>
                                    <p:animEffect filter="fade" transition="in">
                                      <p:cBhvr>
                                        <p:cTn dur="2000"/>
                                        <p:tgtEl>
                                          <p:spTgt spid="1602"/>
                                        </p:tgtEl>
                                      </p:cBhvr>
                                    </p:animEffect>
                                  </p:childTnLst>
                                </p:cTn>
                              </p:par>
                              <p:par>
                                <p:cTn fill="hold" nodeType="withEffect" presetClass="entr" presetID="10" presetSubtype="0">
                                  <p:stCondLst>
                                    <p:cond delay="0"/>
                                  </p:stCondLst>
                                  <p:childTnLst>
                                    <p:set>
                                      <p:cBhvr>
                                        <p:cTn dur="1" fill="hold">
                                          <p:stCondLst>
                                            <p:cond delay="0"/>
                                          </p:stCondLst>
                                        </p:cTn>
                                        <p:tgtEl>
                                          <p:spTgt spid="1603"/>
                                        </p:tgtEl>
                                        <p:attrNameLst>
                                          <p:attrName>style.visibility</p:attrName>
                                        </p:attrNameLst>
                                      </p:cBhvr>
                                      <p:to>
                                        <p:strVal val="visible"/>
                                      </p:to>
                                    </p:set>
                                    <p:animEffect filter="fade" transition="in">
                                      <p:cBhvr>
                                        <p:cTn dur="2000"/>
                                        <p:tgtEl>
                                          <p:spTgt spid="1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7"/>
                                        </p:tgtEl>
                                        <p:attrNameLst>
                                          <p:attrName>style.visibility</p:attrName>
                                        </p:attrNameLst>
                                      </p:cBhvr>
                                      <p:to>
                                        <p:strVal val="visible"/>
                                      </p:to>
                                    </p:set>
                                    <p:animEffect filter="fade" transition="in">
                                      <p:cBhvr>
                                        <p:cTn dur="1000"/>
                                        <p:tgtEl>
                                          <p:spTgt spid="1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8"/>
                                        </p:tgtEl>
                                        <p:attrNameLst>
                                          <p:attrName>style.visibility</p:attrName>
                                        </p:attrNameLst>
                                      </p:cBhvr>
                                      <p:to>
                                        <p:strVal val="visible"/>
                                      </p:to>
                                    </p:set>
                                    <p:animEffect filter="fade" transition="in">
                                      <p:cBhvr>
                                        <p:cTn dur="1000"/>
                                        <p:tgtEl>
                                          <p:spTgt spid="1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1"/>
                                        </p:tgtEl>
                                        <p:attrNameLst>
                                          <p:attrName>style.visibility</p:attrName>
                                        </p:attrNameLst>
                                      </p:cBhvr>
                                      <p:to>
                                        <p:strVal val="visible"/>
                                      </p:to>
                                    </p:set>
                                    <p:animEffect filter="fade" transition="in">
                                      <p:cBhvr>
                                        <p:cTn dur="1000"/>
                                        <p:tgtEl>
                                          <p:spTgt spid="1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4"/>
                                        </p:tgtEl>
                                        <p:attrNameLst>
                                          <p:attrName>style.visibility</p:attrName>
                                        </p:attrNameLst>
                                      </p:cBhvr>
                                      <p:to>
                                        <p:strVal val="visible"/>
                                      </p:to>
                                    </p:set>
                                    <p:animEffect filter="fade" transition="in">
                                      <p:cBhvr>
                                        <p:cTn dur="1000"/>
                                        <p:tgtEl>
                                          <p:spTgt spid="1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5"/>
                                        </p:tgtEl>
                                        <p:attrNameLst>
                                          <p:attrName>style.visibility</p:attrName>
                                        </p:attrNameLst>
                                      </p:cBhvr>
                                      <p:to>
                                        <p:strVal val="visible"/>
                                      </p:to>
                                    </p:set>
                                    <p:animEffect filter="fade" transition="in">
                                      <p:cBhvr>
                                        <p:cTn dur="1000"/>
                                        <p:tgtEl>
                                          <p:spTgt spid="1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5"/>
                                        </p:tgtEl>
                                      </p:cBhvr>
                                    </p:animEffect>
                                    <p:set>
                                      <p:cBhvr>
                                        <p:cTn dur="1" fill="hold">
                                          <p:stCondLst>
                                            <p:cond delay="500"/>
                                          </p:stCondLst>
                                        </p:cTn>
                                        <p:tgtEl>
                                          <p:spTgt spid="15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4"/>
                                        </p:tgtEl>
                                      </p:cBhvr>
                                    </p:animEffect>
                                    <p:set>
                                      <p:cBhvr>
                                        <p:cTn dur="1" fill="hold">
                                          <p:stCondLst>
                                            <p:cond delay="500"/>
                                          </p:stCondLst>
                                        </p:cTn>
                                        <p:tgtEl>
                                          <p:spTgt spid="15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9"/>
                                        </p:tgtEl>
                                        <p:attrNameLst>
                                          <p:attrName>style.visibility</p:attrName>
                                        </p:attrNameLst>
                                      </p:cBhvr>
                                      <p:to>
                                        <p:strVal val="visible"/>
                                      </p:to>
                                    </p:set>
                                    <p:animEffect filter="fade" transition="in">
                                      <p:cBhvr>
                                        <p:cTn dur="1000"/>
                                        <p:tgtEl>
                                          <p:spTgt spid="1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89"/>
                                        </p:tgtEl>
                                      </p:cBhvr>
                                    </p:animEffect>
                                    <p:set>
                                      <p:cBhvr>
                                        <p:cTn dur="1" fill="hold">
                                          <p:stCondLst>
                                            <p:cond delay="500"/>
                                          </p:stCondLst>
                                        </p:cTn>
                                        <p:tgtEl>
                                          <p:spTgt spid="15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1"/>
                                        </p:tgtEl>
                                      </p:cBhvr>
                                    </p:animEffect>
                                    <p:set>
                                      <p:cBhvr>
                                        <p:cTn dur="1" fill="hold">
                                          <p:stCondLst>
                                            <p:cond delay="500"/>
                                          </p:stCondLst>
                                        </p:cTn>
                                        <p:tgtEl>
                                          <p:spTgt spid="15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88"/>
                                        </p:tgtEl>
                                      </p:cBhvr>
                                    </p:animEffect>
                                    <p:set>
                                      <p:cBhvr>
                                        <p:cTn dur="1" fill="hold">
                                          <p:stCondLst>
                                            <p:cond delay="500"/>
                                          </p:stCondLst>
                                        </p:cTn>
                                        <p:tgtEl>
                                          <p:spTgt spid="15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0"/>
                                        </p:tgtEl>
                                        <p:attrNameLst>
                                          <p:attrName>style.visibility</p:attrName>
                                        </p:attrNameLst>
                                      </p:cBhvr>
                                      <p:to>
                                        <p:strVal val="visible"/>
                                      </p:to>
                                    </p:set>
                                    <p:animEffect filter="fade" transition="in">
                                      <p:cBhvr>
                                        <p:cTn dur="1000"/>
                                        <p:tgtEl>
                                          <p:spTgt spid="1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2"/>
                                        </p:tgtEl>
                                        <p:attrNameLst>
                                          <p:attrName>style.visibility</p:attrName>
                                        </p:attrNameLst>
                                      </p:cBhvr>
                                      <p:to>
                                        <p:strVal val="visible"/>
                                      </p:to>
                                    </p:set>
                                    <p:animEffect filter="fade" transition="in">
                                      <p:cBhvr>
                                        <p:cTn dur="1000"/>
                                        <p:tgtEl>
                                          <p:spTgt spid="1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2"/>
                                        </p:tgtEl>
                                      </p:cBhvr>
                                    </p:animEffect>
                                    <p:set>
                                      <p:cBhvr>
                                        <p:cTn dur="1" fill="hold">
                                          <p:stCondLst>
                                            <p:cond delay="500"/>
                                          </p:stCondLst>
                                        </p:cTn>
                                        <p:tgtEl>
                                          <p:spTgt spid="15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3"/>
                                        </p:tgtEl>
                                        <p:attrNameLst>
                                          <p:attrName>style.visibility</p:attrName>
                                        </p:attrNameLst>
                                      </p:cBhvr>
                                      <p:to>
                                        <p:strVal val="visible"/>
                                      </p:to>
                                    </p:set>
                                    <p:animEffect filter="fade" transition="in">
                                      <p:cBhvr>
                                        <p:cTn dur="1000"/>
                                        <p:tgtEl>
                                          <p:spTgt spid="1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3"/>
                                        </p:tgtEl>
                                      </p:cBhvr>
                                    </p:animEffect>
                                    <p:set>
                                      <p:cBhvr>
                                        <p:cTn dur="1" fill="hold">
                                          <p:stCondLst>
                                            <p:cond delay="500"/>
                                          </p:stCondLst>
                                        </p:cTn>
                                        <p:tgtEl>
                                          <p:spTgt spid="15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0"/>
                                        </p:tgtEl>
                                      </p:cBhvr>
                                    </p:animEffect>
                                    <p:set>
                                      <p:cBhvr>
                                        <p:cTn dur="1" fill="hold">
                                          <p:stCondLst>
                                            <p:cond delay="500"/>
                                          </p:stCondLst>
                                        </p:cTn>
                                        <p:tgtEl>
                                          <p:spTgt spid="15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03"/>
                                        </p:tgtEl>
                                      </p:cBhvr>
                                    </p:animEffect>
                                    <p:set>
                                      <p:cBhvr>
                                        <p:cTn dur="1" fill="hold">
                                          <p:stCondLst>
                                            <p:cond delay="500"/>
                                          </p:stCondLst>
                                        </p:cTn>
                                        <p:tgtEl>
                                          <p:spTgt spid="16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87"/>
                                        </p:tgtEl>
                                      </p:cBhvr>
                                    </p:animEffect>
                                    <p:set>
                                      <p:cBhvr>
                                        <p:cTn dur="1" fill="hold">
                                          <p:stCondLst>
                                            <p:cond delay="500"/>
                                          </p:stCondLst>
                                        </p:cTn>
                                        <p:tgtEl>
                                          <p:spTgt spid="15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gd9ac8bd7d3_1_116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5400">
                <a:solidFill>
                  <a:srgbClr val="FFA15D"/>
                </a:solidFill>
                <a:latin typeface="Arial"/>
                <a:ea typeface="Arial"/>
                <a:cs typeface="Arial"/>
                <a:sym typeface="Arial"/>
              </a:rPr>
              <a:t>DFS</a:t>
            </a:r>
            <a:endParaRPr sz="1400">
              <a:latin typeface="Arial"/>
              <a:ea typeface="Arial"/>
              <a:cs typeface="Arial"/>
              <a:sym typeface="Arial"/>
            </a:endParaRPr>
          </a:p>
          <a:p>
            <a:pPr indent="0" lvl="0" marL="0" rtl="0" algn="ctr">
              <a:spcBef>
                <a:spcPts val="0"/>
              </a:spcBef>
              <a:spcAft>
                <a:spcPts val="0"/>
              </a:spcAft>
              <a:buNone/>
            </a:pPr>
            <a:r>
              <a:t/>
            </a:r>
            <a:endParaRPr/>
          </a:p>
        </p:txBody>
      </p:sp>
      <p:sp>
        <p:nvSpPr>
          <p:cNvPr id="1610" name="Google Shape;1610;gd9ac8bd7d3_1_116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chemeClr val="lt2"/>
                </a:solidFill>
              </a:rPr>
              <a:t>http://www.btechsmartclass.com/data_structures/graph-traversal-dfs.html</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cd1930b975_0_1375"/>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252" name="Google Shape;252;gcd1930b975_0_1375"/>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53" name="Google Shape;253;gcd1930b975_0_1375"/>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254" name="Google Shape;254;gcd1930b975_0_1375"/>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55" name="Google Shape;255;gcd1930b975_0_1375"/>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256" name="Google Shape;256;gcd1930b975_0_1375"/>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257" name="Google Shape;257;gcd1930b975_0_1375"/>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58" name="Google Shape;258;gcd1930b975_0_1375"/>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259" name="Google Shape;259;gcd1930b975_0_1375"/>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260" name="Google Shape;260;gcd1930b975_0_1375"/>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61" name="Google Shape;261;gcd1930b975_0_1375"/>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262" name="Google Shape;262;gcd1930b975_0_1375"/>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263" name="Google Shape;263;gcd1930b975_0_1375"/>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64" name="Google Shape;264;gcd1930b975_0_1375"/>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265" name="Google Shape;265;gcd1930b975_0_1375"/>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266" name="Google Shape;266;gcd1930b975_0_1375"/>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67" name="Google Shape;267;gcd1930b975_0_1375"/>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268" name="Google Shape;268;gcd1930b975_0_1375"/>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269" name="Google Shape;269;gcd1930b975_0_1375"/>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70" name="Google Shape;270;gcd1930b975_0_1375"/>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271" name="Google Shape;271;gcd1930b975_0_1375"/>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272" name="Google Shape;272;gcd1930b975_0_1375"/>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73" name="Google Shape;273;gcd1930b975_0_1375"/>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274" name="Google Shape;274;gcd1930b975_0_1375"/>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75" name="Google Shape;275;gcd1930b975_0_1375"/>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276" name="Google Shape;276;gcd1930b975_0_1375"/>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77" name="Google Shape;277;gcd1930b975_0_1375"/>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278" name="Google Shape;278;gcd1930b975_0_1375"/>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79" name="Google Shape;279;gcd1930b975_0_1375"/>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280" name="Google Shape;280;gcd1930b975_0_1375"/>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81" name="Google Shape;281;gcd1930b975_0_1375"/>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282" name="Google Shape;282;gcd1930b975_0_1375"/>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83" name="Google Shape;283;gcd1930b975_0_1375"/>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284" name="Google Shape;284;gcd1930b975_0_1375"/>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285" name="Google Shape;285;gcd1930b975_0_1375"/>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286" name="Google Shape;286;gcd1930b975_0_1375"/>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287" name="Google Shape;287;gcd1930b975_0_1375"/>
          <p:cNvGrpSpPr/>
          <p:nvPr/>
        </p:nvGrpSpPr>
        <p:grpSpPr>
          <a:xfrm>
            <a:off x="-19050" y="5334000"/>
            <a:ext cx="8953500" cy="539750"/>
            <a:chOff x="-12" y="3360"/>
            <a:chExt cx="5640" cy="340"/>
          </a:xfrm>
        </p:grpSpPr>
        <p:sp>
          <p:nvSpPr>
            <p:cNvPr id="288" name="Google Shape;288;gcd1930b975_0_1375"/>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89" name="Google Shape;289;gcd1930b975_0_1375"/>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0" name="Google Shape;290;gcd1930b975_0_1375"/>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1" name="Google Shape;291;gcd1930b975_0_1375"/>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2" name="Google Shape;292;gcd1930b975_0_1375"/>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3" name="Google Shape;293;gcd1930b975_0_1375"/>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4" name="Google Shape;294;gcd1930b975_0_1375"/>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5" name="Google Shape;295;gcd1930b975_0_1375"/>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6" name="Google Shape;296;gcd1930b975_0_1375"/>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7" name="Google Shape;297;gcd1930b975_0_1375"/>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8" name="Google Shape;298;gcd1930b975_0_1375"/>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299" name="Google Shape;299;gcd1930b975_0_1375"/>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00" name="Google Shape;300;gcd1930b975_0_1375"/>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01" name="Google Shape;301;gcd1930b975_0_1375"/>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02" name="Google Shape;302;gcd1930b975_0_1375"/>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03" name="Google Shape;303;gcd1930b975_0_1375"/>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04" name="Google Shape;304;gcd1930b975_0_1375"/>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05" name="Google Shape;305;gcd1930b975_0_1375"/>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06" name="Google Shape;306;gcd1930b975_0_1375"/>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07" name="Google Shape;307;gcd1930b975_0_1375"/>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08" name="Google Shape;308;gcd1930b975_0_1375"/>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09" name="Google Shape;309;gcd1930b975_0_1375"/>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0" name="Google Shape;310;gcd1930b975_0_1375"/>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1" name="Google Shape;311;gcd1930b975_0_1375"/>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2" name="Google Shape;312;gcd1930b975_0_1375"/>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3" name="Google Shape;313;gcd1930b975_0_1375"/>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4" name="Google Shape;314;gcd1930b975_0_1375"/>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5" name="Google Shape;315;gcd1930b975_0_1375"/>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6" name="Google Shape;316;gcd1930b975_0_1375"/>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7" name="Google Shape;317;gcd1930b975_0_1375"/>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8" name="Google Shape;318;gcd1930b975_0_1375"/>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19" name="Google Shape;319;gcd1930b975_0_1375"/>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320" name="Google Shape;320;gcd1930b975_0_1375"/>
          <p:cNvSpPr/>
          <p:nvPr/>
        </p:nvSpPr>
        <p:spPr>
          <a:xfrm>
            <a:off x="615950" y="5873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21" name="Google Shape;321;gcd1930b975_0_1375"/>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22" name="Google Shape;322;gcd1930b975_0_1375"/>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23" name="Google Shape;323;gcd1930b975_0_1375"/>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24" name="Google Shape;324;gcd1930b975_0_1375"/>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25" name="Google Shape;325;gcd1930b975_0_1375"/>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gd9ac8bd7d3_1_116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lang="en-US" sz="2500" u="sng">
                <a:solidFill>
                  <a:srgbClr val="FF0000"/>
                </a:solidFill>
                <a:highlight>
                  <a:srgbClr val="FFFFFF"/>
                </a:highlight>
                <a:latin typeface="Arial"/>
                <a:ea typeface="Arial"/>
                <a:cs typeface="Arial"/>
                <a:sym typeface="Arial"/>
              </a:rPr>
              <a:t>Floyd Warshall Algorithm-</a:t>
            </a:r>
            <a:endParaRPr b="1" sz="2500" u="sng">
              <a:solidFill>
                <a:srgbClr val="FF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617" name="Google Shape;1617;gd9ac8bd7d3_1_116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u="sng">
                <a:solidFill>
                  <a:schemeClr val="lt2"/>
                </a:solidFill>
                <a:hlinkClick r:id="rId3">
                  <a:extLst>
                    <a:ext uri="{A12FA001-AC4F-418D-AE19-62706E023703}">
                      <ahyp:hlinkClr val="tx"/>
                    </a:ext>
                  </a:extLst>
                </a:hlinkClick>
              </a:rPr>
              <a:t>https://www.youtube.com/watch?v=eujc7_0FhCI</a:t>
            </a:r>
            <a:endParaRPr>
              <a:solidFill>
                <a:schemeClr val="lt2"/>
              </a:solidFill>
            </a:endParaRPr>
          </a:p>
          <a:p>
            <a:pPr indent="0" lvl="0" marL="0" rtl="0" algn="l">
              <a:spcBef>
                <a:spcPts val="360"/>
              </a:spcBef>
              <a:spcAft>
                <a:spcPts val="0"/>
              </a:spcAft>
              <a:buNone/>
            </a:pPr>
            <a:r>
              <a:t/>
            </a:r>
            <a:endParaRPr>
              <a:solidFill>
                <a:schemeClr val="lt2"/>
              </a:solidFill>
            </a:endParaRPr>
          </a:p>
        </p:txBody>
      </p:sp>
      <p:pic>
        <p:nvPicPr>
          <p:cNvPr id="1618" name="Google Shape;1618;gd9ac8bd7d3_1_1167"/>
          <p:cNvPicPr preferRelativeResize="0"/>
          <p:nvPr/>
        </p:nvPicPr>
        <p:blipFill>
          <a:blip r:embed="rId4">
            <a:alphaModFix/>
          </a:blip>
          <a:stretch>
            <a:fillRect/>
          </a:stretch>
        </p:blipFill>
        <p:spPr>
          <a:xfrm>
            <a:off x="2876550" y="3110050"/>
            <a:ext cx="3390900" cy="24003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gd9ac8bd7d3_1_117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25" name="Google Shape;1625;gd9ac8bd7d3_1_117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626" name="Google Shape;1626;gd9ac8bd7d3_1_1174"/>
          <p:cNvPicPr preferRelativeResize="0"/>
          <p:nvPr/>
        </p:nvPicPr>
        <p:blipFill>
          <a:blip r:embed="rId3">
            <a:alphaModFix/>
          </a:blip>
          <a:stretch>
            <a:fillRect/>
          </a:stretch>
        </p:blipFill>
        <p:spPr>
          <a:xfrm>
            <a:off x="135688" y="2086025"/>
            <a:ext cx="8872624" cy="35544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gd9ac8bd7d3_1_118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BFS &amp; DFS</a:t>
            </a:r>
            <a:endParaRPr/>
          </a:p>
        </p:txBody>
      </p:sp>
      <p:sp>
        <p:nvSpPr>
          <p:cNvPr id="1633" name="Google Shape;1633;gd9ac8bd7d3_1_118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https://www.youtube.com/watch?v=pcKY4hjDrxk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cd1930b975_0_1453"/>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Century Schoolbook"/>
              <a:buNone/>
            </a:pPr>
            <a:r>
              <a:rPr b="1" i="0" lang="en-US" sz="3000" u="none">
                <a:solidFill>
                  <a:schemeClr val="dk2"/>
                </a:solidFill>
              </a:rPr>
              <a:t>BACKTRACKING DEPTH-FIRST SEARCH</a:t>
            </a:r>
            <a:endParaRPr b="1"/>
          </a:p>
        </p:txBody>
      </p:sp>
      <p:sp>
        <p:nvSpPr>
          <p:cNvPr id="331" name="Google Shape;331;gcd1930b975_0_1453"/>
          <p:cNvSpPr/>
          <p:nvPr/>
        </p:nvSpPr>
        <p:spPr>
          <a:xfrm>
            <a:off x="4197350" y="1377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32" name="Google Shape;332;gcd1930b975_0_1453"/>
          <p:cNvCxnSpPr/>
          <p:nvPr/>
        </p:nvCxnSpPr>
        <p:spPr>
          <a:xfrm flipH="1">
            <a:off x="2286000" y="1600200"/>
            <a:ext cx="1981200" cy="1295400"/>
          </a:xfrm>
          <a:prstGeom prst="straightConnector1">
            <a:avLst/>
          </a:prstGeom>
          <a:noFill/>
          <a:ln cap="flat" cmpd="sng" w="12700">
            <a:solidFill>
              <a:schemeClr val="dk1"/>
            </a:solidFill>
            <a:prstDash val="solid"/>
            <a:miter lim="800000"/>
            <a:headEnd len="med" w="med" type="none"/>
            <a:tailEnd len="med" w="med" type="none"/>
          </a:ln>
        </p:spPr>
      </p:cxnSp>
      <p:sp>
        <p:nvSpPr>
          <p:cNvPr id="333" name="Google Shape;333;gcd1930b975_0_1453"/>
          <p:cNvSpPr/>
          <p:nvPr/>
        </p:nvSpPr>
        <p:spPr>
          <a:xfrm>
            <a:off x="21399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34" name="Google Shape;334;gcd1930b975_0_1453"/>
          <p:cNvSpPr txBox="1"/>
          <p:nvPr/>
        </p:nvSpPr>
        <p:spPr>
          <a:xfrm>
            <a:off x="2286000" y="1676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335" name="Google Shape;335;gcd1930b975_0_1453"/>
          <p:cNvCxnSpPr/>
          <p:nvPr/>
        </p:nvCxnSpPr>
        <p:spPr>
          <a:xfrm>
            <a:off x="4419600" y="1600200"/>
            <a:ext cx="2057400" cy="1295400"/>
          </a:xfrm>
          <a:prstGeom prst="straightConnector1">
            <a:avLst/>
          </a:prstGeom>
          <a:noFill/>
          <a:ln cap="flat" cmpd="sng" w="12700">
            <a:solidFill>
              <a:schemeClr val="dk1"/>
            </a:solidFill>
            <a:prstDash val="solid"/>
            <a:miter lim="800000"/>
            <a:headEnd len="med" w="med" type="none"/>
            <a:tailEnd len="med" w="med" type="none"/>
          </a:ln>
        </p:spPr>
      </p:cxnSp>
      <p:sp>
        <p:nvSpPr>
          <p:cNvPr id="336" name="Google Shape;336;gcd1930b975_0_1453"/>
          <p:cNvSpPr/>
          <p:nvPr/>
        </p:nvSpPr>
        <p:spPr>
          <a:xfrm>
            <a:off x="6407150" y="2901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37" name="Google Shape;337;gcd1930b975_0_1453"/>
          <p:cNvSpPr txBox="1"/>
          <p:nvPr/>
        </p:nvSpPr>
        <p:spPr>
          <a:xfrm>
            <a:off x="5257800" y="1600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1</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338" name="Google Shape;338;gcd1930b975_0_1453"/>
          <p:cNvCxnSpPr/>
          <p:nvPr/>
        </p:nvCxnSpPr>
        <p:spPr>
          <a:xfrm flipH="1">
            <a:off x="1066800" y="3124200"/>
            <a:ext cx="1066800" cy="1066800"/>
          </a:xfrm>
          <a:prstGeom prst="straightConnector1">
            <a:avLst/>
          </a:prstGeom>
          <a:noFill/>
          <a:ln cap="flat" cmpd="sng" w="12700">
            <a:solidFill>
              <a:schemeClr val="dk1"/>
            </a:solidFill>
            <a:prstDash val="solid"/>
            <a:miter lim="800000"/>
            <a:headEnd len="med" w="med" type="none"/>
            <a:tailEnd len="med" w="med" type="none"/>
          </a:ln>
        </p:spPr>
      </p:cxnSp>
      <p:sp>
        <p:nvSpPr>
          <p:cNvPr id="339" name="Google Shape;339;gcd1930b975_0_1453"/>
          <p:cNvSpPr/>
          <p:nvPr/>
        </p:nvSpPr>
        <p:spPr>
          <a:xfrm>
            <a:off x="996950" y="41973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40" name="Google Shape;340;gcd1930b975_0_1453"/>
          <p:cNvSpPr txBox="1"/>
          <p:nvPr/>
        </p:nvSpPr>
        <p:spPr>
          <a:xfrm>
            <a:off x="5334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341" name="Google Shape;341;gcd1930b975_0_1453"/>
          <p:cNvCxnSpPr/>
          <p:nvPr/>
        </p:nvCxnSpPr>
        <p:spPr>
          <a:xfrm>
            <a:off x="2286000" y="3124200"/>
            <a:ext cx="990600" cy="990600"/>
          </a:xfrm>
          <a:prstGeom prst="straightConnector1">
            <a:avLst/>
          </a:prstGeom>
          <a:noFill/>
          <a:ln cap="flat" cmpd="sng" w="12700">
            <a:solidFill>
              <a:schemeClr val="dk1"/>
            </a:solidFill>
            <a:prstDash val="solid"/>
            <a:miter lim="800000"/>
            <a:headEnd len="med" w="med" type="none"/>
            <a:tailEnd len="med" w="med" type="none"/>
          </a:ln>
        </p:spPr>
      </p:cxnSp>
      <p:sp>
        <p:nvSpPr>
          <p:cNvPr id="342" name="Google Shape;342;gcd1930b975_0_1453"/>
          <p:cNvSpPr/>
          <p:nvPr/>
        </p:nvSpPr>
        <p:spPr>
          <a:xfrm>
            <a:off x="3206750" y="41211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43" name="Google Shape;343;gcd1930b975_0_1453"/>
          <p:cNvSpPr txBox="1"/>
          <p:nvPr/>
        </p:nvSpPr>
        <p:spPr>
          <a:xfrm>
            <a:off x="2895600" y="32766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344" name="Google Shape;344;gcd1930b975_0_1453"/>
          <p:cNvCxnSpPr/>
          <p:nvPr/>
        </p:nvCxnSpPr>
        <p:spPr>
          <a:xfrm flipH="1">
            <a:off x="5562600" y="3124200"/>
            <a:ext cx="838200" cy="914400"/>
          </a:xfrm>
          <a:prstGeom prst="straightConnector1">
            <a:avLst/>
          </a:prstGeom>
          <a:noFill/>
          <a:ln cap="flat" cmpd="sng" w="12700">
            <a:solidFill>
              <a:schemeClr val="dk1"/>
            </a:solidFill>
            <a:prstDash val="solid"/>
            <a:miter lim="800000"/>
            <a:headEnd len="med" w="med" type="none"/>
            <a:tailEnd len="med" w="med" type="none"/>
          </a:ln>
        </p:spPr>
      </p:cxnSp>
      <p:sp>
        <p:nvSpPr>
          <p:cNvPr id="345" name="Google Shape;345;gcd1930b975_0_1453"/>
          <p:cNvSpPr/>
          <p:nvPr/>
        </p:nvSpPr>
        <p:spPr>
          <a:xfrm>
            <a:off x="5416550" y="40449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46" name="Google Shape;346;gcd1930b975_0_1453"/>
          <p:cNvSpPr txBox="1"/>
          <p:nvPr/>
        </p:nvSpPr>
        <p:spPr>
          <a:xfrm>
            <a:off x="4953000" y="32004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=1</a:t>
            </a:r>
            <a:endParaRPr/>
          </a:p>
        </p:txBody>
      </p:sp>
      <p:cxnSp>
        <p:nvCxnSpPr>
          <p:cNvPr id="347" name="Google Shape;347;gcd1930b975_0_1453"/>
          <p:cNvCxnSpPr/>
          <p:nvPr/>
        </p:nvCxnSpPr>
        <p:spPr>
          <a:xfrm>
            <a:off x="6629400" y="3124200"/>
            <a:ext cx="990600" cy="838200"/>
          </a:xfrm>
          <a:prstGeom prst="straightConnector1">
            <a:avLst/>
          </a:prstGeom>
          <a:noFill/>
          <a:ln cap="flat" cmpd="sng" w="12700">
            <a:solidFill>
              <a:schemeClr val="dk1"/>
            </a:solidFill>
            <a:prstDash val="solid"/>
            <a:miter lim="800000"/>
            <a:headEnd len="med" w="med" type="none"/>
            <a:tailEnd len="med" w="med" type="none"/>
          </a:ln>
        </p:spPr>
      </p:cxnSp>
      <p:sp>
        <p:nvSpPr>
          <p:cNvPr id="348" name="Google Shape;348;gcd1930b975_0_1453"/>
          <p:cNvSpPr/>
          <p:nvPr/>
        </p:nvSpPr>
        <p:spPr>
          <a:xfrm>
            <a:off x="7626350" y="3968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49" name="Google Shape;349;gcd1930b975_0_1453"/>
          <p:cNvSpPr txBox="1"/>
          <p:nvPr/>
        </p:nvSpPr>
        <p:spPr>
          <a:xfrm>
            <a:off x="7239000" y="3124200"/>
            <a:ext cx="1066800" cy="369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800"/>
              <a:buFont typeface="Century Schoolbook"/>
              <a:buNone/>
            </a:pPr>
            <a:r>
              <a:rPr b="0" i="0" lang="en-US" sz="1800" u="none">
                <a:solidFill>
                  <a:schemeClr val="hlink"/>
                </a:solidFill>
                <a:latin typeface="Century Schoolbook"/>
                <a:ea typeface="Century Schoolbook"/>
                <a:cs typeface="Century Schoolbook"/>
                <a:sym typeface="Century Schoolbook"/>
              </a:rPr>
              <a:t>x</a:t>
            </a:r>
            <a:r>
              <a:rPr b="0" baseline="-25000" i="0" lang="en-US" sz="1800" u="none">
                <a:solidFill>
                  <a:schemeClr val="hlink"/>
                </a:solidFill>
                <a:latin typeface="Century Schoolbook"/>
                <a:ea typeface="Century Schoolbook"/>
                <a:cs typeface="Century Schoolbook"/>
                <a:sym typeface="Century Schoolbook"/>
              </a:rPr>
              <a:t>2</a:t>
            </a:r>
            <a:r>
              <a:rPr b="0" i="0" lang="en-US" sz="1800" u="none">
                <a:solidFill>
                  <a:schemeClr val="hlink"/>
                </a:solidFill>
                <a:latin typeface="Century Schoolbook"/>
                <a:ea typeface="Century Schoolbook"/>
                <a:cs typeface="Century Schoolbook"/>
                <a:sym typeface="Century Schoolbook"/>
              </a:rPr>
              <a:t>= 0</a:t>
            </a:r>
            <a:endParaRPr/>
          </a:p>
        </p:txBody>
      </p:sp>
      <p:cxnSp>
        <p:nvCxnSpPr>
          <p:cNvPr id="350" name="Google Shape;350;gcd1930b975_0_1453"/>
          <p:cNvCxnSpPr/>
          <p:nvPr/>
        </p:nvCxnSpPr>
        <p:spPr>
          <a:xfrm flipH="1">
            <a:off x="533400" y="4419600"/>
            <a:ext cx="533400" cy="685800"/>
          </a:xfrm>
          <a:prstGeom prst="straightConnector1">
            <a:avLst/>
          </a:prstGeom>
          <a:noFill/>
          <a:ln cap="flat" cmpd="sng" w="12700">
            <a:solidFill>
              <a:schemeClr val="dk1"/>
            </a:solidFill>
            <a:prstDash val="solid"/>
            <a:miter lim="800000"/>
            <a:headEnd len="med" w="med" type="none"/>
            <a:tailEnd len="med" w="med" type="none"/>
          </a:ln>
        </p:spPr>
      </p:cxnSp>
      <p:sp>
        <p:nvSpPr>
          <p:cNvPr id="351" name="Google Shape;351;gcd1930b975_0_1453"/>
          <p:cNvSpPr/>
          <p:nvPr/>
        </p:nvSpPr>
        <p:spPr>
          <a:xfrm>
            <a:off x="3873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52" name="Google Shape;352;gcd1930b975_0_1453"/>
          <p:cNvCxnSpPr/>
          <p:nvPr/>
        </p:nvCxnSpPr>
        <p:spPr>
          <a:xfrm>
            <a:off x="1143000" y="4419600"/>
            <a:ext cx="381000" cy="685800"/>
          </a:xfrm>
          <a:prstGeom prst="straightConnector1">
            <a:avLst/>
          </a:prstGeom>
          <a:noFill/>
          <a:ln cap="flat" cmpd="sng" w="12700">
            <a:solidFill>
              <a:schemeClr val="dk1"/>
            </a:solidFill>
            <a:prstDash val="solid"/>
            <a:miter lim="800000"/>
            <a:headEnd len="med" w="med" type="none"/>
            <a:tailEnd len="med" w="med" type="none"/>
          </a:ln>
        </p:spPr>
      </p:cxnSp>
      <p:sp>
        <p:nvSpPr>
          <p:cNvPr id="353" name="Google Shape;353;gcd1930b975_0_1453"/>
          <p:cNvSpPr/>
          <p:nvPr/>
        </p:nvSpPr>
        <p:spPr>
          <a:xfrm>
            <a:off x="1454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54" name="Google Shape;354;gcd1930b975_0_1453"/>
          <p:cNvCxnSpPr/>
          <p:nvPr/>
        </p:nvCxnSpPr>
        <p:spPr>
          <a:xfrm flipH="1">
            <a:off x="2667000" y="4343400"/>
            <a:ext cx="609600" cy="762000"/>
          </a:xfrm>
          <a:prstGeom prst="straightConnector1">
            <a:avLst/>
          </a:prstGeom>
          <a:noFill/>
          <a:ln cap="flat" cmpd="sng" w="12700">
            <a:solidFill>
              <a:schemeClr val="dk1"/>
            </a:solidFill>
            <a:prstDash val="solid"/>
            <a:miter lim="800000"/>
            <a:headEnd len="med" w="med" type="none"/>
            <a:tailEnd len="med" w="med" type="none"/>
          </a:ln>
        </p:spPr>
      </p:cxnSp>
      <p:sp>
        <p:nvSpPr>
          <p:cNvPr id="355" name="Google Shape;355;gcd1930b975_0_1453"/>
          <p:cNvSpPr/>
          <p:nvPr/>
        </p:nvSpPr>
        <p:spPr>
          <a:xfrm>
            <a:off x="2597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56" name="Google Shape;356;gcd1930b975_0_1453"/>
          <p:cNvCxnSpPr/>
          <p:nvPr/>
        </p:nvCxnSpPr>
        <p:spPr>
          <a:xfrm>
            <a:off x="3352800" y="4343400"/>
            <a:ext cx="457200" cy="762000"/>
          </a:xfrm>
          <a:prstGeom prst="straightConnector1">
            <a:avLst/>
          </a:prstGeom>
          <a:noFill/>
          <a:ln cap="flat" cmpd="sng" w="12700">
            <a:solidFill>
              <a:schemeClr val="dk1"/>
            </a:solidFill>
            <a:prstDash val="solid"/>
            <a:miter lim="800000"/>
            <a:headEnd len="med" w="med" type="none"/>
            <a:tailEnd len="med" w="med" type="none"/>
          </a:ln>
        </p:spPr>
      </p:cxnSp>
      <p:sp>
        <p:nvSpPr>
          <p:cNvPr id="357" name="Google Shape;357;gcd1930b975_0_1453"/>
          <p:cNvSpPr/>
          <p:nvPr/>
        </p:nvSpPr>
        <p:spPr>
          <a:xfrm>
            <a:off x="3740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58" name="Google Shape;358;gcd1930b975_0_1453"/>
          <p:cNvCxnSpPr/>
          <p:nvPr/>
        </p:nvCxnSpPr>
        <p:spPr>
          <a:xfrm flipH="1">
            <a:off x="5029200" y="4267200"/>
            <a:ext cx="457200" cy="838200"/>
          </a:xfrm>
          <a:prstGeom prst="straightConnector1">
            <a:avLst/>
          </a:prstGeom>
          <a:noFill/>
          <a:ln cap="flat" cmpd="sng" w="12700">
            <a:solidFill>
              <a:schemeClr val="dk1"/>
            </a:solidFill>
            <a:prstDash val="solid"/>
            <a:miter lim="800000"/>
            <a:headEnd len="med" w="med" type="none"/>
            <a:tailEnd len="med" w="med" type="none"/>
          </a:ln>
        </p:spPr>
      </p:cxnSp>
      <p:sp>
        <p:nvSpPr>
          <p:cNvPr id="359" name="Google Shape;359;gcd1930b975_0_1453"/>
          <p:cNvSpPr/>
          <p:nvPr/>
        </p:nvSpPr>
        <p:spPr>
          <a:xfrm>
            <a:off x="4883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60" name="Google Shape;360;gcd1930b975_0_1453"/>
          <p:cNvCxnSpPr/>
          <p:nvPr/>
        </p:nvCxnSpPr>
        <p:spPr>
          <a:xfrm>
            <a:off x="5562600" y="4267200"/>
            <a:ext cx="533400" cy="838200"/>
          </a:xfrm>
          <a:prstGeom prst="straightConnector1">
            <a:avLst/>
          </a:prstGeom>
          <a:noFill/>
          <a:ln cap="flat" cmpd="sng" w="12700">
            <a:solidFill>
              <a:schemeClr val="dk1"/>
            </a:solidFill>
            <a:prstDash val="solid"/>
            <a:miter lim="800000"/>
            <a:headEnd len="med" w="med" type="none"/>
            <a:tailEnd len="med" w="med" type="none"/>
          </a:ln>
        </p:spPr>
      </p:cxnSp>
      <p:sp>
        <p:nvSpPr>
          <p:cNvPr id="361" name="Google Shape;361;gcd1930b975_0_1453"/>
          <p:cNvSpPr/>
          <p:nvPr/>
        </p:nvSpPr>
        <p:spPr>
          <a:xfrm>
            <a:off x="6026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62" name="Google Shape;362;gcd1930b975_0_1453"/>
          <p:cNvCxnSpPr/>
          <p:nvPr/>
        </p:nvCxnSpPr>
        <p:spPr>
          <a:xfrm flipH="1">
            <a:off x="7239000" y="4191000"/>
            <a:ext cx="457200" cy="914400"/>
          </a:xfrm>
          <a:prstGeom prst="straightConnector1">
            <a:avLst/>
          </a:prstGeom>
          <a:noFill/>
          <a:ln cap="flat" cmpd="sng" w="12700">
            <a:solidFill>
              <a:schemeClr val="dk1"/>
            </a:solidFill>
            <a:prstDash val="solid"/>
            <a:miter lim="800000"/>
            <a:headEnd len="med" w="med" type="none"/>
            <a:tailEnd len="med" w="med" type="none"/>
          </a:ln>
        </p:spPr>
      </p:cxnSp>
      <p:sp>
        <p:nvSpPr>
          <p:cNvPr id="363" name="Google Shape;363;gcd1930b975_0_1453"/>
          <p:cNvSpPr/>
          <p:nvPr/>
        </p:nvSpPr>
        <p:spPr>
          <a:xfrm>
            <a:off x="7169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64" name="Google Shape;364;gcd1930b975_0_1453"/>
          <p:cNvCxnSpPr/>
          <p:nvPr/>
        </p:nvCxnSpPr>
        <p:spPr>
          <a:xfrm>
            <a:off x="7848600" y="4191000"/>
            <a:ext cx="609600" cy="914400"/>
          </a:xfrm>
          <a:prstGeom prst="straightConnector1">
            <a:avLst/>
          </a:prstGeom>
          <a:noFill/>
          <a:ln cap="flat" cmpd="sng" w="12700">
            <a:solidFill>
              <a:schemeClr val="dk1"/>
            </a:solidFill>
            <a:prstDash val="solid"/>
            <a:miter lim="800000"/>
            <a:headEnd len="med" w="med" type="none"/>
            <a:tailEnd len="med" w="med" type="none"/>
          </a:ln>
        </p:spPr>
      </p:cxnSp>
      <p:sp>
        <p:nvSpPr>
          <p:cNvPr id="365" name="Google Shape;365;gcd1930b975_0_1453"/>
          <p:cNvSpPr/>
          <p:nvPr/>
        </p:nvSpPr>
        <p:spPr>
          <a:xfrm>
            <a:off x="8312150" y="5111750"/>
            <a:ext cx="216000" cy="2160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grpSp>
        <p:nvGrpSpPr>
          <p:cNvPr id="366" name="Google Shape;366;gcd1930b975_0_1453"/>
          <p:cNvGrpSpPr/>
          <p:nvPr/>
        </p:nvGrpSpPr>
        <p:grpSpPr>
          <a:xfrm>
            <a:off x="-19050" y="5334000"/>
            <a:ext cx="8953500" cy="539750"/>
            <a:chOff x="-12" y="3360"/>
            <a:chExt cx="5640" cy="340"/>
          </a:xfrm>
        </p:grpSpPr>
        <p:sp>
          <p:nvSpPr>
            <p:cNvPr id="367" name="Google Shape;367;gcd1930b975_0_1453"/>
            <p:cNvSpPr/>
            <p:nvPr/>
          </p:nvSpPr>
          <p:spPr>
            <a:xfrm>
              <a:off x="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68" name="Google Shape;368;gcd1930b975_0_1453"/>
            <p:cNvSpPr/>
            <p:nvPr/>
          </p:nvSpPr>
          <p:spPr>
            <a:xfrm>
              <a:off x="3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69" name="Google Shape;369;gcd1930b975_0_1453"/>
            <p:cNvSpPr/>
            <p:nvPr/>
          </p:nvSpPr>
          <p:spPr>
            <a:xfrm>
              <a:off x="7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0" name="Google Shape;370;gcd1930b975_0_1453"/>
            <p:cNvSpPr/>
            <p:nvPr/>
          </p:nvSpPr>
          <p:spPr>
            <a:xfrm>
              <a:off x="11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1" name="Google Shape;371;gcd1930b975_0_1453"/>
            <p:cNvSpPr/>
            <p:nvPr/>
          </p:nvSpPr>
          <p:spPr>
            <a:xfrm>
              <a:off x="14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2" name="Google Shape;372;gcd1930b975_0_1453"/>
            <p:cNvSpPr/>
            <p:nvPr/>
          </p:nvSpPr>
          <p:spPr>
            <a:xfrm>
              <a:off x="18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3" name="Google Shape;373;gcd1930b975_0_1453"/>
            <p:cNvSpPr/>
            <p:nvPr/>
          </p:nvSpPr>
          <p:spPr>
            <a:xfrm>
              <a:off x="221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4" name="Google Shape;374;gcd1930b975_0_1453"/>
            <p:cNvSpPr/>
            <p:nvPr/>
          </p:nvSpPr>
          <p:spPr>
            <a:xfrm>
              <a:off x="254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5" name="Google Shape;375;gcd1930b975_0_1453"/>
            <p:cNvSpPr/>
            <p:nvPr/>
          </p:nvSpPr>
          <p:spPr>
            <a:xfrm>
              <a:off x="293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6" name="Google Shape;376;gcd1930b975_0_1453"/>
            <p:cNvSpPr/>
            <p:nvPr/>
          </p:nvSpPr>
          <p:spPr>
            <a:xfrm>
              <a:off x="326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7" name="Google Shape;377;gcd1930b975_0_1453"/>
            <p:cNvSpPr/>
            <p:nvPr/>
          </p:nvSpPr>
          <p:spPr>
            <a:xfrm>
              <a:off x="365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8" name="Google Shape;378;gcd1930b975_0_1453"/>
            <p:cNvSpPr/>
            <p:nvPr/>
          </p:nvSpPr>
          <p:spPr>
            <a:xfrm>
              <a:off x="398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79" name="Google Shape;379;gcd1930b975_0_1453"/>
            <p:cNvSpPr/>
            <p:nvPr/>
          </p:nvSpPr>
          <p:spPr>
            <a:xfrm>
              <a:off x="437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80" name="Google Shape;380;gcd1930b975_0_1453"/>
            <p:cNvSpPr/>
            <p:nvPr/>
          </p:nvSpPr>
          <p:spPr>
            <a:xfrm>
              <a:off x="470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81" name="Google Shape;381;gcd1930b975_0_1453"/>
            <p:cNvSpPr/>
            <p:nvPr/>
          </p:nvSpPr>
          <p:spPr>
            <a:xfrm>
              <a:off x="5092"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382" name="Google Shape;382;gcd1930b975_0_1453"/>
            <p:cNvSpPr/>
            <p:nvPr/>
          </p:nvSpPr>
          <p:spPr>
            <a:xfrm>
              <a:off x="5428" y="3700"/>
              <a:ext cx="0" cy="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cxnSp>
          <p:nvCxnSpPr>
            <p:cNvPr id="383" name="Google Shape;383;gcd1930b975_0_1453"/>
            <p:cNvCxnSpPr/>
            <p:nvPr/>
          </p:nvCxnSpPr>
          <p:spPr>
            <a:xfrm flipH="1">
              <a:off x="-12"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4" name="Google Shape;384;gcd1930b975_0_1453"/>
            <p:cNvCxnSpPr/>
            <p:nvPr/>
          </p:nvCxnSpPr>
          <p:spPr>
            <a:xfrm>
              <a:off x="336"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5" name="Google Shape;385;gcd1930b975_0_1453"/>
            <p:cNvCxnSpPr/>
            <p:nvPr/>
          </p:nvCxnSpPr>
          <p:spPr>
            <a:xfrm>
              <a:off x="9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6" name="Google Shape;386;gcd1930b975_0_1453"/>
            <p:cNvCxnSpPr/>
            <p:nvPr/>
          </p:nvCxnSpPr>
          <p:spPr>
            <a:xfrm>
              <a:off x="100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7" name="Google Shape;387;gcd1930b975_0_1453"/>
            <p:cNvCxnSpPr/>
            <p:nvPr/>
          </p:nvCxnSpPr>
          <p:spPr>
            <a:xfrm>
              <a:off x="16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8" name="Google Shape;388;gcd1930b975_0_1453"/>
            <p:cNvCxnSpPr/>
            <p:nvPr/>
          </p:nvCxnSpPr>
          <p:spPr>
            <a:xfrm>
              <a:off x="172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89" name="Google Shape;389;gcd1930b975_0_1453"/>
            <p:cNvCxnSpPr/>
            <p:nvPr/>
          </p:nvCxnSpPr>
          <p:spPr>
            <a:xfrm>
              <a:off x="240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0" name="Google Shape;390;gcd1930b975_0_1453"/>
            <p:cNvCxnSpPr/>
            <p:nvPr/>
          </p:nvCxnSpPr>
          <p:spPr>
            <a:xfrm>
              <a:off x="2448"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1" name="Google Shape;391;gcd1930b975_0_1453"/>
            <p:cNvCxnSpPr/>
            <p:nvPr/>
          </p:nvCxnSpPr>
          <p:spPr>
            <a:xfrm>
              <a:off x="312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2" name="Google Shape;392;gcd1930b975_0_1453"/>
            <p:cNvCxnSpPr/>
            <p:nvPr/>
          </p:nvCxnSpPr>
          <p:spPr>
            <a:xfrm>
              <a:off x="316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3" name="Google Shape;393;gcd1930b975_0_1453"/>
            <p:cNvCxnSpPr/>
            <p:nvPr/>
          </p:nvCxnSpPr>
          <p:spPr>
            <a:xfrm>
              <a:off x="384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4" name="Google Shape;394;gcd1930b975_0_1453"/>
            <p:cNvCxnSpPr/>
            <p:nvPr/>
          </p:nvCxnSpPr>
          <p:spPr>
            <a:xfrm>
              <a:off x="388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5" name="Google Shape;395;gcd1930b975_0_1453"/>
            <p:cNvCxnSpPr/>
            <p:nvPr/>
          </p:nvCxnSpPr>
          <p:spPr>
            <a:xfrm>
              <a:off x="456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6" name="Google Shape;396;gcd1930b975_0_1453"/>
            <p:cNvCxnSpPr/>
            <p:nvPr/>
          </p:nvCxnSpPr>
          <p:spPr>
            <a:xfrm>
              <a:off x="4608" y="3360"/>
              <a:ext cx="30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7" name="Google Shape;397;gcd1930b975_0_1453"/>
            <p:cNvCxnSpPr/>
            <p:nvPr/>
          </p:nvCxnSpPr>
          <p:spPr>
            <a:xfrm>
              <a:off x="5280" y="3360"/>
              <a:ext cx="0" cy="300"/>
            </a:xfrm>
            <a:prstGeom prst="straightConnector1">
              <a:avLst/>
            </a:prstGeom>
            <a:noFill/>
            <a:ln cap="flat" cmpd="sng" w="12700">
              <a:solidFill>
                <a:schemeClr val="dk1"/>
              </a:solidFill>
              <a:prstDash val="solid"/>
              <a:miter lim="800000"/>
              <a:headEnd len="med" w="med" type="none"/>
              <a:tailEnd len="med" w="med" type="none"/>
            </a:ln>
          </p:spPr>
        </p:cxnSp>
        <p:cxnSp>
          <p:nvCxnSpPr>
            <p:cNvPr id="398" name="Google Shape;398;gcd1930b975_0_1453"/>
            <p:cNvCxnSpPr/>
            <p:nvPr/>
          </p:nvCxnSpPr>
          <p:spPr>
            <a:xfrm>
              <a:off x="5328" y="3360"/>
              <a:ext cx="300" cy="300"/>
            </a:xfrm>
            <a:prstGeom prst="straightConnector1">
              <a:avLst/>
            </a:prstGeom>
            <a:noFill/>
            <a:ln cap="flat" cmpd="sng" w="12700">
              <a:solidFill>
                <a:schemeClr val="dk1"/>
              </a:solidFill>
              <a:prstDash val="solid"/>
              <a:miter lim="800000"/>
              <a:headEnd len="med" w="med" type="none"/>
              <a:tailEnd len="med" w="med" type="none"/>
            </a:ln>
          </p:spPr>
        </p:cxnSp>
      </p:grpSp>
      <p:sp>
        <p:nvSpPr>
          <p:cNvPr id="399" name="Google Shape;399;gcd1930b975_0_1453"/>
          <p:cNvSpPr/>
          <p:nvPr/>
        </p:nvSpPr>
        <p:spPr>
          <a:xfrm>
            <a:off x="4197350" y="1377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00" name="Google Shape;400;gcd1930b975_0_1453"/>
          <p:cNvSpPr/>
          <p:nvPr/>
        </p:nvSpPr>
        <p:spPr>
          <a:xfrm>
            <a:off x="2139950" y="29019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01" name="Google Shape;401;gcd1930b975_0_1453"/>
          <p:cNvSpPr/>
          <p:nvPr/>
        </p:nvSpPr>
        <p:spPr>
          <a:xfrm>
            <a:off x="996950" y="41973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02" name="Google Shape;402;gcd1930b975_0_1453"/>
          <p:cNvSpPr/>
          <p:nvPr/>
        </p:nvSpPr>
        <p:spPr>
          <a:xfrm>
            <a:off x="387350" y="5111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03" name="Google Shape;403;gcd1930b975_0_1453"/>
          <p:cNvSpPr/>
          <p:nvPr/>
        </p:nvSpPr>
        <p:spPr>
          <a:xfrm>
            <a:off x="82550" y="5873750"/>
            <a:ext cx="216000" cy="216000"/>
          </a:xfrm>
          <a:prstGeom prst="ellipse">
            <a:avLst/>
          </a:prstGeom>
          <a:solidFill>
            <a:srgbClr val="0000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Schoolbook"/>
              <a:ea typeface="Century Schoolbook"/>
              <a:cs typeface="Century Schoolbook"/>
              <a:sym typeface="Century Schoolbook"/>
            </a:endParaRPr>
          </a:p>
        </p:txBody>
      </p:sp>
      <p:sp>
        <p:nvSpPr>
          <p:cNvPr id="404" name="Google Shape;404;gcd1930b975_0_1453"/>
          <p:cNvSpPr txBox="1"/>
          <p:nvPr/>
        </p:nvSpPr>
        <p:spPr>
          <a:xfrm>
            <a:off x="8129587" y="5734050"/>
            <a:ext cx="609600" cy="520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Schoolbook"/>
              <a:buNone/>
            </a:pPr>
            <a:fld id="{00000000-1234-1234-1234-123412341234}" type="slidenum">
              <a:rPr b="1" i="0" lang="en-US" sz="1400" u="none">
                <a:solidFill>
                  <a:srgbClr val="FFFFFF"/>
                </a:solidFill>
                <a:latin typeface="Century Schoolbook"/>
                <a:ea typeface="Century Schoolbook"/>
                <a:cs typeface="Century Schoolbook"/>
                <a:sym typeface="Century Schoolboo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2021-04-07T04:25:37Z</dcterms:created>
  <dc:creator>SRM</dc:creator>
</cp:coreProperties>
</file>