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C80A-C8DB-43BB-A673-AB8176DB6F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02E830-B34E-4D59-A3DB-1018B4E48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5C4F6F-FBC0-4A32-AE07-477720DAA7B5}"/>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5" name="Footer Placeholder 4">
            <a:extLst>
              <a:ext uri="{FF2B5EF4-FFF2-40B4-BE49-F238E27FC236}">
                <a16:creationId xmlns:a16="http://schemas.microsoft.com/office/drawing/2014/main" id="{98EDD83B-4EE9-49C8-8DDF-057D6D9291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0ACC7-A49C-45D9-927D-086B81EA5467}"/>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215425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894C-8125-484C-884D-38329E4A11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4DFC25-2AB9-40E0-B9AB-E47DAFB93A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784DF-2ACA-40BB-8A77-95093F4C861D}"/>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5" name="Footer Placeholder 4">
            <a:extLst>
              <a:ext uri="{FF2B5EF4-FFF2-40B4-BE49-F238E27FC236}">
                <a16:creationId xmlns:a16="http://schemas.microsoft.com/office/drawing/2014/main" id="{BC747283-2F33-4C3F-B9F6-E503FFD8D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7EA29A-1272-4A9A-85B6-6837682003A2}"/>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191504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11B53-2335-4106-A7DF-015CE7FF37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4DA8F6-C43B-454C-90EB-F84C99AFC8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E61B0-6AB4-4FAA-BE24-10B565CA746C}"/>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5" name="Footer Placeholder 4">
            <a:extLst>
              <a:ext uri="{FF2B5EF4-FFF2-40B4-BE49-F238E27FC236}">
                <a16:creationId xmlns:a16="http://schemas.microsoft.com/office/drawing/2014/main" id="{A8AEB7DB-B898-4D4C-B181-B5A00920E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1E8D8-2FD6-4BE9-93E1-94C7CD0588EA}"/>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404834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6CCA-F1BF-47F4-9BB4-B58CDF462F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3A2FAF-C4D1-4082-B7E1-F046D0606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149959-AD2E-4B1A-AD86-6DB680F0DA7F}"/>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5" name="Footer Placeholder 4">
            <a:extLst>
              <a:ext uri="{FF2B5EF4-FFF2-40B4-BE49-F238E27FC236}">
                <a16:creationId xmlns:a16="http://schemas.microsoft.com/office/drawing/2014/main" id="{88112D7C-2CD9-4D32-A3D6-7AF51643E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F3281E-F048-463A-ACC4-7EF668698BC1}"/>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236931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6D99-5A5C-4066-B8FE-EEA549FA61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165DFF-3EA0-43C9-B782-72F97907F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C37CEE-B974-459C-B120-AF2802DFC309}"/>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5" name="Footer Placeholder 4">
            <a:extLst>
              <a:ext uri="{FF2B5EF4-FFF2-40B4-BE49-F238E27FC236}">
                <a16:creationId xmlns:a16="http://schemas.microsoft.com/office/drawing/2014/main" id="{5E1F8311-8BF8-4AD2-B31C-73013D9C7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FA790-993D-443E-ABC1-A76FC53FB98E}"/>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102868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D5D7-7C4B-4FFB-B300-9483F1408E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70F39-CC17-419D-9C68-E7684205BB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4E49A4-349D-43CC-82B4-044D287F22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8B90F6-00B5-4135-AE8D-8CEC25AF5BBF}"/>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6" name="Footer Placeholder 5">
            <a:extLst>
              <a:ext uri="{FF2B5EF4-FFF2-40B4-BE49-F238E27FC236}">
                <a16:creationId xmlns:a16="http://schemas.microsoft.com/office/drawing/2014/main" id="{9FC600DC-8A4E-4EF9-AD1A-A21E0BCB4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4EA768-93DD-48F7-824B-BE452D08BF12}"/>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358922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695E-E5D0-47BA-9AD7-282408525E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031431-64D8-49EE-85EB-5FDE31BB6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30EF10-5EEB-4E38-820C-4BEDC58645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05E8BE-B963-41EE-9256-355C2A88E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576746-8282-4E8A-A368-2B8BCE837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E4ADD5-4D86-4DD7-86F1-3519682069C4}"/>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8" name="Footer Placeholder 7">
            <a:extLst>
              <a:ext uri="{FF2B5EF4-FFF2-40B4-BE49-F238E27FC236}">
                <a16:creationId xmlns:a16="http://schemas.microsoft.com/office/drawing/2014/main" id="{B1EB871F-3205-4B31-AC12-048EFCA04D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80CA51-4F65-437B-94A2-AA600BEB4DE4}"/>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34304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08EA-B8F2-4090-89C6-5CB0331E9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5F4F11-D056-49CE-A13D-360A0409FE9C}"/>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4" name="Footer Placeholder 3">
            <a:extLst>
              <a:ext uri="{FF2B5EF4-FFF2-40B4-BE49-F238E27FC236}">
                <a16:creationId xmlns:a16="http://schemas.microsoft.com/office/drawing/2014/main" id="{6DB37935-2365-40F1-87F8-6F51CFD2A3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811C6D-A789-495E-BBA7-83A31996DFA7}"/>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96367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497FBB-3F5B-420B-874C-1FF7D01174C1}"/>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3" name="Footer Placeholder 2">
            <a:extLst>
              <a:ext uri="{FF2B5EF4-FFF2-40B4-BE49-F238E27FC236}">
                <a16:creationId xmlns:a16="http://schemas.microsoft.com/office/drawing/2014/main" id="{79EBCD55-7D9D-417B-BAE9-0EDF4E4705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1E16FC-3561-4C56-9681-9554C7DAC77B}"/>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20292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BE0A-71B3-4539-88C6-AF3319BB2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08B254-7D2A-4A15-ABB8-407D7F713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B93961-2B4A-48A1-B322-B4D0EF893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6A203-86F7-4800-999C-80005A2176E4}"/>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6" name="Footer Placeholder 5">
            <a:extLst>
              <a:ext uri="{FF2B5EF4-FFF2-40B4-BE49-F238E27FC236}">
                <a16:creationId xmlns:a16="http://schemas.microsoft.com/office/drawing/2014/main" id="{D32D8464-D6E1-4C96-9A96-D75A11D86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3B6B88-B8FF-4A70-ABEC-551A3E6C5614}"/>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67533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6762-41CF-493A-8CC2-95FD2E384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5122D2-9215-4049-9809-E670A9452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17498A-5CC9-4F3C-8EB0-8916BEB77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5C76B-9AF7-4381-968F-E0D45E94A259}"/>
              </a:ext>
            </a:extLst>
          </p:cNvPr>
          <p:cNvSpPr>
            <a:spLocks noGrp="1"/>
          </p:cNvSpPr>
          <p:nvPr>
            <p:ph type="dt" sz="half" idx="10"/>
          </p:nvPr>
        </p:nvSpPr>
        <p:spPr/>
        <p:txBody>
          <a:bodyPr/>
          <a:lstStyle/>
          <a:p>
            <a:fld id="{4F27D93B-325D-4583-A803-164237376754}" type="datetimeFigureOut">
              <a:rPr lang="en-IN" smtClean="0"/>
              <a:t>13-05-2021</a:t>
            </a:fld>
            <a:endParaRPr lang="en-IN"/>
          </a:p>
        </p:txBody>
      </p:sp>
      <p:sp>
        <p:nvSpPr>
          <p:cNvPr id="6" name="Footer Placeholder 5">
            <a:extLst>
              <a:ext uri="{FF2B5EF4-FFF2-40B4-BE49-F238E27FC236}">
                <a16:creationId xmlns:a16="http://schemas.microsoft.com/office/drawing/2014/main" id="{DE8538D8-9CA0-421E-8DF9-F044987432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9E2DF-7C4C-4F10-B6DF-290837436165}"/>
              </a:ext>
            </a:extLst>
          </p:cNvPr>
          <p:cNvSpPr>
            <a:spLocks noGrp="1"/>
          </p:cNvSpPr>
          <p:nvPr>
            <p:ph type="sldNum" sz="quarter" idx="12"/>
          </p:nvPr>
        </p:nvSpPr>
        <p:spPr/>
        <p:txBody>
          <a:bodyPr/>
          <a:lstStyle/>
          <a:p>
            <a:fld id="{65A54BE9-4FF6-4D25-B002-9753CB113D02}" type="slidenum">
              <a:rPr lang="en-IN" smtClean="0"/>
              <a:t>‹#›</a:t>
            </a:fld>
            <a:endParaRPr lang="en-IN"/>
          </a:p>
        </p:txBody>
      </p:sp>
    </p:spTree>
    <p:extLst>
      <p:ext uri="{BB962C8B-B14F-4D97-AF65-F5344CB8AC3E}">
        <p14:creationId xmlns:p14="http://schemas.microsoft.com/office/powerpoint/2010/main" val="356052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6D0AA-E895-4776-9311-601940B32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C3F5BB-A10B-4FF0-B53A-0EBD2AC45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8131A7-CE13-4487-ACBF-1C1BD8AF1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7D93B-325D-4583-A803-164237376754}" type="datetimeFigureOut">
              <a:rPr lang="en-IN" smtClean="0"/>
              <a:t>13-05-2021</a:t>
            </a:fld>
            <a:endParaRPr lang="en-IN"/>
          </a:p>
        </p:txBody>
      </p:sp>
      <p:sp>
        <p:nvSpPr>
          <p:cNvPr id="5" name="Footer Placeholder 4">
            <a:extLst>
              <a:ext uri="{FF2B5EF4-FFF2-40B4-BE49-F238E27FC236}">
                <a16:creationId xmlns:a16="http://schemas.microsoft.com/office/drawing/2014/main" id="{33906884-05B6-4B6A-9E37-C9DA6A956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D815EF-5DC2-4015-80C0-FCF1BF441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54BE9-4FF6-4D25-B002-9753CB113D02}" type="slidenum">
              <a:rPr lang="en-IN" smtClean="0"/>
              <a:t>‹#›</a:t>
            </a:fld>
            <a:endParaRPr lang="en-IN"/>
          </a:p>
        </p:txBody>
      </p:sp>
    </p:spTree>
    <p:extLst>
      <p:ext uri="{BB962C8B-B14F-4D97-AF65-F5344CB8AC3E}">
        <p14:creationId xmlns:p14="http://schemas.microsoft.com/office/powerpoint/2010/main" val="1379162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7E7B-F335-4966-8E7E-EDEB102FB1FE}"/>
              </a:ext>
            </a:extLst>
          </p:cNvPr>
          <p:cNvSpPr>
            <a:spLocks noGrp="1"/>
          </p:cNvSpPr>
          <p:nvPr>
            <p:ph type="ctrTitle"/>
          </p:nvPr>
        </p:nvSpPr>
        <p:spPr/>
        <p:txBody>
          <a:bodyPr/>
          <a:lstStyle/>
          <a:p>
            <a:r>
              <a:rPr lang="en-IN" dirty="0"/>
              <a:t>Hamiltonian Cycle problem</a:t>
            </a:r>
          </a:p>
        </p:txBody>
      </p:sp>
      <p:sp>
        <p:nvSpPr>
          <p:cNvPr id="3" name="Subtitle 2">
            <a:extLst>
              <a:ext uri="{FF2B5EF4-FFF2-40B4-BE49-F238E27FC236}">
                <a16:creationId xmlns:a16="http://schemas.microsoft.com/office/drawing/2014/main" id="{84825BA5-5B01-4918-A278-7CF32D24274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1589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D963-0A7D-4984-A5E0-887C4533F682}"/>
              </a:ext>
            </a:extLst>
          </p:cNvPr>
          <p:cNvSpPr>
            <a:spLocks noGrp="1"/>
          </p:cNvSpPr>
          <p:nvPr>
            <p:ph type="title"/>
          </p:nvPr>
        </p:nvSpPr>
        <p:spPr/>
        <p:txBody>
          <a:bodyPr/>
          <a:lstStyle/>
          <a:p>
            <a:r>
              <a:rPr lang="en-IN" dirty="0"/>
              <a:t>Solution to Hamiltonian path in a graph</a:t>
            </a:r>
          </a:p>
        </p:txBody>
      </p:sp>
      <p:sp>
        <p:nvSpPr>
          <p:cNvPr id="3" name="Content Placeholder 2">
            <a:extLst>
              <a:ext uri="{FF2B5EF4-FFF2-40B4-BE49-F238E27FC236}">
                <a16:creationId xmlns:a16="http://schemas.microsoft.com/office/drawing/2014/main" id="{0E8B9D81-D3A5-4B1E-A7C3-87FD9BF980F7}"/>
              </a:ext>
            </a:extLst>
          </p:cNvPr>
          <p:cNvSpPr>
            <a:spLocks noGrp="1"/>
          </p:cNvSpPr>
          <p:nvPr>
            <p:ph idx="1"/>
          </p:nvPr>
        </p:nvSpPr>
        <p:spPr/>
        <p:txBody>
          <a:bodyPr/>
          <a:lstStyle/>
          <a:p>
            <a:r>
              <a:rPr lang="en-IN" dirty="0"/>
              <a:t>A Hamiltonian path is a simple open path that contains each vertex in a graph exactly once. </a:t>
            </a:r>
          </a:p>
          <a:p>
            <a:r>
              <a:rPr lang="en-IN" dirty="0"/>
              <a:t>The Hamiltonian Path problem is the problem to determine whether a given graph contains a Hamiltonian path. </a:t>
            </a:r>
          </a:p>
          <a:p>
            <a:r>
              <a:rPr lang="en-IN" dirty="0"/>
              <a:t>To show that this problem is NP-complete we first need to show that it actually belongs to the class NP and then find a known NP-complete problem that can be reduced to Hamiltonian Path.</a:t>
            </a:r>
          </a:p>
        </p:txBody>
      </p:sp>
    </p:spTree>
    <p:extLst>
      <p:ext uri="{BB962C8B-B14F-4D97-AF65-F5344CB8AC3E}">
        <p14:creationId xmlns:p14="http://schemas.microsoft.com/office/powerpoint/2010/main" val="86346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1398-775A-43D3-AFDC-489CEB7F8B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B5B70A-1FBE-4FCD-95CC-95E581816CBE}"/>
              </a:ext>
            </a:extLst>
          </p:cNvPr>
          <p:cNvSpPr>
            <a:spLocks noGrp="1"/>
          </p:cNvSpPr>
          <p:nvPr>
            <p:ph idx="1"/>
          </p:nvPr>
        </p:nvSpPr>
        <p:spPr/>
        <p:txBody>
          <a:bodyPr>
            <a:normAutofit fontScale="92500" lnSpcReduction="20000"/>
          </a:bodyPr>
          <a:lstStyle/>
          <a:p>
            <a:r>
              <a:rPr lang="en-IN" dirty="0"/>
              <a:t>For a given graph G we can solve Hamiltonian Path by non deterministically choosing edges from G that are to be included in the path. </a:t>
            </a:r>
          </a:p>
          <a:p>
            <a:r>
              <a:rPr lang="en-IN" dirty="0"/>
              <a:t>Then we traverse the path and make sure that we visit each vertex exactly once. This obviously can be done in polynomial time, and hence, the problem belongs to NP.</a:t>
            </a:r>
          </a:p>
          <a:p>
            <a:r>
              <a:rPr lang="en-IN" dirty="0"/>
              <a:t>Now we have to find an NP-complete problem that can be reduced to Hamiltonian Path. </a:t>
            </a:r>
          </a:p>
          <a:p>
            <a:r>
              <a:rPr lang="en-IN" dirty="0"/>
              <a:t>A closely related problem is the problem to determine whether a graph contains a Hamiltonian cycle, that is, a Hamiltonian path that begin and end in the same vertex. </a:t>
            </a:r>
          </a:p>
          <a:p>
            <a:r>
              <a:rPr lang="en-IN" dirty="0"/>
              <a:t>Moreover, we know that Hamiltonian Cycle is NP-complete, so we may try to reduce this problem to Hamiltonian Path</a:t>
            </a:r>
          </a:p>
        </p:txBody>
      </p:sp>
    </p:spTree>
    <p:extLst>
      <p:ext uri="{BB962C8B-B14F-4D97-AF65-F5344CB8AC3E}">
        <p14:creationId xmlns:p14="http://schemas.microsoft.com/office/powerpoint/2010/main" val="239082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BB8A-7601-4E14-A51E-2A321C6FE6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AD3830-0AB7-463F-AF6C-C54DAF4D3EEE}"/>
              </a:ext>
            </a:extLst>
          </p:cNvPr>
          <p:cNvSpPr>
            <a:spLocks noGrp="1"/>
          </p:cNvSpPr>
          <p:nvPr>
            <p:ph idx="1"/>
          </p:nvPr>
        </p:nvSpPr>
        <p:spPr/>
        <p:txBody>
          <a:bodyPr/>
          <a:lstStyle/>
          <a:p>
            <a:r>
              <a:rPr lang="en-IN" dirty="0"/>
              <a:t>Given a graph G = (V, E) we construct a graph G’ such that G contains a Hamiltonian cycle if and only if G’ contains a Hamiltonian path. </a:t>
            </a:r>
          </a:p>
          <a:p>
            <a:r>
              <a:rPr lang="en-IN" dirty="0"/>
              <a:t>This is done by choosing an arbitrary vertex u in G and adding a copy, u’ , of it together with all its edges. Then add vertices v and v’ to the graph and connect v with u and v’ with u’ </a:t>
            </a:r>
          </a:p>
        </p:txBody>
      </p:sp>
    </p:spTree>
    <p:extLst>
      <p:ext uri="{BB962C8B-B14F-4D97-AF65-F5344CB8AC3E}">
        <p14:creationId xmlns:p14="http://schemas.microsoft.com/office/powerpoint/2010/main" val="56222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3AFDF-A285-40C0-B36B-85D14A86CDD2}"/>
              </a:ext>
            </a:extLst>
          </p:cNvPr>
          <p:cNvSpPr>
            <a:spLocks noGrp="1"/>
          </p:cNvSpPr>
          <p:nvPr>
            <p:ph idx="1"/>
          </p:nvPr>
        </p:nvSpPr>
        <p:spPr>
          <a:xfrm>
            <a:off x="692427" y="235125"/>
            <a:ext cx="10515600" cy="4351338"/>
          </a:xfrm>
        </p:spPr>
        <p:txBody>
          <a:bodyPr>
            <a:normAutofit/>
          </a:bodyPr>
          <a:lstStyle/>
          <a:p>
            <a:r>
              <a:rPr lang="en-IN" sz="2000" dirty="0"/>
              <a:t>Suppose first that G contains a Hamiltonian cycle. </a:t>
            </a:r>
          </a:p>
          <a:p>
            <a:r>
              <a:rPr lang="en-IN" sz="2000" dirty="0"/>
              <a:t>Then we get a Hamiltonian path in G’ if we start in v, follow the cycle that we got from G back to u’ instead of u and finally end in v’ .</a:t>
            </a:r>
          </a:p>
          <a:p>
            <a:r>
              <a:rPr lang="en-IN" sz="2000" dirty="0"/>
              <a:t>For example, consider the left graph, G, in Figure which contains the Hamiltonian cycle 1, 2, 5, 6, 4, 3, 1. In G’ this corresponds to the path v, 1, 2, 5, 6, 4, 3</a:t>
            </a:r>
            <a:r>
              <a:rPr lang="en-IN" sz="2000"/>
              <a:t>, 1’ </a:t>
            </a:r>
            <a:r>
              <a:rPr lang="en-IN" sz="2000" dirty="0"/>
              <a:t>, v’ .</a:t>
            </a:r>
          </a:p>
        </p:txBody>
      </p:sp>
      <p:pic>
        <p:nvPicPr>
          <p:cNvPr id="4" name="Picture 3">
            <a:extLst>
              <a:ext uri="{FF2B5EF4-FFF2-40B4-BE49-F238E27FC236}">
                <a16:creationId xmlns:a16="http://schemas.microsoft.com/office/drawing/2014/main" id="{EF46BA47-491D-44B4-AABF-A9816D62DB26}"/>
              </a:ext>
            </a:extLst>
          </p:cNvPr>
          <p:cNvPicPr>
            <a:picLocks noChangeAspect="1"/>
          </p:cNvPicPr>
          <p:nvPr/>
        </p:nvPicPr>
        <p:blipFill>
          <a:blip r:embed="rId2"/>
          <a:stretch>
            <a:fillRect/>
          </a:stretch>
        </p:blipFill>
        <p:spPr>
          <a:xfrm>
            <a:off x="983973" y="2081400"/>
            <a:ext cx="10224054" cy="5010125"/>
          </a:xfrm>
          <a:prstGeom prst="rect">
            <a:avLst/>
          </a:prstGeom>
        </p:spPr>
      </p:pic>
    </p:spTree>
    <p:extLst>
      <p:ext uri="{BB962C8B-B14F-4D97-AF65-F5344CB8AC3E}">
        <p14:creationId xmlns:p14="http://schemas.microsoft.com/office/powerpoint/2010/main" val="83497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D4CF-77E1-4B84-B4D1-2180B47535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EB74C1-DA17-4344-AF8D-2FFA091F1FD5}"/>
              </a:ext>
            </a:extLst>
          </p:cNvPr>
          <p:cNvSpPr>
            <a:spLocks noGrp="1"/>
          </p:cNvSpPr>
          <p:nvPr>
            <p:ph idx="1"/>
          </p:nvPr>
        </p:nvSpPr>
        <p:spPr/>
        <p:txBody>
          <a:bodyPr/>
          <a:lstStyle/>
          <a:p>
            <a:r>
              <a:rPr lang="en-IN" dirty="0"/>
              <a:t>Conversely, suppose G’ contains a Hamiltonian path. In that case, the path must necessarily have endpoints in v and v’ . This path can be transformed to a cycle in G. Namely, if we disregard v and v’ , the path must have endpoints in u and u’ and if we remove u’ we get a cycle in G if we close the path back to u instead of u’.</a:t>
            </a:r>
          </a:p>
          <a:p>
            <a:r>
              <a:rPr lang="en-IN" dirty="0"/>
              <a:t>Hence, we have shown that G contains a Hamiltonian cycle if and only if G’ contains a Hamiltonian path, which concludes the proof that Hamiltonian Path is NP-complete.</a:t>
            </a:r>
          </a:p>
        </p:txBody>
      </p:sp>
    </p:spTree>
    <p:extLst>
      <p:ext uri="{BB962C8B-B14F-4D97-AF65-F5344CB8AC3E}">
        <p14:creationId xmlns:p14="http://schemas.microsoft.com/office/powerpoint/2010/main" val="3740819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510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Hamiltonian Cycle problem</vt:lpstr>
      <vt:lpstr>Solution to Hamiltonian path in a graph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Hamiltonian Cycle problem</dc:title>
  <dc:creator>VARUN</dc:creator>
  <cp:lastModifiedBy>VARUN</cp:lastModifiedBy>
  <cp:revision>4</cp:revision>
  <dcterms:created xsi:type="dcterms:W3CDTF">2021-05-13T06:20:31Z</dcterms:created>
  <dcterms:modified xsi:type="dcterms:W3CDTF">2021-05-13T09:11:54Z</dcterms:modified>
</cp:coreProperties>
</file>