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h8qpRxak6bbrxBvAyZjLfv7a87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2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609600" y="1676400"/>
            <a:ext cx="7924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 Problems </a:t>
            </a:r>
            <a:endParaRPr/>
          </a:p>
        </p:txBody>
      </p:sp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838200" y="1371600"/>
            <a:ext cx="7658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Stephen Cook introduced the notion of NP-Complete Problems. 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makes the problem “P = NP ?” much more interesting to study.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are several important things presented by Cook :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381000" y="609600"/>
            <a:ext cx="8153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Transformation (" ∝ ")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 ∝ L2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polynomial time transformation that transforms arbitrary instance of L1 to some instance of L2. </a:t>
            </a:r>
            <a:endParaRPr/>
          </a:p>
          <a:p>
            <a:pPr indent="-2794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L1 ∝ L2 then L2 is in P implies L1 is in P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L1 is not in P implies L2 is not in P)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L1 ∝ L2 and L2 ∝ L3 then L1 ∝ L3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39" name="Google Shape;239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0" name="Google Shape;240;p12"/>
          <p:cNvSpPr txBox="1"/>
          <p:nvPr>
            <p:ph idx="1" type="body"/>
          </p:nvPr>
        </p:nvSpPr>
        <p:spPr>
          <a:xfrm>
            <a:off x="685800" y="304800"/>
            <a:ext cx="83058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the class of NP –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problems only. Many intractable problems, when phrased as decision problems, belong to this class.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is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 </a:t>
            </a:r>
            <a:r>
              <a:rPr b="1" i="1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(#1) </a:t>
            </a:r>
            <a:r>
              <a:rPr b="1" i="1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∈NP  &amp;  </a:t>
            </a:r>
            <a:r>
              <a:rPr b="1" i="1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(#2) </a:t>
            </a:r>
            <a:r>
              <a:rPr b="1" i="1" lang="en-US" sz="24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other L' ∈ NP, L' ∝ L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NP-complete problem can be solved in polynomial time then all problems in NP can be solved in polynomial time.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problem in NP cannot be solved in polynomial time then all problems in NP-complete cannot be solved in polynomial time.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b="0" i="0" lang="en-US" sz="20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an NP-complete problem is one of those hardest problems in NP.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is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NP-Hard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(#2 of NP-Complete) </a:t>
            </a:r>
            <a:r>
              <a:rPr b="1" i="1" lang="en-US" sz="2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other L' ∈ NP, L' ∝ L</a:t>
            </a:r>
            <a:endParaRPr b="0" i="0" sz="2400" u="none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b="0" i="0" lang="en-US" sz="20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an NP-Hard problem is a problem which is as hard as an NP-Complete problem and it’s not necessary a decision problem.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imes New Roman"/>
              <a:buAutoNum type="arabicPeriod" startAt="2"/>
            </a:pPr>
            <a:br>
              <a:rPr b="0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304800" y="3581400"/>
            <a:ext cx="1371600" cy="22098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685800" y="5257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838200" y="38862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" name="Google Shape;244;p12"/>
          <p:cNvCxnSpPr/>
          <p:nvPr/>
        </p:nvCxnSpPr>
        <p:spPr>
          <a:xfrm flipH="1" rot="10800000">
            <a:off x="685800" y="4191000"/>
            <a:ext cx="228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5" name="Google Shape;245;p12"/>
          <p:cNvCxnSpPr/>
          <p:nvPr/>
        </p:nvCxnSpPr>
        <p:spPr>
          <a:xfrm flipH="1" rot="10800000">
            <a:off x="457200" y="41910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6" name="Google Shape;246;p12"/>
          <p:cNvCxnSpPr/>
          <p:nvPr/>
        </p:nvCxnSpPr>
        <p:spPr>
          <a:xfrm rot="10800000">
            <a:off x="1066800" y="4191000"/>
            <a:ext cx="152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7" name="Google Shape;247;p12"/>
          <p:cNvCxnSpPr/>
          <p:nvPr/>
        </p:nvCxnSpPr>
        <p:spPr>
          <a:xfrm rot="10800000">
            <a:off x="1143000" y="411480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8" name="Google Shape;248;p12"/>
          <p:cNvCxnSpPr/>
          <p:nvPr/>
        </p:nvCxnSpPr>
        <p:spPr>
          <a:xfrm flipH="1" rot="10800000">
            <a:off x="381000" y="39624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9" name="Google Shape;249;p12"/>
          <p:cNvSpPr txBox="1"/>
          <p:nvPr/>
        </p:nvSpPr>
        <p:spPr>
          <a:xfrm>
            <a:off x="838200" y="35052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609600" y="7620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if an NP-complete problem is in P then P=NP 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 != NP then all NP-complete problems are in NP-P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4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:  How can we obtain the first NP-complete 	       problem L?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Cook Theorem : SATISFIABILITY is NP-	Complete. (The first NP-Complete problem)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 : Given a set of variables, U, and a 	collection of clauses, C, over U.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Question : Is there a truth assignment for U 	that satisfies all clauses in C?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14"/>
          <p:cNvSpPr txBox="1"/>
          <p:nvPr>
            <p:ph idx="1" type="body"/>
          </p:nvPr>
        </p:nvSpPr>
        <p:spPr>
          <a:xfrm>
            <a:off x="152400" y="3810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U = {x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{(x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¬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(¬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)} 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     = (x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¬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(¬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True 🡪 C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True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¬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(¬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🡪 not satisfiable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“¬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= “not x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    “OR” = “logical or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   “AND” = “logical and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b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problem is also called “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CNF-Satisfiability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b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expression is in 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CNF – Conjunctive Normal Form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 product of sums).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71" name="Google Shape;271;p1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72" name="Google Shape;272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Cook Theorem, we have the following property 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Lemma :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L1 and L2 belong to NP,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L1 is NP-complete, and L1 ∝ L2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L2 is NP-complete.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L1, L2 ∈NP and for all other L' ∈ 	NP, L' ∝ L1 and L1 ∝ L2 🡪 L' ∝ L2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16"/>
          <p:cNvSpPr txBox="1"/>
          <p:nvPr>
            <p:ph idx="1" type="body"/>
          </p:nvPr>
        </p:nvSpPr>
        <p:spPr>
          <a:xfrm>
            <a:off x="6858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now,  to prove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(decision) problem L to be NP-complete, we need to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L is in NP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 known NP-complete problem L'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 polynomial time transformation </a:t>
            </a:r>
            <a:br>
              <a:rPr b="0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from L' to L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the correctness of f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(i.e. L’ has a solution if and only if L has a solution) </a:t>
            </a:r>
            <a:r>
              <a:rPr b="0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that f is a polynomial transformation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88" name="Google Shape;288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304800" y="304800"/>
            <a:ext cx="8458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	(Decision) problems solvable by deterministic algorithms in polynomial time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NP: (Decision) problems solved by non-deterministic algorithms in polynomial time</a:t>
            </a:r>
            <a:endParaRPr/>
          </a:p>
        </p:txBody>
      </p:sp>
      <p:sp>
        <p:nvSpPr>
          <p:cNvPr id="290" name="Google Shape;290;p17"/>
          <p:cNvSpPr txBox="1"/>
          <p:nvPr/>
        </p:nvSpPr>
        <p:spPr>
          <a:xfrm>
            <a:off x="260350" y="1600200"/>
            <a:ext cx="5638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group of (decision) problems, including all of the ones we have discussed </a:t>
            </a:r>
            <a:r>
              <a:rPr b="0" i="0" lang="en-US" sz="28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(Satisfiability, 0/1 Knapsack, Longest Path, Partition)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an additional important property: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800" u="non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any of them can be solved 	in polynomial time, then 	they all can!</a:t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5715000" y="2057400"/>
            <a:ext cx="3124200" cy="36576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6705600" y="4495800"/>
            <a:ext cx="1219200" cy="1066800"/>
          </a:xfrm>
          <a:prstGeom prst="ellipse">
            <a:avLst/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5867400" y="3962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</a:t>
            </a:r>
            <a:endParaRPr/>
          </a:p>
        </p:txBody>
      </p:sp>
      <p:sp>
        <p:nvSpPr>
          <p:cNvPr id="294" name="Google Shape;294;p17"/>
          <p:cNvSpPr txBox="1"/>
          <p:nvPr/>
        </p:nvSpPr>
        <p:spPr>
          <a:xfrm>
            <a:off x="7086600" y="48006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6172200" y="2590800"/>
            <a:ext cx="2133600" cy="838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6324600" y="27432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</a:t>
            </a:r>
            <a:endParaRPr/>
          </a:p>
        </p:txBody>
      </p:sp>
      <p:sp>
        <p:nvSpPr>
          <p:cNvPr id="297" name="Google Shape;297;p17"/>
          <p:cNvSpPr txBox="1"/>
          <p:nvPr/>
        </p:nvSpPr>
        <p:spPr>
          <a:xfrm>
            <a:off x="250825" y="5721350"/>
            <a:ext cx="8458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problems are called NP-complete problems.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Problems, Input Size and Time Complexity</a:t>
            </a:r>
            <a:r>
              <a:rPr b="0" i="0" lang="en-US" sz="44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304800" y="16764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of algorithms 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polynomial time algorithm ("efficient algorithm") v.s.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exponential time algorithm ("inefficient algorithm")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1295400" y="3429000"/>
            <a:ext cx="6629400" cy="2362200"/>
            <a:chOff x="-3" y="-3"/>
            <a:chExt cx="3142" cy="1774"/>
          </a:xfrm>
        </p:grpSpPr>
        <p:grpSp>
          <p:nvGrpSpPr>
            <p:cNvPr id="102" name="Google Shape;102;p2"/>
            <p:cNvGrpSpPr/>
            <p:nvPr/>
          </p:nvGrpSpPr>
          <p:grpSpPr>
            <a:xfrm>
              <a:off x="0" y="0"/>
              <a:ext cx="3136" cy="1768"/>
              <a:chOff x="0" y="0"/>
              <a:chExt cx="3136" cy="1768"/>
            </a:xfrm>
          </p:grpSpPr>
          <p:grpSp>
            <p:nvGrpSpPr>
              <p:cNvPr id="103" name="Google Shape;103;p2"/>
              <p:cNvGrpSpPr/>
              <p:nvPr/>
            </p:nvGrpSpPr>
            <p:grpSpPr>
              <a:xfrm>
                <a:off x="0" y="0"/>
                <a:ext cx="592" cy="442"/>
                <a:chOff x="0" y="0"/>
                <a:chExt cx="592" cy="442"/>
              </a:xfrm>
            </p:grpSpPr>
            <p:sp>
              <p:nvSpPr>
                <p:cNvPr id="104" name="Google Shape;104;p2"/>
                <p:cNvSpPr txBox="1"/>
                <p:nvPr/>
              </p:nvSpPr>
              <p:spPr>
                <a:xfrm>
                  <a:off x="43" y="0"/>
                  <a:ext cx="506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f(n) \ n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5" name="Google Shape;105;p2"/>
                <p:cNvSpPr txBox="1"/>
                <p:nvPr/>
              </p:nvSpPr>
              <p:spPr>
                <a:xfrm>
                  <a:off x="0" y="0"/>
                  <a:ext cx="592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6" name="Google Shape;106;p2"/>
              <p:cNvGrpSpPr/>
              <p:nvPr/>
            </p:nvGrpSpPr>
            <p:grpSpPr>
              <a:xfrm>
                <a:off x="592" y="0"/>
                <a:ext cx="848" cy="442"/>
                <a:chOff x="592" y="0"/>
                <a:chExt cx="848" cy="442"/>
              </a:xfrm>
            </p:grpSpPr>
            <p:sp>
              <p:nvSpPr>
                <p:cNvPr id="107" name="Google Shape;107;p2"/>
                <p:cNvSpPr txBox="1"/>
                <p:nvPr/>
              </p:nvSpPr>
              <p:spPr>
                <a:xfrm>
                  <a:off x="635" y="0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8" name="Google Shape;108;p2"/>
                <p:cNvSpPr txBox="1"/>
                <p:nvPr/>
              </p:nvSpPr>
              <p:spPr>
                <a:xfrm>
                  <a:off x="592" y="0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9" name="Google Shape;109;p2"/>
              <p:cNvGrpSpPr/>
              <p:nvPr/>
            </p:nvGrpSpPr>
            <p:grpSpPr>
              <a:xfrm>
                <a:off x="1440" y="0"/>
                <a:ext cx="848" cy="442"/>
                <a:chOff x="1440" y="0"/>
                <a:chExt cx="848" cy="442"/>
              </a:xfrm>
            </p:grpSpPr>
            <p:sp>
              <p:nvSpPr>
                <p:cNvPr id="110" name="Google Shape;110;p2"/>
                <p:cNvSpPr txBox="1"/>
                <p:nvPr/>
              </p:nvSpPr>
              <p:spPr>
                <a:xfrm>
                  <a:off x="1483" y="0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30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1" name="Google Shape;111;p2"/>
                <p:cNvSpPr txBox="1"/>
                <p:nvPr/>
              </p:nvSpPr>
              <p:spPr>
                <a:xfrm>
                  <a:off x="1440" y="0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2" name="Google Shape;112;p2"/>
              <p:cNvGrpSpPr/>
              <p:nvPr/>
            </p:nvGrpSpPr>
            <p:grpSpPr>
              <a:xfrm>
                <a:off x="2288" y="0"/>
                <a:ext cx="848" cy="442"/>
                <a:chOff x="2288" y="0"/>
                <a:chExt cx="848" cy="442"/>
              </a:xfrm>
            </p:grpSpPr>
            <p:sp>
              <p:nvSpPr>
                <p:cNvPr id="113" name="Google Shape;113;p2"/>
                <p:cNvSpPr txBox="1"/>
                <p:nvPr/>
              </p:nvSpPr>
              <p:spPr>
                <a:xfrm>
                  <a:off x="2331" y="0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50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4" name="Google Shape;114;p2"/>
                <p:cNvSpPr txBox="1"/>
                <p:nvPr/>
              </p:nvSpPr>
              <p:spPr>
                <a:xfrm>
                  <a:off x="2288" y="0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5" name="Google Shape;115;p2"/>
              <p:cNvGrpSpPr/>
              <p:nvPr/>
            </p:nvGrpSpPr>
            <p:grpSpPr>
              <a:xfrm>
                <a:off x="0" y="442"/>
                <a:ext cx="592" cy="442"/>
                <a:chOff x="0" y="442"/>
                <a:chExt cx="592" cy="442"/>
              </a:xfrm>
            </p:grpSpPr>
            <p:sp>
              <p:nvSpPr>
                <p:cNvPr id="116" name="Google Shape;116;p2"/>
                <p:cNvSpPr txBox="1"/>
                <p:nvPr/>
              </p:nvSpPr>
              <p:spPr>
                <a:xfrm>
                  <a:off x="43" y="442"/>
                  <a:ext cx="506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7" name="Google Shape;117;p2"/>
                <p:cNvSpPr txBox="1"/>
                <p:nvPr/>
              </p:nvSpPr>
              <p:spPr>
                <a:xfrm>
                  <a:off x="0" y="442"/>
                  <a:ext cx="592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18" name="Google Shape;118;p2"/>
              <p:cNvGrpSpPr/>
              <p:nvPr/>
            </p:nvGrpSpPr>
            <p:grpSpPr>
              <a:xfrm>
                <a:off x="592" y="442"/>
                <a:ext cx="848" cy="442"/>
                <a:chOff x="592" y="442"/>
                <a:chExt cx="848" cy="442"/>
              </a:xfrm>
            </p:grpSpPr>
            <p:sp>
              <p:nvSpPr>
                <p:cNvPr id="119" name="Google Shape;119;p2"/>
                <p:cNvSpPr txBox="1"/>
                <p:nvPr/>
              </p:nvSpPr>
              <p:spPr>
                <a:xfrm>
                  <a:off x="635" y="442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0.00001 sec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0" name="Google Shape;120;p2"/>
                <p:cNvSpPr txBox="1"/>
                <p:nvPr/>
              </p:nvSpPr>
              <p:spPr>
                <a:xfrm>
                  <a:off x="592" y="442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1" name="Google Shape;121;p2"/>
              <p:cNvGrpSpPr/>
              <p:nvPr/>
            </p:nvGrpSpPr>
            <p:grpSpPr>
              <a:xfrm>
                <a:off x="1440" y="442"/>
                <a:ext cx="848" cy="442"/>
                <a:chOff x="1440" y="442"/>
                <a:chExt cx="848" cy="442"/>
              </a:xfrm>
            </p:grpSpPr>
            <p:sp>
              <p:nvSpPr>
                <p:cNvPr id="122" name="Google Shape;122;p2"/>
                <p:cNvSpPr txBox="1"/>
                <p:nvPr/>
              </p:nvSpPr>
              <p:spPr>
                <a:xfrm>
                  <a:off x="1483" y="442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0.00003 sec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3" name="Google Shape;123;p2"/>
                <p:cNvSpPr txBox="1"/>
                <p:nvPr/>
              </p:nvSpPr>
              <p:spPr>
                <a:xfrm>
                  <a:off x="1440" y="442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4" name="Google Shape;124;p2"/>
              <p:cNvGrpSpPr/>
              <p:nvPr/>
            </p:nvGrpSpPr>
            <p:grpSpPr>
              <a:xfrm>
                <a:off x="2288" y="442"/>
                <a:ext cx="848" cy="442"/>
                <a:chOff x="2288" y="442"/>
                <a:chExt cx="848" cy="442"/>
              </a:xfrm>
            </p:grpSpPr>
            <p:sp>
              <p:nvSpPr>
                <p:cNvPr id="125" name="Google Shape;125;p2"/>
                <p:cNvSpPr txBox="1"/>
                <p:nvPr/>
              </p:nvSpPr>
              <p:spPr>
                <a:xfrm>
                  <a:off x="2331" y="442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0.00005 sec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6" name="Google Shape;126;p2"/>
                <p:cNvSpPr txBox="1"/>
                <p:nvPr/>
              </p:nvSpPr>
              <p:spPr>
                <a:xfrm>
                  <a:off x="2288" y="442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27" name="Google Shape;127;p2"/>
              <p:cNvGrpSpPr/>
              <p:nvPr/>
            </p:nvGrpSpPr>
            <p:grpSpPr>
              <a:xfrm>
                <a:off x="0" y="884"/>
                <a:ext cx="592" cy="442"/>
                <a:chOff x="0" y="884"/>
                <a:chExt cx="592" cy="442"/>
              </a:xfrm>
            </p:grpSpPr>
            <p:sp>
              <p:nvSpPr>
                <p:cNvPr id="128" name="Google Shape;128;p2"/>
                <p:cNvSpPr txBox="1"/>
                <p:nvPr/>
              </p:nvSpPr>
              <p:spPr>
                <a:xfrm>
                  <a:off x="43" y="884"/>
                  <a:ext cx="506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</a:t>
                  </a:r>
                  <a:r>
                    <a:rPr b="0" baseline="30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9" name="Google Shape;129;p2"/>
                <p:cNvSpPr txBox="1"/>
                <p:nvPr/>
              </p:nvSpPr>
              <p:spPr>
                <a:xfrm>
                  <a:off x="0" y="884"/>
                  <a:ext cx="592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30" name="Google Shape;130;p2"/>
              <p:cNvGrpSpPr/>
              <p:nvPr/>
            </p:nvGrpSpPr>
            <p:grpSpPr>
              <a:xfrm>
                <a:off x="592" y="884"/>
                <a:ext cx="848" cy="442"/>
                <a:chOff x="592" y="884"/>
                <a:chExt cx="848" cy="442"/>
              </a:xfrm>
            </p:grpSpPr>
            <p:sp>
              <p:nvSpPr>
                <p:cNvPr id="131" name="Google Shape;131;p2"/>
                <p:cNvSpPr txBox="1"/>
                <p:nvPr/>
              </p:nvSpPr>
              <p:spPr>
                <a:xfrm>
                  <a:off x="635" y="884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0.1 sec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2" name="Google Shape;132;p2"/>
                <p:cNvSpPr txBox="1"/>
                <p:nvPr/>
              </p:nvSpPr>
              <p:spPr>
                <a:xfrm>
                  <a:off x="592" y="884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33" name="Google Shape;133;p2"/>
              <p:cNvGrpSpPr/>
              <p:nvPr/>
            </p:nvGrpSpPr>
            <p:grpSpPr>
              <a:xfrm>
                <a:off x="1440" y="884"/>
                <a:ext cx="848" cy="442"/>
                <a:chOff x="1440" y="884"/>
                <a:chExt cx="848" cy="442"/>
              </a:xfrm>
            </p:grpSpPr>
            <p:sp>
              <p:nvSpPr>
                <p:cNvPr id="134" name="Google Shape;134;p2"/>
                <p:cNvSpPr txBox="1"/>
                <p:nvPr/>
              </p:nvSpPr>
              <p:spPr>
                <a:xfrm>
                  <a:off x="1483" y="884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24.3 sec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5" name="Google Shape;135;p2"/>
                <p:cNvSpPr txBox="1"/>
                <p:nvPr/>
              </p:nvSpPr>
              <p:spPr>
                <a:xfrm>
                  <a:off x="1440" y="884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36" name="Google Shape;136;p2"/>
              <p:cNvGrpSpPr/>
              <p:nvPr/>
            </p:nvGrpSpPr>
            <p:grpSpPr>
              <a:xfrm>
                <a:off x="2288" y="884"/>
                <a:ext cx="848" cy="442"/>
                <a:chOff x="2288" y="884"/>
                <a:chExt cx="848" cy="442"/>
              </a:xfrm>
            </p:grpSpPr>
            <p:sp>
              <p:nvSpPr>
                <p:cNvPr id="137" name="Google Shape;137;p2"/>
                <p:cNvSpPr txBox="1"/>
                <p:nvPr/>
              </p:nvSpPr>
              <p:spPr>
                <a:xfrm>
                  <a:off x="2331" y="884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5.2 mins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38" name="Google Shape;138;p2"/>
                <p:cNvSpPr txBox="1"/>
                <p:nvPr/>
              </p:nvSpPr>
              <p:spPr>
                <a:xfrm>
                  <a:off x="2288" y="884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39" name="Google Shape;139;p2"/>
              <p:cNvGrpSpPr/>
              <p:nvPr/>
            </p:nvGrpSpPr>
            <p:grpSpPr>
              <a:xfrm>
                <a:off x="0" y="1326"/>
                <a:ext cx="592" cy="442"/>
                <a:chOff x="0" y="1326"/>
                <a:chExt cx="592" cy="442"/>
              </a:xfrm>
            </p:grpSpPr>
            <p:sp>
              <p:nvSpPr>
                <p:cNvPr id="140" name="Google Shape;140;p2"/>
                <p:cNvSpPr txBox="1"/>
                <p:nvPr/>
              </p:nvSpPr>
              <p:spPr>
                <a:xfrm>
                  <a:off x="43" y="1326"/>
                  <a:ext cx="506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r>
                    <a:rPr b="0" baseline="30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</a:t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1" name="Google Shape;141;p2"/>
                <p:cNvSpPr txBox="1"/>
                <p:nvPr/>
              </p:nvSpPr>
              <p:spPr>
                <a:xfrm>
                  <a:off x="0" y="1326"/>
                  <a:ext cx="592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2" name="Google Shape;142;p2"/>
              <p:cNvGrpSpPr/>
              <p:nvPr/>
            </p:nvGrpSpPr>
            <p:grpSpPr>
              <a:xfrm>
                <a:off x="592" y="1326"/>
                <a:ext cx="848" cy="442"/>
                <a:chOff x="592" y="1326"/>
                <a:chExt cx="848" cy="442"/>
              </a:xfrm>
            </p:grpSpPr>
            <p:sp>
              <p:nvSpPr>
                <p:cNvPr id="143" name="Google Shape;143;p2"/>
                <p:cNvSpPr txBox="1"/>
                <p:nvPr/>
              </p:nvSpPr>
              <p:spPr>
                <a:xfrm>
                  <a:off x="635" y="1326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0.001 sec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4" name="Google Shape;144;p2"/>
                <p:cNvSpPr txBox="1"/>
                <p:nvPr/>
              </p:nvSpPr>
              <p:spPr>
                <a:xfrm>
                  <a:off x="592" y="1326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5" name="Google Shape;145;p2"/>
              <p:cNvGrpSpPr/>
              <p:nvPr/>
            </p:nvGrpSpPr>
            <p:grpSpPr>
              <a:xfrm>
                <a:off x="1440" y="1326"/>
                <a:ext cx="848" cy="442"/>
                <a:chOff x="1440" y="1326"/>
                <a:chExt cx="848" cy="442"/>
              </a:xfrm>
            </p:grpSpPr>
            <p:sp>
              <p:nvSpPr>
                <p:cNvPr id="146" name="Google Shape;146;p2"/>
                <p:cNvSpPr txBox="1"/>
                <p:nvPr/>
              </p:nvSpPr>
              <p:spPr>
                <a:xfrm>
                  <a:off x="1483" y="1326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17.9 mins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47" name="Google Shape;147;p2"/>
                <p:cNvSpPr txBox="1"/>
                <p:nvPr/>
              </p:nvSpPr>
              <p:spPr>
                <a:xfrm>
                  <a:off x="1440" y="1326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48" name="Google Shape;148;p2"/>
              <p:cNvGrpSpPr/>
              <p:nvPr/>
            </p:nvGrpSpPr>
            <p:grpSpPr>
              <a:xfrm>
                <a:off x="2288" y="1326"/>
                <a:ext cx="848" cy="442"/>
                <a:chOff x="2288" y="1326"/>
                <a:chExt cx="848" cy="442"/>
              </a:xfrm>
            </p:grpSpPr>
            <p:sp>
              <p:nvSpPr>
                <p:cNvPr id="149" name="Google Shape;149;p2"/>
                <p:cNvSpPr txBox="1"/>
                <p:nvPr/>
              </p:nvSpPr>
              <p:spPr>
                <a:xfrm>
                  <a:off x="2331" y="1326"/>
                  <a:ext cx="762" cy="4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35.7 yrs</a:t>
                  </a:r>
                  <a:endParaRPr/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50" name="Google Shape;150;p2"/>
                <p:cNvSpPr txBox="1"/>
                <p:nvPr/>
              </p:nvSpPr>
              <p:spPr>
                <a:xfrm>
                  <a:off x="2288" y="1326"/>
                  <a:ext cx="848" cy="44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151" name="Google Shape;151;p2"/>
            <p:cNvSpPr txBox="1"/>
            <p:nvPr/>
          </p:nvSpPr>
          <p:spPr>
            <a:xfrm>
              <a:off x="-3" y="-3"/>
              <a:ext cx="3142" cy="1774"/>
            </a:xfrm>
            <a:prstGeom prst="rect">
              <a:avLst/>
            </a:prstGeom>
            <a:noFill/>
            <a:ln cap="flat" cmpd="sng" w="9525">
              <a:solidFill>
                <a:srgbClr val="A0A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3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“Hard” and “easy’ Problems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304800" y="1371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the dividing line between “easy” and “hard” problems is a fine one. For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</a:t>
            </a:r>
            <a:r>
              <a:rPr b="0" i="0" lang="en-US" sz="2400" u="none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path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graph from X to Y.	</a:t>
            </a:r>
            <a:r>
              <a:rPr b="0" i="0" lang="en-US" sz="2400" u="none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(easy)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path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graph from X to Y.	(with no cycles) 	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(hard)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another way – as “yes/no” problems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simple path from X to Y with weight &lt;= M? </a:t>
            </a:r>
            <a:r>
              <a:rPr b="0" i="0" lang="en-US" sz="2400" u="none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(easy)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simple path from X to Y with weight &gt;= M? 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(hard)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problem can be solved in polynomial time.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known algorithms for the second problem (could) take exponential time 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457200" y="533400"/>
            <a:ext cx="8077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problem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solution to the problem is "yes" or "no". Most optimization problems can be phrased as decision problems (still have the same time complexity).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 :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we have a decision algorithm X for 0/1 Knapsack problem with capacity M,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Algorithm X returns “Yes” or “No” to the question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“Is there a solution with profit ≥ P subject to knapsack capacity ≤ M?”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609600" y="5334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can repeatedly run algorithm X for various profits(P values) to find an optimal solution.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 Use binary search to get the optimal profit,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maximum of lg  ∑p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runs.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(where M is the capacity of the knapsack optimization problem)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Bound	Optimal Profit	    Max Bound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								        ∑p</a:t>
            </a:r>
            <a:r>
              <a:rPr b="0" baseline="-2500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|___________________|_________________|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2667000" y="48006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the optimal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5" name="Google Shape;185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Classes of P and NP</a:t>
            </a:r>
            <a:r>
              <a:rPr b="0" i="0" lang="en-US" sz="44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P and Deterministic Turing Machine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decision problem X, if there is a polynomial time Deterministic Turing Machine program that solves X, then X is belong to 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Informally, there is a polynomial time algorithm to solve the problem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685800" y="533400"/>
            <a:ext cx="7848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NP and Non-deterministic Turing Machine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decision problem X.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 polynomial time Non-deterministic Turing machine program that solves X, then X belongs to NP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Char char="•"/>
            </a:pPr>
            <a: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decision problem X. </a:t>
            </a:r>
            <a:b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instance I of X, </a:t>
            </a:r>
            <a:b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(a) guess solution S for I, and </a:t>
            </a:r>
            <a:b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(b) check “is S a solution to I?”</a:t>
            </a:r>
            <a:b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(a) and (b) can be done in polynomial time, then X belongs to NP.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685800" y="571500"/>
            <a:ext cx="51054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Obvious : P ⊆ NP, i.e. A (decision) problem in P does not need “guess solution”.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correct solution can be computed in polynomial time. 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685800" y="2590800"/>
            <a:ext cx="8077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problems which are in NP, but may not in P 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 Knapsack Problem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 Problem : Given a finite set of positive integers Z.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Question :  Is there a subset Z' of Z such that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 of all numbers in Z' = Sum of all 	numbers in Z-Z' 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i.e. ∑ Z'   = ∑ (Z-Z') </a:t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6248400" y="685800"/>
            <a:ext cx="1676400" cy="21336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705600" y="1905000"/>
            <a:ext cx="762000" cy="762000"/>
          </a:xfrm>
          <a:prstGeom prst="ellipse">
            <a:avLst/>
          </a:prstGeom>
          <a:noFill/>
          <a:ln cap="flat" cmpd="sng" w="9525">
            <a:solidFill>
              <a:srgbClr val="3399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6781800" y="762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6934200" y="2057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Young         CS 331 D&amp;A of Algo.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NP-Completeness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p9"/>
          <p:cNvSpPr txBox="1"/>
          <p:nvPr>
            <p:ph idx="1" type="body"/>
          </p:nvPr>
        </p:nvSpPr>
        <p:spPr>
          <a:xfrm>
            <a:off x="609600" y="685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important open problem in theoretical compute science :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4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P=NP ?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Most likely “No”.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Currently, there are many known (decision) problems in NP, and there is no solution to show anyone of them in P.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2002-11-04T22:01:37Z</dcterms:created>
  <dc:creator>Tiffany Sha</dc:creator>
</cp:coreProperties>
</file>