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Lst>
  <p:sldSz cy="6858000" cx="9144000"/>
  <p:notesSz cx="9144000" cy="6858000"/>
  <p:embeddedFontLst>
    <p:embeddedFont>
      <p:font typeface="Helvetica Neue"/>
      <p:regular r:id="rId101"/>
      <p:bold r:id="rId102"/>
      <p:italic r:id="rId103"/>
      <p:boldItalic r:id="rId104"/>
    </p:embeddedFont>
    <p:embeddedFont>
      <p:font typeface="Lustria"/>
      <p:regular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06" roundtripDataSignature="AMtx7miZPJldXnWWFMzDhveWlbYZeUXd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customschemas.google.com/relationships/presentationmetadata" Target="metadata"/><Relationship Id="rId105" Type="http://schemas.openxmlformats.org/officeDocument/2006/relationships/font" Target="fonts/Lustria-regular.fntdata"/><Relationship Id="rId104" Type="http://schemas.openxmlformats.org/officeDocument/2006/relationships/font" Target="fonts/HelveticaNeue-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HelveticaNeue-italic.fntdata"/><Relationship Id="rId102" Type="http://schemas.openxmlformats.org/officeDocument/2006/relationships/font" Target="fonts/HelveticaNeue-bold.fntdata"/><Relationship Id="rId101" Type="http://schemas.openxmlformats.org/officeDocument/2006/relationships/font" Target="fonts/HelveticaNeue-regular.fntdata"/><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5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5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5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5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5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6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6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6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6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6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6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6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6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6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6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6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6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6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6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6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6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6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7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7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7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7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7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7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7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7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7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7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7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7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7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7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7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7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7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7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7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8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8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8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8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8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8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8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8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8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8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8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8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8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87: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78" name="Google Shape;978;p8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9" name="Google Shape;979;p8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8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8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8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0" name="Google Shape;1000;p8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9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9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9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9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9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0" name="Google Shape;1030;p9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9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9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9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9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9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p9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97"/>
          <p:cNvSpPr txBox="1"/>
          <p:nvPr>
            <p:ph type="title"/>
          </p:nvPr>
        </p:nvSpPr>
        <p:spPr>
          <a:xfrm>
            <a:off x="4155348" y="51696"/>
            <a:ext cx="846454"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B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7"/>
          <p:cNvSpPr txBox="1"/>
          <p:nvPr>
            <p:ph idx="1" type="body"/>
          </p:nvPr>
        </p:nvSpPr>
        <p:spPr>
          <a:xfrm>
            <a:off x="840739" y="2548636"/>
            <a:ext cx="7705725" cy="30346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2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9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98"/>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8"/>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99"/>
          <p:cNvSpPr txBox="1"/>
          <p:nvPr>
            <p:ph type="title"/>
          </p:nvPr>
        </p:nvSpPr>
        <p:spPr>
          <a:xfrm>
            <a:off x="4155348" y="51696"/>
            <a:ext cx="846454"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B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9"/>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9"/>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00"/>
          <p:cNvSpPr txBox="1"/>
          <p:nvPr>
            <p:ph type="title"/>
          </p:nvPr>
        </p:nvSpPr>
        <p:spPr>
          <a:xfrm>
            <a:off x="4155348" y="51696"/>
            <a:ext cx="846454"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B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10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6"/>
          <p:cNvSpPr/>
          <p:nvPr/>
        </p:nvSpPr>
        <p:spPr>
          <a:xfrm>
            <a:off x="64008" y="69755"/>
            <a:ext cx="9013825" cy="6693534"/>
          </a:xfrm>
          <a:custGeom>
            <a:rect b="b" l="l" r="r" t="t"/>
            <a:pathLst>
              <a:path extrusionOk="0" h="6693534" w="9013825">
                <a:moveTo>
                  <a:pt x="0" y="329917"/>
                </a:moveTo>
                <a:lnTo>
                  <a:pt x="3577" y="281165"/>
                </a:lnTo>
                <a:lnTo>
                  <a:pt x="13968" y="234633"/>
                </a:lnTo>
                <a:lnTo>
                  <a:pt x="30663" y="190832"/>
                </a:lnTo>
                <a:lnTo>
                  <a:pt x="53151" y="150274"/>
                </a:lnTo>
                <a:lnTo>
                  <a:pt x="80922" y="113467"/>
                </a:lnTo>
                <a:lnTo>
                  <a:pt x="113467" y="80923"/>
                </a:lnTo>
                <a:lnTo>
                  <a:pt x="150273" y="53152"/>
                </a:lnTo>
                <a:lnTo>
                  <a:pt x="190832" y="30663"/>
                </a:lnTo>
                <a:lnTo>
                  <a:pt x="234632" y="13968"/>
                </a:lnTo>
                <a:lnTo>
                  <a:pt x="281164" y="3577"/>
                </a:lnTo>
                <a:lnTo>
                  <a:pt x="329917" y="0"/>
                </a:lnTo>
                <a:lnTo>
                  <a:pt x="8683459" y="0"/>
                </a:lnTo>
                <a:lnTo>
                  <a:pt x="8732202" y="3577"/>
                </a:lnTo>
                <a:lnTo>
                  <a:pt x="8778735" y="13968"/>
                </a:lnTo>
                <a:lnTo>
                  <a:pt x="8822537" y="30663"/>
                </a:lnTo>
                <a:lnTo>
                  <a:pt x="8863096" y="53151"/>
                </a:lnTo>
                <a:lnTo>
                  <a:pt x="8899903" y="80922"/>
                </a:lnTo>
                <a:lnTo>
                  <a:pt x="8932446" y="113467"/>
                </a:lnTo>
                <a:lnTo>
                  <a:pt x="8960217" y="150273"/>
                </a:lnTo>
                <a:lnTo>
                  <a:pt x="8982705" y="190832"/>
                </a:lnTo>
                <a:lnTo>
                  <a:pt x="8999399" y="234632"/>
                </a:lnTo>
                <a:lnTo>
                  <a:pt x="9009790" y="281164"/>
                </a:lnTo>
                <a:lnTo>
                  <a:pt x="9013367" y="329917"/>
                </a:lnTo>
                <a:lnTo>
                  <a:pt x="9013367" y="6363493"/>
                </a:lnTo>
                <a:lnTo>
                  <a:pt x="9009790" y="6412245"/>
                </a:lnTo>
                <a:lnTo>
                  <a:pt x="8999400" y="6458776"/>
                </a:lnTo>
                <a:lnTo>
                  <a:pt x="8982705" y="6502575"/>
                </a:lnTo>
                <a:lnTo>
                  <a:pt x="8960218" y="6543133"/>
                </a:lnTo>
                <a:lnTo>
                  <a:pt x="8932448" y="6579938"/>
                </a:lnTo>
                <a:lnTo>
                  <a:pt x="8899905" y="6612481"/>
                </a:lnTo>
                <a:lnTo>
                  <a:pt x="8863099" y="6640252"/>
                </a:lnTo>
                <a:lnTo>
                  <a:pt x="8822542" y="6662739"/>
                </a:lnTo>
                <a:lnTo>
                  <a:pt x="8778742" y="6679433"/>
                </a:lnTo>
                <a:lnTo>
                  <a:pt x="8732212" y="6689824"/>
                </a:lnTo>
                <a:lnTo>
                  <a:pt x="8683459" y="6693401"/>
                </a:lnTo>
                <a:lnTo>
                  <a:pt x="329917" y="6693401"/>
                </a:lnTo>
                <a:lnTo>
                  <a:pt x="281165" y="6689824"/>
                </a:lnTo>
                <a:lnTo>
                  <a:pt x="234633" y="6679433"/>
                </a:lnTo>
                <a:lnTo>
                  <a:pt x="190833" y="6662739"/>
                </a:lnTo>
                <a:lnTo>
                  <a:pt x="150274" y="6640252"/>
                </a:lnTo>
                <a:lnTo>
                  <a:pt x="113467" y="6612481"/>
                </a:lnTo>
                <a:lnTo>
                  <a:pt x="80923" y="6579938"/>
                </a:lnTo>
                <a:lnTo>
                  <a:pt x="53151" y="6543133"/>
                </a:lnTo>
                <a:lnTo>
                  <a:pt x="30663" y="6502575"/>
                </a:lnTo>
                <a:lnTo>
                  <a:pt x="13968" y="6458776"/>
                </a:lnTo>
                <a:lnTo>
                  <a:pt x="3577" y="6412245"/>
                </a:lnTo>
                <a:lnTo>
                  <a:pt x="0" y="6363493"/>
                </a:lnTo>
                <a:lnTo>
                  <a:pt x="0" y="32991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96"/>
          <p:cNvSpPr txBox="1"/>
          <p:nvPr>
            <p:ph type="title"/>
          </p:nvPr>
        </p:nvSpPr>
        <p:spPr>
          <a:xfrm>
            <a:off x="4155348" y="51696"/>
            <a:ext cx="846454" cy="5130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BF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96"/>
          <p:cNvSpPr txBox="1"/>
          <p:nvPr>
            <p:ph idx="1" type="body"/>
          </p:nvPr>
        </p:nvSpPr>
        <p:spPr>
          <a:xfrm>
            <a:off x="840739" y="2548636"/>
            <a:ext cx="7705725" cy="30346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9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9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jpg"/><Relationship Id="rId6"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vmlDrawing" Target="../drawings/vmlDrawing1.vml"/><Relationship Id="rId4" Type="http://schemas.openxmlformats.org/officeDocument/2006/relationships/image" Target="../media/image7.jpg"/><Relationship Id="rId5" Type="http://schemas.openxmlformats.org/officeDocument/2006/relationships/package" Target="../embeddings/Microsoft_Office_Word_Document1.docx"/><Relationship Id="rId6" Type="http://schemas.openxmlformats.org/officeDocument/2006/relationships/package" Target="../embeddings/Microsoft_Office_Word_Document1.docx"/><Relationship Id="rId7"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jp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jp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jp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7.jp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jp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jp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jpg"/><Relationship Id="rId4"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7.jp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7.jpg"/><Relationship Id="rId4" Type="http://schemas.openxmlformats.org/officeDocument/2006/relationships/image" Target="../media/image2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7.jp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7.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7.jpg"/><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7.jpg"/><Relationship Id="rId4" Type="http://schemas.openxmlformats.org/officeDocument/2006/relationships/image" Target="../media/image2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7.jpg"/><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7.jpg"/><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7.jp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7.jp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7.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7.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7.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7.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7.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7.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7.jp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7.jpg"/><Relationship Id="rId4" Type="http://schemas.openxmlformats.org/officeDocument/2006/relationships/image" Target="../media/image3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7.jpg"/><Relationship Id="rId4" Type="http://schemas.openxmlformats.org/officeDocument/2006/relationships/image" Target="../media/image3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7.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7.jpg"/><Relationship Id="rId4" Type="http://schemas.openxmlformats.org/officeDocument/2006/relationships/image" Target="../media/image3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7.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7.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7.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7.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7.jpg"/><Relationship Id="rId4" Type="http://schemas.openxmlformats.org/officeDocument/2006/relationships/image" Target="../media/image3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0" y="0"/>
            <a:ext cx="9144000" cy="6858000"/>
          </a:xfrm>
          <a:custGeom>
            <a:rect b="b" l="l" r="r" t="t"/>
            <a:pathLst>
              <a:path extrusionOk="0" h="6858000" w="9144000">
                <a:moveTo>
                  <a:pt x="0" y="0"/>
                </a:moveTo>
                <a:lnTo>
                  <a:pt x="9144000" y="0"/>
                </a:lnTo>
                <a:lnTo>
                  <a:pt x="9144000" y="6858000"/>
                </a:lnTo>
                <a:lnTo>
                  <a:pt x="0" y="68580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65313" y="69755"/>
            <a:ext cx="9013370" cy="66921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65313" y="69755"/>
            <a:ext cx="9013825" cy="6692265"/>
          </a:xfrm>
          <a:custGeom>
            <a:rect b="b" l="l" r="r" t="t"/>
            <a:pathLst>
              <a:path extrusionOk="0" h="6692265" w="901382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62931" y="1396720"/>
            <a:ext cx="9022080" cy="120650"/>
          </a:xfrm>
          <a:custGeom>
            <a:rect b="b" l="l" r="r" t="t"/>
            <a:pathLst>
              <a:path extrusionOk="0" h="120650" w="9022080">
                <a:moveTo>
                  <a:pt x="0" y="0"/>
                </a:moveTo>
                <a:lnTo>
                  <a:pt x="9021531" y="0"/>
                </a:lnTo>
                <a:lnTo>
                  <a:pt x="9021531" y="120573"/>
                </a:lnTo>
                <a:lnTo>
                  <a:pt x="0" y="120573"/>
                </a:lnTo>
                <a:lnTo>
                  <a:pt x="0" y="0"/>
                </a:lnTo>
                <a:close/>
              </a:path>
            </a:pathLst>
          </a:custGeom>
          <a:solidFill>
            <a:srgbClr val="E6B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62931" y="2976651"/>
            <a:ext cx="9022080" cy="111125"/>
          </a:xfrm>
          <a:custGeom>
            <a:rect b="b" l="l" r="r" t="t"/>
            <a:pathLst>
              <a:path extrusionOk="0" h="111125" w="9022080">
                <a:moveTo>
                  <a:pt x="0" y="0"/>
                </a:moveTo>
                <a:lnTo>
                  <a:pt x="9021531" y="0"/>
                </a:lnTo>
                <a:lnTo>
                  <a:pt x="9021531" y="110528"/>
                </a:lnTo>
                <a:lnTo>
                  <a:pt x="0" y="110528"/>
                </a:lnTo>
                <a:lnTo>
                  <a:pt x="0" y="0"/>
                </a:lnTo>
                <a:close/>
              </a:path>
            </a:pathLst>
          </a:custGeom>
          <a:solidFill>
            <a:srgbClr val="9083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txBox="1"/>
          <p:nvPr/>
        </p:nvSpPr>
        <p:spPr>
          <a:xfrm>
            <a:off x="62931" y="1517294"/>
            <a:ext cx="9022080" cy="1366400"/>
          </a:xfrm>
          <a:prstGeom prst="rect">
            <a:avLst/>
          </a:prstGeom>
          <a:solidFill>
            <a:srgbClr val="D34817"/>
          </a:solidFill>
          <a:ln>
            <a:noFill/>
          </a:ln>
        </p:spPr>
        <p:txBody>
          <a:bodyPr anchorCtr="0" anchor="t" bIns="0" lIns="0" spcFirstLastPara="1" rIns="0" wrap="square" tIns="34925">
            <a:spAutoFit/>
          </a:bodyPr>
          <a:lstStyle/>
          <a:p>
            <a:pPr indent="-3164840" lvl="0" marL="4088129" marR="937260" rtl="0" algn="ctr">
              <a:lnSpc>
                <a:spcPct val="150000"/>
              </a:lnSpc>
              <a:spcBef>
                <a:spcPts val="0"/>
              </a:spcBef>
              <a:spcAft>
                <a:spcPts val="0"/>
              </a:spcAft>
              <a:buNone/>
            </a:pPr>
            <a:r>
              <a:rPr b="1" lang="en-US" sz="2800">
                <a:solidFill>
                  <a:schemeClr val="lt1"/>
                </a:solidFill>
                <a:latin typeface="Arial Rounded"/>
                <a:ea typeface="Arial Rounded"/>
                <a:cs typeface="Arial Rounded"/>
                <a:sym typeface="Arial Rounded"/>
              </a:rPr>
              <a:t>18CSC205J-Operating Systems</a:t>
            </a:r>
            <a:endParaRPr/>
          </a:p>
          <a:p>
            <a:pPr indent="-3164840" lvl="0" marL="4088129" marR="937260" rtl="0" algn="ctr">
              <a:lnSpc>
                <a:spcPct val="150000"/>
              </a:lnSpc>
              <a:spcBef>
                <a:spcPts val="275"/>
              </a:spcBef>
              <a:spcAft>
                <a:spcPts val="0"/>
              </a:spcAft>
              <a:buNone/>
            </a:pPr>
            <a:r>
              <a:rPr b="1" lang="en-US" sz="2800">
                <a:solidFill>
                  <a:schemeClr val="lt1"/>
                </a:solidFill>
                <a:latin typeface="Arial Rounded"/>
                <a:ea typeface="Arial Rounded"/>
                <a:cs typeface="Arial Rounded"/>
                <a:sym typeface="Arial Rounded"/>
              </a:rPr>
              <a:t>    </a:t>
            </a:r>
            <a:r>
              <a:rPr b="1" lang="en-US" sz="2800">
                <a:solidFill>
                  <a:srgbClr val="FFFFFF"/>
                </a:solidFill>
                <a:latin typeface="Times New Roman"/>
                <a:ea typeface="Times New Roman"/>
                <a:cs typeface="Times New Roman"/>
                <a:sym typeface="Times New Roman"/>
              </a:rPr>
              <a:t>Unit- I</a:t>
            </a:r>
            <a:endParaRPr b="1" sz="2800">
              <a:solidFill>
                <a:schemeClr val="dk1"/>
              </a:solidFill>
              <a:latin typeface="Times New Roman"/>
              <a:ea typeface="Times New Roman"/>
              <a:cs typeface="Times New Roman"/>
              <a:sym typeface="Times New Roman"/>
            </a:endParaRPr>
          </a:p>
        </p:txBody>
      </p:sp>
      <p:sp>
        <p:nvSpPr>
          <p:cNvPr id="55" name="Google Shape;55;p1"/>
          <p:cNvSpPr/>
          <p:nvPr/>
        </p:nvSpPr>
        <p:spPr>
          <a:xfrm>
            <a:off x="3136900" y="3721100"/>
            <a:ext cx="2289784" cy="237625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txBox="1"/>
          <p:nvPr/>
        </p:nvSpPr>
        <p:spPr>
          <a:xfrm>
            <a:off x="1382308" y="550162"/>
            <a:ext cx="6384900" cy="8133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SRM </a:t>
            </a:r>
            <a:r>
              <a:rPr b="1" lang="en-US" sz="2600">
                <a:solidFill>
                  <a:srgbClr val="BF0000"/>
                </a:solidFill>
                <a:latin typeface="Times New Roman"/>
                <a:ea typeface="Times New Roman"/>
                <a:cs typeface="Times New Roman"/>
                <a:sym typeface="Times New Roman"/>
              </a:rPr>
              <a:t>INSTITUTE OF  SCIENCE AND TECHNOLOGY, </a:t>
            </a: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7" name="Google Shape;57;p1"/>
          <p:cNvSpPr/>
          <p:nvPr/>
        </p:nvSpPr>
        <p:spPr>
          <a:xfrm>
            <a:off x="190500" y="190502"/>
            <a:ext cx="1040809" cy="108011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29" name="Google Shape;129;p1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30" name="Google Shape;130;p1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0"/>
          <p:cNvSpPr txBox="1"/>
          <p:nvPr/>
        </p:nvSpPr>
        <p:spPr>
          <a:xfrm>
            <a:off x="228600" y="1751012"/>
            <a:ext cx="2743200" cy="346075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BF0000"/>
                </a:solidFill>
                <a:latin typeface="Times New Roman"/>
                <a:ea typeface="Times New Roman"/>
                <a:cs typeface="Times New Roman"/>
                <a:sym typeface="Times New Roman"/>
              </a:rPr>
              <a:t>Operating</a:t>
            </a:r>
            <a:br>
              <a:rPr b="1" i="0" lang="en-US" sz="3200">
                <a:solidFill>
                  <a:srgbClr val="BF0000"/>
                </a:solidFill>
                <a:latin typeface="Times New Roman"/>
                <a:ea typeface="Times New Roman"/>
                <a:cs typeface="Times New Roman"/>
                <a:sym typeface="Times New Roman"/>
              </a:rPr>
            </a:br>
            <a:r>
              <a:rPr b="1" i="0" lang="en-US" sz="3200">
                <a:solidFill>
                  <a:srgbClr val="BF0000"/>
                </a:solidFill>
                <a:latin typeface="Times New Roman"/>
                <a:ea typeface="Times New Roman"/>
                <a:cs typeface="Times New Roman"/>
                <a:sym typeface="Times New Roman"/>
              </a:rPr>
              <a:t>System</a:t>
            </a:r>
            <a:br>
              <a:rPr b="1" i="0" lang="en-US" sz="3200">
                <a:solidFill>
                  <a:srgbClr val="BF0000"/>
                </a:solidFill>
                <a:latin typeface="Times New Roman"/>
                <a:ea typeface="Times New Roman"/>
                <a:cs typeface="Times New Roman"/>
                <a:sym typeface="Times New Roman"/>
              </a:rPr>
            </a:br>
            <a:r>
              <a:rPr b="1" i="0" lang="en-US" sz="3200">
                <a:solidFill>
                  <a:srgbClr val="BF0000"/>
                </a:solidFill>
                <a:latin typeface="Times New Roman"/>
                <a:ea typeface="Times New Roman"/>
                <a:cs typeface="Times New Roman"/>
                <a:sym typeface="Times New Roman"/>
              </a:rPr>
              <a:t>as</a:t>
            </a:r>
            <a:br>
              <a:rPr b="1" i="0" lang="en-US" sz="3200">
                <a:solidFill>
                  <a:srgbClr val="BF0000"/>
                </a:solidFill>
                <a:latin typeface="Times New Roman"/>
                <a:ea typeface="Times New Roman"/>
                <a:cs typeface="Times New Roman"/>
                <a:sym typeface="Times New Roman"/>
              </a:rPr>
            </a:br>
            <a:r>
              <a:rPr b="1" i="0" lang="en-US" sz="3200">
                <a:solidFill>
                  <a:srgbClr val="BF0000"/>
                </a:solidFill>
                <a:latin typeface="Times New Roman"/>
                <a:ea typeface="Times New Roman"/>
                <a:cs typeface="Times New Roman"/>
                <a:sym typeface="Times New Roman"/>
              </a:rPr>
              <a:t>Resource Manager</a:t>
            </a:r>
            <a:endParaRPr/>
          </a:p>
        </p:txBody>
      </p:sp>
      <p:pic>
        <p:nvPicPr>
          <p:cNvPr descr="Fig02_02.gif" id="132" name="Google Shape;132;p10"/>
          <p:cNvPicPr preferRelativeResize="0"/>
          <p:nvPr/>
        </p:nvPicPr>
        <p:blipFill rotWithShape="1">
          <a:blip r:embed="rId4">
            <a:alphaModFix/>
          </a:blip>
          <a:srcRect b="-37431" l="0" r="0" t="-37431"/>
          <a:stretch/>
        </p:blipFill>
        <p:spPr>
          <a:xfrm>
            <a:off x="2971800" y="-533400"/>
            <a:ext cx="5562600" cy="88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38" name="Google Shape;138;p1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39" name="Google Shape;139;p1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nvSpPr>
        <p:spPr>
          <a:xfrm>
            <a:off x="848902" y="1877746"/>
            <a:ext cx="7824787" cy="1323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244061"/>
                </a:solidFill>
                <a:latin typeface="Times New Roman"/>
                <a:ea typeface="Times New Roman"/>
                <a:cs typeface="Times New Roman"/>
                <a:sym typeface="Times New Roman"/>
              </a:rPr>
              <a:t>Evolution of Operating Systems</a:t>
            </a:r>
            <a:endParaRPr/>
          </a:p>
        </p:txBody>
      </p:sp>
      <p:sp>
        <p:nvSpPr>
          <p:cNvPr id="141" name="Google Shape;141;p11"/>
          <p:cNvSpPr txBox="1"/>
          <p:nvPr/>
        </p:nvSpPr>
        <p:spPr>
          <a:xfrm>
            <a:off x="848902" y="2617788"/>
            <a:ext cx="8305800" cy="276998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400">
                <a:solidFill>
                  <a:schemeClr val="dk1"/>
                </a:solidFill>
                <a:latin typeface="Times New Roman"/>
                <a:ea typeface="Times New Roman"/>
                <a:cs typeface="Times New Roman"/>
                <a:sym typeface="Times New Roman"/>
              </a:rPr>
              <a:t>A major OS will evolve over time for a number of reasons:</a:t>
            </a:r>
            <a:endParaRPr/>
          </a:p>
          <a:p>
            <a:pPr indent="0" lvl="0" marL="0" marR="0" rtl="0" algn="l">
              <a:spcBef>
                <a:spcPts val="0"/>
              </a:spcBef>
              <a:spcAft>
                <a:spcPts val="0"/>
              </a:spcAft>
              <a:buNone/>
            </a:pPr>
            <a:r>
              <a:t/>
            </a:r>
            <a:endParaRPr b="0" i="0" sz="2400">
              <a:solidFill>
                <a:schemeClr val="dk1"/>
              </a:solidFill>
              <a:latin typeface="Times New Roman"/>
              <a:ea typeface="Times New Roman"/>
              <a:cs typeface="Times New Roman"/>
              <a:sym typeface="Times New Roman"/>
            </a:endParaRPr>
          </a:p>
          <a:p>
            <a:pPr indent="-571500" lvl="0" marL="5715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Hardware upgrades</a:t>
            </a:r>
            <a:endParaRPr/>
          </a:p>
          <a:p>
            <a:pPr indent="-571500" lvl="0" marL="5715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New types of hardware</a:t>
            </a:r>
            <a:endParaRPr/>
          </a:p>
          <a:p>
            <a:pPr indent="-571500" lvl="0" marL="5715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New services</a:t>
            </a:r>
            <a:endParaRPr/>
          </a:p>
          <a:p>
            <a:pPr indent="-571500" lvl="0" marL="5715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Fixes</a:t>
            </a:r>
            <a:endParaRPr/>
          </a:p>
          <a:p>
            <a:pPr indent="0" lvl="0" marL="0" marR="0" rtl="0" algn="l">
              <a:spcBef>
                <a:spcPts val="0"/>
              </a:spcBef>
              <a:spcAft>
                <a:spcPts val="0"/>
              </a:spcAft>
              <a:buClr>
                <a:schemeClr val="dk1"/>
              </a:buClr>
              <a:buSzPts val="3420"/>
              <a:buFont typeface="Noto Sans Symbols"/>
              <a:buNone/>
            </a:pPr>
            <a:r>
              <a:t/>
            </a:r>
            <a:endParaRPr b="0" i="0" sz="3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47" name="Google Shape;147;p1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48" name="Google Shape;148;p1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1076960" y="1244600"/>
            <a:ext cx="6990080" cy="4368800"/>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FD7E7"/>
          </a:solidFill>
          <a:ln cap="flat" cmpd="sng" w="9525">
            <a:solidFill>
              <a:srgbClr val="36609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a:off x="1765483" y="4493239"/>
            <a:ext cx="160771" cy="160771"/>
          </a:xfrm>
          <a:prstGeom prst="ellipse">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2"/>
          <p:cNvGrpSpPr/>
          <p:nvPr/>
        </p:nvGrpSpPr>
        <p:grpSpPr>
          <a:xfrm>
            <a:off x="1845869" y="4827626"/>
            <a:ext cx="1195303" cy="531771"/>
            <a:chOff x="931468" y="3583026"/>
            <a:chExt cx="1195303" cy="531771"/>
          </a:xfrm>
        </p:grpSpPr>
        <p:sp>
          <p:nvSpPr>
            <p:cNvPr id="152" name="Google Shape;152;p12"/>
            <p:cNvSpPr/>
            <p:nvPr/>
          </p:nvSpPr>
          <p:spPr>
            <a:xfrm>
              <a:off x="931468" y="3583026"/>
              <a:ext cx="1195303" cy="5317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a:off x="931468" y="3583026"/>
              <a:ext cx="1195303" cy="531771"/>
            </a:xfrm>
            <a:prstGeom prst="rect">
              <a:avLst/>
            </a:prstGeom>
            <a:noFill/>
            <a:ln>
              <a:noFill/>
            </a:ln>
          </p:spPr>
          <p:txBody>
            <a:bodyPr anchorCtr="0" anchor="t" bIns="0" lIns="85175" spcFirstLastPara="1" rIns="0" wrap="square" tIns="0">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Serial Processing</a:t>
              </a:r>
              <a:endParaRPr sz="1800">
                <a:solidFill>
                  <a:schemeClr val="dk1"/>
                </a:solidFill>
                <a:latin typeface="Calibri"/>
                <a:ea typeface="Calibri"/>
                <a:cs typeface="Calibri"/>
                <a:sym typeface="Calibri"/>
              </a:endParaRPr>
            </a:p>
          </p:txBody>
        </p:sp>
      </p:grpSp>
      <p:sp>
        <p:nvSpPr>
          <p:cNvPr id="154" name="Google Shape;154;p12"/>
          <p:cNvSpPr/>
          <p:nvPr/>
        </p:nvSpPr>
        <p:spPr>
          <a:xfrm>
            <a:off x="2901371" y="3477056"/>
            <a:ext cx="279603" cy="279603"/>
          </a:xfrm>
          <a:prstGeom prst="ellipse">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2"/>
          <p:cNvGrpSpPr/>
          <p:nvPr/>
        </p:nvGrpSpPr>
        <p:grpSpPr>
          <a:xfrm>
            <a:off x="2971799" y="4140191"/>
            <a:ext cx="1467916" cy="797458"/>
            <a:chOff x="2057398" y="2895591"/>
            <a:chExt cx="1467916" cy="797458"/>
          </a:xfrm>
        </p:grpSpPr>
        <p:sp>
          <p:nvSpPr>
            <p:cNvPr id="156" name="Google Shape;156;p12"/>
            <p:cNvSpPr/>
            <p:nvPr/>
          </p:nvSpPr>
          <p:spPr>
            <a:xfrm>
              <a:off x="2057398" y="2895591"/>
              <a:ext cx="1467916" cy="79745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a:off x="2057398" y="2895591"/>
              <a:ext cx="1467916" cy="797458"/>
            </a:xfrm>
            <a:prstGeom prst="rect">
              <a:avLst/>
            </a:prstGeom>
            <a:noFill/>
            <a:ln>
              <a:noFill/>
            </a:ln>
          </p:spPr>
          <p:txBody>
            <a:bodyPr anchorCtr="0" anchor="t" bIns="0" lIns="148150" spcFirstLastPara="1" rIns="0" wrap="square" tIns="0">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Simple Batch Systems</a:t>
              </a:r>
              <a:endParaRPr/>
            </a:p>
          </p:txBody>
        </p:sp>
      </p:grpSp>
      <p:sp>
        <p:nvSpPr>
          <p:cNvPr id="158" name="Google Shape;158;p12"/>
          <p:cNvSpPr/>
          <p:nvPr/>
        </p:nvSpPr>
        <p:spPr>
          <a:xfrm>
            <a:off x="4351813" y="2728244"/>
            <a:ext cx="370474" cy="370474"/>
          </a:xfrm>
          <a:prstGeom prst="ellipse">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2"/>
          <p:cNvGrpSpPr/>
          <p:nvPr/>
        </p:nvGrpSpPr>
        <p:grpSpPr>
          <a:xfrm>
            <a:off x="4114804" y="3454396"/>
            <a:ext cx="2107194" cy="703679"/>
            <a:chOff x="3200403" y="2209796"/>
            <a:chExt cx="2107194" cy="703679"/>
          </a:xfrm>
        </p:grpSpPr>
        <p:sp>
          <p:nvSpPr>
            <p:cNvPr id="160" name="Google Shape;160;p12"/>
            <p:cNvSpPr/>
            <p:nvPr/>
          </p:nvSpPr>
          <p:spPr>
            <a:xfrm>
              <a:off x="3200403" y="2209796"/>
              <a:ext cx="2107194" cy="7036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a:off x="3200403" y="2209796"/>
              <a:ext cx="2107194" cy="703679"/>
            </a:xfrm>
            <a:prstGeom prst="rect">
              <a:avLst/>
            </a:prstGeom>
            <a:noFill/>
            <a:ln>
              <a:noFill/>
            </a:ln>
          </p:spPr>
          <p:txBody>
            <a:bodyPr anchorCtr="0" anchor="t" bIns="0" lIns="196300" spcFirstLastPara="1" rIns="0" wrap="square" tIns="0">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Multiprogrammed Batch Systems</a:t>
              </a:r>
              <a:endParaRPr/>
            </a:p>
          </p:txBody>
        </p:sp>
      </p:grpSp>
      <p:sp>
        <p:nvSpPr>
          <p:cNvPr id="162" name="Google Shape;162;p12"/>
          <p:cNvSpPr/>
          <p:nvPr/>
        </p:nvSpPr>
        <p:spPr>
          <a:xfrm>
            <a:off x="5931571" y="2232822"/>
            <a:ext cx="496295" cy="496295"/>
          </a:xfrm>
          <a:prstGeom prst="ellipse">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2"/>
          <p:cNvGrpSpPr/>
          <p:nvPr/>
        </p:nvGrpSpPr>
        <p:grpSpPr>
          <a:xfrm>
            <a:off x="6019797" y="2997194"/>
            <a:ext cx="1275282" cy="998869"/>
            <a:chOff x="5105396" y="1752594"/>
            <a:chExt cx="1275282" cy="998869"/>
          </a:xfrm>
        </p:grpSpPr>
        <p:sp>
          <p:nvSpPr>
            <p:cNvPr id="164" name="Google Shape;164;p12"/>
            <p:cNvSpPr/>
            <p:nvPr/>
          </p:nvSpPr>
          <p:spPr>
            <a:xfrm>
              <a:off x="5105396" y="1752594"/>
              <a:ext cx="1275282" cy="9988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a:off x="5105396" y="1752594"/>
              <a:ext cx="1275282" cy="998869"/>
            </a:xfrm>
            <a:prstGeom prst="rect">
              <a:avLst/>
            </a:prstGeom>
            <a:noFill/>
            <a:ln>
              <a:noFill/>
            </a:ln>
          </p:spPr>
          <p:txBody>
            <a:bodyPr anchorCtr="0" anchor="t" bIns="0" lIns="262975" spcFirstLastPara="1" rIns="0" wrap="square" tIns="0">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Time Sharing Systems</a:t>
              </a:r>
              <a:endParaRPr/>
            </a:p>
          </p:txBody>
        </p:sp>
      </p:grpSp>
      <p:sp>
        <p:nvSpPr>
          <p:cNvPr id="166" name="Google Shape;166;p12"/>
          <p:cNvSpPr/>
          <p:nvPr/>
        </p:nvSpPr>
        <p:spPr>
          <a:xfrm>
            <a:off x="710904" y="1600200"/>
            <a:ext cx="17332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44061"/>
                </a:solidFill>
                <a:latin typeface="Calibri"/>
                <a:ea typeface="Calibri"/>
                <a:cs typeface="Calibri"/>
                <a:sym typeface="Calibri"/>
              </a:rPr>
              <a:t>Stages Include…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72" name="Google Shape;172;p1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73" name="Google Shape;173;p1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3"/>
          <p:cNvSpPr txBox="1"/>
          <p:nvPr/>
        </p:nvSpPr>
        <p:spPr>
          <a:xfrm>
            <a:off x="3124200" y="1420380"/>
            <a:ext cx="7824788" cy="132304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366092"/>
                </a:solidFill>
                <a:latin typeface="Times New Roman"/>
                <a:ea typeface="Times New Roman"/>
                <a:cs typeface="Times New Roman"/>
                <a:sym typeface="Times New Roman"/>
              </a:rPr>
              <a:t>Serial Processing</a:t>
            </a:r>
            <a:endParaRPr/>
          </a:p>
        </p:txBody>
      </p:sp>
      <p:sp>
        <p:nvSpPr>
          <p:cNvPr id="175" name="Google Shape;175;p13"/>
          <p:cNvSpPr txBox="1"/>
          <p:nvPr>
            <p:ph idx="1" type="body"/>
          </p:nvPr>
        </p:nvSpPr>
        <p:spPr>
          <a:xfrm>
            <a:off x="383540" y="2149475"/>
            <a:ext cx="3657600" cy="73025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Earliest Computers:</a:t>
            </a:r>
            <a:endParaRPr/>
          </a:p>
        </p:txBody>
      </p:sp>
      <p:sp>
        <p:nvSpPr>
          <p:cNvPr id="176" name="Google Shape;176;p13"/>
          <p:cNvSpPr txBox="1"/>
          <p:nvPr/>
        </p:nvSpPr>
        <p:spPr>
          <a:xfrm>
            <a:off x="387575" y="2696110"/>
            <a:ext cx="4191000" cy="3328988"/>
          </a:xfrm>
          <a:prstGeom prst="rect">
            <a:avLst/>
          </a:prstGeom>
          <a:noFill/>
          <a:ln>
            <a:noFill/>
          </a:ln>
        </p:spPr>
        <p:txBody>
          <a:bodyPr anchorCtr="0" anchor="t" bIns="45700" lIns="91425" spcFirstLastPara="1" rIns="91425" wrap="square" tIns="45700">
            <a:normAutofit/>
          </a:bodyPr>
          <a:lstStyle/>
          <a:p>
            <a:pPr indent="-285750" lvl="0" marL="285750" marR="0" rtl="0" algn="just">
              <a:spcBef>
                <a:spcPts val="0"/>
              </a:spcBef>
              <a:spcAft>
                <a:spcPts val="0"/>
              </a:spcAft>
              <a:buClr>
                <a:srgbClr val="262626"/>
              </a:buClr>
              <a:buSzPts val="1800"/>
              <a:buFont typeface="Arial"/>
              <a:buChar char="•"/>
            </a:pPr>
            <a:r>
              <a:rPr lang="en-US" sz="1800">
                <a:solidFill>
                  <a:srgbClr val="262626"/>
                </a:solidFill>
                <a:latin typeface="Calibri"/>
                <a:ea typeface="Calibri"/>
                <a:cs typeface="Calibri"/>
                <a:sym typeface="Calibri"/>
              </a:rPr>
              <a:t>No operating system</a:t>
            </a:r>
            <a:endParaRPr/>
          </a:p>
          <a:p>
            <a:pPr indent="0" lvl="0" marL="0" marR="0" rtl="0" algn="just">
              <a:spcBef>
                <a:spcPts val="0"/>
              </a:spcBef>
              <a:spcAft>
                <a:spcPts val="0"/>
              </a:spcAft>
              <a:buNone/>
            </a:pPr>
            <a:r>
              <a:rPr lang="en-US" sz="1800">
                <a:solidFill>
                  <a:srgbClr val="262626"/>
                </a:solidFill>
                <a:latin typeface="Calibri"/>
                <a:ea typeface="Calibri"/>
                <a:cs typeface="Calibri"/>
                <a:sym typeface="Calibri"/>
              </a:rPr>
              <a:t>            Programmers interacted directly</a:t>
            </a:r>
            <a:endParaRPr/>
          </a:p>
          <a:p>
            <a:pPr indent="0" lvl="0" marL="0" marR="0" rtl="0" algn="just">
              <a:spcBef>
                <a:spcPts val="0"/>
              </a:spcBef>
              <a:spcAft>
                <a:spcPts val="0"/>
              </a:spcAft>
              <a:buNone/>
            </a:pPr>
            <a:r>
              <a:rPr lang="en-US" sz="1800">
                <a:solidFill>
                  <a:srgbClr val="262626"/>
                </a:solidFill>
                <a:latin typeface="Calibri"/>
                <a:ea typeface="Calibri"/>
                <a:cs typeface="Calibri"/>
                <a:sym typeface="Calibri"/>
              </a:rPr>
              <a:t>        with the computer hardware</a:t>
            </a:r>
            <a:endParaRPr/>
          </a:p>
          <a:p>
            <a:pPr indent="-285750" lvl="0" marL="285750" marR="0" rtl="0" algn="just">
              <a:spcBef>
                <a:spcPts val="0"/>
              </a:spcBef>
              <a:spcAft>
                <a:spcPts val="0"/>
              </a:spcAft>
              <a:buClr>
                <a:srgbClr val="262626"/>
              </a:buClr>
              <a:buSzPts val="1800"/>
              <a:buFont typeface="Arial"/>
              <a:buChar char="•"/>
            </a:pPr>
            <a:r>
              <a:rPr lang="en-US" sz="1800">
                <a:solidFill>
                  <a:srgbClr val="262626"/>
                </a:solidFill>
                <a:latin typeface="Calibri"/>
                <a:ea typeface="Calibri"/>
                <a:cs typeface="Calibri"/>
                <a:sym typeface="Calibri"/>
              </a:rPr>
              <a:t>Computers ran from a console with display lights, toggle switches, some form of input device, and a printer</a:t>
            </a:r>
            <a:endParaRPr/>
          </a:p>
          <a:p>
            <a:pPr indent="-285750" lvl="0" marL="285750" marR="0" rtl="0" algn="just">
              <a:spcBef>
                <a:spcPts val="0"/>
              </a:spcBef>
              <a:spcAft>
                <a:spcPts val="0"/>
              </a:spcAft>
              <a:buClr>
                <a:srgbClr val="262626"/>
              </a:buClr>
              <a:buSzPts val="1800"/>
              <a:buFont typeface="Arial"/>
              <a:buChar char="•"/>
            </a:pPr>
            <a:r>
              <a:rPr lang="en-US" sz="1800">
                <a:solidFill>
                  <a:srgbClr val="262626"/>
                </a:solidFill>
                <a:latin typeface="Calibri"/>
                <a:ea typeface="Calibri"/>
                <a:cs typeface="Calibri"/>
                <a:sym typeface="Calibri"/>
              </a:rPr>
              <a:t>Users have access to the computer in “series”</a:t>
            </a:r>
            <a:endParaRPr/>
          </a:p>
        </p:txBody>
      </p:sp>
      <p:sp>
        <p:nvSpPr>
          <p:cNvPr id="177" name="Google Shape;177;p13"/>
          <p:cNvSpPr txBox="1"/>
          <p:nvPr/>
        </p:nvSpPr>
        <p:spPr>
          <a:xfrm>
            <a:off x="4800600" y="2149475"/>
            <a:ext cx="3657600" cy="730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Problems:</a:t>
            </a:r>
            <a:endParaRPr/>
          </a:p>
        </p:txBody>
      </p:sp>
      <p:sp>
        <p:nvSpPr>
          <p:cNvPr id="178" name="Google Shape;178;p13"/>
          <p:cNvSpPr txBox="1"/>
          <p:nvPr/>
        </p:nvSpPr>
        <p:spPr>
          <a:xfrm>
            <a:off x="4826001" y="2690117"/>
            <a:ext cx="3657600" cy="3962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262626"/>
              </a:buClr>
              <a:buSzPts val="1800"/>
              <a:buFont typeface="Arial"/>
              <a:buChar char="•"/>
            </a:pPr>
            <a:r>
              <a:rPr lang="en-US" sz="1800">
                <a:solidFill>
                  <a:srgbClr val="262626"/>
                </a:solidFill>
                <a:latin typeface="Calibri"/>
                <a:ea typeface="Calibri"/>
                <a:cs typeface="Calibri"/>
                <a:sym typeface="Calibri"/>
              </a:rPr>
              <a:t>Scheduling:</a:t>
            </a:r>
            <a:endParaRPr/>
          </a:p>
          <a:p>
            <a:pPr indent="-285750" lvl="1" marL="742950" marR="0" rtl="0" algn="just">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Most installations used a hardcopy sign-up sheet to reserve computer time. </a:t>
            </a:r>
            <a:endParaRPr/>
          </a:p>
          <a:p>
            <a:pPr indent="-285750" lvl="1" marL="742950" marR="0" rtl="0" algn="just">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Time allocations could run short or long, resulting in wasted computer time</a:t>
            </a:r>
            <a:endParaRPr/>
          </a:p>
          <a:p>
            <a:pPr indent="-285750" lvl="3" marL="568325" marR="0" rtl="0" algn="just">
              <a:spcBef>
                <a:spcPts val="180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Setup time</a:t>
            </a:r>
            <a:endParaRPr/>
          </a:p>
          <a:p>
            <a:pPr indent="-285750" lvl="1" marL="742950" marR="0" rtl="0" algn="just">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A considerable amount of time was spent just on setting up the program to run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84" name="Google Shape;184;p1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85" name="Google Shape;185;p1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4"/>
          <p:cNvSpPr txBox="1"/>
          <p:nvPr/>
        </p:nvSpPr>
        <p:spPr>
          <a:xfrm>
            <a:off x="791785" y="1442149"/>
            <a:ext cx="7824787" cy="11445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366092"/>
                </a:solidFill>
                <a:latin typeface="Times New Roman"/>
                <a:ea typeface="Times New Roman"/>
                <a:cs typeface="Times New Roman"/>
                <a:sym typeface="Times New Roman"/>
              </a:rPr>
              <a:t>Simple Batch Systems</a:t>
            </a:r>
            <a:endParaRPr/>
          </a:p>
        </p:txBody>
      </p:sp>
      <p:sp>
        <p:nvSpPr>
          <p:cNvPr id="187" name="Google Shape;187;p14"/>
          <p:cNvSpPr txBox="1"/>
          <p:nvPr/>
        </p:nvSpPr>
        <p:spPr>
          <a:xfrm>
            <a:off x="378392" y="2209800"/>
            <a:ext cx="8077200" cy="3077766"/>
          </a:xfrm>
          <a:prstGeom prst="rect">
            <a:avLst/>
          </a:prstGeom>
          <a:noFill/>
          <a:ln>
            <a:noFill/>
          </a:ln>
        </p:spPr>
        <p:txBody>
          <a:bodyPr anchorCtr="0" anchor="t" bIns="0" lIns="0" spcFirstLastPara="1" rIns="0" wrap="square" tIns="0">
            <a:spAutoFit/>
          </a:bodyPr>
          <a:lstStyle/>
          <a:p>
            <a:pPr indent="-457200" lvl="0" marL="457200" marR="0" rtl="0" algn="just">
              <a:spcBef>
                <a:spcPts val="0"/>
              </a:spcBef>
              <a:spcAft>
                <a:spcPts val="0"/>
              </a:spcAft>
              <a:buClr>
                <a:schemeClr val="dk1"/>
              </a:buClr>
              <a:buSzPts val="2800"/>
              <a:buFont typeface="Arial"/>
              <a:buChar char="•"/>
            </a:pPr>
            <a:r>
              <a:rPr b="0" i="0" lang="en-US" sz="2800">
                <a:solidFill>
                  <a:schemeClr val="dk1"/>
                </a:solidFill>
                <a:latin typeface="Times New Roman"/>
                <a:ea typeface="Times New Roman"/>
                <a:cs typeface="Times New Roman"/>
                <a:sym typeface="Times New Roman"/>
              </a:rPr>
              <a:t>Early computers were very expensive</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Important to maximize processor utilization</a:t>
            </a:r>
            <a:endParaRPr/>
          </a:p>
          <a:p>
            <a:pPr indent="0" lvl="1" marL="45720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0" i="0" lang="en-US" sz="2800">
                <a:solidFill>
                  <a:schemeClr val="dk1"/>
                </a:solidFill>
                <a:latin typeface="Times New Roman"/>
                <a:ea typeface="Times New Roman"/>
                <a:cs typeface="Times New Roman"/>
                <a:sym typeface="Times New Roman"/>
              </a:rPr>
              <a:t>Monitor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User no longer has direct access to processor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Job is submitted to computer operator who batches them together and places them on an input device</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Program branches back to the monitor when finished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5"/>
          <p:cNvPicPr preferRelativeResize="0"/>
          <p:nvPr/>
        </p:nvPicPr>
        <p:blipFill rotWithShape="1">
          <a:blip r:embed="rId3">
            <a:alphaModFix/>
          </a:blip>
          <a:srcRect b="0" l="0" r="0" t="0"/>
          <a:stretch/>
        </p:blipFill>
        <p:spPr>
          <a:xfrm>
            <a:off x="5638800" y="1905000"/>
            <a:ext cx="3352800" cy="4137025"/>
          </a:xfrm>
          <a:prstGeom prst="rect">
            <a:avLst/>
          </a:prstGeom>
          <a:noFill/>
          <a:ln>
            <a:noFill/>
          </a:ln>
        </p:spPr>
      </p:pic>
      <p:sp>
        <p:nvSpPr>
          <p:cNvPr id="193" name="Google Shape;193;p15"/>
          <p:cNvSpPr txBox="1"/>
          <p:nvPr>
            <p:ph type="title"/>
          </p:nvPr>
        </p:nvSpPr>
        <p:spPr>
          <a:xfrm>
            <a:off x="2667000" y="609600"/>
            <a:ext cx="7824788" cy="83914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solidFill>
                  <a:srgbClr val="A04400"/>
                </a:solidFill>
              </a:rPr>
              <a:t>Monitor Point of View</a:t>
            </a:r>
            <a:endParaRPr/>
          </a:p>
        </p:txBody>
      </p:sp>
      <p:sp>
        <p:nvSpPr>
          <p:cNvPr id="194" name="Google Shape;194;p15"/>
          <p:cNvSpPr txBox="1"/>
          <p:nvPr/>
        </p:nvSpPr>
        <p:spPr>
          <a:xfrm>
            <a:off x="304800" y="1676400"/>
            <a:ext cx="5257800" cy="3580788"/>
          </a:xfrm>
          <a:prstGeom prst="rect">
            <a:avLst/>
          </a:prstGeom>
          <a:noFill/>
          <a:ln>
            <a:noFill/>
          </a:ln>
        </p:spPr>
        <p:txBody>
          <a:bodyPr anchorCtr="0" anchor="t" bIns="0" lIns="0" spcFirstLastPara="1" rIns="0" wrap="square" tIns="0">
            <a:spAutoFit/>
          </a:bodyPr>
          <a:lstStyle/>
          <a:p>
            <a:pPr indent="-342900" lvl="0" marL="342900" marR="0" rtl="0" algn="l">
              <a:lnSpc>
                <a:spcPct val="20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Monitor controls the sequence of events</a:t>
            </a:r>
            <a:endParaRPr/>
          </a:p>
          <a:p>
            <a:pPr indent="-342900" lvl="0" marL="342900" marR="0" rtl="0" algn="l">
              <a:lnSpc>
                <a:spcPct val="200000"/>
              </a:lnSpc>
              <a:spcBef>
                <a:spcPts val="0"/>
              </a:spcBef>
              <a:spcAft>
                <a:spcPts val="0"/>
              </a:spcAft>
              <a:buClr>
                <a:schemeClr val="dk1"/>
              </a:buClr>
              <a:buSzPts val="2400"/>
              <a:buFont typeface="Arial"/>
              <a:buChar char="•"/>
            </a:pPr>
            <a:r>
              <a:rPr b="0" i="1" lang="en-US" sz="2400">
                <a:solidFill>
                  <a:schemeClr val="dk1"/>
                </a:solidFill>
                <a:latin typeface="Times New Roman"/>
                <a:ea typeface="Times New Roman"/>
                <a:cs typeface="Times New Roman"/>
                <a:sym typeface="Times New Roman"/>
              </a:rPr>
              <a:t>Resident Monitor </a:t>
            </a:r>
            <a:r>
              <a:rPr b="0" i="0" lang="en-US" sz="2400">
                <a:solidFill>
                  <a:schemeClr val="dk1"/>
                </a:solidFill>
                <a:latin typeface="Times New Roman"/>
                <a:ea typeface="Times New Roman"/>
                <a:cs typeface="Times New Roman"/>
                <a:sym typeface="Times New Roman"/>
              </a:rPr>
              <a:t>is software always in memory</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Monitor reads in job and gives control</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Job returns control to monitor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658813" y="456252"/>
            <a:ext cx="7824788" cy="492443"/>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a:solidFill>
                  <a:srgbClr val="A04400"/>
                </a:solidFill>
              </a:rPr>
              <a:t>Processor Point of View</a:t>
            </a:r>
            <a:endParaRPr/>
          </a:p>
        </p:txBody>
      </p:sp>
      <p:sp>
        <p:nvSpPr>
          <p:cNvPr id="200" name="Google Shape;200;p16"/>
          <p:cNvSpPr txBox="1"/>
          <p:nvPr/>
        </p:nvSpPr>
        <p:spPr>
          <a:xfrm>
            <a:off x="654050" y="1371600"/>
            <a:ext cx="7848600" cy="3323987"/>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Processor executes instruction from the memory containing the monitor</a:t>
            </a:r>
            <a:endParaRPr/>
          </a:p>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Executes the instructions in the user program until it encounters an ending or error condition</a:t>
            </a:r>
            <a:endParaRPr/>
          </a:p>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control is passed to a job” </a:t>
            </a:r>
            <a:r>
              <a:rPr b="0" i="0" lang="en-US" sz="2400">
                <a:solidFill>
                  <a:schemeClr val="dk1"/>
                </a:solidFill>
                <a:latin typeface="Times New Roman"/>
                <a:ea typeface="Times New Roman"/>
                <a:cs typeface="Times New Roman"/>
                <a:sym typeface="Times New Roman"/>
              </a:rPr>
              <a:t> means processor is fetching and executing instructions in a user program</a:t>
            </a:r>
            <a:endParaRPr/>
          </a:p>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control is returned to the monitor” </a:t>
            </a:r>
            <a:r>
              <a:rPr b="0" i="0" lang="en-US" sz="2400">
                <a:solidFill>
                  <a:schemeClr val="dk1"/>
                </a:solidFill>
                <a:latin typeface="Times New Roman"/>
                <a:ea typeface="Times New Roman"/>
                <a:cs typeface="Times New Roman"/>
                <a:sym typeface="Times New Roman"/>
              </a:rPr>
              <a:t>means that the processor is fetching and executing instructions from the monitor program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06" name="Google Shape;206;p1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07" name="Google Shape;207;p1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7"/>
          <p:cNvSpPr txBox="1"/>
          <p:nvPr/>
        </p:nvSpPr>
        <p:spPr>
          <a:xfrm>
            <a:off x="658813" y="1446213"/>
            <a:ext cx="7824787" cy="10683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244061"/>
                </a:solidFill>
                <a:latin typeface="Times New Roman"/>
                <a:ea typeface="Times New Roman"/>
                <a:cs typeface="Times New Roman"/>
                <a:sym typeface="Times New Roman"/>
              </a:rPr>
              <a:t>Modes of Operation</a:t>
            </a:r>
            <a:endParaRPr/>
          </a:p>
        </p:txBody>
      </p:sp>
      <p:grpSp>
        <p:nvGrpSpPr>
          <p:cNvPr id="209" name="Google Shape;209;p17"/>
          <p:cNvGrpSpPr/>
          <p:nvPr/>
        </p:nvGrpSpPr>
        <p:grpSpPr>
          <a:xfrm>
            <a:off x="537443" y="2285999"/>
            <a:ext cx="8069114" cy="4267200"/>
            <a:chOff x="4043" y="-1"/>
            <a:chExt cx="8069114" cy="4267200"/>
          </a:xfrm>
        </p:grpSpPr>
        <p:sp>
          <p:nvSpPr>
            <p:cNvPr id="210" name="Google Shape;210;p17"/>
            <p:cNvSpPr/>
            <p:nvPr/>
          </p:nvSpPr>
          <p:spPr>
            <a:xfrm rot="-5400000">
              <a:off x="-185192" y="189234"/>
              <a:ext cx="4267200" cy="3888730"/>
            </a:xfrm>
            <a:prstGeom prst="flowChartManualOperation">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txBox="1"/>
            <p:nvPr/>
          </p:nvSpPr>
          <p:spPr>
            <a:xfrm>
              <a:off x="4043" y="853439"/>
              <a:ext cx="3888730" cy="2560320"/>
            </a:xfrm>
            <a:prstGeom prst="rect">
              <a:avLst/>
            </a:prstGeom>
            <a:noFill/>
            <a:ln>
              <a:noFill/>
            </a:ln>
          </p:spPr>
          <p:txBody>
            <a:bodyPr anchorCtr="0" anchor="t" bIns="0" lIns="177800" spcFirstLastPara="1" rIns="178250" wrap="square" tIns="0">
              <a:noAutofit/>
            </a:bodyPr>
            <a:lstStyle/>
            <a:p>
              <a:pPr indent="0" lvl="0" marL="0" marR="0" rtl="0" algn="l">
                <a:lnSpc>
                  <a:spcPct val="90000"/>
                </a:lnSpc>
                <a:spcBef>
                  <a:spcPts val="0"/>
                </a:spcBef>
                <a:spcAft>
                  <a:spcPts val="0"/>
                </a:spcAft>
                <a:buNone/>
              </a:pPr>
              <a:r>
                <a:rPr lang="en-US" sz="2800">
                  <a:solidFill>
                    <a:schemeClr val="lt1"/>
                  </a:solidFill>
                  <a:latin typeface="Calibri"/>
                  <a:ea typeface="Calibri"/>
                  <a:cs typeface="Calibri"/>
                  <a:sym typeface="Calibri"/>
                </a:rPr>
                <a:t>User Mode</a:t>
              </a:r>
              <a:endParaRPr/>
            </a:p>
            <a:p>
              <a:pPr indent="-228600" lvl="1" marL="228600" marR="0" rtl="0" algn="l">
                <a:lnSpc>
                  <a:spcPct val="90000"/>
                </a:lnSpc>
                <a:spcBef>
                  <a:spcPts val="980"/>
                </a:spcBef>
                <a:spcAft>
                  <a:spcPts val="0"/>
                </a:spcAft>
                <a:buClr>
                  <a:schemeClr val="lt1"/>
                </a:buClr>
                <a:buSzPts val="2200"/>
                <a:buFont typeface="Calibri"/>
                <a:buChar char="•"/>
              </a:pPr>
              <a:r>
                <a:rPr b="0" i="0" lang="en-US" sz="2200" u="none" cap="none" strike="noStrike">
                  <a:solidFill>
                    <a:schemeClr val="lt1"/>
                  </a:solidFill>
                  <a:latin typeface="Calibri"/>
                  <a:ea typeface="Calibri"/>
                  <a:cs typeface="Calibri"/>
                  <a:sym typeface="Calibri"/>
                </a:rPr>
                <a:t>User program executes in user mode </a:t>
              </a:r>
              <a:endParaRPr/>
            </a:p>
            <a:p>
              <a:pPr indent="-228600" lvl="1" marL="228600" marR="0" rtl="0" algn="l">
                <a:lnSpc>
                  <a:spcPct val="90000"/>
                </a:lnSpc>
                <a:spcBef>
                  <a:spcPts val="330"/>
                </a:spcBef>
                <a:spcAft>
                  <a:spcPts val="0"/>
                </a:spcAft>
                <a:buClr>
                  <a:schemeClr val="lt1"/>
                </a:buClr>
                <a:buSzPts val="2200"/>
                <a:buFont typeface="Calibri"/>
                <a:buChar char="•"/>
              </a:pPr>
              <a:r>
                <a:rPr b="0" i="0" lang="en-US" sz="2200" u="none" cap="none" strike="noStrike">
                  <a:solidFill>
                    <a:schemeClr val="lt1"/>
                  </a:solidFill>
                  <a:latin typeface="Calibri"/>
                  <a:ea typeface="Calibri"/>
                  <a:cs typeface="Calibri"/>
                  <a:sym typeface="Calibri"/>
                </a:rPr>
                <a:t>Certain areas of memory are protected from user access</a:t>
              </a:r>
              <a:endParaRPr/>
            </a:p>
            <a:p>
              <a:pPr indent="-228600" lvl="1" marL="228600" marR="0" rtl="0" algn="l">
                <a:lnSpc>
                  <a:spcPct val="90000"/>
                </a:lnSpc>
                <a:spcBef>
                  <a:spcPts val="330"/>
                </a:spcBef>
                <a:spcAft>
                  <a:spcPts val="0"/>
                </a:spcAft>
                <a:buClr>
                  <a:schemeClr val="lt1"/>
                </a:buClr>
                <a:buSzPts val="2200"/>
                <a:buFont typeface="Calibri"/>
                <a:buChar char="•"/>
              </a:pPr>
              <a:r>
                <a:rPr b="0" i="0" lang="en-US" sz="2200" u="none" cap="none" strike="noStrike">
                  <a:solidFill>
                    <a:schemeClr val="lt1"/>
                  </a:solidFill>
                  <a:latin typeface="Calibri"/>
                  <a:ea typeface="Calibri"/>
                  <a:cs typeface="Calibri"/>
                  <a:sym typeface="Calibri"/>
                </a:rPr>
                <a:t>Certain instructions may not be executed</a:t>
              </a:r>
              <a:endParaRPr/>
            </a:p>
          </p:txBody>
        </p:sp>
        <p:sp>
          <p:nvSpPr>
            <p:cNvPr id="212" name="Google Shape;212;p17"/>
            <p:cNvSpPr/>
            <p:nvPr/>
          </p:nvSpPr>
          <p:spPr>
            <a:xfrm rot="-5400000">
              <a:off x="3995192" y="189234"/>
              <a:ext cx="4267200" cy="3888730"/>
            </a:xfrm>
            <a:prstGeom prst="flowChartManualOperation">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txBox="1"/>
            <p:nvPr/>
          </p:nvSpPr>
          <p:spPr>
            <a:xfrm>
              <a:off x="4184427" y="853439"/>
              <a:ext cx="3888730" cy="2560320"/>
            </a:xfrm>
            <a:prstGeom prst="rect">
              <a:avLst/>
            </a:prstGeom>
            <a:noFill/>
            <a:ln>
              <a:noFill/>
            </a:ln>
          </p:spPr>
          <p:txBody>
            <a:bodyPr anchorCtr="0" anchor="t" bIns="0" lIns="177800" spcFirstLastPara="1" rIns="178250" wrap="square" tIns="0">
              <a:noAutofit/>
            </a:bodyPr>
            <a:lstStyle/>
            <a:p>
              <a:pPr indent="0" lvl="0" marL="0" marR="0" rtl="0" algn="l">
                <a:lnSpc>
                  <a:spcPct val="90000"/>
                </a:lnSpc>
                <a:spcBef>
                  <a:spcPts val="0"/>
                </a:spcBef>
                <a:spcAft>
                  <a:spcPts val="0"/>
                </a:spcAft>
                <a:buNone/>
              </a:pPr>
              <a:r>
                <a:rPr lang="en-US" sz="2800">
                  <a:solidFill>
                    <a:schemeClr val="lt1"/>
                  </a:solidFill>
                  <a:latin typeface="Calibri"/>
                  <a:ea typeface="Calibri"/>
                  <a:cs typeface="Calibri"/>
                  <a:sym typeface="Calibri"/>
                </a:rPr>
                <a:t>Kernel Mode</a:t>
              </a:r>
              <a:endParaRPr/>
            </a:p>
            <a:p>
              <a:pPr indent="-228600" lvl="1" marL="228600" marR="0" rtl="0" algn="l">
                <a:lnSpc>
                  <a:spcPct val="90000"/>
                </a:lnSpc>
                <a:spcBef>
                  <a:spcPts val="980"/>
                </a:spcBef>
                <a:spcAft>
                  <a:spcPts val="0"/>
                </a:spcAft>
                <a:buClr>
                  <a:schemeClr val="lt1"/>
                </a:buClr>
                <a:buSzPts val="2200"/>
                <a:buFont typeface="Calibri"/>
                <a:buChar char="•"/>
              </a:pPr>
              <a:r>
                <a:rPr b="0" i="0" lang="en-US" sz="2200" u="none" cap="none" strike="noStrike">
                  <a:solidFill>
                    <a:schemeClr val="lt1"/>
                  </a:solidFill>
                  <a:latin typeface="Calibri"/>
                  <a:ea typeface="Calibri"/>
                  <a:cs typeface="Calibri"/>
                  <a:sym typeface="Calibri"/>
                </a:rPr>
                <a:t>Monitor executes in kernel mode</a:t>
              </a:r>
              <a:endParaRPr/>
            </a:p>
            <a:p>
              <a:pPr indent="-228600" lvl="1" marL="228600" marR="0" rtl="0" algn="l">
                <a:lnSpc>
                  <a:spcPct val="90000"/>
                </a:lnSpc>
                <a:spcBef>
                  <a:spcPts val="330"/>
                </a:spcBef>
                <a:spcAft>
                  <a:spcPts val="0"/>
                </a:spcAft>
                <a:buClr>
                  <a:schemeClr val="lt1"/>
                </a:buClr>
                <a:buSzPts val="2200"/>
                <a:buFont typeface="Calibri"/>
                <a:buChar char="•"/>
              </a:pPr>
              <a:r>
                <a:rPr b="0" i="0" lang="en-US" sz="2200" u="none" cap="none" strike="noStrike">
                  <a:solidFill>
                    <a:schemeClr val="lt1"/>
                  </a:solidFill>
                  <a:latin typeface="Calibri"/>
                  <a:ea typeface="Calibri"/>
                  <a:cs typeface="Calibri"/>
                  <a:sym typeface="Calibri"/>
                </a:rPr>
                <a:t>Privileged instructions may be executed</a:t>
              </a:r>
              <a:endParaRPr/>
            </a:p>
            <a:p>
              <a:pPr indent="-228600" lvl="1" marL="228600" marR="0" rtl="0" algn="l">
                <a:lnSpc>
                  <a:spcPct val="90000"/>
                </a:lnSpc>
                <a:spcBef>
                  <a:spcPts val="330"/>
                </a:spcBef>
                <a:spcAft>
                  <a:spcPts val="0"/>
                </a:spcAft>
                <a:buClr>
                  <a:schemeClr val="lt1"/>
                </a:buClr>
                <a:buSzPts val="2200"/>
                <a:buFont typeface="Calibri"/>
                <a:buChar char="•"/>
              </a:pPr>
              <a:r>
                <a:rPr b="0" i="0" lang="en-US" sz="2200" u="none" cap="none" strike="noStrike">
                  <a:solidFill>
                    <a:schemeClr val="lt1"/>
                  </a:solidFill>
                  <a:latin typeface="Calibri"/>
                  <a:ea typeface="Calibri"/>
                  <a:cs typeface="Calibri"/>
                  <a:sym typeface="Calibri"/>
                </a:rPr>
                <a:t>Protected areas of memory may be accessed</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19" name="Google Shape;219;p18"/>
          <p:cNvSpPr txBox="1"/>
          <p:nvPr/>
        </p:nvSpPr>
        <p:spPr>
          <a:xfrm>
            <a:off x="383538" y="545766"/>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20" name="Google Shape;220;p1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8"/>
          <p:cNvSpPr txBox="1"/>
          <p:nvPr/>
        </p:nvSpPr>
        <p:spPr>
          <a:xfrm>
            <a:off x="576103" y="1393750"/>
            <a:ext cx="7824787" cy="55399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600">
                <a:solidFill>
                  <a:srgbClr val="E36C09"/>
                </a:solidFill>
                <a:latin typeface="Times New Roman"/>
                <a:ea typeface="Times New Roman"/>
                <a:cs typeface="Times New Roman"/>
                <a:sym typeface="Times New Roman"/>
              </a:rPr>
              <a:t>Simple Batch System Overhead</a:t>
            </a:r>
            <a:endParaRPr/>
          </a:p>
        </p:txBody>
      </p:sp>
      <p:sp>
        <p:nvSpPr>
          <p:cNvPr id="222" name="Google Shape;222;p18"/>
          <p:cNvSpPr txBox="1"/>
          <p:nvPr/>
        </p:nvSpPr>
        <p:spPr>
          <a:xfrm>
            <a:off x="654050" y="2438400"/>
            <a:ext cx="7848600" cy="738664"/>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Processor time alternates between execution of user programs and execution of the monitor</a:t>
            </a:r>
            <a:endParaRPr/>
          </a:p>
        </p:txBody>
      </p:sp>
      <p:sp>
        <p:nvSpPr>
          <p:cNvPr id="223" name="Google Shape;223;p18"/>
          <p:cNvSpPr txBox="1"/>
          <p:nvPr/>
        </p:nvSpPr>
        <p:spPr>
          <a:xfrm>
            <a:off x="654050" y="3429000"/>
            <a:ext cx="7848600" cy="3352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Sacrifices: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some main memory is now given over to the monitor</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some processor time is consumed by the monitor</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Despite overhead, the simple batch system improves utilization of the computer.  (How?)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29" name="Google Shape;229;p1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30" name="Google Shape;230;p1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9"/>
          <p:cNvSpPr txBox="1"/>
          <p:nvPr/>
        </p:nvSpPr>
        <p:spPr>
          <a:xfrm>
            <a:off x="914400" y="1514557"/>
            <a:ext cx="7824788"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E36C09"/>
                </a:solidFill>
                <a:latin typeface="Times New Roman"/>
                <a:ea typeface="Times New Roman"/>
                <a:cs typeface="Times New Roman"/>
                <a:sym typeface="Times New Roman"/>
              </a:rPr>
              <a:t>Multi programmed Batch Systems</a:t>
            </a:r>
            <a:endParaRPr/>
          </a:p>
        </p:txBody>
      </p:sp>
      <p:sp>
        <p:nvSpPr>
          <p:cNvPr id="232" name="Google Shape;232;p19"/>
          <p:cNvSpPr txBox="1"/>
          <p:nvPr/>
        </p:nvSpPr>
        <p:spPr>
          <a:xfrm>
            <a:off x="5867400" y="2438400"/>
            <a:ext cx="3124200" cy="2554545"/>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b="0" i="0" lang="en-US" sz="2800">
                <a:solidFill>
                  <a:schemeClr val="dk1"/>
                </a:solidFill>
                <a:latin typeface="Times New Roman"/>
                <a:ea typeface="Times New Roman"/>
                <a:cs typeface="Times New Roman"/>
                <a:sym typeface="Times New Roman"/>
              </a:rPr>
              <a:t>Processor is often idle </a:t>
            </a:r>
            <a:endParaRPr/>
          </a:p>
          <a:p>
            <a:pPr indent="-457200" lvl="0" marL="45720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Even with automatic job sequencing</a:t>
            </a:r>
            <a:endParaRPr/>
          </a:p>
          <a:p>
            <a:pPr indent="-457200" lvl="0" marL="45720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I/O devices are slow compared to processor</a:t>
            </a:r>
            <a:endParaRPr/>
          </a:p>
          <a:p>
            <a:pPr indent="-203200" lvl="0" marL="34290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p:txBody>
      </p:sp>
      <p:pic>
        <p:nvPicPr>
          <p:cNvPr descr="Fig02_04.gif" id="233" name="Google Shape;233;p19"/>
          <p:cNvPicPr preferRelativeResize="0"/>
          <p:nvPr/>
        </p:nvPicPr>
        <p:blipFill rotWithShape="1">
          <a:blip r:embed="rId4">
            <a:alphaModFix/>
          </a:blip>
          <a:srcRect b="0" l="0" r="0" t="0"/>
          <a:stretch/>
        </p:blipFill>
        <p:spPr>
          <a:xfrm>
            <a:off x="533400" y="2286000"/>
            <a:ext cx="5334000" cy="396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383540" y="386918"/>
            <a:ext cx="8532000" cy="5252700"/>
          </a:xfrm>
          <a:prstGeom prst="rect">
            <a:avLst/>
          </a:prstGeom>
          <a:noFill/>
          <a:ln>
            <a:noFill/>
          </a:ln>
        </p:spPr>
        <p:txBody>
          <a:bodyPr anchorCtr="0" anchor="t" bIns="0" lIns="0" spcFirstLastPara="1" rIns="0" wrap="square" tIns="12700">
            <a:spAutoFit/>
          </a:bodyPr>
          <a:lstStyle/>
          <a:p>
            <a:pPr indent="0" lvl="0" marL="1010918" marR="0" rtl="0" algn="ctr">
              <a:lnSpc>
                <a:spcPct val="100000"/>
              </a:lnSpc>
              <a:spcBef>
                <a:spcPts val="0"/>
              </a:spcBef>
              <a:spcAft>
                <a:spcPts val="0"/>
              </a:spcAft>
              <a:buClr>
                <a:srgbClr val="000000"/>
              </a:buClr>
              <a:buFont typeface="Arial"/>
              <a:buNone/>
            </a:pPr>
            <a:r>
              <a:rPr b="1" lang="en-US" sz="2600">
                <a:solidFill>
                  <a:srgbClr val="BF0000"/>
                </a:solidFill>
                <a:latin typeface="Times New Roman"/>
                <a:ea typeface="Times New Roman"/>
                <a:cs typeface="Times New Roman"/>
                <a:sym typeface="Times New Roman"/>
              </a:rPr>
              <a:t> SRM </a:t>
            </a:r>
            <a:r>
              <a:rPr b="1" lang="en-US" sz="2600">
                <a:solidFill>
                  <a:srgbClr val="BF0000"/>
                </a:solidFill>
                <a:latin typeface="Times New Roman"/>
                <a:ea typeface="Times New Roman"/>
                <a:cs typeface="Times New Roman"/>
                <a:sym typeface="Times New Roman"/>
              </a:rPr>
              <a:t>INSTITUTE OF  SCIENCE AND TECHNOLOGY,</a:t>
            </a: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t/>
            </a:r>
            <a:endParaRPr b="1" sz="2400">
              <a:solidFill>
                <a:srgbClr val="003300"/>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003300"/>
                </a:solidFill>
                <a:latin typeface="Times New Roman"/>
                <a:ea typeface="Times New Roman"/>
                <a:cs typeface="Times New Roman"/>
                <a:sym typeface="Times New Roman"/>
              </a:rPr>
              <a:t>UNIT I  SYLLABUS</a:t>
            </a:r>
            <a:endParaRPr b="1" sz="2400">
              <a:solidFill>
                <a:srgbClr val="0033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Operating System Objectives and functions - Gaining the role of Operating systems - The evolution of operating system, Major Achievements - Understanding the evolution of Operating systems from early batch processing systems to modern complex systems - Process Concept– Processes, PCB - Understanding the Process concept and Maintenance of PCB by OS -Threads – Overview and its Benefits - Understanding the importance of threads - Process Scheduling : Scheduling Queues, Schedulers, Context switch - Understanding basics of Process Scheduling - Operations on Process – Process creation, Process termination - Understanding the system calls – fork(),wait(),exit() - Inter Process communication : Shared Memory, Message Passing ,Pipe() -Understanding the need for IPC - Process synchronization: Background, Critical section Problem - Understanding the race conditions and the need for the Process synchronization</a:t>
            </a:r>
            <a:endParaRPr sz="2000">
              <a:solidFill>
                <a:schemeClr val="dk1"/>
              </a:solidFill>
              <a:latin typeface="Times New Roman"/>
              <a:ea typeface="Times New Roman"/>
              <a:cs typeface="Times New Roman"/>
              <a:sym typeface="Times New Roman"/>
            </a:endParaRPr>
          </a:p>
        </p:txBody>
      </p:sp>
      <p:sp>
        <p:nvSpPr>
          <p:cNvPr id="63" name="Google Shape;63;p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39" name="Google Shape;239;p2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40" name="Google Shape;240;p2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0"/>
          <p:cNvSpPr txBox="1"/>
          <p:nvPr/>
        </p:nvSpPr>
        <p:spPr>
          <a:xfrm>
            <a:off x="914400" y="1471452"/>
            <a:ext cx="7824788"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Uniprogramming</a:t>
            </a:r>
            <a:endParaRPr b="1" i="0" sz="3200">
              <a:solidFill>
                <a:srgbClr val="A04400"/>
              </a:solidFill>
              <a:latin typeface="Times New Roman"/>
              <a:ea typeface="Times New Roman"/>
              <a:cs typeface="Times New Roman"/>
              <a:sym typeface="Times New Roman"/>
            </a:endParaRPr>
          </a:p>
        </p:txBody>
      </p:sp>
      <p:sp>
        <p:nvSpPr>
          <p:cNvPr id="242" name="Google Shape;242;p20"/>
          <p:cNvSpPr txBox="1"/>
          <p:nvPr/>
        </p:nvSpPr>
        <p:spPr>
          <a:xfrm>
            <a:off x="1231309" y="3886200"/>
            <a:ext cx="7507879" cy="1107996"/>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b="0" i="0" lang="en-US" sz="2400">
                <a:solidFill>
                  <a:schemeClr val="dk1"/>
                </a:solidFill>
                <a:latin typeface="Times New Roman"/>
                <a:ea typeface="Times New Roman"/>
                <a:cs typeface="Times New Roman"/>
                <a:sym typeface="Times New Roman"/>
              </a:rPr>
              <a:t>The processor spends a certain amount of time executing, until it reaches an I/O instruction; it must then wait until that I/O instruction concludes before proceeding</a:t>
            </a:r>
            <a:endParaRPr/>
          </a:p>
        </p:txBody>
      </p:sp>
      <p:pic>
        <p:nvPicPr>
          <p:cNvPr descr="Fig02_05a.gif" id="243" name="Google Shape;243;p20"/>
          <p:cNvPicPr preferRelativeResize="0"/>
          <p:nvPr/>
        </p:nvPicPr>
        <p:blipFill rotWithShape="1">
          <a:blip r:embed="rId4">
            <a:alphaModFix/>
          </a:blip>
          <a:srcRect b="0" l="0" r="0" t="0"/>
          <a:stretch/>
        </p:blipFill>
        <p:spPr>
          <a:xfrm>
            <a:off x="1385728" y="2286000"/>
            <a:ext cx="6205538" cy="11255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49" name="Google Shape;249;p2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50" name="Google Shape;250;p2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1"/>
          <p:cNvSpPr txBox="1"/>
          <p:nvPr/>
        </p:nvSpPr>
        <p:spPr>
          <a:xfrm>
            <a:off x="868861" y="1680957"/>
            <a:ext cx="7824788" cy="106774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Multiprogramming</a:t>
            </a:r>
            <a:endParaRPr/>
          </a:p>
        </p:txBody>
      </p:sp>
      <p:sp>
        <p:nvSpPr>
          <p:cNvPr id="252" name="Google Shape;252;p21"/>
          <p:cNvSpPr txBox="1"/>
          <p:nvPr/>
        </p:nvSpPr>
        <p:spPr>
          <a:xfrm>
            <a:off x="1295400" y="5105400"/>
            <a:ext cx="7391400" cy="1184940"/>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b="0" i="0" lang="en-US" sz="1800">
                <a:solidFill>
                  <a:schemeClr val="dk1"/>
                </a:solidFill>
                <a:latin typeface="Times New Roman"/>
                <a:ea typeface="Times New Roman"/>
                <a:cs typeface="Times New Roman"/>
                <a:sym typeface="Times New Roman"/>
              </a:rPr>
              <a:t>There must be enough memory to hold the OS (resident monitor) and one user program</a:t>
            </a:r>
            <a:endParaRPr/>
          </a:p>
          <a:p>
            <a:pPr indent="0" lvl="0" marL="0" marR="0" rtl="0" algn="just">
              <a:spcBef>
                <a:spcPts val="600"/>
              </a:spcBef>
              <a:spcAft>
                <a:spcPts val="0"/>
              </a:spcAft>
              <a:buNone/>
            </a:pPr>
            <a:r>
              <a:rPr b="0" i="0" lang="en-US" sz="1800">
                <a:solidFill>
                  <a:schemeClr val="dk1"/>
                </a:solidFill>
                <a:latin typeface="Times New Roman"/>
                <a:ea typeface="Times New Roman"/>
                <a:cs typeface="Times New Roman"/>
                <a:sym typeface="Times New Roman"/>
              </a:rPr>
              <a:t>When one job needs to wait for I/O, the processor can switch to the other job, which is likely not waiting for I/O</a:t>
            </a:r>
            <a:endParaRPr/>
          </a:p>
        </p:txBody>
      </p:sp>
      <p:pic>
        <p:nvPicPr>
          <p:cNvPr descr="Fig02_05b.gif" id="253" name="Google Shape;253;p21"/>
          <p:cNvPicPr preferRelativeResize="0"/>
          <p:nvPr/>
        </p:nvPicPr>
        <p:blipFill rotWithShape="1">
          <a:blip r:embed="rId4">
            <a:alphaModFix/>
          </a:blip>
          <a:srcRect b="0" l="0" r="0" t="0"/>
          <a:stretch/>
        </p:blipFill>
        <p:spPr>
          <a:xfrm>
            <a:off x="1295400" y="2514600"/>
            <a:ext cx="7298055" cy="25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59" name="Google Shape;259;p2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60" name="Google Shape;260;p2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22"/>
          <p:cNvSpPr txBox="1"/>
          <p:nvPr/>
        </p:nvSpPr>
        <p:spPr>
          <a:xfrm>
            <a:off x="917734" y="1692087"/>
            <a:ext cx="7824788" cy="106774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Multiprogramming</a:t>
            </a:r>
            <a:endParaRPr/>
          </a:p>
        </p:txBody>
      </p:sp>
      <p:pic>
        <p:nvPicPr>
          <p:cNvPr descr="Fig02_05c.gif" id="262" name="Google Shape;262;p22"/>
          <p:cNvPicPr preferRelativeResize="0"/>
          <p:nvPr/>
        </p:nvPicPr>
        <p:blipFill rotWithShape="1">
          <a:blip r:embed="rId4">
            <a:alphaModFix/>
          </a:blip>
          <a:srcRect b="-98610" l="0" r="0" t="-98611"/>
          <a:stretch/>
        </p:blipFill>
        <p:spPr>
          <a:xfrm>
            <a:off x="1066801" y="-190500"/>
            <a:ext cx="7526654" cy="8115300"/>
          </a:xfrm>
          <a:prstGeom prst="rect">
            <a:avLst/>
          </a:prstGeom>
          <a:noFill/>
          <a:ln>
            <a:noFill/>
          </a:ln>
        </p:spPr>
      </p:pic>
      <p:sp>
        <p:nvSpPr>
          <p:cNvPr id="263" name="Google Shape;263;p22"/>
          <p:cNvSpPr txBox="1"/>
          <p:nvPr>
            <p:ph idx="4294967295" type="body"/>
          </p:nvPr>
        </p:nvSpPr>
        <p:spPr>
          <a:xfrm>
            <a:off x="457200" y="5334000"/>
            <a:ext cx="8001000" cy="14478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sz="2400">
                <a:solidFill>
                  <a:srgbClr val="262626"/>
                </a:solidFill>
              </a:rPr>
              <a:t>Multiprogramming</a:t>
            </a:r>
            <a:endParaRPr/>
          </a:p>
          <a:p>
            <a:pPr indent="-342900" lvl="2" marL="1257300" rtl="0" algn="l">
              <a:spcBef>
                <a:spcPts val="0"/>
              </a:spcBef>
              <a:spcAft>
                <a:spcPts val="0"/>
              </a:spcAft>
              <a:buClr>
                <a:srgbClr val="262626"/>
              </a:buClr>
              <a:buSzPts val="2200"/>
              <a:buFont typeface="Arial"/>
              <a:buChar char="•"/>
            </a:pPr>
            <a:r>
              <a:rPr lang="en-US" sz="2200">
                <a:solidFill>
                  <a:srgbClr val="262626"/>
                </a:solidFill>
              </a:rPr>
              <a:t>also known as multitasking</a:t>
            </a:r>
            <a:endParaRPr/>
          </a:p>
          <a:p>
            <a:pPr indent="-342900" lvl="2" marL="1257300" rtl="0" algn="l">
              <a:spcBef>
                <a:spcPts val="0"/>
              </a:spcBef>
              <a:spcAft>
                <a:spcPts val="0"/>
              </a:spcAft>
              <a:buClr>
                <a:srgbClr val="262626"/>
              </a:buClr>
              <a:buSzPts val="2200"/>
              <a:buFont typeface="Arial"/>
              <a:buChar char="•"/>
            </a:pPr>
            <a:r>
              <a:rPr lang="en-US" sz="2200">
                <a:solidFill>
                  <a:srgbClr val="262626"/>
                </a:solidFill>
              </a:rPr>
              <a:t>memory is expanded to hold three, four, or more programs and switch among all of them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69" name="Google Shape;269;p23"/>
          <p:cNvSpPr txBox="1"/>
          <p:nvPr/>
        </p:nvSpPr>
        <p:spPr>
          <a:xfrm>
            <a:off x="383540" y="533400"/>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70" name="Google Shape;270;p23"/>
          <p:cNvSpPr/>
          <p:nvPr/>
        </p:nvSpPr>
        <p:spPr>
          <a:xfrm>
            <a:off x="203563"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3"/>
          <p:cNvSpPr txBox="1"/>
          <p:nvPr/>
        </p:nvSpPr>
        <p:spPr>
          <a:xfrm>
            <a:off x="658813" y="1571625"/>
            <a:ext cx="7824787" cy="1323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244061"/>
                </a:solidFill>
                <a:latin typeface="Times New Roman"/>
                <a:ea typeface="Times New Roman"/>
                <a:cs typeface="Times New Roman"/>
                <a:sym typeface="Times New Roman"/>
              </a:rPr>
              <a:t>Multiprogramming Example</a:t>
            </a:r>
            <a:endParaRPr/>
          </a:p>
        </p:txBody>
      </p:sp>
      <p:pic>
        <p:nvPicPr>
          <p:cNvPr descr="Table02_01.gif" id="272" name="Google Shape;272;p23"/>
          <p:cNvPicPr preferRelativeResize="0"/>
          <p:nvPr/>
        </p:nvPicPr>
        <p:blipFill rotWithShape="1">
          <a:blip r:embed="rId4">
            <a:alphaModFix/>
          </a:blip>
          <a:srcRect b="0" l="-51347" r="-51346" t="0"/>
          <a:stretch/>
        </p:blipFill>
        <p:spPr>
          <a:xfrm>
            <a:off x="-3581400" y="2198977"/>
            <a:ext cx="16341725" cy="3505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idx="1" type="body"/>
          </p:nvPr>
        </p:nvSpPr>
        <p:spPr>
          <a:xfrm>
            <a:off x="840739" y="2548636"/>
            <a:ext cx="7705725" cy="3034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78" name="Google Shape;278;p24"/>
          <p:cNvSpPr txBox="1"/>
          <p:nvPr/>
        </p:nvSpPr>
        <p:spPr>
          <a:xfrm>
            <a:off x="723967" y="1434965"/>
            <a:ext cx="8053388" cy="147637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244061"/>
                </a:solidFill>
                <a:latin typeface="Times New Roman"/>
                <a:ea typeface="Times New Roman"/>
                <a:cs typeface="Times New Roman"/>
                <a:sym typeface="Times New Roman"/>
              </a:rPr>
              <a:t>Effects on Resource Utilization</a:t>
            </a:r>
            <a:endParaRPr/>
          </a:p>
        </p:txBody>
      </p:sp>
      <p:pic>
        <p:nvPicPr>
          <p:cNvPr id="279" name="Google Shape;279;p24"/>
          <p:cNvPicPr preferRelativeResize="0"/>
          <p:nvPr/>
        </p:nvPicPr>
        <p:blipFill rotWithShape="1">
          <a:blip r:embed="rId3">
            <a:alphaModFix/>
          </a:blip>
          <a:srcRect b="0" l="0" r="0" t="0"/>
          <a:stretch/>
        </p:blipFill>
        <p:spPr>
          <a:xfrm>
            <a:off x="533400" y="2286000"/>
            <a:ext cx="8305800" cy="3651250"/>
          </a:xfrm>
          <a:prstGeom prst="rect">
            <a:avLst/>
          </a:prstGeom>
          <a:noFill/>
          <a:ln>
            <a:noFill/>
          </a:ln>
        </p:spPr>
      </p:pic>
      <p:sp>
        <p:nvSpPr>
          <p:cNvPr id="280" name="Google Shape;280;p24"/>
          <p:cNvSpPr txBox="1"/>
          <p:nvPr/>
        </p:nvSpPr>
        <p:spPr>
          <a:xfrm>
            <a:off x="2743200" y="6248400"/>
            <a:ext cx="4117975" cy="261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Table 2.2   Effects of Multiprogramming on Resource Utilization </a:t>
            </a:r>
            <a:endParaRPr/>
          </a:p>
        </p:txBody>
      </p:sp>
      <p:sp>
        <p:nvSpPr>
          <p:cNvPr id="281" name="Google Shape;281;p24"/>
          <p:cNvSpPr txBox="1"/>
          <p:nvPr/>
        </p:nvSpPr>
        <p:spPr>
          <a:xfrm>
            <a:off x="4155348" y="107631"/>
            <a:ext cx="846454" cy="412934"/>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2600">
                <a:solidFill>
                  <a:srgbClr val="BF0000"/>
                </a:solidFill>
                <a:latin typeface="Times New Roman"/>
                <a:ea typeface="Times New Roman"/>
                <a:cs typeface="Times New Roman"/>
                <a:sym typeface="Times New Roman"/>
              </a:rPr>
              <a:t>SRM</a:t>
            </a:r>
            <a:endParaRPr/>
          </a:p>
        </p:txBody>
      </p:sp>
      <p:sp>
        <p:nvSpPr>
          <p:cNvPr id="282" name="Google Shape;282;p24"/>
          <p:cNvSpPr txBox="1"/>
          <p:nvPr/>
        </p:nvSpPr>
        <p:spPr>
          <a:xfrm>
            <a:off x="383540" y="589335"/>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83" name="Google Shape;283;p24"/>
          <p:cNvSpPr/>
          <p:nvPr/>
        </p:nvSpPr>
        <p:spPr>
          <a:xfrm>
            <a:off x="203563" y="246437"/>
            <a:ext cx="1040809" cy="107181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89" name="Google Shape;289;p2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90" name="Google Shape;290;p2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5"/>
          <p:cNvSpPr txBox="1"/>
          <p:nvPr/>
        </p:nvSpPr>
        <p:spPr>
          <a:xfrm>
            <a:off x="658813" y="1446853"/>
            <a:ext cx="7824788" cy="106774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Time-Sharing Systems</a:t>
            </a:r>
            <a:endParaRPr b="1" i="0" sz="3200">
              <a:solidFill>
                <a:srgbClr val="A04400"/>
              </a:solidFill>
              <a:latin typeface="Times New Roman"/>
              <a:ea typeface="Times New Roman"/>
              <a:cs typeface="Times New Roman"/>
              <a:sym typeface="Times New Roman"/>
            </a:endParaRPr>
          </a:p>
        </p:txBody>
      </p:sp>
      <p:sp>
        <p:nvSpPr>
          <p:cNvPr id="292" name="Google Shape;292;p25"/>
          <p:cNvSpPr txBox="1"/>
          <p:nvPr/>
        </p:nvSpPr>
        <p:spPr>
          <a:xfrm>
            <a:off x="564197" y="2362200"/>
            <a:ext cx="7848600" cy="2677656"/>
          </a:xfrm>
          <a:prstGeom prst="rect">
            <a:avLst/>
          </a:prstGeom>
          <a:noFill/>
          <a:ln>
            <a:noFill/>
          </a:ln>
        </p:spPr>
        <p:txBody>
          <a:bodyPr anchorCtr="0" anchor="t" bIns="0" lIns="0" spcFirstLastPara="1" rIns="0" wrap="square" tIns="0">
            <a:spAutoFit/>
          </a:bodyPr>
          <a:lstStyle/>
          <a:p>
            <a:pPr indent="-457200" lvl="0" marL="457200" marR="0" rtl="0" algn="just">
              <a:spcBef>
                <a:spcPts val="0"/>
              </a:spcBef>
              <a:spcAft>
                <a:spcPts val="0"/>
              </a:spcAft>
              <a:buClr>
                <a:schemeClr val="dk1"/>
              </a:buClr>
              <a:buSzPts val="2900"/>
              <a:buFont typeface="Arial"/>
              <a:buChar char="•"/>
            </a:pPr>
            <a:r>
              <a:rPr b="0" i="0" lang="en-US" sz="2900">
                <a:solidFill>
                  <a:schemeClr val="dk1"/>
                </a:solidFill>
                <a:latin typeface="Times New Roman"/>
                <a:ea typeface="Times New Roman"/>
                <a:cs typeface="Times New Roman"/>
                <a:sym typeface="Times New Roman"/>
              </a:rPr>
              <a:t>Can be used to handle multiple interactive jobs</a:t>
            </a:r>
            <a:endParaRPr/>
          </a:p>
          <a:p>
            <a:pPr indent="-457200" lvl="0" marL="457200" marR="0" rtl="0" algn="just">
              <a:spcBef>
                <a:spcPts val="0"/>
              </a:spcBef>
              <a:spcAft>
                <a:spcPts val="0"/>
              </a:spcAft>
              <a:buClr>
                <a:schemeClr val="dk1"/>
              </a:buClr>
              <a:buSzPts val="2900"/>
              <a:buFont typeface="Arial"/>
              <a:buChar char="•"/>
            </a:pPr>
            <a:r>
              <a:rPr b="0" i="0" lang="en-US" sz="2900">
                <a:solidFill>
                  <a:schemeClr val="dk1"/>
                </a:solidFill>
                <a:latin typeface="Times New Roman"/>
                <a:ea typeface="Times New Roman"/>
                <a:cs typeface="Times New Roman"/>
                <a:sym typeface="Times New Roman"/>
              </a:rPr>
              <a:t>Processor time is shared among multiple users</a:t>
            </a:r>
            <a:endParaRPr/>
          </a:p>
          <a:p>
            <a:pPr indent="-457200" lvl="0" marL="457200" marR="0" rtl="0" algn="just">
              <a:spcBef>
                <a:spcPts val="0"/>
              </a:spcBef>
              <a:spcAft>
                <a:spcPts val="0"/>
              </a:spcAft>
              <a:buClr>
                <a:schemeClr val="dk1"/>
              </a:buClr>
              <a:buSzPts val="2900"/>
              <a:buFont typeface="Arial"/>
              <a:buChar char="•"/>
            </a:pPr>
            <a:r>
              <a:rPr b="0" i="0" lang="en-US" sz="2900">
                <a:solidFill>
                  <a:schemeClr val="dk1"/>
                </a:solidFill>
                <a:latin typeface="Times New Roman"/>
                <a:ea typeface="Times New Roman"/>
                <a:cs typeface="Times New Roman"/>
                <a:sym typeface="Times New Roman"/>
              </a:rPr>
              <a:t>Multiple users simultaneously access the system through terminals, with the OS interleaving the execution of each user program in a short burst or quantum of computation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298" name="Google Shape;298;p2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299" name="Google Shape;299;p26"/>
          <p:cNvSpPr/>
          <p:nvPr/>
        </p:nvSpPr>
        <p:spPr>
          <a:xfrm>
            <a:off x="190500" y="190502"/>
            <a:ext cx="1040809" cy="107181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26"/>
          <p:cNvSpPr txBox="1"/>
          <p:nvPr/>
        </p:nvSpPr>
        <p:spPr>
          <a:xfrm>
            <a:off x="666181" y="1871726"/>
            <a:ext cx="7824788" cy="98488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Batch Multiprogramming </a:t>
            </a:r>
            <a:br>
              <a:rPr b="1" i="0" lang="en-US" sz="3200">
                <a:solidFill>
                  <a:srgbClr val="A04400"/>
                </a:solidFill>
                <a:latin typeface="Times New Roman"/>
                <a:ea typeface="Times New Roman"/>
                <a:cs typeface="Times New Roman"/>
                <a:sym typeface="Times New Roman"/>
              </a:rPr>
            </a:br>
            <a:r>
              <a:rPr b="1" i="0" lang="en-US" sz="3200">
                <a:solidFill>
                  <a:srgbClr val="A04400"/>
                </a:solidFill>
                <a:latin typeface="Times New Roman"/>
                <a:ea typeface="Times New Roman"/>
                <a:cs typeface="Times New Roman"/>
                <a:sym typeface="Times New Roman"/>
              </a:rPr>
              <a:t>vs. Time Sharing</a:t>
            </a:r>
            <a:endParaRPr/>
          </a:p>
        </p:txBody>
      </p:sp>
      <p:graphicFrame>
        <p:nvGraphicFramePr>
          <p:cNvPr id="301" name="Google Shape;301;p26"/>
          <p:cNvGraphicFramePr/>
          <p:nvPr/>
        </p:nvGraphicFramePr>
        <p:xfrm>
          <a:off x="457200" y="3624262"/>
          <a:ext cx="8153400" cy="1778000"/>
        </p:xfrm>
        <a:graphic>
          <a:graphicData uri="http://schemas.openxmlformats.org/presentationml/2006/ole">
            <mc:AlternateContent>
              <mc:Choice Requires="v">
                <p:oleObj r:id="rId5" imgH="1778000" imgW="8153400" progId="Word.Document.12" spid="_x0000_s1">
                  <p:embed/>
                </p:oleObj>
              </mc:Choice>
              <mc:Fallback>
                <p:oleObj r:id="rId6" imgH="1778000" imgW="8153400" progId="Word.Document.12">
                  <p:embed/>
                  <p:pic>
                    <p:nvPicPr>
                      <p:cNvPr id="301" name="Google Shape;301;p26"/>
                      <p:cNvPicPr preferRelativeResize="0"/>
                      <p:nvPr/>
                    </p:nvPicPr>
                    <p:blipFill rotWithShape="1">
                      <a:blip r:embed="rId7">
                        <a:alphaModFix/>
                      </a:blip>
                      <a:srcRect b="0" l="0" r="0" t="0"/>
                      <a:stretch/>
                    </p:blipFill>
                    <p:spPr>
                      <a:xfrm>
                        <a:off x="457200" y="3624262"/>
                        <a:ext cx="8153400" cy="1778000"/>
                      </a:xfrm>
                      <a:prstGeom prst="rect">
                        <a:avLst/>
                      </a:prstGeom>
                      <a:noFill/>
                      <a:ln>
                        <a:noFill/>
                      </a:ln>
                    </p:spPr>
                  </p:pic>
                </p:oleObj>
              </mc:Fallback>
            </mc:AlternateContent>
          </a:graphicData>
        </a:graphic>
      </p:graphicFrame>
      <p:sp>
        <p:nvSpPr>
          <p:cNvPr id="302" name="Google Shape;302;p26"/>
          <p:cNvSpPr/>
          <p:nvPr/>
        </p:nvSpPr>
        <p:spPr>
          <a:xfrm>
            <a:off x="2819400" y="5605462"/>
            <a:ext cx="7543800" cy="261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Table 2.3   Batch Multiprogramming versus Time Sharing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583406" y="1352839"/>
            <a:ext cx="7824787" cy="1323975"/>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a:solidFill>
                  <a:srgbClr val="244061"/>
                </a:solidFill>
              </a:rPr>
              <a:t>Compatible Time-Sharing Systems</a:t>
            </a:r>
            <a:endParaRPr b="1">
              <a:solidFill>
                <a:srgbClr val="244061"/>
              </a:solidFill>
            </a:endParaRPr>
          </a:p>
        </p:txBody>
      </p:sp>
      <p:sp>
        <p:nvSpPr>
          <p:cNvPr id="308" name="Google Shape;308;p27"/>
          <p:cNvSpPr txBox="1"/>
          <p:nvPr>
            <p:ph idx="1" type="body"/>
          </p:nvPr>
        </p:nvSpPr>
        <p:spPr>
          <a:xfrm>
            <a:off x="663575" y="2039938"/>
            <a:ext cx="3657600" cy="33855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CTSS</a:t>
            </a:r>
            <a:endParaRPr/>
          </a:p>
        </p:txBody>
      </p:sp>
      <p:sp>
        <p:nvSpPr>
          <p:cNvPr id="309" name="Google Shape;309;p27"/>
          <p:cNvSpPr txBox="1"/>
          <p:nvPr/>
        </p:nvSpPr>
        <p:spPr>
          <a:xfrm>
            <a:off x="685800" y="2743200"/>
            <a:ext cx="3810000" cy="3810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 of the first time-sharing operating systems</a:t>
            </a:r>
            <a:endParaRPr/>
          </a:p>
          <a:p>
            <a:pPr indent="-285750" lvl="1" marL="285750" marR="0" rtl="0" algn="l">
              <a:lnSpc>
                <a:spcPct val="90000"/>
              </a:lnSpc>
              <a:spcBef>
                <a:spcPts val="18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Developed at MIT by a group known as Project MAC</a:t>
            </a:r>
            <a:endParaRPr/>
          </a:p>
          <a:p>
            <a:pPr indent="-285750" lvl="1" marL="285750" marR="0" rtl="0" algn="l">
              <a:lnSpc>
                <a:spcPct val="90000"/>
              </a:lnSpc>
              <a:spcBef>
                <a:spcPts val="18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Ran on a computer with 32,000     </a:t>
            </a:r>
            <a:r>
              <a:rPr b="0" i="1" lang="en-US" sz="1700" u="none" cap="none" strike="noStrike">
                <a:solidFill>
                  <a:schemeClr val="dk1"/>
                </a:solidFill>
                <a:latin typeface="Calibri"/>
                <a:ea typeface="Calibri"/>
                <a:cs typeface="Calibri"/>
                <a:sym typeface="Calibri"/>
              </a:rPr>
              <a:t>36</a:t>
            </a:r>
            <a:r>
              <a:rPr b="0" i="0" lang="en-US" sz="1700" u="none" cap="none" strike="noStrike">
                <a:solidFill>
                  <a:schemeClr val="dk1"/>
                </a:solidFill>
                <a:latin typeface="Calibri"/>
                <a:ea typeface="Calibri"/>
                <a:cs typeface="Calibri"/>
                <a:sym typeface="Calibri"/>
              </a:rPr>
              <a:t>-bit words of main memory, with the resident monitor consuming 5000 of that</a:t>
            </a:r>
            <a:endParaRPr/>
          </a:p>
          <a:p>
            <a:pPr indent="-285750" lvl="1" marL="285750" marR="0" rtl="0" algn="l">
              <a:lnSpc>
                <a:spcPct val="90000"/>
              </a:lnSpc>
              <a:spcBef>
                <a:spcPts val="18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To simplify both the monitor and memory management a program was always loaded to start at the location of the 5000</a:t>
            </a:r>
            <a:r>
              <a:rPr b="0" baseline="30000" i="0" lang="en-US" sz="1700" u="none" cap="none" strike="noStrike">
                <a:solidFill>
                  <a:schemeClr val="dk1"/>
                </a:solidFill>
                <a:latin typeface="Calibri"/>
                <a:ea typeface="Calibri"/>
                <a:cs typeface="Calibri"/>
                <a:sym typeface="Calibri"/>
              </a:rPr>
              <a:t>th</a:t>
            </a:r>
            <a:r>
              <a:rPr b="0" i="0" lang="en-US" sz="1700" u="none" cap="none" strike="noStrike">
                <a:solidFill>
                  <a:schemeClr val="dk1"/>
                </a:solidFill>
                <a:latin typeface="Calibri"/>
                <a:ea typeface="Calibri"/>
                <a:cs typeface="Calibri"/>
                <a:sym typeface="Calibri"/>
              </a:rPr>
              <a:t> word</a:t>
            </a:r>
            <a:endParaRPr/>
          </a:p>
        </p:txBody>
      </p:sp>
      <p:sp>
        <p:nvSpPr>
          <p:cNvPr id="310" name="Google Shape;310;p27"/>
          <p:cNvSpPr txBox="1"/>
          <p:nvPr/>
        </p:nvSpPr>
        <p:spPr>
          <a:xfrm>
            <a:off x="4876800" y="1905000"/>
            <a:ext cx="3657600" cy="806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Time Slicing</a:t>
            </a:r>
            <a:endParaRPr/>
          </a:p>
        </p:txBody>
      </p:sp>
      <p:sp>
        <p:nvSpPr>
          <p:cNvPr id="311" name="Google Shape;311;p27"/>
          <p:cNvSpPr txBox="1"/>
          <p:nvPr/>
        </p:nvSpPr>
        <p:spPr>
          <a:xfrm>
            <a:off x="4800600" y="2362200"/>
            <a:ext cx="3657600" cy="42672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spcBef>
                <a:spcPts val="0"/>
              </a:spcBef>
              <a:spcAft>
                <a:spcPts val="0"/>
              </a:spcAft>
              <a:buNone/>
            </a:pPr>
            <a:r>
              <a:t/>
            </a:r>
            <a:endParaRPr sz="1800">
              <a:solidFill>
                <a:srgbClr val="262626"/>
              </a:solidFill>
              <a:latin typeface="Calibri"/>
              <a:ea typeface="Calibri"/>
              <a:cs typeface="Calibri"/>
              <a:sym typeface="Calibri"/>
            </a:endParaRPr>
          </a:p>
          <a:p>
            <a:pPr indent="-342912" lvl="1" marL="342900" marR="0" rtl="0" algn="l">
              <a:spcBef>
                <a:spcPts val="1800"/>
              </a:spcBef>
              <a:spcAft>
                <a:spcPts val="0"/>
              </a:spcAft>
              <a:buClr>
                <a:srgbClr val="262626"/>
              </a:buClr>
              <a:buSzPct val="100000"/>
              <a:buFont typeface="Arial"/>
              <a:buChar char="•"/>
            </a:pPr>
            <a:r>
              <a:rPr b="0" i="0" lang="en-US" sz="2286" u="none" cap="none" strike="noStrike">
                <a:solidFill>
                  <a:srgbClr val="262626"/>
                </a:solidFill>
                <a:latin typeface="Calibri"/>
                <a:ea typeface="Calibri"/>
                <a:cs typeface="Calibri"/>
                <a:sym typeface="Calibri"/>
              </a:rPr>
              <a:t>System clock generates interrupts at a rate of approximately one every 0.2 seconds</a:t>
            </a:r>
            <a:endParaRPr/>
          </a:p>
          <a:p>
            <a:pPr indent="-342906" lvl="1" marL="342900" marR="0" rtl="0" algn="l">
              <a:spcBef>
                <a:spcPts val="1800"/>
              </a:spcBef>
              <a:spcAft>
                <a:spcPts val="0"/>
              </a:spcAft>
              <a:buClr>
                <a:srgbClr val="262626"/>
              </a:buClr>
              <a:buSzPct val="100000"/>
              <a:buFont typeface="Arial"/>
              <a:buChar char="•"/>
            </a:pPr>
            <a:r>
              <a:rPr b="0" i="0" lang="en-US" sz="2323" u="none" cap="none" strike="noStrike">
                <a:solidFill>
                  <a:srgbClr val="262626"/>
                </a:solidFill>
                <a:latin typeface="Calibri"/>
                <a:ea typeface="Calibri"/>
                <a:cs typeface="Calibri"/>
                <a:sym typeface="Calibri"/>
              </a:rPr>
              <a:t>At each interrupt OS regained control and could assign processor to another user</a:t>
            </a:r>
            <a:endParaRPr/>
          </a:p>
          <a:p>
            <a:pPr indent="-342906" lvl="1" marL="342900" marR="0" rtl="0" algn="l">
              <a:spcBef>
                <a:spcPts val="1800"/>
              </a:spcBef>
              <a:spcAft>
                <a:spcPts val="0"/>
              </a:spcAft>
              <a:buClr>
                <a:srgbClr val="262626"/>
              </a:buClr>
              <a:buSzPct val="100000"/>
              <a:buFont typeface="Arial"/>
              <a:buChar char="•"/>
            </a:pPr>
            <a:r>
              <a:rPr b="0" i="0" lang="en-US" sz="2323" u="none" cap="none" strike="noStrike">
                <a:solidFill>
                  <a:srgbClr val="262626"/>
                </a:solidFill>
                <a:latin typeface="Calibri"/>
                <a:ea typeface="Calibri"/>
                <a:cs typeface="Calibri"/>
                <a:sym typeface="Calibri"/>
              </a:rPr>
              <a:t>At regular time intervals the current user would be preempted and another user loaded in</a:t>
            </a:r>
            <a:endParaRPr/>
          </a:p>
          <a:p>
            <a:pPr indent="-342906" lvl="1" marL="342900" marR="0" rtl="0" algn="l">
              <a:spcBef>
                <a:spcPts val="1800"/>
              </a:spcBef>
              <a:spcAft>
                <a:spcPts val="0"/>
              </a:spcAft>
              <a:buClr>
                <a:srgbClr val="262626"/>
              </a:buClr>
              <a:buSzPct val="100000"/>
              <a:buFont typeface="Arial"/>
              <a:buChar char="•"/>
            </a:pPr>
            <a:r>
              <a:rPr b="0" i="0" lang="en-US" sz="2323" u="none" cap="none" strike="noStrike">
                <a:solidFill>
                  <a:srgbClr val="262626"/>
                </a:solidFill>
                <a:latin typeface="Calibri"/>
                <a:ea typeface="Calibri"/>
                <a:cs typeface="Calibri"/>
                <a:sym typeface="Calibri"/>
              </a:rPr>
              <a:t>Old user programs and data were written out to disk</a:t>
            </a:r>
            <a:endParaRPr/>
          </a:p>
          <a:p>
            <a:pPr indent="-342912" lvl="1" marL="342900" marR="0" rtl="0" algn="l">
              <a:spcBef>
                <a:spcPts val="1800"/>
              </a:spcBef>
              <a:spcAft>
                <a:spcPts val="0"/>
              </a:spcAft>
              <a:buClr>
                <a:srgbClr val="262626"/>
              </a:buClr>
              <a:buSzPct val="100000"/>
              <a:buFont typeface="Arial"/>
              <a:buChar char="•"/>
            </a:pPr>
            <a:r>
              <a:rPr b="0" i="0" lang="en-US" sz="2286" u="none" cap="none" strike="noStrike">
                <a:solidFill>
                  <a:srgbClr val="262626"/>
                </a:solidFill>
                <a:latin typeface="Calibri"/>
                <a:ea typeface="Calibri"/>
                <a:cs typeface="Calibri"/>
                <a:sym typeface="Calibri"/>
              </a:rPr>
              <a:t>Old user program code and data were restored in main memory when that program was next given a turn</a:t>
            </a:r>
            <a:endParaRPr/>
          </a:p>
          <a:p>
            <a:pPr indent="0" lvl="0" marL="0" marR="0" rtl="0" algn="l">
              <a:spcBef>
                <a:spcPts val="0"/>
              </a:spcBef>
              <a:spcAft>
                <a:spcPts val="0"/>
              </a:spcAft>
              <a:buNone/>
            </a:pPr>
            <a:r>
              <a:t/>
            </a:r>
            <a:endParaRPr sz="1800">
              <a:solidFill>
                <a:srgbClr val="262626"/>
              </a:solidFill>
              <a:latin typeface="Calibri"/>
              <a:ea typeface="Calibri"/>
              <a:cs typeface="Calibri"/>
              <a:sym typeface="Calibri"/>
            </a:endParaRPr>
          </a:p>
        </p:txBody>
      </p:sp>
      <p:sp>
        <p:nvSpPr>
          <p:cNvPr id="312" name="Google Shape;312;p27"/>
          <p:cNvSpPr txBox="1"/>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SRM</a:t>
            </a:r>
            <a:endParaRPr b="1" i="0" sz="3200">
              <a:solidFill>
                <a:srgbClr val="BF0000"/>
              </a:solidFill>
              <a:latin typeface="Times New Roman"/>
              <a:ea typeface="Times New Roman"/>
              <a:cs typeface="Times New Roman"/>
              <a:sym typeface="Times New Roman"/>
            </a:endParaRPr>
          </a:p>
        </p:txBody>
      </p:sp>
      <p:sp>
        <p:nvSpPr>
          <p:cNvPr id="313" name="Google Shape;313;p2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14" name="Google Shape;314;p2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320" name="Google Shape;320;p2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21" name="Google Shape;321;p2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28"/>
          <p:cNvSpPr txBox="1"/>
          <p:nvPr/>
        </p:nvSpPr>
        <p:spPr>
          <a:xfrm>
            <a:off x="658813" y="609600"/>
            <a:ext cx="7824788" cy="147732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b="1" i="0" sz="3200">
              <a:solidFill>
                <a:srgbClr val="A044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3200">
              <a:solidFill>
                <a:srgbClr val="A044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Major Advances</a:t>
            </a:r>
            <a:endParaRPr/>
          </a:p>
        </p:txBody>
      </p:sp>
      <p:sp>
        <p:nvSpPr>
          <p:cNvPr id="323" name="Google Shape;323;p28"/>
          <p:cNvSpPr txBox="1"/>
          <p:nvPr/>
        </p:nvSpPr>
        <p:spPr>
          <a:xfrm>
            <a:off x="654050" y="2439347"/>
            <a:ext cx="7848600" cy="411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000">
                <a:solidFill>
                  <a:schemeClr val="dk1"/>
                </a:solidFill>
                <a:latin typeface="Times New Roman"/>
                <a:ea typeface="Times New Roman"/>
                <a:cs typeface="Times New Roman"/>
                <a:sym typeface="Times New Roman"/>
              </a:rPr>
              <a:t>Operating Systems are among the most complex pieces of software ever developed</a:t>
            </a:r>
            <a:endParaRPr/>
          </a:p>
        </p:txBody>
      </p:sp>
      <p:grpSp>
        <p:nvGrpSpPr>
          <p:cNvPr id="324" name="Google Shape;324;p28"/>
          <p:cNvGrpSpPr/>
          <p:nvPr/>
        </p:nvGrpSpPr>
        <p:grpSpPr>
          <a:xfrm>
            <a:off x="1417670" y="3734747"/>
            <a:ext cx="6308659" cy="2717800"/>
            <a:chOff x="350870" y="0"/>
            <a:chExt cx="6308659" cy="2717800"/>
          </a:xfrm>
        </p:grpSpPr>
        <p:sp>
          <p:nvSpPr>
            <p:cNvPr id="325" name="Google Shape;325;p28"/>
            <p:cNvSpPr/>
            <p:nvPr/>
          </p:nvSpPr>
          <p:spPr>
            <a:xfrm>
              <a:off x="350870" y="0"/>
              <a:ext cx="2313432" cy="2717800"/>
            </a:xfrm>
            <a:prstGeom prst="upArrow">
              <a:avLst>
                <a:gd fmla="val 50000" name="adj1"/>
                <a:gd fmla="val 50000" name="adj2"/>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2733705" y="0"/>
              <a:ext cx="3925824" cy="27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txBox="1"/>
            <p:nvPr/>
          </p:nvSpPr>
          <p:spPr>
            <a:xfrm>
              <a:off x="2733705" y="0"/>
              <a:ext cx="3925824" cy="2717800"/>
            </a:xfrm>
            <a:prstGeom prst="rect">
              <a:avLst/>
            </a:prstGeom>
            <a:noFill/>
            <a:ln>
              <a:noFill/>
            </a:ln>
          </p:spPr>
          <p:txBody>
            <a:bodyPr anchorCtr="0" anchor="ctr" bIns="163575" lIns="163575" spcFirstLastPara="1" rIns="163575" wrap="square" tIns="0">
              <a:noAutofit/>
            </a:bodyPr>
            <a:lstStyle/>
            <a:p>
              <a:pPr indent="0" lvl="0" marL="0" marR="0" rtl="0" algn="l">
                <a:lnSpc>
                  <a:spcPct val="90000"/>
                </a:lnSpc>
                <a:spcBef>
                  <a:spcPts val="0"/>
                </a:spcBef>
                <a:spcAft>
                  <a:spcPts val="0"/>
                </a:spcAft>
                <a:buNone/>
              </a:pPr>
              <a:r>
                <a:rPr lang="en-US" sz="2300">
                  <a:solidFill>
                    <a:schemeClr val="dk1"/>
                  </a:solidFill>
                  <a:latin typeface="Calibri"/>
                  <a:ea typeface="Calibri"/>
                  <a:cs typeface="Calibri"/>
                  <a:sym typeface="Calibri"/>
                </a:rPr>
                <a:t>Major advances in development include:</a:t>
              </a:r>
              <a:endParaRPr sz="2300">
                <a:solidFill>
                  <a:schemeClr val="dk1"/>
                </a:solidFill>
                <a:latin typeface="Calibri"/>
                <a:ea typeface="Calibri"/>
                <a:cs typeface="Calibri"/>
                <a:sym typeface="Calibri"/>
              </a:endParaRPr>
            </a:p>
            <a:p>
              <a:pPr indent="-171450" lvl="1" marL="171450" marR="0" rtl="0" algn="l">
                <a:lnSpc>
                  <a:spcPct val="90000"/>
                </a:lnSpc>
                <a:spcBef>
                  <a:spcPts val="805"/>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Processes</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Memory management</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Information protection and security</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Scheduling and resource management</a:t>
              </a:r>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System structure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333" name="Google Shape;333;p2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34" name="Google Shape;334;p2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9"/>
          <p:cNvSpPr txBox="1"/>
          <p:nvPr/>
        </p:nvSpPr>
        <p:spPr>
          <a:xfrm>
            <a:off x="3962400" y="1477768"/>
            <a:ext cx="7519988" cy="129634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A04400"/>
                </a:solidFill>
                <a:latin typeface="Times New Roman"/>
                <a:ea typeface="Times New Roman"/>
                <a:cs typeface="Times New Roman"/>
                <a:sym typeface="Times New Roman"/>
              </a:rPr>
              <a:t>Process</a:t>
            </a:r>
            <a:endParaRPr/>
          </a:p>
        </p:txBody>
      </p:sp>
      <p:sp>
        <p:nvSpPr>
          <p:cNvPr id="336" name="Google Shape;336;p29"/>
          <p:cNvSpPr txBox="1"/>
          <p:nvPr/>
        </p:nvSpPr>
        <p:spPr>
          <a:xfrm>
            <a:off x="457200" y="2133600"/>
            <a:ext cx="8534400"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800">
                <a:solidFill>
                  <a:schemeClr val="dk1"/>
                </a:solidFill>
                <a:latin typeface="Times New Roman"/>
                <a:ea typeface="Times New Roman"/>
                <a:cs typeface="Times New Roman"/>
                <a:sym typeface="Times New Roman"/>
              </a:rPr>
              <a:t>Fundamental to the structure of operating systems</a:t>
            </a:r>
            <a:endParaRPr/>
          </a:p>
        </p:txBody>
      </p:sp>
      <p:grpSp>
        <p:nvGrpSpPr>
          <p:cNvPr id="337" name="Google Shape;337;p29"/>
          <p:cNvGrpSpPr/>
          <p:nvPr/>
        </p:nvGrpSpPr>
        <p:grpSpPr>
          <a:xfrm>
            <a:off x="990605" y="3048000"/>
            <a:ext cx="7543788" cy="3352800"/>
            <a:chOff x="5" y="0"/>
            <a:chExt cx="7543788" cy="3352800"/>
          </a:xfrm>
        </p:grpSpPr>
        <p:sp>
          <p:nvSpPr>
            <p:cNvPr id="338" name="Google Shape;338;p29"/>
            <p:cNvSpPr/>
            <p:nvPr/>
          </p:nvSpPr>
          <p:spPr>
            <a:xfrm>
              <a:off x="3683" y="0"/>
              <a:ext cx="7536433" cy="3352800"/>
            </a:xfrm>
            <a:prstGeom prst="roundRect">
              <a:avLst>
                <a:gd fmla="val 10000" name="adj"/>
              </a:avLst>
            </a:prstGeom>
            <a:solidFill>
              <a:srgbClr val="CFD7E7"/>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txBox="1"/>
            <p:nvPr/>
          </p:nvSpPr>
          <p:spPr>
            <a:xfrm>
              <a:off x="3683" y="0"/>
              <a:ext cx="7536433" cy="100584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None/>
              </a:pPr>
              <a:r>
                <a:rPr lang="en-US" sz="2600">
                  <a:solidFill>
                    <a:schemeClr val="dk1"/>
                  </a:solidFill>
                  <a:latin typeface="Calibri"/>
                  <a:ea typeface="Calibri"/>
                  <a:cs typeface="Calibri"/>
                  <a:sym typeface="Calibri"/>
                </a:rPr>
                <a:t>A </a:t>
              </a:r>
              <a:r>
                <a:rPr i="1" lang="en-US" sz="2600">
                  <a:solidFill>
                    <a:schemeClr val="accent1"/>
                  </a:solidFill>
                  <a:latin typeface="Calibri"/>
                  <a:ea typeface="Calibri"/>
                  <a:cs typeface="Calibri"/>
                  <a:sym typeface="Calibri"/>
                </a:rPr>
                <a:t>process</a:t>
              </a:r>
              <a:r>
                <a:rPr i="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can be defined as:</a:t>
              </a:r>
              <a:endParaRPr/>
            </a:p>
          </p:txBody>
        </p:sp>
        <p:sp>
          <p:nvSpPr>
            <p:cNvPr id="340" name="Google Shape;340;p29"/>
            <p:cNvSpPr/>
            <p:nvPr/>
          </p:nvSpPr>
          <p:spPr>
            <a:xfrm>
              <a:off x="685790" y="990600"/>
              <a:ext cx="6172218" cy="421958"/>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txBox="1"/>
            <p:nvPr/>
          </p:nvSpPr>
          <p:spPr>
            <a:xfrm>
              <a:off x="698149" y="1002959"/>
              <a:ext cx="6147500" cy="397240"/>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None/>
              </a:pPr>
              <a:r>
                <a:rPr lang="en-US" sz="1800">
                  <a:solidFill>
                    <a:schemeClr val="lt1"/>
                  </a:solidFill>
                  <a:latin typeface="Calibri"/>
                  <a:ea typeface="Calibri"/>
                  <a:cs typeface="Calibri"/>
                  <a:sym typeface="Calibri"/>
                </a:rPr>
                <a:t>a program in execution</a:t>
              </a:r>
              <a:endParaRPr/>
            </a:p>
          </p:txBody>
        </p:sp>
        <p:sp>
          <p:nvSpPr>
            <p:cNvPr id="342" name="Google Shape;342;p29"/>
            <p:cNvSpPr/>
            <p:nvPr/>
          </p:nvSpPr>
          <p:spPr>
            <a:xfrm>
              <a:off x="609612" y="1371600"/>
              <a:ext cx="6324574" cy="489481"/>
            </a:xfrm>
            <a:prstGeom prst="roundRect">
              <a:avLst>
                <a:gd fmla="val 1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txBox="1"/>
            <p:nvPr/>
          </p:nvSpPr>
          <p:spPr>
            <a:xfrm>
              <a:off x="623948" y="1385936"/>
              <a:ext cx="6295902" cy="460809"/>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None/>
              </a:pPr>
              <a:r>
                <a:rPr lang="en-US" sz="1800">
                  <a:solidFill>
                    <a:schemeClr val="lt1"/>
                  </a:solidFill>
                  <a:latin typeface="Calibri"/>
                  <a:ea typeface="Calibri"/>
                  <a:cs typeface="Calibri"/>
                  <a:sym typeface="Calibri"/>
                </a:rPr>
                <a:t>an instance of a running program</a:t>
              </a:r>
              <a:endParaRPr/>
            </a:p>
          </p:txBody>
        </p:sp>
        <p:sp>
          <p:nvSpPr>
            <p:cNvPr id="344" name="Google Shape;344;p29"/>
            <p:cNvSpPr/>
            <p:nvPr/>
          </p:nvSpPr>
          <p:spPr>
            <a:xfrm>
              <a:off x="304809" y="1852077"/>
              <a:ext cx="6934181" cy="583302"/>
            </a:xfrm>
            <a:prstGeom prst="roundRect">
              <a:avLst>
                <a:gd fmla="val 10000" name="adj"/>
              </a:avLst>
            </a:prstGeom>
            <a:solidFill>
              <a:srgbClr val="953734"/>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txBox="1"/>
            <p:nvPr/>
          </p:nvSpPr>
          <p:spPr>
            <a:xfrm>
              <a:off x="321893" y="1869161"/>
              <a:ext cx="6900013" cy="549134"/>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None/>
              </a:pPr>
              <a:r>
                <a:rPr lang="en-US" sz="1800">
                  <a:solidFill>
                    <a:schemeClr val="lt1"/>
                  </a:solidFill>
                  <a:latin typeface="Calibri"/>
                  <a:ea typeface="Calibri"/>
                  <a:cs typeface="Calibri"/>
                  <a:sym typeface="Calibri"/>
                </a:rPr>
                <a:t>the entity that can be assigned to, and executed on, a processor</a:t>
              </a:r>
              <a:endParaRPr/>
            </a:p>
          </p:txBody>
        </p:sp>
        <p:sp>
          <p:nvSpPr>
            <p:cNvPr id="346" name="Google Shape;346;p29"/>
            <p:cNvSpPr/>
            <p:nvPr/>
          </p:nvSpPr>
          <p:spPr>
            <a:xfrm>
              <a:off x="5" y="2438400"/>
              <a:ext cx="7543788" cy="571643"/>
            </a:xfrm>
            <a:prstGeom prst="roundRect">
              <a:avLst>
                <a:gd fmla="val 10000" name="adj"/>
              </a:avLst>
            </a:prstGeom>
            <a:solidFill>
              <a:srgbClr val="76923C"/>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txBox="1"/>
            <p:nvPr/>
          </p:nvSpPr>
          <p:spPr>
            <a:xfrm>
              <a:off x="16748" y="2455143"/>
              <a:ext cx="7510302" cy="538157"/>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None/>
              </a:pPr>
              <a:r>
                <a:rPr lang="en-US" sz="1800">
                  <a:solidFill>
                    <a:schemeClr val="lt1"/>
                  </a:solidFill>
                  <a:latin typeface="Calibri"/>
                  <a:ea typeface="Calibri"/>
                  <a:cs typeface="Calibri"/>
                  <a:sym typeface="Calibri"/>
                </a:rPr>
                <a:t>a unit of activity characterized by a single sequential thread of execution, a current state, and an associated set of system resources</a:t>
              </a:r>
              <a:endParaRPr sz="1800">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nvSpPr>
        <p:spPr>
          <a:xfrm>
            <a:off x="383540" y="550162"/>
            <a:ext cx="8209800" cy="813300"/>
          </a:xfrm>
          <a:prstGeom prst="rect">
            <a:avLst/>
          </a:prstGeom>
          <a:noFill/>
          <a:ln>
            <a:noFill/>
          </a:ln>
        </p:spPr>
        <p:txBody>
          <a:bodyPr anchorCtr="0" anchor="t" bIns="0" lIns="0" spcFirstLastPara="1" rIns="0" wrap="square" tIns="12700">
            <a:spAutoFit/>
          </a:bodyPr>
          <a:lstStyle/>
          <a:p>
            <a:pPr indent="0" lvl="0" marL="1010918" rtl="0" algn="ctr">
              <a:spcBef>
                <a:spcPts val="0"/>
              </a:spcBef>
              <a:spcAft>
                <a:spcPts val="0"/>
              </a:spcAft>
              <a:buNone/>
            </a:pPr>
            <a:r>
              <a:rPr b="1" lang="en-US" sz="2600">
                <a:solidFill>
                  <a:srgbClr val="BF0000"/>
                </a:solidFill>
                <a:latin typeface="Times New Roman"/>
                <a:ea typeface="Times New Roman"/>
                <a:cs typeface="Times New Roman"/>
                <a:sym typeface="Times New Roman"/>
              </a:rPr>
              <a:t>SRM INSTITUTE OF  SCIENCE AND TECHNOLOGY,</a:t>
            </a:r>
            <a:r>
              <a:rPr b="1" lang="en-US" sz="2400">
                <a:solidFill>
                  <a:srgbClr val="BF0000"/>
                </a:solidFill>
                <a:latin typeface="Times New Roman"/>
                <a:ea typeface="Times New Roman"/>
                <a:cs typeface="Times New Roman"/>
                <a:sym typeface="Times New Roman"/>
              </a:rPr>
              <a:t>CHENNAI.</a:t>
            </a:r>
            <a:endParaRPr b="1" sz="2600">
              <a:solidFill>
                <a:srgbClr val="BF0000"/>
              </a:solidFill>
              <a:latin typeface="Times New Roman"/>
              <a:ea typeface="Times New Roman"/>
              <a:cs typeface="Times New Roman"/>
              <a:sym typeface="Times New Roman"/>
            </a:endParaRPr>
          </a:p>
        </p:txBody>
      </p:sp>
      <p:sp>
        <p:nvSpPr>
          <p:cNvPr id="69" name="Google Shape;69;p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3"/>
          <p:cNvSpPr txBox="1"/>
          <p:nvPr/>
        </p:nvSpPr>
        <p:spPr>
          <a:xfrm>
            <a:off x="809625" y="1447800"/>
            <a:ext cx="7724775"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Contents:</a:t>
            </a:r>
            <a:endParaRPr b="1" i="0" sz="3200">
              <a:solidFill>
                <a:srgbClr val="BF0000"/>
              </a:solidFill>
              <a:latin typeface="Times New Roman"/>
              <a:ea typeface="Times New Roman"/>
              <a:cs typeface="Times New Roman"/>
              <a:sym typeface="Times New Roman"/>
            </a:endParaRPr>
          </a:p>
        </p:txBody>
      </p:sp>
      <p:sp>
        <p:nvSpPr>
          <p:cNvPr id="71" name="Google Shape;71;p3"/>
          <p:cNvSpPr txBox="1"/>
          <p:nvPr/>
        </p:nvSpPr>
        <p:spPr>
          <a:xfrm>
            <a:off x="2819400" y="1398155"/>
            <a:ext cx="6991350" cy="3385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200"/>
              <a:buFont typeface="Arial"/>
              <a:buNone/>
            </a:pPr>
            <a:r>
              <a:rPr b="0" i="0" lang="en-US" sz="2200">
                <a:solidFill>
                  <a:schemeClr val="dk1"/>
                </a:solidFill>
                <a:latin typeface="Times New Roman"/>
                <a:ea typeface="Times New Roman"/>
                <a:cs typeface="Times New Roman"/>
                <a:sym typeface="Times New Roman"/>
              </a:rPr>
              <a:t>     </a:t>
            </a:r>
            <a:endParaRPr/>
          </a:p>
        </p:txBody>
      </p:sp>
      <p:sp>
        <p:nvSpPr>
          <p:cNvPr id="72" name="Google Shape;72;p3"/>
          <p:cNvSpPr/>
          <p:nvPr/>
        </p:nvSpPr>
        <p:spPr>
          <a:xfrm>
            <a:off x="914400" y="2057400"/>
            <a:ext cx="6629400"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1.OS Objectives and functions</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2. Evolution of OS</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 Serial Processing</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 Batch processing</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 Multi programming</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 Time sharing</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Major advances in development of OS : Process, Memory, Security &amp; Resource Sharing</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3. OS Design issues for multiprocessor and multi core 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353" name="Google Shape;353;p3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54" name="Google Shape;354;p3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0"/>
          <p:cNvSpPr txBox="1"/>
          <p:nvPr/>
        </p:nvSpPr>
        <p:spPr>
          <a:xfrm>
            <a:off x="766977" y="1445865"/>
            <a:ext cx="7824787"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244061"/>
                </a:solidFill>
                <a:latin typeface="Times New Roman"/>
                <a:ea typeface="Times New Roman"/>
                <a:cs typeface="Times New Roman"/>
                <a:sym typeface="Times New Roman"/>
              </a:rPr>
              <a:t>Development of the Process</a:t>
            </a:r>
            <a:endParaRPr/>
          </a:p>
        </p:txBody>
      </p:sp>
      <p:sp>
        <p:nvSpPr>
          <p:cNvPr id="356" name="Google Shape;356;p30"/>
          <p:cNvSpPr txBox="1"/>
          <p:nvPr/>
        </p:nvSpPr>
        <p:spPr>
          <a:xfrm>
            <a:off x="457200" y="2133600"/>
            <a:ext cx="8153400" cy="15382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00"/>
                </a:solidFill>
                <a:latin typeface="Arial"/>
                <a:ea typeface="Arial"/>
                <a:cs typeface="Arial"/>
                <a:sym typeface="Arial"/>
              </a:rPr>
              <a:t>Three major lines of computer system development created problems in timing and synchronization that contributed to the development:</a:t>
            </a:r>
            <a:endParaRPr/>
          </a:p>
          <a:p>
            <a:pPr indent="0" lvl="0" marL="0" marR="0" rtl="0" algn="l">
              <a:spcBef>
                <a:spcPts val="0"/>
              </a:spcBef>
              <a:spcAft>
                <a:spcPts val="0"/>
              </a:spcAft>
              <a:buNone/>
            </a:pPr>
            <a:r>
              <a:t/>
            </a:r>
            <a:endParaRPr sz="2200">
              <a:solidFill>
                <a:srgbClr val="000000"/>
              </a:solidFill>
              <a:latin typeface="Arial"/>
              <a:ea typeface="Arial"/>
              <a:cs typeface="Arial"/>
              <a:sym typeface="Arial"/>
            </a:endParaRPr>
          </a:p>
        </p:txBody>
      </p:sp>
      <p:grpSp>
        <p:nvGrpSpPr>
          <p:cNvPr id="357" name="Google Shape;357;p30"/>
          <p:cNvGrpSpPr/>
          <p:nvPr/>
        </p:nvGrpSpPr>
        <p:grpSpPr>
          <a:xfrm>
            <a:off x="381000" y="3535459"/>
            <a:ext cx="8382000" cy="2962081"/>
            <a:chOff x="0" y="30259"/>
            <a:chExt cx="8382000" cy="2962081"/>
          </a:xfrm>
        </p:grpSpPr>
        <p:sp>
          <p:nvSpPr>
            <p:cNvPr id="358" name="Google Shape;358;p30"/>
            <p:cNvSpPr/>
            <p:nvPr/>
          </p:nvSpPr>
          <p:spPr>
            <a:xfrm>
              <a:off x="0" y="192619"/>
              <a:ext cx="8382000" cy="866250"/>
            </a:xfrm>
            <a:prstGeom prst="rect">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txBox="1"/>
            <p:nvPr/>
          </p:nvSpPr>
          <p:spPr>
            <a:xfrm>
              <a:off x="0" y="192619"/>
              <a:ext cx="8382000" cy="866250"/>
            </a:xfrm>
            <a:prstGeom prst="rect">
              <a:avLst/>
            </a:prstGeom>
            <a:noFill/>
            <a:ln>
              <a:noFill/>
            </a:ln>
          </p:spPr>
          <p:txBody>
            <a:bodyPr anchorCtr="0" anchor="t" bIns="128000" lIns="650525" spcFirstLastPara="1" rIns="650525" wrap="square" tIns="2291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processor is switched among the various programs residing in main memory</a:t>
              </a:r>
              <a:endParaRPr/>
            </a:p>
          </p:txBody>
        </p:sp>
        <p:sp>
          <p:nvSpPr>
            <p:cNvPr id="360" name="Google Shape;360;p30"/>
            <p:cNvSpPr/>
            <p:nvPr/>
          </p:nvSpPr>
          <p:spPr>
            <a:xfrm>
              <a:off x="419100" y="30259"/>
              <a:ext cx="5867400" cy="32472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txBox="1"/>
            <p:nvPr/>
          </p:nvSpPr>
          <p:spPr>
            <a:xfrm>
              <a:off x="434952" y="46111"/>
              <a:ext cx="5835696" cy="293016"/>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None/>
              </a:pPr>
              <a:r>
                <a:rPr lang="en-US" sz="1800">
                  <a:solidFill>
                    <a:schemeClr val="lt1"/>
                  </a:solidFill>
                  <a:latin typeface="Calibri"/>
                  <a:ea typeface="Calibri"/>
                  <a:cs typeface="Calibri"/>
                  <a:sym typeface="Calibri"/>
                </a:rPr>
                <a:t>multiprogramming batch operation</a:t>
              </a:r>
              <a:endParaRPr/>
            </a:p>
          </p:txBody>
        </p:sp>
        <p:sp>
          <p:nvSpPr>
            <p:cNvPr id="362" name="Google Shape;362;p30"/>
            <p:cNvSpPr/>
            <p:nvPr/>
          </p:nvSpPr>
          <p:spPr>
            <a:xfrm>
              <a:off x="0" y="1280630"/>
              <a:ext cx="8382000" cy="866250"/>
            </a:xfrm>
            <a:prstGeom prst="rect">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txBox="1"/>
            <p:nvPr/>
          </p:nvSpPr>
          <p:spPr>
            <a:xfrm>
              <a:off x="0" y="1280630"/>
              <a:ext cx="8382000" cy="866250"/>
            </a:xfrm>
            <a:prstGeom prst="rect">
              <a:avLst/>
            </a:prstGeom>
            <a:noFill/>
            <a:ln>
              <a:noFill/>
            </a:ln>
          </p:spPr>
          <p:txBody>
            <a:bodyPr anchorCtr="0" anchor="t" bIns="128000" lIns="650525" spcFirstLastPara="1" rIns="650525" wrap="square" tIns="2291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be responsive to the individual user but be able to support many users simultaneously</a:t>
              </a:r>
              <a:endParaRPr/>
            </a:p>
          </p:txBody>
        </p:sp>
        <p:sp>
          <p:nvSpPr>
            <p:cNvPr id="364" name="Google Shape;364;p30"/>
            <p:cNvSpPr/>
            <p:nvPr/>
          </p:nvSpPr>
          <p:spPr>
            <a:xfrm>
              <a:off x="419100" y="1118269"/>
              <a:ext cx="5867400" cy="32472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txBox="1"/>
            <p:nvPr/>
          </p:nvSpPr>
          <p:spPr>
            <a:xfrm>
              <a:off x="434952" y="1134121"/>
              <a:ext cx="5835696" cy="293016"/>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None/>
              </a:pPr>
              <a:r>
                <a:rPr lang="en-US" sz="1800">
                  <a:solidFill>
                    <a:schemeClr val="lt1"/>
                  </a:solidFill>
                  <a:latin typeface="Calibri"/>
                  <a:ea typeface="Calibri"/>
                  <a:cs typeface="Calibri"/>
                  <a:sym typeface="Calibri"/>
                </a:rPr>
                <a:t>time sharing</a:t>
              </a:r>
              <a:endParaRPr/>
            </a:p>
          </p:txBody>
        </p:sp>
        <p:sp>
          <p:nvSpPr>
            <p:cNvPr id="366" name="Google Shape;366;p30"/>
            <p:cNvSpPr/>
            <p:nvPr/>
          </p:nvSpPr>
          <p:spPr>
            <a:xfrm>
              <a:off x="0" y="2368640"/>
              <a:ext cx="8382000" cy="623700"/>
            </a:xfrm>
            <a:prstGeom prst="rect">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txBox="1"/>
            <p:nvPr/>
          </p:nvSpPr>
          <p:spPr>
            <a:xfrm>
              <a:off x="0" y="2368640"/>
              <a:ext cx="8382000" cy="623700"/>
            </a:xfrm>
            <a:prstGeom prst="rect">
              <a:avLst/>
            </a:prstGeom>
            <a:noFill/>
            <a:ln>
              <a:noFill/>
            </a:ln>
          </p:spPr>
          <p:txBody>
            <a:bodyPr anchorCtr="0" anchor="t" bIns="128000" lIns="650525" spcFirstLastPara="1" rIns="650525" wrap="square" tIns="2291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 number of users are entering queries or updates against a database</a:t>
              </a:r>
              <a:endParaRPr/>
            </a:p>
          </p:txBody>
        </p:sp>
        <p:sp>
          <p:nvSpPr>
            <p:cNvPr id="368" name="Google Shape;368;p30"/>
            <p:cNvSpPr/>
            <p:nvPr/>
          </p:nvSpPr>
          <p:spPr>
            <a:xfrm>
              <a:off x="419100" y="2206280"/>
              <a:ext cx="5867400" cy="32472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txBox="1"/>
            <p:nvPr/>
          </p:nvSpPr>
          <p:spPr>
            <a:xfrm>
              <a:off x="434952" y="2222132"/>
              <a:ext cx="5835696" cy="293016"/>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None/>
              </a:pPr>
              <a:r>
                <a:rPr lang="en-US" sz="1800">
                  <a:solidFill>
                    <a:schemeClr val="lt1"/>
                  </a:solidFill>
                  <a:latin typeface="Calibri"/>
                  <a:ea typeface="Calibri"/>
                  <a:cs typeface="Calibri"/>
                  <a:sym typeface="Calibri"/>
                </a:rPr>
                <a:t>real-time transaction systems</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375" name="Google Shape;375;p3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76" name="Google Shape;376;p3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1"/>
          <p:cNvSpPr txBox="1"/>
          <p:nvPr/>
        </p:nvSpPr>
        <p:spPr>
          <a:xfrm>
            <a:off x="304800" y="1037272"/>
            <a:ext cx="8153400" cy="98488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b="1" i="0" sz="3200">
              <a:solidFill>
                <a:srgbClr val="A044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Components of a Process</a:t>
            </a:r>
            <a:endParaRPr/>
          </a:p>
        </p:txBody>
      </p:sp>
      <p:sp>
        <p:nvSpPr>
          <p:cNvPr id="378" name="Google Shape;378;p31"/>
          <p:cNvSpPr txBox="1"/>
          <p:nvPr/>
        </p:nvSpPr>
        <p:spPr>
          <a:xfrm>
            <a:off x="4648200" y="2667000"/>
            <a:ext cx="3657600" cy="3733800"/>
          </a:xfrm>
          <a:prstGeom prst="rect">
            <a:avLst/>
          </a:prstGeom>
          <a:noFill/>
          <a:ln>
            <a:noFill/>
          </a:ln>
        </p:spPr>
        <p:txBody>
          <a:bodyPr anchorCtr="0" anchor="t" bIns="45700" lIns="91425" spcFirstLastPara="1" rIns="91425" wrap="square" tIns="45700">
            <a:normAutofit lnSpcReduction="10000"/>
          </a:bodyPr>
          <a:lstStyle/>
          <a:p>
            <a:pPr indent="-342900" lvl="1" marL="342900" marR="0" rtl="0" algn="just">
              <a:spcBef>
                <a:spcPts val="0"/>
              </a:spcBef>
              <a:spcAft>
                <a:spcPts val="0"/>
              </a:spcAft>
              <a:buClr>
                <a:srgbClr val="262626"/>
              </a:buClr>
              <a:buSzPts val="2200"/>
              <a:buFont typeface="Arial"/>
              <a:buChar char="•"/>
            </a:pPr>
            <a:r>
              <a:rPr b="0" i="0" lang="en-US" sz="2200" u="none" cap="none" strike="noStrike">
                <a:solidFill>
                  <a:srgbClr val="262626"/>
                </a:solidFill>
                <a:latin typeface="Calibri"/>
                <a:ea typeface="Calibri"/>
                <a:cs typeface="Calibri"/>
                <a:sym typeface="Calibri"/>
              </a:rPr>
              <a:t>The execution context is   essential:</a:t>
            </a:r>
            <a:endParaRPr/>
          </a:p>
          <a:p>
            <a:pPr indent="-285750" lvl="1" marL="742950" marR="0" rtl="0" algn="just">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It is the internal data by which the OS is able to supervise and control the process</a:t>
            </a:r>
            <a:endParaRPr/>
          </a:p>
          <a:p>
            <a:pPr indent="-285750" lvl="1" marL="742950" marR="0" rtl="0" algn="just">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Includes the contents of the various process registers</a:t>
            </a:r>
            <a:endParaRPr/>
          </a:p>
          <a:p>
            <a:pPr indent="-285750" lvl="1" marL="742950" marR="0" rtl="0" algn="just">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Includes information such as the priority of the process and whether the process is waiting for the completion of a particular I/O event</a:t>
            </a:r>
            <a:endParaRPr/>
          </a:p>
        </p:txBody>
      </p:sp>
      <p:sp>
        <p:nvSpPr>
          <p:cNvPr id="379" name="Google Shape;379;p31"/>
          <p:cNvSpPr txBox="1"/>
          <p:nvPr/>
        </p:nvSpPr>
        <p:spPr>
          <a:xfrm>
            <a:off x="685219" y="2667000"/>
            <a:ext cx="3657600" cy="4267200"/>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 process contains three components:</a:t>
            </a:r>
            <a:endParaRPr/>
          </a:p>
          <a:p>
            <a:pPr indent="-342900" lvl="1" marL="8001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An executable program</a:t>
            </a:r>
            <a:endParaRPr/>
          </a:p>
          <a:p>
            <a:pPr indent="-342900" lvl="1" marL="8001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associated data needed by the program (variables, work space, buffers, etc.)</a:t>
            </a:r>
            <a:endParaRPr/>
          </a:p>
          <a:p>
            <a:pPr indent="-342900" lvl="1" marL="8001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execution context (or “process state”) of the program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385" name="Google Shape;385;p3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86" name="Google Shape;386;p3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2"/>
          <p:cNvSpPr txBox="1"/>
          <p:nvPr/>
        </p:nvSpPr>
        <p:spPr>
          <a:xfrm>
            <a:off x="3048000" y="1485045"/>
            <a:ext cx="5874703"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Management</a:t>
            </a:r>
            <a:endParaRPr/>
          </a:p>
        </p:txBody>
      </p:sp>
      <p:pic>
        <p:nvPicPr>
          <p:cNvPr descr="Fig02_08.gif" id="388" name="Google Shape;388;p32"/>
          <p:cNvPicPr preferRelativeResize="0"/>
          <p:nvPr/>
        </p:nvPicPr>
        <p:blipFill rotWithShape="1">
          <a:blip r:embed="rId4">
            <a:alphaModFix/>
          </a:blip>
          <a:srcRect b="-12687" l="0" r="0" t="-12687"/>
          <a:stretch/>
        </p:blipFill>
        <p:spPr>
          <a:xfrm>
            <a:off x="3962400" y="1692087"/>
            <a:ext cx="4751388" cy="5562600"/>
          </a:xfrm>
          <a:prstGeom prst="rect">
            <a:avLst/>
          </a:prstGeom>
          <a:noFill/>
          <a:ln>
            <a:noFill/>
          </a:ln>
        </p:spPr>
      </p:pic>
      <p:sp>
        <p:nvSpPr>
          <p:cNvPr id="389" name="Google Shape;389;p32"/>
          <p:cNvSpPr txBox="1"/>
          <p:nvPr>
            <p:ph idx="4294967295" type="body"/>
          </p:nvPr>
        </p:nvSpPr>
        <p:spPr>
          <a:xfrm>
            <a:off x="834322" y="2622550"/>
            <a:ext cx="2846387" cy="3352800"/>
          </a:xfrm>
          <a:prstGeom prst="rect">
            <a:avLst/>
          </a:prstGeom>
          <a:noFill/>
          <a:ln>
            <a:noFill/>
          </a:ln>
        </p:spPr>
        <p:txBody>
          <a:bodyPr anchorCtr="0" anchor="t" bIns="0" lIns="0" spcFirstLastPara="1" rIns="0" wrap="square" tIns="0">
            <a:spAutoFit/>
          </a:bodyPr>
          <a:lstStyle/>
          <a:p>
            <a:pPr indent="-209550" lvl="0" marL="0" rtl="0" algn="l">
              <a:spcBef>
                <a:spcPts val="0"/>
              </a:spcBef>
              <a:spcAft>
                <a:spcPts val="0"/>
              </a:spcAft>
              <a:buClr>
                <a:schemeClr val="dk1"/>
              </a:buClr>
              <a:buSzPts val="3300"/>
              <a:buFont typeface="Noto Sans Symbols"/>
              <a:buChar char="▪"/>
            </a:pPr>
            <a:r>
              <a:rPr lang="en-US"/>
              <a:t> The entire state of the process at any instant is contained in its context</a:t>
            </a:r>
            <a:endParaRPr/>
          </a:p>
          <a:p>
            <a:pPr indent="-209550" lvl="0" marL="0" rtl="0" algn="l">
              <a:spcBef>
                <a:spcPts val="0"/>
              </a:spcBef>
              <a:spcAft>
                <a:spcPts val="0"/>
              </a:spcAft>
              <a:buClr>
                <a:schemeClr val="dk1"/>
              </a:buClr>
              <a:buSzPts val="3300"/>
              <a:buFont typeface="Noto Sans Symbols"/>
              <a:buChar char="▪"/>
            </a:pPr>
            <a:r>
              <a:rPr lang="en-US"/>
              <a:t> New features can be designed and incorporated into the OS by expanding the context to include any new information needed to support the feature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395" name="Google Shape;395;p3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396" name="Google Shape;396;p3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33"/>
          <p:cNvSpPr txBox="1"/>
          <p:nvPr/>
        </p:nvSpPr>
        <p:spPr>
          <a:xfrm>
            <a:off x="685800" y="1447800"/>
            <a:ext cx="7824788" cy="11430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A04400"/>
                </a:solidFill>
                <a:latin typeface="Times New Roman"/>
                <a:ea typeface="Times New Roman"/>
                <a:cs typeface="Times New Roman"/>
                <a:sym typeface="Times New Roman"/>
              </a:rPr>
              <a:t>Memory Management</a:t>
            </a:r>
            <a:endParaRPr/>
          </a:p>
        </p:txBody>
      </p:sp>
      <p:sp>
        <p:nvSpPr>
          <p:cNvPr id="398" name="Google Shape;398;p33"/>
          <p:cNvSpPr txBox="1"/>
          <p:nvPr/>
        </p:nvSpPr>
        <p:spPr>
          <a:xfrm>
            <a:off x="658813" y="2286000"/>
            <a:ext cx="7875587" cy="3962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3000">
                <a:solidFill>
                  <a:schemeClr val="dk1"/>
                </a:solidFill>
                <a:latin typeface="Times New Roman"/>
                <a:ea typeface="Times New Roman"/>
                <a:cs typeface="Times New Roman"/>
                <a:sym typeface="Times New Roman"/>
              </a:rPr>
              <a:t>The OS has </a:t>
            </a:r>
            <a:r>
              <a:rPr b="0" i="0" lang="en-US" sz="3000">
                <a:solidFill>
                  <a:schemeClr val="accent1"/>
                </a:solidFill>
                <a:latin typeface="Times New Roman"/>
                <a:ea typeface="Times New Roman"/>
                <a:cs typeface="Times New Roman"/>
                <a:sym typeface="Times New Roman"/>
              </a:rPr>
              <a:t>five</a:t>
            </a:r>
            <a:r>
              <a:rPr b="0" i="0" lang="en-US" sz="3000">
                <a:solidFill>
                  <a:schemeClr val="dk1"/>
                </a:solidFill>
                <a:latin typeface="Times New Roman"/>
                <a:ea typeface="Times New Roman"/>
                <a:cs typeface="Times New Roman"/>
                <a:sym typeface="Times New Roman"/>
              </a:rPr>
              <a:t> principal storage management responsibilities:</a:t>
            </a:r>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p:txBody>
      </p:sp>
      <p:grpSp>
        <p:nvGrpSpPr>
          <p:cNvPr id="399" name="Google Shape;399;p33"/>
          <p:cNvGrpSpPr/>
          <p:nvPr/>
        </p:nvGrpSpPr>
        <p:grpSpPr>
          <a:xfrm>
            <a:off x="534204" y="3429000"/>
            <a:ext cx="8075591" cy="3022600"/>
            <a:chOff x="804" y="0"/>
            <a:chExt cx="8075591" cy="3022600"/>
          </a:xfrm>
        </p:grpSpPr>
        <p:sp>
          <p:nvSpPr>
            <p:cNvPr id="400" name="Google Shape;400;p33"/>
            <p:cNvSpPr/>
            <p:nvPr/>
          </p:nvSpPr>
          <p:spPr>
            <a:xfrm>
              <a:off x="804" y="0"/>
              <a:ext cx="1423764" cy="3022600"/>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txBox="1"/>
            <p:nvPr/>
          </p:nvSpPr>
          <p:spPr>
            <a:xfrm>
              <a:off x="42505" y="41701"/>
              <a:ext cx="1340362" cy="293919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Calibri"/>
                  <a:ea typeface="Calibri"/>
                  <a:cs typeface="Calibri"/>
                  <a:sym typeface="Calibri"/>
                </a:rPr>
                <a:t>process isolation</a:t>
              </a:r>
              <a:endParaRPr/>
            </a:p>
          </p:txBody>
        </p:sp>
        <p:sp>
          <p:nvSpPr>
            <p:cNvPr id="402" name="Google Shape;402;p33"/>
            <p:cNvSpPr/>
            <p:nvPr/>
          </p:nvSpPr>
          <p:spPr>
            <a:xfrm>
              <a:off x="1663761" y="0"/>
              <a:ext cx="1423764" cy="3022600"/>
            </a:xfrm>
            <a:prstGeom prst="roundRect">
              <a:avLst>
                <a:gd fmla="val 1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txBox="1"/>
            <p:nvPr/>
          </p:nvSpPr>
          <p:spPr>
            <a:xfrm>
              <a:off x="1705462" y="41701"/>
              <a:ext cx="1340362" cy="293919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Calibri"/>
                  <a:ea typeface="Calibri"/>
                  <a:cs typeface="Calibri"/>
                  <a:sym typeface="Calibri"/>
                </a:rPr>
                <a:t>automatic allocation and management</a:t>
              </a:r>
              <a:endParaRPr/>
            </a:p>
          </p:txBody>
        </p:sp>
        <p:sp>
          <p:nvSpPr>
            <p:cNvPr id="404" name="Google Shape;404;p33"/>
            <p:cNvSpPr/>
            <p:nvPr/>
          </p:nvSpPr>
          <p:spPr>
            <a:xfrm>
              <a:off x="3326717" y="0"/>
              <a:ext cx="1423764" cy="3022600"/>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txBox="1"/>
            <p:nvPr/>
          </p:nvSpPr>
          <p:spPr>
            <a:xfrm>
              <a:off x="3368418" y="41701"/>
              <a:ext cx="1340362" cy="293919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Calibri"/>
                  <a:ea typeface="Calibri"/>
                  <a:cs typeface="Calibri"/>
                  <a:sym typeface="Calibri"/>
                </a:rPr>
                <a:t>support of modular programming</a:t>
              </a:r>
              <a:endParaRPr/>
            </a:p>
          </p:txBody>
        </p:sp>
        <p:sp>
          <p:nvSpPr>
            <p:cNvPr id="406" name="Google Shape;406;p33"/>
            <p:cNvSpPr/>
            <p:nvPr/>
          </p:nvSpPr>
          <p:spPr>
            <a:xfrm>
              <a:off x="4989674" y="0"/>
              <a:ext cx="1423764" cy="3022600"/>
            </a:xfrm>
            <a:prstGeom prst="roundRect">
              <a:avLst>
                <a:gd fmla="val 1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txBox="1"/>
            <p:nvPr/>
          </p:nvSpPr>
          <p:spPr>
            <a:xfrm>
              <a:off x="5031375" y="41701"/>
              <a:ext cx="1340362" cy="293919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Calibri"/>
                  <a:ea typeface="Calibri"/>
                  <a:cs typeface="Calibri"/>
                  <a:sym typeface="Calibri"/>
                </a:rPr>
                <a:t>protection and access control</a:t>
              </a:r>
              <a:endParaRPr/>
            </a:p>
          </p:txBody>
        </p:sp>
        <p:sp>
          <p:nvSpPr>
            <p:cNvPr id="408" name="Google Shape;408;p33"/>
            <p:cNvSpPr/>
            <p:nvPr/>
          </p:nvSpPr>
          <p:spPr>
            <a:xfrm>
              <a:off x="6652631" y="0"/>
              <a:ext cx="1423764" cy="3022600"/>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txBox="1"/>
            <p:nvPr/>
          </p:nvSpPr>
          <p:spPr>
            <a:xfrm>
              <a:off x="6694332" y="41701"/>
              <a:ext cx="1340362" cy="293919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lang="en-US" sz="1700">
                  <a:solidFill>
                    <a:schemeClr val="lt1"/>
                  </a:solidFill>
                  <a:latin typeface="Calibri"/>
                  <a:ea typeface="Calibri"/>
                  <a:cs typeface="Calibri"/>
                  <a:sym typeface="Calibri"/>
                </a:rPr>
                <a:t>long-term storage</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415" name="Google Shape;415;p3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416" name="Google Shape;416;p3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34"/>
          <p:cNvSpPr txBox="1"/>
          <p:nvPr/>
        </p:nvSpPr>
        <p:spPr>
          <a:xfrm>
            <a:off x="685800" y="1447800"/>
            <a:ext cx="7824788"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A04400"/>
                </a:solidFill>
                <a:latin typeface="Times New Roman"/>
                <a:ea typeface="Times New Roman"/>
                <a:cs typeface="Times New Roman"/>
                <a:sym typeface="Times New Roman"/>
              </a:rPr>
              <a:t>Memory Management (contd..)</a:t>
            </a:r>
            <a:endParaRPr b="1" i="0" sz="3200">
              <a:solidFill>
                <a:srgbClr val="A04400"/>
              </a:solidFill>
              <a:latin typeface="Times New Roman"/>
              <a:ea typeface="Times New Roman"/>
              <a:cs typeface="Times New Roman"/>
              <a:sym typeface="Times New Roman"/>
            </a:endParaRPr>
          </a:p>
        </p:txBody>
      </p:sp>
      <p:sp>
        <p:nvSpPr>
          <p:cNvPr id="418" name="Google Shape;418;p34"/>
          <p:cNvSpPr txBox="1"/>
          <p:nvPr/>
        </p:nvSpPr>
        <p:spPr>
          <a:xfrm>
            <a:off x="369685" y="2209800"/>
            <a:ext cx="8774315" cy="4632037"/>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200"/>
              <a:buFont typeface="Arial"/>
              <a:buChar char="•"/>
            </a:pPr>
            <a:r>
              <a:rPr b="1" i="0" lang="en-US" sz="2200">
                <a:solidFill>
                  <a:schemeClr val="dk1"/>
                </a:solidFill>
                <a:latin typeface="Times New Roman"/>
                <a:ea typeface="Times New Roman"/>
                <a:cs typeface="Times New Roman"/>
                <a:sym typeface="Times New Roman"/>
              </a:rPr>
              <a:t>VIRTUAL MEMORY</a:t>
            </a:r>
            <a:endParaRPr/>
          </a:p>
          <a:p>
            <a:pPr indent="-342900" lvl="1" marL="80010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A facility that allows programs to address memory from a logical point of view, without regard to the amount of main memory physically available</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Conceived to meet the requirement of having multiple user jobs reside in main memory concurrently</a:t>
            </a:r>
            <a:endParaRPr/>
          </a:p>
          <a:p>
            <a:pPr indent="-342900" lvl="0" marL="342900" marR="0" rtl="0" algn="l">
              <a:spcBef>
                <a:spcPts val="0"/>
              </a:spcBef>
              <a:spcAft>
                <a:spcPts val="0"/>
              </a:spcAft>
              <a:buClr>
                <a:schemeClr val="dk1"/>
              </a:buClr>
              <a:buSzPts val="2200"/>
              <a:buFont typeface="Arial"/>
              <a:buChar char="•"/>
            </a:pPr>
            <a:r>
              <a:rPr b="1" i="0" lang="en-US" sz="2200">
                <a:solidFill>
                  <a:schemeClr val="dk1"/>
                </a:solidFill>
                <a:latin typeface="Times New Roman"/>
                <a:ea typeface="Times New Roman"/>
                <a:cs typeface="Times New Roman"/>
                <a:sym typeface="Times New Roman"/>
              </a:rPr>
              <a:t>PAGING</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Allows processes to be comprised of a number of fixed-size blocks, called pages</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Program references a word by means of a virtual address</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consists of a page number and an offset within the page</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each page may be located anywhere in main memory</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Provides for a dynamic mapping between the virtual address used in the program and a real (or physical) address in main memory</a:t>
            </a:r>
            <a:endParaRPr/>
          </a:p>
          <a:p>
            <a:pPr indent="-203200" lvl="0" marL="342900" marR="0" rtl="0" algn="l">
              <a:spcBef>
                <a:spcPts val="0"/>
              </a:spcBef>
              <a:spcAft>
                <a:spcPts val="0"/>
              </a:spcAft>
              <a:buClr>
                <a:schemeClr val="dk1"/>
              </a:buClr>
              <a:buSzPts val="2200"/>
              <a:buFont typeface="Arial"/>
              <a:buNone/>
            </a:pPr>
            <a:r>
              <a:t/>
            </a:r>
            <a:endParaRPr b="1" i="0" sz="2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424" name="Google Shape;424;p3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425" name="Google Shape;425;p3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26" name="Google Shape;426;p35"/>
          <p:cNvGrpSpPr/>
          <p:nvPr/>
        </p:nvGrpSpPr>
        <p:grpSpPr>
          <a:xfrm>
            <a:off x="5146510" y="2566450"/>
            <a:ext cx="1322435" cy="1322435"/>
            <a:chOff x="1828816" y="76194"/>
            <a:chExt cx="1322435" cy="1322435"/>
          </a:xfrm>
        </p:grpSpPr>
        <p:sp>
          <p:nvSpPr>
            <p:cNvPr id="427" name="Google Shape;427;p35"/>
            <p:cNvSpPr/>
            <p:nvPr/>
          </p:nvSpPr>
          <p:spPr>
            <a:xfrm>
              <a:off x="1828816" y="76194"/>
              <a:ext cx="1322435" cy="1322435"/>
            </a:xfrm>
            <a:prstGeom prst="ellipse">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2022482" y="269860"/>
              <a:ext cx="935103" cy="935103"/>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n-US" sz="2800">
                  <a:solidFill>
                    <a:schemeClr val="lt1"/>
                  </a:solidFill>
                  <a:latin typeface="Calibri"/>
                  <a:ea typeface="Calibri"/>
                  <a:cs typeface="Calibri"/>
                  <a:sym typeface="Calibri"/>
                </a:rPr>
                <a:t>Main issues</a:t>
              </a:r>
              <a:endParaRPr/>
            </a:p>
          </p:txBody>
        </p:sp>
      </p:grpSp>
      <p:grpSp>
        <p:nvGrpSpPr>
          <p:cNvPr id="429" name="Google Shape;429;p35"/>
          <p:cNvGrpSpPr/>
          <p:nvPr/>
        </p:nvGrpSpPr>
        <p:grpSpPr>
          <a:xfrm>
            <a:off x="6464282" y="3273068"/>
            <a:ext cx="137154" cy="47722"/>
            <a:chOff x="3146588" y="782812"/>
            <a:chExt cx="137154" cy="47722"/>
          </a:xfrm>
        </p:grpSpPr>
        <p:sp>
          <p:nvSpPr>
            <p:cNvPr id="430" name="Google Shape;430;p35"/>
            <p:cNvSpPr/>
            <p:nvPr/>
          </p:nvSpPr>
          <p:spPr>
            <a:xfrm rot="327365">
              <a:off x="3147952" y="789123"/>
              <a:ext cx="134426" cy="35099"/>
            </a:xfrm>
            <a:custGeom>
              <a:rect b="b" l="l" r="r" t="t"/>
              <a:pathLst>
                <a:path extrusionOk="0" h="120000" w="120000">
                  <a:moveTo>
                    <a:pt x="0" y="59998"/>
                  </a:moveTo>
                  <a:lnTo>
                    <a:pt x="120000" y="59998"/>
                  </a:lnTo>
                </a:path>
              </a:pathLst>
            </a:custGeom>
            <a:noFill/>
            <a:ln cap="flat" cmpd="sng" w="9525">
              <a:solidFill>
                <a:srgbClr val="366093"/>
              </a:solidFill>
              <a:prstDash val="solid"/>
              <a:round/>
              <a:headEnd len="sm" w="sm" type="none"/>
              <a:tailEnd len="sm" w="sm" type="none"/>
            </a:ln>
          </p:spPr>
        </p:sp>
        <p:sp>
          <p:nvSpPr>
            <p:cNvPr id="431" name="Google Shape;431;p35"/>
            <p:cNvSpPr/>
            <p:nvPr/>
          </p:nvSpPr>
          <p:spPr>
            <a:xfrm rot="327365">
              <a:off x="3211805" y="803312"/>
              <a:ext cx="6721" cy="672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grpSp>
      <p:grpSp>
        <p:nvGrpSpPr>
          <p:cNvPr id="432" name="Google Shape;432;p35"/>
          <p:cNvGrpSpPr/>
          <p:nvPr/>
        </p:nvGrpSpPr>
        <p:grpSpPr>
          <a:xfrm>
            <a:off x="6594300" y="2718853"/>
            <a:ext cx="1618026" cy="1322435"/>
            <a:chOff x="3276606" y="228597"/>
            <a:chExt cx="1618026" cy="1322435"/>
          </a:xfrm>
        </p:grpSpPr>
        <p:sp>
          <p:nvSpPr>
            <p:cNvPr id="433" name="Google Shape;433;p35"/>
            <p:cNvSpPr/>
            <p:nvPr/>
          </p:nvSpPr>
          <p:spPr>
            <a:xfrm>
              <a:off x="3276606" y="228597"/>
              <a:ext cx="1618026" cy="1322435"/>
            </a:xfrm>
            <a:prstGeom prst="ellipse">
              <a:avLst/>
            </a:prstGeom>
            <a:solidFill>
              <a:srgbClr val="953734"/>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a:off x="3513560" y="422263"/>
              <a:ext cx="1144118" cy="935103"/>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None/>
              </a:pPr>
              <a:r>
                <a:rPr lang="en-US" sz="1800">
                  <a:solidFill>
                    <a:schemeClr val="lt1"/>
                  </a:solidFill>
                  <a:latin typeface="Calibri"/>
                  <a:ea typeface="Calibri"/>
                  <a:cs typeface="Calibri"/>
                  <a:sym typeface="Calibri"/>
                </a:rPr>
                <a:t>availability</a:t>
              </a:r>
              <a:endParaRPr/>
            </a:p>
          </p:txBody>
        </p:sp>
      </p:grpSp>
      <p:grpSp>
        <p:nvGrpSpPr>
          <p:cNvPr id="435" name="Google Shape;435;p35"/>
          <p:cNvGrpSpPr/>
          <p:nvPr/>
        </p:nvGrpSpPr>
        <p:grpSpPr>
          <a:xfrm>
            <a:off x="6312930" y="3627221"/>
            <a:ext cx="451391" cy="371227"/>
            <a:chOff x="2995236" y="1136965"/>
            <a:chExt cx="451391" cy="371227"/>
          </a:xfrm>
        </p:grpSpPr>
        <p:sp>
          <p:nvSpPr>
            <p:cNvPr id="436" name="Google Shape;436;p35"/>
            <p:cNvSpPr/>
            <p:nvPr/>
          </p:nvSpPr>
          <p:spPr>
            <a:xfrm rot="2320876">
              <a:off x="2945864" y="1305029"/>
              <a:ext cx="550135" cy="35099"/>
            </a:xfrm>
            <a:custGeom>
              <a:rect b="b" l="l" r="r" t="t"/>
              <a:pathLst>
                <a:path extrusionOk="0" h="120000" w="120000">
                  <a:moveTo>
                    <a:pt x="0" y="59998"/>
                  </a:moveTo>
                  <a:lnTo>
                    <a:pt x="120000" y="59998"/>
                  </a:lnTo>
                </a:path>
              </a:pathLst>
            </a:custGeom>
            <a:noFill/>
            <a:ln cap="flat" cmpd="sng" w="9525">
              <a:solidFill>
                <a:srgbClr val="366093"/>
              </a:solidFill>
              <a:prstDash val="solid"/>
              <a:round/>
              <a:headEnd len="sm" w="sm" type="none"/>
              <a:tailEnd len="sm" w="sm" type="none"/>
            </a:ln>
          </p:spPr>
        </p:sp>
        <p:sp>
          <p:nvSpPr>
            <p:cNvPr id="437" name="Google Shape;437;p35"/>
            <p:cNvSpPr/>
            <p:nvPr/>
          </p:nvSpPr>
          <p:spPr>
            <a:xfrm rot="2320876">
              <a:off x="3207178" y="1308825"/>
              <a:ext cx="27506" cy="275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grpSp>
      <p:grpSp>
        <p:nvGrpSpPr>
          <p:cNvPr id="438" name="Google Shape;438;p35"/>
          <p:cNvGrpSpPr/>
          <p:nvPr/>
        </p:nvGrpSpPr>
        <p:grpSpPr>
          <a:xfrm>
            <a:off x="6441897" y="3785657"/>
            <a:ext cx="1967692" cy="1474833"/>
            <a:chOff x="3124203" y="1295401"/>
            <a:chExt cx="1967692" cy="1474833"/>
          </a:xfrm>
        </p:grpSpPr>
        <p:sp>
          <p:nvSpPr>
            <p:cNvPr id="439" name="Google Shape;439;p35"/>
            <p:cNvSpPr/>
            <p:nvPr/>
          </p:nvSpPr>
          <p:spPr>
            <a:xfrm>
              <a:off x="3124203" y="1295401"/>
              <a:ext cx="1967692" cy="1474833"/>
            </a:xfrm>
            <a:prstGeom prst="ellipse">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3412365" y="1511385"/>
              <a:ext cx="1391368" cy="1042865"/>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Calibri"/>
                  <a:ea typeface="Calibri"/>
                  <a:cs typeface="Calibri"/>
                  <a:sym typeface="Calibri"/>
                </a:rPr>
                <a:t>confidentiality</a:t>
              </a:r>
              <a:endParaRPr/>
            </a:p>
          </p:txBody>
        </p:sp>
      </p:grpSp>
      <p:grpSp>
        <p:nvGrpSpPr>
          <p:cNvPr id="441" name="Google Shape;441;p35"/>
          <p:cNvGrpSpPr/>
          <p:nvPr/>
        </p:nvGrpSpPr>
        <p:grpSpPr>
          <a:xfrm>
            <a:off x="5962677" y="3861589"/>
            <a:ext cx="223490" cy="713361"/>
            <a:chOff x="2644983" y="1371333"/>
            <a:chExt cx="223490" cy="713361"/>
          </a:xfrm>
        </p:grpSpPr>
        <p:sp>
          <p:nvSpPr>
            <p:cNvPr id="442" name="Google Shape;442;p35"/>
            <p:cNvSpPr/>
            <p:nvPr/>
          </p:nvSpPr>
          <p:spPr>
            <a:xfrm rot="4495912">
              <a:off x="2392072" y="1710464"/>
              <a:ext cx="729312" cy="35099"/>
            </a:xfrm>
            <a:custGeom>
              <a:rect b="b" l="l" r="r" t="t"/>
              <a:pathLst>
                <a:path extrusionOk="0" h="120000" w="120000">
                  <a:moveTo>
                    <a:pt x="0" y="59998"/>
                  </a:moveTo>
                  <a:lnTo>
                    <a:pt x="120000" y="59998"/>
                  </a:lnTo>
                </a:path>
              </a:pathLst>
            </a:custGeom>
            <a:noFill/>
            <a:ln cap="flat" cmpd="sng" w="9525">
              <a:solidFill>
                <a:srgbClr val="366093"/>
              </a:solidFill>
              <a:prstDash val="solid"/>
              <a:round/>
              <a:headEnd len="sm" w="sm" type="none"/>
              <a:tailEnd len="sm" w="sm" type="none"/>
            </a:ln>
          </p:spPr>
        </p:sp>
        <p:sp>
          <p:nvSpPr>
            <p:cNvPr id="443" name="Google Shape;443;p35"/>
            <p:cNvSpPr/>
            <p:nvPr/>
          </p:nvSpPr>
          <p:spPr>
            <a:xfrm rot="4495912">
              <a:off x="2738495" y="1709781"/>
              <a:ext cx="36465" cy="3646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grpSp>
      <p:grpSp>
        <p:nvGrpSpPr>
          <p:cNvPr id="444" name="Google Shape;444;p35"/>
          <p:cNvGrpSpPr/>
          <p:nvPr/>
        </p:nvGrpSpPr>
        <p:grpSpPr>
          <a:xfrm>
            <a:off x="5679898" y="4547653"/>
            <a:ext cx="1322435" cy="1322435"/>
            <a:chOff x="2362204" y="2057397"/>
            <a:chExt cx="1322435" cy="1322435"/>
          </a:xfrm>
        </p:grpSpPr>
        <p:sp>
          <p:nvSpPr>
            <p:cNvPr id="445" name="Google Shape;445;p35"/>
            <p:cNvSpPr/>
            <p:nvPr/>
          </p:nvSpPr>
          <p:spPr>
            <a:xfrm>
              <a:off x="2362204" y="2057397"/>
              <a:ext cx="1322435" cy="1322435"/>
            </a:xfrm>
            <a:prstGeom prst="ellipse">
              <a:avLst/>
            </a:prstGeom>
            <a:solidFill>
              <a:srgbClr val="5F497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2555870" y="2251063"/>
              <a:ext cx="935103" cy="935103"/>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Calibri"/>
                  <a:ea typeface="Calibri"/>
                  <a:cs typeface="Calibri"/>
                  <a:sym typeface="Calibri"/>
                </a:rPr>
                <a:t>data integrity</a:t>
              </a:r>
              <a:endParaRPr/>
            </a:p>
          </p:txBody>
        </p:sp>
      </p:grpSp>
      <p:grpSp>
        <p:nvGrpSpPr>
          <p:cNvPr id="447" name="Google Shape;447;p35"/>
          <p:cNvGrpSpPr/>
          <p:nvPr/>
        </p:nvGrpSpPr>
        <p:grpSpPr>
          <a:xfrm>
            <a:off x="5550271" y="3843824"/>
            <a:ext cx="49921" cy="58814"/>
            <a:chOff x="2232577" y="1353568"/>
            <a:chExt cx="49921" cy="58814"/>
          </a:xfrm>
        </p:grpSpPr>
        <p:sp>
          <p:nvSpPr>
            <p:cNvPr id="448" name="Google Shape;448;p35"/>
            <p:cNvSpPr/>
            <p:nvPr/>
          </p:nvSpPr>
          <p:spPr>
            <a:xfrm rot="6588374">
              <a:off x="2232602" y="1365425"/>
              <a:ext cx="49871" cy="35099"/>
            </a:xfrm>
            <a:custGeom>
              <a:rect b="b" l="l" r="r" t="t"/>
              <a:pathLst>
                <a:path extrusionOk="0" h="120000" w="120000">
                  <a:moveTo>
                    <a:pt x="0" y="59998"/>
                  </a:moveTo>
                  <a:lnTo>
                    <a:pt x="120000" y="59998"/>
                  </a:lnTo>
                </a:path>
              </a:pathLst>
            </a:custGeom>
            <a:noFill/>
            <a:ln cap="flat" cmpd="sng" w="9525">
              <a:solidFill>
                <a:srgbClr val="366093"/>
              </a:solidFill>
              <a:prstDash val="solid"/>
              <a:round/>
              <a:headEnd len="sm" w="sm" type="none"/>
              <a:tailEnd len="sm" w="sm" type="none"/>
            </a:ln>
          </p:spPr>
        </p:sp>
        <p:sp>
          <p:nvSpPr>
            <p:cNvPr id="449" name="Google Shape;449;p35"/>
            <p:cNvSpPr/>
            <p:nvPr/>
          </p:nvSpPr>
          <p:spPr>
            <a:xfrm rot="-4211626">
              <a:off x="2256291" y="1381728"/>
              <a:ext cx="2493" cy="24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grpSp>
      <p:grpSp>
        <p:nvGrpSpPr>
          <p:cNvPr id="450" name="Google Shape;450;p35"/>
          <p:cNvGrpSpPr/>
          <p:nvPr/>
        </p:nvGrpSpPr>
        <p:grpSpPr>
          <a:xfrm>
            <a:off x="4536897" y="3861857"/>
            <a:ext cx="1573183" cy="1420759"/>
            <a:chOff x="1219203" y="1371601"/>
            <a:chExt cx="1573183" cy="1420759"/>
          </a:xfrm>
        </p:grpSpPr>
        <p:sp>
          <p:nvSpPr>
            <p:cNvPr id="451" name="Google Shape;451;p35"/>
            <p:cNvSpPr/>
            <p:nvPr/>
          </p:nvSpPr>
          <p:spPr>
            <a:xfrm>
              <a:off x="1219203" y="1371601"/>
              <a:ext cx="1573183" cy="1420759"/>
            </a:xfrm>
            <a:prstGeom prst="ellipse">
              <a:avLst/>
            </a:prstGeom>
            <a:solidFill>
              <a:srgbClr val="76923C"/>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1449590" y="1579666"/>
              <a:ext cx="1112409" cy="100462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Calibri"/>
                  <a:ea typeface="Calibri"/>
                  <a:cs typeface="Calibri"/>
                  <a:sym typeface="Calibri"/>
                </a:rPr>
                <a:t>authenticity</a:t>
              </a:r>
              <a:endParaRPr sz="1600">
                <a:solidFill>
                  <a:schemeClr val="lt1"/>
                </a:solidFill>
                <a:latin typeface="Calibri"/>
                <a:ea typeface="Calibri"/>
                <a:cs typeface="Calibri"/>
                <a:sym typeface="Calibri"/>
              </a:endParaRPr>
            </a:p>
          </p:txBody>
        </p:sp>
      </p:grpSp>
      <p:sp>
        <p:nvSpPr>
          <p:cNvPr id="453" name="Google Shape;453;p35"/>
          <p:cNvSpPr txBox="1"/>
          <p:nvPr/>
        </p:nvSpPr>
        <p:spPr>
          <a:xfrm>
            <a:off x="1637877" y="1513464"/>
            <a:ext cx="7824788"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A04400"/>
                </a:solidFill>
                <a:latin typeface="Times New Roman"/>
                <a:ea typeface="Times New Roman"/>
                <a:cs typeface="Times New Roman"/>
                <a:sym typeface="Times New Roman"/>
              </a:rPr>
              <a:t>Information Protection and Security</a:t>
            </a:r>
            <a:endParaRPr/>
          </a:p>
        </p:txBody>
      </p:sp>
      <p:sp>
        <p:nvSpPr>
          <p:cNvPr id="454" name="Google Shape;454;p35"/>
          <p:cNvSpPr txBox="1"/>
          <p:nvPr/>
        </p:nvSpPr>
        <p:spPr>
          <a:xfrm>
            <a:off x="457200" y="2566450"/>
            <a:ext cx="3747880" cy="3046988"/>
          </a:xfrm>
          <a:prstGeom prst="rect">
            <a:avLst/>
          </a:prstGeom>
          <a:noFill/>
          <a:ln>
            <a:noFill/>
          </a:ln>
        </p:spPr>
        <p:txBody>
          <a:bodyPr anchorCtr="0" anchor="t" bIns="0" lIns="0" spcFirstLastPara="1" rIns="0" wrap="square" tIns="0">
            <a:spAutoFit/>
          </a:bodyPr>
          <a:lstStyle/>
          <a:p>
            <a:pPr indent="-342900" lvl="0" marL="342900" marR="0" rtl="0" algn="just">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The nature of the threat that concerns an organization will vary greatly depending on the circumstances</a:t>
            </a:r>
            <a:endParaRPr/>
          </a:p>
          <a:p>
            <a:pPr indent="-342900" lvl="0" marL="342900" marR="0" rtl="0" algn="just">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The problem involves controlling access to computer systems and the information stored in them</a:t>
            </a:r>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460" name="Google Shape;460;p3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461" name="Google Shape;461;p3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6"/>
          <p:cNvSpPr txBox="1"/>
          <p:nvPr/>
        </p:nvSpPr>
        <p:spPr>
          <a:xfrm>
            <a:off x="658813" y="1564957"/>
            <a:ext cx="7824787"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244061"/>
                </a:solidFill>
                <a:latin typeface="Times New Roman"/>
                <a:ea typeface="Times New Roman"/>
                <a:cs typeface="Times New Roman"/>
                <a:sym typeface="Times New Roman"/>
              </a:rPr>
              <a:t>Scheduling and Resource Management</a:t>
            </a:r>
            <a:endParaRPr/>
          </a:p>
        </p:txBody>
      </p:sp>
      <p:sp>
        <p:nvSpPr>
          <p:cNvPr id="463" name="Google Shape;463;p36"/>
          <p:cNvSpPr txBox="1"/>
          <p:nvPr/>
        </p:nvSpPr>
        <p:spPr>
          <a:xfrm>
            <a:off x="609600" y="2489200"/>
            <a:ext cx="7772400" cy="2000548"/>
          </a:xfrm>
          <a:prstGeom prst="rect">
            <a:avLst/>
          </a:prstGeom>
          <a:noFill/>
          <a:ln>
            <a:noFill/>
          </a:ln>
        </p:spPr>
        <p:txBody>
          <a:bodyPr anchorCtr="0" anchor="t" bIns="0" lIns="0" spcFirstLastPara="1" rIns="0" wrap="square" tIns="0">
            <a:spAutoFit/>
          </a:bodyPr>
          <a:lstStyle/>
          <a:p>
            <a:pPr indent="-457200" lvl="0" marL="457200" marR="0" rtl="0" algn="just">
              <a:spcBef>
                <a:spcPts val="0"/>
              </a:spcBef>
              <a:spcAft>
                <a:spcPts val="0"/>
              </a:spcAft>
              <a:buClr>
                <a:schemeClr val="dk1"/>
              </a:buClr>
              <a:buSzPts val="3000"/>
              <a:buFont typeface="Arial"/>
              <a:buChar char="•"/>
            </a:pPr>
            <a:r>
              <a:rPr b="0" i="0" lang="en-US" sz="3000">
                <a:solidFill>
                  <a:schemeClr val="dk1"/>
                </a:solidFill>
                <a:latin typeface="Times New Roman"/>
                <a:ea typeface="Times New Roman"/>
                <a:cs typeface="Times New Roman"/>
                <a:sym typeface="Times New Roman"/>
              </a:rPr>
              <a:t>Key responsibility of an OS is managing resources</a:t>
            </a:r>
            <a:endParaRPr/>
          </a:p>
          <a:p>
            <a:pPr indent="-457200" lvl="0" marL="457200" marR="0" rtl="0" algn="just">
              <a:spcBef>
                <a:spcPts val="0"/>
              </a:spcBef>
              <a:spcAft>
                <a:spcPts val="0"/>
              </a:spcAft>
              <a:buClr>
                <a:schemeClr val="dk1"/>
              </a:buClr>
              <a:buSzPts val="3000"/>
              <a:buFont typeface="Arial"/>
              <a:buChar char="•"/>
            </a:pPr>
            <a:r>
              <a:rPr b="0" i="0" lang="en-US" sz="3000">
                <a:solidFill>
                  <a:schemeClr val="dk1"/>
                </a:solidFill>
                <a:latin typeface="Times New Roman"/>
                <a:ea typeface="Times New Roman"/>
                <a:cs typeface="Times New Roman"/>
                <a:sym typeface="Times New Roman"/>
              </a:rPr>
              <a:t>Resource allocation policies must consider:</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p:txBody>
      </p:sp>
      <p:grpSp>
        <p:nvGrpSpPr>
          <p:cNvPr id="464" name="Google Shape;464;p36"/>
          <p:cNvGrpSpPr/>
          <p:nvPr/>
        </p:nvGrpSpPr>
        <p:grpSpPr>
          <a:xfrm>
            <a:off x="3172086" y="4088510"/>
            <a:ext cx="2647427" cy="2592578"/>
            <a:chOff x="2486286" y="202310"/>
            <a:chExt cx="2647427" cy="2592578"/>
          </a:xfrm>
        </p:grpSpPr>
        <p:sp>
          <p:nvSpPr>
            <p:cNvPr id="465" name="Google Shape;465;p36"/>
            <p:cNvSpPr/>
            <p:nvPr/>
          </p:nvSpPr>
          <p:spPr>
            <a:xfrm>
              <a:off x="2616065" y="202310"/>
              <a:ext cx="2517648" cy="2517648"/>
            </a:xfrm>
            <a:prstGeom prst="pie">
              <a:avLst>
                <a:gd fmla="val 16200000" name="adj1"/>
                <a:gd fmla="val 1800000" name="adj2"/>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txBox="1"/>
            <p:nvPr/>
          </p:nvSpPr>
          <p:spPr>
            <a:xfrm>
              <a:off x="3984886" y="666876"/>
              <a:ext cx="854202" cy="839216"/>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n-US" sz="1400">
                  <a:solidFill>
                    <a:schemeClr val="lt1"/>
                  </a:solidFill>
                  <a:latin typeface="Calibri"/>
                  <a:ea typeface="Calibri"/>
                  <a:cs typeface="Calibri"/>
                  <a:sym typeface="Calibri"/>
                </a:rPr>
                <a:t>fairness</a:t>
              </a:r>
              <a:endParaRPr/>
            </a:p>
          </p:txBody>
        </p:sp>
        <p:sp>
          <p:nvSpPr>
            <p:cNvPr id="467" name="Google Shape;467;p36"/>
            <p:cNvSpPr/>
            <p:nvPr/>
          </p:nvSpPr>
          <p:spPr>
            <a:xfrm>
              <a:off x="2486286" y="277240"/>
              <a:ext cx="2517648" cy="2517648"/>
            </a:xfrm>
            <a:prstGeom prst="pie">
              <a:avLst>
                <a:gd fmla="val 1800000" name="adj1"/>
                <a:gd fmla="val 9000000" name="adj2"/>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txBox="1"/>
            <p:nvPr/>
          </p:nvSpPr>
          <p:spPr>
            <a:xfrm>
              <a:off x="3175642" y="1865757"/>
              <a:ext cx="1138936" cy="77927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n-US" sz="1400">
                  <a:solidFill>
                    <a:schemeClr val="lt1"/>
                  </a:solidFill>
                  <a:latin typeface="Calibri"/>
                  <a:ea typeface="Calibri"/>
                  <a:cs typeface="Calibri"/>
                  <a:sym typeface="Calibri"/>
                </a:rPr>
                <a:t>differential responsiveness</a:t>
              </a:r>
              <a:endParaRPr/>
            </a:p>
          </p:txBody>
        </p:sp>
        <p:sp>
          <p:nvSpPr>
            <p:cNvPr id="469" name="Google Shape;469;p36"/>
            <p:cNvSpPr/>
            <p:nvPr/>
          </p:nvSpPr>
          <p:spPr>
            <a:xfrm>
              <a:off x="2486286" y="277240"/>
              <a:ext cx="2517648" cy="2517648"/>
            </a:xfrm>
            <a:prstGeom prst="pie">
              <a:avLst>
                <a:gd fmla="val 9000000" name="adj1"/>
                <a:gd fmla="val 16200000" name="adj2"/>
              </a:avLst>
            </a:prstGeom>
            <a:solidFill>
              <a:srgbClr val="76923C"/>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txBox="1"/>
            <p:nvPr/>
          </p:nvSpPr>
          <p:spPr>
            <a:xfrm>
              <a:off x="2756034" y="771779"/>
              <a:ext cx="854202" cy="839216"/>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n-US" sz="1400">
                  <a:solidFill>
                    <a:schemeClr val="lt1"/>
                  </a:solidFill>
                  <a:latin typeface="Calibri"/>
                  <a:ea typeface="Calibri"/>
                  <a:cs typeface="Calibri"/>
                  <a:sym typeface="Calibri"/>
                </a:rPr>
                <a:t>efficiency</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476" name="Google Shape;476;p3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477" name="Google Shape;477;p3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37"/>
          <p:cNvSpPr txBox="1"/>
          <p:nvPr/>
        </p:nvSpPr>
        <p:spPr>
          <a:xfrm>
            <a:off x="304800" y="1262313"/>
            <a:ext cx="8458200" cy="110799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600">
                <a:solidFill>
                  <a:srgbClr val="E36C09"/>
                </a:solidFill>
                <a:latin typeface="Times New Roman"/>
                <a:ea typeface="Times New Roman"/>
                <a:cs typeface="Times New Roman"/>
                <a:sym typeface="Times New Roman"/>
              </a:rPr>
              <a:t>Key Elements of an</a:t>
            </a:r>
            <a:br>
              <a:rPr b="1" i="0" lang="en-US" sz="3600">
                <a:solidFill>
                  <a:srgbClr val="E36C09"/>
                </a:solidFill>
                <a:latin typeface="Times New Roman"/>
                <a:ea typeface="Times New Roman"/>
                <a:cs typeface="Times New Roman"/>
                <a:sym typeface="Times New Roman"/>
              </a:rPr>
            </a:br>
            <a:r>
              <a:rPr b="1" i="0" lang="en-US" sz="3600">
                <a:solidFill>
                  <a:srgbClr val="E36C09"/>
                </a:solidFill>
                <a:latin typeface="Times New Roman"/>
                <a:ea typeface="Times New Roman"/>
                <a:cs typeface="Times New Roman"/>
                <a:sym typeface="Times New Roman"/>
              </a:rPr>
              <a:t> Operating System</a:t>
            </a:r>
            <a:endParaRPr/>
          </a:p>
        </p:txBody>
      </p:sp>
      <p:pic>
        <p:nvPicPr>
          <p:cNvPr descr="Fig02_11.gif" id="479" name="Google Shape;479;p37"/>
          <p:cNvPicPr preferRelativeResize="0"/>
          <p:nvPr/>
        </p:nvPicPr>
        <p:blipFill rotWithShape="1">
          <a:blip r:embed="rId4">
            <a:alphaModFix/>
          </a:blip>
          <a:srcRect b="0" l="-14423" r="-14423" t="0"/>
          <a:stretch/>
        </p:blipFill>
        <p:spPr>
          <a:xfrm>
            <a:off x="914400" y="2362200"/>
            <a:ext cx="7315200" cy="4391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8"/>
          <p:cNvSpPr txBox="1"/>
          <p:nvPr>
            <p:ph type="title"/>
          </p:nvPr>
        </p:nvSpPr>
        <p:spPr>
          <a:xfrm>
            <a:off x="-2057400" y="1951552"/>
            <a:ext cx="7824788" cy="1067747"/>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a:solidFill>
                  <a:srgbClr val="A04400"/>
                </a:solidFill>
              </a:rPr>
              <a:t>OS Design</a:t>
            </a:r>
            <a:endParaRPr/>
          </a:p>
        </p:txBody>
      </p:sp>
      <p:sp>
        <p:nvSpPr>
          <p:cNvPr id="485" name="Google Shape;485;p38"/>
          <p:cNvSpPr txBox="1"/>
          <p:nvPr>
            <p:ph idx="1" type="body"/>
          </p:nvPr>
        </p:nvSpPr>
        <p:spPr>
          <a:xfrm>
            <a:off x="639617" y="3137928"/>
            <a:ext cx="3657600" cy="33855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Distributed Operating System</a:t>
            </a:r>
            <a:endParaRPr/>
          </a:p>
        </p:txBody>
      </p:sp>
      <p:sp>
        <p:nvSpPr>
          <p:cNvPr id="486" name="Google Shape;486;p38"/>
          <p:cNvSpPr txBox="1"/>
          <p:nvPr/>
        </p:nvSpPr>
        <p:spPr>
          <a:xfrm>
            <a:off x="660399" y="3810947"/>
            <a:ext cx="3657600" cy="3001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rgbClr val="262626"/>
              </a:buClr>
              <a:buSzPts val="1800"/>
              <a:buFont typeface="Arial"/>
              <a:buChar char="•"/>
            </a:pPr>
            <a:r>
              <a:rPr lang="en-US" sz="1800">
                <a:solidFill>
                  <a:srgbClr val="262626"/>
                </a:solidFill>
                <a:latin typeface="Calibri"/>
                <a:ea typeface="Calibri"/>
                <a:cs typeface="Calibri"/>
                <a:sym typeface="Calibri"/>
              </a:rPr>
              <a:t>Provides the illusion of</a:t>
            </a:r>
            <a:endParaRPr/>
          </a:p>
          <a:p>
            <a:pPr indent="-285750" lvl="1" marL="742950" marR="0" rtl="0" algn="l">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 a single main memory space </a:t>
            </a:r>
            <a:endParaRPr/>
          </a:p>
          <a:p>
            <a:pPr indent="-285750" lvl="1" marL="742950" marR="0" rtl="0" algn="l">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single secondary memory space</a:t>
            </a:r>
            <a:endParaRPr/>
          </a:p>
          <a:p>
            <a:pPr indent="-285750" lvl="1" marL="742950" marR="0" rtl="0" algn="l">
              <a:spcBef>
                <a:spcPts val="0"/>
              </a:spcBef>
              <a:spcAft>
                <a:spcPts val="0"/>
              </a:spcAft>
              <a:buClr>
                <a:srgbClr val="262626"/>
              </a:buClr>
              <a:buSzPts val="1800"/>
              <a:buFont typeface="Arial"/>
              <a:buChar char="•"/>
            </a:pPr>
            <a:r>
              <a:rPr b="0" i="0" lang="en-US" sz="1800" u="none" cap="none" strike="noStrike">
                <a:solidFill>
                  <a:srgbClr val="262626"/>
                </a:solidFill>
                <a:latin typeface="Calibri"/>
                <a:ea typeface="Calibri"/>
                <a:cs typeface="Calibri"/>
                <a:sym typeface="Calibri"/>
              </a:rPr>
              <a:t>unified access facilities</a:t>
            </a:r>
            <a:endParaRPr/>
          </a:p>
          <a:p>
            <a:pPr indent="-285750" lvl="0" marL="285750" marR="0" rtl="0" algn="l">
              <a:spcBef>
                <a:spcPts val="0"/>
              </a:spcBef>
              <a:spcAft>
                <a:spcPts val="0"/>
              </a:spcAft>
              <a:buClr>
                <a:srgbClr val="262626"/>
              </a:buClr>
              <a:buSzPts val="1800"/>
              <a:buFont typeface="Arial"/>
              <a:buChar char="•"/>
            </a:pPr>
            <a:r>
              <a:rPr lang="en-US" sz="1800">
                <a:solidFill>
                  <a:srgbClr val="262626"/>
                </a:solidFill>
                <a:latin typeface="Calibri"/>
                <a:ea typeface="Calibri"/>
                <a:cs typeface="Calibri"/>
                <a:sym typeface="Calibri"/>
              </a:rPr>
              <a:t>State of the art for distributed operating systems lags that of uniprocessor and SMP operating systems</a:t>
            </a:r>
            <a:endParaRPr/>
          </a:p>
        </p:txBody>
      </p:sp>
      <p:sp>
        <p:nvSpPr>
          <p:cNvPr id="487" name="Google Shape;487;p38"/>
          <p:cNvSpPr txBox="1"/>
          <p:nvPr/>
        </p:nvSpPr>
        <p:spPr>
          <a:xfrm>
            <a:off x="4775199" y="3019299"/>
            <a:ext cx="3657600" cy="730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Object-Oriented  Design</a:t>
            </a:r>
            <a:endParaRPr/>
          </a:p>
        </p:txBody>
      </p:sp>
      <p:sp>
        <p:nvSpPr>
          <p:cNvPr id="488" name="Google Shape;488;p38"/>
          <p:cNvSpPr txBox="1"/>
          <p:nvPr/>
        </p:nvSpPr>
        <p:spPr>
          <a:xfrm>
            <a:off x="4775199" y="3734747"/>
            <a:ext cx="3657600" cy="325278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Used for adding modular extensions to a small kernel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Enables programmers to customize an operating system without disrupting system integrity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Eases the development of distributed tools and full-blown distributed operating systems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38"/>
          <p:cNvSpPr txBox="1"/>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SRM</a:t>
            </a:r>
            <a:endParaRPr b="1" i="0" sz="3200">
              <a:solidFill>
                <a:srgbClr val="BF0000"/>
              </a:solidFill>
              <a:latin typeface="Times New Roman"/>
              <a:ea typeface="Times New Roman"/>
              <a:cs typeface="Times New Roman"/>
              <a:sym typeface="Times New Roman"/>
            </a:endParaRPr>
          </a:p>
        </p:txBody>
      </p:sp>
      <p:sp>
        <p:nvSpPr>
          <p:cNvPr id="490" name="Google Shape;490;p3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491" name="Google Shape;491;p3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497" name="Google Shape;497;p3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498" name="Google Shape;498;p3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99" name="Google Shape;499;p39"/>
          <p:cNvGrpSpPr/>
          <p:nvPr/>
        </p:nvGrpSpPr>
        <p:grpSpPr>
          <a:xfrm>
            <a:off x="430466" y="3684642"/>
            <a:ext cx="1522556" cy="895288"/>
            <a:chOff x="0" y="1305386"/>
            <a:chExt cx="1522556" cy="895288"/>
          </a:xfrm>
        </p:grpSpPr>
        <p:sp>
          <p:nvSpPr>
            <p:cNvPr id="500" name="Google Shape;500;p39"/>
            <p:cNvSpPr/>
            <p:nvPr/>
          </p:nvSpPr>
          <p:spPr>
            <a:xfrm>
              <a:off x="0" y="1305386"/>
              <a:ext cx="1522556" cy="895288"/>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26222" y="1331608"/>
              <a:ext cx="1470112" cy="842844"/>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b="1" lang="en-US" sz="1600">
                  <a:solidFill>
                    <a:schemeClr val="lt1"/>
                  </a:solidFill>
                  <a:latin typeface="Calibri"/>
                  <a:ea typeface="Calibri"/>
                  <a:cs typeface="Calibri"/>
                  <a:sym typeface="Calibri"/>
                </a:rPr>
                <a:t>Simultaneous concurrent processes or threads</a:t>
              </a:r>
              <a:endParaRPr sz="1600">
                <a:solidFill>
                  <a:schemeClr val="lt1"/>
                </a:solidFill>
                <a:latin typeface="Calibri"/>
                <a:ea typeface="Calibri"/>
                <a:cs typeface="Calibri"/>
                <a:sym typeface="Calibri"/>
              </a:endParaRPr>
            </a:p>
          </p:txBody>
        </p:sp>
      </p:grpSp>
      <p:sp>
        <p:nvSpPr>
          <p:cNvPr id="502" name="Google Shape;502;p39"/>
          <p:cNvSpPr/>
          <p:nvPr/>
        </p:nvSpPr>
        <p:spPr>
          <a:xfrm>
            <a:off x="582721" y="4579931"/>
            <a:ext cx="157346" cy="1118198"/>
          </a:xfrm>
          <a:custGeom>
            <a:rect b="b" l="l" r="r" t="t"/>
            <a:pathLst>
              <a:path extrusionOk="0" h="120000" w="120000">
                <a:moveTo>
                  <a:pt x="0" y="0"/>
                </a:moveTo>
                <a:lnTo>
                  <a:pt x="0" y="120000"/>
                </a:lnTo>
                <a:lnTo>
                  <a:pt x="120000" y="120000"/>
                </a:lnTo>
              </a:path>
            </a:pathLst>
          </a:custGeom>
          <a:noFill/>
          <a:ln cap="flat" cmpd="sng" w="9525">
            <a:solidFill>
              <a:srgbClr val="366093"/>
            </a:solidFill>
            <a:prstDash val="solid"/>
            <a:round/>
            <a:headEnd len="sm" w="sm" type="none"/>
            <a:tailEnd len="sm" w="sm" type="none"/>
          </a:ln>
        </p:spPr>
      </p:sp>
      <p:grpSp>
        <p:nvGrpSpPr>
          <p:cNvPr id="503" name="Google Shape;503;p39"/>
          <p:cNvGrpSpPr/>
          <p:nvPr/>
        </p:nvGrpSpPr>
        <p:grpSpPr>
          <a:xfrm>
            <a:off x="740067" y="4656547"/>
            <a:ext cx="1450453" cy="2083164"/>
            <a:chOff x="309601" y="2277291"/>
            <a:chExt cx="1450453" cy="2083164"/>
          </a:xfrm>
        </p:grpSpPr>
        <p:sp>
          <p:nvSpPr>
            <p:cNvPr id="504" name="Google Shape;504;p39"/>
            <p:cNvSpPr/>
            <p:nvPr/>
          </p:nvSpPr>
          <p:spPr>
            <a:xfrm>
              <a:off x="309601" y="2277291"/>
              <a:ext cx="1450453" cy="2083164"/>
            </a:xfrm>
            <a:prstGeom prst="roundRect">
              <a:avLst>
                <a:gd fmla="val 10000" name="adj"/>
              </a:avLst>
            </a:prstGeom>
            <a:solidFill>
              <a:schemeClr val="lt1">
                <a:alpha val="89803"/>
              </a:schemeClr>
            </a:solidFill>
            <a:ln cap="flat" cmpd="sng" w="9525">
              <a:solidFill>
                <a:srgbClr val="4A7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352083" y="2319773"/>
              <a:ext cx="1365489" cy="1998200"/>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kernel routines need to be reentrant to allow several processors to execute the same kernel code simultaneously</a:t>
              </a:r>
              <a:endParaRPr/>
            </a:p>
          </p:txBody>
        </p:sp>
      </p:grpSp>
      <p:grpSp>
        <p:nvGrpSpPr>
          <p:cNvPr id="506" name="Google Shape;506;p39"/>
          <p:cNvGrpSpPr/>
          <p:nvPr/>
        </p:nvGrpSpPr>
        <p:grpSpPr>
          <a:xfrm>
            <a:off x="2178745" y="3657600"/>
            <a:ext cx="1095466" cy="414635"/>
            <a:chOff x="1748279" y="1278344"/>
            <a:chExt cx="1095466" cy="414635"/>
          </a:xfrm>
        </p:grpSpPr>
        <p:sp>
          <p:nvSpPr>
            <p:cNvPr id="507" name="Google Shape;507;p39"/>
            <p:cNvSpPr/>
            <p:nvPr/>
          </p:nvSpPr>
          <p:spPr>
            <a:xfrm>
              <a:off x="1748279" y="1278344"/>
              <a:ext cx="1095466" cy="414635"/>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1760423" y="1290488"/>
              <a:ext cx="1071178" cy="390347"/>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b="1" lang="en-US" sz="1600">
                  <a:solidFill>
                    <a:schemeClr val="lt1"/>
                  </a:solidFill>
                  <a:latin typeface="Calibri"/>
                  <a:ea typeface="Calibri"/>
                  <a:cs typeface="Calibri"/>
                  <a:sym typeface="Calibri"/>
                </a:rPr>
                <a:t>Scheduling</a:t>
              </a:r>
              <a:endParaRPr sz="1600">
                <a:solidFill>
                  <a:schemeClr val="lt1"/>
                </a:solidFill>
                <a:latin typeface="Calibri"/>
                <a:ea typeface="Calibri"/>
                <a:cs typeface="Calibri"/>
                <a:sym typeface="Calibri"/>
              </a:endParaRPr>
            </a:p>
          </p:txBody>
        </p:sp>
      </p:grpSp>
      <p:sp>
        <p:nvSpPr>
          <p:cNvPr id="509" name="Google Shape;509;p39"/>
          <p:cNvSpPr/>
          <p:nvPr/>
        </p:nvSpPr>
        <p:spPr>
          <a:xfrm>
            <a:off x="2288292" y="4072235"/>
            <a:ext cx="109546" cy="1230653"/>
          </a:xfrm>
          <a:custGeom>
            <a:rect b="b" l="l" r="r" t="t"/>
            <a:pathLst>
              <a:path extrusionOk="0" h="120000" w="120000">
                <a:moveTo>
                  <a:pt x="0" y="0"/>
                </a:moveTo>
                <a:lnTo>
                  <a:pt x="0" y="120000"/>
                </a:lnTo>
                <a:lnTo>
                  <a:pt x="120000" y="120000"/>
                </a:lnTo>
              </a:path>
            </a:pathLst>
          </a:custGeom>
          <a:noFill/>
          <a:ln cap="flat" cmpd="sng" w="9525">
            <a:solidFill>
              <a:srgbClr val="366093"/>
            </a:solidFill>
            <a:prstDash val="solid"/>
            <a:round/>
            <a:headEnd len="sm" w="sm" type="none"/>
            <a:tailEnd len="sm" w="sm" type="none"/>
          </a:ln>
        </p:spPr>
      </p:sp>
      <p:grpSp>
        <p:nvGrpSpPr>
          <p:cNvPr id="510" name="Google Shape;510;p39"/>
          <p:cNvGrpSpPr/>
          <p:nvPr/>
        </p:nvGrpSpPr>
        <p:grpSpPr>
          <a:xfrm>
            <a:off x="2397839" y="4175894"/>
            <a:ext cx="1301954" cy="2253989"/>
            <a:chOff x="1967373" y="1796638"/>
            <a:chExt cx="1301954" cy="2253989"/>
          </a:xfrm>
        </p:grpSpPr>
        <p:sp>
          <p:nvSpPr>
            <p:cNvPr id="511" name="Google Shape;511;p39"/>
            <p:cNvSpPr/>
            <p:nvPr/>
          </p:nvSpPr>
          <p:spPr>
            <a:xfrm>
              <a:off x="1967373" y="1796638"/>
              <a:ext cx="1301954" cy="2253989"/>
            </a:xfrm>
            <a:prstGeom prst="roundRect">
              <a:avLst>
                <a:gd fmla="val 10000" name="adj"/>
              </a:avLst>
            </a:prstGeom>
            <a:solidFill>
              <a:schemeClr val="lt1">
                <a:alpha val="89803"/>
              </a:schemeClr>
            </a:solidFill>
            <a:ln cap="flat" cmpd="sng" w="9525">
              <a:solidFill>
                <a:srgbClr val="4A7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2005506" y="1834771"/>
              <a:ext cx="1225688" cy="2177723"/>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any processor may perform scheduling, which complicates the task of enforcing a scheduling policy</a:t>
              </a:r>
              <a:endParaRPr/>
            </a:p>
          </p:txBody>
        </p:sp>
      </p:grpSp>
      <p:grpSp>
        <p:nvGrpSpPr>
          <p:cNvPr id="513" name="Google Shape;513;p39"/>
          <p:cNvGrpSpPr/>
          <p:nvPr/>
        </p:nvGrpSpPr>
        <p:grpSpPr>
          <a:xfrm>
            <a:off x="3907111" y="3657600"/>
            <a:ext cx="1564103" cy="554906"/>
            <a:chOff x="3476645" y="1278344"/>
            <a:chExt cx="1564103" cy="554906"/>
          </a:xfrm>
        </p:grpSpPr>
        <p:sp>
          <p:nvSpPr>
            <p:cNvPr id="514" name="Google Shape;514;p39"/>
            <p:cNvSpPr/>
            <p:nvPr/>
          </p:nvSpPr>
          <p:spPr>
            <a:xfrm>
              <a:off x="3476645" y="1278344"/>
              <a:ext cx="1564103" cy="554906"/>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3492898" y="1294597"/>
              <a:ext cx="1531597" cy="522400"/>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b="1" lang="en-US" sz="1600">
                  <a:solidFill>
                    <a:schemeClr val="lt1"/>
                  </a:solidFill>
                  <a:latin typeface="Calibri"/>
                  <a:ea typeface="Calibri"/>
                  <a:cs typeface="Calibri"/>
                  <a:sym typeface="Calibri"/>
                </a:rPr>
                <a:t>Synchronization</a:t>
              </a:r>
              <a:endParaRPr sz="1600">
                <a:solidFill>
                  <a:schemeClr val="lt1"/>
                </a:solidFill>
                <a:latin typeface="Calibri"/>
                <a:ea typeface="Calibri"/>
                <a:cs typeface="Calibri"/>
                <a:sym typeface="Calibri"/>
              </a:endParaRPr>
            </a:p>
          </p:txBody>
        </p:sp>
      </p:grpSp>
      <p:sp>
        <p:nvSpPr>
          <p:cNvPr id="516" name="Google Shape;516;p39"/>
          <p:cNvSpPr/>
          <p:nvPr/>
        </p:nvSpPr>
        <p:spPr>
          <a:xfrm>
            <a:off x="4063521" y="4212506"/>
            <a:ext cx="156410" cy="1267008"/>
          </a:xfrm>
          <a:custGeom>
            <a:rect b="b" l="l" r="r" t="t"/>
            <a:pathLst>
              <a:path extrusionOk="0" h="120000" w="120000">
                <a:moveTo>
                  <a:pt x="0" y="0"/>
                </a:moveTo>
                <a:lnTo>
                  <a:pt x="0" y="120000"/>
                </a:lnTo>
                <a:lnTo>
                  <a:pt x="120000" y="120000"/>
                </a:lnTo>
              </a:path>
            </a:pathLst>
          </a:custGeom>
          <a:noFill/>
          <a:ln cap="flat" cmpd="sng" w="9525">
            <a:solidFill>
              <a:srgbClr val="366093"/>
            </a:solidFill>
            <a:prstDash val="solid"/>
            <a:round/>
            <a:headEnd len="sm" w="sm" type="none"/>
            <a:tailEnd len="sm" w="sm" type="none"/>
          </a:ln>
        </p:spPr>
      </p:sp>
      <p:grpSp>
        <p:nvGrpSpPr>
          <p:cNvPr id="517" name="Google Shape;517;p39"/>
          <p:cNvGrpSpPr/>
          <p:nvPr/>
        </p:nvGrpSpPr>
        <p:grpSpPr>
          <a:xfrm>
            <a:off x="4219931" y="4316165"/>
            <a:ext cx="1590500" cy="2326700"/>
            <a:chOff x="3789465" y="1936909"/>
            <a:chExt cx="1590500" cy="2326700"/>
          </a:xfrm>
        </p:grpSpPr>
        <p:sp>
          <p:nvSpPr>
            <p:cNvPr id="518" name="Google Shape;518;p39"/>
            <p:cNvSpPr/>
            <p:nvPr/>
          </p:nvSpPr>
          <p:spPr>
            <a:xfrm>
              <a:off x="3789465" y="1936909"/>
              <a:ext cx="1590500" cy="2326700"/>
            </a:xfrm>
            <a:prstGeom prst="roundRect">
              <a:avLst>
                <a:gd fmla="val 10000" name="adj"/>
              </a:avLst>
            </a:prstGeom>
            <a:solidFill>
              <a:schemeClr val="lt1">
                <a:alpha val="89803"/>
              </a:schemeClr>
            </a:solidFill>
            <a:ln cap="flat" cmpd="sng" w="9525">
              <a:solidFill>
                <a:srgbClr val="4A7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3836049" y="1983493"/>
              <a:ext cx="1497332" cy="2233532"/>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with multiple active processes having potential access to shared address spaces or shared I/O resources, care must be taken to provide effective synchronization</a:t>
              </a:r>
              <a:endParaRPr/>
            </a:p>
          </p:txBody>
        </p:sp>
      </p:grpSp>
      <p:grpSp>
        <p:nvGrpSpPr>
          <p:cNvPr id="520" name="Google Shape;520;p39"/>
          <p:cNvGrpSpPr/>
          <p:nvPr/>
        </p:nvGrpSpPr>
        <p:grpSpPr>
          <a:xfrm>
            <a:off x="5729256" y="3657600"/>
            <a:ext cx="1442465" cy="550328"/>
            <a:chOff x="5298790" y="1278344"/>
            <a:chExt cx="1442465" cy="550328"/>
          </a:xfrm>
        </p:grpSpPr>
        <p:sp>
          <p:nvSpPr>
            <p:cNvPr id="521" name="Google Shape;521;p39"/>
            <p:cNvSpPr/>
            <p:nvPr/>
          </p:nvSpPr>
          <p:spPr>
            <a:xfrm>
              <a:off x="5298790" y="1278344"/>
              <a:ext cx="1442465" cy="550328"/>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5314909" y="1294463"/>
              <a:ext cx="1410227" cy="518090"/>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b="1" lang="en-US" sz="1600">
                  <a:solidFill>
                    <a:schemeClr val="lt1"/>
                  </a:solidFill>
                  <a:latin typeface="Calibri"/>
                  <a:ea typeface="Calibri"/>
                  <a:cs typeface="Calibri"/>
                  <a:sym typeface="Calibri"/>
                </a:rPr>
                <a:t>Memory management</a:t>
              </a:r>
              <a:endParaRPr sz="1600">
                <a:solidFill>
                  <a:schemeClr val="lt1"/>
                </a:solidFill>
                <a:latin typeface="Calibri"/>
                <a:ea typeface="Calibri"/>
                <a:cs typeface="Calibri"/>
                <a:sym typeface="Calibri"/>
              </a:endParaRPr>
            </a:p>
          </p:txBody>
        </p:sp>
      </p:grpSp>
      <p:sp>
        <p:nvSpPr>
          <p:cNvPr id="523" name="Google Shape;523;p39"/>
          <p:cNvSpPr/>
          <p:nvPr/>
        </p:nvSpPr>
        <p:spPr>
          <a:xfrm>
            <a:off x="5873503" y="4207928"/>
            <a:ext cx="144246" cy="824023"/>
          </a:xfrm>
          <a:custGeom>
            <a:rect b="b" l="l" r="r" t="t"/>
            <a:pathLst>
              <a:path extrusionOk="0" h="120000" w="120000">
                <a:moveTo>
                  <a:pt x="0" y="0"/>
                </a:moveTo>
                <a:lnTo>
                  <a:pt x="0" y="120000"/>
                </a:lnTo>
                <a:lnTo>
                  <a:pt x="120000" y="120000"/>
                </a:lnTo>
              </a:path>
            </a:pathLst>
          </a:custGeom>
          <a:noFill/>
          <a:ln cap="flat" cmpd="sng" w="9525">
            <a:solidFill>
              <a:srgbClr val="366093"/>
            </a:solidFill>
            <a:prstDash val="solid"/>
            <a:round/>
            <a:headEnd len="sm" w="sm" type="none"/>
            <a:tailEnd len="sm" w="sm" type="none"/>
          </a:ln>
        </p:spPr>
      </p:sp>
      <p:grpSp>
        <p:nvGrpSpPr>
          <p:cNvPr id="524" name="Google Shape;524;p39"/>
          <p:cNvGrpSpPr/>
          <p:nvPr/>
        </p:nvGrpSpPr>
        <p:grpSpPr>
          <a:xfrm>
            <a:off x="6017749" y="4311587"/>
            <a:ext cx="1151531" cy="1440728"/>
            <a:chOff x="5587283" y="1932331"/>
            <a:chExt cx="1151531" cy="1440728"/>
          </a:xfrm>
        </p:grpSpPr>
        <p:sp>
          <p:nvSpPr>
            <p:cNvPr id="525" name="Google Shape;525;p39"/>
            <p:cNvSpPr/>
            <p:nvPr/>
          </p:nvSpPr>
          <p:spPr>
            <a:xfrm>
              <a:off x="5587283" y="1932331"/>
              <a:ext cx="1151531" cy="1440728"/>
            </a:xfrm>
            <a:prstGeom prst="roundRect">
              <a:avLst>
                <a:gd fmla="val 10000" name="adj"/>
              </a:avLst>
            </a:prstGeom>
            <a:solidFill>
              <a:schemeClr val="lt1">
                <a:alpha val="89803"/>
              </a:schemeClr>
            </a:solidFill>
            <a:ln cap="flat" cmpd="sng" w="9525">
              <a:solidFill>
                <a:srgbClr val="4A7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5621010" y="1966058"/>
              <a:ext cx="1084077" cy="1373274"/>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the reuse of physical pages is the biggest problem of concern</a:t>
              </a:r>
              <a:endParaRPr/>
            </a:p>
          </p:txBody>
        </p:sp>
      </p:grpSp>
      <p:grpSp>
        <p:nvGrpSpPr>
          <p:cNvPr id="527" name="Google Shape;527;p39"/>
          <p:cNvGrpSpPr/>
          <p:nvPr/>
        </p:nvGrpSpPr>
        <p:grpSpPr>
          <a:xfrm>
            <a:off x="7379040" y="3657600"/>
            <a:ext cx="1159187" cy="810843"/>
            <a:chOff x="6948574" y="1278344"/>
            <a:chExt cx="1159187" cy="810843"/>
          </a:xfrm>
        </p:grpSpPr>
        <p:sp>
          <p:nvSpPr>
            <p:cNvPr id="528" name="Google Shape;528;p39"/>
            <p:cNvSpPr/>
            <p:nvPr/>
          </p:nvSpPr>
          <p:spPr>
            <a:xfrm>
              <a:off x="6948574" y="1278344"/>
              <a:ext cx="1159187" cy="81084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6972323" y="1302093"/>
              <a:ext cx="1111689" cy="763345"/>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b="1" lang="en-US" sz="1600">
                  <a:solidFill>
                    <a:schemeClr val="lt1"/>
                  </a:solidFill>
                  <a:latin typeface="Calibri"/>
                  <a:ea typeface="Calibri"/>
                  <a:cs typeface="Calibri"/>
                  <a:sym typeface="Calibri"/>
                </a:rPr>
                <a:t>Reliability and fault tolerance</a:t>
              </a:r>
              <a:endParaRPr sz="1600">
                <a:solidFill>
                  <a:schemeClr val="lt1"/>
                </a:solidFill>
                <a:latin typeface="Calibri"/>
                <a:ea typeface="Calibri"/>
                <a:cs typeface="Calibri"/>
                <a:sym typeface="Calibri"/>
              </a:endParaRPr>
            </a:p>
          </p:txBody>
        </p:sp>
      </p:grpSp>
      <p:sp>
        <p:nvSpPr>
          <p:cNvPr id="530" name="Google Shape;530;p39"/>
          <p:cNvSpPr/>
          <p:nvPr/>
        </p:nvSpPr>
        <p:spPr>
          <a:xfrm>
            <a:off x="7364637" y="4468444"/>
            <a:ext cx="130321" cy="1197437"/>
          </a:xfrm>
          <a:custGeom>
            <a:rect b="b" l="l" r="r" t="t"/>
            <a:pathLst>
              <a:path extrusionOk="0" h="120000" w="120000">
                <a:moveTo>
                  <a:pt x="120000" y="0"/>
                </a:moveTo>
                <a:lnTo>
                  <a:pt x="0" y="120000"/>
                </a:lnTo>
              </a:path>
            </a:pathLst>
          </a:custGeom>
          <a:noFill/>
          <a:ln cap="flat" cmpd="sng" w="9525">
            <a:solidFill>
              <a:srgbClr val="366093"/>
            </a:solidFill>
            <a:prstDash val="solid"/>
            <a:round/>
            <a:headEnd len="sm" w="sm" type="none"/>
            <a:tailEnd len="sm" w="sm" type="none"/>
          </a:ln>
        </p:spPr>
      </p:sp>
      <p:grpSp>
        <p:nvGrpSpPr>
          <p:cNvPr id="531" name="Google Shape;531;p39"/>
          <p:cNvGrpSpPr/>
          <p:nvPr/>
        </p:nvGrpSpPr>
        <p:grpSpPr>
          <a:xfrm>
            <a:off x="7364637" y="4770186"/>
            <a:ext cx="1348897" cy="1791389"/>
            <a:chOff x="6934171" y="2390930"/>
            <a:chExt cx="1348897" cy="1791389"/>
          </a:xfrm>
        </p:grpSpPr>
        <p:sp>
          <p:nvSpPr>
            <p:cNvPr id="532" name="Google Shape;532;p39"/>
            <p:cNvSpPr/>
            <p:nvPr/>
          </p:nvSpPr>
          <p:spPr>
            <a:xfrm>
              <a:off x="6934171" y="2390930"/>
              <a:ext cx="1348897" cy="1791389"/>
            </a:xfrm>
            <a:prstGeom prst="roundRect">
              <a:avLst>
                <a:gd fmla="val 10000" name="adj"/>
              </a:avLst>
            </a:prstGeom>
            <a:solidFill>
              <a:schemeClr val="lt1">
                <a:alpha val="89803"/>
              </a:schemeClr>
            </a:solidFill>
            <a:ln cap="flat" cmpd="sng" w="9525">
              <a:solidFill>
                <a:srgbClr val="4A7D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a:off x="6973679" y="2430438"/>
              <a:ext cx="1269881" cy="1712373"/>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None/>
              </a:pPr>
              <a:r>
                <a:rPr lang="en-US" sz="1600">
                  <a:solidFill>
                    <a:schemeClr val="dk1"/>
                  </a:solidFill>
                  <a:latin typeface="Calibri"/>
                  <a:ea typeface="Calibri"/>
                  <a:cs typeface="Calibri"/>
                  <a:sym typeface="Calibri"/>
                </a:rPr>
                <a:t>the OS should provide graceful degradation in the face of processor failure</a:t>
              </a:r>
              <a:endParaRPr/>
            </a:p>
          </p:txBody>
        </p:sp>
      </p:grpSp>
      <p:sp>
        <p:nvSpPr>
          <p:cNvPr id="534" name="Google Shape;534;p39"/>
          <p:cNvSpPr txBox="1"/>
          <p:nvPr/>
        </p:nvSpPr>
        <p:spPr>
          <a:xfrm>
            <a:off x="383541" y="1266825"/>
            <a:ext cx="8100060" cy="147732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4800">
                <a:solidFill>
                  <a:srgbClr val="244061"/>
                </a:solidFill>
                <a:latin typeface="Times New Roman"/>
                <a:ea typeface="Times New Roman"/>
                <a:cs typeface="Times New Roman"/>
                <a:sym typeface="Times New Roman"/>
              </a:rPr>
              <a:t>Symmetric Multiprocessor OS Considerations</a:t>
            </a:r>
            <a:endParaRPr b="1" i="0" sz="4800">
              <a:solidFill>
                <a:srgbClr val="244061"/>
              </a:solidFill>
              <a:latin typeface="Times New Roman"/>
              <a:ea typeface="Times New Roman"/>
              <a:cs typeface="Times New Roman"/>
              <a:sym typeface="Times New Roman"/>
            </a:endParaRPr>
          </a:p>
        </p:txBody>
      </p:sp>
      <p:sp>
        <p:nvSpPr>
          <p:cNvPr id="535" name="Google Shape;535;p39"/>
          <p:cNvSpPr/>
          <p:nvPr/>
        </p:nvSpPr>
        <p:spPr>
          <a:xfrm>
            <a:off x="430466" y="2690336"/>
            <a:ext cx="8408734"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multiprocessor OS must provide all the functionality of a multiprogramming system plus additional features to accommodate multiple processors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Key design issues: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1" type="body"/>
          </p:nvPr>
        </p:nvSpPr>
        <p:spPr>
          <a:xfrm>
            <a:off x="859386" y="1447800"/>
            <a:ext cx="7705725" cy="541686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4. Process</a:t>
            </a:r>
            <a:endParaRPr/>
          </a:p>
          <a:p>
            <a:pPr indent="0" lvl="0" marL="0" rtl="0" algn="l">
              <a:spcBef>
                <a:spcPts val="0"/>
              </a:spcBef>
              <a:spcAft>
                <a:spcPts val="0"/>
              </a:spcAft>
              <a:buNone/>
            </a:pPr>
            <a:r>
              <a:rPr lang="en-US"/>
              <a:t>– Process states</a:t>
            </a:r>
            <a:endParaRPr/>
          </a:p>
          <a:p>
            <a:pPr indent="0" lvl="0" marL="0" rtl="0" algn="l">
              <a:spcBef>
                <a:spcPts val="0"/>
              </a:spcBef>
              <a:spcAft>
                <a:spcPts val="0"/>
              </a:spcAft>
              <a:buNone/>
            </a:pPr>
            <a:r>
              <a:rPr lang="en-US"/>
              <a:t>– PCB</a:t>
            </a:r>
            <a:endParaRPr/>
          </a:p>
          <a:p>
            <a:pPr indent="0" lvl="0" marL="0" rtl="0" algn="l">
              <a:spcBef>
                <a:spcPts val="0"/>
              </a:spcBef>
              <a:spcAft>
                <a:spcPts val="0"/>
              </a:spcAft>
              <a:buNone/>
            </a:pPr>
            <a:r>
              <a:rPr lang="en-US"/>
              <a:t>– Process Creation, fork(), wait(), exit()</a:t>
            </a:r>
            <a:endParaRPr/>
          </a:p>
          <a:p>
            <a:pPr indent="0" lvl="0" marL="0" rtl="0" algn="l">
              <a:spcBef>
                <a:spcPts val="0"/>
              </a:spcBef>
              <a:spcAft>
                <a:spcPts val="0"/>
              </a:spcAft>
              <a:buNone/>
            </a:pPr>
            <a:r>
              <a:rPr lang="en-US"/>
              <a:t>– IPC – Pipe, Message Queue, Shared Memory (System V / Posix)</a:t>
            </a:r>
            <a:endParaRPr/>
          </a:p>
          <a:p>
            <a:pPr indent="0" lvl="0" marL="0" rtl="0" algn="l">
              <a:spcBef>
                <a:spcPts val="0"/>
              </a:spcBef>
              <a:spcAft>
                <a:spcPts val="0"/>
              </a:spcAft>
              <a:buNone/>
            </a:pPr>
            <a:r>
              <a:rPr lang="en-US"/>
              <a:t>– Thread overview and benefits</a:t>
            </a:r>
            <a:endParaRPr/>
          </a:p>
          <a:p>
            <a:pPr indent="0" lvl="0" marL="0" rtl="0" algn="l">
              <a:spcBef>
                <a:spcPts val="0"/>
              </a:spcBef>
              <a:spcAft>
                <a:spcPts val="0"/>
              </a:spcAft>
              <a:buNone/>
            </a:pPr>
            <a:r>
              <a:rPr lang="en-US"/>
              <a:t>5. Process Scheduling</a:t>
            </a:r>
            <a:endParaRPr/>
          </a:p>
          <a:p>
            <a:pPr indent="0" lvl="0" marL="0" rtl="0" algn="l">
              <a:spcBef>
                <a:spcPts val="0"/>
              </a:spcBef>
              <a:spcAft>
                <a:spcPts val="0"/>
              </a:spcAft>
              <a:buNone/>
            </a:pPr>
            <a:r>
              <a:rPr lang="en-US"/>
              <a:t>– Scheduling Queues</a:t>
            </a:r>
            <a:endParaRPr/>
          </a:p>
          <a:p>
            <a:pPr indent="0" lvl="0" marL="0" rtl="0" algn="l">
              <a:spcBef>
                <a:spcPts val="0"/>
              </a:spcBef>
              <a:spcAft>
                <a:spcPts val="0"/>
              </a:spcAft>
              <a:buNone/>
            </a:pPr>
            <a:r>
              <a:rPr lang="en-US"/>
              <a:t>– Schedulers</a:t>
            </a:r>
            <a:endParaRPr/>
          </a:p>
          <a:p>
            <a:pPr indent="0" lvl="0" marL="0" rtl="0" algn="l">
              <a:spcBef>
                <a:spcPts val="0"/>
              </a:spcBef>
              <a:spcAft>
                <a:spcPts val="0"/>
              </a:spcAft>
              <a:buNone/>
            </a:pPr>
            <a:r>
              <a:rPr lang="en-US"/>
              <a:t>– Context Switch</a:t>
            </a:r>
            <a:endParaRPr/>
          </a:p>
          <a:p>
            <a:pPr indent="0" lvl="0" marL="0" rtl="0" algn="l">
              <a:spcBef>
                <a:spcPts val="0"/>
              </a:spcBef>
              <a:spcAft>
                <a:spcPts val="0"/>
              </a:spcAft>
              <a:buNone/>
            </a:pPr>
            <a:r>
              <a:rPr lang="en-US"/>
              <a:t>6. Process Synchronization</a:t>
            </a:r>
            <a:endParaRPr/>
          </a:p>
          <a:p>
            <a:pPr indent="0" lvl="0" marL="0" rtl="0" algn="l">
              <a:spcBef>
                <a:spcPts val="0"/>
              </a:spcBef>
              <a:spcAft>
                <a:spcPts val="0"/>
              </a:spcAft>
              <a:buNone/>
            </a:pPr>
            <a:r>
              <a:rPr lang="en-US"/>
              <a:t>– Basic</a:t>
            </a:r>
            <a:endParaRPr/>
          </a:p>
          <a:p>
            <a:pPr indent="0" lvl="0" marL="0" rtl="0" algn="l">
              <a:spcBef>
                <a:spcPts val="0"/>
              </a:spcBef>
              <a:spcAft>
                <a:spcPts val="0"/>
              </a:spcAft>
              <a:buNone/>
            </a:pPr>
            <a:r>
              <a:rPr lang="en-US"/>
              <a:t>– Race Condition</a:t>
            </a:r>
            <a:endParaRPr/>
          </a:p>
          <a:p>
            <a:pPr indent="0" lvl="0" marL="0" rtl="0" algn="l">
              <a:spcBef>
                <a:spcPts val="0"/>
              </a:spcBef>
              <a:spcAft>
                <a:spcPts val="0"/>
              </a:spcAft>
              <a:buNone/>
            </a:pPr>
            <a:r>
              <a:rPr lang="en-US"/>
              <a:t>– Critical Section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4"/>
          <p:cNvSpPr txBox="1"/>
          <p:nvPr/>
        </p:nvSpPr>
        <p:spPr>
          <a:xfrm>
            <a:off x="383540" y="550162"/>
            <a:ext cx="8209200" cy="813300"/>
          </a:xfrm>
          <a:prstGeom prst="rect">
            <a:avLst/>
          </a:prstGeom>
          <a:noFill/>
          <a:ln>
            <a:noFill/>
          </a:ln>
        </p:spPr>
        <p:txBody>
          <a:bodyPr anchorCtr="0" anchor="t" bIns="0" lIns="0" spcFirstLastPara="1" rIns="0" wrap="square" tIns="12700">
            <a:spAutoFit/>
          </a:bodyPr>
          <a:lstStyle/>
          <a:p>
            <a:pPr indent="0" lvl="0" marL="1010918" marR="0" rtl="0" algn="ctr">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 SRM </a:t>
            </a:r>
            <a:r>
              <a:rPr b="1" lang="en-US" sz="2600">
                <a:solidFill>
                  <a:srgbClr val="BF0000"/>
                </a:solidFill>
                <a:latin typeface="Times New Roman"/>
                <a:ea typeface="Times New Roman"/>
                <a:cs typeface="Times New Roman"/>
                <a:sym typeface="Times New Roman"/>
              </a:rPr>
              <a:t>INSTITUTE OF  SCIENCE AND TECHNOLOGY,</a:t>
            </a: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9" name="Google Shape;79;p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541" name="Google Shape;541;p4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42" name="Google Shape;542;p4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40"/>
          <p:cNvSpPr/>
          <p:nvPr/>
        </p:nvSpPr>
        <p:spPr>
          <a:xfrm>
            <a:off x="3810000" y="2514600"/>
            <a:ext cx="4064000" cy="4064000"/>
          </a:xfrm>
          <a:prstGeom prst="triangle">
            <a:avLst>
              <a:gd fmla="val 5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40"/>
          <p:cNvGrpSpPr/>
          <p:nvPr/>
        </p:nvGrpSpPr>
        <p:grpSpPr>
          <a:xfrm>
            <a:off x="5842000" y="2923182"/>
            <a:ext cx="2641600" cy="962025"/>
            <a:chOff x="2743199" y="408582"/>
            <a:chExt cx="2641600" cy="962025"/>
          </a:xfrm>
        </p:grpSpPr>
        <p:sp>
          <p:nvSpPr>
            <p:cNvPr id="545" name="Google Shape;545;p40"/>
            <p:cNvSpPr/>
            <p:nvPr/>
          </p:nvSpPr>
          <p:spPr>
            <a:xfrm>
              <a:off x="2743199" y="408582"/>
              <a:ext cx="2641600" cy="962025"/>
            </a:xfrm>
            <a:prstGeom prst="roundRect">
              <a:avLst>
                <a:gd fmla="val 16667" name="adj"/>
              </a:avLst>
            </a:prstGeom>
            <a:solidFill>
              <a:schemeClr val="lt1">
                <a:alpha val="89803"/>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2790161" y="455544"/>
              <a:ext cx="2547676" cy="86810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hardware parallelism within each core processor, known as instruction level parallelism</a:t>
              </a:r>
              <a:endParaRPr/>
            </a:p>
          </p:txBody>
        </p:sp>
      </p:grpSp>
      <p:grpSp>
        <p:nvGrpSpPr>
          <p:cNvPr id="547" name="Google Shape;547;p40"/>
          <p:cNvGrpSpPr/>
          <p:nvPr/>
        </p:nvGrpSpPr>
        <p:grpSpPr>
          <a:xfrm>
            <a:off x="5842000" y="4005460"/>
            <a:ext cx="2641600" cy="962025"/>
            <a:chOff x="2743199" y="1490860"/>
            <a:chExt cx="2641600" cy="962025"/>
          </a:xfrm>
        </p:grpSpPr>
        <p:sp>
          <p:nvSpPr>
            <p:cNvPr id="548" name="Google Shape;548;p40"/>
            <p:cNvSpPr/>
            <p:nvPr/>
          </p:nvSpPr>
          <p:spPr>
            <a:xfrm>
              <a:off x="2743199" y="1490860"/>
              <a:ext cx="2641600" cy="962025"/>
            </a:xfrm>
            <a:prstGeom prst="roundRect">
              <a:avLst>
                <a:gd fmla="val 16667" name="adj"/>
              </a:avLst>
            </a:prstGeom>
            <a:solidFill>
              <a:schemeClr val="lt1">
                <a:alpha val="89803"/>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2790161" y="1537822"/>
              <a:ext cx="2547676" cy="86810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potential for multiprogramming and multithreaded execution within each processor</a:t>
              </a:r>
              <a:endParaRPr/>
            </a:p>
          </p:txBody>
        </p:sp>
      </p:grpSp>
      <p:grpSp>
        <p:nvGrpSpPr>
          <p:cNvPr id="550" name="Google Shape;550;p40"/>
          <p:cNvGrpSpPr/>
          <p:nvPr/>
        </p:nvGrpSpPr>
        <p:grpSpPr>
          <a:xfrm>
            <a:off x="5842000" y="5087739"/>
            <a:ext cx="2641600" cy="962025"/>
            <a:chOff x="2743199" y="2573139"/>
            <a:chExt cx="2641600" cy="962025"/>
          </a:xfrm>
        </p:grpSpPr>
        <p:sp>
          <p:nvSpPr>
            <p:cNvPr id="551" name="Google Shape;551;p40"/>
            <p:cNvSpPr/>
            <p:nvPr/>
          </p:nvSpPr>
          <p:spPr>
            <a:xfrm>
              <a:off x="2743199" y="2573139"/>
              <a:ext cx="2641600" cy="962025"/>
            </a:xfrm>
            <a:prstGeom prst="roundRect">
              <a:avLst>
                <a:gd fmla="val 16667" name="adj"/>
              </a:avLst>
            </a:prstGeom>
            <a:solidFill>
              <a:schemeClr val="lt1">
                <a:alpha val="89803"/>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2790161" y="2620101"/>
              <a:ext cx="2547676" cy="86810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potential for a single application to execute in concurrent                   processes or threads across multiple cores</a:t>
              </a:r>
              <a:endParaRPr/>
            </a:p>
          </p:txBody>
        </p:sp>
      </p:grpSp>
      <p:sp>
        <p:nvSpPr>
          <p:cNvPr id="553" name="Google Shape;553;p40"/>
          <p:cNvSpPr txBox="1"/>
          <p:nvPr/>
        </p:nvSpPr>
        <p:spPr>
          <a:xfrm>
            <a:off x="658813" y="1343025"/>
            <a:ext cx="7824787" cy="132397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3200">
                <a:solidFill>
                  <a:srgbClr val="366092"/>
                </a:solidFill>
                <a:latin typeface="Times New Roman"/>
                <a:ea typeface="Times New Roman"/>
                <a:cs typeface="Times New Roman"/>
                <a:sym typeface="Times New Roman"/>
              </a:rPr>
              <a:t>Multicore OS Considerations</a:t>
            </a:r>
            <a:endParaRPr/>
          </a:p>
        </p:txBody>
      </p:sp>
      <p:sp>
        <p:nvSpPr>
          <p:cNvPr id="554" name="Google Shape;554;p40"/>
          <p:cNvSpPr txBox="1"/>
          <p:nvPr/>
        </p:nvSpPr>
        <p:spPr>
          <a:xfrm>
            <a:off x="457200" y="2514600"/>
            <a:ext cx="3429000" cy="3385542"/>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The design challenge for a many-core multicore system is to efficiently harness the multicore processing power and intelligently manage the substantial on-chip resources efficiently</a:t>
            </a:r>
            <a:endParaRPr/>
          </a:p>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Potential for parallelism exists at three levels: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560" name="Google Shape;560;p4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61" name="Google Shape;561;p4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1"/>
          <p:cNvSpPr txBox="1"/>
          <p:nvPr/>
        </p:nvSpPr>
        <p:spPr>
          <a:xfrm>
            <a:off x="700018" y="2693075"/>
            <a:ext cx="7370763" cy="2031325"/>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Process Concept  and States</a:t>
            </a:r>
            <a:endParaRPr/>
          </a:p>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PCB</a:t>
            </a:r>
            <a:endParaRPr/>
          </a:p>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Process Scheduling</a:t>
            </a:r>
            <a:endParaRPr/>
          </a:p>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Operations on Processes</a:t>
            </a:r>
            <a:endParaRPr/>
          </a:p>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Interprocess Communication</a:t>
            </a:r>
            <a:endParaRPr/>
          </a:p>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Examples of IPC Systems</a:t>
            </a:r>
            <a:endParaRPr/>
          </a:p>
        </p:txBody>
      </p:sp>
      <p:sp>
        <p:nvSpPr>
          <p:cNvPr id="563" name="Google Shape;563;p41"/>
          <p:cNvSpPr txBox="1"/>
          <p:nvPr/>
        </p:nvSpPr>
        <p:spPr>
          <a:xfrm>
            <a:off x="533400" y="1828800"/>
            <a:ext cx="6107112" cy="576262"/>
          </a:xfrm>
          <a:prstGeom prst="rect">
            <a:avLst/>
          </a:prstGeom>
          <a:noFill/>
          <a:ln>
            <a:noFill/>
          </a:ln>
        </p:spPr>
        <p:txBody>
          <a:bodyPr anchorCtr="0" anchor="t" bIns="0" lIns="0" spcFirstLastPara="1" rIns="0" wrap="square" tIns="0">
            <a:normAutofit fontScale="90000" lnSpcReduction="10000"/>
          </a:bodyPr>
          <a:lstStyle/>
          <a:p>
            <a:pPr indent="0" lvl="0" marL="0" marR="0" rtl="0" algn="l">
              <a:spcBef>
                <a:spcPts val="0"/>
              </a:spcBef>
              <a:spcAft>
                <a:spcPts val="0"/>
              </a:spcAft>
              <a:buNone/>
            </a:pPr>
            <a:r>
              <a:rPr b="1" i="0" lang="en-US" sz="4400">
                <a:solidFill>
                  <a:srgbClr val="BF0000"/>
                </a:solidFill>
                <a:latin typeface="Times New Roman"/>
                <a:ea typeface="Times New Roman"/>
                <a:cs typeface="Times New Roman"/>
                <a:sym typeface="Times New Roman"/>
              </a:rPr>
              <a:t>Process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569" name="Google Shape;569;p4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70" name="Google Shape;570;p4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42"/>
          <p:cNvSpPr txBox="1"/>
          <p:nvPr/>
        </p:nvSpPr>
        <p:spPr>
          <a:xfrm>
            <a:off x="838200" y="2540000"/>
            <a:ext cx="7546975" cy="4530725"/>
          </a:xfrm>
          <a:prstGeom prst="rect">
            <a:avLst/>
          </a:prstGeom>
          <a:noFill/>
          <a:ln>
            <a:noFill/>
          </a:ln>
        </p:spPr>
        <p:txBody>
          <a:bodyPr anchorCtr="0" anchor="t" bIns="0" lIns="0" spcFirstLastPara="1" rIns="0" wrap="square" tIns="0">
            <a:normAutofit/>
          </a:bodyPr>
          <a:lstStyle/>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To introduce the notion of a process -- a program in execution, which forms the basis of all computation</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To describe the various features of processes, including scheduling, creation and termination, and communication</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To explore interprocess communication using shared memory and message passing</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To describe communication in client-server systems</a:t>
            </a:r>
            <a:endParaRPr b="0" i="0" sz="2200">
              <a:solidFill>
                <a:schemeClr val="dk1"/>
              </a:solidFill>
              <a:latin typeface="Times New Roman"/>
              <a:ea typeface="Times New Roman"/>
              <a:cs typeface="Times New Roman"/>
              <a:sym typeface="Times New Roman"/>
            </a:endParaRPr>
          </a:p>
        </p:txBody>
      </p:sp>
      <p:sp>
        <p:nvSpPr>
          <p:cNvPr id="572" name="Google Shape;572;p42"/>
          <p:cNvSpPr txBox="1"/>
          <p:nvPr/>
        </p:nvSpPr>
        <p:spPr>
          <a:xfrm>
            <a:off x="457200" y="1600200"/>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Objectives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578" name="Google Shape;578;p4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79" name="Google Shape;579;p4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43"/>
          <p:cNvSpPr txBox="1"/>
          <p:nvPr/>
        </p:nvSpPr>
        <p:spPr>
          <a:xfrm>
            <a:off x="152400" y="2222500"/>
            <a:ext cx="7685087" cy="4940300"/>
          </a:xfrm>
          <a:prstGeom prst="rect">
            <a:avLst/>
          </a:prstGeom>
          <a:noFill/>
          <a:ln>
            <a:noFill/>
          </a:ln>
        </p:spPr>
        <p:txBody>
          <a:bodyPr anchorCtr="0" anchor="t" bIns="0" lIns="0" spcFirstLastPara="1" rIns="0" wrap="square" tIns="0">
            <a:normAutofit/>
          </a:bodyPr>
          <a:lstStyle/>
          <a:p>
            <a:pPr indent="-256032" lvl="0" marL="365760" marR="0" rtl="0" algn="just">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An operating system executes a variety of programs:</a:t>
            </a:r>
            <a:endParaRPr/>
          </a:p>
          <a:p>
            <a:pPr indent="-114300" lvl="1" marL="621792" marR="0" rtl="0" algn="just">
              <a:lnSpc>
                <a:spcPct val="90000"/>
              </a:lnSpc>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Batch system – </a:t>
            </a:r>
            <a:r>
              <a:rPr b="1" i="0" lang="en-US" sz="1800" u="none" cap="none" strike="noStrike">
                <a:solidFill>
                  <a:srgbClr val="3366FF"/>
                </a:solidFill>
                <a:latin typeface="Calibri"/>
                <a:ea typeface="Calibri"/>
                <a:cs typeface="Calibri"/>
                <a:sym typeface="Calibri"/>
              </a:rPr>
              <a:t>jobs</a:t>
            </a:r>
            <a:endParaRPr/>
          </a:p>
          <a:p>
            <a:pPr indent="-114300" lvl="1" marL="621792" marR="0" rtl="0" algn="just">
              <a:lnSpc>
                <a:spcPct val="90000"/>
              </a:lnSpc>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Time-shared systems – </a:t>
            </a:r>
            <a:r>
              <a:rPr b="1" i="0" lang="en-US" sz="1800" u="none" cap="none" strike="noStrike">
                <a:solidFill>
                  <a:srgbClr val="3366FF"/>
                </a:solidFill>
                <a:latin typeface="Calibri"/>
                <a:ea typeface="Calibri"/>
                <a:cs typeface="Calibri"/>
                <a:sym typeface="Calibri"/>
              </a:rPr>
              <a:t>user programs </a:t>
            </a:r>
            <a:r>
              <a:rPr b="0" i="0" lang="en-US" sz="1800" u="none" cap="none" strike="noStrike">
                <a:solidFill>
                  <a:schemeClr val="dk1"/>
                </a:solidFill>
                <a:latin typeface="Calibri"/>
                <a:ea typeface="Calibri"/>
                <a:cs typeface="Calibri"/>
                <a:sym typeface="Calibri"/>
              </a:rPr>
              <a:t>or </a:t>
            </a:r>
            <a:r>
              <a:rPr b="1" i="0" lang="en-US" sz="1800" u="none" cap="none" strike="noStrike">
                <a:solidFill>
                  <a:srgbClr val="3366FF"/>
                </a:solidFill>
                <a:latin typeface="Calibri"/>
                <a:ea typeface="Calibri"/>
                <a:cs typeface="Calibri"/>
                <a:sym typeface="Calibri"/>
              </a:rPr>
              <a:t>tasks</a:t>
            </a:r>
            <a:endParaRPr b="0" i="0" sz="1800" u="none" cap="none" strike="noStrike">
              <a:solidFill>
                <a:schemeClr val="dk1"/>
              </a:solidFill>
              <a:latin typeface="Calibri"/>
              <a:ea typeface="Calibri"/>
              <a:cs typeface="Calibri"/>
              <a:sym typeface="Calibri"/>
            </a:endParaRPr>
          </a:p>
          <a:p>
            <a:pPr indent="-256032" lvl="0" marL="365760" marR="0" rtl="0" algn="just">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Textbook uses the terms </a:t>
            </a:r>
            <a:r>
              <a:rPr b="1" i="1" lang="en-US" sz="2200">
                <a:solidFill>
                  <a:schemeClr val="dk1"/>
                </a:solidFill>
                <a:latin typeface="Times New Roman"/>
                <a:ea typeface="Times New Roman"/>
                <a:cs typeface="Times New Roman"/>
                <a:sym typeface="Times New Roman"/>
              </a:rPr>
              <a:t>job</a:t>
            </a:r>
            <a:r>
              <a:rPr b="0" i="0" lang="en-US" sz="2200">
                <a:solidFill>
                  <a:schemeClr val="dk1"/>
                </a:solidFill>
                <a:latin typeface="Times New Roman"/>
                <a:ea typeface="Times New Roman"/>
                <a:cs typeface="Times New Roman"/>
                <a:sym typeface="Times New Roman"/>
              </a:rPr>
              <a:t> and </a:t>
            </a:r>
            <a:r>
              <a:rPr b="1" i="1" lang="en-US" sz="2200">
                <a:solidFill>
                  <a:schemeClr val="dk1"/>
                </a:solidFill>
                <a:latin typeface="Times New Roman"/>
                <a:ea typeface="Times New Roman"/>
                <a:cs typeface="Times New Roman"/>
                <a:sym typeface="Times New Roman"/>
              </a:rPr>
              <a:t>process</a:t>
            </a:r>
            <a:r>
              <a:rPr b="0" i="0" lang="en-US" sz="2200">
                <a:solidFill>
                  <a:schemeClr val="dk1"/>
                </a:solidFill>
                <a:latin typeface="Times New Roman"/>
                <a:ea typeface="Times New Roman"/>
                <a:cs typeface="Times New Roman"/>
                <a:sym typeface="Times New Roman"/>
              </a:rPr>
              <a:t> almost interchangeably</a:t>
            </a:r>
            <a:endParaRPr/>
          </a:p>
          <a:p>
            <a:pPr indent="-256032" lvl="0" marL="365760" marR="0" rtl="0" algn="just">
              <a:lnSpc>
                <a:spcPct val="90000"/>
              </a:lnSpc>
              <a:spcBef>
                <a:spcPts val="0"/>
              </a:spcBef>
              <a:spcAft>
                <a:spcPts val="0"/>
              </a:spcAft>
              <a:buClr>
                <a:srgbClr val="3366FF"/>
              </a:buClr>
              <a:buSzPts val="2200"/>
              <a:buFont typeface="Noto Sans Symbols"/>
              <a:buChar char="🞂"/>
            </a:pPr>
            <a:r>
              <a:rPr b="1" i="0" lang="en-US" sz="2200">
                <a:solidFill>
                  <a:srgbClr val="3366FF"/>
                </a:solidFill>
                <a:latin typeface="Times New Roman"/>
                <a:ea typeface="Times New Roman"/>
                <a:cs typeface="Times New Roman"/>
                <a:sym typeface="Times New Roman"/>
              </a:rPr>
              <a:t>Process</a:t>
            </a:r>
            <a:r>
              <a:rPr b="0" i="0" lang="en-US" sz="2200">
                <a:solidFill>
                  <a:schemeClr val="dk1"/>
                </a:solidFill>
                <a:latin typeface="Times New Roman"/>
                <a:ea typeface="Times New Roman"/>
                <a:cs typeface="Times New Roman"/>
                <a:sym typeface="Times New Roman"/>
              </a:rPr>
              <a:t> – a program in execution; process execution must progress in sequential fashion</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Multiple parts</a:t>
            </a:r>
            <a:endParaRPr/>
          </a:p>
          <a:p>
            <a:pPr indent="-114300" lvl="1" marL="621792" marR="0" rtl="0" algn="just">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The program code, also called </a:t>
            </a:r>
            <a:r>
              <a:rPr b="1" i="0" lang="en-US" sz="1800" u="none" cap="none" strike="noStrike">
                <a:solidFill>
                  <a:srgbClr val="3366FF"/>
                </a:solidFill>
                <a:latin typeface="Calibri"/>
                <a:ea typeface="Calibri"/>
                <a:cs typeface="Calibri"/>
                <a:sym typeface="Calibri"/>
              </a:rPr>
              <a:t>text section</a:t>
            </a:r>
            <a:endParaRPr/>
          </a:p>
          <a:p>
            <a:pPr indent="-114300" lvl="1" marL="621792" marR="0" rtl="0" algn="just">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Current activity including</a:t>
            </a:r>
            <a:r>
              <a:rPr b="1" i="0" lang="en-US" sz="1800" u="none" cap="none" strike="noStrike">
                <a:solidFill>
                  <a:srgbClr val="3366FF"/>
                </a:solidFill>
                <a:latin typeface="Calibri"/>
                <a:ea typeface="Calibri"/>
                <a:cs typeface="Calibri"/>
                <a:sym typeface="Calibri"/>
              </a:rPr>
              <a:t> program</a:t>
            </a:r>
            <a:r>
              <a:rPr b="1" i="0" lang="en-US" sz="1800" u="none" cap="none" strike="noStrike">
                <a:solidFill>
                  <a:schemeClr val="dk1"/>
                </a:solidFill>
                <a:latin typeface="Calibri"/>
                <a:ea typeface="Calibri"/>
                <a:cs typeface="Calibri"/>
                <a:sym typeface="Calibri"/>
              </a:rPr>
              <a:t> </a:t>
            </a:r>
            <a:r>
              <a:rPr b="1" i="0" lang="en-US" sz="1800" u="none" cap="none" strike="noStrike">
                <a:solidFill>
                  <a:srgbClr val="3366FF"/>
                </a:solidFill>
                <a:latin typeface="Calibri"/>
                <a:ea typeface="Calibri"/>
                <a:cs typeface="Calibri"/>
                <a:sym typeface="Calibri"/>
              </a:rPr>
              <a:t>counter</a:t>
            </a:r>
            <a:r>
              <a:rPr b="0" i="0" lang="en-US" sz="1800" u="none" cap="none" strike="noStrike">
                <a:solidFill>
                  <a:schemeClr val="dk1"/>
                </a:solidFill>
                <a:latin typeface="Calibri"/>
                <a:ea typeface="Calibri"/>
                <a:cs typeface="Calibri"/>
                <a:sym typeface="Calibri"/>
              </a:rPr>
              <a:t>, processor registers</a:t>
            </a:r>
            <a:endParaRPr/>
          </a:p>
          <a:p>
            <a:pPr indent="-114300" lvl="1" marL="621792" marR="0" rtl="0" algn="just">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Stack</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containing temporary data</a:t>
            </a:r>
            <a:endParaRPr/>
          </a:p>
          <a:p>
            <a:pPr indent="-114300" lvl="2" marL="859536"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Function parameters, return addresses, local variables</a:t>
            </a:r>
            <a:endParaRPr/>
          </a:p>
          <a:p>
            <a:pPr indent="-114300" lvl="1" marL="621792" marR="0" rtl="0" algn="just">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Data section</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containing global variables</a:t>
            </a:r>
            <a:endParaRPr/>
          </a:p>
          <a:p>
            <a:pPr indent="-114300" lvl="1" marL="621792" marR="0" rtl="0" algn="just">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Heap</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containing memory dynamically allocated during run time</a:t>
            </a:r>
            <a:endParaRPr/>
          </a:p>
          <a:p>
            <a:pPr indent="-256032" lvl="0" marL="365760" marR="0" rtl="0" algn="l">
              <a:lnSpc>
                <a:spcPct val="90000"/>
              </a:lnSpc>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256032" lvl="0" marL="365760" marR="0" rtl="0" algn="l">
              <a:lnSpc>
                <a:spcPct val="90000"/>
              </a:lnSpc>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p:txBody>
      </p:sp>
      <p:sp>
        <p:nvSpPr>
          <p:cNvPr id="581" name="Google Shape;581;p43"/>
          <p:cNvSpPr txBox="1"/>
          <p:nvPr/>
        </p:nvSpPr>
        <p:spPr>
          <a:xfrm>
            <a:off x="800100" y="1365250"/>
            <a:ext cx="6107112"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Concept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587" name="Google Shape;587;p4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88" name="Google Shape;588;p4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44"/>
          <p:cNvSpPr/>
          <p:nvPr/>
        </p:nvSpPr>
        <p:spPr>
          <a:xfrm>
            <a:off x="914400" y="1752600"/>
            <a:ext cx="6477000" cy="280692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Program is </a:t>
            </a:r>
            <a:r>
              <a:rPr b="1" i="1" lang="en-US" sz="1800">
                <a:solidFill>
                  <a:schemeClr val="dk1"/>
                </a:solidFill>
                <a:latin typeface="Calibri"/>
                <a:ea typeface="Calibri"/>
                <a:cs typeface="Calibri"/>
                <a:sym typeface="Calibri"/>
              </a:rPr>
              <a:t>passive</a:t>
            </a:r>
            <a:r>
              <a:rPr lang="en-US" sz="1800">
                <a:solidFill>
                  <a:schemeClr val="dk1"/>
                </a:solidFill>
                <a:latin typeface="Calibri"/>
                <a:ea typeface="Calibri"/>
                <a:cs typeface="Calibri"/>
                <a:sym typeface="Calibri"/>
              </a:rPr>
              <a:t> entity stored on disk (</a:t>
            </a:r>
            <a:r>
              <a:rPr b="1" lang="en-US" sz="1800">
                <a:solidFill>
                  <a:srgbClr val="3366FF"/>
                </a:solidFill>
                <a:latin typeface="Calibri"/>
                <a:ea typeface="Calibri"/>
                <a:cs typeface="Calibri"/>
                <a:sym typeface="Calibri"/>
              </a:rPr>
              <a:t>executable file</a:t>
            </a:r>
            <a:r>
              <a:rPr lang="en-US" sz="1800">
                <a:solidFill>
                  <a:schemeClr val="dk1"/>
                </a:solidFill>
                <a:latin typeface="Calibri"/>
                <a:ea typeface="Calibri"/>
                <a:cs typeface="Calibri"/>
                <a:sym typeface="Calibri"/>
              </a:rPr>
              <a:t>), process is </a:t>
            </a:r>
            <a:r>
              <a:rPr b="1" i="1" lang="en-US" sz="1800">
                <a:solidFill>
                  <a:schemeClr val="dk1"/>
                </a:solidFill>
                <a:latin typeface="Calibri"/>
                <a:ea typeface="Calibri"/>
                <a:cs typeface="Calibri"/>
                <a:sym typeface="Calibri"/>
              </a:rPr>
              <a:t>active </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Program becomes process when executable file loaded into memory</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Execution of program started via GUI mouse clicks, command line entry of its name, etc</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 program can be several processes</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Consider multiple users executing the same program</a:t>
            </a:r>
            <a:endParaRPr/>
          </a:p>
          <a:p>
            <a:pPr indent="0" lvl="0" marL="0" marR="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595" name="Google Shape;595;p4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596" name="Google Shape;596;p4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45"/>
          <p:cNvSpPr txBox="1"/>
          <p:nvPr/>
        </p:nvSpPr>
        <p:spPr>
          <a:xfrm>
            <a:off x="461554" y="117157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in Memory</a:t>
            </a:r>
            <a:endParaRPr/>
          </a:p>
        </p:txBody>
      </p:sp>
      <p:pic>
        <p:nvPicPr>
          <p:cNvPr id="598" name="Google Shape;598;p45"/>
          <p:cNvPicPr preferRelativeResize="0"/>
          <p:nvPr/>
        </p:nvPicPr>
        <p:blipFill rotWithShape="1">
          <a:blip r:embed="rId4">
            <a:alphaModFix/>
          </a:blip>
          <a:srcRect b="0" l="0" r="0" t="0"/>
          <a:stretch/>
        </p:blipFill>
        <p:spPr>
          <a:xfrm>
            <a:off x="2744379" y="2259012"/>
            <a:ext cx="2911475" cy="45989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04" name="Google Shape;604;p4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05" name="Google Shape;605;p4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46"/>
          <p:cNvSpPr txBox="1"/>
          <p:nvPr/>
        </p:nvSpPr>
        <p:spPr>
          <a:xfrm>
            <a:off x="739775" y="1562100"/>
            <a:ext cx="7947025"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Diagram of Process State</a:t>
            </a:r>
            <a:endParaRPr/>
          </a:p>
        </p:txBody>
      </p:sp>
      <p:pic>
        <p:nvPicPr>
          <p:cNvPr id="607" name="Google Shape;607;p46"/>
          <p:cNvPicPr preferRelativeResize="0"/>
          <p:nvPr/>
        </p:nvPicPr>
        <p:blipFill rotWithShape="1">
          <a:blip r:embed="rId4">
            <a:alphaModFix/>
          </a:blip>
          <a:srcRect b="0" l="0" r="0" t="0"/>
          <a:stretch/>
        </p:blipFill>
        <p:spPr>
          <a:xfrm>
            <a:off x="1555750" y="2687637"/>
            <a:ext cx="6635750" cy="26463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13" name="Google Shape;613;p4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14" name="Google Shape;614;p4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47"/>
          <p:cNvSpPr txBox="1"/>
          <p:nvPr/>
        </p:nvSpPr>
        <p:spPr>
          <a:xfrm>
            <a:off x="806450" y="2103301"/>
            <a:ext cx="4579938" cy="4772025"/>
          </a:xfrm>
          <a:prstGeom prst="rect">
            <a:avLst/>
          </a:prstGeom>
          <a:noFill/>
          <a:ln>
            <a:noFill/>
          </a:ln>
        </p:spPr>
        <p:txBody>
          <a:bodyPr anchorCtr="0" anchor="t" bIns="0" lIns="0" spcFirstLastPara="1" rIns="0" wrap="square" tIns="0">
            <a:normAutofit fontScale="92500"/>
          </a:bodyPr>
          <a:lstStyle/>
          <a:p>
            <a:pPr indent="-256032" lvl="0" marL="365760" marR="0" rtl="0" algn="l">
              <a:spcBef>
                <a:spcPts val="0"/>
              </a:spcBef>
              <a:spcAft>
                <a:spcPts val="0"/>
              </a:spcAft>
              <a:buClr>
                <a:schemeClr val="dk1"/>
              </a:buClr>
              <a:buSzPct val="100000"/>
              <a:buFont typeface="Arial"/>
              <a:buNone/>
            </a:pPr>
            <a:r>
              <a:rPr b="0" i="0" lang="en-US" sz="2200">
                <a:solidFill>
                  <a:schemeClr val="dk1"/>
                </a:solidFill>
                <a:latin typeface="Times New Roman"/>
                <a:ea typeface="Times New Roman"/>
                <a:cs typeface="Times New Roman"/>
                <a:sym typeface="Times New Roman"/>
              </a:rPr>
              <a:t>Information associated with each process </a:t>
            </a:r>
            <a:endParaRPr/>
          </a:p>
          <a:p>
            <a:pPr indent="-256032" lvl="0" marL="365760" marR="0" rtl="0" algn="l">
              <a:spcBef>
                <a:spcPts val="0"/>
              </a:spcBef>
              <a:spcAft>
                <a:spcPts val="0"/>
              </a:spcAft>
              <a:buClr>
                <a:schemeClr val="dk1"/>
              </a:buClr>
              <a:buSzPct val="100000"/>
              <a:buFont typeface="Arial"/>
              <a:buNone/>
            </a:pPr>
            <a:r>
              <a:rPr b="0" i="0" lang="en-US" sz="2200">
                <a:solidFill>
                  <a:schemeClr val="dk1"/>
                </a:solidFill>
                <a:latin typeface="Times New Roman"/>
                <a:ea typeface="Times New Roman"/>
                <a:cs typeface="Times New Roman"/>
                <a:sym typeface="Times New Roman"/>
              </a:rPr>
              <a:t>(also called </a:t>
            </a:r>
            <a:r>
              <a:rPr b="1" i="0" lang="en-US" sz="2200">
                <a:solidFill>
                  <a:srgbClr val="3366FF"/>
                </a:solidFill>
                <a:latin typeface="Times New Roman"/>
                <a:ea typeface="Times New Roman"/>
                <a:cs typeface="Times New Roman"/>
                <a:sym typeface="Times New Roman"/>
              </a:rPr>
              <a:t>task control block</a:t>
            </a:r>
            <a:r>
              <a:rPr b="0" i="0" lang="en-US" sz="2200">
                <a:solidFill>
                  <a:schemeClr val="dk1"/>
                </a:solidFill>
                <a:latin typeface="Times New Roman"/>
                <a:ea typeface="Times New Roman"/>
                <a:cs typeface="Times New Roman"/>
                <a:sym typeface="Times New Roman"/>
              </a:rPr>
              <a:t>)</a:t>
            </a:r>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Process state – running, waiting, etc</a:t>
            </a:r>
            <a:endParaRPr b="0" i="0" sz="2200">
              <a:solidFill>
                <a:schemeClr val="dk1"/>
              </a:solidFill>
              <a:latin typeface="Times New Roman"/>
              <a:ea typeface="Times New Roman"/>
              <a:cs typeface="Times New Roman"/>
              <a:sym typeface="Times New Roman"/>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Program counter – location of instruction to next execute</a:t>
            </a:r>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CPU registers – contents of all process-centric registers</a:t>
            </a:r>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CPU scheduling information- priorities, scheduling queue pointers</a:t>
            </a:r>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Memory-management information – memory allocated to the process</a:t>
            </a:r>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Accounting information – CPU used, clock time elapsed since start, time limits</a:t>
            </a:r>
            <a:endParaRPr/>
          </a:p>
          <a:p>
            <a:pPr indent="-256032" lvl="0" marL="365760" marR="0" rtl="0" algn="l">
              <a:spcBef>
                <a:spcPts val="0"/>
              </a:spcBef>
              <a:spcAft>
                <a:spcPts val="0"/>
              </a:spcAft>
              <a:buClr>
                <a:schemeClr val="dk1"/>
              </a:buClr>
              <a:buSzPct val="100000"/>
              <a:buFont typeface="Noto Sans Symbols"/>
              <a:buChar char="🞂"/>
            </a:pPr>
            <a:r>
              <a:rPr b="0" i="0" lang="en-US" sz="2200">
                <a:solidFill>
                  <a:schemeClr val="dk1"/>
                </a:solidFill>
                <a:latin typeface="Times New Roman"/>
                <a:ea typeface="Times New Roman"/>
                <a:cs typeface="Times New Roman"/>
                <a:sym typeface="Times New Roman"/>
              </a:rPr>
              <a:t>I/O status information – I/O devices allocated to process, list of open files</a:t>
            </a:r>
            <a:endParaRPr/>
          </a:p>
          <a:p>
            <a:pPr indent="-126809" lvl="0" marL="365760" marR="0" rtl="0" algn="l">
              <a:spcBef>
                <a:spcPts val="0"/>
              </a:spcBef>
              <a:spcAft>
                <a:spcPts val="0"/>
              </a:spcAft>
              <a:buClr>
                <a:schemeClr val="dk1"/>
              </a:buClr>
              <a:buSzPct val="100000"/>
              <a:buFont typeface="Noto Sans Symbols"/>
              <a:buNone/>
            </a:pPr>
            <a:r>
              <a:t/>
            </a:r>
            <a:endParaRPr b="0" i="0" sz="2200">
              <a:solidFill>
                <a:schemeClr val="dk1"/>
              </a:solidFill>
              <a:latin typeface="Times New Roman"/>
              <a:ea typeface="Times New Roman"/>
              <a:cs typeface="Times New Roman"/>
              <a:sym typeface="Times New Roman"/>
            </a:endParaRPr>
          </a:p>
        </p:txBody>
      </p:sp>
      <p:sp>
        <p:nvSpPr>
          <p:cNvPr id="616" name="Google Shape;616;p47"/>
          <p:cNvSpPr txBox="1"/>
          <p:nvPr/>
        </p:nvSpPr>
        <p:spPr>
          <a:xfrm>
            <a:off x="1166813" y="1416050"/>
            <a:ext cx="7519987"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Control Block (PCB)</a:t>
            </a:r>
            <a:endParaRPr/>
          </a:p>
        </p:txBody>
      </p:sp>
      <p:pic>
        <p:nvPicPr>
          <p:cNvPr id="617" name="Google Shape;617;p47"/>
          <p:cNvPicPr preferRelativeResize="0"/>
          <p:nvPr/>
        </p:nvPicPr>
        <p:blipFill rotWithShape="1">
          <a:blip r:embed="rId4">
            <a:alphaModFix/>
          </a:blip>
          <a:srcRect b="0" l="0" r="0" t="0"/>
          <a:stretch/>
        </p:blipFill>
        <p:spPr>
          <a:xfrm>
            <a:off x="5725160" y="2316389"/>
            <a:ext cx="2795588" cy="4489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23" name="Google Shape;623;p4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24" name="Google Shape;624;p4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48"/>
          <p:cNvSpPr txBox="1"/>
          <p:nvPr/>
        </p:nvSpPr>
        <p:spPr>
          <a:xfrm>
            <a:off x="982663" y="1255713"/>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CPU Switch From Process to Process</a:t>
            </a:r>
            <a:endParaRPr/>
          </a:p>
        </p:txBody>
      </p:sp>
      <p:pic>
        <p:nvPicPr>
          <p:cNvPr id="626" name="Google Shape;626;p48"/>
          <p:cNvPicPr preferRelativeResize="0"/>
          <p:nvPr/>
        </p:nvPicPr>
        <p:blipFill rotWithShape="1">
          <a:blip r:embed="rId4">
            <a:alphaModFix/>
          </a:blip>
          <a:srcRect b="0" l="0" r="0" t="0"/>
          <a:stretch/>
        </p:blipFill>
        <p:spPr>
          <a:xfrm>
            <a:off x="1384299" y="1981200"/>
            <a:ext cx="6969125" cy="4679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32" name="Google Shape;632;p4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33" name="Google Shape;633;p4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49"/>
          <p:cNvSpPr txBox="1"/>
          <p:nvPr/>
        </p:nvSpPr>
        <p:spPr>
          <a:xfrm>
            <a:off x="457200" y="2022475"/>
            <a:ext cx="8229600" cy="45259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200"/>
              <a:buFont typeface="Arial"/>
              <a:buNone/>
            </a:pPr>
            <a:r>
              <a:rPr b="0" i="0" lang="en-US" sz="2200">
                <a:solidFill>
                  <a:schemeClr val="dk1"/>
                </a:solidFill>
                <a:latin typeface="Times New Roman"/>
                <a:ea typeface="Times New Roman"/>
                <a:cs typeface="Times New Roman"/>
                <a:sym typeface="Times New Roman"/>
              </a:rPr>
              <a:t>Represented by the C structure </a:t>
            </a:r>
            <a:r>
              <a:rPr b="0" i="0" lang="en-US" sz="2200">
                <a:solidFill>
                  <a:schemeClr val="dk1"/>
                </a:solidFill>
                <a:latin typeface="Courier New"/>
                <a:ea typeface="Courier New"/>
                <a:cs typeface="Courier New"/>
                <a:sym typeface="Courier New"/>
              </a:rPr>
              <a:t>task_struct</a:t>
            </a:r>
            <a:endParaRPr/>
          </a:p>
          <a:p>
            <a:pPr indent="0" lvl="0" marL="0" marR="0" rtl="0" algn="l">
              <a:spcBef>
                <a:spcPts val="0"/>
              </a:spcBef>
              <a:spcAft>
                <a:spcPts val="0"/>
              </a:spcAft>
              <a:buClr>
                <a:schemeClr val="dk1"/>
              </a:buClr>
              <a:buSzPts val="2200"/>
              <a:buFont typeface="Arial"/>
              <a:buNone/>
            </a:pPr>
            <a:br>
              <a:rPr b="0" i="0" lang="en-US" sz="22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pid t_pid; /* process identifier */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long state; /* state of the process */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unsigned int time_slice /* scheduling information */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struct task_struct *parent; /* this process’s parent */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struct list_head children; /* this process’s children */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struct files_struct *files; /* list of open files */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struct mm_struct *mm; /* address space of this process */</a:t>
            </a:r>
            <a:endParaRPr b="0" i="0" sz="1600">
              <a:solidFill>
                <a:schemeClr val="dk1"/>
              </a:solidFill>
              <a:latin typeface="Courier New"/>
              <a:ea typeface="Courier New"/>
              <a:cs typeface="Courier New"/>
              <a:sym typeface="Courier New"/>
            </a:endParaRPr>
          </a:p>
        </p:txBody>
      </p:sp>
      <p:sp>
        <p:nvSpPr>
          <p:cNvPr id="635" name="Google Shape;635;p49"/>
          <p:cNvSpPr txBox="1"/>
          <p:nvPr/>
        </p:nvSpPr>
        <p:spPr>
          <a:xfrm>
            <a:off x="457200" y="1404938"/>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Representation in Linux</a:t>
            </a:r>
            <a:endParaRPr/>
          </a:p>
        </p:txBody>
      </p:sp>
      <p:pic>
        <p:nvPicPr>
          <p:cNvPr descr="C:\Users\as668\Desktop\in-3_1.jpg" id="636" name="Google Shape;636;p49"/>
          <p:cNvPicPr preferRelativeResize="0"/>
          <p:nvPr/>
        </p:nvPicPr>
        <p:blipFill rotWithShape="1">
          <a:blip r:embed="rId4">
            <a:alphaModFix/>
          </a:blip>
          <a:srcRect b="0" l="0" r="0" t="0"/>
          <a:stretch/>
        </p:blipFill>
        <p:spPr>
          <a:xfrm>
            <a:off x="1627188" y="4652962"/>
            <a:ext cx="5865812" cy="201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5"/>
          <p:cNvSpPr/>
          <p:nvPr/>
        </p:nvSpPr>
        <p:spPr>
          <a:xfrm>
            <a:off x="383540" y="1524000"/>
            <a:ext cx="8455660" cy="21082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A04400"/>
                </a:solidFill>
                <a:latin typeface="Times New Roman"/>
                <a:ea typeface="Times New Roman"/>
                <a:cs typeface="Times New Roman"/>
                <a:sym typeface="Times New Roman"/>
              </a:rPr>
              <a:t>Operating System</a:t>
            </a:r>
            <a:endParaRPr b="1" sz="3200">
              <a:solidFill>
                <a:srgbClr val="A044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1" sz="1800">
              <a:solidFill>
                <a:srgbClr val="000000"/>
              </a:solidFill>
              <a:latin typeface="Arial"/>
              <a:ea typeface="Arial"/>
              <a:cs typeface="Arial"/>
              <a:sym typeface="Arial"/>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Operating systems are those programs that interface the machine with</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the applications programs. The main function of these systems is to</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dynamically allocate the shared system resources to the executing </a:t>
            </a:r>
            <a:endParaRPr/>
          </a:p>
          <a:p>
            <a:pPr indent="0" lvl="0" marL="0" marR="0" rtl="0" algn="just">
              <a:spcBef>
                <a:spcPts val="0"/>
              </a:spcBef>
              <a:spcAft>
                <a:spcPts val="0"/>
              </a:spcAft>
              <a:buNone/>
            </a:pPr>
            <a:r>
              <a:rPr lang="en-US" sz="1800">
                <a:solidFill>
                  <a:srgbClr val="000000"/>
                </a:solidFill>
                <a:latin typeface="Arial"/>
                <a:ea typeface="Arial"/>
                <a:cs typeface="Arial"/>
                <a:sym typeface="Arial"/>
              </a:rPr>
              <a:t>programs. </a:t>
            </a:r>
            <a:endParaRPr/>
          </a:p>
          <a:p>
            <a:pPr indent="0" lvl="0" marL="0" marR="0" rtl="0" algn="l">
              <a:spcBef>
                <a:spcPts val="0"/>
              </a:spcBef>
              <a:spcAft>
                <a:spcPts val="0"/>
              </a:spcAft>
              <a:buNone/>
            </a:pPr>
            <a:r>
              <a:t/>
            </a:r>
            <a:endParaRPr i="1" sz="900">
              <a:solidFill>
                <a:srgbClr val="000000"/>
              </a:solidFill>
              <a:latin typeface="Arial"/>
              <a:ea typeface="Arial"/>
              <a:cs typeface="Arial"/>
              <a:sym typeface="Arial"/>
            </a:endParaRPr>
          </a:p>
        </p:txBody>
      </p:sp>
      <p:sp>
        <p:nvSpPr>
          <p:cNvPr id="86" name="Google Shape;86;p5"/>
          <p:cNvSpPr/>
          <p:nvPr/>
        </p:nvSpPr>
        <p:spPr>
          <a:xfrm>
            <a:off x="383540" y="2870087"/>
            <a:ext cx="845566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program that controls the execution of application programs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 interface between applications and hardware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87" name="Google Shape;87;p5"/>
          <p:cNvSpPr/>
          <p:nvPr/>
        </p:nvSpPr>
        <p:spPr>
          <a:xfrm>
            <a:off x="713251" y="4114800"/>
            <a:ext cx="26223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Main objectives of an OS:</a:t>
            </a:r>
            <a:endParaRPr/>
          </a:p>
        </p:txBody>
      </p:sp>
      <p:sp>
        <p:nvSpPr>
          <p:cNvPr id="88" name="Google Shape;88;p5"/>
          <p:cNvSpPr/>
          <p:nvPr/>
        </p:nvSpPr>
        <p:spPr>
          <a:xfrm>
            <a:off x="838200" y="4648200"/>
            <a:ext cx="45720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Convenience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Efficiency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Ability to evolve</a:t>
            </a:r>
            <a:endParaRPr/>
          </a:p>
        </p:txBody>
      </p:sp>
      <p:sp>
        <p:nvSpPr>
          <p:cNvPr id="89" name="Google Shape;89;p5"/>
          <p:cNvSpPr txBox="1"/>
          <p:nvPr/>
        </p:nvSpPr>
        <p:spPr>
          <a:xfrm>
            <a:off x="383540" y="550162"/>
            <a:ext cx="8209200" cy="813300"/>
          </a:xfrm>
          <a:prstGeom prst="rect">
            <a:avLst/>
          </a:prstGeom>
          <a:noFill/>
          <a:ln>
            <a:noFill/>
          </a:ln>
        </p:spPr>
        <p:txBody>
          <a:bodyPr anchorCtr="0" anchor="t" bIns="0" lIns="0" spcFirstLastPara="1" rIns="0" wrap="square" tIns="12700">
            <a:spAutoFit/>
          </a:bodyPr>
          <a:lstStyle/>
          <a:p>
            <a:pPr indent="0" lvl="0" marL="1010918" marR="0" rtl="0" algn="ctr">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 SRM INSTITUTE OF  SCIENCE AND TECHNOLOGY,</a:t>
            </a: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42" name="Google Shape;642;p5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43" name="Google Shape;643;p5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50"/>
          <p:cNvSpPr txBox="1"/>
          <p:nvPr/>
        </p:nvSpPr>
        <p:spPr>
          <a:xfrm>
            <a:off x="987425" y="2493963"/>
            <a:ext cx="6975475" cy="3983037"/>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So far, process has a single thread of execution</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Consider having multiple program counters per process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Multiple locations can execute at once</a:t>
            </a:r>
            <a:endParaRPr/>
          </a:p>
          <a:p>
            <a:pPr indent="-114300" lvl="2" marL="859536"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Multiple threads of control -&gt; </a:t>
            </a:r>
            <a:r>
              <a:rPr b="1" i="0" lang="en-US" sz="1800" u="none" cap="none" strike="noStrike">
                <a:solidFill>
                  <a:srgbClr val="3366FF"/>
                </a:solidFill>
                <a:latin typeface="Calibri"/>
                <a:ea typeface="Calibri"/>
                <a:cs typeface="Calibri"/>
                <a:sym typeface="Calibri"/>
              </a:rPr>
              <a:t>threads</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Must then have storage for thread details, multiple program counters in PCB</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See next chapter</a:t>
            </a:r>
            <a:endParaRPr/>
          </a:p>
        </p:txBody>
      </p:sp>
      <p:sp>
        <p:nvSpPr>
          <p:cNvPr id="645" name="Google Shape;645;p50"/>
          <p:cNvSpPr txBox="1"/>
          <p:nvPr/>
        </p:nvSpPr>
        <p:spPr>
          <a:xfrm>
            <a:off x="1041400" y="1536700"/>
            <a:ext cx="76454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Threads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51" name="Google Shape;651;p5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52" name="Google Shape;652;p5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51"/>
          <p:cNvSpPr txBox="1"/>
          <p:nvPr/>
        </p:nvSpPr>
        <p:spPr>
          <a:xfrm>
            <a:off x="887413" y="2646362"/>
            <a:ext cx="6975475" cy="3983038"/>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Maximize CPU use, quickly switch processes onto CPU for time sharing</a:t>
            </a:r>
            <a:endParaRPr/>
          </a:p>
          <a:p>
            <a:pPr indent="-256032" lvl="0" marL="365760" marR="0" rtl="0" algn="l">
              <a:spcBef>
                <a:spcPts val="0"/>
              </a:spcBef>
              <a:spcAft>
                <a:spcPts val="0"/>
              </a:spcAft>
              <a:buClr>
                <a:srgbClr val="3366FF"/>
              </a:buClr>
              <a:buSzPts val="2200"/>
              <a:buFont typeface="Noto Sans Symbols"/>
              <a:buChar char="🞂"/>
            </a:pPr>
            <a:r>
              <a:rPr b="1" i="0" lang="en-US" sz="2200">
                <a:solidFill>
                  <a:srgbClr val="3366FF"/>
                </a:solidFill>
                <a:latin typeface="Times New Roman"/>
                <a:ea typeface="Times New Roman"/>
                <a:cs typeface="Times New Roman"/>
                <a:sym typeface="Times New Roman"/>
              </a:rPr>
              <a:t>Process scheduler </a:t>
            </a:r>
            <a:r>
              <a:rPr b="0" i="0" lang="en-US" sz="2200">
                <a:solidFill>
                  <a:schemeClr val="dk1"/>
                </a:solidFill>
                <a:latin typeface="Times New Roman"/>
                <a:ea typeface="Times New Roman"/>
                <a:cs typeface="Times New Roman"/>
                <a:sym typeface="Times New Roman"/>
              </a:rPr>
              <a:t>selects among available processes for next execution on CPU</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Maintains </a:t>
            </a:r>
            <a:r>
              <a:rPr b="1" i="0" lang="en-US" sz="2200">
                <a:solidFill>
                  <a:srgbClr val="3366FF"/>
                </a:solidFill>
                <a:latin typeface="Times New Roman"/>
                <a:ea typeface="Times New Roman"/>
                <a:cs typeface="Times New Roman"/>
                <a:sym typeface="Times New Roman"/>
              </a:rPr>
              <a:t>scheduling queues </a:t>
            </a:r>
            <a:r>
              <a:rPr b="0" i="0" lang="en-US" sz="2200">
                <a:solidFill>
                  <a:schemeClr val="dk1"/>
                </a:solidFill>
                <a:latin typeface="Times New Roman"/>
                <a:ea typeface="Times New Roman"/>
                <a:cs typeface="Times New Roman"/>
                <a:sym typeface="Times New Roman"/>
              </a:rPr>
              <a:t>of processes</a:t>
            </a:r>
            <a:endParaRPr/>
          </a:p>
          <a:p>
            <a:pPr indent="-114300" lvl="1" marL="621792" marR="0" rtl="0" algn="l">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Job queue </a:t>
            </a:r>
            <a:r>
              <a:rPr b="0" i="0" lang="en-US" sz="1800" u="none" cap="none" strike="noStrike">
                <a:solidFill>
                  <a:schemeClr val="dk1"/>
                </a:solidFill>
                <a:latin typeface="Calibri"/>
                <a:ea typeface="Calibri"/>
                <a:cs typeface="Calibri"/>
                <a:sym typeface="Calibri"/>
              </a:rPr>
              <a:t>– set of all processes in the system</a:t>
            </a:r>
            <a:endParaRPr/>
          </a:p>
          <a:p>
            <a:pPr indent="-114300" lvl="1" marL="621792" marR="0" rtl="0" algn="l">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Ready queue </a:t>
            </a:r>
            <a:r>
              <a:rPr b="0" i="0" lang="en-US" sz="1800" u="none" cap="none" strike="noStrike">
                <a:solidFill>
                  <a:schemeClr val="dk1"/>
                </a:solidFill>
                <a:latin typeface="Calibri"/>
                <a:ea typeface="Calibri"/>
                <a:cs typeface="Calibri"/>
                <a:sym typeface="Calibri"/>
              </a:rPr>
              <a:t>– set of all processes residing in main memory, ready and waiting to execute</a:t>
            </a:r>
            <a:endParaRPr/>
          </a:p>
          <a:p>
            <a:pPr indent="-114300" lvl="1" marL="621792" marR="0" rtl="0" algn="l">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Device queues </a:t>
            </a:r>
            <a:r>
              <a:rPr b="0" i="0" lang="en-US" sz="1800" u="none" cap="none" strike="noStrike">
                <a:solidFill>
                  <a:schemeClr val="dk1"/>
                </a:solidFill>
                <a:latin typeface="Calibri"/>
                <a:ea typeface="Calibri"/>
                <a:cs typeface="Calibri"/>
                <a:sym typeface="Calibri"/>
              </a:rPr>
              <a:t>– set of processes waiting for an I/O device</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Processes migrate among the various queues</a:t>
            </a:r>
            <a:endParaRPr/>
          </a:p>
        </p:txBody>
      </p:sp>
      <p:sp>
        <p:nvSpPr>
          <p:cNvPr id="654" name="Google Shape;654;p51"/>
          <p:cNvSpPr txBox="1"/>
          <p:nvPr/>
        </p:nvSpPr>
        <p:spPr>
          <a:xfrm>
            <a:off x="1041400" y="1614487"/>
            <a:ext cx="76454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Scheduling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60" name="Google Shape;660;p5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61" name="Google Shape;661;p5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52"/>
          <p:cNvSpPr txBox="1"/>
          <p:nvPr/>
        </p:nvSpPr>
        <p:spPr>
          <a:xfrm>
            <a:off x="457200" y="1392238"/>
            <a:ext cx="7983538" cy="457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400">
                <a:solidFill>
                  <a:srgbClr val="BF0000"/>
                </a:solidFill>
                <a:latin typeface="Times New Roman"/>
                <a:ea typeface="Times New Roman"/>
                <a:cs typeface="Times New Roman"/>
                <a:sym typeface="Times New Roman"/>
              </a:rPr>
              <a:t>Ready Queue And Various I/O Device Queues</a:t>
            </a:r>
            <a:endParaRPr/>
          </a:p>
        </p:txBody>
      </p:sp>
      <p:pic>
        <p:nvPicPr>
          <p:cNvPr id="663" name="Google Shape;663;p52"/>
          <p:cNvPicPr preferRelativeResize="0"/>
          <p:nvPr/>
        </p:nvPicPr>
        <p:blipFill rotWithShape="1">
          <a:blip r:embed="rId4">
            <a:alphaModFix/>
          </a:blip>
          <a:srcRect b="0" l="0" r="0" t="0"/>
          <a:stretch/>
        </p:blipFill>
        <p:spPr>
          <a:xfrm>
            <a:off x="1250950" y="1905000"/>
            <a:ext cx="5822950" cy="50212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69" name="Google Shape;669;p5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70" name="Google Shape;670;p5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53"/>
          <p:cNvSpPr txBox="1"/>
          <p:nvPr/>
        </p:nvSpPr>
        <p:spPr>
          <a:xfrm>
            <a:off x="696912" y="1481137"/>
            <a:ext cx="8229600" cy="5762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800">
                <a:solidFill>
                  <a:srgbClr val="BF0000"/>
                </a:solidFill>
                <a:latin typeface="Times New Roman"/>
                <a:ea typeface="Times New Roman"/>
                <a:cs typeface="Times New Roman"/>
                <a:sym typeface="Times New Roman"/>
              </a:rPr>
              <a:t>Representation of Process Scheduling</a:t>
            </a:r>
            <a:endParaRPr/>
          </a:p>
        </p:txBody>
      </p:sp>
      <p:pic>
        <p:nvPicPr>
          <p:cNvPr descr="3" id="672" name="Google Shape;672;p53"/>
          <p:cNvPicPr preferRelativeResize="0"/>
          <p:nvPr/>
        </p:nvPicPr>
        <p:blipFill rotWithShape="1">
          <a:blip r:embed="rId4">
            <a:alphaModFix/>
          </a:blip>
          <a:srcRect b="0" l="0" r="0" t="0"/>
          <a:stretch/>
        </p:blipFill>
        <p:spPr>
          <a:xfrm>
            <a:off x="1212850" y="2881313"/>
            <a:ext cx="6546850" cy="3781425"/>
          </a:xfrm>
          <a:prstGeom prst="rect">
            <a:avLst/>
          </a:prstGeom>
          <a:noFill/>
          <a:ln>
            <a:noFill/>
          </a:ln>
        </p:spPr>
      </p:pic>
      <p:sp>
        <p:nvSpPr>
          <p:cNvPr id="673" name="Google Shape;673;p53"/>
          <p:cNvSpPr txBox="1"/>
          <p:nvPr/>
        </p:nvSpPr>
        <p:spPr>
          <a:xfrm>
            <a:off x="533400" y="2217738"/>
            <a:ext cx="6975475" cy="3981450"/>
          </a:xfrm>
          <a:prstGeom prst="rect">
            <a:avLst/>
          </a:prstGeom>
          <a:noFill/>
          <a:ln>
            <a:noFill/>
          </a:ln>
        </p:spPr>
        <p:txBody>
          <a:bodyPr anchorCtr="0" anchor="t" bIns="32000" lIns="64000" spcFirstLastPara="1" rIns="64000" wrap="square" tIns="32000">
            <a:noAutofit/>
          </a:bodyPr>
          <a:lstStyle/>
          <a:p>
            <a:pPr indent="-488950" lvl="0" marL="488950" marR="0" rtl="0" algn="l">
              <a:spcBef>
                <a:spcPts val="0"/>
              </a:spcBef>
              <a:spcAft>
                <a:spcPts val="0"/>
              </a:spcAft>
              <a:buClr>
                <a:srgbClr val="993300"/>
              </a:buClr>
              <a:buSzPts val="1620"/>
              <a:buFont typeface="Arial"/>
              <a:buChar char="●"/>
            </a:pPr>
            <a:r>
              <a:rPr b="1" lang="en-US" sz="1800">
                <a:solidFill>
                  <a:srgbClr val="3366FF"/>
                </a:solidFill>
                <a:latin typeface="Helvetica Neue"/>
                <a:ea typeface="Helvetica Neue"/>
                <a:cs typeface="Helvetica Neue"/>
                <a:sym typeface="Helvetica Neue"/>
              </a:rPr>
              <a:t>Queueing diagram </a:t>
            </a:r>
            <a:r>
              <a:rPr lang="en-US" sz="1800">
                <a:solidFill>
                  <a:schemeClr val="dk1"/>
                </a:solidFill>
                <a:latin typeface="Helvetica Neue"/>
                <a:ea typeface="Helvetica Neue"/>
                <a:cs typeface="Helvetica Neue"/>
                <a:sym typeface="Helvetica Neue"/>
              </a:rPr>
              <a:t>represents queues, resources, flows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79" name="Google Shape;679;p5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80" name="Google Shape;680;p5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54"/>
          <p:cNvSpPr txBox="1"/>
          <p:nvPr/>
        </p:nvSpPr>
        <p:spPr>
          <a:xfrm>
            <a:off x="887413" y="2444750"/>
            <a:ext cx="7453312" cy="50228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600">
                <a:solidFill>
                  <a:srgbClr val="3366FF"/>
                </a:solidFill>
                <a:latin typeface="Times New Roman"/>
                <a:ea typeface="Times New Roman"/>
                <a:cs typeface="Times New Roman"/>
                <a:sym typeface="Times New Roman"/>
              </a:rPr>
              <a:t>Short-term scheduler  </a:t>
            </a:r>
            <a:r>
              <a:rPr b="0" i="0" lang="en-US" sz="1600">
                <a:solidFill>
                  <a:schemeClr val="dk1"/>
                </a:solidFill>
                <a:latin typeface="Times New Roman"/>
                <a:ea typeface="Times New Roman"/>
                <a:cs typeface="Times New Roman"/>
                <a:sym typeface="Times New Roman"/>
              </a:rPr>
              <a:t>(or </a:t>
            </a:r>
            <a:r>
              <a:rPr b="1" i="0" lang="en-US" sz="1600">
                <a:solidFill>
                  <a:srgbClr val="3366FF"/>
                </a:solidFill>
                <a:latin typeface="Times New Roman"/>
                <a:ea typeface="Times New Roman"/>
                <a:cs typeface="Times New Roman"/>
                <a:sym typeface="Times New Roman"/>
              </a:rPr>
              <a:t>CPU scheduler</a:t>
            </a:r>
            <a:r>
              <a:rPr b="0" i="0" lang="en-US" sz="1600">
                <a:solidFill>
                  <a:schemeClr val="dk1"/>
                </a:solidFill>
                <a:latin typeface="Times New Roman"/>
                <a:ea typeface="Times New Roman"/>
                <a:cs typeface="Times New Roman"/>
                <a:sym typeface="Times New Roman"/>
              </a:rPr>
              <a:t>) – selects which process should be executed next and allocates CPU</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Sometimes the only scheduler in a system</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Short-term scheduler is invoked frequently (milliseconds) ⇒ (must be fast)</a:t>
            </a:r>
            <a:endParaRPr b="0" i="0" sz="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600">
                <a:solidFill>
                  <a:srgbClr val="3366FF"/>
                </a:solidFill>
                <a:latin typeface="Times New Roman"/>
                <a:ea typeface="Times New Roman"/>
                <a:cs typeface="Times New Roman"/>
                <a:sym typeface="Times New Roman"/>
              </a:rPr>
              <a:t>Long-term scheduler  </a:t>
            </a:r>
            <a:r>
              <a:rPr b="0" i="0" lang="en-US" sz="1600">
                <a:solidFill>
                  <a:schemeClr val="dk1"/>
                </a:solidFill>
                <a:latin typeface="Times New Roman"/>
                <a:ea typeface="Times New Roman"/>
                <a:cs typeface="Times New Roman"/>
                <a:sym typeface="Times New Roman"/>
              </a:rPr>
              <a:t>(or </a:t>
            </a:r>
            <a:r>
              <a:rPr b="1" i="0" lang="en-US" sz="1600">
                <a:solidFill>
                  <a:srgbClr val="3366FF"/>
                </a:solidFill>
                <a:latin typeface="Times New Roman"/>
                <a:ea typeface="Times New Roman"/>
                <a:cs typeface="Times New Roman"/>
                <a:sym typeface="Times New Roman"/>
              </a:rPr>
              <a:t>job scheduler</a:t>
            </a:r>
            <a:r>
              <a:rPr b="0" i="0" lang="en-US" sz="1600">
                <a:solidFill>
                  <a:schemeClr val="dk1"/>
                </a:solidFill>
                <a:latin typeface="Times New Roman"/>
                <a:ea typeface="Times New Roman"/>
                <a:cs typeface="Times New Roman"/>
                <a:sym typeface="Times New Roman"/>
              </a:rPr>
              <a:t>) – selects which processes should be brought into the ready queue</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Long-term scheduler is invoked  infrequently (seconds, minutes) ⇒ (may be slow)</a:t>
            </a:r>
            <a:endParaRPr b="0" i="0" sz="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The long-term scheduler controls the </a:t>
            </a:r>
            <a:r>
              <a:rPr b="1" i="0" lang="en-US" sz="1600" u="none" cap="none" strike="noStrike">
                <a:solidFill>
                  <a:srgbClr val="3366FF"/>
                </a:solidFill>
                <a:latin typeface="Calibri"/>
                <a:ea typeface="Calibri"/>
                <a:cs typeface="Calibri"/>
                <a:sym typeface="Calibri"/>
              </a:rPr>
              <a:t>degree of multiprogramming</a:t>
            </a:r>
            <a:endParaRPr b="0" i="1" sz="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Processes can be described as either:</a:t>
            </a:r>
            <a:endParaRPr/>
          </a:p>
          <a:p>
            <a:pPr indent="0" lvl="1" marL="457200" marR="0" rtl="0" algn="l">
              <a:spcBef>
                <a:spcPts val="0"/>
              </a:spcBef>
              <a:spcAft>
                <a:spcPts val="0"/>
              </a:spcAft>
              <a:buNone/>
            </a:pPr>
            <a:r>
              <a:rPr b="1" i="0" lang="en-US" sz="1600" u="none" cap="none" strike="noStrike">
                <a:solidFill>
                  <a:srgbClr val="3366FF"/>
                </a:solidFill>
                <a:latin typeface="Calibri"/>
                <a:ea typeface="Calibri"/>
                <a:cs typeface="Calibri"/>
                <a:sym typeface="Calibri"/>
              </a:rPr>
              <a:t>I/O-bound process</a:t>
            </a:r>
            <a:r>
              <a:rPr b="0" i="0" lang="en-US" sz="1600" u="none" cap="none" strike="noStrike">
                <a:solidFill>
                  <a:srgbClr val="000000"/>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 spends more time doing I/O than computations, many short CPU bursts</a:t>
            </a:r>
            <a:endParaRPr/>
          </a:p>
          <a:p>
            <a:pPr indent="0" lvl="1" marL="457200" marR="0" rtl="0" algn="l">
              <a:spcBef>
                <a:spcPts val="0"/>
              </a:spcBef>
              <a:spcAft>
                <a:spcPts val="0"/>
              </a:spcAft>
              <a:buNone/>
            </a:pPr>
            <a:r>
              <a:rPr b="1" i="0" lang="en-US" sz="1600" u="none" cap="none" strike="noStrike">
                <a:solidFill>
                  <a:srgbClr val="3366FF"/>
                </a:solidFill>
                <a:latin typeface="Calibri"/>
                <a:ea typeface="Calibri"/>
                <a:cs typeface="Calibri"/>
                <a:sym typeface="Calibri"/>
              </a:rPr>
              <a:t>CPU-bound process </a:t>
            </a:r>
            <a:r>
              <a:rPr b="0" i="0" lang="en-US" sz="1600" u="none" cap="none" strike="noStrike">
                <a:solidFill>
                  <a:schemeClr val="dk1"/>
                </a:solidFill>
                <a:latin typeface="Calibri"/>
                <a:ea typeface="Calibri"/>
                <a:cs typeface="Calibri"/>
                <a:sym typeface="Calibri"/>
              </a:rPr>
              <a:t>– spends more time doing computations; few very long CPU bursts</a:t>
            </a:r>
            <a:endParaRPr/>
          </a:p>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Long-term scheduler strives for good </a:t>
            </a:r>
            <a:r>
              <a:rPr b="1" i="1" lang="en-US" sz="1600">
                <a:solidFill>
                  <a:schemeClr val="dk1"/>
                </a:solidFill>
                <a:latin typeface="Times New Roman"/>
                <a:ea typeface="Times New Roman"/>
                <a:cs typeface="Times New Roman"/>
                <a:sym typeface="Times New Roman"/>
              </a:rPr>
              <a:t>process mix</a:t>
            </a:r>
            <a:endParaRPr b="0" i="0"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p:txBody>
      </p:sp>
      <p:sp>
        <p:nvSpPr>
          <p:cNvPr id="682" name="Google Shape;682;p54"/>
          <p:cNvSpPr txBox="1"/>
          <p:nvPr/>
        </p:nvSpPr>
        <p:spPr>
          <a:xfrm>
            <a:off x="457200" y="1519238"/>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Schedulers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88" name="Google Shape;688;p5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89" name="Google Shape;689;p5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55"/>
          <p:cNvSpPr txBox="1"/>
          <p:nvPr/>
        </p:nvSpPr>
        <p:spPr>
          <a:xfrm>
            <a:off x="1085850" y="1471613"/>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Addition of Medium Term Scheduling</a:t>
            </a:r>
            <a:endParaRPr/>
          </a:p>
        </p:txBody>
      </p:sp>
      <p:pic>
        <p:nvPicPr>
          <p:cNvPr id="691" name="Google Shape;691;p55"/>
          <p:cNvPicPr preferRelativeResize="0"/>
          <p:nvPr/>
        </p:nvPicPr>
        <p:blipFill rotWithShape="1">
          <a:blip r:embed="rId4">
            <a:alphaModFix/>
          </a:blip>
          <a:srcRect b="0" l="0" r="0" t="0"/>
          <a:stretch/>
        </p:blipFill>
        <p:spPr>
          <a:xfrm>
            <a:off x="1031875" y="4116388"/>
            <a:ext cx="7327900" cy="2665412"/>
          </a:xfrm>
          <a:prstGeom prst="rect">
            <a:avLst/>
          </a:prstGeom>
          <a:noFill/>
          <a:ln>
            <a:noFill/>
          </a:ln>
        </p:spPr>
      </p:pic>
      <p:sp>
        <p:nvSpPr>
          <p:cNvPr id="692" name="Google Shape;692;p55"/>
          <p:cNvSpPr txBox="1"/>
          <p:nvPr/>
        </p:nvSpPr>
        <p:spPr>
          <a:xfrm>
            <a:off x="806450" y="2449513"/>
            <a:ext cx="7200900" cy="1446212"/>
          </a:xfrm>
          <a:prstGeom prst="rect">
            <a:avLst/>
          </a:prstGeom>
          <a:noFill/>
          <a:ln>
            <a:noFill/>
          </a:ln>
        </p:spPr>
        <p:txBody>
          <a:bodyPr anchorCtr="0" anchor="t" bIns="32000" lIns="64000" spcFirstLastPara="1" rIns="64000" wrap="square" tIns="32000">
            <a:noAutofit/>
          </a:bodyPr>
          <a:lstStyle/>
          <a:p>
            <a:pPr indent="-488950" lvl="0" marL="488950" marR="0" rtl="0" algn="l">
              <a:spcBef>
                <a:spcPts val="0"/>
              </a:spcBef>
              <a:spcAft>
                <a:spcPts val="0"/>
              </a:spcAft>
              <a:buClr>
                <a:srgbClr val="993300"/>
              </a:buClr>
              <a:buSzPts val="1620"/>
              <a:buFont typeface="Arial"/>
              <a:buChar char="●"/>
            </a:pPr>
            <a:r>
              <a:rPr b="1" lang="en-US" sz="1800">
                <a:solidFill>
                  <a:srgbClr val="3366FF"/>
                </a:solidFill>
                <a:latin typeface="Helvetica Neue"/>
                <a:ea typeface="Helvetica Neue"/>
                <a:cs typeface="Helvetica Neue"/>
                <a:sym typeface="Helvetica Neue"/>
              </a:rPr>
              <a:t>Medium-term scheduler  </a:t>
            </a:r>
            <a:r>
              <a:rPr lang="en-US" sz="1800">
                <a:solidFill>
                  <a:schemeClr val="dk1"/>
                </a:solidFill>
                <a:latin typeface="Helvetica Neue"/>
                <a:ea typeface="Helvetica Neue"/>
                <a:cs typeface="Helvetica Neue"/>
                <a:sym typeface="Helvetica Neue"/>
              </a:rPr>
              <a:t>can be added if degree of multiple programming needs to decrease</a:t>
            </a:r>
            <a:endParaRPr/>
          </a:p>
          <a:p>
            <a:pPr indent="-407988" lvl="1" marL="1060450" marR="0" rtl="0" algn="l">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Remove process from memory, store on disk, bring back in from disk to continue execution: </a:t>
            </a:r>
            <a:r>
              <a:rPr b="1" i="0" lang="en-US" sz="1800" u="none" cap="none" strike="noStrike">
                <a:solidFill>
                  <a:srgbClr val="3366FF"/>
                </a:solidFill>
                <a:latin typeface="Helvetica Neue"/>
                <a:ea typeface="Helvetica Neue"/>
                <a:cs typeface="Helvetica Neue"/>
                <a:sym typeface="Helvetica Neue"/>
              </a:rPr>
              <a:t>swapping</a:t>
            </a:r>
            <a:endParaRPr/>
          </a:p>
          <a:p>
            <a:pPr indent="-386080" lvl="0" marL="488950" marR="0" rtl="0" algn="l">
              <a:spcBef>
                <a:spcPts val="630"/>
              </a:spcBef>
              <a:spcAft>
                <a:spcPts val="0"/>
              </a:spcAft>
              <a:buClr>
                <a:srgbClr val="993300"/>
              </a:buClr>
              <a:buSzPts val="1620"/>
              <a:buFont typeface="Arial"/>
              <a:buNone/>
            </a:pPr>
            <a:r>
              <a:t/>
            </a:r>
            <a:endParaRPr sz="1800">
              <a:solidFill>
                <a:schemeClr val="dk1"/>
              </a:solidFill>
              <a:latin typeface="Helvetica Neue"/>
              <a:ea typeface="Helvetica Neue"/>
              <a:cs typeface="Helvetica Neue"/>
              <a:sym typeface="Helvetica Neue"/>
            </a:endParaRPr>
          </a:p>
          <a:p>
            <a:pPr indent="-386080" lvl="0" marL="488950" marR="0" rtl="0" algn="l">
              <a:spcBef>
                <a:spcPts val="630"/>
              </a:spcBef>
              <a:spcAft>
                <a:spcPts val="0"/>
              </a:spcAft>
              <a:buClr>
                <a:srgbClr val="993300"/>
              </a:buClr>
              <a:buSzPts val="1620"/>
              <a:buFont typeface="Arial"/>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698" name="Google Shape;698;p5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699" name="Google Shape;699;p5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56"/>
          <p:cNvSpPr txBox="1"/>
          <p:nvPr/>
        </p:nvSpPr>
        <p:spPr>
          <a:xfrm>
            <a:off x="552450" y="2409825"/>
            <a:ext cx="7359650" cy="444817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Some mobile systems (e.g., early version of iOS)  allow only one process to run, others suspended</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Due to screen real estate, user interface limits iOS provides for a </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Single </a:t>
            </a:r>
            <a:r>
              <a:rPr b="1" i="0" lang="en-US" sz="1800" u="none" cap="none" strike="noStrike">
                <a:solidFill>
                  <a:srgbClr val="3366FF"/>
                </a:solidFill>
                <a:latin typeface="Calibri"/>
                <a:ea typeface="Calibri"/>
                <a:cs typeface="Calibri"/>
                <a:sym typeface="Calibri"/>
              </a:rPr>
              <a:t>foreground</a:t>
            </a:r>
            <a:r>
              <a:rPr b="0" i="0" lang="en-US" sz="1800" u="none" cap="none" strike="noStrike">
                <a:solidFill>
                  <a:schemeClr val="dk1"/>
                </a:solidFill>
                <a:latin typeface="Calibri"/>
                <a:ea typeface="Calibri"/>
                <a:cs typeface="Calibri"/>
                <a:sym typeface="Calibri"/>
              </a:rPr>
              <a:t> process- controlled via user interface</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Multiple </a:t>
            </a:r>
            <a:r>
              <a:rPr b="1" i="0" lang="en-US" sz="1800" u="none" cap="none" strike="noStrike">
                <a:solidFill>
                  <a:srgbClr val="3366FF"/>
                </a:solidFill>
                <a:latin typeface="Calibri"/>
                <a:ea typeface="Calibri"/>
                <a:cs typeface="Calibri"/>
                <a:sym typeface="Calibri"/>
              </a:rPr>
              <a:t>background</a:t>
            </a:r>
            <a:r>
              <a:rPr b="0" i="0" lang="en-US" sz="1800" u="none" cap="none" strike="noStrike">
                <a:solidFill>
                  <a:schemeClr val="dk1"/>
                </a:solidFill>
                <a:latin typeface="Calibri"/>
                <a:ea typeface="Calibri"/>
                <a:cs typeface="Calibri"/>
                <a:sym typeface="Calibri"/>
              </a:rPr>
              <a:t> processes– in memory, running, but not on the display, and with limits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Limits include single, short task, receiving notification of events, specific long-running tasks like audio playback</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Android runs foreground and background, with fewer limits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Background process uses a </a:t>
            </a:r>
            <a:r>
              <a:rPr b="1" i="0" lang="en-US" sz="1800" u="none" cap="none" strike="noStrike">
                <a:solidFill>
                  <a:srgbClr val="3366FF"/>
                </a:solidFill>
                <a:latin typeface="Calibri"/>
                <a:ea typeface="Calibri"/>
                <a:cs typeface="Calibri"/>
                <a:sym typeface="Calibri"/>
              </a:rPr>
              <a:t>service</a:t>
            </a:r>
            <a:r>
              <a:rPr b="0" i="0" lang="en-US" sz="1800" u="none" cap="none" strike="noStrike">
                <a:solidFill>
                  <a:schemeClr val="dk1"/>
                </a:solidFill>
                <a:latin typeface="Calibri"/>
                <a:ea typeface="Calibri"/>
                <a:cs typeface="Calibri"/>
                <a:sym typeface="Calibri"/>
              </a:rPr>
              <a:t> to perform tasks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Service can keep running even if background process is suspended</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Service has no user interface, small memory use</a:t>
            </a:r>
            <a:endParaRPr/>
          </a:p>
          <a:p>
            <a:pPr indent="0" lvl="1" marL="621792" marR="0" rtl="0" algn="l">
              <a:spcBef>
                <a:spcPts val="324"/>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a:p>
            <a:pPr indent="-116332" lvl="0" marL="365760" marR="0" rtl="0" algn="l">
              <a:spcBef>
                <a:spcPts val="0"/>
              </a:spcBef>
              <a:spcAft>
                <a:spcPts val="0"/>
              </a:spcAft>
              <a:buClr>
                <a:schemeClr val="dk1"/>
              </a:buClr>
              <a:buSzPts val="2200"/>
              <a:buFont typeface="Noto Sans Symbols"/>
              <a:buNone/>
            </a:pPr>
            <a:r>
              <a:t/>
            </a:r>
            <a:endParaRPr b="0" i="0" sz="2200">
              <a:solidFill>
                <a:schemeClr val="dk1"/>
              </a:solidFill>
              <a:latin typeface="Times New Roman"/>
              <a:ea typeface="Times New Roman"/>
              <a:cs typeface="Times New Roman"/>
              <a:sym typeface="Times New Roman"/>
            </a:endParaRPr>
          </a:p>
        </p:txBody>
      </p:sp>
      <p:sp>
        <p:nvSpPr>
          <p:cNvPr id="701" name="Google Shape;701;p56"/>
          <p:cNvSpPr txBox="1"/>
          <p:nvPr/>
        </p:nvSpPr>
        <p:spPr>
          <a:xfrm>
            <a:off x="533400" y="147002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Multitasking in Mobile Systems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07" name="Google Shape;707;p5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08" name="Google Shape;708;p5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57"/>
          <p:cNvSpPr txBox="1"/>
          <p:nvPr/>
        </p:nvSpPr>
        <p:spPr>
          <a:xfrm>
            <a:off x="854075" y="2333625"/>
            <a:ext cx="6997700" cy="444817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When CPU switches to another process, the system must </a:t>
            </a:r>
            <a:r>
              <a:rPr b="1" i="0" lang="en-US" sz="2200">
                <a:solidFill>
                  <a:srgbClr val="3366FF"/>
                </a:solidFill>
                <a:latin typeface="Times New Roman"/>
                <a:ea typeface="Times New Roman"/>
                <a:cs typeface="Times New Roman"/>
                <a:sym typeface="Times New Roman"/>
              </a:rPr>
              <a:t>save the state </a:t>
            </a:r>
            <a:r>
              <a:rPr b="0" i="0" lang="en-US" sz="2200">
                <a:solidFill>
                  <a:schemeClr val="dk1"/>
                </a:solidFill>
                <a:latin typeface="Times New Roman"/>
                <a:ea typeface="Times New Roman"/>
                <a:cs typeface="Times New Roman"/>
                <a:sym typeface="Times New Roman"/>
              </a:rPr>
              <a:t>of the old process and load the </a:t>
            </a:r>
            <a:r>
              <a:rPr b="1" i="0" lang="en-US" sz="2200">
                <a:solidFill>
                  <a:srgbClr val="3366FF"/>
                </a:solidFill>
                <a:latin typeface="Times New Roman"/>
                <a:ea typeface="Times New Roman"/>
                <a:cs typeface="Times New Roman"/>
                <a:sym typeface="Times New Roman"/>
              </a:rPr>
              <a:t>saved state </a:t>
            </a:r>
            <a:r>
              <a:rPr b="0" i="0" lang="en-US" sz="2200">
                <a:solidFill>
                  <a:schemeClr val="dk1"/>
                </a:solidFill>
                <a:latin typeface="Times New Roman"/>
                <a:ea typeface="Times New Roman"/>
                <a:cs typeface="Times New Roman"/>
                <a:sym typeface="Times New Roman"/>
              </a:rPr>
              <a:t>for the new process via a </a:t>
            </a:r>
            <a:r>
              <a:rPr b="1" i="0" lang="en-US" sz="2200">
                <a:solidFill>
                  <a:srgbClr val="3366FF"/>
                </a:solidFill>
                <a:latin typeface="Times New Roman"/>
                <a:ea typeface="Times New Roman"/>
                <a:cs typeface="Times New Roman"/>
                <a:sym typeface="Times New Roman"/>
              </a:rPr>
              <a:t>context switch</a:t>
            </a:r>
            <a:endParaRPr b="0" i="0" sz="2200">
              <a:solidFill>
                <a:schemeClr val="dk1"/>
              </a:solidFill>
              <a:latin typeface="Times New Roman"/>
              <a:ea typeface="Times New Roman"/>
              <a:cs typeface="Times New Roman"/>
              <a:sym typeface="Times New Roman"/>
            </a:endParaRPr>
          </a:p>
          <a:p>
            <a:pPr indent="-256032" lvl="0" marL="365760" marR="0" rtl="0" algn="l">
              <a:spcBef>
                <a:spcPts val="0"/>
              </a:spcBef>
              <a:spcAft>
                <a:spcPts val="0"/>
              </a:spcAft>
              <a:buClr>
                <a:srgbClr val="3366FF"/>
              </a:buClr>
              <a:buSzPts val="2200"/>
              <a:buFont typeface="Noto Sans Symbols"/>
              <a:buChar char="🞂"/>
            </a:pPr>
            <a:r>
              <a:rPr b="1" i="0" lang="en-US" sz="2200">
                <a:solidFill>
                  <a:srgbClr val="3366FF"/>
                </a:solidFill>
                <a:latin typeface="Times New Roman"/>
                <a:ea typeface="Times New Roman"/>
                <a:cs typeface="Times New Roman"/>
                <a:sym typeface="Times New Roman"/>
              </a:rPr>
              <a:t>Context </a:t>
            </a:r>
            <a:r>
              <a:rPr b="0" i="0" lang="en-US" sz="2200">
                <a:solidFill>
                  <a:schemeClr val="dk1"/>
                </a:solidFill>
                <a:latin typeface="Times New Roman"/>
                <a:ea typeface="Times New Roman"/>
                <a:cs typeface="Times New Roman"/>
                <a:sym typeface="Times New Roman"/>
              </a:rPr>
              <a:t>of a process represented in the PCB</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Context-switch time is overhead; the system does no useful work while switching</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The more complex the OS and the PCB 🡺 the longer the context switch</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Time dependent on hardware support</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Some hardware provides multiple sets of registers per CPU 🡺 multiple contexts loaded at once</a:t>
            </a:r>
            <a:endParaRPr b="0" i="0" sz="1800" u="none" cap="none" strike="noStrike">
              <a:solidFill>
                <a:schemeClr val="dk1"/>
              </a:solidFill>
              <a:latin typeface="Calibri"/>
              <a:ea typeface="Calibri"/>
              <a:cs typeface="Calibri"/>
              <a:sym typeface="Calibri"/>
            </a:endParaRPr>
          </a:p>
        </p:txBody>
      </p:sp>
      <p:sp>
        <p:nvSpPr>
          <p:cNvPr id="710" name="Google Shape;710;p57"/>
          <p:cNvSpPr txBox="1"/>
          <p:nvPr/>
        </p:nvSpPr>
        <p:spPr>
          <a:xfrm>
            <a:off x="457200" y="1392238"/>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Context Switch</a:t>
            </a:r>
            <a:endParaRPr b="1" i="0" sz="3200">
              <a:solidFill>
                <a:srgbClr val="BF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16" name="Google Shape;716;p5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17" name="Google Shape;717;p5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58"/>
          <p:cNvSpPr txBox="1"/>
          <p:nvPr/>
        </p:nvSpPr>
        <p:spPr>
          <a:xfrm>
            <a:off x="806450" y="2562225"/>
            <a:ext cx="7480300" cy="1169551"/>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System must provide mechanisms for:</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process creation,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process termination,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and so on as detailed next</a:t>
            </a:r>
            <a:endParaRPr/>
          </a:p>
        </p:txBody>
      </p:sp>
      <p:sp>
        <p:nvSpPr>
          <p:cNvPr id="719" name="Google Shape;719;p58"/>
          <p:cNvSpPr txBox="1"/>
          <p:nvPr/>
        </p:nvSpPr>
        <p:spPr>
          <a:xfrm>
            <a:off x="457200" y="152717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Operations on Processes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25" name="Google Shape;725;p5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26" name="Google Shape;726;p5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59"/>
          <p:cNvSpPr txBox="1"/>
          <p:nvPr/>
        </p:nvSpPr>
        <p:spPr>
          <a:xfrm>
            <a:off x="854075" y="2314575"/>
            <a:ext cx="6918325" cy="50768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rgbClr val="3366FF"/>
              </a:buClr>
              <a:buSzPts val="2200"/>
              <a:buFont typeface="Noto Sans Symbols"/>
              <a:buChar char="🞂"/>
            </a:pPr>
            <a:r>
              <a:rPr b="1" i="0" lang="en-US" sz="2200">
                <a:solidFill>
                  <a:srgbClr val="3366FF"/>
                </a:solidFill>
                <a:latin typeface="Times New Roman"/>
                <a:ea typeface="Times New Roman"/>
                <a:cs typeface="Times New Roman"/>
                <a:sym typeface="Times New Roman"/>
              </a:rPr>
              <a:t>Parent</a:t>
            </a:r>
            <a:r>
              <a:rPr b="1" i="0"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process create </a:t>
            </a:r>
            <a:r>
              <a:rPr b="1" i="0" lang="en-US" sz="2200">
                <a:solidFill>
                  <a:srgbClr val="3366FF"/>
                </a:solidFill>
                <a:latin typeface="Times New Roman"/>
                <a:ea typeface="Times New Roman"/>
                <a:cs typeface="Times New Roman"/>
                <a:sym typeface="Times New Roman"/>
              </a:rPr>
              <a:t>children</a:t>
            </a:r>
            <a:r>
              <a:rPr b="1" i="0"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processes, which, in turn create other processes, forming a </a:t>
            </a:r>
            <a:r>
              <a:rPr b="1" i="0" lang="en-US" sz="2200">
                <a:solidFill>
                  <a:srgbClr val="3366FF"/>
                </a:solidFill>
                <a:latin typeface="Times New Roman"/>
                <a:ea typeface="Times New Roman"/>
                <a:cs typeface="Times New Roman"/>
                <a:sym typeface="Times New Roman"/>
              </a:rPr>
              <a:t>tree</a:t>
            </a:r>
            <a:r>
              <a:rPr b="0" i="0" lang="en-US" sz="2200">
                <a:solidFill>
                  <a:schemeClr val="dk1"/>
                </a:solidFill>
                <a:latin typeface="Times New Roman"/>
                <a:ea typeface="Times New Roman"/>
                <a:cs typeface="Times New Roman"/>
                <a:sym typeface="Times New Roman"/>
              </a:rPr>
              <a:t> of processes</a:t>
            </a:r>
            <a:endParaRPr b="0" i="0" sz="800">
              <a:solidFill>
                <a:schemeClr val="dk1"/>
              </a:solidFill>
              <a:latin typeface="Times New Roman"/>
              <a:ea typeface="Times New Roman"/>
              <a:cs typeface="Times New Roman"/>
              <a:sym typeface="Times New Roman"/>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Generally, process identified and managed via a</a:t>
            </a:r>
            <a:r>
              <a:rPr b="1" i="0" lang="en-US" sz="2200">
                <a:solidFill>
                  <a:schemeClr val="dk1"/>
                </a:solidFill>
                <a:latin typeface="Times New Roman"/>
                <a:ea typeface="Times New Roman"/>
                <a:cs typeface="Times New Roman"/>
                <a:sym typeface="Times New Roman"/>
              </a:rPr>
              <a:t> </a:t>
            </a:r>
            <a:r>
              <a:rPr b="1" i="0" lang="en-US" sz="2200">
                <a:solidFill>
                  <a:srgbClr val="3366FF"/>
                </a:solidFill>
                <a:latin typeface="Times New Roman"/>
                <a:ea typeface="Times New Roman"/>
                <a:cs typeface="Times New Roman"/>
                <a:sym typeface="Times New Roman"/>
              </a:rPr>
              <a:t>process identifier </a:t>
            </a:r>
            <a:r>
              <a:rPr b="0" i="0" lang="en-US" sz="2200">
                <a:solidFill>
                  <a:schemeClr val="dk1"/>
                </a:solidFill>
                <a:latin typeface="Times New Roman"/>
                <a:ea typeface="Times New Roman"/>
                <a:cs typeface="Times New Roman"/>
                <a:sym typeface="Times New Roman"/>
              </a:rPr>
              <a:t>(</a:t>
            </a:r>
            <a:r>
              <a:rPr b="1" i="0" lang="en-US" sz="2200">
                <a:solidFill>
                  <a:srgbClr val="3366FF"/>
                </a:solidFill>
                <a:latin typeface="Times New Roman"/>
                <a:ea typeface="Times New Roman"/>
                <a:cs typeface="Times New Roman"/>
                <a:sym typeface="Times New Roman"/>
              </a:rPr>
              <a:t>pid</a:t>
            </a:r>
            <a:r>
              <a:rPr b="0" i="0" lang="en-US" sz="2200">
                <a:solidFill>
                  <a:schemeClr val="dk1"/>
                </a:solidFill>
                <a:latin typeface="Times New Roman"/>
                <a:ea typeface="Times New Roman"/>
                <a:cs typeface="Times New Roman"/>
                <a:sym typeface="Times New Roman"/>
              </a:rPr>
              <a:t>)</a:t>
            </a:r>
            <a:endParaRPr b="0" i="0" sz="800">
              <a:solidFill>
                <a:schemeClr val="dk1"/>
              </a:solidFill>
              <a:latin typeface="Times New Roman"/>
              <a:ea typeface="Times New Roman"/>
              <a:cs typeface="Times New Roman"/>
              <a:sym typeface="Times New Roman"/>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Resource sharing options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Parent and children share all resources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Children share subset of parent’s resources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Parent and child share no resources</a:t>
            </a:r>
            <a:endParaRPr b="0" i="0" sz="800" u="none" cap="none" strike="noStrike">
              <a:solidFill>
                <a:schemeClr val="dk1"/>
              </a:solidFill>
              <a:latin typeface="Calibri"/>
              <a:ea typeface="Calibri"/>
              <a:cs typeface="Calibri"/>
              <a:sym typeface="Calibri"/>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Execution options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Parent and children execute concurrently</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Parent waits until children terminate</a:t>
            </a:r>
            <a:endParaRPr/>
          </a:p>
          <a:p>
            <a:pPr indent="-256032" lvl="0" marL="36576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p:txBody>
      </p:sp>
      <p:sp>
        <p:nvSpPr>
          <p:cNvPr id="728" name="Google Shape;728;p59"/>
          <p:cNvSpPr txBox="1"/>
          <p:nvPr/>
        </p:nvSpPr>
        <p:spPr>
          <a:xfrm>
            <a:off x="457200" y="134302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Creation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609600" y="0"/>
            <a:ext cx="5715000" cy="196977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br>
              <a:rPr lang="en-US">
                <a:solidFill>
                  <a:srgbClr val="A04400"/>
                </a:solidFill>
              </a:rPr>
            </a:br>
            <a:br>
              <a:rPr lang="en-US">
                <a:solidFill>
                  <a:srgbClr val="A04400"/>
                </a:solidFill>
              </a:rPr>
            </a:br>
            <a:br>
              <a:rPr lang="en-US">
                <a:solidFill>
                  <a:srgbClr val="A04400"/>
                </a:solidFill>
              </a:rPr>
            </a:br>
            <a:r>
              <a:rPr lang="en-US">
                <a:solidFill>
                  <a:srgbClr val="A04400"/>
                </a:solidFill>
              </a:rPr>
              <a:t>Operating System Services</a:t>
            </a:r>
            <a:endParaRPr/>
          </a:p>
        </p:txBody>
      </p:sp>
      <p:sp>
        <p:nvSpPr>
          <p:cNvPr id="95" name="Google Shape;95;p6"/>
          <p:cNvSpPr txBox="1"/>
          <p:nvPr>
            <p:ph idx="1" type="body"/>
          </p:nvPr>
        </p:nvSpPr>
        <p:spPr>
          <a:xfrm>
            <a:off x="533400" y="2286000"/>
            <a:ext cx="7705725" cy="3816429"/>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chemeClr val="dk1"/>
              </a:buClr>
              <a:buSzPts val="2800"/>
              <a:buFont typeface="Arial"/>
              <a:buChar char="•"/>
            </a:pPr>
            <a:r>
              <a:rPr lang="en-US" sz="2800">
                <a:latin typeface="Calibri"/>
                <a:ea typeface="Calibri"/>
                <a:cs typeface="Calibri"/>
                <a:sym typeface="Calibri"/>
              </a:rPr>
              <a:t>Program development</a:t>
            </a:r>
            <a:endParaRPr/>
          </a:p>
          <a:p>
            <a:pPr indent="-342900" lvl="0" marL="342900" rtl="0" algn="l">
              <a:spcBef>
                <a:spcPts val="600"/>
              </a:spcBef>
              <a:spcAft>
                <a:spcPts val="0"/>
              </a:spcAft>
              <a:buClr>
                <a:schemeClr val="dk1"/>
              </a:buClr>
              <a:buSzPts val="2800"/>
              <a:buFont typeface="Arial"/>
              <a:buChar char="•"/>
            </a:pPr>
            <a:r>
              <a:rPr lang="en-US" sz="2800">
                <a:latin typeface="Calibri"/>
                <a:ea typeface="Calibri"/>
                <a:cs typeface="Calibri"/>
                <a:sym typeface="Calibri"/>
              </a:rPr>
              <a:t>Program execution</a:t>
            </a:r>
            <a:endParaRPr/>
          </a:p>
          <a:p>
            <a:pPr indent="-342900" lvl="0" marL="342900" rtl="0" algn="l">
              <a:spcBef>
                <a:spcPts val="600"/>
              </a:spcBef>
              <a:spcAft>
                <a:spcPts val="0"/>
              </a:spcAft>
              <a:buClr>
                <a:schemeClr val="dk1"/>
              </a:buClr>
              <a:buSzPts val="2800"/>
              <a:buFont typeface="Arial"/>
              <a:buChar char="•"/>
            </a:pPr>
            <a:r>
              <a:rPr lang="en-US" sz="2800">
                <a:latin typeface="Calibri"/>
                <a:ea typeface="Calibri"/>
                <a:cs typeface="Calibri"/>
                <a:sym typeface="Calibri"/>
              </a:rPr>
              <a:t>Access I/O devices</a:t>
            </a:r>
            <a:endParaRPr/>
          </a:p>
          <a:p>
            <a:pPr indent="-342900" lvl="0" marL="342900" rtl="0" algn="l">
              <a:spcBef>
                <a:spcPts val="600"/>
              </a:spcBef>
              <a:spcAft>
                <a:spcPts val="0"/>
              </a:spcAft>
              <a:buClr>
                <a:schemeClr val="dk1"/>
              </a:buClr>
              <a:buSzPts val="2800"/>
              <a:buFont typeface="Arial"/>
              <a:buChar char="•"/>
            </a:pPr>
            <a:r>
              <a:rPr lang="en-US" sz="2800">
                <a:latin typeface="Calibri"/>
                <a:ea typeface="Calibri"/>
                <a:cs typeface="Calibri"/>
                <a:sym typeface="Calibri"/>
              </a:rPr>
              <a:t>Controlled access to files</a:t>
            </a:r>
            <a:endParaRPr/>
          </a:p>
          <a:p>
            <a:pPr indent="-342900" lvl="0" marL="342900" rtl="0" algn="l">
              <a:spcBef>
                <a:spcPts val="600"/>
              </a:spcBef>
              <a:spcAft>
                <a:spcPts val="0"/>
              </a:spcAft>
              <a:buClr>
                <a:schemeClr val="dk1"/>
              </a:buClr>
              <a:buSzPts val="2800"/>
              <a:buFont typeface="Arial"/>
              <a:buChar char="•"/>
            </a:pPr>
            <a:r>
              <a:rPr lang="en-US" sz="2800">
                <a:latin typeface="Calibri"/>
                <a:ea typeface="Calibri"/>
                <a:cs typeface="Calibri"/>
                <a:sym typeface="Calibri"/>
              </a:rPr>
              <a:t>System access</a:t>
            </a:r>
            <a:endParaRPr/>
          </a:p>
          <a:p>
            <a:pPr indent="-342900" lvl="0" marL="342900" rtl="0" algn="l">
              <a:spcBef>
                <a:spcPts val="600"/>
              </a:spcBef>
              <a:spcAft>
                <a:spcPts val="0"/>
              </a:spcAft>
              <a:buClr>
                <a:schemeClr val="dk1"/>
              </a:buClr>
              <a:buSzPts val="2800"/>
              <a:buFont typeface="Arial"/>
              <a:buChar char="•"/>
            </a:pPr>
            <a:r>
              <a:rPr lang="en-US" sz="2800">
                <a:latin typeface="Calibri"/>
                <a:ea typeface="Calibri"/>
                <a:cs typeface="Calibri"/>
                <a:sym typeface="Calibri"/>
              </a:rPr>
              <a:t>Error detection and response</a:t>
            </a:r>
            <a:endParaRPr/>
          </a:p>
          <a:p>
            <a:pPr indent="-342900" lvl="0" marL="342900" rtl="0" algn="l">
              <a:spcBef>
                <a:spcPts val="600"/>
              </a:spcBef>
              <a:spcAft>
                <a:spcPts val="0"/>
              </a:spcAft>
              <a:buClr>
                <a:schemeClr val="dk1"/>
              </a:buClr>
              <a:buSzPts val="2800"/>
              <a:buFont typeface="Arial"/>
              <a:buChar char="•"/>
            </a:pPr>
            <a:r>
              <a:rPr lang="en-US" sz="2800">
                <a:latin typeface="Calibri"/>
                <a:ea typeface="Calibri"/>
                <a:cs typeface="Calibri"/>
                <a:sym typeface="Calibri"/>
              </a:rPr>
              <a:t>Accounting</a:t>
            </a:r>
            <a:endParaRPr/>
          </a:p>
          <a:p>
            <a:pPr indent="0" lvl="0" marL="0" rtl="0" algn="l">
              <a:spcBef>
                <a:spcPts val="0"/>
              </a:spcBef>
              <a:spcAft>
                <a:spcPts val="0"/>
              </a:spcAft>
              <a:buNone/>
            </a:pPr>
            <a:r>
              <a:t/>
            </a:r>
            <a:endParaRPr/>
          </a:p>
        </p:txBody>
      </p:sp>
      <p:sp>
        <p:nvSpPr>
          <p:cNvPr id="96" name="Google Shape;96;p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6"/>
          <p:cNvSpPr txBox="1"/>
          <p:nvPr/>
        </p:nvSpPr>
        <p:spPr>
          <a:xfrm>
            <a:off x="383540" y="550162"/>
            <a:ext cx="8209200" cy="813300"/>
          </a:xfrm>
          <a:prstGeom prst="rect">
            <a:avLst/>
          </a:prstGeom>
          <a:noFill/>
          <a:ln>
            <a:noFill/>
          </a:ln>
        </p:spPr>
        <p:txBody>
          <a:bodyPr anchorCtr="0" anchor="t" bIns="0" lIns="0" spcFirstLastPara="1" rIns="0" wrap="square" tIns="12700">
            <a:spAutoFit/>
          </a:bodyPr>
          <a:lstStyle/>
          <a:p>
            <a:pPr indent="0" lvl="0" marL="1010918" marR="0" rtl="0" algn="ctr">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 SRM INSTITUTE OF  SCIENCE AND TECHNOLOGY,</a:t>
            </a: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6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34" name="Google Shape;734;p6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35" name="Google Shape;735;p6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60"/>
          <p:cNvSpPr txBox="1"/>
          <p:nvPr/>
        </p:nvSpPr>
        <p:spPr>
          <a:xfrm>
            <a:off x="685800" y="150812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A Tree of Processes in Linux</a:t>
            </a:r>
            <a:endParaRPr/>
          </a:p>
        </p:txBody>
      </p:sp>
      <p:pic>
        <p:nvPicPr>
          <p:cNvPr descr="3_08.pdf" id="737" name="Google Shape;737;p60"/>
          <p:cNvPicPr preferRelativeResize="0"/>
          <p:nvPr/>
        </p:nvPicPr>
        <p:blipFill rotWithShape="1">
          <a:blip r:embed="rId4">
            <a:alphaModFix/>
          </a:blip>
          <a:srcRect b="0" l="0" r="0" t="0"/>
          <a:stretch/>
        </p:blipFill>
        <p:spPr>
          <a:xfrm>
            <a:off x="825500" y="2582862"/>
            <a:ext cx="7061200" cy="374173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6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43" name="Google Shape;743;p6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44" name="Google Shape;744;p6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61"/>
          <p:cNvSpPr txBox="1"/>
          <p:nvPr/>
        </p:nvSpPr>
        <p:spPr>
          <a:xfrm>
            <a:off x="381000" y="2251075"/>
            <a:ext cx="7154863" cy="45307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Address space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Child duplicate of parent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Child has a program loaded into it</a:t>
            </a:r>
            <a:endParaRPr/>
          </a:p>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UNIX examples</a:t>
            </a:r>
            <a:endParaRPr/>
          </a:p>
          <a:p>
            <a:pPr indent="0" lvl="1" marL="457200" marR="0" rtl="0" algn="l">
              <a:spcBef>
                <a:spcPts val="0"/>
              </a:spcBef>
              <a:spcAft>
                <a:spcPts val="0"/>
              </a:spcAft>
              <a:buNone/>
            </a:pPr>
            <a:r>
              <a:rPr b="1" i="0" lang="en-US" sz="1800" u="none" cap="none" strike="noStrike">
                <a:solidFill>
                  <a:srgbClr val="000000"/>
                </a:solidFill>
                <a:latin typeface="Courier New"/>
                <a:ea typeface="Courier New"/>
                <a:cs typeface="Courier New"/>
                <a:sym typeface="Courier New"/>
              </a:rPr>
              <a:t>fork()</a:t>
            </a:r>
            <a:r>
              <a:rPr b="0" i="0" lang="en-US" sz="1800" u="none" cap="none" strike="noStrike">
                <a:solidFill>
                  <a:srgbClr val="00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system call creates new process</a:t>
            </a:r>
            <a:endParaRPr/>
          </a:p>
          <a:p>
            <a:pPr indent="0" lvl="1" marL="457200" marR="0" rtl="0" algn="l">
              <a:spcBef>
                <a:spcPts val="0"/>
              </a:spcBef>
              <a:spcAft>
                <a:spcPts val="0"/>
              </a:spcAft>
              <a:buNone/>
            </a:pPr>
            <a:r>
              <a:rPr b="1" i="0" lang="en-US" sz="1800" u="none" cap="none" strike="noStrike">
                <a:solidFill>
                  <a:srgbClr val="000000"/>
                </a:solidFill>
                <a:latin typeface="Courier New"/>
                <a:ea typeface="Courier New"/>
                <a:cs typeface="Courier New"/>
                <a:sym typeface="Courier New"/>
              </a:rPr>
              <a:t>exec()</a:t>
            </a:r>
            <a:r>
              <a:rPr b="0" i="0" lang="en-US" sz="1800" u="none" cap="none" strike="noStrike">
                <a:solidFill>
                  <a:schemeClr val="dk1"/>
                </a:solidFill>
                <a:latin typeface="Calibri"/>
                <a:ea typeface="Calibri"/>
                <a:cs typeface="Calibri"/>
                <a:sym typeface="Calibri"/>
              </a:rPr>
              <a:t> system call used after a </a:t>
            </a:r>
            <a:r>
              <a:rPr b="1" i="0" lang="en-US" sz="1800" u="none" cap="none" strike="noStrike">
                <a:solidFill>
                  <a:srgbClr val="000000"/>
                </a:solidFill>
                <a:latin typeface="Courier New"/>
                <a:ea typeface="Courier New"/>
                <a:cs typeface="Courier New"/>
                <a:sym typeface="Courier New"/>
              </a:rPr>
              <a:t>fork()</a:t>
            </a:r>
            <a:r>
              <a:rPr b="0" i="0" lang="en-US" sz="1800" u="none" cap="none" strike="noStrike">
                <a:solidFill>
                  <a:schemeClr val="dk1"/>
                </a:solidFill>
                <a:latin typeface="Calibri"/>
                <a:ea typeface="Calibri"/>
                <a:cs typeface="Calibri"/>
                <a:sym typeface="Calibri"/>
              </a:rPr>
              <a:t> to replace the process’ memory space with a new program</a:t>
            </a:r>
            <a:endParaRPr b="0" i="0" sz="1800" u="none" cap="none" strike="noStrike">
              <a:solidFill>
                <a:schemeClr val="dk1"/>
              </a:solidFill>
              <a:latin typeface="Calibri"/>
              <a:ea typeface="Calibri"/>
              <a:cs typeface="Calibri"/>
              <a:sym typeface="Calibri"/>
            </a:endParaRPr>
          </a:p>
        </p:txBody>
      </p:sp>
      <p:sp>
        <p:nvSpPr>
          <p:cNvPr id="746" name="Google Shape;746;p61"/>
          <p:cNvSpPr txBox="1"/>
          <p:nvPr/>
        </p:nvSpPr>
        <p:spPr>
          <a:xfrm>
            <a:off x="581025" y="1343025"/>
            <a:ext cx="7616825"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Creation (Cont.)</a:t>
            </a:r>
            <a:endParaRPr/>
          </a:p>
        </p:txBody>
      </p:sp>
      <p:pic>
        <p:nvPicPr>
          <p:cNvPr descr="3" id="747" name="Google Shape;747;p61"/>
          <p:cNvPicPr preferRelativeResize="0"/>
          <p:nvPr/>
        </p:nvPicPr>
        <p:blipFill rotWithShape="1">
          <a:blip r:embed="rId4">
            <a:alphaModFix/>
          </a:blip>
          <a:srcRect b="0" l="0" r="0" t="0"/>
          <a:stretch/>
        </p:blipFill>
        <p:spPr>
          <a:xfrm>
            <a:off x="1008063" y="4989513"/>
            <a:ext cx="6419850" cy="1616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53" name="Google Shape;753;p6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54" name="Google Shape;754;p6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62"/>
          <p:cNvSpPr txBox="1"/>
          <p:nvPr/>
        </p:nvSpPr>
        <p:spPr>
          <a:xfrm>
            <a:off x="533400" y="1131887"/>
            <a:ext cx="82296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 Program Forking Separate Process</a:t>
            </a:r>
            <a:endParaRPr/>
          </a:p>
        </p:txBody>
      </p:sp>
      <p:pic>
        <p:nvPicPr>
          <p:cNvPr descr="Screen Shot 2012-12-04 at 11.21.10 AM.png" id="756" name="Google Shape;756;p62"/>
          <p:cNvPicPr preferRelativeResize="0"/>
          <p:nvPr/>
        </p:nvPicPr>
        <p:blipFill rotWithShape="1">
          <a:blip r:embed="rId4">
            <a:alphaModFix/>
          </a:blip>
          <a:srcRect b="0" l="0" r="0" t="0"/>
          <a:stretch/>
        </p:blipFill>
        <p:spPr>
          <a:xfrm>
            <a:off x="1219200" y="1524000"/>
            <a:ext cx="5867400" cy="5105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6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62" name="Google Shape;762;p6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63" name="Google Shape;763;p6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63"/>
          <p:cNvSpPr txBox="1"/>
          <p:nvPr/>
        </p:nvSpPr>
        <p:spPr>
          <a:xfrm>
            <a:off x="1084262" y="1235075"/>
            <a:ext cx="9681001"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800">
                <a:solidFill>
                  <a:srgbClr val="BF0000"/>
                </a:solidFill>
                <a:latin typeface="Times New Roman"/>
                <a:ea typeface="Times New Roman"/>
                <a:cs typeface="Times New Roman"/>
                <a:sym typeface="Times New Roman"/>
              </a:rPr>
              <a:t>Creating a Separate Process via Windows API</a:t>
            </a:r>
            <a:endParaRPr/>
          </a:p>
        </p:txBody>
      </p:sp>
      <p:pic>
        <p:nvPicPr>
          <p:cNvPr descr="Screen Shot 2012-12-04 at 11.23.48 AM.png" id="765" name="Google Shape;765;p63"/>
          <p:cNvPicPr preferRelativeResize="0"/>
          <p:nvPr/>
        </p:nvPicPr>
        <p:blipFill rotWithShape="1">
          <a:blip r:embed="rId4">
            <a:alphaModFix/>
          </a:blip>
          <a:srcRect b="0" l="0" r="0" t="0"/>
          <a:stretch/>
        </p:blipFill>
        <p:spPr>
          <a:xfrm>
            <a:off x="1084262" y="1665520"/>
            <a:ext cx="6078538" cy="52106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71" name="Google Shape;771;p6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72" name="Google Shape;772;p6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64"/>
          <p:cNvSpPr txBox="1"/>
          <p:nvPr/>
        </p:nvSpPr>
        <p:spPr>
          <a:xfrm>
            <a:off x="806450" y="1828800"/>
            <a:ext cx="7170738" cy="45307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Process executes last statement and then asks the operating system to delete it using the </a:t>
            </a:r>
            <a:r>
              <a:rPr b="1" i="0" lang="en-US" sz="2200">
                <a:solidFill>
                  <a:srgbClr val="000000"/>
                </a:solidFill>
                <a:latin typeface="Courier New"/>
                <a:ea typeface="Courier New"/>
                <a:cs typeface="Courier New"/>
                <a:sym typeface="Courier New"/>
              </a:rPr>
              <a:t>exit()</a:t>
            </a:r>
            <a:r>
              <a:rPr b="0" i="0" lang="en-US" sz="2200">
                <a:solidFill>
                  <a:schemeClr val="dk1"/>
                </a:solidFill>
                <a:latin typeface="Times New Roman"/>
                <a:ea typeface="Times New Roman"/>
                <a:cs typeface="Times New Roman"/>
                <a:sym typeface="Times New Roman"/>
              </a:rPr>
              <a:t> system call.</a:t>
            </a:r>
            <a:endParaRPr b="0" i="0" sz="2200">
              <a:solidFill>
                <a:schemeClr val="dk1"/>
              </a:solidFill>
              <a:latin typeface="Times New Roman"/>
              <a:ea typeface="Times New Roman"/>
              <a:cs typeface="Times New Roman"/>
              <a:sym typeface="Times New Roman"/>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Returns  status data from child to parent (via </a:t>
            </a:r>
            <a:r>
              <a:rPr b="1" i="0" lang="en-US" sz="1800" u="none" cap="none" strike="noStrike">
                <a:solidFill>
                  <a:srgbClr val="000000"/>
                </a:solidFill>
                <a:latin typeface="Courier New"/>
                <a:ea typeface="Courier New"/>
                <a:cs typeface="Courier New"/>
                <a:sym typeface="Courier New"/>
              </a:rPr>
              <a:t>wait()</a:t>
            </a:r>
            <a:r>
              <a:rPr b="0" i="0" lang="en-US" sz="1800" u="none" cap="none" strike="noStrike">
                <a:solidFill>
                  <a:schemeClr val="dk1"/>
                </a:solidFill>
                <a:latin typeface="Calibri"/>
                <a:ea typeface="Calibri"/>
                <a:cs typeface="Calibri"/>
                <a:sym typeface="Calibri"/>
              </a:rPr>
              <a:t>)</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Process’ resources are deallocated by operating system</a:t>
            </a:r>
            <a:endParaRPr b="0" i="0" sz="1800" u="none" cap="none" strike="noStrike">
              <a:solidFill>
                <a:schemeClr val="dk1"/>
              </a:solidFill>
              <a:latin typeface="Calibri"/>
              <a:ea typeface="Calibri"/>
              <a:cs typeface="Calibri"/>
              <a:sym typeface="Calibri"/>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Parent may terminate the execution of children processes  using the </a:t>
            </a:r>
            <a:r>
              <a:rPr b="1" i="0" lang="en-US" sz="2200">
                <a:solidFill>
                  <a:srgbClr val="000000"/>
                </a:solidFill>
                <a:latin typeface="Courier New"/>
                <a:ea typeface="Courier New"/>
                <a:cs typeface="Courier New"/>
                <a:sym typeface="Courier New"/>
              </a:rPr>
              <a:t>abort()</a:t>
            </a:r>
            <a:r>
              <a:rPr b="0" i="0" lang="en-US" sz="2200">
                <a:solidFill>
                  <a:schemeClr val="dk1"/>
                </a:solidFill>
                <a:latin typeface="Times New Roman"/>
                <a:ea typeface="Times New Roman"/>
                <a:cs typeface="Times New Roman"/>
                <a:sym typeface="Times New Roman"/>
              </a:rPr>
              <a:t> system call.  Some reasons for doing so:</a:t>
            </a:r>
            <a:endParaRPr b="0" i="0" sz="2200">
              <a:solidFill>
                <a:schemeClr val="dk1"/>
              </a:solidFill>
              <a:latin typeface="Times New Roman"/>
              <a:ea typeface="Times New Roman"/>
              <a:cs typeface="Times New Roman"/>
              <a:sym typeface="Times New Roman"/>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Child has exceeded allocated resources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Task assigned to child is no longer required</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The parent is exiting and the operating systems does not allow  a child to continue if its parent terminates</a:t>
            </a:r>
            <a:endParaRPr/>
          </a:p>
        </p:txBody>
      </p:sp>
      <p:sp>
        <p:nvSpPr>
          <p:cNvPr id="774" name="Google Shape;774;p64"/>
          <p:cNvSpPr txBox="1"/>
          <p:nvPr/>
        </p:nvSpPr>
        <p:spPr>
          <a:xfrm>
            <a:off x="457200" y="129222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Termination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80" name="Google Shape;780;p6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81" name="Google Shape;781;p6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65"/>
          <p:cNvSpPr txBox="1"/>
          <p:nvPr/>
        </p:nvSpPr>
        <p:spPr>
          <a:xfrm>
            <a:off x="957263" y="1828800"/>
            <a:ext cx="7369175" cy="4530725"/>
          </a:xfrm>
          <a:prstGeom prst="rect">
            <a:avLst/>
          </a:prstGeom>
          <a:noFill/>
          <a:ln>
            <a:noFill/>
          </a:ln>
        </p:spPr>
        <p:txBody>
          <a:bodyPr anchorCtr="0" anchor="t" bIns="0" lIns="0" spcFirstLastPara="1" rIns="0" wrap="square" tIns="0">
            <a:normAutofit lnSpcReduction="10000"/>
          </a:bodyPr>
          <a:lstStyle/>
          <a:p>
            <a:pPr indent="0" lvl="1" marL="621792" marR="0" rtl="0" algn="l">
              <a:spcBef>
                <a:spcPts val="0"/>
              </a:spcBef>
              <a:spcAft>
                <a:spcPts val="0"/>
              </a:spcAft>
              <a:buClr>
                <a:schemeClr val="dk1"/>
              </a:buClr>
              <a:buSzPts val="800"/>
              <a:buFont typeface="Verdana"/>
              <a:buNone/>
            </a:pPr>
            <a:r>
              <a:t/>
            </a:r>
            <a:endParaRPr b="0" i="0" sz="800" u="none" cap="none" strike="noStrike">
              <a:solidFill>
                <a:schemeClr val="dk1"/>
              </a:solidFill>
              <a:latin typeface="Calibri"/>
              <a:ea typeface="Calibri"/>
              <a:cs typeface="Calibri"/>
              <a:sym typeface="Calibri"/>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Some operating systems do not allow child to exists if its parent has terminated.  If a process terminates, then all its children must also be terminated.</a:t>
            </a:r>
            <a:endParaRPr/>
          </a:p>
          <a:p>
            <a:pPr indent="-114300" lvl="1" marL="621792" marR="0" rtl="0" algn="l">
              <a:spcBef>
                <a:spcPts val="324"/>
              </a:spcBef>
              <a:spcAft>
                <a:spcPts val="0"/>
              </a:spcAft>
              <a:buClr>
                <a:schemeClr val="dk1"/>
              </a:buClr>
              <a:buSzPts val="1800"/>
              <a:buFont typeface="Verdana"/>
              <a:buChar char="◦"/>
            </a:pPr>
            <a:r>
              <a:rPr b="1" i="0" lang="en-US" sz="1800" u="none" cap="none" strike="noStrike">
                <a:solidFill>
                  <a:schemeClr val="dk1"/>
                </a:solidFill>
                <a:latin typeface="Calibri"/>
                <a:ea typeface="Calibri"/>
                <a:cs typeface="Calibri"/>
                <a:sym typeface="Calibri"/>
              </a:rPr>
              <a:t>cascading termination.  </a:t>
            </a:r>
            <a:r>
              <a:rPr b="0" i="0" lang="en-US" sz="1800" u="none" cap="none" strike="noStrike">
                <a:solidFill>
                  <a:schemeClr val="dk1"/>
                </a:solidFill>
                <a:latin typeface="Calibri"/>
                <a:ea typeface="Calibri"/>
                <a:cs typeface="Calibri"/>
                <a:sym typeface="Calibri"/>
              </a:rPr>
              <a:t>All children, grandchildren, etc.  are  terminated.</a:t>
            </a:r>
            <a:endParaRPr b="1" i="0" sz="1800" u="none" cap="none" strike="noStrike">
              <a:solidFill>
                <a:schemeClr val="dk1"/>
              </a:solidFill>
              <a:latin typeface="Calibri"/>
              <a:ea typeface="Calibri"/>
              <a:cs typeface="Calibri"/>
              <a:sym typeface="Calibri"/>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The termination is initiated by the operating system.</a:t>
            </a:r>
            <a:endParaRPr b="1" i="0" sz="1800" u="none" cap="none" strike="noStrike">
              <a:solidFill>
                <a:schemeClr val="dk1"/>
              </a:solidFill>
              <a:latin typeface="Calibri"/>
              <a:ea typeface="Calibri"/>
              <a:cs typeface="Calibri"/>
              <a:sym typeface="Calibri"/>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The parent process may wait for termination of a child process by using the </a:t>
            </a:r>
            <a:r>
              <a:rPr b="1" i="0" lang="en-US" sz="2200">
                <a:solidFill>
                  <a:srgbClr val="000000"/>
                </a:solidFill>
                <a:latin typeface="Courier New"/>
                <a:ea typeface="Courier New"/>
                <a:cs typeface="Courier New"/>
                <a:sym typeface="Courier New"/>
              </a:rPr>
              <a:t>wait()</a:t>
            </a:r>
            <a:r>
              <a:rPr b="0" i="0" lang="en-US" sz="2200">
                <a:solidFill>
                  <a:schemeClr val="dk1"/>
                </a:solidFill>
                <a:latin typeface="Times New Roman"/>
                <a:ea typeface="Times New Roman"/>
                <a:cs typeface="Times New Roman"/>
                <a:sym typeface="Times New Roman"/>
              </a:rPr>
              <a:t>system call</a:t>
            </a:r>
            <a:r>
              <a:rPr b="1" i="0" lang="en-US" sz="2200">
                <a:solidFill>
                  <a:srgbClr val="000000"/>
                </a:solidFill>
                <a:latin typeface="Courier New"/>
                <a:ea typeface="Courier New"/>
                <a:cs typeface="Courier New"/>
                <a:sym typeface="Courier New"/>
              </a:rPr>
              <a:t>. </a:t>
            </a:r>
            <a:r>
              <a:rPr b="0" i="0" lang="en-US" sz="2200">
                <a:solidFill>
                  <a:schemeClr val="dk1"/>
                </a:solidFill>
                <a:latin typeface="Times New Roman"/>
                <a:ea typeface="Times New Roman"/>
                <a:cs typeface="Times New Roman"/>
                <a:sym typeface="Times New Roman"/>
              </a:rPr>
              <a:t>The call returns status information and the pid of the terminated process</a:t>
            </a:r>
            <a:endParaRPr b="1" i="0" sz="2200">
              <a:solidFill>
                <a:srgbClr val="000000"/>
              </a:solidFill>
              <a:latin typeface="Courier New"/>
              <a:ea typeface="Courier New"/>
              <a:cs typeface="Courier New"/>
              <a:sym typeface="Courier New"/>
            </a:endParaRPr>
          </a:p>
          <a:p>
            <a:pPr indent="-256032" lvl="0" marL="365760" marR="0" rtl="0" algn="l">
              <a:spcBef>
                <a:spcPts val="0"/>
              </a:spcBef>
              <a:spcAft>
                <a:spcPts val="0"/>
              </a:spcAft>
              <a:buClr>
                <a:srgbClr val="000000"/>
              </a:buClr>
              <a:buSzPts val="2200"/>
              <a:buFont typeface="Arial"/>
              <a:buNone/>
            </a:pPr>
            <a:r>
              <a:rPr b="1" i="0" lang="en-US" sz="2200">
                <a:solidFill>
                  <a:srgbClr val="000000"/>
                </a:solidFill>
                <a:latin typeface="Courier New"/>
                <a:ea typeface="Courier New"/>
                <a:cs typeface="Courier New"/>
                <a:sym typeface="Courier New"/>
              </a:rPr>
              <a:t>      pid = wait(&amp;status); </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If no parent waiting (did not invoke </a:t>
            </a:r>
            <a:r>
              <a:rPr b="1" i="0" lang="en-US" sz="2200">
                <a:solidFill>
                  <a:srgbClr val="000000"/>
                </a:solidFill>
                <a:latin typeface="Courier New"/>
                <a:ea typeface="Courier New"/>
                <a:cs typeface="Courier New"/>
                <a:sym typeface="Courier New"/>
              </a:rPr>
              <a:t>wait()</a:t>
            </a:r>
            <a:r>
              <a:rPr b="0" i="0" lang="en-US" sz="2200">
                <a:solidFill>
                  <a:schemeClr val="dk1"/>
                </a:solidFill>
                <a:latin typeface="Times New Roman"/>
                <a:ea typeface="Times New Roman"/>
                <a:cs typeface="Times New Roman"/>
                <a:sym typeface="Times New Roman"/>
              </a:rPr>
              <a:t>) process is a </a:t>
            </a:r>
            <a:r>
              <a:rPr b="1" i="0" lang="en-US" sz="2200">
                <a:solidFill>
                  <a:srgbClr val="3366FF"/>
                </a:solidFill>
                <a:latin typeface="Times New Roman"/>
                <a:ea typeface="Times New Roman"/>
                <a:cs typeface="Times New Roman"/>
                <a:sym typeface="Times New Roman"/>
              </a:rPr>
              <a:t>zombie</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If parent terminated without invoking</a:t>
            </a:r>
            <a:r>
              <a:rPr b="1" i="0" lang="en-US" sz="2200">
                <a:solidFill>
                  <a:srgbClr val="000000"/>
                </a:solidFill>
                <a:latin typeface="Courier New"/>
                <a:ea typeface="Courier New"/>
                <a:cs typeface="Courier New"/>
                <a:sym typeface="Courier New"/>
              </a:rPr>
              <a:t> wait</a:t>
            </a:r>
            <a:r>
              <a:rPr b="0" i="0" lang="en-US" sz="2200">
                <a:solidFill>
                  <a:schemeClr val="dk1"/>
                </a:solidFill>
                <a:latin typeface="Times New Roman"/>
                <a:ea typeface="Times New Roman"/>
                <a:cs typeface="Times New Roman"/>
                <a:sym typeface="Times New Roman"/>
              </a:rPr>
              <a:t> , process is an </a:t>
            </a:r>
            <a:r>
              <a:rPr b="1" i="0" lang="en-US" sz="2200">
                <a:solidFill>
                  <a:srgbClr val="3366FF"/>
                </a:solidFill>
                <a:latin typeface="Times New Roman"/>
                <a:ea typeface="Times New Roman"/>
                <a:cs typeface="Times New Roman"/>
                <a:sym typeface="Times New Roman"/>
              </a:rPr>
              <a:t>orphan</a:t>
            </a:r>
            <a:endParaRPr/>
          </a:p>
        </p:txBody>
      </p:sp>
      <p:sp>
        <p:nvSpPr>
          <p:cNvPr id="783" name="Google Shape;783;p65"/>
          <p:cNvSpPr txBox="1"/>
          <p:nvPr/>
        </p:nvSpPr>
        <p:spPr>
          <a:xfrm>
            <a:off x="457200" y="1314450"/>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Process Termination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89" name="Google Shape;789;p6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790" name="Google Shape;790;p6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66"/>
          <p:cNvSpPr txBox="1"/>
          <p:nvPr/>
        </p:nvSpPr>
        <p:spPr>
          <a:xfrm>
            <a:off x="533400" y="1828800"/>
            <a:ext cx="7512050" cy="45307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Many web browsers ran as single process (some still do)</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If one web site causes trouble, entire browser can hang or crash</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Google Chrome Browser is multiprocess with 3 different types of processes: </a:t>
            </a:r>
            <a:endParaRPr/>
          </a:p>
          <a:p>
            <a:pPr indent="-114300" lvl="1" marL="621792" marR="0" rtl="0" algn="l">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Browser</a:t>
            </a:r>
            <a:r>
              <a:rPr b="0" i="0" lang="en-US" sz="1800" u="none" cap="none" strike="noStrike">
                <a:solidFill>
                  <a:schemeClr val="dk1"/>
                </a:solidFill>
                <a:latin typeface="Calibri"/>
                <a:ea typeface="Calibri"/>
                <a:cs typeface="Calibri"/>
                <a:sym typeface="Calibri"/>
              </a:rPr>
              <a:t> process manages user interface, disk and network I/O</a:t>
            </a:r>
            <a:endParaRPr/>
          </a:p>
          <a:p>
            <a:pPr indent="-114300" lvl="1" marL="621792" marR="0" rtl="0" algn="l">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Renderer</a:t>
            </a:r>
            <a:r>
              <a:rPr b="0" i="0" lang="en-US" sz="1800" u="none" cap="none" strike="noStrike">
                <a:solidFill>
                  <a:schemeClr val="dk1"/>
                </a:solidFill>
                <a:latin typeface="Calibri"/>
                <a:ea typeface="Calibri"/>
                <a:cs typeface="Calibri"/>
                <a:sym typeface="Calibri"/>
              </a:rPr>
              <a:t> process renders web pages, deals with HTML, Javascript. A new renderer created for each website opened</a:t>
            </a:r>
            <a:endParaRPr/>
          </a:p>
          <a:p>
            <a:pPr indent="-114300" lvl="2" marL="859536"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Runs in </a:t>
            </a:r>
            <a:r>
              <a:rPr b="1" i="0" lang="en-US" sz="1800" u="none" cap="none" strike="noStrike">
                <a:solidFill>
                  <a:srgbClr val="3366FF"/>
                </a:solidFill>
                <a:latin typeface="Calibri"/>
                <a:ea typeface="Calibri"/>
                <a:cs typeface="Calibri"/>
                <a:sym typeface="Calibri"/>
              </a:rPr>
              <a:t>sandbox</a:t>
            </a:r>
            <a:r>
              <a:rPr b="0" i="0" lang="en-US" sz="1800" u="none" cap="none" strike="noStrike">
                <a:solidFill>
                  <a:schemeClr val="dk1"/>
                </a:solidFill>
                <a:latin typeface="Calibri"/>
                <a:ea typeface="Calibri"/>
                <a:cs typeface="Calibri"/>
                <a:sym typeface="Calibri"/>
              </a:rPr>
              <a:t> restricting disk and network I/O, minimizing effect of security exploits</a:t>
            </a:r>
            <a:endParaRPr/>
          </a:p>
          <a:p>
            <a:pPr indent="-114300" lvl="1" marL="621792" marR="0" rtl="0" algn="l">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Plug-in </a:t>
            </a:r>
            <a:r>
              <a:rPr b="0" i="0" lang="en-US" sz="1800" u="none" cap="none" strike="noStrike">
                <a:solidFill>
                  <a:schemeClr val="dk1"/>
                </a:solidFill>
                <a:latin typeface="Calibri"/>
                <a:ea typeface="Calibri"/>
                <a:cs typeface="Calibri"/>
                <a:sym typeface="Calibri"/>
              </a:rPr>
              <a:t>process for each type of plug-in</a:t>
            </a:r>
            <a:endParaRPr/>
          </a:p>
          <a:p>
            <a:pPr indent="0" lvl="1" marL="621792" marR="0" rtl="0" algn="l">
              <a:spcBef>
                <a:spcPts val="324"/>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a:p>
            <a:pPr indent="0" lvl="1" marL="621792" marR="0" rtl="0" algn="l">
              <a:spcBef>
                <a:spcPts val="324"/>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a:p>
            <a:pPr indent="0" lvl="1" marL="621792" marR="0" rtl="0" algn="l">
              <a:spcBef>
                <a:spcPts val="324"/>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sp>
        <p:nvSpPr>
          <p:cNvPr id="792" name="Google Shape;792;p66"/>
          <p:cNvSpPr txBox="1"/>
          <p:nvPr/>
        </p:nvSpPr>
        <p:spPr>
          <a:xfrm>
            <a:off x="952500" y="1322388"/>
            <a:ext cx="7997825" cy="576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800">
                <a:solidFill>
                  <a:srgbClr val="BF0000"/>
                </a:solidFill>
                <a:latin typeface="Times New Roman"/>
                <a:ea typeface="Times New Roman"/>
                <a:cs typeface="Times New Roman"/>
                <a:sym typeface="Times New Roman"/>
              </a:rPr>
              <a:t>Multiprocess Architecture – Chrome Browser</a:t>
            </a:r>
            <a:endParaRPr/>
          </a:p>
        </p:txBody>
      </p:sp>
      <p:pic>
        <p:nvPicPr>
          <p:cNvPr descr="in-3_2.pdf" id="793" name="Google Shape;793;p66"/>
          <p:cNvPicPr preferRelativeResize="0"/>
          <p:nvPr/>
        </p:nvPicPr>
        <p:blipFill rotWithShape="1">
          <a:blip r:embed="rId4">
            <a:alphaModFix/>
          </a:blip>
          <a:srcRect b="0" l="0" r="0" t="0"/>
          <a:stretch/>
        </p:blipFill>
        <p:spPr>
          <a:xfrm>
            <a:off x="1200150" y="5181600"/>
            <a:ext cx="6292850" cy="11414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799" name="Google Shape;799;p6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00" name="Google Shape;800;p6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67"/>
          <p:cNvSpPr txBox="1"/>
          <p:nvPr/>
        </p:nvSpPr>
        <p:spPr>
          <a:xfrm>
            <a:off x="885825" y="1752600"/>
            <a:ext cx="7485063" cy="4530725"/>
          </a:xfrm>
          <a:prstGeom prst="rect">
            <a:avLst/>
          </a:prstGeom>
          <a:noFill/>
          <a:ln>
            <a:noFill/>
          </a:ln>
        </p:spPr>
        <p:txBody>
          <a:bodyPr anchorCtr="0" anchor="t" bIns="0" lIns="0" spcFirstLastPara="1" rIns="0" wrap="square" tIns="0">
            <a:normAutofit/>
          </a:bodyPr>
          <a:lstStyle/>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Processes within a system may be </a:t>
            </a:r>
            <a:r>
              <a:rPr b="1" i="1" lang="en-US" sz="2200">
                <a:solidFill>
                  <a:schemeClr val="dk1"/>
                </a:solidFill>
                <a:latin typeface="Times New Roman"/>
                <a:ea typeface="Times New Roman"/>
                <a:cs typeface="Times New Roman"/>
                <a:sym typeface="Times New Roman"/>
              </a:rPr>
              <a:t>independent</a:t>
            </a:r>
            <a:r>
              <a:rPr b="1" i="0"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or </a:t>
            </a:r>
            <a:r>
              <a:rPr b="1" i="1" lang="en-US" sz="2200">
                <a:solidFill>
                  <a:schemeClr val="dk1"/>
                </a:solidFill>
                <a:latin typeface="Times New Roman"/>
                <a:ea typeface="Times New Roman"/>
                <a:cs typeface="Times New Roman"/>
                <a:sym typeface="Times New Roman"/>
              </a:rPr>
              <a:t>cooperating</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Cooperating process can affect or be affected by other processes, including sharing data</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Reasons for cooperating processes:</a:t>
            </a:r>
            <a:endParaRPr/>
          </a:p>
          <a:p>
            <a:pPr indent="-114300" lvl="1" marL="621792" marR="0" rtl="0" algn="just">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Information sharing</a:t>
            </a:r>
            <a:endParaRPr/>
          </a:p>
          <a:p>
            <a:pPr indent="-114300" lvl="1" marL="621792" marR="0" rtl="0" algn="just">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Computation speedup</a:t>
            </a:r>
            <a:endParaRPr/>
          </a:p>
          <a:p>
            <a:pPr indent="-114300" lvl="1" marL="621792" marR="0" rtl="0" algn="just">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Modularity</a:t>
            </a:r>
            <a:endParaRPr/>
          </a:p>
          <a:p>
            <a:pPr indent="-114300" lvl="1" marL="621792" marR="0" rtl="0" algn="just">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Convenience	</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Cooperating processes need </a:t>
            </a:r>
            <a:r>
              <a:rPr b="1" i="0" lang="en-US" sz="2200">
                <a:solidFill>
                  <a:srgbClr val="3366FF"/>
                </a:solidFill>
                <a:latin typeface="Times New Roman"/>
                <a:ea typeface="Times New Roman"/>
                <a:cs typeface="Times New Roman"/>
                <a:sym typeface="Times New Roman"/>
              </a:rPr>
              <a:t>interprocess communication </a:t>
            </a:r>
            <a:r>
              <a:rPr b="0" i="0" lang="en-US" sz="2200">
                <a:solidFill>
                  <a:schemeClr val="dk1"/>
                </a:solidFill>
                <a:latin typeface="Times New Roman"/>
                <a:ea typeface="Times New Roman"/>
                <a:cs typeface="Times New Roman"/>
                <a:sym typeface="Times New Roman"/>
              </a:rPr>
              <a:t>(</a:t>
            </a:r>
            <a:r>
              <a:rPr b="1" i="0" lang="en-US" sz="2200">
                <a:solidFill>
                  <a:srgbClr val="3366FF"/>
                </a:solidFill>
                <a:latin typeface="Times New Roman"/>
                <a:ea typeface="Times New Roman"/>
                <a:cs typeface="Times New Roman"/>
                <a:sym typeface="Times New Roman"/>
              </a:rPr>
              <a:t>IPC</a:t>
            </a:r>
            <a:r>
              <a:rPr b="0" i="0" lang="en-US" sz="2200">
                <a:solidFill>
                  <a:schemeClr val="dk1"/>
                </a:solidFill>
                <a:latin typeface="Times New Roman"/>
                <a:ea typeface="Times New Roman"/>
                <a:cs typeface="Times New Roman"/>
                <a:sym typeface="Times New Roman"/>
              </a:rPr>
              <a:t>)</a:t>
            </a:r>
            <a:endParaRPr/>
          </a:p>
          <a:p>
            <a:pPr indent="-256032" lvl="0" marL="365760" marR="0" rtl="0" algn="just">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Two models of IPC</a:t>
            </a:r>
            <a:endParaRPr/>
          </a:p>
          <a:p>
            <a:pPr indent="-114300" lvl="1" marL="621792" marR="0" rtl="0" algn="just">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Shared memory</a:t>
            </a:r>
            <a:endParaRPr/>
          </a:p>
          <a:p>
            <a:pPr indent="-114300" lvl="1" marL="621792" marR="0" rtl="0" algn="just">
              <a:spcBef>
                <a:spcPts val="324"/>
              </a:spcBef>
              <a:spcAft>
                <a:spcPts val="0"/>
              </a:spcAft>
              <a:buClr>
                <a:srgbClr val="3366FF"/>
              </a:buClr>
              <a:buSzPts val="1800"/>
              <a:buFont typeface="Verdana"/>
              <a:buChar char="◦"/>
            </a:pPr>
            <a:r>
              <a:rPr b="1" i="0" lang="en-US" sz="1800" u="none" cap="none" strike="noStrike">
                <a:solidFill>
                  <a:srgbClr val="3366FF"/>
                </a:solidFill>
                <a:latin typeface="Calibri"/>
                <a:ea typeface="Calibri"/>
                <a:cs typeface="Calibri"/>
                <a:sym typeface="Calibri"/>
              </a:rPr>
              <a:t>Message passing</a:t>
            </a:r>
            <a:endParaRPr/>
          </a:p>
          <a:p>
            <a:pPr indent="0" lvl="1" marL="621792" marR="0" rtl="0" algn="just">
              <a:spcBef>
                <a:spcPts val="324"/>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sp>
        <p:nvSpPr>
          <p:cNvPr id="802" name="Google Shape;802;p67"/>
          <p:cNvSpPr txBox="1"/>
          <p:nvPr/>
        </p:nvSpPr>
        <p:spPr>
          <a:xfrm>
            <a:off x="982663" y="1265237"/>
            <a:ext cx="7704137"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Interprocess Communication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08" name="Google Shape;808;p6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09" name="Google Shape;809;p6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68"/>
          <p:cNvSpPr txBox="1"/>
          <p:nvPr/>
        </p:nvSpPr>
        <p:spPr>
          <a:xfrm>
            <a:off x="457200" y="1328738"/>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Communications Models </a:t>
            </a:r>
            <a:endParaRPr/>
          </a:p>
        </p:txBody>
      </p:sp>
      <p:pic>
        <p:nvPicPr>
          <p:cNvPr descr="3_12.pdf" id="811" name="Google Shape;811;p68"/>
          <p:cNvPicPr preferRelativeResize="0"/>
          <p:nvPr/>
        </p:nvPicPr>
        <p:blipFill rotWithShape="1">
          <a:blip r:embed="rId4">
            <a:alphaModFix/>
          </a:blip>
          <a:srcRect b="0" l="0" r="0" t="0"/>
          <a:stretch/>
        </p:blipFill>
        <p:spPr>
          <a:xfrm>
            <a:off x="1624013" y="2686050"/>
            <a:ext cx="6100762" cy="4324350"/>
          </a:xfrm>
          <a:prstGeom prst="rect">
            <a:avLst/>
          </a:prstGeom>
          <a:noFill/>
          <a:ln>
            <a:noFill/>
          </a:ln>
        </p:spPr>
      </p:pic>
      <p:sp>
        <p:nvSpPr>
          <p:cNvPr id="812" name="Google Shape;812;p68"/>
          <p:cNvSpPr/>
          <p:nvPr/>
        </p:nvSpPr>
        <p:spPr>
          <a:xfrm>
            <a:off x="969963" y="2103437"/>
            <a:ext cx="63722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r>
              <a:rPr lang="en-US" sz="1800">
                <a:solidFill>
                  <a:srgbClr val="000000"/>
                </a:solidFill>
                <a:latin typeface="Courier New"/>
                <a:ea typeface="Courier New"/>
                <a:cs typeface="Courier New"/>
                <a:sym typeface="Courier New"/>
              </a:rPr>
              <a:t>a) Message passing.  (b) shared memory. </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18" name="Google Shape;818;p6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19" name="Google Shape;819;p6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69"/>
          <p:cNvSpPr txBox="1"/>
          <p:nvPr/>
        </p:nvSpPr>
        <p:spPr>
          <a:xfrm>
            <a:off x="609600" y="2403475"/>
            <a:ext cx="7529513" cy="45307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1" i="1" lang="en-US" sz="2200">
                <a:solidFill>
                  <a:schemeClr val="dk1"/>
                </a:solidFill>
                <a:latin typeface="Times New Roman"/>
                <a:ea typeface="Times New Roman"/>
                <a:cs typeface="Times New Roman"/>
                <a:sym typeface="Times New Roman"/>
              </a:rPr>
              <a:t>Independent</a:t>
            </a:r>
            <a:r>
              <a:rPr b="0" i="0" lang="en-US" sz="2200">
                <a:solidFill>
                  <a:schemeClr val="dk1"/>
                </a:solidFill>
                <a:latin typeface="Times New Roman"/>
                <a:ea typeface="Times New Roman"/>
                <a:cs typeface="Times New Roman"/>
                <a:sym typeface="Times New Roman"/>
              </a:rPr>
              <a:t> process cannot affect or be affected by the execution of another process</a:t>
            </a:r>
            <a:endParaRPr/>
          </a:p>
          <a:p>
            <a:pPr indent="-256032" lvl="0" marL="365760" marR="0" rtl="0" algn="l">
              <a:spcBef>
                <a:spcPts val="0"/>
              </a:spcBef>
              <a:spcAft>
                <a:spcPts val="0"/>
              </a:spcAft>
              <a:buClr>
                <a:srgbClr val="000000"/>
              </a:buClr>
              <a:buSzPts val="2200"/>
              <a:buFont typeface="Noto Sans Symbols"/>
              <a:buChar char="🞂"/>
            </a:pPr>
            <a:r>
              <a:rPr b="1" i="1" lang="en-US" sz="2200">
                <a:solidFill>
                  <a:srgbClr val="000000"/>
                </a:solidFill>
                <a:latin typeface="Times New Roman"/>
                <a:ea typeface="Times New Roman"/>
                <a:cs typeface="Times New Roman"/>
                <a:sym typeface="Times New Roman"/>
              </a:rPr>
              <a:t>Cooperating</a:t>
            </a:r>
            <a:r>
              <a:rPr b="0" i="0" lang="en-US" sz="2200">
                <a:solidFill>
                  <a:schemeClr val="dk1"/>
                </a:solidFill>
                <a:latin typeface="Times New Roman"/>
                <a:ea typeface="Times New Roman"/>
                <a:cs typeface="Times New Roman"/>
                <a:sym typeface="Times New Roman"/>
              </a:rPr>
              <a:t> process can affect or be affected by the execution of another process</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Advantages of process cooperation</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Information sharing </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Computation speed-up</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Modularity</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Convenience</a:t>
            </a:r>
            <a:endParaRPr/>
          </a:p>
        </p:txBody>
      </p:sp>
      <p:sp>
        <p:nvSpPr>
          <p:cNvPr id="821" name="Google Shape;821;p69"/>
          <p:cNvSpPr txBox="1"/>
          <p:nvPr/>
        </p:nvSpPr>
        <p:spPr>
          <a:xfrm>
            <a:off x="863600" y="1447800"/>
            <a:ext cx="762635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Cooperating Processes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3" name="Google Shape;103;p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4" name="Google Shape;104;p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7"/>
          <p:cNvSpPr/>
          <p:nvPr/>
        </p:nvSpPr>
        <p:spPr>
          <a:xfrm>
            <a:off x="710904" y="1676400"/>
            <a:ext cx="7366296"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A04400"/>
                </a:solidFill>
                <a:latin typeface="Times New Roman"/>
                <a:ea typeface="Times New Roman"/>
                <a:cs typeface="Times New Roman"/>
                <a:sym typeface="Times New Roman"/>
              </a:rPr>
              <a:t>Role of Operating System :</a:t>
            </a:r>
            <a:endParaRPr/>
          </a:p>
          <a:p>
            <a:pPr indent="0" lvl="0" marL="0" marR="0" rtl="0" algn="l">
              <a:spcBef>
                <a:spcPts val="0"/>
              </a:spcBef>
              <a:spcAft>
                <a:spcPts val="0"/>
              </a:spcAft>
              <a:buNone/>
            </a:pPr>
            <a:r>
              <a:t/>
            </a:r>
            <a:endParaRPr b="1" sz="3200">
              <a:solidFill>
                <a:srgbClr val="A044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rgbClr val="990000"/>
                </a:solidFill>
                <a:latin typeface="Lustria"/>
                <a:ea typeface="Lustria"/>
                <a:cs typeface="Lustria"/>
                <a:sym typeface="Lustria"/>
              </a:rPr>
              <a:t>The OS as a User/Computer Interface</a:t>
            </a:r>
            <a:endParaRPr/>
          </a:p>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Computer Hardware-Software Structure</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Layered organization</a:t>
            </a:r>
            <a:endParaRPr/>
          </a:p>
          <a:p>
            <a:pPr indent="-215900" lvl="1" marL="8001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OS services to users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27" name="Google Shape;827;p7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28" name="Google Shape;828;p7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70"/>
          <p:cNvSpPr txBox="1"/>
          <p:nvPr/>
        </p:nvSpPr>
        <p:spPr>
          <a:xfrm>
            <a:off x="703262" y="2435225"/>
            <a:ext cx="7602537" cy="123110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Paradigm for cooperating processes, </a:t>
            </a:r>
            <a:r>
              <a:rPr b="0" i="1" lang="en-US" sz="2200">
                <a:solidFill>
                  <a:schemeClr val="dk1"/>
                </a:solidFill>
                <a:latin typeface="Times New Roman"/>
                <a:ea typeface="Times New Roman"/>
                <a:cs typeface="Times New Roman"/>
                <a:sym typeface="Times New Roman"/>
              </a:rPr>
              <a:t>producer</a:t>
            </a:r>
            <a:r>
              <a:rPr b="0" i="0" lang="en-US" sz="2200">
                <a:solidFill>
                  <a:schemeClr val="dk1"/>
                </a:solidFill>
                <a:latin typeface="Times New Roman"/>
                <a:ea typeface="Times New Roman"/>
                <a:cs typeface="Times New Roman"/>
                <a:sym typeface="Times New Roman"/>
              </a:rPr>
              <a:t> process produces information that is consumed by a </a:t>
            </a:r>
            <a:r>
              <a:rPr b="0" i="1" lang="en-US" sz="2200">
                <a:solidFill>
                  <a:schemeClr val="dk1"/>
                </a:solidFill>
                <a:latin typeface="Times New Roman"/>
                <a:ea typeface="Times New Roman"/>
                <a:cs typeface="Times New Roman"/>
                <a:sym typeface="Times New Roman"/>
              </a:rPr>
              <a:t>consumer</a:t>
            </a:r>
            <a:r>
              <a:rPr b="0" i="0" lang="en-US" sz="2200">
                <a:solidFill>
                  <a:schemeClr val="dk1"/>
                </a:solidFill>
                <a:latin typeface="Times New Roman"/>
                <a:ea typeface="Times New Roman"/>
                <a:cs typeface="Times New Roman"/>
                <a:sym typeface="Times New Roman"/>
              </a:rPr>
              <a:t> process</a:t>
            </a:r>
            <a:endParaRPr/>
          </a:p>
          <a:p>
            <a:pPr indent="0" lvl="1" marL="457200" marR="0" rtl="0" algn="l">
              <a:spcBef>
                <a:spcPts val="0"/>
              </a:spcBef>
              <a:spcAft>
                <a:spcPts val="0"/>
              </a:spcAft>
              <a:buNone/>
            </a:pPr>
            <a:r>
              <a:rPr b="1" i="0" lang="en-US" sz="1800" u="none" cap="none" strike="noStrike">
                <a:solidFill>
                  <a:srgbClr val="3366FF"/>
                </a:solidFill>
                <a:latin typeface="Calibri"/>
                <a:ea typeface="Calibri"/>
                <a:cs typeface="Calibri"/>
                <a:sym typeface="Calibri"/>
              </a:rPr>
              <a:t>unbounded-buffer </a:t>
            </a:r>
            <a:r>
              <a:rPr b="0" i="0" lang="en-US" sz="1800" u="none" cap="none" strike="noStrike">
                <a:solidFill>
                  <a:schemeClr val="dk1"/>
                </a:solidFill>
                <a:latin typeface="Calibri"/>
                <a:ea typeface="Calibri"/>
                <a:cs typeface="Calibri"/>
                <a:sym typeface="Calibri"/>
              </a:rPr>
              <a:t>places no practical limit on the size of the buffer</a:t>
            </a:r>
            <a:endParaRPr/>
          </a:p>
          <a:p>
            <a:pPr indent="0" lvl="1" marL="457200" marR="0" rtl="0" algn="l">
              <a:spcBef>
                <a:spcPts val="0"/>
              </a:spcBef>
              <a:spcAft>
                <a:spcPts val="0"/>
              </a:spcAft>
              <a:buNone/>
            </a:pPr>
            <a:r>
              <a:rPr b="1" i="0" lang="en-US" sz="1800" u="none" cap="none" strike="noStrike">
                <a:solidFill>
                  <a:srgbClr val="3366FF"/>
                </a:solidFill>
                <a:latin typeface="Calibri"/>
                <a:ea typeface="Calibri"/>
                <a:cs typeface="Calibri"/>
                <a:sym typeface="Calibri"/>
              </a:rPr>
              <a:t>bounded-buffer </a:t>
            </a:r>
            <a:r>
              <a:rPr b="0" i="0" lang="en-US" sz="1800" u="none" cap="none" strike="noStrike">
                <a:solidFill>
                  <a:schemeClr val="dk1"/>
                </a:solidFill>
                <a:latin typeface="Calibri"/>
                <a:ea typeface="Calibri"/>
                <a:cs typeface="Calibri"/>
                <a:sym typeface="Calibri"/>
              </a:rPr>
              <a:t>assumes that there is a fixed buffer size</a:t>
            </a:r>
            <a:endParaRPr/>
          </a:p>
        </p:txBody>
      </p:sp>
      <p:sp>
        <p:nvSpPr>
          <p:cNvPr id="830" name="Google Shape;830;p70"/>
          <p:cNvSpPr txBox="1"/>
          <p:nvPr/>
        </p:nvSpPr>
        <p:spPr>
          <a:xfrm>
            <a:off x="609600" y="1497012"/>
            <a:ext cx="79375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Producer-Consumer Problem</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36" name="Google Shape;836;p7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37" name="Google Shape;837;p7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71"/>
          <p:cNvSpPr txBox="1"/>
          <p:nvPr/>
        </p:nvSpPr>
        <p:spPr>
          <a:xfrm>
            <a:off x="682625" y="2462212"/>
            <a:ext cx="7131050" cy="47005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Shared data</a:t>
            </a:r>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#define BUFFER_SIZE 10</a:t>
            </a:r>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typedef struct {</a:t>
            </a:r>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	. . .</a:t>
            </a:r>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 item;</a:t>
            </a:r>
            <a:endParaRPr/>
          </a:p>
          <a:p>
            <a:pPr indent="0" lvl="3" marL="15986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item buffer[BUFFER_SIZE];</a:t>
            </a:r>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int in = 0;</a:t>
            </a:r>
            <a:endParaRPr/>
          </a:p>
          <a:p>
            <a:pPr indent="0" lvl="3" marL="15986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int out = 0;</a:t>
            </a:r>
            <a:endParaRPr/>
          </a:p>
          <a:p>
            <a:pPr indent="0" lvl="3" marL="1598613"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Solution is correct, but can only use BUFFER_SIZE-1 elements</a:t>
            </a:r>
            <a:endParaRPr/>
          </a:p>
          <a:p>
            <a:pPr indent="0" lvl="3" marL="1598613" marR="0" rtl="0" algn="l">
              <a:spcBef>
                <a:spcPts val="0"/>
              </a:spcBef>
              <a:spcAft>
                <a:spcPts val="0"/>
              </a:spcAft>
              <a:buNone/>
            </a:pPr>
            <a:r>
              <a:t/>
            </a:r>
            <a:endParaRPr b="1" i="0" sz="2000" u="none" cap="none" strike="noStrike">
              <a:solidFill>
                <a:schemeClr val="dk1"/>
              </a:solidFill>
              <a:latin typeface="Calibri"/>
              <a:ea typeface="Calibri"/>
              <a:cs typeface="Calibri"/>
              <a:sym typeface="Calibri"/>
            </a:endParaRPr>
          </a:p>
        </p:txBody>
      </p:sp>
      <p:sp>
        <p:nvSpPr>
          <p:cNvPr id="839" name="Google Shape;839;p71"/>
          <p:cNvSpPr txBox="1"/>
          <p:nvPr/>
        </p:nvSpPr>
        <p:spPr>
          <a:xfrm>
            <a:off x="533400" y="1558925"/>
            <a:ext cx="8074025" cy="457200"/>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2800">
                <a:solidFill>
                  <a:srgbClr val="BF0000"/>
                </a:solidFill>
                <a:latin typeface="Times New Roman"/>
                <a:ea typeface="Times New Roman"/>
                <a:cs typeface="Times New Roman"/>
                <a:sym typeface="Times New Roman"/>
              </a:rPr>
              <a:t>Bounded-Buffer – Shared-Memory Solution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45" name="Google Shape;845;p7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46" name="Google Shape;846;p7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72"/>
          <p:cNvSpPr txBox="1"/>
          <p:nvPr/>
        </p:nvSpPr>
        <p:spPr>
          <a:xfrm>
            <a:off x="1095375" y="2222500"/>
            <a:ext cx="6940550" cy="4483100"/>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1600"/>
              <a:buFont typeface="Arial"/>
              <a:buNone/>
            </a:pPr>
            <a:r>
              <a:t/>
            </a:r>
            <a:endParaRPr b="0" i="0" sz="16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item next_produced;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while (true) {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	/* produce an item in next produced */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	while (((in + 1) % BUFFER_SIZE) == out)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		; /* do nothing */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	buffer[in] = next_produced;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	in = (in + 1) % BUFFER_SIZE;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Times New Roman"/>
                <a:ea typeface="Times New Roman"/>
                <a:cs typeface="Times New Roman"/>
                <a:sym typeface="Times New Roman"/>
              </a:rPr>
              <a:t>} </a:t>
            </a:r>
            <a:endParaRPr/>
          </a:p>
          <a:p>
            <a:pPr indent="-256032" lvl="0" marL="365760" marR="0" rtl="0" algn="l">
              <a:spcBef>
                <a:spcPts val="0"/>
              </a:spcBef>
              <a:spcAft>
                <a:spcPts val="0"/>
              </a:spcAft>
              <a:buClr>
                <a:schemeClr val="dk1"/>
              </a:buClr>
              <a:buSzPts val="2000"/>
              <a:buFont typeface="Arial"/>
              <a:buNone/>
            </a:pPr>
            <a:r>
              <a:t/>
            </a:r>
            <a:endParaRPr b="0" i="0" sz="2000">
              <a:solidFill>
                <a:schemeClr val="dk1"/>
              </a:solidFill>
              <a:latin typeface="Arial"/>
              <a:ea typeface="Arial"/>
              <a:cs typeface="Arial"/>
              <a:sym typeface="Arial"/>
            </a:endParaRPr>
          </a:p>
          <a:p>
            <a:pPr indent="-256032" lvl="0" marL="365760" marR="0" rtl="0" algn="l">
              <a:spcBef>
                <a:spcPts val="0"/>
              </a:spcBef>
              <a:spcAft>
                <a:spcPts val="0"/>
              </a:spcAft>
              <a:buClr>
                <a:schemeClr val="dk1"/>
              </a:buClr>
              <a:buSzPts val="2000"/>
              <a:buFont typeface="Arial"/>
              <a:buNone/>
            </a:pPr>
            <a:r>
              <a:t/>
            </a:r>
            <a:endParaRPr b="0" i="0" sz="2000">
              <a:solidFill>
                <a:schemeClr val="dk1"/>
              </a:solidFill>
              <a:latin typeface="Times New Roman"/>
              <a:ea typeface="Times New Roman"/>
              <a:cs typeface="Times New Roman"/>
              <a:sym typeface="Times New Roman"/>
            </a:endParaRPr>
          </a:p>
          <a:p>
            <a:pPr indent="-256032" lvl="0" marL="365760" marR="0" rtl="0" algn="l">
              <a:spcBef>
                <a:spcPts val="0"/>
              </a:spcBef>
              <a:spcAft>
                <a:spcPts val="0"/>
              </a:spcAft>
              <a:buClr>
                <a:schemeClr val="dk1"/>
              </a:buClr>
              <a:buSzPts val="1400"/>
              <a:buFont typeface="Arial"/>
              <a:buNone/>
            </a:pPr>
            <a:r>
              <a:rPr b="0" i="0" lang="en-US" sz="1400">
                <a:solidFill>
                  <a:schemeClr val="dk1"/>
                </a:solidFill>
                <a:latin typeface="Times New Roman"/>
                <a:ea typeface="Times New Roman"/>
                <a:cs typeface="Times New Roman"/>
                <a:sym typeface="Times New Roman"/>
              </a:rPr>
              <a:t>	</a:t>
            </a:r>
            <a:endParaRPr/>
          </a:p>
          <a:p>
            <a:pPr indent="0" lvl="4" marL="7168674"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
        <p:nvSpPr>
          <p:cNvPr id="848" name="Google Shape;848;p72"/>
          <p:cNvSpPr txBox="1"/>
          <p:nvPr/>
        </p:nvSpPr>
        <p:spPr>
          <a:xfrm>
            <a:off x="609600" y="1411287"/>
            <a:ext cx="75692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Bounded-Buffer – Producer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7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54" name="Google Shape;854;p7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55" name="Google Shape;855;p7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73"/>
          <p:cNvSpPr txBox="1"/>
          <p:nvPr/>
        </p:nvSpPr>
        <p:spPr>
          <a:xfrm>
            <a:off x="1497013" y="2446337"/>
            <a:ext cx="6894512" cy="44116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item next_consumed;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while (true)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	while (in == out)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 /* do nothing */</a:t>
            </a:r>
            <a:br>
              <a:rPr b="0" i="0" lang="en-US" sz="1600">
                <a:solidFill>
                  <a:schemeClr val="dk1"/>
                </a:solidFill>
                <a:latin typeface="Courier New"/>
                <a:ea typeface="Courier New"/>
                <a:cs typeface="Courier New"/>
                <a:sym typeface="Courier New"/>
              </a:rPr>
            </a:br>
            <a:r>
              <a:rPr b="0" i="0" lang="en-US" sz="1600">
                <a:solidFill>
                  <a:schemeClr val="dk1"/>
                </a:solidFill>
                <a:latin typeface="Courier New"/>
                <a:ea typeface="Courier New"/>
                <a:cs typeface="Courier New"/>
                <a:sym typeface="Courier New"/>
              </a:rPr>
              <a:t>	next_consumed = buffer[out];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out = (out + 1) % BUFFER_SIZE;</a:t>
            </a:r>
            <a:br>
              <a:rPr b="0" i="0" lang="en-US" sz="1600">
                <a:solidFill>
                  <a:schemeClr val="dk1"/>
                </a:solidFill>
                <a:latin typeface="Courier New"/>
                <a:ea typeface="Courier New"/>
                <a:cs typeface="Courier New"/>
                <a:sym typeface="Courier New"/>
              </a:rPr>
            </a:br>
            <a:endParaRPr b="0" i="0"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 consume the item in next consumed */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a:t>
            </a:r>
            <a:endParaRPr/>
          </a:p>
        </p:txBody>
      </p:sp>
      <p:sp>
        <p:nvSpPr>
          <p:cNvPr id="857" name="Google Shape;857;p73"/>
          <p:cNvSpPr txBox="1"/>
          <p:nvPr/>
        </p:nvSpPr>
        <p:spPr>
          <a:xfrm>
            <a:off x="304800" y="1430337"/>
            <a:ext cx="82296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Bounded Buffer – Consumer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7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63" name="Google Shape;863;p7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64" name="Google Shape;864;p7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74"/>
          <p:cNvSpPr txBox="1"/>
          <p:nvPr/>
        </p:nvSpPr>
        <p:spPr>
          <a:xfrm>
            <a:off x="457200" y="2057400"/>
            <a:ext cx="7924800" cy="4530725"/>
          </a:xfrm>
          <a:prstGeom prst="rect">
            <a:avLst/>
          </a:prstGeom>
          <a:noFill/>
          <a:ln>
            <a:noFill/>
          </a:ln>
        </p:spPr>
        <p:txBody>
          <a:bodyPr anchorCtr="0" anchor="t" bIns="0" lIns="0" spcFirstLastPara="1" rIns="0" wrap="square" tIns="0">
            <a:normAutofit/>
          </a:bodyPr>
          <a:lstStyle/>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An area of memory shared among the processes that wish to communicate</a:t>
            </a:r>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The communication is under the control of the users processes not the operating system.</a:t>
            </a:r>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Major issues is to provide mechanism that will allow the user processes to synchronize their actions when they access shared memory. </a:t>
            </a:r>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Synchronization is discussed in great details in Chapter 5.</a:t>
            </a:r>
            <a:endParaRPr/>
          </a:p>
          <a:p>
            <a:pPr indent="-116332" lvl="0" marL="365760" marR="0" rtl="0" algn="l">
              <a:lnSpc>
                <a:spcPct val="90000"/>
              </a:lnSpc>
              <a:spcBef>
                <a:spcPts val="0"/>
              </a:spcBef>
              <a:spcAft>
                <a:spcPts val="0"/>
              </a:spcAft>
              <a:buClr>
                <a:schemeClr val="dk1"/>
              </a:buClr>
              <a:buSzPts val="2200"/>
              <a:buFont typeface="Noto Sans Symbols"/>
              <a:buNone/>
            </a:pPr>
            <a:r>
              <a:t/>
            </a:r>
            <a:endParaRPr b="0" i="0" sz="2200">
              <a:solidFill>
                <a:schemeClr val="dk1"/>
              </a:solidFill>
              <a:latin typeface="Times New Roman"/>
              <a:ea typeface="Times New Roman"/>
              <a:cs typeface="Times New Roman"/>
              <a:sym typeface="Times New Roman"/>
            </a:endParaRPr>
          </a:p>
          <a:p>
            <a:pPr indent="-116332" lvl="0" marL="365760" marR="0" rtl="0" algn="l">
              <a:lnSpc>
                <a:spcPct val="90000"/>
              </a:lnSpc>
              <a:spcBef>
                <a:spcPts val="0"/>
              </a:spcBef>
              <a:spcAft>
                <a:spcPts val="0"/>
              </a:spcAft>
              <a:buClr>
                <a:schemeClr val="dk1"/>
              </a:buClr>
              <a:buSzPts val="2200"/>
              <a:buFont typeface="Noto Sans Symbols"/>
              <a:buNone/>
            </a:pPr>
            <a:r>
              <a:t/>
            </a:r>
            <a:endParaRPr b="0" i="0" sz="2200">
              <a:solidFill>
                <a:schemeClr val="dk1"/>
              </a:solidFill>
              <a:latin typeface="Times New Roman"/>
              <a:ea typeface="Times New Roman"/>
              <a:cs typeface="Times New Roman"/>
              <a:sym typeface="Times New Roman"/>
            </a:endParaRPr>
          </a:p>
          <a:p>
            <a:pPr indent="0" lvl="1" marL="621792" marR="0" rtl="0" algn="l">
              <a:lnSpc>
                <a:spcPct val="90000"/>
              </a:lnSpc>
              <a:spcBef>
                <a:spcPts val="324"/>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6" name="Google Shape;866;p74"/>
          <p:cNvSpPr txBox="1"/>
          <p:nvPr/>
        </p:nvSpPr>
        <p:spPr>
          <a:xfrm>
            <a:off x="615950" y="1341437"/>
            <a:ext cx="8229600" cy="5762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500">
                <a:solidFill>
                  <a:srgbClr val="BF0000"/>
                </a:solidFill>
                <a:latin typeface="Times New Roman"/>
                <a:ea typeface="Times New Roman"/>
                <a:cs typeface="Times New Roman"/>
                <a:sym typeface="Times New Roman"/>
              </a:rPr>
              <a:t>Interprocess Communication –  Shared Memory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72" name="Google Shape;872;p7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73" name="Google Shape;873;p7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75"/>
          <p:cNvSpPr txBox="1"/>
          <p:nvPr/>
        </p:nvSpPr>
        <p:spPr>
          <a:xfrm>
            <a:off x="885825" y="2708275"/>
            <a:ext cx="6934200" cy="4530725"/>
          </a:xfrm>
          <a:prstGeom prst="rect">
            <a:avLst/>
          </a:prstGeom>
          <a:noFill/>
          <a:ln>
            <a:noFill/>
          </a:ln>
        </p:spPr>
        <p:txBody>
          <a:bodyPr anchorCtr="0" anchor="t" bIns="0" lIns="0" spcFirstLastPara="1" rIns="0" wrap="square" tIns="0">
            <a:normAutofit/>
          </a:bodyPr>
          <a:lstStyle/>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Mechanism for processes to communicate and to synchronize their actions</a:t>
            </a:r>
            <a:endParaRPr/>
          </a:p>
          <a:p>
            <a:pPr indent="-205232" lvl="0" marL="365760" marR="0" rtl="0" algn="l">
              <a:lnSpc>
                <a:spcPct val="90000"/>
              </a:lnSpc>
              <a:spcBef>
                <a:spcPts val="0"/>
              </a:spcBef>
              <a:spcAft>
                <a:spcPts val="0"/>
              </a:spcAft>
              <a:buClr>
                <a:schemeClr val="dk1"/>
              </a:buClr>
              <a:buSzPts val="800"/>
              <a:buFont typeface="Noto Sans Symbols"/>
              <a:buNone/>
            </a:pPr>
            <a:r>
              <a:t/>
            </a:r>
            <a:endParaRPr b="0" i="0" sz="800">
              <a:solidFill>
                <a:schemeClr val="dk1"/>
              </a:solidFill>
              <a:latin typeface="Times New Roman"/>
              <a:ea typeface="Times New Roman"/>
              <a:cs typeface="Times New Roman"/>
              <a:sym typeface="Times New Roman"/>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Message system – processes communicate with each other without resorting to shared variables</a:t>
            </a:r>
            <a:endParaRPr/>
          </a:p>
          <a:p>
            <a:pPr indent="-205232" lvl="0" marL="365760" marR="0" rtl="0" algn="l">
              <a:lnSpc>
                <a:spcPct val="90000"/>
              </a:lnSpc>
              <a:spcBef>
                <a:spcPts val="0"/>
              </a:spcBef>
              <a:spcAft>
                <a:spcPts val="0"/>
              </a:spcAft>
              <a:buClr>
                <a:schemeClr val="dk1"/>
              </a:buClr>
              <a:buSzPts val="800"/>
              <a:buFont typeface="Noto Sans Symbols"/>
              <a:buNone/>
            </a:pPr>
            <a:r>
              <a:t/>
            </a:r>
            <a:endParaRPr b="0" i="0" sz="800">
              <a:solidFill>
                <a:schemeClr val="dk1"/>
              </a:solidFill>
              <a:latin typeface="Times New Roman"/>
              <a:ea typeface="Times New Roman"/>
              <a:cs typeface="Times New Roman"/>
              <a:sym typeface="Times New Roman"/>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IPC facility provides two operations:</a:t>
            </a:r>
            <a:endParaRPr/>
          </a:p>
          <a:p>
            <a:pPr indent="-114300" lvl="1" marL="621792" marR="0" rtl="0" algn="l">
              <a:lnSpc>
                <a:spcPct val="90000"/>
              </a:lnSpc>
              <a:spcBef>
                <a:spcPts val="324"/>
              </a:spcBef>
              <a:spcAft>
                <a:spcPts val="0"/>
              </a:spcAft>
              <a:buClr>
                <a:schemeClr val="dk1"/>
              </a:buClr>
              <a:buSzPts val="1800"/>
              <a:buFont typeface="Verdana"/>
              <a:buChar char="◦"/>
            </a:pPr>
            <a:r>
              <a:rPr b="1" i="0" lang="en-US" sz="1800" u="none" cap="none" strike="noStrike">
                <a:solidFill>
                  <a:schemeClr val="dk1"/>
                </a:solidFill>
                <a:latin typeface="Courier New"/>
                <a:ea typeface="Courier New"/>
                <a:cs typeface="Courier New"/>
                <a:sym typeface="Courier New"/>
              </a:rPr>
              <a:t>send</a:t>
            </a:r>
            <a:r>
              <a:rPr b="0" i="0" lang="en-US" sz="1800" u="none" cap="none" strike="noStrike">
                <a:solidFill>
                  <a:schemeClr val="dk1"/>
                </a:solidFill>
                <a:latin typeface="Calibri"/>
                <a:ea typeface="Calibri"/>
                <a:cs typeface="Calibri"/>
                <a:sym typeface="Calibri"/>
              </a:rPr>
              <a:t>(</a:t>
            </a:r>
            <a:r>
              <a:rPr b="0" i="1" lang="en-US" sz="1800" u="none" cap="none" strike="noStrike">
                <a:solidFill>
                  <a:schemeClr val="dk1"/>
                </a:solidFill>
                <a:latin typeface="Calibri"/>
                <a:ea typeface="Calibri"/>
                <a:cs typeface="Calibri"/>
                <a:sym typeface="Calibri"/>
              </a:rPr>
              <a:t>message</a:t>
            </a:r>
            <a:r>
              <a:rPr b="0" i="0" lang="en-US" sz="1800" u="none" cap="none" strike="noStrike">
                <a:solidFill>
                  <a:schemeClr val="dk1"/>
                </a:solidFill>
                <a:latin typeface="Calibri"/>
                <a:ea typeface="Calibri"/>
                <a:cs typeface="Calibri"/>
                <a:sym typeface="Calibri"/>
              </a:rPr>
              <a:t>)</a:t>
            </a:r>
            <a:endParaRPr/>
          </a:p>
          <a:p>
            <a:pPr indent="-114300" lvl="1" marL="621792" marR="0" rtl="0" algn="l">
              <a:lnSpc>
                <a:spcPct val="90000"/>
              </a:lnSpc>
              <a:spcBef>
                <a:spcPts val="324"/>
              </a:spcBef>
              <a:spcAft>
                <a:spcPts val="0"/>
              </a:spcAft>
              <a:buClr>
                <a:schemeClr val="dk1"/>
              </a:buClr>
              <a:buSzPts val="1800"/>
              <a:buFont typeface="Verdana"/>
              <a:buChar char="◦"/>
            </a:pPr>
            <a:r>
              <a:rPr b="1" i="0" lang="en-US" sz="1800" u="none" cap="none" strike="noStrike">
                <a:solidFill>
                  <a:schemeClr val="dk1"/>
                </a:solidFill>
                <a:latin typeface="Courier New"/>
                <a:ea typeface="Courier New"/>
                <a:cs typeface="Courier New"/>
                <a:sym typeface="Courier New"/>
              </a:rPr>
              <a:t>receive</a:t>
            </a:r>
            <a:r>
              <a:rPr b="0" i="0" lang="en-US" sz="1800" u="none" cap="none" strike="noStrike">
                <a:solidFill>
                  <a:schemeClr val="dk1"/>
                </a:solidFill>
                <a:latin typeface="Calibri"/>
                <a:ea typeface="Calibri"/>
                <a:cs typeface="Calibri"/>
                <a:sym typeface="Calibri"/>
              </a:rPr>
              <a:t>(</a:t>
            </a:r>
            <a:r>
              <a:rPr b="0" i="1" lang="en-US" sz="1800" u="none" cap="none" strike="noStrike">
                <a:solidFill>
                  <a:schemeClr val="dk1"/>
                </a:solidFill>
                <a:latin typeface="Calibri"/>
                <a:ea typeface="Calibri"/>
                <a:cs typeface="Calibri"/>
                <a:sym typeface="Calibri"/>
              </a:rPr>
              <a:t>message</a:t>
            </a:r>
            <a:r>
              <a:rPr b="0" i="0" lang="en-US" sz="1800" u="none" cap="none" strike="noStrike">
                <a:solidFill>
                  <a:schemeClr val="dk1"/>
                </a:solidFill>
                <a:latin typeface="Calibri"/>
                <a:ea typeface="Calibri"/>
                <a:cs typeface="Calibri"/>
                <a:sym typeface="Calibri"/>
              </a:rPr>
              <a:t>)</a:t>
            </a:r>
            <a:endParaRPr/>
          </a:p>
          <a:p>
            <a:pPr indent="0" lvl="1" marL="621792" marR="0" rtl="0" algn="l">
              <a:lnSpc>
                <a:spcPct val="90000"/>
              </a:lnSpc>
              <a:spcBef>
                <a:spcPts val="324"/>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The</a:t>
            </a:r>
            <a:r>
              <a:rPr b="0" i="1" lang="en-US" sz="2200">
                <a:solidFill>
                  <a:schemeClr val="dk1"/>
                </a:solidFill>
                <a:latin typeface="Times New Roman"/>
                <a:ea typeface="Times New Roman"/>
                <a:cs typeface="Times New Roman"/>
                <a:sym typeface="Times New Roman"/>
              </a:rPr>
              <a:t> message</a:t>
            </a:r>
            <a:r>
              <a:rPr b="0" i="0" lang="en-US" sz="2200">
                <a:solidFill>
                  <a:schemeClr val="dk1"/>
                </a:solidFill>
                <a:latin typeface="Times New Roman"/>
                <a:ea typeface="Times New Roman"/>
                <a:cs typeface="Times New Roman"/>
                <a:sym typeface="Times New Roman"/>
              </a:rPr>
              <a:t> size is either fixed or variable</a:t>
            </a:r>
            <a:endParaRPr/>
          </a:p>
          <a:p>
            <a:pPr indent="0" lvl="1" marL="621792" marR="0" rtl="0" algn="l">
              <a:lnSpc>
                <a:spcPct val="90000"/>
              </a:lnSpc>
              <a:spcBef>
                <a:spcPts val="324"/>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p75"/>
          <p:cNvSpPr txBox="1"/>
          <p:nvPr/>
        </p:nvSpPr>
        <p:spPr>
          <a:xfrm>
            <a:off x="1057275" y="1633537"/>
            <a:ext cx="8229600" cy="5762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500">
                <a:solidFill>
                  <a:srgbClr val="BF0000"/>
                </a:solidFill>
                <a:latin typeface="Times New Roman"/>
                <a:ea typeface="Times New Roman"/>
                <a:cs typeface="Times New Roman"/>
                <a:sym typeface="Times New Roman"/>
              </a:rPr>
              <a:t>Interprocess Communication – Message Passing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81" name="Google Shape;881;p7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82" name="Google Shape;882;p7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76"/>
          <p:cNvSpPr txBox="1"/>
          <p:nvPr/>
        </p:nvSpPr>
        <p:spPr>
          <a:xfrm>
            <a:off x="457200" y="2327275"/>
            <a:ext cx="7694613" cy="4530725"/>
          </a:xfrm>
          <a:prstGeom prst="rect">
            <a:avLst/>
          </a:prstGeom>
          <a:noFill/>
          <a:ln>
            <a:noFill/>
          </a:ln>
        </p:spPr>
        <p:txBody>
          <a:bodyPr anchorCtr="0" anchor="t" bIns="0" lIns="0" spcFirstLastPara="1" rIns="0" wrap="square" tIns="0">
            <a:normAutofit/>
          </a:bodyPr>
          <a:lstStyle/>
          <a:p>
            <a:pPr indent="0" lvl="1" marL="621792" marR="0" rtl="0" algn="l">
              <a:lnSpc>
                <a:spcPct val="90000"/>
              </a:lnSpc>
              <a:spcBef>
                <a:spcPts val="0"/>
              </a:spcBef>
              <a:spcAft>
                <a:spcPts val="0"/>
              </a:spcAft>
              <a:buClr>
                <a:schemeClr val="dk1"/>
              </a:buClr>
              <a:buSzPts val="800"/>
              <a:buFont typeface="Verdana"/>
              <a:buNone/>
            </a:pPr>
            <a:r>
              <a:t/>
            </a:r>
            <a:endParaRPr b="0" i="0" sz="800" u="none" cap="none" strike="noStrike">
              <a:solidFill>
                <a:schemeClr val="dk1"/>
              </a:solidFill>
              <a:latin typeface="Calibri"/>
              <a:ea typeface="Calibri"/>
              <a:cs typeface="Calibri"/>
              <a:sym typeface="Calibri"/>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If processes </a:t>
            </a:r>
            <a:r>
              <a:rPr b="0" i="1" lang="en-US" sz="2200">
                <a:solidFill>
                  <a:schemeClr val="dk1"/>
                </a:solidFill>
                <a:latin typeface="Times New Roman"/>
                <a:ea typeface="Times New Roman"/>
                <a:cs typeface="Times New Roman"/>
                <a:sym typeface="Times New Roman"/>
              </a:rPr>
              <a:t>P</a:t>
            </a:r>
            <a:r>
              <a:rPr b="0" i="0" lang="en-US" sz="2200">
                <a:solidFill>
                  <a:schemeClr val="dk1"/>
                </a:solidFill>
                <a:latin typeface="Times New Roman"/>
                <a:ea typeface="Times New Roman"/>
                <a:cs typeface="Times New Roman"/>
                <a:sym typeface="Times New Roman"/>
              </a:rPr>
              <a:t> and </a:t>
            </a:r>
            <a:r>
              <a:rPr b="0" i="1" lang="en-US" sz="2200">
                <a:solidFill>
                  <a:schemeClr val="dk1"/>
                </a:solidFill>
                <a:latin typeface="Times New Roman"/>
                <a:ea typeface="Times New Roman"/>
                <a:cs typeface="Times New Roman"/>
                <a:sym typeface="Times New Roman"/>
              </a:rPr>
              <a:t>Q</a:t>
            </a:r>
            <a:r>
              <a:rPr b="0" i="0" lang="en-US" sz="2200">
                <a:solidFill>
                  <a:schemeClr val="dk1"/>
                </a:solidFill>
                <a:latin typeface="Times New Roman"/>
                <a:ea typeface="Times New Roman"/>
                <a:cs typeface="Times New Roman"/>
                <a:sym typeface="Times New Roman"/>
              </a:rPr>
              <a:t> wish to communicate, they need to:</a:t>
            </a:r>
            <a:endParaRPr/>
          </a:p>
          <a:p>
            <a:pPr indent="-114300" lvl="1" marL="621792" marR="0" rtl="0" algn="l">
              <a:lnSpc>
                <a:spcPct val="90000"/>
              </a:lnSpc>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Establish a </a:t>
            </a:r>
            <a:r>
              <a:rPr b="1" i="1" lang="en-US" sz="1800" u="none" cap="none" strike="noStrike">
                <a:solidFill>
                  <a:schemeClr val="dk1"/>
                </a:solidFill>
                <a:latin typeface="Calibri"/>
                <a:ea typeface="Calibri"/>
                <a:cs typeface="Calibri"/>
                <a:sym typeface="Calibri"/>
              </a:rPr>
              <a:t>communication</a:t>
            </a:r>
            <a:r>
              <a:rPr b="1"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link</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between them</a:t>
            </a:r>
            <a:endParaRPr/>
          </a:p>
          <a:p>
            <a:pPr indent="-114300" lvl="1" marL="621792" marR="0" rtl="0" algn="l">
              <a:lnSpc>
                <a:spcPct val="90000"/>
              </a:lnSpc>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Exchange messages via send/receive</a:t>
            </a:r>
            <a:endParaRPr/>
          </a:p>
          <a:p>
            <a:pPr indent="-256032" lvl="0" marL="365760" marR="0" rtl="0" algn="l">
              <a:lnSpc>
                <a:spcPct val="90000"/>
              </a:lnSpc>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Implementation issues: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How are links established?</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Can a link be associated with more than two processes?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How many links can there be between every pair of communicating processes?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What is the capacity of a link?</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Is the size of a message that the link can accommodate fixed or variable?</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Is a link unidirectional or bi-directional?</a:t>
            </a:r>
            <a:endParaRPr/>
          </a:p>
          <a:p>
            <a:pPr indent="-256032" lvl="0" marL="365760" marR="0" rtl="0" algn="l">
              <a:lnSpc>
                <a:spcPct val="90000"/>
              </a:lnSpc>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p:txBody>
      </p:sp>
      <p:sp>
        <p:nvSpPr>
          <p:cNvPr id="884" name="Google Shape;884;p76"/>
          <p:cNvSpPr txBox="1"/>
          <p:nvPr/>
        </p:nvSpPr>
        <p:spPr>
          <a:xfrm>
            <a:off x="552450" y="1419225"/>
            <a:ext cx="8229600" cy="5762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500">
                <a:solidFill>
                  <a:srgbClr val="BF0000"/>
                </a:solidFill>
                <a:latin typeface="Times New Roman"/>
                <a:ea typeface="Times New Roman"/>
                <a:cs typeface="Times New Roman"/>
                <a:sym typeface="Times New Roman"/>
              </a:rPr>
              <a:t>Message Passing (Cont.)</a:t>
            </a:r>
            <a:endParaRPr b="1" i="0" sz="2500">
              <a:solidFill>
                <a:srgbClr val="BF0000"/>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77"/>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90" name="Google Shape;890;p7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891" name="Google Shape;891;p7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2" name="Google Shape;892;p77"/>
          <p:cNvSpPr txBox="1"/>
          <p:nvPr/>
        </p:nvSpPr>
        <p:spPr>
          <a:xfrm>
            <a:off x="762000" y="2098675"/>
            <a:ext cx="7694613" cy="4530725"/>
          </a:xfrm>
          <a:prstGeom prst="rect">
            <a:avLst/>
          </a:prstGeom>
          <a:noFill/>
          <a:ln>
            <a:noFill/>
          </a:ln>
        </p:spPr>
        <p:txBody>
          <a:bodyPr anchorCtr="0" anchor="t" bIns="0" lIns="0" spcFirstLastPara="1" rIns="0" wrap="square" tIns="0">
            <a:spAutoFit/>
          </a:bodyPr>
          <a:lstStyle/>
          <a:p>
            <a:pPr indent="0" lvl="1" marL="457200" marR="0" rtl="0" algn="l">
              <a:lnSpc>
                <a:spcPct val="90000"/>
              </a:lnSpc>
              <a:spcBef>
                <a:spcPts val="0"/>
              </a:spcBef>
              <a:spcAft>
                <a:spcPts val="0"/>
              </a:spcAft>
              <a:buNone/>
            </a:pPr>
            <a:r>
              <a:t/>
            </a:r>
            <a:endParaRPr b="0" i="0" sz="800" u="none" cap="none" strike="noStrike">
              <a:solidFill>
                <a:schemeClr val="dk1"/>
              </a:solidFill>
              <a:latin typeface="Calibri"/>
              <a:ea typeface="Calibri"/>
              <a:cs typeface="Calibri"/>
              <a:sym typeface="Calibri"/>
            </a:endParaRPr>
          </a:p>
          <a:p>
            <a:pPr indent="0" lvl="1" marL="457200" marR="0" rtl="0" algn="l">
              <a:lnSpc>
                <a:spcPct val="90000"/>
              </a:lnSpc>
              <a:spcBef>
                <a:spcPts val="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b="0" i="0" lang="en-US" sz="2200">
                <a:solidFill>
                  <a:schemeClr val="dk1"/>
                </a:solidFill>
                <a:latin typeface="Times New Roman"/>
                <a:ea typeface="Times New Roman"/>
                <a:cs typeface="Times New Roman"/>
                <a:sym typeface="Times New Roman"/>
              </a:rPr>
              <a:t>Implementation of communication link</a:t>
            </a:r>
            <a:endParaRPr/>
          </a:p>
          <a:p>
            <a:pPr indent="0" lvl="1" marL="4572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Physical:</a:t>
            </a:r>
            <a:endParaRPr/>
          </a:p>
          <a:p>
            <a:pPr indent="0" lvl="2" marL="9144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Shared memory</a:t>
            </a:r>
            <a:endParaRPr/>
          </a:p>
          <a:p>
            <a:pPr indent="0" lvl="2" marL="9144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Hardware bus</a:t>
            </a:r>
            <a:endParaRPr/>
          </a:p>
          <a:p>
            <a:pPr indent="0" lvl="2" marL="9144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Network</a:t>
            </a:r>
            <a:endParaRPr/>
          </a:p>
          <a:p>
            <a:pPr indent="0" lvl="1" marL="4572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Logical:</a:t>
            </a:r>
            <a:endParaRPr/>
          </a:p>
          <a:p>
            <a:pPr indent="0" lvl="2" marL="9144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 Direct or indirect</a:t>
            </a:r>
            <a:endParaRPr/>
          </a:p>
          <a:p>
            <a:pPr indent="0" lvl="2" marL="9144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 Synchronous or asynchronous</a:t>
            </a:r>
            <a:endParaRPr/>
          </a:p>
          <a:p>
            <a:pPr indent="0" lvl="2" marL="914400" marR="0" rtl="0" algn="l">
              <a:lnSpc>
                <a:spcPct val="90000"/>
              </a:lnSpc>
              <a:spcBef>
                <a:spcPts val="0"/>
              </a:spcBef>
              <a:spcAft>
                <a:spcPts val="0"/>
              </a:spcAft>
              <a:buNone/>
            </a:pPr>
            <a:r>
              <a:rPr b="0" i="0" lang="en-US" sz="1800" u="none" cap="none" strike="noStrike">
                <a:solidFill>
                  <a:schemeClr val="dk1"/>
                </a:solidFill>
                <a:latin typeface="Calibri"/>
                <a:ea typeface="Calibri"/>
                <a:cs typeface="Calibri"/>
                <a:sym typeface="Calibri"/>
              </a:rPr>
              <a:t> Automatic or explicit buffering</a:t>
            </a:r>
            <a:endParaRPr b="0" i="0" sz="1800" u="none" cap="none" strike="noStrike">
              <a:solidFill>
                <a:schemeClr val="dk1"/>
              </a:solidFill>
              <a:latin typeface="Calibri"/>
              <a:ea typeface="Calibri"/>
              <a:cs typeface="Calibri"/>
              <a:sym typeface="Calibri"/>
            </a:endParaRPr>
          </a:p>
        </p:txBody>
      </p:sp>
      <p:sp>
        <p:nvSpPr>
          <p:cNvPr id="893" name="Google Shape;893;p77"/>
          <p:cNvSpPr txBox="1"/>
          <p:nvPr/>
        </p:nvSpPr>
        <p:spPr>
          <a:xfrm>
            <a:off x="793750" y="1436687"/>
            <a:ext cx="8229600" cy="5762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500">
                <a:solidFill>
                  <a:srgbClr val="BF0000"/>
                </a:solidFill>
                <a:latin typeface="Times New Roman"/>
                <a:ea typeface="Times New Roman"/>
                <a:cs typeface="Times New Roman"/>
                <a:sym typeface="Times New Roman"/>
              </a:rPr>
              <a:t>Message Passing (Cont.)</a:t>
            </a:r>
            <a:endParaRPr b="1" i="0" sz="2500">
              <a:solidFill>
                <a:srgbClr val="BF0000"/>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7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899" name="Google Shape;899;p7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00" name="Google Shape;900;p7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78"/>
          <p:cNvSpPr txBox="1"/>
          <p:nvPr/>
        </p:nvSpPr>
        <p:spPr>
          <a:xfrm>
            <a:off x="609600" y="2493963"/>
            <a:ext cx="7577138" cy="45307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POSIX Shared Memory</a:t>
            </a:r>
            <a:endParaRPr/>
          </a:p>
          <a:p>
            <a:pPr indent="-114300" lvl="1" marL="621792" marR="0" rtl="0" algn="l">
              <a:spcBef>
                <a:spcPts val="32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Process first creates shared memory segment</a:t>
            </a:r>
            <a:br>
              <a:rPr b="0" i="0" lang="en-US" sz="1800" u="none" cap="none" strike="noStrike">
                <a:solidFill>
                  <a:schemeClr val="dk1"/>
                </a:solidFill>
                <a:latin typeface="Calibri"/>
                <a:ea typeface="Calibri"/>
                <a:cs typeface="Calibri"/>
                <a:sym typeface="Calibri"/>
              </a:rPr>
            </a:br>
            <a:r>
              <a:rPr b="1" i="0" lang="en-US" sz="1800" u="none" cap="none" strike="noStrike">
                <a:solidFill>
                  <a:schemeClr val="dk1"/>
                </a:solidFill>
                <a:latin typeface="Courier New"/>
                <a:ea typeface="Courier New"/>
                <a:cs typeface="Courier New"/>
                <a:sym typeface="Courier New"/>
              </a:rPr>
              <a:t>shm_fd = shm_open(name, O CREAT | O RDWR, 0666);</a:t>
            </a:r>
            <a:endParaRPr/>
          </a:p>
          <a:p>
            <a:pPr indent="-114300" lvl="1" marL="621792" marR="0" rtl="0" algn="l">
              <a:spcBef>
                <a:spcPts val="32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Also used to open an existing segment to share it </a:t>
            </a:r>
            <a:endParaRPr/>
          </a:p>
          <a:p>
            <a:pPr indent="-114300" lvl="1" marL="621792" marR="0" rtl="0" algn="l">
              <a:spcBef>
                <a:spcPts val="32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 the size of the object</a:t>
            </a:r>
            <a:endParaRPr/>
          </a:p>
          <a:p>
            <a:pPr indent="0" lvl="0" marL="0" marR="0" rtl="0" algn="l">
              <a:spcBef>
                <a:spcPts val="0"/>
              </a:spcBef>
              <a:spcAft>
                <a:spcPts val="0"/>
              </a:spcAft>
              <a:buClr>
                <a:schemeClr val="dk1"/>
              </a:buClr>
              <a:buSzPts val="2200"/>
              <a:buFont typeface="Arial"/>
              <a:buNone/>
            </a:pPr>
            <a:r>
              <a:rPr b="0" i="0" lang="en-US" sz="2200">
                <a:solidFill>
                  <a:schemeClr val="dk1"/>
                </a:solidFill>
                <a:latin typeface="Times New Roman"/>
                <a:ea typeface="Times New Roman"/>
                <a:cs typeface="Times New Roman"/>
                <a:sym typeface="Times New Roman"/>
              </a:rPr>
              <a:t>	</a:t>
            </a:r>
            <a:r>
              <a:rPr b="1" i="0" lang="en-US" sz="2200">
                <a:solidFill>
                  <a:schemeClr val="dk1"/>
                </a:solidFill>
                <a:latin typeface="Courier New"/>
                <a:ea typeface="Courier New"/>
                <a:cs typeface="Courier New"/>
                <a:sym typeface="Courier New"/>
              </a:rPr>
              <a:t>ftruncate(shm fd, 4096); </a:t>
            </a:r>
            <a:endParaRPr/>
          </a:p>
          <a:p>
            <a:pPr indent="-114300" lvl="1" marL="621792" marR="0" rtl="0" algn="l">
              <a:spcBef>
                <a:spcPts val="324"/>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Now the process could write to the shared memory</a:t>
            </a:r>
            <a:endParaRPr/>
          </a:p>
          <a:p>
            <a:pPr indent="0" lvl="1" marL="621792" marR="0" rtl="0" algn="l">
              <a:spcBef>
                <a:spcPts val="324"/>
              </a:spcBef>
              <a:spcAft>
                <a:spcPts val="0"/>
              </a:spcAft>
              <a:buClr>
                <a:schemeClr val="dk1"/>
              </a:buClr>
              <a:buSzPts val="1800"/>
              <a:buFont typeface="Arial"/>
              <a:buNone/>
            </a:pPr>
            <a:r>
              <a:rPr b="1" i="0" lang="en-US" sz="1800" u="none" cap="none" strike="noStrike">
                <a:solidFill>
                  <a:schemeClr val="dk1"/>
                </a:solidFill>
                <a:latin typeface="Courier New"/>
                <a:ea typeface="Courier New"/>
                <a:cs typeface="Courier New"/>
                <a:sym typeface="Courier New"/>
              </a:rPr>
              <a:t>	sprintf(shared memory, "Writing to shared memory");</a:t>
            </a:r>
            <a:endParaRPr b="1" i="0" sz="1800" u="none" cap="none" strike="noStrike">
              <a:solidFill>
                <a:schemeClr val="dk1"/>
              </a:solidFill>
              <a:latin typeface="Courier New"/>
              <a:ea typeface="Courier New"/>
              <a:cs typeface="Courier New"/>
              <a:sym typeface="Courier New"/>
            </a:endParaRPr>
          </a:p>
        </p:txBody>
      </p:sp>
      <p:sp>
        <p:nvSpPr>
          <p:cNvPr id="902" name="Google Shape;902;p78"/>
          <p:cNvSpPr txBox="1"/>
          <p:nvPr/>
        </p:nvSpPr>
        <p:spPr>
          <a:xfrm>
            <a:off x="665163" y="1447800"/>
            <a:ext cx="7850187"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Examples of IPC Systems - POSIX</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7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08" name="Google Shape;908;p7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09" name="Google Shape;909;p7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79"/>
          <p:cNvSpPr txBox="1"/>
          <p:nvPr/>
        </p:nvSpPr>
        <p:spPr>
          <a:xfrm>
            <a:off x="609600" y="1282700"/>
            <a:ext cx="1047245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IPC POSIX Producer</a:t>
            </a:r>
            <a:endParaRPr/>
          </a:p>
        </p:txBody>
      </p:sp>
      <p:pic>
        <p:nvPicPr>
          <p:cNvPr descr="Screen Shot 2013-03-14 at 6.46.57 PM.png" id="911" name="Google Shape;911;p79"/>
          <p:cNvPicPr preferRelativeResize="0"/>
          <p:nvPr/>
        </p:nvPicPr>
        <p:blipFill rotWithShape="1">
          <a:blip r:embed="rId4">
            <a:alphaModFix/>
          </a:blip>
          <a:srcRect b="0" l="0" r="0" t="0"/>
          <a:stretch/>
        </p:blipFill>
        <p:spPr>
          <a:xfrm>
            <a:off x="2154238" y="2012950"/>
            <a:ext cx="5008562" cy="575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533400" y="304801"/>
            <a:ext cx="8305800" cy="246221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br>
              <a:rPr lang="en-US">
                <a:solidFill>
                  <a:srgbClr val="990000"/>
                </a:solidFill>
                <a:latin typeface="Lustria"/>
                <a:ea typeface="Lustria"/>
                <a:cs typeface="Lustria"/>
                <a:sym typeface="Lustria"/>
              </a:rPr>
            </a:br>
            <a:br>
              <a:rPr lang="en-US">
                <a:solidFill>
                  <a:srgbClr val="990000"/>
                </a:solidFill>
                <a:latin typeface="Lustria"/>
                <a:ea typeface="Lustria"/>
                <a:cs typeface="Lustria"/>
                <a:sym typeface="Lustria"/>
              </a:rPr>
            </a:br>
            <a:br>
              <a:rPr lang="en-US">
                <a:solidFill>
                  <a:srgbClr val="990000"/>
                </a:solidFill>
                <a:latin typeface="Lustria"/>
                <a:ea typeface="Lustria"/>
                <a:cs typeface="Lustria"/>
                <a:sym typeface="Lustria"/>
              </a:rPr>
            </a:br>
            <a:r>
              <a:rPr lang="en-US">
                <a:solidFill>
                  <a:srgbClr val="990000"/>
                </a:solidFill>
                <a:latin typeface="Lustria"/>
                <a:ea typeface="Lustria"/>
                <a:cs typeface="Lustria"/>
                <a:sym typeface="Lustria"/>
              </a:rPr>
              <a:t>The Operating System as a Resource Manager</a:t>
            </a:r>
            <a:br>
              <a:rPr lang="en-US">
                <a:solidFill>
                  <a:srgbClr val="990000"/>
                </a:solidFill>
                <a:latin typeface="Lustria"/>
                <a:ea typeface="Lustria"/>
                <a:cs typeface="Lustria"/>
                <a:sym typeface="Lustria"/>
              </a:rPr>
            </a:br>
            <a:endParaRPr/>
          </a:p>
        </p:txBody>
      </p:sp>
      <p:sp>
        <p:nvSpPr>
          <p:cNvPr id="111" name="Google Shape;111;p8"/>
          <p:cNvSpPr txBox="1"/>
          <p:nvPr>
            <p:ph idx="1" type="body"/>
          </p:nvPr>
        </p:nvSpPr>
        <p:spPr>
          <a:xfrm>
            <a:off x="533421" y="1170826"/>
            <a:ext cx="8209894" cy="320087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190500" lvl="0" marL="342900" rtl="0" algn="l">
              <a:spcBef>
                <a:spcPts val="0"/>
              </a:spcBef>
              <a:spcAft>
                <a:spcPts val="0"/>
              </a:spcAft>
              <a:buClr>
                <a:schemeClr val="dk1"/>
              </a:buClr>
              <a:buSzPts val="2400"/>
              <a:buFont typeface="Arial"/>
              <a:buNone/>
            </a:pPr>
            <a:r>
              <a:t/>
            </a:r>
            <a:endParaRPr sz="2400"/>
          </a:p>
          <a:p>
            <a:pPr indent="-342900" lvl="0" marL="342900" rtl="0" algn="just">
              <a:spcBef>
                <a:spcPts val="0"/>
              </a:spcBef>
              <a:spcAft>
                <a:spcPts val="0"/>
              </a:spcAft>
              <a:buClr>
                <a:schemeClr val="dk1"/>
              </a:buClr>
              <a:buSzPts val="2400"/>
              <a:buFont typeface="Arial"/>
              <a:buChar char="•"/>
            </a:pPr>
            <a:r>
              <a:rPr lang="en-US" sz="2400">
                <a:latin typeface="Calibri"/>
                <a:ea typeface="Calibri"/>
                <a:cs typeface="Calibri"/>
                <a:sym typeface="Calibri"/>
              </a:rPr>
              <a:t>A </a:t>
            </a:r>
            <a:r>
              <a:rPr lang="en-US" sz="2800">
                <a:latin typeface="Calibri"/>
                <a:ea typeface="Calibri"/>
                <a:cs typeface="Calibri"/>
                <a:sym typeface="Calibri"/>
              </a:rPr>
              <a:t>computer is a set of resources for moving, storing, &amp; processing data</a:t>
            </a:r>
            <a:endParaRPr/>
          </a:p>
          <a:p>
            <a:pPr indent="-342900" lvl="0" marL="342900" rtl="0" algn="just">
              <a:spcBef>
                <a:spcPts val="0"/>
              </a:spcBef>
              <a:spcAft>
                <a:spcPts val="0"/>
              </a:spcAft>
              <a:buClr>
                <a:schemeClr val="dk1"/>
              </a:buClr>
              <a:buSzPts val="2800"/>
              <a:buFont typeface="Arial"/>
              <a:buChar char="•"/>
            </a:pPr>
            <a:r>
              <a:rPr lang="en-US" sz="2800">
                <a:latin typeface="Calibri"/>
                <a:ea typeface="Calibri"/>
                <a:cs typeface="Calibri"/>
                <a:sym typeface="Calibri"/>
              </a:rPr>
              <a:t>The OS is responsible for managing these resources</a:t>
            </a:r>
            <a:endParaRPr/>
          </a:p>
          <a:p>
            <a:pPr indent="-342900" lvl="0" marL="342900" rtl="0" algn="just">
              <a:spcBef>
                <a:spcPts val="0"/>
              </a:spcBef>
              <a:spcAft>
                <a:spcPts val="0"/>
              </a:spcAft>
              <a:buClr>
                <a:schemeClr val="dk1"/>
              </a:buClr>
              <a:buSzPts val="2800"/>
              <a:buFont typeface="Arial"/>
              <a:buChar char="•"/>
            </a:pPr>
            <a:r>
              <a:rPr lang="en-US" sz="2800">
                <a:latin typeface="Calibri"/>
                <a:ea typeface="Calibri"/>
                <a:cs typeface="Calibri"/>
                <a:sym typeface="Calibri"/>
              </a:rPr>
              <a:t>The OS exercises its control through software</a:t>
            </a:r>
            <a:endParaRPr/>
          </a:p>
        </p:txBody>
      </p:sp>
      <p:sp>
        <p:nvSpPr>
          <p:cNvPr id="112" name="Google Shape;112;p8"/>
          <p:cNvSpPr txBox="1"/>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SRM</a:t>
            </a:r>
            <a:endParaRPr/>
          </a:p>
        </p:txBody>
      </p:sp>
      <p:sp>
        <p:nvSpPr>
          <p:cNvPr id="113" name="Google Shape;113;p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14" name="Google Shape;114;p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17" name="Google Shape;917;p8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18" name="Google Shape;918;p8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80"/>
          <p:cNvSpPr txBox="1"/>
          <p:nvPr/>
        </p:nvSpPr>
        <p:spPr>
          <a:xfrm>
            <a:off x="762000" y="1176337"/>
            <a:ext cx="7850188"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IPC POSIX Consumer</a:t>
            </a:r>
            <a:endParaRPr/>
          </a:p>
        </p:txBody>
      </p:sp>
      <p:pic>
        <p:nvPicPr>
          <p:cNvPr descr="Screen Shot 2013-03-12 at 1.38.41 PM.png" id="920" name="Google Shape;920;p80"/>
          <p:cNvPicPr preferRelativeResize="0"/>
          <p:nvPr/>
        </p:nvPicPr>
        <p:blipFill rotWithShape="1">
          <a:blip r:embed="rId4">
            <a:alphaModFix/>
          </a:blip>
          <a:srcRect b="0" l="0" r="0" t="0"/>
          <a:stretch/>
        </p:blipFill>
        <p:spPr>
          <a:xfrm>
            <a:off x="4622800" y="1371600"/>
            <a:ext cx="4521200" cy="5662613"/>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8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26" name="Google Shape;926;p8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27" name="Google Shape;927;p8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81"/>
          <p:cNvSpPr txBox="1"/>
          <p:nvPr/>
        </p:nvSpPr>
        <p:spPr>
          <a:xfrm>
            <a:off x="533400" y="2251075"/>
            <a:ext cx="8229600" cy="45307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Mach communication is message based</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Even system calls are messages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Each task gets two mailboxes at creation- Kernel and Notify</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Only three system calls needed for message transfer</a:t>
            </a:r>
            <a:endParaRPr/>
          </a:p>
          <a:p>
            <a:pPr indent="0" lvl="1" marL="621792" marR="0" rtl="0" algn="l">
              <a:spcBef>
                <a:spcPts val="324"/>
              </a:spcBef>
              <a:spcAft>
                <a:spcPts val="0"/>
              </a:spcAft>
              <a:buClr>
                <a:schemeClr val="dk1"/>
              </a:buClr>
              <a:buSzPts val="1800"/>
              <a:buFont typeface="Arial"/>
              <a:buNone/>
            </a:pPr>
            <a:r>
              <a:rPr b="1" i="0" lang="en-US" sz="1800" u="none" cap="none" strike="noStrike">
                <a:solidFill>
                  <a:schemeClr val="dk1"/>
                </a:solidFill>
                <a:latin typeface="Courier New"/>
                <a:ea typeface="Courier New"/>
                <a:cs typeface="Courier New"/>
                <a:sym typeface="Courier New"/>
              </a:rPr>
              <a:t>	msg_send(), msg_receive(), msg_rpc()</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Mailboxes needed for commuication, created via</a:t>
            </a:r>
            <a:endParaRPr/>
          </a:p>
          <a:p>
            <a:pPr indent="0" lvl="1" marL="621792" marR="0" rtl="0" algn="l">
              <a:spcBef>
                <a:spcPts val="324"/>
              </a:spcBef>
              <a:spcAft>
                <a:spcPts val="0"/>
              </a:spcAft>
              <a:buClr>
                <a:schemeClr val="dk1"/>
              </a:buClr>
              <a:buSzPts val="1800"/>
              <a:buFont typeface="Arial"/>
              <a:buNone/>
            </a:pPr>
            <a:r>
              <a:rPr b="1" i="0" lang="en-US" sz="1800" u="none" cap="none" strike="noStrike">
                <a:solidFill>
                  <a:schemeClr val="dk1"/>
                </a:solidFill>
                <a:latin typeface="Courier New"/>
                <a:ea typeface="Courier New"/>
                <a:cs typeface="Courier New"/>
                <a:sym typeface="Courier New"/>
              </a:rPr>
              <a:t>	port_allocate()</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Send and receive are flexible, for example four options if mailbox full:</a:t>
            </a:r>
            <a:endParaRPr/>
          </a:p>
          <a:p>
            <a:pPr indent="-114300" lvl="2" marL="859536"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Wait indefinitely</a:t>
            </a:r>
            <a:endParaRPr/>
          </a:p>
          <a:p>
            <a:pPr indent="-114300" lvl="2" marL="859536"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Wait at most n milliseconds</a:t>
            </a:r>
            <a:endParaRPr/>
          </a:p>
          <a:p>
            <a:pPr indent="-114300" lvl="2" marL="859536"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Return immediately</a:t>
            </a:r>
            <a:endParaRPr/>
          </a:p>
          <a:p>
            <a:pPr indent="-114300" lvl="2" marL="859536"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Temporarily cache a message</a:t>
            </a:r>
            <a:endParaRPr/>
          </a:p>
          <a:p>
            <a:pPr indent="0" lvl="1" marL="621792" marR="0" rtl="0" algn="l">
              <a:spcBef>
                <a:spcPts val="324"/>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
        <p:nvSpPr>
          <p:cNvPr id="929" name="Google Shape;929;p81"/>
          <p:cNvSpPr txBox="1"/>
          <p:nvPr/>
        </p:nvSpPr>
        <p:spPr>
          <a:xfrm>
            <a:off x="817563" y="1330325"/>
            <a:ext cx="7548562"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Examples of IPC Systems - Mach</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8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35" name="Google Shape;935;p8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36" name="Google Shape;936;p8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82"/>
          <p:cNvSpPr txBox="1"/>
          <p:nvPr/>
        </p:nvSpPr>
        <p:spPr>
          <a:xfrm>
            <a:off x="533400" y="1371600"/>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Local Procedure Calls in Windows</a:t>
            </a:r>
            <a:endParaRPr/>
          </a:p>
        </p:txBody>
      </p:sp>
      <p:pic>
        <p:nvPicPr>
          <p:cNvPr descr="3" id="938" name="Google Shape;938;p82"/>
          <p:cNvPicPr preferRelativeResize="0"/>
          <p:nvPr/>
        </p:nvPicPr>
        <p:blipFill rotWithShape="1">
          <a:blip r:embed="rId4">
            <a:alphaModFix/>
          </a:blip>
          <a:srcRect b="0" l="0" r="0" t="0"/>
          <a:stretch/>
        </p:blipFill>
        <p:spPr>
          <a:xfrm>
            <a:off x="887413" y="3019425"/>
            <a:ext cx="6567487" cy="33813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83"/>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44" name="Google Shape;944;p83"/>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45" name="Google Shape;945;p8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83"/>
          <p:cNvSpPr txBox="1"/>
          <p:nvPr/>
        </p:nvSpPr>
        <p:spPr>
          <a:xfrm>
            <a:off x="874713" y="2327275"/>
            <a:ext cx="6945312" cy="453072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Acts as a conduit allowing two processes to communicate</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Issues: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Is communication unidirectional or bidirectional?</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In the case of two-way communication, is it half or full-duplex?</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Must there exist a relationship (i.e., </a:t>
            </a:r>
            <a:r>
              <a:rPr b="1" i="1" lang="en-US" sz="1800" u="none" cap="none" strike="noStrike">
                <a:solidFill>
                  <a:schemeClr val="dk1"/>
                </a:solidFill>
                <a:latin typeface="Calibri"/>
                <a:ea typeface="Calibri"/>
                <a:cs typeface="Calibri"/>
                <a:sym typeface="Calibri"/>
              </a:rPr>
              <a:t>parent-child</a:t>
            </a:r>
            <a:r>
              <a:rPr b="0" i="0" lang="en-US" sz="1800" u="none" cap="none" strike="noStrike">
                <a:solidFill>
                  <a:schemeClr val="dk1"/>
                </a:solidFill>
                <a:latin typeface="Calibri"/>
                <a:ea typeface="Calibri"/>
                <a:cs typeface="Calibri"/>
                <a:sym typeface="Calibri"/>
              </a:rPr>
              <a:t>) between the communicating processes?</a:t>
            </a:r>
            <a:endParaRPr/>
          </a:p>
          <a:p>
            <a:pPr indent="-114300" lvl="1" marL="621792" marR="0" rtl="0" algn="l">
              <a:spcBef>
                <a:spcPts val="324"/>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Can the pipes be used over a network?</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Ordinary pipes – cannot be accessed  from outside the process that created it. Typically, a parent process creates a pipe and uses it to communicate with a child process that it created. </a:t>
            </a:r>
            <a:endParaRPr/>
          </a:p>
          <a:p>
            <a:pPr indent="-256032" lvl="0" marL="365760" marR="0" rtl="0" algn="l">
              <a:spcBef>
                <a:spcPts val="0"/>
              </a:spcBef>
              <a:spcAft>
                <a:spcPts val="0"/>
              </a:spcAft>
              <a:buClr>
                <a:schemeClr val="dk1"/>
              </a:buClr>
              <a:buSzPts val="2200"/>
              <a:buFont typeface="Noto Sans Symbols"/>
              <a:buChar char="🞂"/>
            </a:pPr>
            <a:r>
              <a:rPr b="0" i="0" lang="en-US" sz="2200">
                <a:solidFill>
                  <a:schemeClr val="dk1"/>
                </a:solidFill>
                <a:latin typeface="Times New Roman"/>
                <a:ea typeface="Times New Roman"/>
                <a:cs typeface="Times New Roman"/>
                <a:sym typeface="Times New Roman"/>
              </a:rPr>
              <a:t>Named pipes – can be accessed without a parent-child relationship.</a:t>
            </a:r>
            <a:endParaRPr/>
          </a:p>
          <a:p>
            <a:pPr indent="-256032" lvl="0" marL="36576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0" lvl="1" marL="621792" marR="0" rtl="0" algn="l">
              <a:spcBef>
                <a:spcPts val="324"/>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sp>
        <p:nvSpPr>
          <p:cNvPr id="947" name="Google Shape;947;p83"/>
          <p:cNvSpPr txBox="1"/>
          <p:nvPr/>
        </p:nvSpPr>
        <p:spPr>
          <a:xfrm>
            <a:off x="457200" y="1355725"/>
            <a:ext cx="8229600" cy="576262"/>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Pipes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8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53" name="Google Shape;953;p8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54" name="Google Shape;954;p8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5" name="Google Shape;955;p84"/>
          <p:cNvSpPr txBox="1"/>
          <p:nvPr/>
        </p:nvSpPr>
        <p:spPr>
          <a:xfrm>
            <a:off x="822325" y="1851025"/>
            <a:ext cx="7612063" cy="4930775"/>
          </a:xfrm>
          <a:prstGeom prst="rect">
            <a:avLst/>
          </a:prstGeom>
          <a:noFill/>
          <a:ln>
            <a:noFill/>
          </a:ln>
        </p:spPr>
        <p:txBody>
          <a:bodyPr anchorCtr="0" anchor="t" bIns="0" lIns="0" spcFirstLastPara="1" rIns="0" wrap="square" tIns="0">
            <a:normAutofit/>
          </a:bodyPr>
          <a:lstStyle/>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Ordinary Pipes</a:t>
            </a:r>
            <a:r>
              <a:rPr b="1" i="0"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allow communication in standard producer-consumer style</a:t>
            </a:r>
            <a:endParaRPr/>
          </a:p>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Producer writes to one end (the </a:t>
            </a:r>
            <a:r>
              <a:rPr b="1" i="0" lang="en-US" sz="2200">
                <a:solidFill>
                  <a:srgbClr val="0000FF"/>
                </a:solidFill>
                <a:latin typeface="Times New Roman"/>
                <a:ea typeface="Times New Roman"/>
                <a:cs typeface="Times New Roman"/>
                <a:sym typeface="Times New Roman"/>
              </a:rPr>
              <a:t>write-end </a:t>
            </a:r>
            <a:r>
              <a:rPr b="0" i="0" lang="en-US" sz="2200">
                <a:solidFill>
                  <a:schemeClr val="dk1"/>
                </a:solidFill>
                <a:latin typeface="Times New Roman"/>
                <a:ea typeface="Times New Roman"/>
                <a:cs typeface="Times New Roman"/>
                <a:sym typeface="Times New Roman"/>
              </a:rPr>
              <a:t>of the pipe)</a:t>
            </a:r>
            <a:endParaRPr/>
          </a:p>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Consumer reads from the other end (the </a:t>
            </a:r>
            <a:r>
              <a:rPr b="1" i="0" lang="en-US" sz="2200">
                <a:solidFill>
                  <a:srgbClr val="0000FF"/>
                </a:solidFill>
                <a:latin typeface="Times New Roman"/>
                <a:ea typeface="Times New Roman"/>
                <a:cs typeface="Times New Roman"/>
                <a:sym typeface="Times New Roman"/>
              </a:rPr>
              <a:t>read-end</a:t>
            </a:r>
            <a:r>
              <a:rPr b="0" i="1"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of the pipe)</a:t>
            </a:r>
            <a:endParaRPr/>
          </a:p>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Ordinary pipes are therefore unidirectional</a:t>
            </a:r>
            <a:endParaRPr/>
          </a:p>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Require parent-child relationship between communicating processes</a:t>
            </a:r>
            <a:endParaRPr/>
          </a:p>
          <a:p>
            <a:pPr indent="0" lvl="0" marL="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116332" lvl="0" marL="36576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116332" lvl="0" marL="36576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116332" lvl="0" marL="36576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800"/>
              <a:buFont typeface="Arial"/>
              <a:buNone/>
            </a:pPr>
            <a:r>
              <a:t/>
            </a:r>
            <a:endParaRPr b="0" i="0" sz="800">
              <a:solidFill>
                <a:schemeClr val="dk1"/>
              </a:solidFill>
              <a:latin typeface="Times New Roman"/>
              <a:ea typeface="Times New Roman"/>
              <a:cs typeface="Times New Roman"/>
              <a:sym typeface="Times New Roman"/>
            </a:endParaRPr>
          </a:p>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Windows calls these </a:t>
            </a:r>
            <a:r>
              <a:rPr b="1" i="0" lang="en-US" sz="2200">
                <a:solidFill>
                  <a:srgbClr val="0000FF"/>
                </a:solidFill>
                <a:latin typeface="Times New Roman"/>
                <a:ea typeface="Times New Roman"/>
                <a:cs typeface="Times New Roman"/>
                <a:sym typeface="Times New Roman"/>
              </a:rPr>
              <a:t>anonymous pipes</a:t>
            </a:r>
            <a:endParaRPr/>
          </a:p>
          <a:p>
            <a:pPr indent="-256032" lvl="0" marL="365760" marR="0" rtl="0" algn="l">
              <a:spcBef>
                <a:spcPts val="0"/>
              </a:spcBef>
              <a:spcAft>
                <a:spcPts val="0"/>
              </a:spcAft>
              <a:buClr>
                <a:schemeClr val="dk1"/>
              </a:buClr>
              <a:buSzPts val="2200"/>
              <a:buFont typeface="Arial"/>
              <a:buChar char="●"/>
            </a:pPr>
            <a:r>
              <a:rPr b="0" i="0" lang="en-US" sz="2200">
                <a:solidFill>
                  <a:schemeClr val="dk1"/>
                </a:solidFill>
                <a:latin typeface="Times New Roman"/>
                <a:ea typeface="Times New Roman"/>
                <a:cs typeface="Times New Roman"/>
                <a:sym typeface="Times New Roman"/>
              </a:rPr>
              <a:t>See Unix and Windows code samples in textbook</a:t>
            </a:r>
            <a:endParaRPr/>
          </a:p>
          <a:p>
            <a:pPr indent="-116332" lvl="0" marL="36576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p:txBody>
      </p:sp>
      <p:sp>
        <p:nvSpPr>
          <p:cNvPr id="956" name="Google Shape;956;p84"/>
          <p:cNvSpPr txBox="1"/>
          <p:nvPr/>
        </p:nvSpPr>
        <p:spPr>
          <a:xfrm>
            <a:off x="457200" y="1252537"/>
            <a:ext cx="82296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Ordinary Pipes</a:t>
            </a:r>
            <a:endParaRPr/>
          </a:p>
        </p:txBody>
      </p:sp>
      <p:pic>
        <p:nvPicPr>
          <p:cNvPr id="957" name="Google Shape;957;p84"/>
          <p:cNvPicPr preferRelativeResize="0"/>
          <p:nvPr/>
        </p:nvPicPr>
        <p:blipFill rotWithShape="1">
          <a:blip r:embed="rId4">
            <a:alphaModFix/>
          </a:blip>
          <a:srcRect b="0" l="0" r="0" t="0"/>
          <a:stretch/>
        </p:blipFill>
        <p:spPr>
          <a:xfrm>
            <a:off x="1792288" y="4087813"/>
            <a:ext cx="5592762" cy="1703387"/>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63" name="Google Shape;963;p8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64" name="Google Shape;964;p8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85"/>
          <p:cNvSpPr txBox="1"/>
          <p:nvPr/>
        </p:nvSpPr>
        <p:spPr>
          <a:xfrm>
            <a:off x="806450" y="1981200"/>
            <a:ext cx="7061200" cy="45307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Named Pipes are more powerful than ordinary pipes</a:t>
            </a:r>
            <a:endParaRPr/>
          </a:p>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Communication is bidirectional</a:t>
            </a:r>
            <a:endParaRPr/>
          </a:p>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No parent-child relationship is necessary between the communicating processes</a:t>
            </a:r>
            <a:endParaRPr/>
          </a:p>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Several processes can use the named pipe for communication</a:t>
            </a:r>
            <a:endParaRPr/>
          </a:p>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Provided on both UNIX and Windows systems</a:t>
            </a:r>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p:txBody>
      </p:sp>
      <p:sp>
        <p:nvSpPr>
          <p:cNvPr id="966" name="Google Shape;966;p85"/>
          <p:cNvSpPr txBox="1"/>
          <p:nvPr/>
        </p:nvSpPr>
        <p:spPr>
          <a:xfrm>
            <a:off x="473075" y="1371600"/>
            <a:ext cx="8229600" cy="576263"/>
          </a:xfrm>
          <a:prstGeom prst="rect">
            <a:avLst/>
          </a:prstGeom>
          <a:noFill/>
          <a:ln>
            <a:noFill/>
          </a:ln>
        </p:spPr>
        <p:txBody>
          <a:bodyPr anchorCtr="0" anchor="t" bIns="0" lIns="0" spcFirstLastPara="1" rIns="0" wrap="square" tIns="0">
            <a:normAutofit fontScale="97500"/>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Named Pipes</a:t>
            </a:r>
            <a:endParaRPr b="1" i="0" sz="3200">
              <a:solidFill>
                <a:srgbClr val="BF0000"/>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86"/>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72" name="Google Shape;972;p86"/>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73" name="Google Shape;973;p86"/>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86"/>
          <p:cNvSpPr/>
          <p:nvPr/>
        </p:nvSpPr>
        <p:spPr>
          <a:xfrm>
            <a:off x="838200" y="2057400"/>
            <a:ext cx="7924800" cy="452431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Process Synchronization</a:t>
            </a:r>
            <a:r>
              <a:rPr lang="en-US" sz="1800">
                <a:solidFill>
                  <a:schemeClr val="dk1"/>
                </a:solidFill>
                <a:latin typeface="Calibri"/>
                <a:ea typeface="Calibri"/>
                <a:cs typeface="Calibri"/>
                <a:sym typeface="Calibri"/>
              </a:rPr>
              <a:t> means sharing system resources by </a:t>
            </a:r>
            <a:r>
              <a:rPr b="1" lang="en-US" sz="1800">
                <a:solidFill>
                  <a:schemeClr val="dk1"/>
                </a:solidFill>
                <a:latin typeface="Calibri"/>
                <a:ea typeface="Calibri"/>
                <a:cs typeface="Calibri"/>
                <a:sym typeface="Calibri"/>
              </a:rPr>
              <a:t>processes</a:t>
            </a:r>
            <a:r>
              <a:rPr lang="en-US" sz="1800">
                <a:solidFill>
                  <a:schemeClr val="dk1"/>
                </a:solidFill>
                <a:latin typeface="Calibri"/>
                <a:ea typeface="Calibri"/>
                <a:cs typeface="Calibri"/>
                <a:sym typeface="Calibri"/>
              </a:rPr>
              <a:t> in a such a way that, Concurrent access to shared data is handled thereby minimizing the chance of inconsistent data. Maintaining data consistency demands mechanisms to ensure </a:t>
            </a:r>
            <a:r>
              <a:rPr b="1" lang="en-US" sz="1800">
                <a:solidFill>
                  <a:schemeClr val="dk1"/>
                </a:solidFill>
                <a:latin typeface="Calibri"/>
                <a:ea typeface="Calibri"/>
                <a:cs typeface="Calibri"/>
                <a:sym typeface="Calibri"/>
              </a:rPr>
              <a:t>synchronized</a:t>
            </a:r>
            <a:r>
              <a:rPr lang="en-US" sz="1800">
                <a:solidFill>
                  <a:schemeClr val="dk1"/>
                </a:solidFill>
                <a:latin typeface="Calibri"/>
                <a:ea typeface="Calibri"/>
                <a:cs typeface="Calibri"/>
                <a:sym typeface="Calibri"/>
              </a:rPr>
              <a:t> execution of cooperating </a:t>
            </a:r>
            <a:r>
              <a:rPr b="1" lang="en-US" sz="1800">
                <a:solidFill>
                  <a:schemeClr val="dk1"/>
                </a:solidFill>
                <a:latin typeface="Calibri"/>
                <a:ea typeface="Calibri"/>
                <a:cs typeface="Calibri"/>
                <a:sym typeface="Calibri"/>
              </a:rPr>
              <a:t>processes</a:t>
            </a:r>
            <a:r>
              <a:rPr lang="en-US" sz="18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In other ways,</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Processes can execute concurrently</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May be interrupted at any time, partially completing execution</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Concurrent access to shared data may result in data inconsistency</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Maintaining data consistency requires mechanisms to ensure the orderly execution of cooperating processes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Illustration of the problem:</a:t>
            </a:r>
            <a:endParaRPr/>
          </a:p>
          <a:p>
            <a:pPr indent="-285750" lvl="0" marL="285750" marR="0" rtl="0" algn="just">
              <a:spcBef>
                <a:spcPts val="0"/>
              </a:spcBef>
              <a:spcAft>
                <a:spcPts val="0"/>
              </a:spcAft>
              <a:buNone/>
            </a:pPr>
            <a:r>
              <a:rPr lang="en-US" sz="1800">
                <a:solidFill>
                  <a:schemeClr val="dk1"/>
                </a:solidFill>
                <a:latin typeface="Calibri"/>
                <a:ea typeface="Calibri"/>
                <a:cs typeface="Calibri"/>
                <a:sym typeface="Calibri"/>
              </a:rPr>
              <a:t>     </a:t>
            </a:r>
            <a:r>
              <a:rPr baseline="-25000" lang="en-US" sz="1800">
                <a:solidFill>
                  <a:schemeClr val="dk1"/>
                </a:solidFill>
                <a:latin typeface="Calibri"/>
                <a:ea typeface="Calibri"/>
                <a:cs typeface="Calibri"/>
                <a:sym typeface="Calibri"/>
              </a:rPr>
              <a:t>Suppose that we wanted to provide a solution to the consumer-producer problem that fills </a:t>
            </a:r>
            <a:r>
              <a:rPr b="1" baseline="-25000" i="1" lang="en-US" sz="1800">
                <a:solidFill>
                  <a:srgbClr val="000000"/>
                </a:solidFill>
                <a:latin typeface="Calibri"/>
                <a:ea typeface="Calibri"/>
                <a:cs typeface="Calibri"/>
                <a:sym typeface="Calibri"/>
              </a:rPr>
              <a:t>all</a:t>
            </a:r>
            <a:r>
              <a:rPr baseline="-25000" lang="en-US" sz="1800">
                <a:solidFill>
                  <a:srgbClr val="000000"/>
                </a:solidFill>
                <a:latin typeface="Calibri"/>
                <a:ea typeface="Calibri"/>
                <a:cs typeface="Calibri"/>
                <a:sym typeface="Calibri"/>
              </a:rPr>
              <a:t> </a:t>
            </a:r>
            <a:r>
              <a:rPr baseline="-25000" lang="en-US" sz="1800">
                <a:solidFill>
                  <a:schemeClr val="dk1"/>
                </a:solidFill>
                <a:latin typeface="Calibri"/>
                <a:ea typeface="Calibri"/>
                <a:cs typeface="Calibri"/>
                <a:sym typeface="Calibri"/>
              </a:rPr>
              <a:t>the buffers. We can do so by having an integer </a:t>
            </a:r>
            <a:r>
              <a:rPr b="1" baseline="-25000" lang="en-US" sz="1800">
                <a:solidFill>
                  <a:schemeClr val="dk1"/>
                </a:solidFill>
                <a:latin typeface="Courier"/>
                <a:ea typeface="Courier"/>
                <a:cs typeface="Courier"/>
                <a:sym typeface="Courier"/>
              </a:rPr>
              <a:t>counter</a:t>
            </a:r>
            <a:r>
              <a:rPr b="1" baseline="-25000" lang="en-US" sz="1800">
                <a:solidFill>
                  <a:srgbClr val="0000FF"/>
                </a:solidFill>
                <a:latin typeface="Calibri"/>
                <a:ea typeface="Calibri"/>
                <a:cs typeface="Calibri"/>
                <a:sym typeface="Calibri"/>
              </a:rPr>
              <a:t> </a:t>
            </a:r>
            <a:r>
              <a:rPr baseline="-25000" lang="en-US" sz="1800">
                <a:solidFill>
                  <a:schemeClr val="dk1"/>
                </a:solidFill>
                <a:latin typeface="Calibri"/>
                <a:ea typeface="Calibri"/>
                <a:cs typeface="Calibri"/>
                <a:sym typeface="Calibri"/>
              </a:rPr>
              <a:t>that keeps track of the number of full buffers.  Initially, </a:t>
            </a:r>
            <a:r>
              <a:rPr b="1" baseline="-25000" lang="en-US" sz="1800">
                <a:solidFill>
                  <a:schemeClr val="dk1"/>
                </a:solidFill>
                <a:latin typeface="Courier"/>
                <a:ea typeface="Courier"/>
                <a:cs typeface="Courier"/>
                <a:sym typeface="Courier"/>
              </a:rPr>
              <a:t>counter</a:t>
            </a:r>
            <a:r>
              <a:rPr baseline="-25000" lang="en-US" sz="1800">
                <a:solidFill>
                  <a:schemeClr val="dk1"/>
                </a:solidFill>
                <a:latin typeface="Courier"/>
                <a:ea typeface="Courier"/>
                <a:cs typeface="Courier"/>
                <a:sym typeface="Courier"/>
              </a:rPr>
              <a:t> </a:t>
            </a:r>
            <a:r>
              <a:rPr baseline="-25000" lang="en-US" sz="1800">
                <a:solidFill>
                  <a:schemeClr val="dk1"/>
                </a:solidFill>
                <a:latin typeface="Calibri"/>
                <a:ea typeface="Calibri"/>
                <a:cs typeface="Calibri"/>
                <a:sym typeface="Calibri"/>
              </a:rPr>
              <a:t>is set to 0. It is incremented by the producer after it produces a new buffer and is decremented by the consumer after it consumes a buffer.</a:t>
            </a:r>
            <a:endParaRPr/>
          </a:p>
        </p:txBody>
      </p:sp>
      <p:sp>
        <p:nvSpPr>
          <p:cNvPr id="975" name="Google Shape;975;p86"/>
          <p:cNvSpPr/>
          <p:nvPr/>
        </p:nvSpPr>
        <p:spPr>
          <a:xfrm>
            <a:off x="990756" y="1447800"/>
            <a:ext cx="510524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BF0000"/>
                </a:solidFill>
                <a:latin typeface="Times New Roman"/>
                <a:ea typeface="Times New Roman"/>
                <a:cs typeface="Times New Roman"/>
                <a:sym typeface="Times New Roman"/>
              </a:rPr>
              <a:t>Process Synchronization</a:t>
            </a:r>
            <a:endParaRPr b="1" sz="3200">
              <a:solidFill>
                <a:srgbClr val="BF0000"/>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87"/>
          <p:cNvSpPr txBox="1"/>
          <p:nvPr>
            <p:ph type="title"/>
          </p:nvPr>
        </p:nvSpPr>
        <p:spPr>
          <a:xfrm>
            <a:off x="457200" y="1685925"/>
            <a:ext cx="8229600" cy="5762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Producer </a:t>
            </a:r>
            <a:endParaRPr/>
          </a:p>
        </p:txBody>
      </p:sp>
      <p:sp>
        <p:nvSpPr>
          <p:cNvPr id="982" name="Google Shape;982;p87"/>
          <p:cNvSpPr txBox="1"/>
          <p:nvPr>
            <p:ph idx="1" type="body"/>
          </p:nvPr>
        </p:nvSpPr>
        <p:spPr>
          <a:xfrm>
            <a:off x="717831" y="2374900"/>
            <a:ext cx="3215994" cy="32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while (true) {</a:t>
            </a:r>
            <a:br>
              <a:rPr lang="en-US" sz="1700">
                <a:latin typeface="Courier New"/>
                <a:ea typeface="Courier New"/>
                <a:cs typeface="Courier New"/>
                <a:sym typeface="Courier New"/>
              </a:rPr>
            </a:br>
            <a:r>
              <a:rPr lang="en-US" sz="1700">
                <a:latin typeface="Courier New"/>
                <a:ea typeface="Courier New"/>
                <a:cs typeface="Courier New"/>
                <a:sym typeface="Courier New"/>
              </a:rPr>
              <a:t>	/* produce an item in next produced */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while (counter == BUFFER_SIZE) ;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 do nothing */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buffer[in] = next_produced;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in = (in + 1) % BUFFER_SIZE;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counter++; </a:t>
            </a:r>
            <a:endParaRPr/>
          </a:p>
          <a:p>
            <a:pPr indent="0" lvl="0" marL="0" rtl="0" algn="l">
              <a:spcBef>
                <a:spcPts val="0"/>
              </a:spcBef>
              <a:spcAft>
                <a:spcPts val="0"/>
              </a:spcAft>
              <a:buClr>
                <a:schemeClr val="dk1"/>
              </a:buClr>
              <a:buSzPts val="1700"/>
              <a:buFont typeface="Arial"/>
              <a:buNone/>
            </a:pPr>
            <a:r>
              <a:rPr lang="en-US" sz="1700">
                <a:latin typeface="Courier New"/>
                <a:ea typeface="Courier New"/>
                <a:cs typeface="Courier New"/>
                <a:sym typeface="Courier New"/>
              </a:rPr>
              <a:t>} </a:t>
            </a:r>
            <a:endParaRPr/>
          </a:p>
        </p:txBody>
      </p:sp>
      <p:sp>
        <p:nvSpPr>
          <p:cNvPr id="983" name="Google Shape;983;p87"/>
          <p:cNvSpPr txBox="1"/>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SRM</a:t>
            </a:r>
            <a:endParaRPr b="1" i="0" sz="3200">
              <a:solidFill>
                <a:srgbClr val="BF0000"/>
              </a:solidFill>
              <a:latin typeface="Times New Roman"/>
              <a:ea typeface="Times New Roman"/>
              <a:cs typeface="Times New Roman"/>
              <a:sym typeface="Times New Roman"/>
            </a:endParaRPr>
          </a:p>
        </p:txBody>
      </p:sp>
      <p:sp>
        <p:nvSpPr>
          <p:cNvPr id="984" name="Google Shape;984;p87"/>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85" name="Google Shape;985;p87"/>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87"/>
          <p:cNvSpPr txBox="1"/>
          <p:nvPr/>
        </p:nvSpPr>
        <p:spPr>
          <a:xfrm>
            <a:off x="438150" y="2374900"/>
            <a:ext cx="6991350" cy="3385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200"/>
              <a:buFont typeface="Arial"/>
              <a:buNone/>
            </a:pPr>
            <a:r>
              <a:rPr b="0" i="0" lang="en-US" sz="2200">
                <a:solidFill>
                  <a:schemeClr val="dk1"/>
                </a:solidFill>
                <a:latin typeface="Times New Roman"/>
                <a:ea typeface="Times New Roman"/>
                <a:cs typeface="Times New Roman"/>
                <a:sym typeface="Times New Roman"/>
              </a:rPr>
              <a:t>     </a:t>
            </a:r>
            <a:endParaRPr/>
          </a:p>
        </p:txBody>
      </p:sp>
      <p:sp>
        <p:nvSpPr>
          <p:cNvPr id="987" name="Google Shape;987;p87"/>
          <p:cNvSpPr txBox="1"/>
          <p:nvPr/>
        </p:nvSpPr>
        <p:spPr>
          <a:xfrm>
            <a:off x="4578575" y="2478088"/>
            <a:ext cx="3600450" cy="29546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while (true)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while (counter == 0)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 /* do nothing */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next_consumed = buffer[out];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out = (out + 1) % BUFFER_SIZE;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counter--;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 consume the item in next consumed */ </a:t>
            </a:r>
            <a:endParaRPr/>
          </a:p>
          <a:p>
            <a:pPr indent="0" lvl="0" marL="0" marR="0" rtl="0" algn="l">
              <a:spcBef>
                <a:spcPts val="0"/>
              </a:spcBef>
              <a:spcAft>
                <a:spcPts val="0"/>
              </a:spcAft>
              <a:buClr>
                <a:schemeClr val="dk1"/>
              </a:buClr>
              <a:buSzPts val="1600"/>
              <a:buFont typeface="Arial"/>
              <a:buNone/>
            </a:pPr>
            <a:r>
              <a:rPr b="0" i="0" lang="en-US" sz="1600">
                <a:solidFill>
                  <a:schemeClr val="dk1"/>
                </a:solidFill>
                <a:latin typeface="Courier New"/>
                <a:ea typeface="Courier New"/>
                <a:cs typeface="Courier New"/>
                <a:sym typeface="Courier New"/>
              </a:rPr>
              <a:t>} </a:t>
            </a:r>
            <a:endParaRPr b="0" i="0" sz="1600">
              <a:solidFill>
                <a:schemeClr val="dk1"/>
              </a:solidFill>
              <a:latin typeface="Courier New"/>
              <a:ea typeface="Courier New"/>
              <a:cs typeface="Courier New"/>
              <a:sym typeface="Courier New"/>
            </a:endParaRPr>
          </a:p>
        </p:txBody>
      </p:sp>
      <p:sp>
        <p:nvSpPr>
          <p:cNvPr id="988" name="Google Shape;988;p87"/>
          <p:cNvSpPr txBox="1"/>
          <p:nvPr/>
        </p:nvSpPr>
        <p:spPr>
          <a:xfrm>
            <a:off x="4487452" y="1676400"/>
            <a:ext cx="3691573"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Consumer</a:t>
            </a:r>
            <a:endParaRPr b="1" i="0" sz="3200">
              <a:solidFill>
                <a:srgbClr val="BF0000"/>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88"/>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994" name="Google Shape;994;p88"/>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995" name="Google Shape;995;p88"/>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88"/>
          <p:cNvSpPr txBox="1"/>
          <p:nvPr/>
        </p:nvSpPr>
        <p:spPr>
          <a:xfrm>
            <a:off x="300037" y="1257300"/>
            <a:ext cx="8229600" cy="576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Race Condition</a:t>
            </a:r>
            <a:endParaRPr/>
          </a:p>
        </p:txBody>
      </p:sp>
      <p:sp>
        <p:nvSpPr>
          <p:cNvPr id="997" name="Google Shape;997;p88"/>
          <p:cNvSpPr/>
          <p:nvPr/>
        </p:nvSpPr>
        <p:spPr>
          <a:xfrm>
            <a:off x="990600" y="1833562"/>
            <a:ext cx="7162800" cy="313932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Occurs when multiple processes or threads read and write shared data items</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 final result depends on the order of execution</a:t>
            </a:r>
            <a:endParaRPr/>
          </a:p>
          <a:p>
            <a:pPr indent="-457200" lvl="3" marL="18288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“loser” of the race is the process that updates last and will determine the final value of the variable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89"/>
          <p:cNvSpPr/>
          <p:nvPr/>
        </p:nvSpPr>
        <p:spPr>
          <a:xfrm>
            <a:off x="228600" y="1828800"/>
            <a:ext cx="5867400" cy="3962400"/>
          </a:xfrm>
          <a:prstGeom prst="rect">
            <a:avLst/>
          </a:prstGeom>
          <a:noFill/>
          <a:ln>
            <a:noFill/>
          </a:ln>
        </p:spPr>
        <p:txBody>
          <a:bodyPr anchorCtr="0" anchor="t" bIns="46025" lIns="92075" spcFirstLastPara="1" rIns="92075" wrap="square" tIns="46025">
            <a:noAutofit/>
          </a:bodyPr>
          <a:lstStyle/>
          <a:p>
            <a:pPr indent="-282575" lvl="0" marL="282575" marR="0" rtl="0" algn="l">
              <a:lnSpc>
                <a:spcPct val="80000"/>
              </a:lnSpc>
              <a:spcBef>
                <a:spcPts val="0"/>
              </a:spcBef>
              <a:spcAft>
                <a:spcPts val="0"/>
              </a:spcAft>
              <a:buClr>
                <a:schemeClr val="accent1"/>
              </a:buClr>
              <a:buSzPts val="1500"/>
              <a:buFont typeface="Noto Sans Symbols"/>
              <a:buChar char="■"/>
            </a:pPr>
            <a:r>
              <a:rPr lang="en-US" sz="2000">
                <a:solidFill>
                  <a:srgbClr val="262626"/>
                </a:solidFill>
                <a:latin typeface="Lustria"/>
                <a:ea typeface="Lustria"/>
                <a:cs typeface="Lustria"/>
                <a:sym typeface="Lustria"/>
              </a:rPr>
              <a:t>Assume P1 and P2 are executing  this code and share the variable </a:t>
            </a:r>
            <a:r>
              <a:rPr b="1" lang="en-US" sz="2000">
                <a:solidFill>
                  <a:srgbClr val="262626"/>
                </a:solidFill>
                <a:latin typeface="Courier New"/>
                <a:ea typeface="Courier New"/>
                <a:cs typeface="Courier New"/>
                <a:sym typeface="Courier New"/>
              </a:rPr>
              <a:t>a</a:t>
            </a:r>
            <a:endParaRPr/>
          </a:p>
          <a:p>
            <a:pPr indent="-282575" lvl="0" marL="282575" marR="0" rtl="0" algn="l">
              <a:lnSpc>
                <a:spcPct val="80000"/>
              </a:lnSpc>
              <a:spcBef>
                <a:spcPts val="1800"/>
              </a:spcBef>
              <a:spcAft>
                <a:spcPts val="0"/>
              </a:spcAft>
              <a:buClr>
                <a:schemeClr val="accent1"/>
              </a:buClr>
              <a:buSzPts val="1500"/>
              <a:buFont typeface="Noto Sans Symbols"/>
              <a:buChar char="■"/>
            </a:pPr>
            <a:r>
              <a:rPr lang="en-US" sz="2000">
                <a:solidFill>
                  <a:srgbClr val="262626"/>
                </a:solidFill>
                <a:latin typeface="Lustria"/>
                <a:ea typeface="Lustria"/>
                <a:cs typeface="Lustria"/>
                <a:sym typeface="Lustria"/>
              </a:rPr>
              <a:t>Processes can be preempted at any time.</a:t>
            </a:r>
            <a:endParaRPr/>
          </a:p>
          <a:p>
            <a:pPr indent="-282575" lvl="0" marL="282575" marR="0" rtl="0" algn="l">
              <a:lnSpc>
                <a:spcPct val="80000"/>
              </a:lnSpc>
              <a:spcBef>
                <a:spcPts val="1800"/>
              </a:spcBef>
              <a:spcAft>
                <a:spcPts val="0"/>
              </a:spcAft>
              <a:buClr>
                <a:schemeClr val="accent1"/>
              </a:buClr>
              <a:buSzPts val="1500"/>
              <a:buFont typeface="Noto Sans Symbols"/>
              <a:buChar char="■"/>
            </a:pPr>
            <a:r>
              <a:rPr lang="en-US" sz="2000">
                <a:solidFill>
                  <a:srgbClr val="262626"/>
                </a:solidFill>
                <a:latin typeface="Lustria"/>
                <a:ea typeface="Lustria"/>
                <a:cs typeface="Lustria"/>
                <a:sym typeface="Lustria"/>
              </a:rPr>
              <a:t>Assume P1 is preempted after the input statement, and P2 then executes entirely</a:t>
            </a:r>
            <a:endParaRPr/>
          </a:p>
          <a:p>
            <a:pPr indent="-282575" lvl="0" marL="282575" marR="0" rtl="0" algn="l">
              <a:lnSpc>
                <a:spcPct val="80000"/>
              </a:lnSpc>
              <a:spcBef>
                <a:spcPts val="1800"/>
              </a:spcBef>
              <a:spcAft>
                <a:spcPts val="0"/>
              </a:spcAft>
              <a:buClr>
                <a:schemeClr val="accent1"/>
              </a:buClr>
              <a:buSzPts val="1500"/>
              <a:buFont typeface="Noto Sans Symbols"/>
              <a:buChar char="■"/>
            </a:pPr>
            <a:r>
              <a:rPr lang="en-US" sz="2000">
                <a:solidFill>
                  <a:srgbClr val="262626"/>
                </a:solidFill>
                <a:latin typeface="Lustria"/>
                <a:ea typeface="Lustria"/>
                <a:cs typeface="Lustria"/>
                <a:sym typeface="Lustria"/>
              </a:rPr>
              <a:t>The character echoed by P1 will be the one read by P2 !!</a:t>
            </a:r>
            <a:endParaRPr sz="2800">
              <a:solidFill>
                <a:srgbClr val="262626"/>
              </a:solidFill>
              <a:latin typeface="Lustria"/>
              <a:ea typeface="Lustria"/>
              <a:cs typeface="Lustria"/>
              <a:sym typeface="Lustria"/>
            </a:endParaRPr>
          </a:p>
        </p:txBody>
      </p:sp>
      <p:sp>
        <p:nvSpPr>
          <p:cNvPr id="1003" name="Google Shape;1003;p89"/>
          <p:cNvSpPr txBox="1"/>
          <p:nvPr/>
        </p:nvSpPr>
        <p:spPr>
          <a:xfrm>
            <a:off x="5867400" y="1905000"/>
            <a:ext cx="2405063" cy="2225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Courier New"/>
                <a:ea typeface="Courier New"/>
                <a:cs typeface="Courier New"/>
                <a:sym typeface="Courier New"/>
              </a:rPr>
              <a:t>static char a;</a:t>
            </a:r>
            <a:endParaRPr/>
          </a:p>
          <a:p>
            <a:pPr indent="0" lvl="0" marL="0" marR="0" rtl="0" algn="l">
              <a:spcBef>
                <a:spcPts val="0"/>
              </a:spcBef>
              <a:spcAft>
                <a:spcPts val="0"/>
              </a:spcAft>
              <a:buNone/>
            </a:pPr>
            <a:r>
              <a:t/>
            </a:r>
            <a:endParaRPr b="1" sz="2000">
              <a:solidFill>
                <a:schemeClr val="accent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accent1"/>
                </a:solidFill>
                <a:latin typeface="Courier New"/>
                <a:ea typeface="Courier New"/>
                <a:cs typeface="Courier New"/>
                <a:sym typeface="Courier New"/>
              </a:rPr>
              <a:t>void echo()</a:t>
            </a:r>
            <a:endParaRPr/>
          </a:p>
          <a:p>
            <a:pPr indent="0" lvl="0" marL="0" marR="0" rtl="0" algn="l">
              <a:spcBef>
                <a:spcPts val="0"/>
              </a:spcBef>
              <a:spcAft>
                <a:spcPts val="0"/>
              </a:spcAft>
              <a:buNone/>
            </a:pPr>
            <a:r>
              <a:rPr b="1" lang="en-US" sz="2000">
                <a:solidFill>
                  <a:schemeClr val="accen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accent1"/>
                </a:solidFill>
                <a:latin typeface="Courier New"/>
                <a:ea typeface="Courier New"/>
                <a:cs typeface="Courier New"/>
                <a:sym typeface="Courier New"/>
              </a:rPr>
              <a:t>   cin &gt;&gt; a;</a:t>
            </a:r>
            <a:endParaRPr/>
          </a:p>
          <a:p>
            <a:pPr indent="0" lvl="0" marL="0" marR="0" rtl="0" algn="l">
              <a:spcBef>
                <a:spcPts val="0"/>
              </a:spcBef>
              <a:spcAft>
                <a:spcPts val="0"/>
              </a:spcAft>
              <a:buNone/>
            </a:pPr>
            <a:r>
              <a:rPr b="1" lang="en-US" sz="2000">
                <a:solidFill>
                  <a:schemeClr val="accent1"/>
                </a:solidFill>
                <a:latin typeface="Courier New"/>
                <a:ea typeface="Courier New"/>
                <a:cs typeface="Courier New"/>
                <a:sym typeface="Courier New"/>
              </a:rPr>
              <a:t>   cout &lt;&lt; a;</a:t>
            </a:r>
            <a:endParaRPr/>
          </a:p>
          <a:p>
            <a:pPr indent="0" lvl="0" marL="0" marR="0" rtl="0" algn="l">
              <a:spcBef>
                <a:spcPts val="0"/>
              </a:spcBef>
              <a:spcAft>
                <a:spcPts val="0"/>
              </a:spcAft>
              <a:buNone/>
            </a:pPr>
            <a:r>
              <a:rPr b="1" lang="en-US" sz="2000">
                <a:solidFill>
                  <a:schemeClr val="accent1"/>
                </a:solidFill>
                <a:latin typeface="Courier New"/>
                <a:ea typeface="Courier New"/>
                <a:cs typeface="Courier New"/>
                <a:sym typeface="Courier New"/>
              </a:rPr>
              <a:t>}</a:t>
            </a:r>
            <a:endParaRPr/>
          </a:p>
        </p:txBody>
      </p:sp>
      <p:sp>
        <p:nvSpPr>
          <p:cNvPr id="1004" name="Google Shape;1004;p89"/>
          <p:cNvSpPr txBox="1"/>
          <p:nvPr>
            <p:ph idx="1" type="body"/>
          </p:nvPr>
        </p:nvSpPr>
        <p:spPr>
          <a:xfrm>
            <a:off x="349972" y="4433914"/>
            <a:ext cx="7950200" cy="1384995"/>
          </a:xfrm>
          <a:prstGeom prst="rect">
            <a:avLst/>
          </a:prstGeom>
          <a:noFill/>
          <a:ln>
            <a:noFill/>
          </a:ln>
        </p:spPr>
        <p:txBody>
          <a:bodyPr anchorCtr="0" anchor="t" bIns="0" lIns="0" spcFirstLastPara="1" rIns="0" wrap="square" tIns="0">
            <a:spAutoFit/>
          </a:bodyPr>
          <a:lstStyle/>
          <a:p>
            <a:pPr indent="-457200" lvl="0" marL="457200" rtl="0" algn="l">
              <a:lnSpc>
                <a:spcPct val="90000"/>
              </a:lnSpc>
              <a:spcBef>
                <a:spcPts val="0"/>
              </a:spcBef>
              <a:spcAft>
                <a:spcPts val="0"/>
              </a:spcAft>
              <a:buClr>
                <a:schemeClr val="dk1"/>
              </a:buClr>
              <a:buSzPts val="2000"/>
              <a:buFont typeface="Arial"/>
              <a:buChar char="•"/>
            </a:pPr>
            <a:r>
              <a:rPr lang="en-US" sz="2000"/>
              <a:t>This is an example of a </a:t>
            </a:r>
            <a:r>
              <a:rPr i="1" lang="en-US" sz="2000"/>
              <a:t>race condition</a:t>
            </a:r>
            <a:endParaRPr/>
          </a:p>
          <a:p>
            <a:pPr indent="-457200" lvl="0" marL="457200" rtl="0" algn="l">
              <a:lnSpc>
                <a:spcPct val="90000"/>
              </a:lnSpc>
              <a:spcBef>
                <a:spcPts val="0"/>
              </a:spcBef>
              <a:spcAft>
                <a:spcPts val="0"/>
              </a:spcAft>
              <a:buClr>
                <a:schemeClr val="dk1"/>
              </a:buClr>
              <a:buSzPts val="2000"/>
              <a:buFont typeface="Arial"/>
              <a:buChar char="•"/>
            </a:pPr>
            <a:r>
              <a:rPr lang="en-US" sz="2000"/>
              <a:t>Individual processes (threads) execute sequentially in isolation, but concurrency causes them to interact.  </a:t>
            </a:r>
            <a:endParaRPr/>
          </a:p>
          <a:p>
            <a:pPr indent="-457200" lvl="0" marL="457200" rtl="0" algn="l">
              <a:lnSpc>
                <a:spcPct val="90000"/>
              </a:lnSpc>
              <a:spcBef>
                <a:spcPts val="0"/>
              </a:spcBef>
              <a:spcAft>
                <a:spcPts val="0"/>
              </a:spcAft>
              <a:buClr>
                <a:schemeClr val="dk1"/>
              </a:buClr>
              <a:buSzPts val="2000"/>
              <a:buFont typeface="Arial"/>
              <a:buChar char="•"/>
            </a:pPr>
            <a:r>
              <a:rPr lang="en-US" sz="2000"/>
              <a:t>We need to prevent concurrent execution by processes when they are changing the same data. We need to enforce </a:t>
            </a:r>
            <a:r>
              <a:rPr i="1" lang="en-US" sz="2000"/>
              <a:t>mutual exclusion</a:t>
            </a:r>
            <a:r>
              <a:rPr lang="en-US" sz="2000"/>
              <a:t>.</a:t>
            </a:r>
            <a:endParaRPr/>
          </a:p>
        </p:txBody>
      </p:sp>
      <p:sp>
        <p:nvSpPr>
          <p:cNvPr id="1005" name="Google Shape;1005;p8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06" name="Google Shape;1006;p8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07" name="Google Shape;1007;p8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89"/>
          <p:cNvSpPr/>
          <p:nvPr/>
        </p:nvSpPr>
        <p:spPr>
          <a:xfrm>
            <a:off x="355831" y="1295400"/>
            <a:ext cx="290816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BF0000"/>
                </a:solidFill>
                <a:latin typeface="Times New Roman"/>
                <a:ea typeface="Times New Roman"/>
                <a:cs typeface="Times New Roman"/>
                <a:sym typeface="Times New Roman"/>
              </a:rPr>
              <a:t>Race Condition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20" name="Google Shape;120;p9"/>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21" name="Google Shape;121;p9"/>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9"/>
          <p:cNvSpPr/>
          <p:nvPr/>
        </p:nvSpPr>
        <p:spPr>
          <a:xfrm>
            <a:off x="609600" y="1968043"/>
            <a:ext cx="8209915" cy="3385542"/>
          </a:xfrm>
          <a:prstGeom prst="rect">
            <a:avLst/>
          </a:prstGeom>
          <a:noFill/>
          <a:ln>
            <a:noFill/>
          </a:ln>
        </p:spPr>
        <p:txBody>
          <a:bodyPr anchorCtr="0" anchor="t" bIns="45700" lIns="91425" spcFirstLastPara="1" rIns="91425" wrap="square" tIns="45700">
            <a:spAutoFit/>
          </a:bodyPr>
          <a:lstStyle/>
          <a:p>
            <a:pPr indent="-165100" lvl="0" marL="3429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Functions in the same way as ordinary computer software</a:t>
            </a:r>
            <a:endParaRPr/>
          </a:p>
          <a:p>
            <a:pPr indent="-342900" lvl="0" marL="34290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Program, or suite of programs, executed by the processor</a:t>
            </a:r>
            <a:endParaRPr/>
          </a:p>
          <a:p>
            <a:pPr indent="-342900" lvl="0" marL="34290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Frequently relinquishes control and must depend on the processor to allow it to regain control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9"/>
          <p:cNvSpPr/>
          <p:nvPr/>
        </p:nvSpPr>
        <p:spPr>
          <a:xfrm>
            <a:off x="533400" y="1675655"/>
            <a:ext cx="6705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990000"/>
                </a:solidFill>
                <a:latin typeface="Lustria"/>
                <a:ea typeface="Lustria"/>
                <a:cs typeface="Lustria"/>
                <a:sym typeface="Lustria"/>
              </a:rPr>
              <a:t>Operating System as Software</a:t>
            </a:r>
            <a:endParaRPr b="1" sz="3200">
              <a:solidFill>
                <a:srgbClr val="990000"/>
              </a:solidFill>
              <a:latin typeface="Lustria"/>
              <a:ea typeface="Lustria"/>
              <a:cs typeface="Lustria"/>
              <a:sym typeface="Lustri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90"/>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14" name="Google Shape;1014;p90"/>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15" name="Google Shape;1015;p90"/>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90"/>
          <p:cNvSpPr txBox="1"/>
          <p:nvPr/>
        </p:nvSpPr>
        <p:spPr>
          <a:xfrm>
            <a:off x="381000" y="1397000"/>
            <a:ext cx="8229600" cy="576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Critical Section Problem</a:t>
            </a:r>
            <a:endParaRPr/>
          </a:p>
        </p:txBody>
      </p:sp>
      <p:sp>
        <p:nvSpPr>
          <p:cNvPr id="1017" name="Google Shape;1017;p90"/>
          <p:cNvSpPr txBox="1"/>
          <p:nvPr/>
        </p:nvSpPr>
        <p:spPr>
          <a:xfrm>
            <a:off x="710904" y="1995130"/>
            <a:ext cx="6940550" cy="4862870"/>
          </a:xfrm>
          <a:prstGeom prst="rect">
            <a:avLst/>
          </a:prstGeom>
          <a:noFill/>
          <a:ln>
            <a:noFill/>
          </a:ln>
        </p:spPr>
        <p:txBody>
          <a:bodyPr anchorCtr="0" anchor="t" bIns="0" lIns="0" spcFirstLastPara="1" rIns="0" wrap="square" tIns="0">
            <a:spAutoFit/>
          </a:bodyPr>
          <a:lstStyle/>
          <a:p>
            <a:pPr indent="-282575" lvl="0" marL="282575" marR="0" rtl="0" algn="l">
              <a:spcBef>
                <a:spcPts val="0"/>
              </a:spcBef>
              <a:spcAft>
                <a:spcPts val="0"/>
              </a:spcAft>
              <a:buClr>
                <a:schemeClr val="accent1"/>
              </a:buClr>
              <a:buSzPts val="1650"/>
              <a:buFont typeface="Noto Sans Symbols"/>
              <a:buChar char="■"/>
            </a:pPr>
            <a:r>
              <a:rPr b="0" i="0" lang="en-US" sz="2200">
                <a:solidFill>
                  <a:schemeClr val="dk1"/>
                </a:solidFill>
                <a:latin typeface="Times New Roman"/>
                <a:ea typeface="Times New Roman"/>
                <a:cs typeface="Times New Roman"/>
                <a:sym typeface="Times New Roman"/>
              </a:rPr>
              <a:t>When a process executes code that manipulates shared data (or resources), we say that the process is in its critical section (CS) for that shared data</a:t>
            </a:r>
            <a:endParaRPr/>
          </a:p>
          <a:p>
            <a:pPr indent="-282575" lvl="0" marL="282575" marR="0" rtl="0" algn="l">
              <a:spcBef>
                <a:spcPts val="1800"/>
              </a:spcBef>
              <a:spcAft>
                <a:spcPts val="0"/>
              </a:spcAft>
              <a:buClr>
                <a:schemeClr val="accent1"/>
              </a:buClr>
              <a:buSzPts val="1650"/>
              <a:buFont typeface="Noto Sans Symbols"/>
              <a:buChar char="■"/>
            </a:pPr>
            <a:r>
              <a:rPr b="0" i="0" lang="en-US" sz="2200">
                <a:solidFill>
                  <a:schemeClr val="dk1"/>
                </a:solidFill>
                <a:latin typeface="Times New Roman"/>
                <a:ea typeface="Times New Roman"/>
                <a:cs typeface="Times New Roman"/>
                <a:sym typeface="Times New Roman"/>
              </a:rPr>
              <a:t>We must enforce mutual exclusion on the execution of critical sections.</a:t>
            </a:r>
            <a:endParaRPr/>
          </a:p>
          <a:p>
            <a:pPr indent="-282575" lvl="0" marL="282575" marR="0" rtl="0" algn="l">
              <a:spcBef>
                <a:spcPts val="1800"/>
              </a:spcBef>
              <a:spcAft>
                <a:spcPts val="0"/>
              </a:spcAft>
              <a:buClr>
                <a:schemeClr val="accent1"/>
              </a:buClr>
              <a:buSzPts val="1650"/>
              <a:buFont typeface="Noto Sans Symbols"/>
              <a:buChar char="■"/>
            </a:pPr>
            <a:r>
              <a:rPr b="0" i="0" lang="en-US" sz="2200">
                <a:solidFill>
                  <a:schemeClr val="dk1"/>
                </a:solidFill>
                <a:latin typeface="Times New Roman"/>
                <a:ea typeface="Times New Roman"/>
                <a:cs typeface="Times New Roman"/>
                <a:sym typeface="Times New Roman"/>
              </a:rPr>
              <a:t>Only one process at a time can be in its CS (for that shared data or resource).</a:t>
            </a:r>
            <a:endParaRPr/>
          </a:p>
          <a:p>
            <a:pPr indent="0" lvl="0" marL="0" marR="0" rtl="0" algn="l">
              <a:spcBef>
                <a:spcPts val="0"/>
              </a:spcBef>
              <a:spcAft>
                <a:spcPts val="0"/>
              </a:spcAft>
              <a:buNone/>
            </a:pPr>
            <a:r>
              <a:t/>
            </a:r>
            <a:endParaRPr b="0" i="0"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Each process must ask permission to enter critical section in </a:t>
            </a:r>
            <a:r>
              <a:rPr b="1" i="0" lang="en-US" sz="2200">
                <a:solidFill>
                  <a:srgbClr val="3366FF"/>
                </a:solidFill>
                <a:latin typeface="Times New Roman"/>
                <a:ea typeface="Times New Roman"/>
                <a:cs typeface="Times New Roman"/>
                <a:sym typeface="Times New Roman"/>
              </a:rPr>
              <a:t>entry section</a:t>
            </a:r>
            <a:r>
              <a:rPr b="0" i="0" lang="en-US" sz="2200">
                <a:solidFill>
                  <a:schemeClr val="dk1"/>
                </a:solidFill>
                <a:latin typeface="Times New Roman"/>
                <a:ea typeface="Times New Roman"/>
                <a:cs typeface="Times New Roman"/>
                <a:sym typeface="Times New Roman"/>
              </a:rPr>
              <a:t>, may follow critical section with </a:t>
            </a:r>
            <a:r>
              <a:rPr b="1" i="0" lang="en-US" sz="2200">
                <a:solidFill>
                  <a:srgbClr val="3366FF"/>
                </a:solidFill>
                <a:latin typeface="Times New Roman"/>
                <a:ea typeface="Times New Roman"/>
                <a:cs typeface="Times New Roman"/>
                <a:sym typeface="Times New Roman"/>
              </a:rPr>
              <a:t>exit section</a:t>
            </a:r>
            <a:r>
              <a:rPr b="0" i="0" lang="en-US" sz="2200">
                <a:solidFill>
                  <a:schemeClr val="dk1"/>
                </a:solidFill>
                <a:latin typeface="Times New Roman"/>
                <a:ea typeface="Times New Roman"/>
                <a:cs typeface="Times New Roman"/>
                <a:sym typeface="Times New Roman"/>
              </a:rPr>
              <a:t>, then </a:t>
            </a:r>
            <a:r>
              <a:rPr b="1" i="0" lang="en-US" sz="2200">
                <a:solidFill>
                  <a:srgbClr val="3366FF"/>
                </a:solidFill>
                <a:latin typeface="Times New Roman"/>
                <a:ea typeface="Times New Roman"/>
                <a:cs typeface="Times New Roman"/>
                <a:sym typeface="Times New Roman"/>
              </a:rPr>
              <a:t>remainder section</a:t>
            </a:r>
            <a:endParaRPr/>
          </a:p>
          <a:p>
            <a:pPr indent="0" lvl="0" marL="0" marR="0" rtl="0" algn="l">
              <a:spcBef>
                <a:spcPts val="0"/>
              </a:spcBef>
              <a:spcAft>
                <a:spcPts val="0"/>
              </a:spcAft>
              <a:buNone/>
            </a:pPr>
            <a:r>
              <a:t/>
            </a:r>
            <a:endParaRPr b="1" i="0" sz="2200">
              <a:solidFill>
                <a:srgbClr val="3366FF"/>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200"/>
              <a:buFont typeface="Arial"/>
              <a:buNone/>
            </a:pPr>
            <a:r>
              <a:t/>
            </a:r>
            <a:endParaRPr b="0" i="0" sz="2200">
              <a:solidFill>
                <a:schemeClr val="dk1"/>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91"/>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23" name="Google Shape;1023;p91"/>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24" name="Google Shape;1024;p91"/>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91"/>
          <p:cNvSpPr txBox="1"/>
          <p:nvPr/>
        </p:nvSpPr>
        <p:spPr>
          <a:xfrm>
            <a:off x="457200" y="1463612"/>
            <a:ext cx="8229600" cy="576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Critical Section</a:t>
            </a:r>
            <a:endParaRPr/>
          </a:p>
        </p:txBody>
      </p:sp>
      <p:sp>
        <p:nvSpPr>
          <p:cNvPr id="1026" name="Google Shape;1026;p91"/>
          <p:cNvSpPr txBox="1"/>
          <p:nvPr/>
        </p:nvSpPr>
        <p:spPr>
          <a:xfrm>
            <a:off x="710905" y="2133600"/>
            <a:ext cx="4851696" cy="6771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200">
                <a:solidFill>
                  <a:schemeClr val="dk1"/>
                </a:solidFill>
                <a:latin typeface="Times New Roman"/>
                <a:ea typeface="Times New Roman"/>
                <a:cs typeface="Times New Roman"/>
                <a:sym typeface="Times New Roman"/>
              </a:rPr>
              <a:t>General structure of process </a:t>
            </a:r>
            <a:r>
              <a:rPr b="1" i="1" lang="en-US" sz="2200">
                <a:solidFill>
                  <a:schemeClr val="dk1"/>
                </a:solidFill>
                <a:latin typeface="Times New Roman"/>
                <a:ea typeface="Times New Roman"/>
                <a:cs typeface="Times New Roman"/>
                <a:sym typeface="Times New Roman"/>
              </a:rPr>
              <a:t>P</a:t>
            </a:r>
            <a:r>
              <a:rPr b="1" baseline="-25000" i="1" lang="en-US" sz="2200">
                <a:solidFill>
                  <a:schemeClr val="dk1"/>
                </a:solidFill>
                <a:latin typeface="Times New Roman"/>
                <a:ea typeface="Times New Roman"/>
                <a:cs typeface="Times New Roman"/>
                <a:sym typeface="Times New Roman"/>
              </a:rPr>
              <a:t>i  </a:t>
            </a:r>
            <a:endParaRPr b="0" i="0"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2200">
              <a:solidFill>
                <a:srgbClr val="0000FF"/>
              </a:solidFill>
              <a:latin typeface="Times New Roman"/>
              <a:ea typeface="Times New Roman"/>
              <a:cs typeface="Times New Roman"/>
              <a:sym typeface="Times New Roman"/>
            </a:endParaRPr>
          </a:p>
        </p:txBody>
      </p:sp>
      <p:pic>
        <p:nvPicPr>
          <p:cNvPr id="1027" name="Google Shape;1027;p91"/>
          <p:cNvPicPr preferRelativeResize="0"/>
          <p:nvPr/>
        </p:nvPicPr>
        <p:blipFill rotWithShape="1">
          <a:blip r:embed="rId4">
            <a:alphaModFix/>
          </a:blip>
          <a:srcRect b="0" l="0" r="0" t="0"/>
          <a:stretch/>
        </p:blipFill>
        <p:spPr>
          <a:xfrm>
            <a:off x="155864" y="2472154"/>
            <a:ext cx="3894137" cy="269081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92"/>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33" name="Google Shape;1033;p92"/>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34" name="Google Shape;1034;p92"/>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92"/>
          <p:cNvSpPr txBox="1"/>
          <p:nvPr/>
        </p:nvSpPr>
        <p:spPr>
          <a:xfrm>
            <a:off x="536575" y="1431925"/>
            <a:ext cx="7724775" cy="576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Solution to Critical-Section Problem</a:t>
            </a:r>
            <a:endParaRPr/>
          </a:p>
        </p:txBody>
      </p:sp>
      <p:sp>
        <p:nvSpPr>
          <p:cNvPr id="1036" name="Google Shape;1036;p92"/>
          <p:cNvSpPr txBox="1"/>
          <p:nvPr/>
        </p:nvSpPr>
        <p:spPr>
          <a:xfrm>
            <a:off x="381000" y="1981200"/>
            <a:ext cx="6902450" cy="45307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200"/>
              <a:buFont typeface="Arial"/>
              <a:buNone/>
            </a:pPr>
            <a:r>
              <a:rPr b="0" i="0" lang="en-US" sz="2200">
                <a:solidFill>
                  <a:srgbClr val="000000"/>
                </a:solidFill>
                <a:latin typeface="Times New Roman"/>
                <a:ea typeface="Times New Roman"/>
                <a:cs typeface="Times New Roman"/>
                <a:sym typeface="Times New Roman"/>
              </a:rPr>
              <a:t>1.   </a:t>
            </a:r>
            <a:r>
              <a:rPr b="1" i="0" lang="en-US" sz="2200">
                <a:solidFill>
                  <a:srgbClr val="3366FF"/>
                </a:solidFill>
                <a:latin typeface="Times New Roman"/>
                <a:ea typeface="Times New Roman"/>
                <a:cs typeface="Times New Roman"/>
                <a:sym typeface="Times New Roman"/>
              </a:rPr>
              <a:t>Mutual Exclusion </a:t>
            </a:r>
            <a:r>
              <a:rPr b="0" i="0" lang="en-US" sz="2200">
                <a:solidFill>
                  <a:schemeClr val="dk1"/>
                </a:solidFill>
                <a:latin typeface="Times New Roman"/>
                <a:ea typeface="Times New Roman"/>
                <a:cs typeface="Times New Roman"/>
                <a:sym typeface="Times New Roman"/>
              </a:rPr>
              <a:t>- If process </a:t>
            </a:r>
            <a:r>
              <a:rPr b="1" i="1" lang="en-US" sz="2200">
                <a:solidFill>
                  <a:schemeClr val="dk1"/>
                </a:solidFill>
                <a:latin typeface="Times New Roman"/>
                <a:ea typeface="Times New Roman"/>
                <a:cs typeface="Times New Roman"/>
                <a:sym typeface="Times New Roman"/>
              </a:rPr>
              <a:t>P</a:t>
            </a:r>
            <a:r>
              <a:rPr b="1" baseline="-25000" i="1" lang="en-US" sz="2200">
                <a:solidFill>
                  <a:schemeClr val="dk1"/>
                </a:solidFill>
                <a:latin typeface="Times New Roman"/>
                <a:ea typeface="Times New Roman"/>
                <a:cs typeface="Times New Roman"/>
                <a:sym typeface="Times New Roman"/>
              </a:rPr>
              <a:t>i</a:t>
            </a:r>
            <a:r>
              <a:rPr b="1" i="0"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is executing in its critical section, then no other processes can be executing in their critical sections</a:t>
            </a:r>
            <a:endParaRPr/>
          </a:p>
          <a:p>
            <a:pPr indent="0" lvl="0" marL="0" marR="0" rtl="0" algn="l">
              <a:spcBef>
                <a:spcPts val="0"/>
              </a:spcBef>
              <a:spcAft>
                <a:spcPts val="0"/>
              </a:spcAft>
              <a:buClr>
                <a:srgbClr val="000000"/>
              </a:buClr>
              <a:buSzPts val="2200"/>
              <a:buFont typeface="Arial"/>
              <a:buNone/>
            </a:pPr>
            <a:r>
              <a:rPr b="0" i="0" lang="en-US" sz="2200">
                <a:solidFill>
                  <a:srgbClr val="000000"/>
                </a:solidFill>
                <a:latin typeface="Times New Roman"/>
                <a:ea typeface="Times New Roman"/>
                <a:cs typeface="Times New Roman"/>
                <a:sym typeface="Times New Roman"/>
              </a:rPr>
              <a:t>2.   </a:t>
            </a:r>
            <a:r>
              <a:rPr b="1" i="0" lang="en-US" sz="2200">
                <a:solidFill>
                  <a:srgbClr val="3366FF"/>
                </a:solidFill>
                <a:latin typeface="Times New Roman"/>
                <a:ea typeface="Times New Roman"/>
                <a:cs typeface="Times New Roman"/>
                <a:sym typeface="Times New Roman"/>
              </a:rPr>
              <a:t>Progress</a:t>
            </a:r>
            <a:r>
              <a:rPr b="1" i="0" lang="en-US" sz="2200">
                <a:solidFill>
                  <a:schemeClr val="dk1"/>
                </a:solidFill>
                <a:latin typeface="Times New Roman"/>
                <a:ea typeface="Times New Roman"/>
                <a:cs typeface="Times New Roman"/>
                <a:sym typeface="Times New Roman"/>
              </a:rPr>
              <a:t> </a:t>
            </a:r>
            <a:r>
              <a:rPr b="0" i="0" lang="en-US" sz="2200">
                <a:solidFill>
                  <a:schemeClr val="dk1"/>
                </a:solidFill>
                <a:latin typeface="Times New Roman"/>
                <a:ea typeface="Times New Roman"/>
                <a:cs typeface="Times New Roman"/>
                <a:sym typeface="Times New Roman"/>
              </a:rPr>
              <a:t>- If no process is executing in its critical section and there exist some processes that wish to enter their critical section, then the selection of the processes that will enter the critical section next cannot be postponed indefinitely</a:t>
            </a:r>
            <a:endParaRPr/>
          </a:p>
          <a:p>
            <a:pPr indent="0" lvl="0" marL="0" marR="0" rtl="0" algn="l">
              <a:spcBef>
                <a:spcPts val="0"/>
              </a:spcBef>
              <a:spcAft>
                <a:spcPts val="0"/>
              </a:spcAft>
              <a:buClr>
                <a:schemeClr val="dk1"/>
              </a:buClr>
              <a:buSzPts val="2200"/>
              <a:buFont typeface="Arial"/>
              <a:buNone/>
            </a:pPr>
            <a:r>
              <a:rPr b="0" i="0" lang="en-US" sz="2200">
                <a:solidFill>
                  <a:schemeClr val="dk1"/>
                </a:solidFill>
                <a:latin typeface="Times New Roman"/>
                <a:ea typeface="Times New Roman"/>
                <a:cs typeface="Times New Roman"/>
                <a:sym typeface="Times New Roman"/>
              </a:rPr>
              <a:t>3.  </a:t>
            </a:r>
            <a:r>
              <a:rPr b="1" i="0" lang="en-US" sz="2200">
                <a:solidFill>
                  <a:srgbClr val="3366FF"/>
                </a:solidFill>
                <a:latin typeface="Times New Roman"/>
                <a:ea typeface="Times New Roman"/>
                <a:cs typeface="Times New Roman"/>
                <a:sym typeface="Times New Roman"/>
              </a:rPr>
              <a:t>Bounded Waiting </a:t>
            </a:r>
            <a:r>
              <a:rPr b="0" i="0" lang="en-US" sz="2200">
                <a:solidFill>
                  <a:schemeClr val="dk1"/>
                </a:solidFill>
                <a:latin typeface="Times New Roman"/>
                <a:ea typeface="Times New Roman"/>
                <a:cs typeface="Times New Roman"/>
                <a:sym typeface="Times New Roman"/>
              </a:rPr>
              <a:t>-  A bound must exist on the number of times that other processes are allowed to enter their critical sections after a process has made a request to enter its critical section and before that request is granted</a:t>
            </a:r>
            <a:endParaRPr/>
          </a:p>
          <a:p>
            <a:pPr indent="-338138" lvl="1" marL="795338" marR="0" rtl="0" algn="l">
              <a:spcBef>
                <a:spcPts val="0"/>
              </a:spcBef>
              <a:spcAft>
                <a:spcPts val="0"/>
              </a:spcAft>
              <a:buClr>
                <a:schemeClr val="dk1"/>
              </a:buClr>
              <a:buSzPts val="2250"/>
              <a:buFont typeface="Noto Sans Symbols"/>
              <a:buChar char="⚫"/>
            </a:pPr>
            <a:r>
              <a:rPr b="0" i="0" lang="en-US" sz="1800" u="none" cap="none" strike="noStrike">
                <a:solidFill>
                  <a:schemeClr val="dk1"/>
                </a:solidFill>
                <a:latin typeface="Calibri"/>
                <a:ea typeface="Calibri"/>
                <a:cs typeface="Calibri"/>
                <a:sym typeface="Calibri"/>
              </a:rPr>
              <a:t>Assume that each process executes at a nonzero speed </a:t>
            </a:r>
            <a:endParaRPr/>
          </a:p>
          <a:p>
            <a:pPr indent="-338138" lvl="1" marL="795338" marR="0" rtl="0" algn="l">
              <a:spcBef>
                <a:spcPts val="0"/>
              </a:spcBef>
              <a:spcAft>
                <a:spcPts val="0"/>
              </a:spcAft>
              <a:buClr>
                <a:schemeClr val="dk1"/>
              </a:buClr>
              <a:buSzPts val="2250"/>
              <a:buFont typeface="Noto Sans Symbols"/>
              <a:buChar char="⚫"/>
            </a:pPr>
            <a:r>
              <a:rPr b="0" i="0" lang="en-US" sz="1800" u="none" cap="none" strike="noStrike">
                <a:solidFill>
                  <a:schemeClr val="dk1"/>
                </a:solidFill>
                <a:latin typeface="Calibri"/>
                <a:ea typeface="Calibri"/>
                <a:cs typeface="Calibri"/>
                <a:sym typeface="Calibri"/>
              </a:rPr>
              <a:t>No assumption concerning </a:t>
            </a:r>
            <a:r>
              <a:rPr b="1" i="0" lang="en-US" sz="1800" u="none" cap="none" strike="noStrike">
                <a:solidFill>
                  <a:srgbClr val="3366FF"/>
                </a:solidFill>
                <a:latin typeface="Calibri"/>
                <a:ea typeface="Calibri"/>
                <a:cs typeface="Calibri"/>
                <a:sym typeface="Calibri"/>
              </a:rPr>
              <a:t>relative speed </a:t>
            </a:r>
            <a:r>
              <a:rPr b="0" i="0" lang="en-US" sz="1800" u="none" cap="none" strike="noStrike">
                <a:solidFill>
                  <a:schemeClr val="dk1"/>
                </a:solidFill>
                <a:latin typeface="Calibri"/>
                <a:ea typeface="Calibri"/>
                <a:cs typeface="Calibri"/>
                <a:sym typeface="Calibri"/>
              </a:rPr>
              <a:t>of the</a:t>
            </a:r>
            <a:r>
              <a:rPr b="1" i="0" lang="en-US" sz="1800" u="none" cap="none" strike="noStrike">
                <a:solidFill>
                  <a:schemeClr val="dk1"/>
                </a:solidFill>
                <a:latin typeface="Calibri"/>
                <a:ea typeface="Calibri"/>
                <a:cs typeface="Calibri"/>
                <a:sym typeface="Calibri"/>
              </a:rPr>
              <a:t> </a:t>
            </a:r>
            <a:r>
              <a:rPr b="1" i="1" lang="en-US" sz="1800" u="none" cap="none" strike="noStrike">
                <a:solidFill>
                  <a:srgbClr val="000000"/>
                </a:solidFill>
                <a:latin typeface="Calibri"/>
                <a:ea typeface="Calibri"/>
                <a:cs typeface="Calibri"/>
                <a:sym typeface="Calibri"/>
              </a:rPr>
              <a:t>n</a:t>
            </a:r>
            <a:r>
              <a:rPr b="1" i="0" lang="en-US" sz="1800" u="none" cap="none" strike="noStrike">
                <a:solidFill>
                  <a:srgbClr val="00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processes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93"/>
          <p:cNvSpPr txBox="1"/>
          <p:nvPr>
            <p:ph type="title"/>
          </p:nvPr>
        </p:nvSpPr>
        <p:spPr>
          <a:xfrm>
            <a:off x="4155348" y="51696"/>
            <a:ext cx="8466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a:p>
        </p:txBody>
      </p:sp>
      <p:sp>
        <p:nvSpPr>
          <p:cNvPr id="1042" name="Google Shape;1042;p93"/>
          <p:cNvSpPr txBox="1"/>
          <p:nvPr/>
        </p:nvSpPr>
        <p:spPr>
          <a:xfrm>
            <a:off x="383540" y="550162"/>
            <a:ext cx="8209800" cy="1185900"/>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SRM </a:t>
            </a: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43" name="Google Shape;1043;p93"/>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93"/>
          <p:cNvSpPr txBox="1"/>
          <p:nvPr/>
        </p:nvSpPr>
        <p:spPr>
          <a:xfrm>
            <a:off x="809625" y="1447800"/>
            <a:ext cx="7724775" cy="57626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a:solidFill>
                  <a:srgbClr val="BF0000"/>
                </a:solidFill>
                <a:latin typeface="Times New Roman"/>
                <a:ea typeface="Times New Roman"/>
                <a:cs typeface="Times New Roman"/>
                <a:sym typeface="Times New Roman"/>
              </a:rPr>
              <a:t>Critical-Section Handling in OS </a:t>
            </a:r>
            <a:endParaRPr/>
          </a:p>
        </p:txBody>
      </p:sp>
      <p:sp>
        <p:nvSpPr>
          <p:cNvPr id="1045" name="Google Shape;1045;p93"/>
          <p:cNvSpPr txBox="1"/>
          <p:nvPr/>
        </p:nvSpPr>
        <p:spPr>
          <a:xfrm>
            <a:off x="438150" y="2057400"/>
            <a:ext cx="6991350" cy="45307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200"/>
              <a:buFont typeface="Arial"/>
              <a:buNone/>
            </a:pPr>
            <a:r>
              <a:rPr b="0" i="0" lang="en-US" sz="2200">
                <a:solidFill>
                  <a:schemeClr val="dk1"/>
                </a:solidFill>
                <a:latin typeface="Times New Roman"/>
                <a:ea typeface="Times New Roman"/>
                <a:cs typeface="Times New Roman"/>
                <a:sym typeface="Times New Roman"/>
              </a:rPr>
              <a:t>     Two approaches depending on if kernel is preemptive or non-  preemptive </a:t>
            </a:r>
            <a:endParaRPr/>
          </a:p>
          <a:p>
            <a:pPr indent="-338138" lvl="1" marL="795338" marR="0" rtl="0" algn="l">
              <a:spcBef>
                <a:spcPts val="0"/>
              </a:spcBef>
              <a:spcAft>
                <a:spcPts val="0"/>
              </a:spcAft>
              <a:buNone/>
            </a:pPr>
            <a:r>
              <a:rPr b="1" i="0" lang="en-US" sz="1800" u="none" cap="none" strike="noStrike">
                <a:solidFill>
                  <a:srgbClr val="3366FF"/>
                </a:solidFill>
                <a:latin typeface="Calibri"/>
                <a:ea typeface="Calibri"/>
                <a:cs typeface="Calibri"/>
                <a:sym typeface="Calibri"/>
              </a:rPr>
              <a:t>Preemptive</a:t>
            </a:r>
            <a:r>
              <a:rPr b="0" i="0" lang="en-US" sz="14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 allows preemption of process when running in kernel mode</a:t>
            </a:r>
            <a:endParaRPr/>
          </a:p>
          <a:p>
            <a:pPr indent="-338138" lvl="1" marL="795338" marR="0" rtl="0" algn="l">
              <a:spcBef>
                <a:spcPts val="0"/>
              </a:spcBef>
              <a:spcAft>
                <a:spcPts val="0"/>
              </a:spcAft>
              <a:buNone/>
            </a:pPr>
            <a:r>
              <a:rPr b="1" i="0" lang="en-US" sz="1800" u="none" cap="none" strike="noStrike">
                <a:solidFill>
                  <a:srgbClr val="3366FF"/>
                </a:solidFill>
                <a:latin typeface="Calibri"/>
                <a:ea typeface="Calibri"/>
                <a:cs typeface="Calibri"/>
                <a:sym typeface="Calibri"/>
              </a:rPr>
              <a:t>Non-preemptive </a:t>
            </a:r>
            <a:r>
              <a:rPr b="0" i="0" lang="en-US" sz="1800" u="none" cap="none" strike="noStrike">
                <a:solidFill>
                  <a:schemeClr val="dk1"/>
                </a:solidFill>
                <a:latin typeface="Calibri"/>
                <a:ea typeface="Calibri"/>
                <a:cs typeface="Calibri"/>
                <a:sym typeface="Calibri"/>
              </a:rPr>
              <a:t>– runs until exits kernel mode, blocks, or voluntarily yields CPU</a:t>
            </a:r>
            <a:endParaRPr/>
          </a:p>
          <a:p>
            <a:pPr indent="-198437" lvl="2" marL="99695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Essentially free of race conditions in kernel mode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94"/>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51" name="Google Shape;1051;p94"/>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52" name="Google Shape;1052;p94"/>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3" name="Google Shape;1053;p94"/>
          <p:cNvSpPr/>
          <p:nvPr/>
        </p:nvSpPr>
        <p:spPr>
          <a:xfrm>
            <a:off x="609600" y="2551837"/>
            <a:ext cx="838200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1. Abraham Silberschatz, Peter Baer Galvin, Greg Gagne, Operating systems, 9th ed., John Wiley &amp; Sons, 2013</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2. William Stallings, Operating Systems-Internals and Design Principles, 7th ed., Prentice Hall, 2012</a:t>
            </a:r>
            <a:endParaRPr/>
          </a:p>
        </p:txBody>
      </p:sp>
      <p:sp>
        <p:nvSpPr>
          <p:cNvPr id="1054" name="Google Shape;1054;p94"/>
          <p:cNvSpPr txBox="1"/>
          <p:nvPr/>
        </p:nvSpPr>
        <p:spPr>
          <a:xfrm>
            <a:off x="685800" y="1816242"/>
            <a:ext cx="261065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References:</a:t>
            </a:r>
            <a:endParaRPr sz="4000">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95"/>
          <p:cNvSpPr txBox="1"/>
          <p:nvPr>
            <p:ph type="title"/>
          </p:nvPr>
        </p:nvSpPr>
        <p:spPr>
          <a:xfrm>
            <a:off x="4155348" y="51696"/>
            <a:ext cx="84645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SRM</a:t>
            </a:r>
            <a:endParaRPr/>
          </a:p>
        </p:txBody>
      </p:sp>
      <p:sp>
        <p:nvSpPr>
          <p:cNvPr id="1060" name="Google Shape;1060;p95"/>
          <p:cNvSpPr txBox="1"/>
          <p:nvPr/>
        </p:nvSpPr>
        <p:spPr>
          <a:xfrm>
            <a:off x="383540" y="550162"/>
            <a:ext cx="8209915" cy="782265"/>
          </a:xfrm>
          <a:prstGeom prst="rect">
            <a:avLst/>
          </a:prstGeom>
          <a:noFill/>
          <a:ln>
            <a:noFill/>
          </a:ln>
        </p:spPr>
        <p:txBody>
          <a:bodyPr anchorCtr="0" anchor="t" bIns="0" lIns="0" spcFirstLastPara="1" rIns="0" wrap="square" tIns="12700">
            <a:spAutoFit/>
          </a:bodyPr>
          <a:lstStyle/>
          <a:p>
            <a:pPr indent="0" lvl="0" marL="1010919" marR="0" rtl="0" algn="l">
              <a:lnSpc>
                <a:spcPct val="100000"/>
              </a:lnSpc>
              <a:spcBef>
                <a:spcPts val="0"/>
              </a:spcBef>
              <a:spcAft>
                <a:spcPts val="0"/>
              </a:spcAft>
              <a:buNone/>
            </a:pPr>
            <a:r>
              <a:rPr b="1" lang="en-US" sz="2600">
                <a:solidFill>
                  <a:srgbClr val="BF0000"/>
                </a:solidFill>
                <a:latin typeface="Times New Roman"/>
                <a:ea typeface="Times New Roman"/>
                <a:cs typeface="Times New Roman"/>
                <a:sym typeface="Times New Roman"/>
              </a:rPr>
              <a:t>INSTITUTE OF  SCIENCE AND TECHNOLOGY,</a:t>
            </a:r>
            <a:endParaRPr sz="2600">
              <a:solidFill>
                <a:schemeClr val="dk1"/>
              </a:solidFill>
              <a:latin typeface="Times New Roman"/>
              <a:ea typeface="Times New Roman"/>
              <a:cs typeface="Times New Roman"/>
              <a:sym typeface="Times New Roman"/>
            </a:endParaRPr>
          </a:p>
          <a:p>
            <a:pPr indent="0" lvl="0" marL="179070" marR="0" rtl="0" algn="ctr">
              <a:lnSpc>
                <a:spcPct val="100000"/>
              </a:lnSpc>
              <a:spcBef>
                <a:spcPts val="25"/>
              </a:spcBef>
              <a:spcAft>
                <a:spcPts val="0"/>
              </a:spcAft>
              <a:buNone/>
            </a:pPr>
            <a:r>
              <a:rPr b="1" lang="en-US" sz="2400">
                <a:solidFill>
                  <a:srgbClr val="BF0000"/>
                </a:solidFill>
                <a:latin typeface="Times New Roman"/>
                <a:ea typeface="Times New Roman"/>
                <a:cs typeface="Times New Roman"/>
                <a:sym typeface="Times New Roman"/>
              </a:rPr>
              <a:t>CHENNAI.</a:t>
            </a:r>
            <a:endParaRPr sz="2400">
              <a:solidFill>
                <a:schemeClr val="dk1"/>
              </a:solidFill>
              <a:latin typeface="Times New Roman"/>
              <a:ea typeface="Times New Roman"/>
              <a:cs typeface="Times New Roman"/>
              <a:sym typeface="Times New Roman"/>
            </a:endParaRPr>
          </a:p>
        </p:txBody>
      </p:sp>
      <p:sp>
        <p:nvSpPr>
          <p:cNvPr id="1061" name="Google Shape;1061;p95"/>
          <p:cNvSpPr/>
          <p:nvPr/>
        </p:nvSpPr>
        <p:spPr>
          <a:xfrm>
            <a:off x="190500" y="190502"/>
            <a:ext cx="1040809" cy="10718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95"/>
          <p:cNvSpPr txBox="1"/>
          <p:nvPr/>
        </p:nvSpPr>
        <p:spPr>
          <a:xfrm>
            <a:off x="3505200" y="2895600"/>
            <a:ext cx="29339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Thank You !!!</a:t>
            </a:r>
            <a:endParaRPr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2019-07-10T02:53:10Z</dcterms:created>
  <dc:creator>Zamzar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Zamzar</vt:lpwstr>
  </property>
  <property fmtid="{D5CDD505-2E9C-101B-9397-08002B2CF9AE}" pid="3" name="LastSaved">
    <vt:filetime>2019-07-10T00:00:00Z</vt:filetime>
  </property>
</Properties>
</file>