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Lst>
  <p:sldSz cy="6858000" cx="9144000"/>
  <p:notesSz cx="6858000" cy="9144000"/>
  <p:embeddedFontLst>
    <p:embeddedFont>
      <p:font typeface="Constantia"/>
      <p:regular r:id="rId144"/>
      <p:bold r:id="rId145"/>
      <p:italic r:id="rId146"/>
      <p:boldItalic r:id="rId147"/>
    </p:embeddedFont>
    <p:embeddedFont>
      <p:font typeface="Helvetica Neue"/>
      <p:regular r:id="rId148"/>
      <p:bold r:id="rId149"/>
      <p:italic r:id="rId150"/>
      <p:boldItalic r:id="rId151"/>
    </p:embeddedFont>
    <p:embeddedFont>
      <p:font typeface="Lustria"/>
      <p:regular r:id="rId152"/>
    </p:embeddedFont>
    <p:embeddedFont>
      <p:font typeface="Helvetica Neue Light"/>
      <p:regular r:id="rId153"/>
      <p:bold r:id="rId154"/>
      <p:italic r:id="rId155"/>
      <p:boldItalic r:id="rId156"/>
    </p:embeddedFont>
    <p:embeddedFont>
      <p:font typeface="Cambria Math"/>
      <p:regular r:id="rId1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58" roundtripDataSignature="AMtx7miHZWatIpttNlv7Zh6mANxe+ago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95DA1A-63FE-4273-AB16-3A826E38052A}">
  <a:tblStyle styleId="{D195DA1A-63FE-4273-AB16-3A826E38052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29" Type="http://schemas.openxmlformats.org/officeDocument/2006/relationships/slide" Target="slides/slide122.xml"/><Relationship Id="rId128" Type="http://schemas.openxmlformats.org/officeDocument/2006/relationships/slide" Target="slides/slide121.xml"/><Relationship Id="rId127" Type="http://schemas.openxmlformats.org/officeDocument/2006/relationships/slide" Target="slides/slide120.xml"/><Relationship Id="rId126" Type="http://schemas.openxmlformats.org/officeDocument/2006/relationships/slide" Target="slides/slide119.xml"/><Relationship Id="rId26" Type="http://schemas.openxmlformats.org/officeDocument/2006/relationships/slide" Target="slides/slide19.xml"/><Relationship Id="rId121" Type="http://schemas.openxmlformats.org/officeDocument/2006/relationships/slide" Target="slides/slide114.xml"/><Relationship Id="rId25" Type="http://schemas.openxmlformats.org/officeDocument/2006/relationships/slide" Target="slides/slide18.xml"/><Relationship Id="rId120" Type="http://schemas.openxmlformats.org/officeDocument/2006/relationships/slide" Target="slides/slide113.xml"/><Relationship Id="rId28" Type="http://schemas.openxmlformats.org/officeDocument/2006/relationships/slide" Target="slides/slide21.xml"/><Relationship Id="rId27" Type="http://schemas.openxmlformats.org/officeDocument/2006/relationships/slide" Target="slides/slide20.xml"/><Relationship Id="rId125" Type="http://schemas.openxmlformats.org/officeDocument/2006/relationships/slide" Target="slides/slide118.xml"/><Relationship Id="rId29" Type="http://schemas.openxmlformats.org/officeDocument/2006/relationships/slide" Target="slides/slide22.xml"/><Relationship Id="rId124" Type="http://schemas.openxmlformats.org/officeDocument/2006/relationships/slide" Target="slides/slide117.xml"/><Relationship Id="rId123" Type="http://schemas.openxmlformats.org/officeDocument/2006/relationships/slide" Target="slides/slide116.xml"/><Relationship Id="rId122" Type="http://schemas.openxmlformats.org/officeDocument/2006/relationships/slide" Target="slides/slide115.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slide" Target="slides/slide112.xml"/><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150" Type="http://schemas.openxmlformats.org/officeDocument/2006/relationships/font" Target="fonts/HelveticaNeue-italic.fntdata"/><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font" Target="fonts/HelveticaNeue-bold.fntdata"/><Relationship Id="rId4" Type="http://schemas.openxmlformats.org/officeDocument/2006/relationships/tableStyles" Target="tableStyles.xml"/><Relationship Id="rId148" Type="http://schemas.openxmlformats.org/officeDocument/2006/relationships/font" Target="fonts/HelveticaNeue-regular.fntdata"/><Relationship Id="rId9" Type="http://schemas.openxmlformats.org/officeDocument/2006/relationships/slide" Target="slides/slide2.xml"/><Relationship Id="rId143" Type="http://schemas.openxmlformats.org/officeDocument/2006/relationships/slide" Target="slides/slide136.xml"/><Relationship Id="rId142" Type="http://schemas.openxmlformats.org/officeDocument/2006/relationships/slide" Target="slides/slide135.xml"/><Relationship Id="rId141" Type="http://schemas.openxmlformats.org/officeDocument/2006/relationships/slide" Target="slides/slide134.xml"/><Relationship Id="rId140" Type="http://schemas.openxmlformats.org/officeDocument/2006/relationships/slide" Target="slides/slide133.xml"/><Relationship Id="rId5" Type="http://schemas.openxmlformats.org/officeDocument/2006/relationships/slideMaster" Target="slideMasters/slideMaster1.xml"/><Relationship Id="rId147" Type="http://schemas.openxmlformats.org/officeDocument/2006/relationships/font" Target="fonts/Constantia-boldItalic.fntdata"/><Relationship Id="rId6" Type="http://schemas.openxmlformats.org/officeDocument/2006/relationships/slideMaster" Target="slideMasters/slideMaster2.xml"/><Relationship Id="rId146" Type="http://schemas.openxmlformats.org/officeDocument/2006/relationships/font" Target="fonts/Constantia-italic.fntdata"/><Relationship Id="rId7" Type="http://schemas.openxmlformats.org/officeDocument/2006/relationships/notesMaster" Target="notesMasters/notesMaster1.xml"/><Relationship Id="rId145" Type="http://schemas.openxmlformats.org/officeDocument/2006/relationships/font" Target="fonts/Constantia-bold.fntdata"/><Relationship Id="rId8" Type="http://schemas.openxmlformats.org/officeDocument/2006/relationships/slide" Target="slides/slide1.xml"/><Relationship Id="rId144" Type="http://schemas.openxmlformats.org/officeDocument/2006/relationships/font" Target="fonts/Constantia-regular.fntdata"/><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139" Type="http://schemas.openxmlformats.org/officeDocument/2006/relationships/slide" Target="slides/slide132.xml"/><Relationship Id="rId138" Type="http://schemas.openxmlformats.org/officeDocument/2006/relationships/slide" Target="slides/slide131.xml"/><Relationship Id="rId137" Type="http://schemas.openxmlformats.org/officeDocument/2006/relationships/slide" Target="slides/slide130.xml"/><Relationship Id="rId132" Type="http://schemas.openxmlformats.org/officeDocument/2006/relationships/slide" Target="slides/slide125.xml"/><Relationship Id="rId131" Type="http://schemas.openxmlformats.org/officeDocument/2006/relationships/slide" Target="slides/slide124.xml"/><Relationship Id="rId130" Type="http://schemas.openxmlformats.org/officeDocument/2006/relationships/slide" Target="slides/slide123.xml"/><Relationship Id="rId136" Type="http://schemas.openxmlformats.org/officeDocument/2006/relationships/slide" Target="slides/slide129.xml"/><Relationship Id="rId135" Type="http://schemas.openxmlformats.org/officeDocument/2006/relationships/slide" Target="slides/slide128.xml"/><Relationship Id="rId134" Type="http://schemas.openxmlformats.org/officeDocument/2006/relationships/slide" Target="slides/slide127.xml"/><Relationship Id="rId133" Type="http://schemas.openxmlformats.org/officeDocument/2006/relationships/slide" Target="slides/slide126.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154" Type="http://schemas.openxmlformats.org/officeDocument/2006/relationships/font" Target="fonts/HelveticaNeueLight-bold.fntdata"/><Relationship Id="rId58" Type="http://schemas.openxmlformats.org/officeDocument/2006/relationships/slide" Target="slides/slide51.xml"/><Relationship Id="rId153" Type="http://schemas.openxmlformats.org/officeDocument/2006/relationships/font" Target="fonts/HelveticaNeueLight-regular.fntdata"/><Relationship Id="rId152" Type="http://schemas.openxmlformats.org/officeDocument/2006/relationships/font" Target="fonts/Lustria-regular.fntdata"/><Relationship Id="rId151" Type="http://schemas.openxmlformats.org/officeDocument/2006/relationships/font" Target="fonts/HelveticaNeue-boldItalic.fntdata"/><Relationship Id="rId158" Type="http://customschemas.google.com/relationships/presentationmetadata" Target="metadata"/><Relationship Id="rId157" Type="http://schemas.openxmlformats.org/officeDocument/2006/relationships/font" Target="fonts/CambriaMath-regular.fntdata"/><Relationship Id="rId156" Type="http://schemas.openxmlformats.org/officeDocument/2006/relationships/font" Target="fonts/HelveticaNeueLight-boldItalic.fntdata"/><Relationship Id="rId155" Type="http://schemas.openxmlformats.org/officeDocument/2006/relationships/font" Target="fonts/HelveticaNeueLigh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3" name="Google Shape;11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p10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121" name="Google Shape;1121;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2" name="Google Shape;1122;p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p10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130" name="Google Shape;1130;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1" name="Google Shape;1131;p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p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0" name="Google Shape;1140;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p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7" name="Google Shape;1147;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p10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158" name="Google Shape;1158;p104: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9" name="Google Shape;1159;p104:notes"/>
          <p:cNvSpPr txBox="1"/>
          <p:nvPr>
            <p:ph idx="1" type="body"/>
          </p:nvPr>
        </p:nvSpPr>
        <p:spPr>
          <a:xfrm>
            <a:off x="913805" y="4343704"/>
            <a:ext cx="5030391" cy="41138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p10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167" name="Google Shape;1167;p105: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8" name="Google Shape;1168;p105:notes"/>
          <p:cNvSpPr txBox="1"/>
          <p:nvPr>
            <p:ph idx="1" type="body"/>
          </p:nvPr>
        </p:nvSpPr>
        <p:spPr>
          <a:xfrm>
            <a:off x="913805" y="4343704"/>
            <a:ext cx="5030391" cy="41138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3" name="Shape 1183"/>
        <p:cNvGrpSpPr/>
        <p:nvPr/>
      </p:nvGrpSpPr>
      <p:grpSpPr>
        <a:xfrm>
          <a:off x="0" y="0"/>
          <a:ext cx="0" cy="0"/>
          <a:chOff x="0" y="0"/>
          <a:chExt cx="0" cy="0"/>
        </a:xfrm>
      </p:grpSpPr>
      <p:sp>
        <p:nvSpPr>
          <p:cNvPr id="1184" name="Google Shape;1184;p10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185" name="Google Shape;1185;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6" name="Google Shape;1186;p1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p1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0" name="Google Shape;1200;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p10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09" name="Google Shape;1209;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0" name="Google Shape;1210;p1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p10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23" name="Google Shape;1223;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4" name="Google Shape;1224;p1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p1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37" name="Google Shape;1237;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8" name="Google Shape;1238;p1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p1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46" name="Google Shape;1246;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7" name="Google Shape;1247;p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p1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256" name="Google Shape;1256;p112: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7" name="Google Shape;1257;p112:notes"/>
          <p:cNvSpPr txBox="1"/>
          <p:nvPr>
            <p:ph idx="1" type="body"/>
          </p:nvPr>
        </p:nvSpPr>
        <p:spPr>
          <a:xfrm>
            <a:off x="913805" y="4343704"/>
            <a:ext cx="5030391" cy="41138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p1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67" name="Google Shape;1267;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8" name="Google Shape;1268;p1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p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2" name="Google Shape;1282;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p1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90" name="Google Shape;1290;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1" name="Google Shape;1291;p1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9" name="Shape 1299"/>
        <p:cNvGrpSpPr/>
        <p:nvPr/>
      </p:nvGrpSpPr>
      <p:grpSpPr>
        <a:xfrm>
          <a:off x="0" y="0"/>
          <a:ext cx="0" cy="0"/>
          <a:chOff x="0" y="0"/>
          <a:chExt cx="0" cy="0"/>
        </a:xfrm>
      </p:grpSpPr>
      <p:sp>
        <p:nvSpPr>
          <p:cNvPr id="1300" name="Google Shape;1300;p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1" name="Google Shape;1301;p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p1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309" name="Google Shape;1309;p117: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0" name="Google Shape;1310;p117:notes"/>
          <p:cNvSpPr txBox="1"/>
          <p:nvPr>
            <p:ph idx="1" type="body"/>
          </p:nvPr>
        </p:nvSpPr>
        <p:spPr>
          <a:xfrm>
            <a:off x="913805" y="4343704"/>
            <a:ext cx="5030391" cy="41138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6" name="Shape 1316"/>
        <p:cNvGrpSpPr/>
        <p:nvPr/>
      </p:nvGrpSpPr>
      <p:grpSpPr>
        <a:xfrm>
          <a:off x="0" y="0"/>
          <a:ext cx="0" cy="0"/>
          <a:chOff x="0" y="0"/>
          <a:chExt cx="0" cy="0"/>
        </a:xfrm>
      </p:grpSpPr>
      <p:sp>
        <p:nvSpPr>
          <p:cNvPr id="1317" name="Google Shape;1317;p1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318" name="Google Shape;1318;p118: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9" name="Google Shape;1319;p118:notes"/>
          <p:cNvSpPr txBox="1"/>
          <p:nvPr>
            <p:ph idx="1" type="body"/>
          </p:nvPr>
        </p:nvSpPr>
        <p:spPr>
          <a:xfrm>
            <a:off x="913805" y="4343704"/>
            <a:ext cx="5030391" cy="41138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7" name="Shape 1337"/>
        <p:cNvGrpSpPr/>
        <p:nvPr/>
      </p:nvGrpSpPr>
      <p:grpSpPr>
        <a:xfrm>
          <a:off x="0" y="0"/>
          <a:ext cx="0" cy="0"/>
          <a:chOff x="0" y="0"/>
          <a:chExt cx="0" cy="0"/>
        </a:xfrm>
      </p:grpSpPr>
      <p:sp>
        <p:nvSpPr>
          <p:cNvPr id="1338" name="Google Shape;1338;p1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339" name="Google Shape;1339;p119: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0" name="Google Shape;1340;p119:notes"/>
          <p:cNvSpPr txBox="1"/>
          <p:nvPr>
            <p:ph idx="1" type="body"/>
          </p:nvPr>
        </p:nvSpPr>
        <p:spPr>
          <a:xfrm>
            <a:off x="913805" y="4343704"/>
            <a:ext cx="5030391" cy="41138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p1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366" name="Google Shape;1366;p120: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7" name="Google Shape;1367;p120:notes"/>
          <p:cNvSpPr txBox="1"/>
          <p:nvPr>
            <p:ph idx="1" type="body"/>
          </p:nvPr>
        </p:nvSpPr>
        <p:spPr>
          <a:xfrm>
            <a:off x="913805" y="4343704"/>
            <a:ext cx="5030391" cy="41138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3" name="Shape 1373"/>
        <p:cNvGrpSpPr/>
        <p:nvPr/>
      </p:nvGrpSpPr>
      <p:grpSpPr>
        <a:xfrm>
          <a:off x="0" y="0"/>
          <a:ext cx="0" cy="0"/>
          <a:chOff x="0" y="0"/>
          <a:chExt cx="0" cy="0"/>
        </a:xfrm>
      </p:grpSpPr>
      <p:sp>
        <p:nvSpPr>
          <p:cNvPr id="1374" name="Google Shape;1374;p1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375" name="Google Shape;1375;p121: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6" name="Google Shape;1376;p121:notes"/>
          <p:cNvSpPr txBox="1"/>
          <p:nvPr>
            <p:ph idx="1" type="body"/>
          </p:nvPr>
        </p:nvSpPr>
        <p:spPr>
          <a:xfrm>
            <a:off x="913805" y="4343704"/>
            <a:ext cx="5030391" cy="41138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4" name="Shape 1384"/>
        <p:cNvGrpSpPr/>
        <p:nvPr/>
      </p:nvGrpSpPr>
      <p:grpSpPr>
        <a:xfrm>
          <a:off x="0" y="0"/>
          <a:ext cx="0" cy="0"/>
          <a:chOff x="0" y="0"/>
          <a:chExt cx="0" cy="0"/>
        </a:xfrm>
      </p:grpSpPr>
      <p:sp>
        <p:nvSpPr>
          <p:cNvPr id="1385" name="Google Shape;1385;p1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386" name="Google Shape;1386;p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7" name="Google Shape;1387;p1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3" name="Shape 1393"/>
        <p:cNvGrpSpPr/>
        <p:nvPr/>
      </p:nvGrpSpPr>
      <p:grpSpPr>
        <a:xfrm>
          <a:off x="0" y="0"/>
          <a:ext cx="0" cy="0"/>
          <a:chOff x="0" y="0"/>
          <a:chExt cx="0" cy="0"/>
        </a:xfrm>
      </p:grpSpPr>
      <p:sp>
        <p:nvSpPr>
          <p:cNvPr id="1394" name="Google Shape;1394;p1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395" name="Google Shape;1395;p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6" name="Google Shape;1396;p1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p1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404" name="Google Shape;1404;p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5" name="Google Shape;1405;p1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p1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413" name="Google Shape;1413;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4" name="Google Shape;1414;p1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p1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422" name="Google Shape;1422;p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3" name="Google Shape;1423;p1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9" name="Shape 1429"/>
        <p:cNvGrpSpPr/>
        <p:nvPr/>
      </p:nvGrpSpPr>
      <p:grpSpPr>
        <a:xfrm>
          <a:off x="0" y="0"/>
          <a:ext cx="0" cy="0"/>
          <a:chOff x="0" y="0"/>
          <a:chExt cx="0" cy="0"/>
        </a:xfrm>
      </p:grpSpPr>
      <p:sp>
        <p:nvSpPr>
          <p:cNvPr id="1430" name="Google Shape;1430;p1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431" name="Google Shape;1431;p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2" name="Google Shape;1432;p1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8" name="Shape 1438"/>
        <p:cNvGrpSpPr/>
        <p:nvPr/>
      </p:nvGrpSpPr>
      <p:grpSpPr>
        <a:xfrm>
          <a:off x="0" y="0"/>
          <a:ext cx="0" cy="0"/>
          <a:chOff x="0" y="0"/>
          <a:chExt cx="0" cy="0"/>
        </a:xfrm>
      </p:grpSpPr>
      <p:sp>
        <p:nvSpPr>
          <p:cNvPr id="1439" name="Google Shape;1439;p1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440" name="Google Shape;1440;p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1" name="Google Shape;1441;p1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7" name="Shape 1447"/>
        <p:cNvGrpSpPr/>
        <p:nvPr/>
      </p:nvGrpSpPr>
      <p:grpSpPr>
        <a:xfrm>
          <a:off x="0" y="0"/>
          <a:ext cx="0" cy="0"/>
          <a:chOff x="0" y="0"/>
          <a:chExt cx="0" cy="0"/>
        </a:xfrm>
      </p:grpSpPr>
      <p:sp>
        <p:nvSpPr>
          <p:cNvPr id="1448" name="Google Shape;1448;p1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449" name="Google Shape;1449;p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0" name="Google Shape;1450;p1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8" name="Shape 1458"/>
        <p:cNvGrpSpPr/>
        <p:nvPr/>
      </p:nvGrpSpPr>
      <p:grpSpPr>
        <a:xfrm>
          <a:off x="0" y="0"/>
          <a:ext cx="0" cy="0"/>
          <a:chOff x="0" y="0"/>
          <a:chExt cx="0" cy="0"/>
        </a:xfrm>
      </p:grpSpPr>
      <p:sp>
        <p:nvSpPr>
          <p:cNvPr id="1459" name="Google Shape;1459;p1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460" name="Google Shape;1460;p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1" name="Google Shape;1461;p1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p1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469" name="Google Shape;1469;p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0" name="Google Shape;1470;p1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6" name="Shape 1476"/>
        <p:cNvGrpSpPr/>
        <p:nvPr/>
      </p:nvGrpSpPr>
      <p:grpSpPr>
        <a:xfrm>
          <a:off x="0" y="0"/>
          <a:ext cx="0" cy="0"/>
          <a:chOff x="0" y="0"/>
          <a:chExt cx="0" cy="0"/>
        </a:xfrm>
      </p:grpSpPr>
      <p:sp>
        <p:nvSpPr>
          <p:cNvPr id="1477" name="Google Shape;1477;p1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478" name="Google Shape;1478;p1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9" name="Google Shape;1479;p1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6" name="Shape 1486"/>
        <p:cNvGrpSpPr/>
        <p:nvPr/>
      </p:nvGrpSpPr>
      <p:grpSpPr>
        <a:xfrm>
          <a:off x="0" y="0"/>
          <a:ext cx="0" cy="0"/>
          <a:chOff x="0" y="0"/>
          <a:chExt cx="0" cy="0"/>
        </a:xfrm>
      </p:grpSpPr>
      <p:sp>
        <p:nvSpPr>
          <p:cNvPr id="1487" name="Google Shape;1487;p1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488" name="Google Shape;1488;p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9" name="Google Shape;1489;p1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5" name="Shape 1495"/>
        <p:cNvGrpSpPr/>
        <p:nvPr/>
      </p:nvGrpSpPr>
      <p:grpSpPr>
        <a:xfrm>
          <a:off x="0" y="0"/>
          <a:ext cx="0" cy="0"/>
          <a:chOff x="0" y="0"/>
          <a:chExt cx="0" cy="0"/>
        </a:xfrm>
      </p:grpSpPr>
      <p:sp>
        <p:nvSpPr>
          <p:cNvPr id="1496" name="Google Shape;1496;p1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497" name="Google Shape;1497;p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8" name="Google Shape;1498;p1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5" name="Shape 1505"/>
        <p:cNvGrpSpPr/>
        <p:nvPr/>
      </p:nvGrpSpPr>
      <p:grpSpPr>
        <a:xfrm>
          <a:off x="0" y="0"/>
          <a:ext cx="0" cy="0"/>
          <a:chOff x="0" y="0"/>
          <a:chExt cx="0" cy="0"/>
        </a:xfrm>
      </p:grpSpPr>
      <p:sp>
        <p:nvSpPr>
          <p:cNvPr id="1506" name="Google Shape;1506;p1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507" name="Google Shape;1507;p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8" name="Google Shape;1508;p1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5" name="Shape 1515"/>
        <p:cNvGrpSpPr/>
        <p:nvPr/>
      </p:nvGrpSpPr>
      <p:grpSpPr>
        <a:xfrm>
          <a:off x="0" y="0"/>
          <a:ext cx="0" cy="0"/>
          <a:chOff x="0" y="0"/>
          <a:chExt cx="0" cy="0"/>
        </a:xfrm>
      </p:grpSpPr>
      <p:sp>
        <p:nvSpPr>
          <p:cNvPr id="1516" name="Google Shape;1516;p1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7" name="Google Shape;1517;p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372" name="Google Shape;37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S-&gt;value is initialized to 0, therefore needs a call to signal() to provide one resource in order to start</a:t>
            </a:r>
            <a:endParaRPr>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419" name="Google Shape;41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S-&gt;value is initialized to 0, therefore needs a call to signal() to provide one resource in order to start</a:t>
            </a: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7" name="Google Shape;437;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24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Google Shape;496;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https://www.geeksforgeeks.org/readers-writers-problem-set-1-introduction-and-readers-preference-solution/</a:t>
            </a:r>
            <a:endParaRPr/>
          </a:p>
          <a:p>
            <a:pPr indent="0" lvl="0" marL="0" rtl="0" algn="l">
              <a:spcBef>
                <a:spcPts val="0"/>
              </a:spcBef>
              <a:spcAft>
                <a:spcPts val="0"/>
              </a:spcAft>
              <a:buNone/>
            </a:pPr>
            <a:r>
              <a:t/>
            </a:r>
            <a:endParaRPr/>
          </a:p>
        </p:txBody>
      </p:sp>
      <p:sp>
        <p:nvSpPr>
          <p:cNvPr id="497" name="Google Shape;497;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50" name="Google Shape;150;p6:notes"/>
          <p:cNvSpPr/>
          <p:nvPr>
            <p:ph idx="2" type="sldImg"/>
          </p:nvPr>
        </p:nvSpPr>
        <p:spPr>
          <a:xfrm>
            <a:off x="1144588" y="685800"/>
            <a:ext cx="4572000" cy="34305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6:notes"/>
          <p:cNvSpPr txBox="1"/>
          <p:nvPr>
            <p:ph idx="1" type="body"/>
          </p:nvPr>
        </p:nvSpPr>
        <p:spPr>
          <a:xfrm>
            <a:off x="915257" y="4344242"/>
            <a:ext cx="5027487" cy="4114288"/>
          </a:xfrm>
          <a:prstGeom prst="rect">
            <a:avLst/>
          </a:prstGeom>
          <a:noFill/>
          <a:ln>
            <a:noFill/>
          </a:ln>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5" name="Google Shape;595;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4" name="Google Shape;604;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1" name="Google Shape;611;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2" name="Google Shape;622;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1" name="Google Shape;631;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 name="Google Shape;655;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1" name="Google Shape;671;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5" name="Google Shape;705;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3" name="Google Shape;723;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6" name="Google Shape;766;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0" name="Google Shape;810;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8" name="Google Shape;818;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25" name="Google Shape;825;p76:notes"/>
          <p:cNvSpPr/>
          <p:nvPr>
            <p:ph idx="2" type="sldImg"/>
          </p:nvPr>
        </p:nvSpPr>
        <p:spPr>
          <a:xfrm>
            <a:off x="1146175" y="687388"/>
            <a:ext cx="4565650" cy="34258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826" name="Google Shape;826;p76: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sz="2400"/>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0" name="Google Shape;850;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8" name="Google Shape;858;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5" name="Google Shape;865;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3" name="Google Shape;873;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p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000000"/>
                </a:solidFill>
                <a:latin typeface="Helvetica Neue Light"/>
                <a:ea typeface="Helvetica Neue Light"/>
                <a:cs typeface="Helvetica Neue Light"/>
                <a:sym typeface="Helvetica Neue Light"/>
              </a:rPr>
              <a:t>‹#›</a:t>
            </a:fld>
            <a:endParaRPr sz="1200">
              <a:solidFill>
                <a:srgbClr val="000000"/>
              </a:solidFill>
              <a:latin typeface="Helvetica Neue Light"/>
              <a:ea typeface="Helvetica Neue Light"/>
              <a:cs typeface="Helvetica Neue Light"/>
              <a:sym typeface="Helvetica Neue Light"/>
            </a:endParaRPr>
          </a:p>
        </p:txBody>
      </p:sp>
      <p:sp>
        <p:nvSpPr>
          <p:cNvPr id="881" name="Google Shape;881;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82" name="Google Shape;882;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1" name="Google Shape;911;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3" name="Google Shape;963;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3" name="Google Shape;973;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1" name="Google Shape;981;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2" name="Google Shape;992;p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4" name="Google Shape;1004;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2" name="Google Shape;1012;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1" name="Google Shape;1021;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https://www.cs.uic.edu/~jbell/CourseNotes/OperatingSystems/5_Synchronization.html</a:t>
            </a:r>
            <a:endParaRPr/>
          </a:p>
        </p:txBody>
      </p:sp>
      <p:sp>
        <p:nvSpPr>
          <p:cNvPr id="175" name="Google Shape;175;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0" name="Google Shape;1030;p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8" name="Google Shape;1038;p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6" name="Google Shape;1046;p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p9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054" name="Google Shape;1054;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5" name="Google Shape;1055;p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p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063" name="Google Shape;1063;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4" name="Google Shape;1064;p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p9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072" name="Google Shape;1072;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3" name="Google Shape;1073;p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p9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082" name="Google Shape;1082;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3" name="Google Shape;1083;p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p9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092" name="Google Shape;1092;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3" name="Google Shape;1093;p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p9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101" name="Google Shape;1101;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2" name="Google Shape;1102;p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p9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112" name="Google Shape;1112;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3" name="Google Shape;1113;p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140"/>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40"/>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3" name="Google Shape;23;p140"/>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0"/>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0"/>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7" name="Shape 87"/>
        <p:cNvGrpSpPr/>
        <p:nvPr/>
      </p:nvGrpSpPr>
      <p:grpSpPr>
        <a:xfrm>
          <a:off x="0" y="0"/>
          <a:ext cx="0" cy="0"/>
          <a:chOff x="0" y="0"/>
          <a:chExt cx="0" cy="0"/>
        </a:xfrm>
      </p:grpSpPr>
      <p:sp>
        <p:nvSpPr>
          <p:cNvPr id="88" name="Google Shape;88;p148"/>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9" name="Google Shape;89;p148"/>
          <p:cNvSpPr/>
          <p:nvPr/>
        </p:nvSpPr>
        <p:spPr>
          <a:xfrm flipH="1" rot="-10380000">
            <a:off x="8004135"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90" name="Google Shape;90;p148"/>
          <p:cNvSpPr txBox="1"/>
          <p:nvPr>
            <p:ph type="title"/>
          </p:nvPr>
        </p:nvSpPr>
        <p:spPr>
          <a:xfrm>
            <a:off x="609600" y="1176997"/>
            <a:ext cx="2212848" cy="1582621"/>
          </a:xfrm>
          <a:prstGeom prst="rect">
            <a:avLst/>
          </a:prstGeom>
          <a:noFill/>
          <a:ln>
            <a:noFill/>
          </a:ln>
        </p:spPr>
        <p:txBody>
          <a:bodyPr anchorCtr="0" anchor="b" bIns="45700" lIns="45700" spcFirstLastPara="1" rIns="45700" wrap="square" tIns="45700">
            <a:normAutofit/>
          </a:bodyPr>
          <a:lstStyle>
            <a:lvl1pPr lvl="0" algn="l">
              <a:spcBef>
                <a:spcPts val="0"/>
              </a:spcBef>
              <a:spcAft>
                <a:spcPts val="0"/>
              </a:spcAft>
              <a:buClr>
                <a:schemeClr val="dk2"/>
              </a:buClr>
              <a:buSzPts val="2000"/>
              <a:buFont typeface="Calibri"/>
              <a:buNone/>
              <a:defRPr b="1"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48"/>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rm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2" name="Google Shape;92;p148"/>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48"/>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8"/>
          <p:cNvSpPr txBox="1"/>
          <p:nvPr>
            <p:ph idx="12" type="sldNum"/>
          </p:nvPr>
        </p:nvSpPr>
        <p:spPr>
          <a:xfrm>
            <a:off x="8077200" y="6356351"/>
            <a:ext cx="6096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48"/>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96" name="Google Shape;96;p148"/>
          <p:cNvSpPr/>
          <p:nvPr/>
        </p:nvSpPr>
        <p:spPr>
          <a:xfrm flipH="1" rot="10800000">
            <a:off x="-9526" y="5816601"/>
            <a:ext cx="9163051"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7" name="Google Shape;97;p148"/>
          <p:cNvSpPr/>
          <p:nvPr/>
        </p:nvSpPr>
        <p:spPr>
          <a:xfrm flipH="1" rot="10800000">
            <a:off x="4381501" y="6219826"/>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14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49"/>
          <p:cNvSpPr txBox="1"/>
          <p:nvPr>
            <p:ph idx="1" type="body"/>
          </p:nvPr>
        </p:nvSpPr>
        <p:spPr>
          <a:xfrm rot="5400000">
            <a:off x="2377440" y="15240"/>
            <a:ext cx="4389120" cy="82296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1" name="Google Shape;101;p149"/>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49"/>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49"/>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4" name="Shape 104"/>
        <p:cNvGrpSpPr/>
        <p:nvPr/>
      </p:nvGrpSpPr>
      <p:grpSpPr>
        <a:xfrm>
          <a:off x="0" y="0"/>
          <a:ext cx="0" cy="0"/>
          <a:chOff x="0" y="0"/>
          <a:chExt cx="0" cy="0"/>
        </a:xfrm>
      </p:grpSpPr>
      <p:sp>
        <p:nvSpPr>
          <p:cNvPr id="105" name="Google Shape;105;p150"/>
          <p:cNvSpPr txBox="1"/>
          <p:nvPr>
            <p:ph type="title"/>
          </p:nvPr>
        </p:nvSpPr>
        <p:spPr>
          <a:xfrm rot="5400000">
            <a:off x="5052219" y="2491584"/>
            <a:ext cx="5211763" cy="20574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50"/>
          <p:cNvSpPr txBox="1"/>
          <p:nvPr>
            <p:ph idx="1" type="body"/>
          </p:nvPr>
        </p:nvSpPr>
        <p:spPr>
          <a:xfrm rot="5400000">
            <a:off x="861219" y="510383"/>
            <a:ext cx="5211763" cy="60198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150"/>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50"/>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50"/>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14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4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0" name="Google Shape;40;p141"/>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41"/>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41"/>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142"/>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42"/>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42"/>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2"/>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48" name="Shape 48"/>
        <p:cNvGrpSpPr/>
        <p:nvPr/>
      </p:nvGrpSpPr>
      <p:grpSpPr>
        <a:xfrm>
          <a:off x="0" y="0"/>
          <a:ext cx="0" cy="0"/>
          <a:chOff x="0" y="0"/>
          <a:chExt cx="0" cy="0"/>
        </a:xfrm>
      </p:grpSpPr>
      <p:sp>
        <p:nvSpPr>
          <p:cNvPr id="49" name="Google Shape;49;p139"/>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39"/>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51" name="Google Shape;51;p139"/>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9"/>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9"/>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143"/>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43"/>
          <p:cNvSpPr txBox="1"/>
          <p:nvPr>
            <p:ph idx="1" type="body"/>
          </p:nvPr>
        </p:nvSpPr>
        <p:spPr>
          <a:xfrm>
            <a:off x="530352" y="2704665"/>
            <a:ext cx="7772400" cy="1509712"/>
          </a:xfrm>
          <a:prstGeom prst="rect">
            <a:avLst/>
          </a:prstGeom>
          <a:noFill/>
          <a:ln>
            <a:noFill/>
          </a:ln>
        </p:spPr>
        <p:txBody>
          <a:bodyPr anchorCtr="0" anchor="t" bIns="45700" lIns="45700" spcFirstLastPara="1" rIns="45700" wrap="square" tIns="45700">
            <a:norm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7" name="Google Shape;57;p143"/>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43"/>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3"/>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0" name="Shape 60"/>
        <p:cNvGrpSpPr/>
        <p:nvPr/>
      </p:nvGrpSpPr>
      <p:grpSpPr>
        <a:xfrm>
          <a:off x="0" y="0"/>
          <a:ext cx="0" cy="0"/>
          <a:chOff x="0" y="0"/>
          <a:chExt cx="0" cy="0"/>
        </a:xfrm>
      </p:grpSpPr>
      <p:sp>
        <p:nvSpPr>
          <p:cNvPr id="61" name="Google Shape;61;p14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44"/>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144"/>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144"/>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44"/>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14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45"/>
          <p:cNvSpPr txBox="1"/>
          <p:nvPr>
            <p:ph idx="1" type="body"/>
          </p:nvPr>
        </p:nvSpPr>
        <p:spPr>
          <a:xfrm>
            <a:off x="457201"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0" name="Google Shape;70;p145"/>
          <p:cNvSpPr txBox="1"/>
          <p:nvPr>
            <p:ph idx="2" type="body"/>
          </p:nvPr>
        </p:nvSpPr>
        <p:spPr>
          <a:xfrm>
            <a:off x="4645026" y="1859758"/>
            <a:ext cx="4041775" cy="654843"/>
          </a:xfrm>
          <a:prstGeom prst="rect">
            <a:avLst/>
          </a:prstGeom>
          <a:noFill/>
          <a:ln>
            <a:noFill/>
          </a:ln>
        </p:spPr>
        <p:txBody>
          <a:bodyPr anchorCtr="0" anchor="ctr" bIns="0" lIns="45700" spcFirstLastPara="1" rIns="45700" wrap="square" tIns="0">
            <a:norm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1" name="Google Shape;71;p145"/>
          <p:cNvSpPr txBox="1"/>
          <p:nvPr>
            <p:ph idx="3" type="body"/>
          </p:nvPr>
        </p:nvSpPr>
        <p:spPr>
          <a:xfrm>
            <a:off x="457201" y="2514601"/>
            <a:ext cx="4040188"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2" name="Google Shape;72;p145"/>
          <p:cNvSpPr txBox="1"/>
          <p:nvPr>
            <p:ph idx="4" type="body"/>
          </p:nvPr>
        </p:nvSpPr>
        <p:spPr>
          <a:xfrm>
            <a:off x="4645026" y="2514601"/>
            <a:ext cx="4041775"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3" name="Google Shape;73;p145"/>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45"/>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45"/>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146"/>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46"/>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46"/>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147"/>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47"/>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rm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147"/>
          <p:cNvSpPr txBox="1"/>
          <p:nvPr>
            <p:ph idx="2" type="body"/>
          </p:nvPr>
        </p:nvSpPr>
        <p:spPr>
          <a:xfrm>
            <a:off x="3575050" y="1676400"/>
            <a:ext cx="5111751" cy="4572000"/>
          </a:xfrm>
          <a:prstGeom prst="rect">
            <a:avLst/>
          </a:prstGeom>
          <a:noFill/>
          <a:ln>
            <a:noFill/>
          </a:ln>
        </p:spPr>
        <p:txBody>
          <a:bodyPr anchorCtr="0" anchor="t" bIns="45700" lIns="91425" spcFirstLastPara="1" rIns="91425" wrap="square" tIns="0">
            <a:norm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147"/>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47"/>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47"/>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9" name="Shape 9"/>
        <p:cNvGrpSpPr/>
        <p:nvPr/>
      </p:nvGrpSpPr>
      <p:grpSpPr>
        <a:xfrm>
          <a:off x="0" y="0"/>
          <a:ext cx="0" cy="0"/>
          <a:chOff x="0" y="0"/>
          <a:chExt cx="0" cy="0"/>
        </a:xfrm>
      </p:grpSpPr>
      <p:sp>
        <p:nvSpPr>
          <p:cNvPr id="10" name="Google Shape;10;p138"/>
          <p:cNvSpPr/>
          <p:nvPr/>
        </p:nvSpPr>
        <p:spPr>
          <a:xfrm>
            <a:off x="-9526" y="-7144"/>
            <a:ext cx="9163051"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1" name="Google Shape;11;p138"/>
          <p:cNvSpPr/>
          <p:nvPr/>
        </p:nvSpPr>
        <p:spPr>
          <a:xfrm>
            <a:off x="4381501"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2" name="Google Shape;12;p13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lt2"/>
              </a:buClr>
              <a:buSzPts val="5000"/>
              <a:buFont typeface="Calibri"/>
              <a:buNone/>
              <a:defRPr b="0" i="0" sz="50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3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4" name="Google Shape;14;p138"/>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5" name="Google Shape;15;p138"/>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6" name="Google Shape;16;p138"/>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200" u="none" cap="none" strike="noStrike">
                <a:solidFill>
                  <a:srgbClr val="D0E9ED"/>
                </a:solidFill>
                <a:latin typeface="Constantia"/>
                <a:ea typeface="Constantia"/>
                <a:cs typeface="Constantia"/>
                <a:sym typeface="Constantia"/>
              </a:defRPr>
            </a:lvl1pPr>
            <a:lvl2pPr indent="0" lvl="1" marL="0" marR="0" rtl="0" algn="r">
              <a:spcBef>
                <a:spcPts val="0"/>
              </a:spcBef>
              <a:buNone/>
              <a:defRPr b="0" i="0" sz="1200" u="none" cap="none" strike="noStrike">
                <a:solidFill>
                  <a:srgbClr val="D0E9ED"/>
                </a:solidFill>
                <a:latin typeface="Constantia"/>
                <a:ea typeface="Constantia"/>
                <a:cs typeface="Constantia"/>
                <a:sym typeface="Constantia"/>
              </a:defRPr>
            </a:lvl2pPr>
            <a:lvl3pPr indent="0" lvl="2" marL="0" marR="0" rtl="0" algn="r">
              <a:spcBef>
                <a:spcPts val="0"/>
              </a:spcBef>
              <a:buNone/>
              <a:defRPr b="0" i="0" sz="1200" u="none" cap="none" strike="noStrike">
                <a:solidFill>
                  <a:srgbClr val="D0E9ED"/>
                </a:solidFill>
                <a:latin typeface="Constantia"/>
                <a:ea typeface="Constantia"/>
                <a:cs typeface="Constantia"/>
                <a:sym typeface="Constantia"/>
              </a:defRPr>
            </a:lvl3pPr>
            <a:lvl4pPr indent="0" lvl="3" marL="0" marR="0" rtl="0" algn="r">
              <a:spcBef>
                <a:spcPts val="0"/>
              </a:spcBef>
              <a:buNone/>
              <a:defRPr b="0" i="0" sz="1200" u="none" cap="none" strike="noStrike">
                <a:solidFill>
                  <a:srgbClr val="D0E9ED"/>
                </a:solidFill>
                <a:latin typeface="Constantia"/>
                <a:ea typeface="Constantia"/>
                <a:cs typeface="Constantia"/>
                <a:sym typeface="Constantia"/>
              </a:defRPr>
            </a:lvl4pPr>
            <a:lvl5pPr indent="0" lvl="4" marL="0" marR="0" rtl="0" algn="r">
              <a:spcBef>
                <a:spcPts val="0"/>
              </a:spcBef>
              <a:buNone/>
              <a:defRPr b="0" i="0" sz="1200" u="none" cap="none" strike="noStrike">
                <a:solidFill>
                  <a:srgbClr val="D0E9ED"/>
                </a:solidFill>
                <a:latin typeface="Constantia"/>
                <a:ea typeface="Constantia"/>
                <a:cs typeface="Constantia"/>
                <a:sym typeface="Constantia"/>
              </a:defRPr>
            </a:lvl5pPr>
            <a:lvl6pPr indent="0" lvl="5" marL="0" marR="0" rtl="0" algn="r">
              <a:spcBef>
                <a:spcPts val="0"/>
              </a:spcBef>
              <a:buNone/>
              <a:defRPr b="0" i="0" sz="1200" u="none" cap="none" strike="noStrike">
                <a:solidFill>
                  <a:srgbClr val="D0E9ED"/>
                </a:solidFill>
                <a:latin typeface="Constantia"/>
                <a:ea typeface="Constantia"/>
                <a:cs typeface="Constantia"/>
                <a:sym typeface="Constantia"/>
              </a:defRPr>
            </a:lvl6pPr>
            <a:lvl7pPr indent="0" lvl="6" marL="0" marR="0" rtl="0" algn="r">
              <a:spcBef>
                <a:spcPts val="0"/>
              </a:spcBef>
              <a:buNone/>
              <a:defRPr b="0" i="0" sz="1200" u="none" cap="none" strike="noStrike">
                <a:solidFill>
                  <a:srgbClr val="D0E9ED"/>
                </a:solidFill>
                <a:latin typeface="Constantia"/>
                <a:ea typeface="Constantia"/>
                <a:cs typeface="Constantia"/>
                <a:sym typeface="Constantia"/>
              </a:defRPr>
            </a:lvl7pPr>
            <a:lvl8pPr indent="0" lvl="7" marL="0" marR="0" rtl="0" algn="r">
              <a:spcBef>
                <a:spcPts val="0"/>
              </a:spcBef>
              <a:buNone/>
              <a:defRPr b="0" i="0" sz="1200" u="none" cap="none" strike="noStrike">
                <a:solidFill>
                  <a:srgbClr val="D0E9ED"/>
                </a:solidFill>
                <a:latin typeface="Constantia"/>
                <a:ea typeface="Constantia"/>
                <a:cs typeface="Constantia"/>
                <a:sym typeface="Constantia"/>
              </a:defRPr>
            </a:lvl8pPr>
            <a:lvl9pPr indent="0" lvl="8" marL="0" marR="0" rtl="0" algn="r">
              <a:spcBef>
                <a:spcPts val="0"/>
              </a:spcBef>
              <a:buNone/>
              <a:defRPr b="0" i="0" sz="1200" u="none" cap="none" strike="noStrike">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17" name="Google Shape;17;p138"/>
          <p:cNvGrpSpPr/>
          <p:nvPr/>
        </p:nvGrpSpPr>
        <p:grpSpPr>
          <a:xfrm>
            <a:off x="-29294" y="-16113"/>
            <a:ext cx="9198255" cy="1086266"/>
            <a:chOff x="-29322" y="-1971"/>
            <a:chExt cx="9198255" cy="1086266"/>
          </a:xfrm>
        </p:grpSpPr>
        <p:sp>
          <p:nvSpPr>
            <p:cNvPr id="18" name="Google Shape;18;p138"/>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9" name="Google Shape;19;p138"/>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26" name="Shape 26"/>
        <p:cNvGrpSpPr/>
        <p:nvPr/>
      </p:nvGrpSpPr>
      <p:grpSpPr>
        <a:xfrm>
          <a:off x="0" y="0"/>
          <a:ext cx="0" cy="0"/>
          <a:chOff x="0" y="0"/>
          <a:chExt cx="0" cy="0"/>
        </a:xfrm>
      </p:grpSpPr>
      <p:sp>
        <p:nvSpPr>
          <p:cNvPr id="27" name="Google Shape;27;p137"/>
          <p:cNvSpPr/>
          <p:nvPr/>
        </p:nvSpPr>
        <p:spPr>
          <a:xfrm>
            <a:off x="-9526" y="-7144"/>
            <a:ext cx="9163051"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8" name="Google Shape;28;p137"/>
          <p:cNvSpPr/>
          <p:nvPr/>
        </p:nvSpPr>
        <p:spPr>
          <a:xfrm>
            <a:off x="4381501"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9" name="Google Shape;29;p13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13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31" name="Google Shape;31;p137"/>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32" name="Google Shape;32;p137"/>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33" name="Google Shape;33;p137"/>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sz="1200" u="none">
                <a:solidFill>
                  <a:srgbClr val="035C75"/>
                </a:solidFill>
                <a:latin typeface="Constantia"/>
                <a:ea typeface="Constantia"/>
                <a:cs typeface="Constantia"/>
                <a:sym typeface="Constantia"/>
              </a:defRPr>
            </a:lvl1pPr>
            <a:lvl2pPr indent="0" lvl="1" marL="0" marR="0" rtl="0" algn="r">
              <a:spcBef>
                <a:spcPts val="0"/>
              </a:spcBef>
              <a:buNone/>
              <a:defRPr b="0" sz="1200" u="none">
                <a:solidFill>
                  <a:srgbClr val="035C75"/>
                </a:solidFill>
                <a:latin typeface="Constantia"/>
                <a:ea typeface="Constantia"/>
                <a:cs typeface="Constantia"/>
                <a:sym typeface="Constantia"/>
              </a:defRPr>
            </a:lvl2pPr>
            <a:lvl3pPr indent="0" lvl="2" marL="0" marR="0" rtl="0" algn="r">
              <a:spcBef>
                <a:spcPts val="0"/>
              </a:spcBef>
              <a:buNone/>
              <a:defRPr b="0" sz="1200" u="none">
                <a:solidFill>
                  <a:srgbClr val="035C75"/>
                </a:solidFill>
                <a:latin typeface="Constantia"/>
                <a:ea typeface="Constantia"/>
                <a:cs typeface="Constantia"/>
                <a:sym typeface="Constantia"/>
              </a:defRPr>
            </a:lvl3pPr>
            <a:lvl4pPr indent="0" lvl="3" marL="0" marR="0" rtl="0" algn="r">
              <a:spcBef>
                <a:spcPts val="0"/>
              </a:spcBef>
              <a:buNone/>
              <a:defRPr b="0" sz="1200" u="none">
                <a:solidFill>
                  <a:srgbClr val="035C75"/>
                </a:solidFill>
                <a:latin typeface="Constantia"/>
                <a:ea typeface="Constantia"/>
                <a:cs typeface="Constantia"/>
                <a:sym typeface="Constantia"/>
              </a:defRPr>
            </a:lvl4pPr>
            <a:lvl5pPr indent="0" lvl="4" marL="0" marR="0" rtl="0" algn="r">
              <a:spcBef>
                <a:spcPts val="0"/>
              </a:spcBef>
              <a:buNone/>
              <a:defRPr b="0" sz="1200" u="none">
                <a:solidFill>
                  <a:srgbClr val="035C75"/>
                </a:solidFill>
                <a:latin typeface="Constantia"/>
                <a:ea typeface="Constantia"/>
                <a:cs typeface="Constantia"/>
                <a:sym typeface="Constantia"/>
              </a:defRPr>
            </a:lvl5pPr>
            <a:lvl6pPr indent="0" lvl="5" marL="0" marR="0" rtl="0" algn="r">
              <a:spcBef>
                <a:spcPts val="0"/>
              </a:spcBef>
              <a:buNone/>
              <a:defRPr b="0" sz="1200" u="none">
                <a:solidFill>
                  <a:srgbClr val="035C75"/>
                </a:solidFill>
                <a:latin typeface="Constantia"/>
                <a:ea typeface="Constantia"/>
                <a:cs typeface="Constantia"/>
                <a:sym typeface="Constantia"/>
              </a:defRPr>
            </a:lvl6pPr>
            <a:lvl7pPr indent="0" lvl="6" marL="0" marR="0" rtl="0" algn="r">
              <a:spcBef>
                <a:spcPts val="0"/>
              </a:spcBef>
              <a:buNone/>
              <a:defRPr b="0" sz="1200" u="none">
                <a:solidFill>
                  <a:srgbClr val="035C75"/>
                </a:solidFill>
                <a:latin typeface="Constantia"/>
                <a:ea typeface="Constantia"/>
                <a:cs typeface="Constantia"/>
                <a:sym typeface="Constantia"/>
              </a:defRPr>
            </a:lvl7pPr>
            <a:lvl8pPr indent="0" lvl="7" marL="0" marR="0" rtl="0" algn="r">
              <a:spcBef>
                <a:spcPts val="0"/>
              </a:spcBef>
              <a:buNone/>
              <a:defRPr b="0" sz="1200" u="none">
                <a:solidFill>
                  <a:srgbClr val="035C75"/>
                </a:solidFill>
                <a:latin typeface="Constantia"/>
                <a:ea typeface="Constantia"/>
                <a:cs typeface="Constantia"/>
                <a:sym typeface="Constantia"/>
              </a:defRPr>
            </a:lvl8pPr>
            <a:lvl9pPr indent="0" lvl="8" marL="0" marR="0" rtl="0" algn="r">
              <a:spcBef>
                <a:spcPts val="0"/>
              </a:spcBef>
              <a:buNone/>
              <a:defRPr b="0" sz="1200" u="non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34" name="Google Shape;34;p137"/>
          <p:cNvGrpSpPr/>
          <p:nvPr/>
        </p:nvGrpSpPr>
        <p:grpSpPr>
          <a:xfrm>
            <a:off x="-29294" y="-16113"/>
            <a:ext cx="9198255" cy="1086266"/>
            <a:chOff x="-29322" y="-1971"/>
            <a:chExt cx="9198255" cy="1086266"/>
          </a:xfrm>
        </p:grpSpPr>
        <p:sp>
          <p:nvSpPr>
            <p:cNvPr id="35" name="Google Shape;35;p137"/>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36" name="Google Shape;36;p137"/>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image" Target="../media/image36.png"/><Relationship Id="rId4" Type="http://schemas.openxmlformats.org/officeDocument/2006/relationships/image" Target="../media/image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image" Target="../media/image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 Id="rId3" Type="http://schemas.openxmlformats.org/officeDocument/2006/relationships/image" Target="../media/image37.jpg"/><Relationship Id="rId4" Type="http://schemas.openxmlformats.org/officeDocument/2006/relationships/image" Target="../media/image38.png"/><Relationship Id="rId5" Type="http://schemas.openxmlformats.org/officeDocument/2006/relationships/image" Target="../media/image39.jpg"/><Relationship Id="rId6" Type="http://schemas.openxmlformats.org/officeDocument/2006/relationships/image" Target="../media/image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 Id="rId3" Type="http://schemas.openxmlformats.org/officeDocument/2006/relationships/image" Target="../media/image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 Id="rId3" Type="http://schemas.openxmlformats.org/officeDocument/2006/relationships/image" Target="../media/image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image" Target="../media/image40.png"/><Relationship Id="rId4" Type="http://schemas.openxmlformats.org/officeDocument/2006/relationships/image" Target="../media/image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image" Target="../media/image41.png"/><Relationship Id="rId4" Type="http://schemas.openxmlformats.org/officeDocument/2006/relationships/image" Target="../media/image3.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43.png"/><Relationship Id="rId4" Type="http://schemas.openxmlformats.org/officeDocument/2006/relationships/image" Target="../media/image42.png"/><Relationship Id="rId5" Type="http://schemas.openxmlformats.org/officeDocument/2006/relationships/image" Target="../media/image3.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image" Target="../media/image3.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 Id="rId3" Type="http://schemas.openxmlformats.org/officeDocument/2006/relationships/image" Target="../media/image3.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3.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 Id="rId3" Type="http://schemas.openxmlformats.org/officeDocument/2006/relationships/image" Target="../media/image3.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 Id="rId3" Type="http://schemas.openxmlformats.org/officeDocument/2006/relationships/image" Target="../media/image3.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image" Target="../media/image3.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 Id="rId3" Type="http://schemas.openxmlformats.org/officeDocument/2006/relationships/image" Target="../media/image44.png"/><Relationship Id="rId4" Type="http://schemas.openxmlformats.org/officeDocument/2006/relationships/image" Target="../media/image3.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 Id="rId3" Type="http://schemas.openxmlformats.org/officeDocument/2006/relationships/image" Target="../media/image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 Id="rId3" Type="http://schemas.openxmlformats.org/officeDocument/2006/relationships/image" Target="../media/image3.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 Id="rId3" Type="http://schemas.openxmlformats.org/officeDocument/2006/relationships/image" Target="../media/image3.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 Id="rId3" Type="http://schemas.openxmlformats.org/officeDocument/2006/relationships/image" Target="../media/image3.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 Id="rId3" Type="http://schemas.openxmlformats.org/officeDocument/2006/relationships/image" Target="../media/image3.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 Id="rId3" Type="http://schemas.openxmlformats.org/officeDocument/2006/relationships/image" Target="../media/image3.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 Id="rId3" Type="http://schemas.openxmlformats.org/officeDocument/2006/relationships/image" Target="../media/image3.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 Id="rId3" Type="http://schemas.openxmlformats.org/officeDocument/2006/relationships/image" Target="../media/image3.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 Id="rId3" Type="http://schemas.openxmlformats.org/officeDocument/2006/relationships/image" Target="../media/image3.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 Id="rId3" Type="http://schemas.openxmlformats.org/officeDocument/2006/relationships/image" Target="../media/image3.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 Id="rId3" Type="http://schemas.openxmlformats.org/officeDocument/2006/relationships/image" Target="../media/image3.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47.jp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 Id="rId3" Type="http://schemas.openxmlformats.org/officeDocument/2006/relationships/image" Target="../media/image3.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 Id="rId3" Type="http://schemas.openxmlformats.org/officeDocument/2006/relationships/image" Target="../media/image3.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 Id="rId3" Type="http://schemas.openxmlformats.org/officeDocument/2006/relationships/image" Target="../media/image3.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 Id="rId3" Type="http://schemas.openxmlformats.org/officeDocument/2006/relationships/image" Target="../media/image3.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 Id="rId3" Type="http://schemas.openxmlformats.org/officeDocument/2006/relationships/image" Target="../media/image3.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 Id="rId3" Type="http://schemas.openxmlformats.org/officeDocument/2006/relationships/image" Target="../media/image3.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4.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5.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6.jp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7.jpg"/><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8.jp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9.png"/><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0.png"/><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1.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2.png"/><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23.png"/><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24.jpg"/><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2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2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28.png"/><Relationship Id="rId4" Type="http://schemas.openxmlformats.org/officeDocument/2006/relationships/image" Target="../media/image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27.png"/><Relationship Id="rId4" Type="http://schemas.openxmlformats.org/officeDocument/2006/relationships/image" Target="../media/image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29.jpg"/><Relationship Id="rId4" Type="http://schemas.openxmlformats.org/officeDocument/2006/relationships/image" Target="../media/image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30.png"/><Relationship Id="rId4" Type="http://schemas.openxmlformats.org/officeDocument/2006/relationships/image" Target="../media/image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3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3.png"/><Relationship Id="rId4" Type="http://schemas.openxmlformats.org/officeDocument/2006/relationships/image" Target="../media/image3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3.png"/><Relationship Id="rId4" Type="http://schemas.openxmlformats.org/officeDocument/2006/relationships/image" Target="../media/image3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3.png"/><Relationship Id="rId4" Type="http://schemas.openxmlformats.org/officeDocument/2006/relationships/image" Target="../media/image34.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3.png"/><Relationship Id="rId4" Type="http://schemas.openxmlformats.org/officeDocument/2006/relationships/image" Target="../media/image35.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
          <p:cNvSpPr txBox="1"/>
          <p:nvPr>
            <p:ph type="ctrTitle"/>
          </p:nvPr>
        </p:nvSpPr>
        <p:spPr>
          <a:xfrm>
            <a:off x="285720" y="491197"/>
            <a:ext cx="8629680" cy="2133600"/>
          </a:xfrm>
          <a:prstGeom prst="rect">
            <a:avLst/>
          </a:prstGeom>
          <a:noFill/>
          <a:ln>
            <a:noFill/>
          </a:ln>
        </p:spPr>
        <p:txBody>
          <a:bodyPr anchorCtr="0" anchor="b" bIns="0" lIns="0" spcFirstLastPara="1" rIns="18275" wrap="square" tIns="0">
            <a:normAutofit fontScale="90000"/>
          </a:bodyPr>
          <a:lstStyle/>
          <a:p>
            <a:pPr indent="0" lvl="0" marL="0" rtl="0" algn="r">
              <a:spcBef>
                <a:spcPts val="0"/>
              </a:spcBef>
              <a:spcAft>
                <a:spcPts val="0"/>
              </a:spcAft>
              <a:buClr>
                <a:srgbClr val="4CE0EA"/>
              </a:buClr>
              <a:buSzPct val="100000"/>
              <a:buFont typeface="Calibri"/>
              <a:buNone/>
            </a:pPr>
            <a:r>
              <a:rPr lang="en-US"/>
              <a:t>18CSC205J </a:t>
            </a:r>
            <a:br>
              <a:rPr lang="en-US"/>
            </a:br>
            <a:r>
              <a:rPr lang="en-US"/>
              <a:t>OPERATING SYSTEMS  UNIT – II </a:t>
            </a:r>
            <a:endParaRPr/>
          </a:p>
        </p:txBody>
      </p:sp>
      <p:sp>
        <p:nvSpPr>
          <p:cNvPr id="116" name="Google Shape;116;p1"/>
          <p:cNvSpPr txBox="1"/>
          <p:nvPr>
            <p:ph idx="1" type="subTitle"/>
          </p:nvPr>
        </p:nvSpPr>
        <p:spPr>
          <a:xfrm>
            <a:off x="0" y="3221664"/>
            <a:ext cx="9144000" cy="3636336"/>
          </a:xfrm>
          <a:prstGeom prst="rect">
            <a:avLst/>
          </a:prstGeom>
          <a:noFill/>
          <a:ln>
            <a:noFill/>
          </a:ln>
        </p:spPr>
        <p:txBody>
          <a:bodyPr anchorCtr="0" anchor="t" bIns="45700" lIns="0" spcFirstLastPara="1" rIns="18275" wrap="square" tIns="45700">
            <a:normAutofit/>
          </a:bodyPr>
          <a:lstStyle/>
          <a:p>
            <a:pPr indent="0" lvl="0" marL="0" marR="45720" rtl="0" algn="r">
              <a:spcBef>
                <a:spcPts val="0"/>
              </a:spcBef>
              <a:spcAft>
                <a:spcPts val="0"/>
              </a:spcAft>
              <a:buSzPts val="2470"/>
              <a:buNone/>
            </a:pPr>
            <a:r>
              <a:rPr b="1" lang="en-US"/>
              <a:t>Course Learning Rationale (CLR):</a:t>
            </a:r>
            <a:endParaRPr b="1"/>
          </a:p>
          <a:p>
            <a:pPr indent="0" lvl="0" marL="0" marR="45720" rtl="0" algn="r">
              <a:spcBef>
                <a:spcPts val="360"/>
              </a:spcBef>
              <a:spcAft>
                <a:spcPts val="0"/>
              </a:spcAft>
              <a:buSzPts val="1710"/>
              <a:buNone/>
            </a:pPr>
            <a:r>
              <a:rPr lang="en-US" sz="1800"/>
              <a:t>CLR-2 : Insist the Process Management functions of an Operating system</a:t>
            </a:r>
            <a:endParaRPr sz="1800"/>
          </a:p>
          <a:p>
            <a:pPr indent="0" lvl="0" marL="0" marR="45720" rtl="0" algn="r">
              <a:spcBef>
                <a:spcPts val="520"/>
              </a:spcBef>
              <a:spcAft>
                <a:spcPts val="0"/>
              </a:spcAft>
              <a:buSzPts val="2470"/>
              <a:buNone/>
            </a:pPr>
            <a:r>
              <a:rPr b="1" lang="en-US"/>
              <a:t>Course Learning Outcomes (CLO):</a:t>
            </a:r>
            <a:endParaRPr b="1"/>
          </a:p>
          <a:p>
            <a:pPr indent="0" lvl="0" marL="0" marR="45720" rtl="0" algn="r">
              <a:spcBef>
                <a:spcPts val="520"/>
              </a:spcBef>
              <a:spcAft>
                <a:spcPts val="0"/>
              </a:spcAft>
              <a:buSzPts val="2470"/>
              <a:buNone/>
            </a:pPr>
            <a:r>
              <a:rPr lang="en-US"/>
              <a:t>	</a:t>
            </a:r>
            <a:r>
              <a:rPr lang="en-US" sz="1800"/>
              <a:t>CLO-2 : Know the Process management functions of an Operating system</a:t>
            </a:r>
            <a:endParaRPr sz="1800"/>
          </a:p>
        </p:txBody>
      </p:sp>
      <p:pic>
        <p:nvPicPr>
          <p:cNvPr descr="pngfind.com-kingpin-png-4152286 (1).png" id="117" name="Google Shape;117;p1"/>
          <p:cNvPicPr preferRelativeResize="0"/>
          <p:nvPr/>
        </p:nvPicPr>
        <p:blipFill rotWithShape="1">
          <a:blip r:embed="rId3">
            <a:alphaModFix/>
          </a:blip>
          <a:srcRect b="0" l="0" r="0" t="0"/>
          <a:stretch/>
        </p:blipFill>
        <p:spPr>
          <a:xfrm>
            <a:off x="7020272" y="224497"/>
            <a:ext cx="1625600" cy="533400"/>
          </a:xfrm>
          <a:prstGeom prst="rect">
            <a:avLst/>
          </a:prstGeom>
          <a:noFill/>
          <a:ln>
            <a:noFill/>
          </a:ln>
        </p:spPr>
      </p:pic>
      <p:sp>
        <p:nvSpPr>
          <p:cNvPr id="118" name="Google Shape;118;p1"/>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0"/>
          <p:cNvSpPr txBox="1"/>
          <p:nvPr>
            <p:ph type="title"/>
          </p:nvPr>
        </p:nvSpPr>
        <p:spPr>
          <a:xfrm>
            <a:off x="500034" y="71438"/>
            <a:ext cx="6257940" cy="642918"/>
          </a:xfrm>
          <a:prstGeom prst="rect">
            <a:avLst/>
          </a:prstGeom>
          <a:noFill/>
          <a:ln>
            <a:noFill/>
          </a:ln>
        </p:spPr>
        <p:txBody>
          <a:bodyPr anchorCtr="0" anchor="b" bIns="0" lIns="0" spcFirstLastPara="1" rIns="0" wrap="square" tIns="45700">
            <a:normAutofit fontScale="90000"/>
          </a:bodyPr>
          <a:lstStyle/>
          <a:p>
            <a:pPr indent="0" lvl="0" marL="0" rtl="0" algn="ctr">
              <a:spcBef>
                <a:spcPts val="0"/>
              </a:spcBef>
              <a:spcAft>
                <a:spcPts val="0"/>
              </a:spcAft>
              <a:buClr>
                <a:schemeClr val="dk2"/>
              </a:buClr>
              <a:buSzPct val="138888"/>
              <a:buFont typeface="Times New Roman"/>
              <a:buNone/>
            </a:pP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Peterson’s sol..	Algorithm 		</a:t>
            </a:r>
            <a:endParaRPr sz="3600">
              <a:latin typeface="Times New Roman"/>
              <a:ea typeface="Times New Roman"/>
              <a:cs typeface="Times New Roman"/>
              <a:sym typeface="Times New Roman"/>
            </a:endParaRPr>
          </a:p>
        </p:txBody>
      </p:sp>
      <p:pic>
        <p:nvPicPr>
          <p:cNvPr id="187" name="Google Shape;187;p10"/>
          <p:cNvPicPr preferRelativeResize="0"/>
          <p:nvPr>
            <p:ph idx="1" type="body"/>
          </p:nvPr>
        </p:nvPicPr>
        <p:blipFill rotWithShape="1">
          <a:blip r:embed="rId3">
            <a:alphaModFix/>
          </a:blip>
          <a:srcRect b="0" l="0" r="0" t="0"/>
          <a:stretch/>
        </p:blipFill>
        <p:spPr>
          <a:xfrm>
            <a:off x="1420054" y="2257476"/>
            <a:ext cx="6303900" cy="3857700"/>
          </a:xfrm>
          <a:prstGeom prst="rect">
            <a:avLst/>
          </a:prstGeom>
          <a:noFill/>
          <a:ln>
            <a:noFill/>
          </a:ln>
        </p:spPr>
      </p:pic>
      <p:sp>
        <p:nvSpPr>
          <p:cNvPr id="188" name="Google Shape;188;p10"/>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pngfind.com-kingpin-png-4152286 (1).png" id="189" name="Google Shape;189;p10"/>
          <p:cNvPicPr preferRelativeResize="0"/>
          <p:nvPr/>
        </p:nvPicPr>
        <p:blipFill rotWithShape="1">
          <a:blip r:embed="rId4">
            <a:alphaModFix/>
          </a:blip>
          <a:srcRect b="0" l="0" r="0" t="0"/>
          <a:stretch/>
        </p:blipFill>
        <p:spPr>
          <a:xfrm>
            <a:off x="7115507" y="342900"/>
            <a:ext cx="1625600" cy="533400"/>
          </a:xfrm>
          <a:prstGeom prst="rect">
            <a:avLst/>
          </a:prstGeom>
          <a:noFill/>
          <a:ln>
            <a:noFill/>
          </a:ln>
        </p:spPr>
      </p:pic>
      <p:sp>
        <p:nvSpPr>
          <p:cNvPr id="190" name="Google Shape;190;p10"/>
          <p:cNvSpPr/>
          <p:nvPr/>
        </p:nvSpPr>
        <p:spPr>
          <a:xfrm>
            <a:off x="928662" y="1285860"/>
            <a:ext cx="256551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Peterson’s Algorithm </a:t>
            </a:r>
            <a:endParaRPr b="1" sz="2000">
              <a:solidFill>
                <a:schemeClr val="dk1"/>
              </a:solidFill>
              <a:latin typeface="Constantia"/>
              <a:ea typeface="Constantia"/>
              <a:cs typeface="Constantia"/>
              <a:sym typeface="Constantia"/>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100"/>
          <p:cNvSpPr txBox="1"/>
          <p:nvPr>
            <p:ph type="title"/>
          </p:nvPr>
        </p:nvSpPr>
        <p:spPr>
          <a:xfrm>
            <a:off x="1081089" y="163514"/>
            <a:ext cx="7694612" cy="576262"/>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2800"/>
              <a:buFont typeface="Calibri"/>
              <a:buNone/>
            </a:pPr>
            <a:r>
              <a:rPr lang="en-US" sz="2800"/>
              <a:t>Earliest Deadline First Scheduling (EDF)</a:t>
            </a:r>
            <a:endParaRPr sz="2800"/>
          </a:p>
        </p:txBody>
      </p:sp>
      <p:sp>
        <p:nvSpPr>
          <p:cNvPr id="1125" name="Google Shape;1125;p100"/>
          <p:cNvSpPr txBox="1"/>
          <p:nvPr>
            <p:ph idx="1" type="body"/>
          </p:nvPr>
        </p:nvSpPr>
        <p:spPr>
          <a:xfrm>
            <a:off x="0" y="836910"/>
            <a:ext cx="8964488" cy="576044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710"/>
              <a:buChar char="⚫"/>
            </a:pPr>
            <a:r>
              <a:rPr lang="en-US" sz="1800"/>
              <a:t>Recall that P1 has values of </a:t>
            </a:r>
            <a:r>
              <a:rPr b="1" lang="en-US" sz="1800"/>
              <a:t>p1=50 and t1=25 and that values of p2 = 80 and t2= 35</a:t>
            </a:r>
            <a:r>
              <a:rPr lang="en-US" sz="1800"/>
              <a:t>. </a:t>
            </a:r>
            <a:endParaRPr sz="1800"/>
          </a:p>
          <a:p>
            <a:pPr indent="-274320" lvl="0" marL="274320" rtl="0" algn="l">
              <a:spcBef>
                <a:spcPts val="360"/>
              </a:spcBef>
              <a:spcAft>
                <a:spcPts val="0"/>
              </a:spcAft>
              <a:buSzPts val="1710"/>
              <a:buChar char="⚫"/>
            </a:pPr>
            <a:r>
              <a:rPr lang="en-US" sz="1800"/>
              <a:t>The EDF scheduling of these processes in below figure. </a:t>
            </a:r>
            <a:r>
              <a:rPr b="1" lang="en-US" sz="1800"/>
              <a:t>Process P1 has the earliest deadline, so its initial priority is higher than that of process P2.</a:t>
            </a:r>
            <a:endParaRPr b="1" sz="1800"/>
          </a:p>
          <a:p>
            <a:pPr indent="-274320" lvl="0" marL="274320" rtl="0" algn="l">
              <a:spcBef>
                <a:spcPts val="360"/>
              </a:spcBef>
              <a:spcAft>
                <a:spcPts val="0"/>
              </a:spcAft>
              <a:buSzPts val="1710"/>
              <a:buChar char="⚫"/>
            </a:pPr>
            <a:r>
              <a:rPr b="1" lang="en-US" sz="1800"/>
              <a:t> </a:t>
            </a:r>
            <a:r>
              <a:rPr lang="en-US" sz="1800"/>
              <a:t>Process P2 begins running at the end of the CPU burst for P1. However, whereas</a:t>
            </a:r>
            <a:r>
              <a:rPr b="1" lang="en-US" sz="1800"/>
              <a:t> rate-monotonic scheduling allows P1 to preempt P2 at the beginning of its next period at time 50, EDF scheduling allows process P2 to continue running.</a:t>
            </a:r>
            <a:endParaRPr b="1" sz="1800"/>
          </a:p>
          <a:p>
            <a:pPr indent="-274320" lvl="0" marL="274320" rtl="0" algn="l">
              <a:spcBef>
                <a:spcPts val="360"/>
              </a:spcBef>
              <a:spcAft>
                <a:spcPts val="0"/>
              </a:spcAft>
              <a:buSzPts val="1710"/>
              <a:buChar char="⚫"/>
            </a:pPr>
            <a:r>
              <a:rPr lang="en-US" sz="1800"/>
              <a:t>P2 now has a higher priority than P1, because its next deadline (at time 80) is earlier than that of P1 (at time 100).</a:t>
            </a:r>
            <a:endParaRPr sz="1800"/>
          </a:p>
          <a:p>
            <a:pPr indent="-274320" lvl="0" marL="274320" rtl="0" algn="l">
              <a:spcBef>
                <a:spcPts val="360"/>
              </a:spcBef>
              <a:spcAft>
                <a:spcPts val="0"/>
              </a:spcAft>
              <a:buSzPts val="1710"/>
              <a:buChar char="⚫"/>
            </a:pPr>
            <a:r>
              <a:rPr lang="en-US" sz="1800"/>
              <a:t> Thus, </a:t>
            </a:r>
            <a:r>
              <a:rPr b="1" lang="en-US" sz="1800"/>
              <a:t>both P1 and P2 meet their first deadlines</a:t>
            </a:r>
            <a:r>
              <a:rPr lang="en-US" sz="1800"/>
              <a:t>. Process P1 again begins running, at time 60 and completes its second CPU burst at time 85, also meeting its second deadline at time 100. </a:t>
            </a:r>
            <a:endParaRPr sz="1800"/>
          </a:p>
          <a:p>
            <a:pPr indent="-274320" lvl="0" marL="274320" rtl="0" algn="l">
              <a:spcBef>
                <a:spcPts val="360"/>
              </a:spcBef>
              <a:spcAft>
                <a:spcPts val="0"/>
              </a:spcAft>
              <a:buSzPts val="1710"/>
              <a:buChar char="⚫"/>
            </a:pPr>
            <a:r>
              <a:rPr lang="en-US" sz="1800"/>
              <a:t>P2 begins running at this point, only to be preempted by P1 at the start of its next period at time 100. P2 is preempted because P1 has an earlier deadline (time 150) than P2(time 160).</a:t>
            </a:r>
            <a:endParaRPr sz="1800"/>
          </a:p>
          <a:p>
            <a:pPr indent="-274320" lvl="0" marL="274320" rtl="0" algn="l">
              <a:spcBef>
                <a:spcPts val="360"/>
              </a:spcBef>
              <a:spcAft>
                <a:spcPts val="0"/>
              </a:spcAft>
              <a:buSzPts val="1710"/>
              <a:buChar char="⚫"/>
            </a:pPr>
            <a:r>
              <a:rPr lang="en-US" sz="1800"/>
              <a:t> At time 125, P1 completes its CPU burst and P2 resumes execution, finishing at time 145 and meeting its deadline a well. </a:t>
            </a:r>
            <a:endParaRPr sz="1800"/>
          </a:p>
          <a:p>
            <a:pPr indent="-274320" lvl="0" marL="274320" rtl="0" algn="l">
              <a:spcBef>
                <a:spcPts val="360"/>
              </a:spcBef>
              <a:spcAft>
                <a:spcPts val="0"/>
              </a:spcAft>
              <a:buSzPts val="1710"/>
              <a:buChar char="⚫"/>
            </a:pPr>
            <a:r>
              <a:rPr lang="en-US" sz="1800"/>
              <a:t>The system is idle until time 150, when P1 is scheduled to run once again.</a:t>
            </a:r>
            <a:endParaRPr sz="1800"/>
          </a:p>
        </p:txBody>
      </p:sp>
      <p:pic>
        <p:nvPicPr>
          <p:cNvPr descr="pngfind.com-kingpin-png-4152286 (1).png" id="1126" name="Google Shape;1126;p100"/>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127" name="Google Shape;1127;p100"/>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p101"/>
          <p:cNvSpPr txBox="1"/>
          <p:nvPr>
            <p:ph type="title"/>
          </p:nvPr>
        </p:nvSpPr>
        <p:spPr>
          <a:xfrm>
            <a:off x="1081089" y="163514"/>
            <a:ext cx="7694612" cy="576262"/>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2800"/>
              <a:buFont typeface="Calibri"/>
              <a:buNone/>
            </a:pPr>
            <a:r>
              <a:rPr lang="en-US" sz="2800"/>
              <a:t>Earliest Deadline First Scheduling (EDF)</a:t>
            </a:r>
            <a:endParaRPr sz="2800"/>
          </a:p>
        </p:txBody>
      </p:sp>
      <p:sp>
        <p:nvSpPr>
          <p:cNvPr id="1134" name="Google Shape;1134;p101"/>
          <p:cNvSpPr txBox="1"/>
          <p:nvPr>
            <p:ph idx="1" type="body"/>
          </p:nvPr>
        </p:nvSpPr>
        <p:spPr>
          <a:xfrm>
            <a:off x="0" y="836910"/>
            <a:ext cx="8964488" cy="5760442"/>
          </a:xfrm>
          <a:prstGeom prst="rect">
            <a:avLst/>
          </a:prstGeom>
          <a:noFill/>
          <a:ln>
            <a:noFill/>
          </a:ln>
        </p:spPr>
        <p:txBody>
          <a:bodyPr anchorCtr="0" anchor="t" bIns="45700" lIns="91425" spcFirstLastPara="1" rIns="91425" wrap="square" tIns="45700">
            <a:normAutofit/>
          </a:bodyPr>
          <a:lstStyle/>
          <a:p>
            <a:pPr indent="-177800" lvl="0" marL="274320" rtl="0" algn="l">
              <a:spcBef>
                <a:spcPts val="0"/>
              </a:spcBef>
              <a:spcAft>
                <a:spcPts val="0"/>
              </a:spcAft>
              <a:buSzPts val="1520"/>
              <a:buNone/>
            </a:pPr>
            <a:r>
              <a:t/>
            </a:r>
            <a:endParaRPr sz="1600"/>
          </a:p>
          <a:p>
            <a:pPr indent="-177800" lvl="0" marL="274320" rtl="0" algn="l">
              <a:spcBef>
                <a:spcPts val="320"/>
              </a:spcBef>
              <a:spcAft>
                <a:spcPts val="0"/>
              </a:spcAft>
              <a:buSzPts val="1520"/>
              <a:buNone/>
            </a:pPr>
            <a:r>
              <a:t/>
            </a:r>
            <a:endParaRPr sz="1600"/>
          </a:p>
          <a:p>
            <a:pPr indent="-177800" lvl="0" marL="274320" rtl="0" algn="l">
              <a:spcBef>
                <a:spcPts val="320"/>
              </a:spcBef>
              <a:spcAft>
                <a:spcPts val="0"/>
              </a:spcAft>
              <a:buSzPts val="1520"/>
              <a:buNone/>
            </a:pPr>
            <a:r>
              <a:t/>
            </a:r>
            <a:endParaRPr sz="1600"/>
          </a:p>
          <a:p>
            <a:pPr indent="-177800" lvl="0" marL="274320" rtl="0" algn="l">
              <a:spcBef>
                <a:spcPts val="320"/>
              </a:spcBef>
              <a:spcAft>
                <a:spcPts val="0"/>
              </a:spcAft>
              <a:buSzPts val="1520"/>
              <a:buNone/>
            </a:pPr>
            <a:r>
              <a:t/>
            </a:r>
            <a:endParaRPr sz="1600"/>
          </a:p>
          <a:p>
            <a:pPr indent="-177800" lvl="0" marL="274320" rtl="0" algn="l">
              <a:spcBef>
                <a:spcPts val="320"/>
              </a:spcBef>
              <a:spcAft>
                <a:spcPts val="0"/>
              </a:spcAft>
              <a:buSzPts val="1520"/>
              <a:buNone/>
            </a:pPr>
            <a:r>
              <a:t/>
            </a:r>
            <a:endParaRPr sz="1600"/>
          </a:p>
          <a:p>
            <a:pPr indent="-177800" lvl="0" marL="274320" rtl="0" algn="l">
              <a:spcBef>
                <a:spcPts val="320"/>
              </a:spcBef>
              <a:spcAft>
                <a:spcPts val="0"/>
              </a:spcAft>
              <a:buSzPts val="1520"/>
              <a:buNone/>
            </a:pPr>
            <a:r>
              <a:t/>
            </a:r>
            <a:endParaRPr sz="1600"/>
          </a:p>
          <a:p>
            <a:pPr indent="-177800" lvl="0" marL="274320" rtl="0" algn="l">
              <a:spcBef>
                <a:spcPts val="320"/>
              </a:spcBef>
              <a:spcAft>
                <a:spcPts val="0"/>
              </a:spcAft>
              <a:buSzPts val="1520"/>
              <a:buNone/>
            </a:pPr>
            <a:r>
              <a:t/>
            </a:r>
            <a:endParaRPr sz="1600"/>
          </a:p>
          <a:p>
            <a:pPr indent="-274320" lvl="0" marL="274320" rtl="0" algn="l">
              <a:spcBef>
                <a:spcPts val="400"/>
              </a:spcBef>
              <a:spcAft>
                <a:spcPts val="0"/>
              </a:spcAft>
              <a:buSzPts val="1900"/>
              <a:buChar char="⚫"/>
            </a:pPr>
            <a:r>
              <a:rPr lang="en-US" sz="2000"/>
              <a:t>Unlike the rate-monotonic algorithm, </a:t>
            </a:r>
            <a:r>
              <a:rPr b="1" lang="en-US" sz="2000"/>
              <a:t>EDF scheduling does not require that processes be periodic, nor must a process require a constant amount of CPU time per burst. </a:t>
            </a:r>
            <a:endParaRPr b="1" sz="2000"/>
          </a:p>
          <a:p>
            <a:pPr indent="-274320" lvl="0" marL="274320" rtl="0" algn="l">
              <a:spcBef>
                <a:spcPts val="400"/>
              </a:spcBef>
              <a:spcAft>
                <a:spcPts val="0"/>
              </a:spcAft>
              <a:buSzPts val="1900"/>
              <a:buChar char="⚫"/>
            </a:pPr>
            <a:r>
              <a:rPr lang="en-US" sz="2000"/>
              <a:t>The </a:t>
            </a:r>
            <a:r>
              <a:rPr b="1" lang="en-US" sz="2000"/>
              <a:t>only requirement is that a process announce its deadline to the scheduler when it becomes runnable. </a:t>
            </a:r>
            <a:endParaRPr b="1" sz="2000"/>
          </a:p>
          <a:p>
            <a:pPr indent="-274320" lvl="0" marL="274320" rtl="0" algn="l">
              <a:spcBef>
                <a:spcPts val="400"/>
              </a:spcBef>
              <a:spcAft>
                <a:spcPts val="0"/>
              </a:spcAft>
              <a:buSzPts val="1900"/>
              <a:buChar char="⚫"/>
            </a:pPr>
            <a:r>
              <a:rPr lang="en-US" sz="2000"/>
              <a:t>The appeal of EDF scheduling is that it is theoretically optimal -- theoretically, it can schedule processes so that each process </a:t>
            </a:r>
            <a:r>
              <a:rPr b="1" lang="en-US" sz="2000"/>
              <a:t>can meet its deadline requirements and CPU utilization will be 100 percent</a:t>
            </a:r>
            <a:r>
              <a:rPr lang="en-US" sz="2000"/>
              <a:t>. </a:t>
            </a:r>
            <a:endParaRPr sz="2000"/>
          </a:p>
          <a:p>
            <a:pPr indent="-274320" lvl="0" marL="274320" rtl="0" algn="l">
              <a:spcBef>
                <a:spcPts val="400"/>
              </a:spcBef>
              <a:spcAft>
                <a:spcPts val="0"/>
              </a:spcAft>
              <a:buSzPts val="1900"/>
              <a:buChar char="⚫"/>
            </a:pPr>
            <a:r>
              <a:rPr lang="en-US" sz="2000"/>
              <a:t>In practice, however, it is </a:t>
            </a:r>
            <a:r>
              <a:rPr b="1" lang="en-US" sz="2000"/>
              <a:t>impossible to achieve this level of CPU utilization </a:t>
            </a:r>
            <a:r>
              <a:rPr lang="en-US" sz="2000"/>
              <a:t>due to the cost of context switching between processes and interrupt handling.</a:t>
            </a:r>
            <a:endParaRPr sz="2000"/>
          </a:p>
        </p:txBody>
      </p:sp>
      <p:pic>
        <p:nvPicPr>
          <p:cNvPr id="1135" name="Google Shape;1135;p101"/>
          <p:cNvPicPr preferRelativeResize="0"/>
          <p:nvPr/>
        </p:nvPicPr>
        <p:blipFill rotWithShape="1">
          <a:blip r:embed="rId3">
            <a:alphaModFix/>
          </a:blip>
          <a:srcRect b="39867" l="711" r="711" t="40184"/>
          <a:stretch/>
        </p:blipFill>
        <p:spPr>
          <a:xfrm>
            <a:off x="251520" y="836910"/>
            <a:ext cx="8712968" cy="1676574"/>
          </a:xfrm>
          <a:prstGeom prst="rect">
            <a:avLst/>
          </a:prstGeom>
          <a:noFill/>
          <a:ln>
            <a:noFill/>
          </a:ln>
        </p:spPr>
      </p:pic>
      <p:pic>
        <p:nvPicPr>
          <p:cNvPr descr="pngfind.com-kingpin-png-4152286 (1).png" id="1136" name="Google Shape;1136;p101"/>
          <p:cNvPicPr preferRelativeResize="0"/>
          <p:nvPr/>
        </p:nvPicPr>
        <p:blipFill rotWithShape="1">
          <a:blip r:embed="rId4">
            <a:alphaModFix/>
          </a:blip>
          <a:srcRect b="0" l="0" r="0" t="0"/>
          <a:stretch/>
        </p:blipFill>
        <p:spPr>
          <a:xfrm>
            <a:off x="7095579" y="260648"/>
            <a:ext cx="1625600" cy="533400"/>
          </a:xfrm>
          <a:prstGeom prst="rect">
            <a:avLst/>
          </a:prstGeom>
          <a:noFill/>
          <a:ln>
            <a:noFill/>
          </a:ln>
        </p:spPr>
      </p:pic>
      <p:sp>
        <p:nvSpPr>
          <p:cNvPr id="1137" name="Google Shape;1137;p101"/>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10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5130"/>
              <a:buNone/>
            </a:pPr>
            <a:r>
              <a:t/>
            </a:r>
            <a:endParaRPr b="1" sz="5400">
              <a:solidFill>
                <a:srgbClr val="006600"/>
              </a:solidFill>
            </a:endParaRPr>
          </a:p>
          <a:p>
            <a:pPr indent="0" lvl="0" marL="0" rtl="0" algn="ctr">
              <a:spcBef>
                <a:spcPts val="1080"/>
              </a:spcBef>
              <a:spcAft>
                <a:spcPts val="0"/>
              </a:spcAft>
              <a:buSzPts val="5130"/>
              <a:buNone/>
            </a:pPr>
            <a:r>
              <a:rPr b="1" lang="en-US" sz="5400">
                <a:solidFill>
                  <a:srgbClr val="006600"/>
                </a:solidFill>
              </a:rPr>
              <a:t>Deadlocks</a:t>
            </a:r>
            <a:endParaRPr sz="5400"/>
          </a:p>
        </p:txBody>
      </p:sp>
      <p:pic>
        <p:nvPicPr>
          <p:cNvPr descr="pngfind.com-kingpin-png-4152286 (1).png" id="1143" name="Google Shape;1143;p102"/>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144" name="Google Shape;1144;p102"/>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pic>
        <p:nvPicPr>
          <p:cNvPr id="1149" name="Google Shape;1149;p103"/>
          <p:cNvPicPr preferRelativeResize="0"/>
          <p:nvPr/>
        </p:nvPicPr>
        <p:blipFill rotWithShape="1">
          <a:blip r:embed="rId3">
            <a:alphaModFix/>
          </a:blip>
          <a:srcRect b="0" l="0" r="0" t="0"/>
          <a:stretch/>
        </p:blipFill>
        <p:spPr>
          <a:xfrm>
            <a:off x="5436096" y="404665"/>
            <a:ext cx="3312368" cy="1702585"/>
          </a:xfrm>
          <a:prstGeom prst="rect">
            <a:avLst/>
          </a:prstGeom>
          <a:noFill/>
          <a:ln>
            <a:noFill/>
          </a:ln>
        </p:spPr>
      </p:pic>
      <p:sp>
        <p:nvSpPr>
          <p:cNvPr id="1150" name="Google Shape;1150;p103"/>
          <p:cNvSpPr txBox="1"/>
          <p:nvPr>
            <p:ph type="title"/>
          </p:nvPr>
        </p:nvSpPr>
        <p:spPr>
          <a:xfrm>
            <a:off x="457200" y="533401"/>
            <a:ext cx="8229600" cy="591344"/>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                                                                                     Deadlocks</a:t>
            </a:r>
            <a:endParaRPr b="1">
              <a:solidFill>
                <a:srgbClr val="006600"/>
              </a:solidFill>
            </a:endParaRPr>
          </a:p>
        </p:txBody>
      </p:sp>
      <p:sp>
        <p:nvSpPr>
          <p:cNvPr id="1151" name="Google Shape;1151;p103"/>
          <p:cNvSpPr txBox="1"/>
          <p:nvPr>
            <p:ph idx="1" type="body"/>
          </p:nvPr>
        </p:nvSpPr>
        <p:spPr>
          <a:xfrm>
            <a:off x="457200" y="1772817"/>
            <a:ext cx="8229600" cy="4704184"/>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Char char="⚫"/>
            </a:pPr>
            <a:r>
              <a:rPr lang="en-US" sz="2000"/>
              <a:t>Assume 2 process, P1 and p2. </a:t>
            </a:r>
            <a:endParaRPr sz="2000"/>
          </a:p>
          <a:p>
            <a:pPr indent="-274320" lvl="0" marL="274320" rtl="0" algn="l">
              <a:spcBef>
                <a:spcPts val="400"/>
              </a:spcBef>
              <a:spcAft>
                <a:spcPts val="0"/>
              </a:spcAft>
              <a:buSzPts val="1900"/>
              <a:buChar char="⚫"/>
            </a:pPr>
            <a:r>
              <a:rPr lang="en-US" sz="2000"/>
              <a:t>When p1 process is holding resource R1 and requesting for resource R2, where it is hold by process P2. This state is </a:t>
            </a:r>
            <a:r>
              <a:rPr b="1" lang="en-US" sz="2000">
                <a:solidFill>
                  <a:srgbClr val="FF00FF"/>
                </a:solidFill>
              </a:rPr>
              <a:t>DEADLOCK</a:t>
            </a:r>
            <a:r>
              <a:rPr lang="en-US" sz="2000"/>
              <a:t>. </a:t>
            </a:r>
            <a:endParaRPr sz="2000"/>
          </a:p>
        </p:txBody>
      </p:sp>
      <p:pic>
        <p:nvPicPr>
          <p:cNvPr id="1152" name="Google Shape;1152;p103"/>
          <p:cNvPicPr preferRelativeResize="0"/>
          <p:nvPr/>
        </p:nvPicPr>
        <p:blipFill rotWithShape="1">
          <a:blip r:embed="rId4">
            <a:alphaModFix/>
          </a:blip>
          <a:srcRect b="0" l="0" r="0" t="0"/>
          <a:stretch/>
        </p:blipFill>
        <p:spPr>
          <a:xfrm>
            <a:off x="395536" y="3212977"/>
            <a:ext cx="5099232" cy="3031976"/>
          </a:xfrm>
          <a:prstGeom prst="rect">
            <a:avLst/>
          </a:prstGeom>
          <a:noFill/>
          <a:ln>
            <a:noFill/>
          </a:ln>
        </p:spPr>
      </p:pic>
      <p:pic>
        <p:nvPicPr>
          <p:cNvPr id="1153" name="Google Shape;1153;p103"/>
          <p:cNvPicPr preferRelativeResize="0"/>
          <p:nvPr/>
        </p:nvPicPr>
        <p:blipFill rotWithShape="1">
          <a:blip r:embed="rId5">
            <a:alphaModFix/>
          </a:blip>
          <a:srcRect b="0" l="0" r="0" t="0"/>
          <a:stretch/>
        </p:blipFill>
        <p:spPr>
          <a:xfrm>
            <a:off x="6012161" y="3573017"/>
            <a:ext cx="2793871" cy="1656184"/>
          </a:xfrm>
          <a:prstGeom prst="rect">
            <a:avLst/>
          </a:prstGeom>
          <a:noFill/>
          <a:ln>
            <a:noFill/>
          </a:ln>
        </p:spPr>
      </p:pic>
      <p:pic>
        <p:nvPicPr>
          <p:cNvPr descr="pngfind.com-kingpin-png-4152286 (1).png" id="1154" name="Google Shape;1154;p103"/>
          <p:cNvPicPr preferRelativeResize="0"/>
          <p:nvPr/>
        </p:nvPicPr>
        <p:blipFill rotWithShape="1">
          <a:blip r:embed="rId6">
            <a:alphaModFix/>
          </a:blip>
          <a:srcRect b="0" l="0" r="0" t="0"/>
          <a:stretch/>
        </p:blipFill>
        <p:spPr>
          <a:xfrm>
            <a:off x="7095579" y="260648"/>
            <a:ext cx="1625600" cy="533400"/>
          </a:xfrm>
          <a:prstGeom prst="rect">
            <a:avLst/>
          </a:prstGeom>
          <a:noFill/>
          <a:ln>
            <a:noFill/>
          </a:ln>
        </p:spPr>
      </p:pic>
      <p:sp>
        <p:nvSpPr>
          <p:cNvPr id="1155" name="Google Shape;1155;p103"/>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104"/>
          <p:cNvSpPr txBox="1"/>
          <p:nvPr>
            <p:ph type="title"/>
          </p:nvPr>
        </p:nvSpPr>
        <p:spPr>
          <a:xfrm>
            <a:off x="467544" y="404664"/>
            <a:ext cx="8077200" cy="609600"/>
          </a:xfrm>
          <a:prstGeom prst="rect">
            <a:avLst/>
          </a:prstGeom>
          <a:noFill/>
          <a:ln>
            <a:noFill/>
          </a:ln>
        </p:spPr>
        <p:txBody>
          <a:bodyPr anchorCtr="0" anchor="b" bIns="0" lIns="0" spcFirstLastPara="1" rIns="0" wrap="square" tIns="45700">
            <a:normAutofit fontScale="90000"/>
          </a:bodyPr>
          <a:lstStyle/>
          <a:p>
            <a:pPr indent="0" lvl="0" marL="0" rtl="0" algn="l">
              <a:lnSpc>
                <a:spcPct val="100000"/>
              </a:lnSpc>
              <a:spcBef>
                <a:spcPts val="0"/>
              </a:spcBef>
              <a:spcAft>
                <a:spcPts val="0"/>
              </a:spcAft>
              <a:buClr>
                <a:srgbClr val="006600"/>
              </a:buClr>
              <a:buSzPct val="100000"/>
              <a:buFont typeface="Calibri"/>
              <a:buNone/>
            </a:pPr>
            <a:r>
              <a:rPr b="1" lang="en-US">
                <a:solidFill>
                  <a:srgbClr val="006600"/>
                </a:solidFill>
              </a:rPr>
              <a:t>System Model</a:t>
            </a:r>
            <a:endParaRPr b="1">
              <a:solidFill>
                <a:srgbClr val="006600"/>
              </a:solidFill>
            </a:endParaRPr>
          </a:p>
        </p:txBody>
      </p:sp>
      <p:sp>
        <p:nvSpPr>
          <p:cNvPr id="1162" name="Google Shape;1162;p104"/>
          <p:cNvSpPr txBox="1"/>
          <p:nvPr>
            <p:ph idx="1" type="body"/>
          </p:nvPr>
        </p:nvSpPr>
        <p:spPr>
          <a:xfrm>
            <a:off x="539552" y="1124744"/>
            <a:ext cx="7776864" cy="540060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lnSpc>
                <a:spcPct val="100000"/>
              </a:lnSpc>
              <a:spcBef>
                <a:spcPts val="0"/>
              </a:spcBef>
              <a:spcAft>
                <a:spcPts val="0"/>
              </a:spcAft>
              <a:buSzPct val="95000"/>
              <a:buChar char="⚫"/>
            </a:pPr>
            <a:r>
              <a:rPr lang="en-US"/>
              <a:t>Assume resource types R</a:t>
            </a:r>
            <a:r>
              <a:rPr baseline="-25000" lang="en-US"/>
              <a:t>1</a:t>
            </a:r>
            <a:r>
              <a:rPr lang="en-US"/>
              <a:t>, R</a:t>
            </a:r>
            <a:r>
              <a:rPr baseline="-25000" lang="en-US"/>
              <a:t>2</a:t>
            </a:r>
            <a:r>
              <a:rPr lang="en-US"/>
              <a:t>, . . ., R</a:t>
            </a:r>
            <a:r>
              <a:rPr baseline="-25000" lang="en-US"/>
              <a:t>m</a:t>
            </a:r>
            <a:endParaRPr baseline="-25000"/>
          </a:p>
          <a:p>
            <a:pPr indent="-247015" lvl="2" marL="914400" rtl="0" algn="l">
              <a:lnSpc>
                <a:spcPct val="100000"/>
              </a:lnSpc>
              <a:spcBef>
                <a:spcPts val="296"/>
              </a:spcBef>
              <a:spcAft>
                <a:spcPts val="0"/>
              </a:spcAft>
              <a:buSzPct val="70000"/>
              <a:buFont typeface="Arimo"/>
              <a:buNone/>
            </a:pPr>
            <a:r>
              <a:rPr lang="en-US" sz="1600"/>
              <a:t>CPU cycles, memory space, I/O devices</a:t>
            </a:r>
            <a:endParaRPr sz="1600"/>
          </a:p>
          <a:p>
            <a:pPr indent="-247015" lvl="1" marL="640080" rtl="0" algn="l">
              <a:spcBef>
                <a:spcPts val="444"/>
              </a:spcBef>
              <a:spcAft>
                <a:spcPts val="0"/>
              </a:spcAft>
              <a:buSzPct val="85000"/>
              <a:buChar char="⚫"/>
            </a:pPr>
            <a:r>
              <a:rPr lang="en-US"/>
              <a:t>Each resource type </a:t>
            </a:r>
            <a:r>
              <a:rPr i="1" lang="en-US"/>
              <a:t>R</a:t>
            </a:r>
            <a:r>
              <a:rPr baseline="-25000" lang="en-US"/>
              <a:t>i</a:t>
            </a:r>
            <a:r>
              <a:rPr lang="en-US"/>
              <a:t> has </a:t>
            </a:r>
            <a:r>
              <a:rPr i="1" lang="en-US"/>
              <a:t>1 or more</a:t>
            </a:r>
            <a:r>
              <a:rPr baseline="-25000" lang="en-US"/>
              <a:t> </a:t>
            </a:r>
            <a:r>
              <a:rPr lang="en-US"/>
              <a:t>instances</a:t>
            </a:r>
            <a:endParaRPr/>
          </a:p>
          <a:p>
            <a:pPr indent="-127190" lvl="1" marL="640080" rtl="0" algn="l">
              <a:spcBef>
                <a:spcPts val="444"/>
              </a:spcBef>
              <a:spcAft>
                <a:spcPts val="0"/>
              </a:spcAft>
              <a:buSzPct val="85000"/>
              <a:buNone/>
            </a:pPr>
            <a:r>
              <a:t/>
            </a:r>
            <a:endParaRPr/>
          </a:p>
          <a:p>
            <a:pPr indent="-274320" lvl="0" marL="274320" rtl="0" algn="l">
              <a:lnSpc>
                <a:spcPct val="100000"/>
              </a:lnSpc>
              <a:spcBef>
                <a:spcPts val="481"/>
              </a:spcBef>
              <a:spcAft>
                <a:spcPts val="0"/>
              </a:spcAft>
              <a:buSzPct val="95000"/>
              <a:buChar char="⚫"/>
            </a:pPr>
            <a:r>
              <a:rPr lang="en-US"/>
              <a:t>Each process utilizes a resource as follows:</a:t>
            </a:r>
            <a:endParaRPr/>
          </a:p>
          <a:p>
            <a:pPr indent="-274320" lvl="0" marL="274320" rtl="0" algn="l">
              <a:spcBef>
                <a:spcPts val="700"/>
              </a:spcBef>
              <a:spcAft>
                <a:spcPts val="0"/>
              </a:spcAft>
              <a:buSzPct val="95000"/>
              <a:buChar char="⚫"/>
            </a:pPr>
            <a:r>
              <a:rPr lang="en-US" u="sng">
                <a:solidFill>
                  <a:srgbClr val="FF3300"/>
                </a:solidFill>
              </a:rPr>
              <a:t>Request</a:t>
            </a:r>
            <a:r>
              <a:rPr lang="en-US"/>
              <a:t> </a:t>
            </a:r>
            <a:endParaRPr/>
          </a:p>
          <a:p>
            <a:pPr indent="0" lvl="2" marL="548640" rtl="0" algn="l">
              <a:spcBef>
                <a:spcPts val="700"/>
              </a:spcBef>
              <a:spcAft>
                <a:spcPts val="0"/>
              </a:spcAft>
              <a:buSzPct val="70000"/>
              <a:buNone/>
            </a:pPr>
            <a:r>
              <a:rPr lang="en-US"/>
              <a:t>The process requests the resource. </a:t>
            </a:r>
            <a:endParaRPr/>
          </a:p>
          <a:p>
            <a:pPr indent="0" lvl="2" marL="548640" rtl="0" algn="l">
              <a:spcBef>
                <a:spcPts val="700"/>
              </a:spcBef>
              <a:spcAft>
                <a:spcPts val="0"/>
              </a:spcAft>
              <a:buSzPct val="70000"/>
              <a:buNone/>
            </a:pPr>
            <a:r>
              <a:rPr lang="en-US" sz="1600"/>
              <a:t>If (resource == available)</a:t>
            </a:r>
            <a:endParaRPr sz="1600"/>
          </a:p>
          <a:p>
            <a:pPr indent="0" lvl="2" marL="548640" rtl="0" algn="l">
              <a:spcBef>
                <a:spcPts val="700"/>
              </a:spcBef>
              <a:spcAft>
                <a:spcPts val="0"/>
              </a:spcAft>
              <a:buSzPct val="70000"/>
              <a:buNone/>
            </a:pPr>
            <a:r>
              <a:rPr lang="en-US" sz="1600"/>
              <a:t>   Grant the resource</a:t>
            </a:r>
            <a:endParaRPr sz="1600"/>
          </a:p>
          <a:p>
            <a:pPr indent="0" lvl="2" marL="548640" rtl="0" algn="l">
              <a:spcBef>
                <a:spcPts val="700"/>
              </a:spcBef>
              <a:spcAft>
                <a:spcPts val="0"/>
              </a:spcAft>
              <a:buSzPct val="70000"/>
              <a:buNone/>
            </a:pPr>
            <a:r>
              <a:rPr lang="en-US" sz="1600"/>
              <a:t>else</a:t>
            </a:r>
            <a:endParaRPr sz="1600"/>
          </a:p>
          <a:p>
            <a:pPr indent="0" lvl="2" marL="548640" rtl="0" algn="l">
              <a:spcBef>
                <a:spcPts val="700"/>
              </a:spcBef>
              <a:spcAft>
                <a:spcPts val="0"/>
              </a:spcAft>
              <a:buSzPct val="70000"/>
              <a:buNone/>
            </a:pPr>
            <a:r>
              <a:rPr lang="en-US" sz="1600"/>
              <a:t>    Wait</a:t>
            </a:r>
            <a:endParaRPr sz="1600"/>
          </a:p>
          <a:p>
            <a:pPr indent="-274320" lvl="0" marL="274320" rtl="0" algn="l">
              <a:spcBef>
                <a:spcPts val="700"/>
              </a:spcBef>
              <a:spcAft>
                <a:spcPts val="0"/>
              </a:spcAft>
              <a:buSzPct val="95000"/>
              <a:buChar char="⚫"/>
            </a:pPr>
            <a:r>
              <a:rPr lang="en-US" u="sng">
                <a:solidFill>
                  <a:srgbClr val="FF3300"/>
                </a:solidFill>
              </a:rPr>
              <a:t>Use </a:t>
            </a:r>
            <a:endParaRPr u="sng">
              <a:solidFill>
                <a:srgbClr val="FF3300"/>
              </a:solidFill>
            </a:endParaRPr>
          </a:p>
          <a:p>
            <a:pPr indent="-247015" lvl="1" marL="640080" rtl="0" algn="l">
              <a:lnSpc>
                <a:spcPct val="100000"/>
              </a:lnSpc>
              <a:spcBef>
                <a:spcPts val="700"/>
              </a:spcBef>
              <a:spcAft>
                <a:spcPts val="0"/>
              </a:spcAft>
              <a:buSzPct val="85000"/>
              <a:buChar char="⚫"/>
            </a:pPr>
            <a:r>
              <a:rPr lang="en-US" sz="1600"/>
              <a:t>The process use the resource</a:t>
            </a:r>
            <a:endParaRPr sz="1600"/>
          </a:p>
          <a:p>
            <a:pPr indent="-274320" lvl="0" marL="274320" rtl="0" algn="l">
              <a:spcBef>
                <a:spcPts val="700"/>
              </a:spcBef>
              <a:spcAft>
                <a:spcPts val="0"/>
              </a:spcAft>
              <a:buSzPct val="95000"/>
              <a:buChar char="⚫"/>
            </a:pPr>
            <a:r>
              <a:rPr lang="en-US" u="sng">
                <a:solidFill>
                  <a:srgbClr val="FF3300"/>
                </a:solidFill>
              </a:rPr>
              <a:t>Release</a:t>
            </a:r>
            <a:endParaRPr u="sng">
              <a:solidFill>
                <a:srgbClr val="FF3300"/>
              </a:solidFill>
            </a:endParaRPr>
          </a:p>
          <a:p>
            <a:pPr indent="-247015" lvl="1" marL="640080" rtl="0" algn="l">
              <a:lnSpc>
                <a:spcPct val="100000"/>
              </a:lnSpc>
              <a:spcBef>
                <a:spcPts val="700"/>
              </a:spcBef>
              <a:spcAft>
                <a:spcPts val="0"/>
              </a:spcAft>
              <a:buSzPct val="85000"/>
              <a:buChar char="⚫"/>
            </a:pPr>
            <a:r>
              <a:rPr lang="en-US" sz="1600"/>
              <a:t>The process release the resource</a:t>
            </a:r>
            <a:endParaRPr sz="1600"/>
          </a:p>
        </p:txBody>
      </p:sp>
      <p:pic>
        <p:nvPicPr>
          <p:cNvPr descr="pngfind.com-kingpin-png-4152286 (1).png" id="1163" name="Google Shape;1163;p104"/>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164" name="Google Shape;1164;p10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105"/>
          <p:cNvSpPr txBox="1"/>
          <p:nvPr>
            <p:ph type="title"/>
          </p:nvPr>
        </p:nvSpPr>
        <p:spPr>
          <a:xfrm>
            <a:off x="467544" y="332656"/>
            <a:ext cx="8077200" cy="609600"/>
          </a:xfrm>
          <a:prstGeom prst="rect">
            <a:avLst/>
          </a:prstGeom>
          <a:noFill/>
          <a:ln>
            <a:noFill/>
          </a:ln>
        </p:spPr>
        <p:txBody>
          <a:bodyPr anchorCtr="0" anchor="b" bIns="0" lIns="0" spcFirstLastPara="1" rIns="0" wrap="square" tIns="45700">
            <a:normAutofit fontScale="90000"/>
          </a:bodyPr>
          <a:lstStyle/>
          <a:p>
            <a:pPr indent="0" lvl="0" marL="0" rtl="0" algn="l">
              <a:lnSpc>
                <a:spcPct val="100000"/>
              </a:lnSpc>
              <a:spcBef>
                <a:spcPts val="0"/>
              </a:spcBef>
              <a:spcAft>
                <a:spcPts val="0"/>
              </a:spcAft>
              <a:buClr>
                <a:srgbClr val="006600"/>
              </a:buClr>
              <a:buSzPct val="100000"/>
              <a:buFont typeface="Calibri"/>
              <a:buNone/>
            </a:pPr>
            <a:r>
              <a:rPr b="1" lang="en-US" sz="3600">
                <a:solidFill>
                  <a:srgbClr val="006600"/>
                </a:solidFill>
              </a:rPr>
              <a:t>Deadlock Characterization</a:t>
            </a:r>
            <a:br>
              <a:rPr b="1" lang="en-US">
                <a:solidFill>
                  <a:srgbClr val="006600"/>
                </a:solidFill>
              </a:rPr>
            </a:br>
            <a:r>
              <a:rPr b="1" lang="en-US" sz="1600">
                <a:solidFill>
                  <a:srgbClr val="006600"/>
                </a:solidFill>
              </a:rPr>
              <a:t>Repeated University Question</a:t>
            </a:r>
            <a:endParaRPr b="1" sz="1600">
              <a:solidFill>
                <a:srgbClr val="006600"/>
              </a:solidFill>
            </a:endParaRPr>
          </a:p>
        </p:txBody>
      </p:sp>
      <p:sp>
        <p:nvSpPr>
          <p:cNvPr id="1171" name="Google Shape;1171;p105"/>
          <p:cNvSpPr txBox="1"/>
          <p:nvPr>
            <p:ph idx="1" type="body"/>
          </p:nvPr>
        </p:nvSpPr>
        <p:spPr>
          <a:xfrm>
            <a:off x="251520" y="1556793"/>
            <a:ext cx="8424936" cy="5301208"/>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lnSpc>
                <a:spcPct val="90000"/>
              </a:lnSpc>
              <a:spcBef>
                <a:spcPts val="0"/>
              </a:spcBef>
              <a:spcAft>
                <a:spcPts val="0"/>
              </a:spcAft>
              <a:buSzPct val="95000"/>
              <a:buChar char="⚫"/>
            </a:pPr>
            <a:r>
              <a:rPr b="1" lang="en-US">
                <a:solidFill>
                  <a:srgbClr val="FF0000"/>
                </a:solidFill>
              </a:rPr>
              <a:t>Mutual exclusion:</a:t>
            </a:r>
            <a:r>
              <a:rPr lang="en-US">
                <a:solidFill>
                  <a:srgbClr val="FF0000"/>
                </a:solidFill>
              </a:rPr>
              <a:t> </a:t>
            </a:r>
            <a:r>
              <a:rPr lang="en-US"/>
              <a:t> </a:t>
            </a:r>
            <a:endParaRPr/>
          </a:p>
          <a:p>
            <a:pPr indent="-247015" lvl="1" marL="640080" rtl="0" algn="l">
              <a:lnSpc>
                <a:spcPct val="90000"/>
              </a:lnSpc>
              <a:spcBef>
                <a:spcPts val="444"/>
              </a:spcBef>
              <a:spcAft>
                <a:spcPts val="0"/>
              </a:spcAft>
              <a:buSzPct val="85000"/>
              <a:buChar char="⚫"/>
            </a:pPr>
            <a:r>
              <a:rPr lang="en-US"/>
              <a:t>Only one process at a time can use a resource. If another process requests, they need to wait.</a:t>
            </a:r>
            <a:endParaRPr/>
          </a:p>
          <a:p>
            <a:pPr indent="-127190" lvl="1" marL="640080" rtl="0" algn="l">
              <a:lnSpc>
                <a:spcPct val="90000"/>
              </a:lnSpc>
              <a:spcBef>
                <a:spcPts val="444"/>
              </a:spcBef>
              <a:spcAft>
                <a:spcPts val="0"/>
              </a:spcAft>
              <a:buSzPct val="85000"/>
              <a:buNone/>
            </a:pPr>
            <a:r>
              <a:t/>
            </a:r>
            <a:endParaRPr/>
          </a:p>
          <a:p>
            <a:pPr indent="-274320" lvl="0" marL="274320" rtl="0" algn="l">
              <a:lnSpc>
                <a:spcPct val="90000"/>
              </a:lnSpc>
              <a:spcBef>
                <a:spcPts val="481"/>
              </a:spcBef>
              <a:spcAft>
                <a:spcPts val="0"/>
              </a:spcAft>
              <a:buSzPct val="95000"/>
              <a:buChar char="⚫"/>
            </a:pPr>
            <a:r>
              <a:rPr b="1" lang="en-US">
                <a:solidFill>
                  <a:srgbClr val="FF0000"/>
                </a:solidFill>
              </a:rPr>
              <a:t>Hold and wait:</a:t>
            </a:r>
            <a:r>
              <a:rPr lang="en-US">
                <a:solidFill>
                  <a:srgbClr val="FF0000"/>
                </a:solidFill>
              </a:rPr>
              <a:t>  </a:t>
            </a:r>
            <a:endParaRPr>
              <a:solidFill>
                <a:srgbClr val="FF0000"/>
              </a:solidFill>
            </a:endParaRPr>
          </a:p>
          <a:p>
            <a:pPr indent="-247015" lvl="1" marL="640080" rtl="0" algn="l">
              <a:lnSpc>
                <a:spcPct val="90000"/>
              </a:lnSpc>
              <a:spcBef>
                <a:spcPts val="444"/>
              </a:spcBef>
              <a:spcAft>
                <a:spcPts val="0"/>
              </a:spcAft>
              <a:buSzPct val="85000"/>
              <a:buChar char="⚫"/>
            </a:pPr>
            <a:r>
              <a:rPr lang="en-US"/>
              <a:t>A process holding at least one resource is waiting to acquire additional resources which is held by other processes </a:t>
            </a:r>
            <a:endParaRPr/>
          </a:p>
          <a:p>
            <a:pPr indent="-127190" lvl="1" marL="640080" rtl="0" algn="l">
              <a:lnSpc>
                <a:spcPct val="90000"/>
              </a:lnSpc>
              <a:spcBef>
                <a:spcPts val="444"/>
              </a:spcBef>
              <a:spcAft>
                <a:spcPts val="0"/>
              </a:spcAft>
              <a:buSzPct val="85000"/>
              <a:buNone/>
            </a:pPr>
            <a:r>
              <a:t/>
            </a:r>
            <a:endParaRPr/>
          </a:p>
          <a:p>
            <a:pPr indent="-274320" lvl="0" marL="274320" rtl="0" algn="l">
              <a:lnSpc>
                <a:spcPct val="90000"/>
              </a:lnSpc>
              <a:spcBef>
                <a:spcPts val="481"/>
              </a:spcBef>
              <a:spcAft>
                <a:spcPts val="0"/>
              </a:spcAft>
              <a:buSzPct val="95000"/>
              <a:buChar char="⚫"/>
            </a:pPr>
            <a:r>
              <a:rPr b="1" lang="en-US">
                <a:solidFill>
                  <a:srgbClr val="FF0000"/>
                </a:solidFill>
              </a:rPr>
              <a:t>No preemption:</a:t>
            </a:r>
            <a:r>
              <a:rPr lang="en-US">
                <a:solidFill>
                  <a:srgbClr val="FF0000"/>
                </a:solidFill>
              </a:rPr>
              <a:t>  </a:t>
            </a:r>
            <a:endParaRPr>
              <a:solidFill>
                <a:srgbClr val="FF0000"/>
              </a:solidFill>
            </a:endParaRPr>
          </a:p>
          <a:p>
            <a:pPr indent="-247015" lvl="1" marL="640080" rtl="0" algn="l">
              <a:lnSpc>
                <a:spcPct val="90000"/>
              </a:lnSpc>
              <a:spcBef>
                <a:spcPts val="444"/>
              </a:spcBef>
              <a:spcAft>
                <a:spcPts val="0"/>
              </a:spcAft>
              <a:buSzPct val="85000"/>
              <a:buChar char="⚫"/>
            </a:pPr>
            <a:r>
              <a:rPr lang="en-US"/>
              <a:t>A resource can be released only voluntarily by the process holding it after that process has completed its task </a:t>
            </a:r>
            <a:endParaRPr/>
          </a:p>
          <a:p>
            <a:pPr indent="-127190" lvl="1" marL="640080" rtl="0" algn="l">
              <a:lnSpc>
                <a:spcPct val="90000"/>
              </a:lnSpc>
              <a:spcBef>
                <a:spcPts val="444"/>
              </a:spcBef>
              <a:spcAft>
                <a:spcPts val="0"/>
              </a:spcAft>
              <a:buSzPct val="85000"/>
              <a:buNone/>
            </a:pPr>
            <a:r>
              <a:t/>
            </a:r>
            <a:endParaRPr/>
          </a:p>
          <a:p>
            <a:pPr indent="-274320" lvl="0" marL="274320" rtl="0" algn="l">
              <a:lnSpc>
                <a:spcPct val="90000"/>
              </a:lnSpc>
              <a:spcBef>
                <a:spcPts val="481"/>
              </a:spcBef>
              <a:spcAft>
                <a:spcPts val="0"/>
              </a:spcAft>
              <a:buSzPct val="95000"/>
              <a:buChar char="⚫"/>
            </a:pPr>
            <a:r>
              <a:rPr b="1" lang="en-US">
                <a:solidFill>
                  <a:srgbClr val="FF0000"/>
                </a:solidFill>
              </a:rPr>
              <a:t>Circular wait:</a:t>
            </a:r>
            <a:r>
              <a:rPr lang="en-US">
                <a:solidFill>
                  <a:srgbClr val="FF0000"/>
                </a:solidFill>
              </a:rPr>
              <a:t>  </a:t>
            </a:r>
            <a:endParaRPr>
              <a:solidFill>
                <a:srgbClr val="FF0000"/>
              </a:solidFill>
            </a:endParaRPr>
          </a:p>
          <a:p>
            <a:pPr indent="-247015" lvl="1" marL="640080" rtl="0" algn="l">
              <a:lnSpc>
                <a:spcPct val="90000"/>
              </a:lnSpc>
              <a:spcBef>
                <a:spcPts val="444"/>
              </a:spcBef>
              <a:spcAft>
                <a:spcPts val="0"/>
              </a:spcAft>
              <a:buSzPct val="85000"/>
              <a:buChar char="⚫"/>
            </a:pPr>
            <a:r>
              <a:rPr lang="en-US"/>
              <a:t>There exists a set {</a:t>
            </a:r>
            <a:r>
              <a:rPr i="1" lang="en-US"/>
              <a:t>P</a:t>
            </a:r>
            <a:r>
              <a:rPr baseline="-25000" lang="en-US"/>
              <a:t>0</a:t>
            </a:r>
            <a:r>
              <a:rPr lang="en-US"/>
              <a:t>, </a:t>
            </a:r>
            <a:r>
              <a:rPr i="1" lang="en-US"/>
              <a:t>P</a:t>
            </a:r>
            <a:r>
              <a:rPr baseline="-25000" lang="en-US"/>
              <a:t>1</a:t>
            </a:r>
            <a:r>
              <a:rPr lang="en-US"/>
              <a:t>, …, </a:t>
            </a:r>
            <a:r>
              <a:rPr i="1" lang="en-US"/>
              <a:t>P</a:t>
            </a:r>
            <a:r>
              <a:rPr baseline="-25000" lang="en-US"/>
              <a:t>0</a:t>
            </a:r>
            <a:r>
              <a:rPr lang="en-US"/>
              <a:t>} of waiting processes </a:t>
            </a:r>
            <a:endParaRPr/>
          </a:p>
          <a:p>
            <a:pPr indent="0" lvl="1" marL="274320" rtl="0" algn="l">
              <a:lnSpc>
                <a:spcPct val="90000"/>
              </a:lnSpc>
              <a:spcBef>
                <a:spcPts val="277"/>
              </a:spcBef>
              <a:spcAft>
                <a:spcPts val="0"/>
              </a:spcAft>
              <a:buSzPct val="85000"/>
              <a:buNone/>
            </a:pPr>
            <a:r>
              <a:rPr i="1" lang="en-US" sz="1500"/>
              <a:t>P</a:t>
            </a:r>
            <a:r>
              <a:rPr baseline="-25000" lang="en-US" sz="1500"/>
              <a:t>0 </a:t>
            </a:r>
            <a:r>
              <a:rPr lang="en-US" sz="1500"/>
              <a:t>is waiting for a resource that is held by </a:t>
            </a:r>
            <a:r>
              <a:rPr i="1" lang="en-US" sz="1500"/>
              <a:t>P</a:t>
            </a:r>
            <a:r>
              <a:rPr baseline="-25000" lang="en-US" sz="1500"/>
              <a:t>1</a:t>
            </a:r>
            <a:r>
              <a:rPr lang="en-US" sz="1500"/>
              <a:t> </a:t>
            </a:r>
            <a:endParaRPr sz="1500"/>
          </a:p>
          <a:p>
            <a:pPr indent="0" lvl="1" marL="274320" rtl="0" algn="l">
              <a:lnSpc>
                <a:spcPct val="90000"/>
              </a:lnSpc>
              <a:spcBef>
                <a:spcPts val="277"/>
              </a:spcBef>
              <a:spcAft>
                <a:spcPts val="0"/>
              </a:spcAft>
              <a:buSzPct val="85000"/>
              <a:buNone/>
            </a:pPr>
            <a:r>
              <a:rPr i="1" lang="en-US" sz="1500"/>
              <a:t>P</a:t>
            </a:r>
            <a:r>
              <a:rPr baseline="-25000" lang="en-US" sz="1500"/>
              <a:t>1</a:t>
            </a:r>
            <a:r>
              <a:rPr lang="en-US" sz="1500"/>
              <a:t> is waiting for a resource that is held by </a:t>
            </a:r>
            <a:r>
              <a:rPr i="1" lang="en-US" sz="1500"/>
              <a:t>P</a:t>
            </a:r>
            <a:r>
              <a:rPr baseline="-25000" lang="en-US" sz="1500"/>
              <a:t>2</a:t>
            </a:r>
            <a:endParaRPr baseline="-25000" sz="1500"/>
          </a:p>
          <a:p>
            <a:pPr indent="0" lvl="1" marL="274320" rtl="0" algn="l">
              <a:lnSpc>
                <a:spcPct val="90000"/>
              </a:lnSpc>
              <a:spcBef>
                <a:spcPts val="277"/>
              </a:spcBef>
              <a:spcAft>
                <a:spcPts val="0"/>
              </a:spcAft>
              <a:buSzPct val="85000"/>
              <a:buNone/>
            </a:pPr>
            <a:r>
              <a:rPr i="1" lang="en-US" sz="1500"/>
              <a:t>P</a:t>
            </a:r>
            <a:r>
              <a:rPr baseline="-25000" i="1" lang="en-US" sz="1500"/>
              <a:t>n</a:t>
            </a:r>
            <a:r>
              <a:rPr baseline="-25000" lang="en-US" sz="1500"/>
              <a:t>–1</a:t>
            </a:r>
            <a:r>
              <a:rPr lang="en-US" sz="1500"/>
              <a:t> is waiting for a resource that is held by </a:t>
            </a:r>
            <a:r>
              <a:rPr i="1" lang="en-US" sz="1500"/>
              <a:t>P</a:t>
            </a:r>
            <a:r>
              <a:rPr baseline="-25000" lang="en-US" sz="1500"/>
              <a:t>n</a:t>
            </a:r>
            <a:r>
              <a:rPr lang="en-US" sz="1500"/>
              <a:t> </a:t>
            </a:r>
            <a:endParaRPr sz="1500"/>
          </a:p>
          <a:p>
            <a:pPr indent="-274320" lvl="0" marL="274320" rtl="0" algn="l">
              <a:lnSpc>
                <a:spcPct val="90000"/>
              </a:lnSpc>
              <a:spcBef>
                <a:spcPts val="277"/>
              </a:spcBef>
              <a:spcAft>
                <a:spcPts val="0"/>
              </a:spcAft>
              <a:buSzPct val="95000"/>
              <a:buFont typeface="Arial"/>
              <a:buNone/>
            </a:pPr>
            <a:r>
              <a:rPr i="1" lang="en-US" sz="1500"/>
              <a:t>	P</a:t>
            </a:r>
            <a:r>
              <a:rPr baseline="-25000" lang="en-US" sz="1500"/>
              <a:t>n</a:t>
            </a:r>
            <a:r>
              <a:rPr lang="en-US" sz="1500"/>
              <a:t> is waiting for a resource that is held by </a:t>
            </a:r>
            <a:r>
              <a:rPr i="1" lang="en-US" sz="1500"/>
              <a:t>P</a:t>
            </a:r>
            <a:r>
              <a:rPr baseline="-25000" lang="en-US" sz="1500"/>
              <a:t>0</a:t>
            </a:r>
            <a:r>
              <a:rPr lang="en-US" sz="1500"/>
              <a:t> </a:t>
            </a:r>
            <a:endParaRPr sz="1500"/>
          </a:p>
          <a:p>
            <a:pPr indent="-274320" lvl="0" marL="274320" rtl="0" algn="l">
              <a:lnSpc>
                <a:spcPct val="90000"/>
              </a:lnSpc>
              <a:spcBef>
                <a:spcPts val="314"/>
              </a:spcBef>
              <a:spcAft>
                <a:spcPts val="0"/>
              </a:spcAft>
              <a:buSzPct val="95000"/>
              <a:buFont typeface="Arial"/>
              <a:buNone/>
            </a:pPr>
            <a:r>
              <a:t/>
            </a:r>
            <a:endParaRPr sz="1700"/>
          </a:p>
        </p:txBody>
      </p:sp>
      <p:sp>
        <p:nvSpPr>
          <p:cNvPr id="1172" name="Google Shape;1172;p105"/>
          <p:cNvSpPr txBox="1"/>
          <p:nvPr/>
        </p:nvSpPr>
        <p:spPr>
          <a:xfrm>
            <a:off x="395536" y="1014314"/>
            <a:ext cx="6675715" cy="402291"/>
          </a:xfrm>
          <a:prstGeom prst="rect">
            <a:avLst/>
          </a:prstGeom>
          <a:noFill/>
          <a:ln>
            <a:noFill/>
          </a:ln>
        </p:spPr>
        <p:txBody>
          <a:bodyPr anchorCtr="0" anchor="ctr"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2000"/>
              <a:buFont typeface="Helvetica Neue"/>
              <a:buNone/>
            </a:pPr>
            <a:r>
              <a:rPr lang="en-US" sz="2000">
                <a:solidFill>
                  <a:srgbClr val="000000"/>
                </a:solidFill>
                <a:latin typeface="Helvetica Neue"/>
                <a:ea typeface="Helvetica Neue"/>
                <a:cs typeface="Helvetica Neue"/>
                <a:sym typeface="Helvetica Neue"/>
              </a:rPr>
              <a:t>Deadlock can arise if </a:t>
            </a:r>
            <a:r>
              <a:rPr lang="en-US" sz="2000" u="sng">
                <a:solidFill>
                  <a:srgbClr val="000000"/>
                </a:solidFill>
                <a:latin typeface="Helvetica Neue"/>
                <a:ea typeface="Helvetica Neue"/>
                <a:cs typeface="Helvetica Neue"/>
                <a:sym typeface="Helvetica Neue"/>
              </a:rPr>
              <a:t>four</a:t>
            </a:r>
            <a:r>
              <a:rPr lang="en-US" sz="2000">
                <a:solidFill>
                  <a:srgbClr val="000000"/>
                </a:solidFill>
                <a:latin typeface="Helvetica Neue"/>
                <a:ea typeface="Helvetica Neue"/>
                <a:cs typeface="Helvetica Neue"/>
                <a:sym typeface="Helvetica Neue"/>
              </a:rPr>
              <a:t> conditions hold simultaneously.</a:t>
            </a:r>
            <a:endParaRPr sz="2000">
              <a:solidFill>
                <a:srgbClr val="000000"/>
              </a:solidFill>
              <a:latin typeface="Helvetica Neue"/>
              <a:ea typeface="Helvetica Neue"/>
              <a:cs typeface="Helvetica Neue"/>
              <a:sym typeface="Helvetica Neue"/>
            </a:endParaRPr>
          </a:p>
        </p:txBody>
      </p:sp>
      <p:sp>
        <p:nvSpPr>
          <p:cNvPr id="1173" name="Google Shape;1173;p105"/>
          <p:cNvSpPr/>
          <p:nvPr/>
        </p:nvSpPr>
        <p:spPr>
          <a:xfrm>
            <a:off x="5868144" y="5805264"/>
            <a:ext cx="504056" cy="360040"/>
          </a:xfrm>
          <a:prstGeom prst="ellipse">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chemeClr val="dk1"/>
                </a:solidFill>
                <a:latin typeface="Constantia"/>
                <a:ea typeface="Constantia"/>
                <a:cs typeface="Constantia"/>
                <a:sym typeface="Constantia"/>
              </a:rPr>
              <a:t>P</a:t>
            </a:r>
            <a:r>
              <a:rPr b="1" baseline="-25000" lang="en-US" sz="1000">
                <a:solidFill>
                  <a:schemeClr val="dk1"/>
                </a:solidFill>
                <a:latin typeface="Constantia"/>
                <a:ea typeface="Constantia"/>
                <a:cs typeface="Constantia"/>
                <a:sym typeface="Constantia"/>
              </a:rPr>
              <a:t>0</a:t>
            </a:r>
            <a:endParaRPr b="1" baseline="-25000" sz="1000">
              <a:solidFill>
                <a:schemeClr val="dk1"/>
              </a:solidFill>
              <a:latin typeface="Constantia"/>
              <a:ea typeface="Constantia"/>
              <a:cs typeface="Constantia"/>
              <a:sym typeface="Constantia"/>
            </a:endParaRPr>
          </a:p>
        </p:txBody>
      </p:sp>
      <p:sp>
        <p:nvSpPr>
          <p:cNvPr id="1174" name="Google Shape;1174;p105"/>
          <p:cNvSpPr/>
          <p:nvPr/>
        </p:nvSpPr>
        <p:spPr>
          <a:xfrm>
            <a:off x="6660232" y="5805264"/>
            <a:ext cx="504056" cy="360040"/>
          </a:xfrm>
          <a:prstGeom prst="ellipse">
            <a:avLst/>
          </a:prstGeom>
          <a:solidFill>
            <a:srgbClr val="FF99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chemeClr val="dk1"/>
                </a:solidFill>
                <a:latin typeface="Constantia"/>
                <a:ea typeface="Constantia"/>
                <a:cs typeface="Constantia"/>
                <a:sym typeface="Constantia"/>
              </a:rPr>
              <a:t>P</a:t>
            </a:r>
            <a:r>
              <a:rPr b="1" baseline="-25000" lang="en-US" sz="1000">
                <a:solidFill>
                  <a:schemeClr val="dk1"/>
                </a:solidFill>
                <a:latin typeface="Constantia"/>
                <a:ea typeface="Constantia"/>
                <a:cs typeface="Constantia"/>
                <a:sym typeface="Constantia"/>
              </a:rPr>
              <a:t>1</a:t>
            </a:r>
            <a:endParaRPr b="1" baseline="-25000" sz="1000">
              <a:solidFill>
                <a:schemeClr val="dk1"/>
              </a:solidFill>
              <a:latin typeface="Constantia"/>
              <a:ea typeface="Constantia"/>
              <a:cs typeface="Constantia"/>
              <a:sym typeface="Constantia"/>
            </a:endParaRPr>
          </a:p>
        </p:txBody>
      </p:sp>
      <p:sp>
        <p:nvSpPr>
          <p:cNvPr id="1175" name="Google Shape;1175;p105"/>
          <p:cNvSpPr/>
          <p:nvPr/>
        </p:nvSpPr>
        <p:spPr>
          <a:xfrm>
            <a:off x="8460432" y="5805683"/>
            <a:ext cx="504056" cy="360040"/>
          </a:xfrm>
          <a:prstGeom prst="ellipse">
            <a:avLst/>
          </a:prstGeom>
          <a:solidFill>
            <a:srgbClr val="00FFFF"/>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chemeClr val="dk1"/>
                </a:solidFill>
                <a:latin typeface="Constantia"/>
                <a:ea typeface="Constantia"/>
                <a:cs typeface="Constantia"/>
                <a:sym typeface="Constantia"/>
              </a:rPr>
              <a:t>P</a:t>
            </a:r>
            <a:r>
              <a:rPr b="1" baseline="-25000" lang="en-US" sz="1000">
                <a:solidFill>
                  <a:schemeClr val="dk1"/>
                </a:solidFill>
                <a:latin typeface="Constantia"/>
                <a:ea typeface="Constantia"/>
                <a:cs typeface="Constantia"/>
                <a:sym typeface="Constantia"/>
              </a:rPr>
              <a:t>n</a:t>
            </a:r>
            <a:endParaRPr b="1" baseline="-25000" sz="1000">
              <a:solidFill>
                <a:schemeClr val="dk1"/>
              </a:solidFill>
              <a:latin typeface="Constantia"/>
              <a:ea typeface="Constantia"/>
              <a:cs typeface="Constantia"/>
              <a:sym typeface="Constantia"/>
            </a:endParaRPr>
          </a:p>
        </p:txBody>
      </p:sp>
      <p:sp>
        <p:nvSpPr>
          <p:cNvPr id="1176" name="Google Shape;1176;p105"/>
          <p:cNvSpPr/>
          <p:nvPr/>
        </p:nvSpPr>
        <p:spPr>
          <a:xfrm>
            <a:off x="7668344" y="5777675"/>
            <a:ext cx="648072" cy="388047"/>
          </a:xfrm>
          <a:prstGeom prst="ellipse">
            <a:avLst/>
          </a:prstGeom>
          <a:solidFill>
            <a:srgbClr val="FFFFCC"/>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dk1"/>
                </a:solidFill>
                <a:latin typeface="Constantia"/>
                <a:ea typeface="Constantia"/>
                <a:cs typeface="Constantia"/>
                <a:sym typeface="Constantia"/>
              </a:rPr>
              <a:t>P</a:t>
            </a:r>
            <a:r>
              <a:rPr b="1" baseline="-25000" lang="en-US" sz="800">
                <a:solidFill>
                  <a:schemeClr val="dk1"/>
                </a:solidFill>
                <a:latin typeface="Constantia"/>
                <a:ea typeface="Constantia"/>
                <a:cs typeface="Constantia"/>
                <a:sym typeface="Constantia"/>
              </a:rPr>
              <a:t>n-1</a:t>
            </a:r>
            <a:endParaRPr b="1" baseline="-25000" sz="800">
              <a:solidFill>
                <a:schemeClr val="dk1"/>
              </a:solidFill>
              <a:latin typeface="Constantia"/>
              <a:ea typeface="Constantia"/>
              <a:cs typeface="Constantia"/>
              <a:sym typeface="Constantia"/>
            </a:endParaRPr>
          </a:p>
        </p:txBody>
      </p:sp>
      <p:cxnSp>
        <p:nvCxnSpPr>
          <p:cNvPr id="1177" name="Google Shape;1177;p105"/>
          <p:cNvCxnSpPr>
            <a:endCxn id="1174" idx="2"/>
          </p:cNvCxnSpPr>
          <p:nvPr/>
        </p:nvCxnSpPr>
        <p:spPr>
          <a:xfrm>
            <a:off x="6372232" y="5971784"/>
            <a:ext cx="288000" cy="13500"/>
          </a:xfrm>
          <a:prstGeom prst="curvedConnector3">
            <a:avLst>
              <a:gd fmla="val 50000" name="adj1"/>
            </a:avLst>
          </a:prstGeom>
          <a:noFill/>
          <a:ln cap="flat" cmpd="sng" w="9525">
            <a:solidFill>
              <a:schemeClr val="dk1"/>
            </a:solidFill>
            <a:prstDash val="solid"/>
            <a:round/>
            <a:headEnd len="sm" w="sm" type="none"/>
            <a:tailEnd len="med" w="med" type="stealth"/>
          </a:ln>
        </p:spPr>
      </p:cxnSp>
      <p:cxnSp>
        <p:nvCxnSpPr>
          <p:cNvPr id="1178" name="Google Shape;1178;p105"/>
          <p:cNvCxnSpPr/>
          <p:nvPr/>
        </p:nvCxnSpPr>
        <p:spPr>
          <a:xfrm>
            <a:off x="7164288" y="5985702"/>
            <a:ext cx="504056" cy="0"/>
          </a:xfrm>
          <a:prstGeom prst="straightConnector1">
            <a:avLst/>
          </a:prstGeom>
          <a:noFill/>
          <a:ln cap="flat" cmpd="sng" w="9525">
            <a:solidFill>
              <a:schemeClr val="dk1"/>
            </a:solidFill>
            <a:prstDash val="solid"/>
            <a:round/>
            <a:headEnd len="sm" w="sm" type="none"/>
            <a:tailEnd len="med" w="med" type="stealth"/>
          </a:ln>
        </p:spPr>
      </p:cxnSp>
      <p:cxnSp>
        <p:nvCxnSpPr>
          <p:cNvPr id="1179" name="Google Shape;1179;p105"/>
          <p:cNvCxnSpPr>
            <a:endCxn id="1175" idx="2"/>
          </p:cNvCxnSpPr>
          <p:nvPr/>
        </p:nvCxnSpPr>
        <p:spPr>
          <a:xfrm>
            <a:off x="8316432" y="5971603"/>
            <a:ext cx="144000" cy="14100"/>
          </a:xfrm>
          <a:prstGeom prst="straightConnector1">
            <a:avLst/>
          </a:prstGeom>
          <a:noFill/>
          <a:ln cap="flat" cmpd="sng" w="9525">
            <a:solidFill>
              <a:schemeClr val="dk1"/>
            </a:solidFill>
            <a:prstDash val="solid"/>
            <a:round/>
            <a:headEnd len="sm" w="sm" type="none"/>
            <a:tailEnd len="med" w="med" type="stealth"/>
          </a:ln>
        </p:spPr>
      </p:cxnSp>
      <p:cxnSp>
        <p:nvCxnSpPr>
          <p:cNvPr id="1180" name="Google Shape;1180;p105"/>
          <p:cNvCxnSpPr>
            <a:stCxn id="1175" idx="4"/>
          </p:cNvCxnSpPr>
          <p:nvPr/>
        </p:nvCxnSpPr>
        <p:spPr>
          <a:xfrm rot="5400000">
            <a:off x="7410010" y="4875873"/>
            <a:ext cx="12600" cy="2592300"/>
          </a:xfrm>
          <a:prstGeom prst="curvedConnector4">
            <a:avLst>
              <a:gd fmla="val 3523183" name="adj1"/>
              <a:gd fmla="val 98441" name="adj2"/>
            </a:avLst>
          </a:prstGeom>
          <a:noFill/>
          <a:ln cap="flat" cmpd="sng" w="9525">
            <a:solidFill>
              <a:schemeClr val="dk1"/>
            </a:solidFill>
            <a:prstDash val="solid"/>
            <a:round/>
            <a:headEnd len="sm" w="sm" type="none"/>
            <a:tailEnd len="med" w="med" type="stealth"/>
          </a:ln>
        </p:spPr>
      </p:cxnSp>
      <p:pic>
        <p:nvPicPr>
          <p:cNvPr descr="pngfind.com-kingpin-png-4152286 (1).png" id="1181" name="Google Shape;1181;p105"/>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182" name="Google Shape;1182;p105"/>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06"/>
          <p:cNvSpPr txBox="1"/>
          <p:nvPr>
            <p:ph type="title"/>
          </p:nvPr>
        </p:nvSpPr>
        <p:spPr>
          <a:xfrm>
            <a:off x="323528" y="332656"/>
            <a:ext cx="6643464" cy="6858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3600"/>
              <a:buFont typeface="Calibri"/>
              <a:buNone/>
            </a:pPr>
            <a:r>
              <a:rPr b="1" lang="en-US" sz="3600">
                <a:solidFill>
                  <a:srgbClr val="006600"/>
                </a:solidFill>
              </a:rPr>
              <a:t>Resource-Allocation Graph</a:t>
            </a:r>
            <a:endParaRPr b="1" sz="3600"/>
          </a:p>
        </p:txBody>
      </p:sp>
      <p:sp>
        <p:nvSpPr>
          <p:cNvPr id="1189" name="Google Shape;1189;p106"/>
          <p:cNvSpPr txBox="1"/>
          <p:nvPr>
            <p:ph idx="1" type="body"/>
          </p:nvPr>
        </p:nvSpPr>
        <p:spPr>
          <a:xfrm>
            <a:off x="609600" y="1052737"/>
            <a:ext cx="8077200" cy="4178348"/>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710"/>
              <a:buNone/>
            </a:pPr>
            <a:r>
              <a:rPr lang="en-US" sz="1800"/>
              <a:t>Deadlocks are described in terms of directed graph called </a:t>
            </a:r>
            <a:r>
              <a:rPr lang="en-US" sz="1800">
                <a:solidFill>
                  <a:srgbClr val="FF0000"/>
                </a:solidFill>
              </a:rPr>
              <a:t>Resource Allocation Graph.</a:t>
            </a:r>
            <a:endParaRPr sz="1800">
              <a:solidFill>
                <a:srgbClr val="FF0000"/>
              </a:solidFill>
            </a:endParaRPr>
          </a:p>
          <a:p>
            <a:pPr indent="0" lvl="0" marL="0" rtl="0" algn="just">
              <a:spcBef>
                <a:spcPts val="360"/>
              </a:spcBef>
              <a:spcAft>
                <a:spcPts val="0"/>
              </a:spcAft>
              <a:buSzPts val="1710"/>
              <a:buNone/>
            </a:pPr>
            <a:r>
              <a:rPr lang="en-US" sz="1800"/>
              <a:t>Graph consists of a</a:t>
            </a:r>
            <a:r>
              <a:rPr lang="en-US" sz="1800">
                <a:solidFill>
                  <a:srgbClr val="000000"/>
                </a:solidFill>
                <a:latin typeface="Helvetica Neue"/>
                <a:ea typeface="Helvetica Neue"/>
                <a:cs typeface="Helvetica Neue"/>
                <a:sym typeface="Helvetica Neue"/>
              </a:rPr>
              <a:t> set of vertices </a:t>
            </a:r>
            <a:r>
              <a:rPr i="1" lang="en-US" sz="1800">
                <a:solidFill>
                  <a:srgbClr val="000000"/>
                </a:solidFill>
                <a:latin typeface="Helvetica Neue"/>
                <a:ea typeface="Helvetica Neue"/>
                <a:cs typeface="Helvetica Neue"/>
                <a:sym typeface="Helvetica Neue"/>
              </a:rPr>
              <a:t>V</a:t>
            </a:r>
            <a:r>
              <a:rPr lang="en-US" sz="1800">
                <a:solidFill>
                  <a:srgbClr val="000000"/>
                </a:solidFill>
                <a:latin typeface="Helvetica Neue"/>
                <a:ea typeface="Helvetica Neue"/>
                <a:cs typeface="Helvetica Neue"/>
                <a:sym typeface="Helvetica Neue"/>
              </a:rPr>
              <a:t> and a set of edges </a:t>
            </a:r>
            <a:r>
              <a:rPr i="1" lang="en-US" sz="1800">
                <a:solidFill>
                  <a:srgbClr val="000000"/>
                </a:solidFill>
                <a:latin typeface="Helvetica Neue"/>
                <a:ea typeface="Helvetica Neue"/>
                <a:cs typeface="Helvetica Neue"/>
                <a:sym typeface="Helvetica Neue"/>
              </a:rPr>
              <a:t>E</a:t>
            </a:r>
            <a:r>
              <a:rPr lang="en-US" sz="1800">
                <a:solidFill>
                  <a:srgbClr val="000000"/>
                </a:solidFill>
                <a:latin typeface="Helvetica Neue"/>
                <a:ea typeface="Helvetica Neue"/>
                <a:cs typeface="Helvetica Neue"/>
                <a:sym typeface="Helvetica Neue"/>
              </a:rPr>
              <a:t>.</a:t>
            </a:r>
            <a:endParaRPr sz="1800">
              <a:solidFill>
                <a:srgbClr val="000000"/>
              </a:solidFill>
              <a:latin typeface="Helvetica Neue"/>
              <a:ea typeface="Helvetica Neue"/>
              <a:cs typeface="Helvetica Neue"/>
              <a:sym typeface="Helvetica Neue"/>
            </a:endParaRPr>
          </a:p>
          <a:p>
            <a:pPr indent="0" lvl="0" marL="0" rtl="0" algn="l">
              <a:lnSpc>
                <a:spcPct val="100000"/>
              </a:lnSpc>
              <a:spcBef>
                <a:spcPts val="380"/>
              </a:spcBef>
              <a:spcAft>
                <a:spcPts val="0"/>
              </a:spcAft>
              <a:buSzPts val="1805"/>
              <a:buNone/>
            </a:pPr>
            <a:r>
              <a:rPr lang="en-US" sz="1900" u="sng">
                <a:solidFill>
                  <a:srgbClr val="FF0000"/>
                </a:solidFill>
              </a:rPr>
              <a:t>Request edge: </a:t>
            </a:r>
            <a:endParaRPr sz="1900" u="sng">
              <a:solidFill>
                <a:srgbClr val="FF0000"/>
              </a:solidFill>
            </a:endParaRPr>
          </a:p>
          <a:p>
            <a:pPr indent="-274320" lvl="0" marL="274320" rtl="0" algn="l">
              <a:lnSpc>
                <a:spcPct val="100000"/>
              </a:lnSpc>
              <a:spcBef>
                <a:spcPts val="380"/>
              </a:spcBef>
              <a:spcAft>
                <a:spcPts val="0"/>
              </a:spcAft>
              <a:buSzPts val="1805"/>
              <a:buChar char="⚫"/>
            </a:pPr>
            <a:r>
              <a:rPr lang="en-US" sz="1900"/>
              <a:t>It is a directed edge from </a:t>
            </a:r>
            <a:r>
              <a:rPr i="1" lang="en-US" sz="1900"/>
              <a:t>P</a:t>
            </a:r>
            <a:r>
              <a:rPr baseline="-25000" lang="en-US" sz="1900"/>
              <a:t>1 </a:t>
            </a:r>
            <a:r>
              <a:rPr lang="en-US" sz="1900"/>
              <a:t>to resource type</a:t>
            </a:r>
            <a:r>
              <a:rPr baseline="-25000" lang="en-US" sz="1900"/>
              <a:t>   </a:t>
            </a:r>
            <a:r>
              <a:rPr i="1" lang="en-US" sz="1900"/>
              <a:t>R</a:t>
            </a:r>
            <a:r>
              <a:rPr baseline="-25000" i="1" lang="en-US" sz="1900"/>
              <a:t>j </a:t>
            </a:r>
            <a:endParaRPr baseline="-25000" i="1" sz="1900"/>
          </a:p>
          <a:p>
            <a:pPr indent="0" lvl="0" marL="0" rtl="0" algn="l">
              <a:lnSpc>
                <a:spcPct val="100000"/>
              </a:lnSpc>
              <a:spcBef>
                <a:spcPts val="380"/>
              </a:spcBef>
              <a:spcAft>
                <a:spcPts val="0"/>
              </a:spcAft>
              <a:buSzPts val="1805"/>
              <a:buNone/>
            </a:pPr>
            <a:r>
              <a:rPr i="1" lang="en-US" sz="1900"/>
              <a:t>            P</a:t>
            </a:r>
            <a:r>
              <a:rPr baseline="-25000" lang="en-US" sz="1900"/>
              <a:t>1 </a:t>
            </a:r>
            <a:r>
              <a:rPr lang="en-US" sz="1900">
                <a:latin typeface="Cambria Math"/>
                <a:ea typeface="Cambria Math"/>
                <a:cs typeface="Cambria Math"/>
                <a:sym typeface="Cambria Math"/>
              </a:rPr>
              <a:t>→ </a:t>
            </a:r>
            <a:r>
              <a:rPr i="1" lang="en-US" sz="1900"/>
              <a:t>R</a:t>
            </a:r>
            <a:r>
              <a:rPr baseline="-25000" i="1" lang="en-US" sz="1900"/>
              <a:t>j</a:t>
            </a:r>
            <a:endParaRPr baseline="-25000" i="1" sz="1900"/>
          </a:p>
          <a:p>
            <a:pPr indent="0" lvl="0" marL="0" rtl="0" algn="l">
              <a:spcBef>
                <a:spcPts val="380"/>
              </a:spcBef>
              <a:spcAft>
                <a:spcPts val="0"/>
              </a:spcAft>
              <a:buSzPts val="1805"/>
              <a:buNone/>
            </a:pPr>
            <a:r>
              <a:rPr lang="en-US" sz="1900" u="sng">
                <a:solidFill>
                  <a:srgbClr val="FF0000"/>
                </a:solidFill>
              </a:rPr>
              <a:t>Assignment edge: </a:t>
            </a:r>
            <a:endParaRPr sz="1900" u="sng">
              <a:solidFill>
                <a:srgbClr val="FF0000"/>
              </a:solidFill>
            </a:endParaRPr>
          </a:p>
          <a:p>
            <a:pPr indent="-274320" lvl="0" marL="274320" rtl="0" algn="l">
              <a:spcBef>
                <a:spcPts val="380"/>
              </a:spcBef>
              <a:spcAft>
                <a:spcPts val="0"/>
              </a:spcAft>
              <a:buSzPts val="1805"/>
              <a:buChar char="⚫"/>
            </a:pPr>
            <a:r>
              <a:rPr lang="en-US" sz="1900"/>
              <a:t>It is a directed edge from </a:t>
            </a:r>
            <a:r>
              <a:rPr i="1" lang="en-US" sz="1900"/>
              <a:t>R</a:t>
            </a:r>
            <a:r>
              <a:rPr baseline="-25000" i="1" lang="en-US" sz="1900"/>
              <a:t>j </a:t>
            </a:r>
            <a:endParaRPr baseline="-25000" i="1" sz="1900"/>
          </a:p>
          <a:p>
            <a:pPr indent="0" lvl="0" marL="0" rtl="0" algn="l">
              <a:spcBef>
                <a:spcPts val="380"/>
              </a:spcBef>
              <a:spcAft>
                <a:spcPts val="0"/>
              </a:spcAft>
              <a:buSzPts val="1805"/>
              <a:buNone/>
            </a:pPr>
            <a:r>
              <a:rPr baseline="-25000" i="1" lang="en-US" sz="1900"/>
              <a:t>    </a:t>
            </a:r>
            <a:r>
              <a:rPr lang="en-US" sz="1900"/>
              <a:t>to resource type </a:t>
            </a:r>
            <a:r>
              <a:rPr i="1" lang="en-US" sz="1900"/>
              <a:t>P</a:t>
            </a:r>
            <a:r>
              <a:rPr baseline="-25000" lang="en-US" sz="1900"/>
              <a:t>1    </a:t>
            </a:r>
            <a:endParaRPr baseline="-25000" sz="1900"/>
          </a:p>
          <a:p>
            <a:pPr indent="0" lvl="0" marL="0" rtl="0" algn="l">
              <a:spcBef>
                <a:spcPts val="380"/>
              </a:spcBef>
              <a:spcAft>
                <a:spcPts val="0"/>
              </a:spcAft>
              <a:buSzPts val="1805"/>
              <a:buNone/>
            </a:pPr>
            <a:r>
              <a:rPr baseline="-25000" lang="en-US" sz="1900"/>
              <a:t> </a:t>
            </a:r>
            <a:r>
              <a:rPr lang="en-US" sz="1900"/>
              <a:t>           </a:t>
            </a:r>
            <a:r>
              <a:rPr i="1" lang="en-US" sz="1900"/>
              <a:t>R</a:t>
            </a:r>
            <a:r>
              <a:rPr baseline="-25000" i="1" lang="en-US" sz="1900"/>
              <a:t>j </a:t>
            </a:r>
            <a:r>
              <a:rPr lang="en-US" sz="1900">
                <a:latin typeface="Cambria Math"/>
                <a:ea typeface="Cambria Math"/>
                <a:cs typeface="Cambria Math"/>
                <a:sym typeface="Cambria Math"/>
              </a:rPr>
              <a:t>→ </a:t>
            </a:r>
            <a:r>
              <a:rPr i="1" lang="en-US" sz="1800"/>
              <a:t>P</a:t>
            </a:r>
            <a:r>
              <a:rPr baseline="-25000" lang="en-US" sz="1800"/>
              <a:t>1</a:t>
            </a:r>
            <a:endParaRPr sz="1800">
              <a:solidFill>
                <a:srgbClr val="000000"/>
              </a:solidFill>
              <a:latin typeface="Helvetica Neue"/>
              <a:ea typeface="Helvetica Neue"/>
              <a:cs typeface="Helvetica Neue"/>
              <a:sym typeface="Helvetica Neue"/>
            </a:endParaRPr>
          </a:p>
          <a:p>
            <a:pPr indent="0" lvl="0" marL="0" rtl="0" algn="just">
              <a:spcBef>
                <a:spcPts val="360"/>
              </a:spcBef>
              <a:spcAft>
                <a:spcPts val="0"/>
              </a:spcAft>
              <a:buSzPts val="1710"/>
              <a:buNone/>
            </a:pPr>
            <a:r>
              <a:t/>
            </a:r>
            <a:endParaRPr sz="1800"/>
          </a:p>
          <a:p>
            <a:pPr indent="0" lvl="0" marL="0" rtl="0" algn="just">
              <a:spcBef>
                <a:spcPts val="360"/>
              </a:spcBef>
              <a:spcAft>
                <a:spcPts val="0"/>
              </a:spcAft>
              <a:buSzPts val="1710"/>
              <a:buNone/>
            </a:pPr>
            <a:r>
              <a:t/>
            </a:r>
            <a:endParaRPr sz="1800"/>
          </a:p>
        </p:txBody>
      </p:sp>
      <p:sp>
        <p:nvSpPr>
          <p:cNvPr id="1190" name="Google Shape;1190;p106"/>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sz="1600">
                <a:solidFill>
                  <a:schemeClr val="dk1"/>
                </a:solidFill>
                <a:latin typeface="Arial"/>
                <a:ea typeface="Arial"/>
                <a:cs typeface="Arial"/>
                <a:sym typeface="Arial"/>
              </a:rPr>
              <a:t>‹#›</a:t>
            </a:fld>
            <a:endParaRPr sz="1600">
              <a:solidFill>
                <a:schemeClr val="dk1"/>
              </a:solidFill>
              <a:latin typeface="Arial"/>
              <a:ea typeface="Arial"/>
              <a:cs typeface="Arial"/>
              <a:sym typeface="Arial"/>
            </a:endParaRPr>
          </a:p>
        </p:txBody>
      </p:sp>
      <p:pic>
        <p:nvPicPr>
          <p:cNvPr id="1191" name="Google Shape;1191;p106"/>
          <p:cNvPicPr preferRelativeResize="0"/>
          <p:nvPr/>
        </p:nvPicPr>
        <p:blipFill rotWithShape="1">
          <a:blip r:embed="rId3">
            <a:alphaModFix/>
          </a:blip>
          <a:srcRect b="1059" l="23024" r="23206" t="871"/>
          <a:stretch/>
        </p:blipFill>
        <p:spPr>
          <a:xfrm>
            <a:off x="4419601" y="3249886"/>
            <a:ext cx="2343151" cy="3419475"/>
          </a:xfrm>
          <a:prstGeom prst="rect">
            <a:avLst/>
          </a:prstGeom>
          <a:noFill/>
          <a:ln>
            <a:noFill/>
          </a:ln>
        </p:spPr>
      </p:pic>
      <p:sp>
        <p:nvSpPr>
          <p:cNvPr id="1192" name="Google Shape;1192;p106"/>
          <p:cNvSpPr txBox="1"/>
          <p:nvPr/>
        </p:nvSpPr>
        <p:spPr>
          <a:xfrm>
            <a:off x="7146926" y="5062810"/>
            <a:ext cx="173316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2060"/>
                </a:solidFill>
                <a:latin typeface="Arial"/>
                <a:ea typeface="Arial"/>
                <a:cs typeface="Arial"/>
                <a:sym typeface="Arial"/>
              </a:rPr>
              <a:t>P2 Requests R3</a:t>
            </a:r>
            <a:endParaRPr b="1" sz="1600">
              <a:solidFill>
                <a:srgbClr val="002060"/>
              </a:solidFill>
              <a:latin typeface="Arial"/>
              <a:ea typeface="Arial"/>
              <a:cs typeface="Arial"/>
              <a:sym typeface="Arial"/>
            </a:endParaRPr>
          </a:p>
        </p:txBody>
      </p:sp>
      <p:sp>
        <p:nvSpPr>
          <p:cNvPr id="1193" name="Google Shape;1193;p106"/>
          <p:cNvSpPr txBox="1"/>
          <p:nvPr/>
        </p:nvSpPr>
        <p:spPr>
          <a:xfrm>
            <a:off x="7223126" y="3386410"/>
            <a:ext cx="197720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2060"/>
                </a:solidFill>
                <a:latin typeface="Arial"/>
                <a:ea typeface="Arial"/>
                <a:cs typeface="Arial"/>
                <a:sym typeface="Arial"/>
              </a:rPr>
              <a:t>R3 Assigned to P3</a:t>
            </a:r>
            <a:endParaRPr b="1" sz="1600">
              <a:solidFill>
                <a:srgbClr val="002060"/>
              </a:solidFill>
              <a:latin typeface="Arial"/>
              <a:ea typeface="Arial"/>
              <a:cs typeface="Arial"/>
              <a:sym typeface="Arial"/>
            </a:endParaRPr>
          </a:p>
        </p:txBody>
      </p:sp>
      <p:sp>
        <p:nvSpPr>
          <p:cNvPr id="1194" name="Google Shape;1194;p106"/>
          <p:cNvSpPr/>
          <p:nvPr/>
        </p:nvSpPr>
        <p:spPr>
          <a:xfrm>
            <a:off x="5791200" y="4240485"/>
            <a:ext cx="1295400" cy="914400"/>
          </a:xfrm>
          <a:custGeom>
            <a:rect b="b" l="l" r="r" t="t"/>
            <a:pathLst>
              <a:path extrusionOk="0" h="576" w="816">
                <a:moveTo>
                  <a:pt x="816" y="576"/>
                </a:moveTo>
                <a:cubicBezTo>
                  <a:pt x="668" y="564"/>
                  <a:pt x="520" y="552"/>
                  <a:pt x="432" y="528"/>
                </a:cubicBezTo>
                <a:cubicBezTo>
                  <a:pt x="344" y="504"/>
                  <a:pt x="336" y="488"/>
                  <a:pt x="288" y="432"/>
                </a:cubicBezTo>
                <a:cubicBezTo>
                  <a:pt x="240" y="376"/>
                  <a:pt x="192" y="264"/>
                  <a:pt x="144" y="192"/>
                </a:cubicBezTo>
                <a:cubicBezTo>
                  <a:pt x="96" y="120"/>
                  <a:pt x="24" y="32"/>
                  <a:pt x="0" y="0"/>
                </a:cubicBezTo>
              </a:path>
            </a:pathLst>
          </a:custGeom>
          <a:noFill/>
          <a:ln cap="flat" cmpd="sng" w="38100">
            <a:solidFill>
              <a:schemeClr val="accent3"/>
            </a:solidFill>
            <a:prstDash val="solid"/>
            <a:round/>
            <a:headEnd len="sm" w="sm" type="none"/>
            <a:tailEnd len="sm" w="sm" type="none"/>
          </a:ln>
          <a:effectLst>
            <a:outerShdw blurRad="57150" rotWithShape="0" algn="ctr" dir="5400000" dist="38100">
              <a:srgbClr val="00000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cxnSp>
        <p:nvCxnSpPr>
          <p:cNvPr id="1195" name="Google Shape;1195;p106"/>
          <p:cNvCxnSpPr/>
          <p:nvPr/>
        </p:nvCxnSpPr>
        <p:spPr>
          <a:xfrm flipH="1">
            <a:off x="6477000" y="3630885"/>
            <a:ext cx="762000" cy="457200"/>
          </a:xfrm>
          <a:prstGeom prst="straightConnector1">
            <a:avLst/>
          </a:prstGeom>
          <a:noFill/>
          <a:ln cap="flat" cmpd="sng" w="38100">
            <a:solidFill>
              <a:schemeClr val="accent3"/>
            </a:solidFill>
            <a:prstDash val="solid"/>
            <a:round/>
            <a:headEnd len="sm" w="sm" type="none"/>
            <a:tailEnd len="med" w="med" type="triangle"/>
          </a:ln>
          <a:effectLst>
            <a:outerShdw blurRad="57150" rotWithShape="0" algn="ctr" dir="5400000" dist="38100">
              <a:srgbClr val="000000"/>
            </a:outerShdw>
          </a:effectLst>
        </p:spPr>
      </p:cxnSp>
      <p:sp>
        <p:nvSpPr>
          <p:cNvPr id="1196" name="Google Shape;1196;p106"/>
          <p:cNvSpPr/>
          <p:nvPr/>
        </p:nvSpPr>
        <p:spPr>
          <a:xfrm>
            <a:off x="179512" y="5733257"/>
            <a:ext cx="4104456" cy="7920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u="sng">
                <a:solidFill>
                  <a:schemeClr val="dk1"/>
                </a:solidFill>
                <a:latin typeface="Constantia"/>
                <a:ea typeface="Constantia"/>
                <a:cs typeface="Constantia"/>
                <a:sym typeface="Constantia"/>
              </a:rPr>
              <a:t>Note:</a:t>
            </a:r>
            <a:endParaRPr sz="1400" u="sng">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400">
                <a:solidFill>
                  <a:schemeClr val="dk1"/>
                </a:solidFill>
                <a:latin typeface="Constantia"/>
                <a:ea typeface="Constantia"/>
                <a:cs typeface="Constantia"/>
                <a:sym typeface="Constantia"/>
              </a:rPr>
              <a:t>If resource type  has more than 1 instance, its indicated by a dot within the rectangle.</a:t>
            </a:r>
            <a:endParaRPr sz="1400">
              <a:solidFill>
                <a:schemeClr val="dk1"/>
              </a:solidFill>
              <a:latin typeface="Constantia"/>
              <a:ea typeface="Constantia"/>
              <a:cs typeface="Constantia"/>
              <a:sym typeface="Constantia"/>
            </a:endParaRPr>
          </a:p>
        </p:txBody>
      </p:sp>
      <p:pic>
        <p:nvPicPr>
          <p:cNvPr descr="pngfind.com-kingpin-png-4152286 (1).png" id="1197" name="Google Shape;1197;p106"/>
          <p:cNvPicPr preferRelativeResize="0"/>
          <p:nvPr/>
        </p:nvPicPr>
        <p:blipFill rotWithShape="1">
          <a:blip r:embed="rId4">
            <a:alphaModFix/>
          </a:blip>
          <a:srcRect b="0" l="0" r="0" t="0"/>
          <a:stretch/>
        </p:blipFill>
        <p:spPr>
          <a:xfrm>
            <a:off x="7095579" y="260648"/>
            <a:ext cx="1625600" cy="533400"/>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pic>
        <p:nvPicPr>
          <p:cNvPr id="1202" name="Google Shape;1202;p107"/>
          <p:cNvPicPr preferRelativeResize="0"/>
          <p:nvPr/>
        </p:nvPicPr>
        <p:blipFill rotWithShape="1">
          <a:blip r:embed="rId3">
            <a:alphaModFix/>
          </a:blip>
          <a:srcRect b="1059" l="23024" r="23206" t="871"/>
          <a:stretch/>
        </p:blipFill>
        <p:spPr>
          <a:xfrm>
            <a:off x="6300193" y="692696"/>
            <a:ext cx="2343151" cy="3419475"/>
          </a:xfrm>
          <a:prstGeom prst="rect">
            <a:avLst/>
          </a:prstGeom>
          <a:noFill/>
          <a:ln>
            <a:noFill/>
          </a:ln>
        </p:spPr>
      </p:pic>
      <p:sp>
        <p:nvSpPr>
          <p:cNvPr id="1203" name="Google Shape;1203;p107"/>
          <p:cNvSpPr txBox="1"/>
          <p:nvPr>
            <p:ph type="title"/>
          </p:nvPr>
        </p:nvSpPr>
        <p:spPr>
          <a:xfrm>
            <a:off x="457200" y="533400"/>
            <a:ext cx="8229600" cy="73536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Details</a:t>
            </a:r>
            <a:endParaRPr b="1">
              <a:solidFill>
                <a:srgbClr val="006600"/>
              </a:solidFill>
            </a:endParaRPr>
          </a:p>
        </p:txBody>
      </p:sp>
      <p:sp>
        <p:nvSpPr>
          <p:cNvPr id="1204" name="Google Shape;1204;p107"/>
          <p:cNvSpPr txBox="1"/>
          <p:nvPr>
            <p:ph idx="1" type="body"/>
          </p:nvPr>
        </p:nvSpPr>
        <p:spPr>
          <a:xfrm>
            <a:off x="457200" y="1484784"/>
            <a:ext cx="6203032" cy="4992216"/>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95000"/>
              <a:buChar char="⚫"/>
            </a:pPr>
            <a:r>
              <a:rPr lang="en-US"/>
              <a:t>The resource allocation graph consists of following sets:</a:t>
            </a:r>
            <a:endParaRPr/>
          </a:p>
          <a:p>
            <a:pPr indent="-129238" lvl="0" marL="274320" rtl="0" algn="l">
              <a:spcBef>
                <a:spcPts val="481"/>
              </a:spcBef>
              <a:spcAft>
                <a:spcPts val="0"/>
              </a:spcAft>
              <a:buSzPct val="95000"/>
              <a:buNone/>
            </a:pPr>
            <a:r>
              <a:t/>
            </a:r>
            <a:endParaRPr/>
          </a:p>
          <a:p>
            <a:pPr indent="-247015" lvl="1" marL="640080" rtl="0" algn="l">
              <a:spcBef>
                <a:spcPts val="444"/>
              </a:spcBef>
              <a:spcAft>
                <a:spcPts val="0"/>
              </a:spcAft>
              <a:buSzPct val="85000"/>
              <a:buChar char="⚫"/>
            </a:pPr>
            <a:r>
              <a:rPr lang="en-US"/>
              <a:t>P ={ P1,P2,p3}</a:t>
            </a:r>
            <a:endParaRPr/>
          </a:p>
          <a:p>
            <a:pPr indent="-247015" lvl="1" marL="640080" rtl="0" algn="l">
              <a:spcBef>
                <a:spcPts val="444"/>
              </a:spcBef>
              <a:spcAft>
                <a:spcPts val="0"/>
              </a:spcAft>
              <a:buSzPct val="85000"/>
              <a:buChar char="⚫"/>
            </a:pPr>
            <a:r>
              <a:rPr lang="en-US"/>
              <a:t>R ={ R1, R2, R3, R4}</a:t>
            </a:r>
            <a:endParaRPr/>
          </a:p>
          <a:p>
            <a:pPr indent="-247015" lvl="1" marL="640080" rtl="0" algn="l">
              <a:spcBef>
                <a:spcPts val="444"/>
              </a:spcBef>
              <a:spcAft>
                <a:spcPts val="0"/>
              </a:spcAft>
              <a:buSzPct val="85000"/>
              <a:buChar char="⚫"/>
            </a:pPr>
            <a:r>
              <a:rPr lang="en-US"/>
              <a:t>E = { p1 🡪 R1, P2 🡪 R3, R1 🡪 P2,          </a:t>
            </a:r>
            <a:endParaRPr/>
          </a:p>
          <a:p>
            <a:pPr indent="0" lvl="1" marL="274320" rtl="0" algn="l">
              <a:spcBef>
                <a:spcPts val="444"/>
              </a:spcBef>
              <a:spcAft>
                <a:spcPts val="0"/>
              </a:spcAft>
              <a:buSzPct val="85000"/>
              <a:buNone/>
            </a:pPr>
            <a:r>
              <a:rPr lang="en-US"/>
              <a:t>           R2🡪 P2, R2🡪P1, R3🡪 P3}</a:t>
            </a:r>
            <a:endParaRPr/>
          </a:p>
          <a:p>
            <a:pPr indent="-127190" lvl="1" marL="640080" rtl="0" algn="l">
              <a:spcBef>
                <a:spcPts val="444"/>
              </a:spcBef>
              <a:spcAft>
                <a:spcPts val="0"/>
              </a:spcAft>
              <a:buSzPct val="85000"/>
              <a:buNone/>
            </a:pPr>
            <a:r>
              <a:t/>
            </a:r>
            <a:endParaRPr/>
          </a:p>
          <a:p>
            <a:pPr indent="-247015" lvl="1" marL="640080" rtl="0" algn="l">
              <a:spcBef>
                <a:spcPts val="222"/>
              </a:spcBef>
              <a:spcAft>
                <a:spcPts val="0"/>
              </a:spcAft>
              <a:buSzPct val="85000"/>
              <a:buChar char="⚫"/>
            </a:pPr>
            <a:r>
              <a:rPr lang="en-US" sz="1200"/>
              <a:t>P = Process; R = Resources; E = Edges.</a:t>
            </a:r>
            <a:endParaRPr sz="1200"/>
          </a:p>
          <a:p>
            <a:pPr indent="-187102" lvl="1" marL="640080" rtl="0" algn="l">
              <a:spcBef>
                <a:spcPts val="222"/>
              </a:spcBef>
              <a:spcAft>
                <a:spcPts val="0"/>
              </a:spcAft>
              <a:buSzPct val="85000"/>
              <a:buNone/>
            </a:pPr>
            <a:r>
              <a:t/>
            </a:r>
            <a:endParaRPr sz="1200"/>
          </a:p>
          <a:p>
            <a:pPr indent="-187102" lvl="1" marL="640080" rtl="0" algn="l">
              <a:spcBef>
                <a:spcPts val="222"/>
              </a:spcBef>
              <a:spcAft>
                <a:spcPts val="0"/>
              </a:spcAft>
              <a:buSzPct val="85000"/>
              <a:buNone/>
            </a:pPr>
            <a:r>
              <a:t/>
            </a:r>
            <a:endParaRPr sz="1200"/>
          </a:p>
          <a:p>
            <a:pPr indent="-274320" lvl="0" marL="274320" rtl="0" algn="l">
              <a:spcBef>
                <a:spcPts val="481"/>
              </a:spcBef>
              <a:spcAft>
                <a:spcPts val="0"/>
              </a:spcAft>
              <a:buSzPct val="95000"/>
              <a:buChar char="⚫"/>
            </a:pPr>
            <a:r>
              <a:rPr lang="en-US"/>
              <a:t>Resource Instance</a:t>
            </a:r>
            <a:endParaRPr/>
          </a:p>
          <a:p>
            <a:pPr indent="-247015" lvl="2" marL="914400" rtl="0" algn="l">
              <a:spcBef>
                <a:spcPts val="296"/>
              </a:spcBef>
              <a:spcAft>
                <a:spcPts val="0"/>
              </a:spcAft>
              <a:buSzPct val="70000"/>
              <a:buChar char="⚫"/>
            </a:pPr>
            <a:r>
              <a:rPr lang="en-US" sz="1600"/>
              <a:t>One instance of resource type R1</a:t>
            </a:r>
            <a:endParaRPr sz="1600"/>
          </a:p>
          <a:p>
            <a:pPr indent="-247015" lvl="2" marL="914400" rtl="0" algn="l">
              <a:spcBef>
                <a:spcPts val="296"/>
              </a:spcBef>
              <a:spcAft>
                <a:spcPts val="0"/>
              </a:spcAft>
              <a:buSzPct val="70000"/>
              <a:buChar char="⚫"/>
            </a:pPr>
            <a:r>
              <a:rPr lang="en-US" sz="1600"/>
              <a:t>Two instance of resource type R2</a:t>
            </a:r>
            <a:endParaRPr sz="1600"/>
          </a:p>
          <a:p>
            <a:pPr indent="-247015" lvl="2" marL="914400" rtl="0" algn="l">
              <a:spcBef>
                <a:spcPts val="296"/>
              </a:spcBef>
              <a:spcAft>
                <a:spcPts val="0"/>
              </a:spcAft>
              <a:buSzPct val="70000"/>
              <a:buChar char="⚫"/>
            </a:pPr>
            <a:r>
              <a:rPr lang="en-US" sz="1600"/>
              <a:t>One instance of resource type R3</a:t>
            </a:r>
            <a:endParaRPr sz="1600"/>
          </a:p>
          <a:p>
            <a:pPr indent="-247015" lvl="2" marL="914400" rtl="0" algn="l">
              <a:spcBef>
                <a:spcPts val="296"/>
              </a:spcBef>
              <a:spcAft>
                <a:spcPts val="0"/>
              </a:spcAft>
              <a:buSzPct val="70000"/>
              <a:buChar char="⚫"/>
            </a:pPr>
            <a:r>
              <a:rPr lang="en-US" sz="1600"/>
              <a:t>Three instance of resource type R4</a:t>
            </a:r>
            <a:endParaRPr sz="1600"/>
          </a:p>
          <a:p>
            <a:pPr indent="-160693" lvl="2" marL="914400" rtl="0" algn="l">
              <a:spcBef>
                <a:spcPts val="388"/>
              </a:spcBef>
              <a:spcAft>
                <a:spcPts val="0"/>
              </a:spcAft>
              <a:buSzPct val="70000"/>
              <a:buNone/>
            </a:pPr>
            <a:r>
              <a:t/>
            </a:r>
            <a:endParaRPr/>
          </a:p>
        </p:txBody>
      </p:sp>
      <p:pic>
        <p:nvPicPr>
          <p:cNvPr descr="pngfind.com-kingpin-png-4152286 (1).png" id="1205" name="Google Shape;1205;p107"/>
          <p:cNvPicPr preferRelativeResize="0"/>
          <p:nvPr/>
        </p:nvPicPr>
        <p:blipFill rotWithShape="1">
          <a:blip r:embed="rId4">
            <a:alphaModFix/>
          </a:blip>
          <a:srcRect b="0" l="0" r="0" t="0"/>
          <a:stretch/>
        </p:blipFill>
        <p:spPr>
          <a:xfrm>
            <a:off x="7095579" y="260648"/>
            <a:ext cx="1625600" cy="533400"/>
          </a:xfrm>
          <a:prstGeom prst="rect">
            <a:avLst/>
          </a:prstGeom>
          <a:noFill/>
          <a:ln>
            <a:noFill/>
          </a:ln>
        </p:spPr>
      </p:pic>
      <p:sp>
        <p:nvSpPr>
          <p:cNvPr id="1206" name="Google Shape;1206;p107"/>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08"/>
          <p:cNvSpPr txBox="1"/>
          <p:nvPr>
            <p:ph type="title"/>
          </p:nvPr>
        </p:nvSpPr>
        <p:spPr>
          <a:xfrm>
            <a:off x="539552" y="404664"/>
            <a:ext cx="3657600" cy="6858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3600"/>
              <a:buFont typeface="Calibri"/>
              <a:buNone/>
            </a:pPr>
            <a:r>
              <a:rPr b="1" lang="en-US" sz="3600">
                <a:solidFill>
                  <a:srgbClr val="006600"/>
                </a:solidFill>
              </a:rPr>
              <a:t>Examples</a:t>
            </a:r>
            <a:endParaRPr b="1" sz="3600">
              <a:solidFill>
                <a:srgbClr val="006600"/>
              </a:solidFill>
            </a:endParaRPr>
          </a:p>
        </p:txBody>
      </p:sp>
      <p:sp>
        <p:nvSpPr>
          <p:cNvPr id="1213" name="Google Shape;1213;p108"/>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sz="1600">
                <a:solidFill>
                  <a:schemeClr val="dk1"/>
                </a:solidFill>
                <a:latin typeface="Arial"/>
                <a:ea typeface="Arial"/>
                <a:cs typeface="Arial"/>
                <a:sym typeface="Arial"/>
              </a:rPr>
              <a:t>‹#›</a:t>
            </a:fld>
            <a:endParaRPr sz="1600">
              <a:solidFill>
                <a:schemeClr val="dk1"/>
              </a:solidFill>
              <a:latin typeface="Arial"/>
              <a:ea typeface="Arial"/>
              <a:cs typeface="Arial"/>
              <a:sym typeface="Arial"/>
            </a:endParaRPr>
          </a:p>
        </p:txBody>
      </p:sp>
      <p:pic>
        <p:nvPicPr>
          <p:cNvPr id="1214" name="Google Shape;1214;p108"/>
          <p:cNvPicPr preferRelativeResize="0"/>
          <p:nvPr/>
        </p:nvPicPr>
        <p:blipFill rotWithShape="1">
          <a:blip r:embed="rId3">
            <a:alphaModFix/>
          </a:blip>
          <a:srcRect b="1358" l="23473" r="23194" t="919"/>
          <a:stretch/>
        </p:blipFill>
        <p:spPr>
          <a:xfrm>
            <a:off x="685802" y="2590801"/>
            <a:ext cx="2582863" cy="3557588"/>
          </a:xfrm>
          <a:prstGeom prst="rect">
            <a:avLst/>
          </a:prstGeom>
          <a:noFill/>
          <a:ln>
            <a:noFill/>
          </a:ln>
        </p:spPr>
      </p:pic>
      <p:sp>
        <p:nvSpPr>
          <p:cNvPr id="1215" name="Google Shape;1215;p108"/>
          <p:cNvSpPr txBox="1"/>
          <p:nvPr/>
        </p:nvSpPr>
        <p:spPr>
          <a:xfrm>
            <a:off x="1201753" y="1214150"/>
            <a:ext cx="3082895"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FF0000"/>
                </a:solidFill>
                <a:latin typeface="Arial"/>
                <a:ea typeface="Arial"/>
                <a:cs typeface="Arial"/>
                <a:sym typeface="Arial"/>
              </a:rPr>
              <a:t>Resource allocation graph</a:t>
            </a:r>
            <a:endParaRPr b="1" sz="1800">
              <a:solidFill>
                <a:srgbClr val="FF0000"/>
              </a:solidFill>
              <a:latin typeface="Arial"/>
              <a:ea typeface="Arial"/>
              <a:cs typeface="Arial"/>
              <a:sym typeface="Arial"/>
            </a:endParaRPr>
          </a:p>
          <a:p>
            <a:pPr indent="0" lvl="0" marL="0" marR="0" rtl="0" algn="ctr">
              <a:spcBef>
                <a:spcPts val="0"/>
              </a:spcBef>
              <a:spcAft>
                <a:spcPts val="0"/>
              </a:spcAft>
              <a:buNone/>
            </a:pPr>
            <a:r>
              <a:rPr b="1" lang="en-US" sz="1800">
                <a:solidFill>
                  <a:srgbClr val="FF0000"/>
                </a:solidFill>
                <a:latin typeface="Arial"/>
                <a:ea typeface="Arial"/>
                <a:cs typeface="Arial"/>
                <a:sym typeface="Arial"/>
              </a:rPr>
              <a:t>with a deadlock.</a:t>
            </a:r>
            <a:endParaRPr b="1" sz="1800">
              <a:solidFill>
                <a:srgbClr val="FF0000"/>
              </a:solidFill>
              <a:latin typeface="Arial"/>
              <a:ea typeface="Arial"/>
              <a:cs typeface="Arial"/>
              <a:sym typeface="Arial"/>
            </a:endParaRPr>
          </a:p>
        </p:txBody>
      </p:sp>
      <p:cxnSp>
        <p:nvCxnSpPr>
          <p:cNvPr id="1216" name="Google Shape;1216;p108"/>
          <p:cNvCxnSpPr/>
          <p:nvPr/>
        </p:nvCxnSpPr>
        <p:spPr>
          <a:xfrm flipH="1">
            <a:off x="2743201" y="1920876"/>
            <a:ext cx="473075" cy="593725"/>
          </a:xfrm>
          <a:prstGeom prst="straightConnector1">
            <a:avLst/>
          </a:prstGeom>
          <a:noFill/>
          <a:ln cap="flat" cmpd="sng" w="38100">
            <a:solidFill>
              <a:schemeClr val="dk1"/>
            </a:solidFill>
            <a:prstDash val="solid"/>
            <a:round/>
            <a:headEnd len="sm" w="sm" type="none"/>
            <a:tailEnd len="med" w="med" type="triangle"/>
          </a:ln>
        </p:spPr>
      </p:cxnSp>
      <p:pic>
        <p:nvPicPr>
          <p:cNvPr id="1217" name="Google Shape;1217;p108"/>
          <p:cNvPicPr preferRelativeResize="0"/>
          <p:nvPr/>
        </p:nvPicPr>
        <p:blipFill rotWithShape="1">
          <a:blip r:embed="rId4">
            <a:alphaModFix/>
          </a:blip>
          <a:srcRect b="700" l="19093" r="19092" t="699"/>
          <a:stretch/>
        </p:blipFill>
        <p:spPr>
          <a:xfrm>
            <a:off x="5181600" y="2895601"/>
            <a:ext cx="2609851" cy="3330575"/>
          </a:xfrm>
          <a:prstGeom prst="rect">
            <a:avLst/>
          </a:prstGeom>
          <a:noFill/>
          <a:ln>
            <a:noFill/>
          </a:ln>
        </p:spPr>
      </p:pic>
      <p:sp>
        <p:nvSpPr>
          <p:cNvPr id="1218" name="Google Shape;1218;p108"/>
          <p:cNvSpPr txBox="1"/>
          <p:nvPr/>
        </p:nvSpPr>
        <p:spPr>
          <a:xfrm>
            <a:off x="4723683" y="1203326"/>
            <a:ext cx="337784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002060"/>
                </a:solidFill>
                <a:latin typeface="Arial"/>
                <a:ea typeface="Arial"/>
                <a:cs typeface="Arial"/>
                <a:sym typeface="Arial"/>
              </a:rPr>
              <a:t>Resource allocation graph</a:t>
            </a:r>
            <a:endParaRPr b="1" sz="1800">
              <a:solidFill>
                <a:srgbClr val="002060"/>
              </a:solidFill>
              <a:latin typeface="Arial"/>
              <a:ea typeface="Arial"/>
              <a:cs typeface="Arial"/>
              <a:sym typeface="Arial"/>
            </a:endParaRPr>
          </a:p>
          <a:p>
            <a:pPr indent="0" lvl="0" marL="0" marR="0" rtl="0" algn="ctr">
              <a:spcBef>
                <a:spcPts val="0"/>
              </a:spcBef>
              <a:spcAft>
                <a:spcPts val="0"/>
              </a:spcAft>
              <a:buNone/>
            </a:pPr>
            <a:r>
              <a:rPr b="1" lang="en-US" sz="1800">
                <a:solidFill>
                  <a:srgbClr val="002060"/>
                </a:solidFill>
                <a:latin typeface="Arial"/>
                <a:ea typeface="Arial"/>
                <a:cs typeface="Arial"/>
                <a:sym typeface="Arial"/>
              </a:rPr>
              <a:t>with a cycle but no deadlock.</a:t>
            </a:r>
            <a:endParaRPr b="1" sz="1800">
              <a:solidFill>
                <a:srgbClr val="002060"/>
              </a:solidFill>
              <a:latin typeface="Arial"/>
              <a:ea typeface="Arial"/>
              <a:cs typeface="Arial"/>
              <a:sym typeface="Arial"/>
            </a:endParaRPr>
          </a:p>
        </p:txBody>
      </p:sp>
      <p:cxnSp>
        <p:nvCxnSpPr>
          <p:cNvPr id="1219" name="Google Shape;1219;p108"/>
          <p:cNvCxnSpPr/>
          <p:nvPr/>
        </p:nvCxnSpPr>
        <p:spPr>
          <a:xfrm>
            <a:off x="5807076" y="2286000"/>
            <a:ext cx="746125" cy="762000"/>
          </a:xfrm>
          <a:prstGeom prst="straightConnector1">
            <a:avLst/>
          </a:prstGeom>
          <a:noFill/>
          <a:ln cap="flat" cmpd="sng" w="38100">
            <a:solidFill>
              <a:schemeClr val="dk1"/>
            </a:solidFill>
            <a:prstDash val="solid"/>
            <a:round/>
            <a:headEnd len="sm" w="sm" type="none"/>
            <a:tailEnd len="med" w="med" type="triangle"/>
          </a:ln>
        </p:spPr>
      </p:cxnSp>
      <p:pic>
        <p:nvPicPr>
          <p:cNvPr descr="pngfind.com-kingpin-png-4152286 (1).png" id="1220" name="Google Shape;1220;p108"/>
          <p:cNvPicPr preferRelativeResize="0"/>
          <p:nvPr/>
        </p:nvPicPr>
        <p:blipFill rotWithShape="1">
          <a:blip r:embed="rId5">
            <a:alphaModFix/>
          </a:blip>
          <a:srcRect b="0" l="0" r="0" t="0"/>
          <a:stretch/>
        </p:blipFill>
        <p:spPr>
          <a:xfrm>
            <a:off x="7095579" y="260648"/>
            <a:ext cx="1625600" cy="53340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5" name="Shape 1225"/>
        <p:cNvGrpSpPr/>
        <p:nvPr/>
      </p:nvGrpSpPr>
      <p:grpSpPr>
        <a:xfrm>
          <a:off x="0" y="0"/>
          <a:ext cx="0" cy="0"/>
          <a:chOff x="0" y="0"/>
          <a:chExt cx="0" cy="0"/>
        </a:xfrm>
      </p:grpSpPr>
      <p:sp>
        <p:nvSpPr>
          <p:cNvPr id="1226" name="Google Shape;1226;p109"/>
          <p:cNvSpPr txBox="1"/>
          <p:nvPr>
            <p:ph idx="1" type="body"/>
          </p:nvPr>
        </p:nvSpPr>
        <p:spPr>
          <a:xfrm>
            <a:off x="525101" y="1124744"/>
            <a:ext cx="8237900" cy="5428456"/>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710"/>
              <a:buFont typeface="Constantia"/>
              <a:buNone/>
            </a:pPr>
            <a:r>
              <a:rPr lang="en-US" sz="1800"/>
              <a:t> </a:t>
            </a:r>
            <a:endParaRPr sz="1800"/>
          </a:p>
          <a:p>
            <a:pPr indent="0" lvl="0" marL="0" rtl="0" algn="just">
              <a:spcBef>
                <a:spcPts val="360"/>
              </a:spcBef>
              <a:spcAft>
                <a:spcPts val="0"/>
              </a:spcAft>
              <a:buSzPts val="1710"/>
              <a:buFont typeface="Constantia"/>
              <a:buNone/>
            </a:pPr>
            <a:r>
              <a:rPr lang="en-US" sz="1800"/>
              <a:t>There are three methods:</a:t>
            </a:r>
            <a:endParaRPr sz="1800"/>
          </a:p>
          <a:p>
            <a:pPr indent="0" lvl="0" marL="0" rtl="0" algn="just">
              <a:spcBef>
                <a:spcPts val="360"/>
              </a:spcBef>
              <a:spcAft>
                <a:spcPts val="0"/>
              </a:spcAft>
              <a:buSzPts val="1710"/>
              <a:buFont typeface="Constantia"/>
              <a:buNone/>
            </a:pPr>
            <a:r>
              <a:rPr lang="en-US" sz="1800"/>
              <a:t> </a:t>
            </a:r>
            <a:endParaRPr sz="1800"/>
          </a:p>
          <a:p>
            <a:pPr indent="0" lvl="0" marL="0" rtl="0" algn="just">
              <a:spcBef>
                <a:spcPts val="360"/>
              </a:spcBef>
              <a:spcAft>
                <a:spcPts val="0"/>
              </a:spcAft>
              <a:buSzPts val="1710"/>
              <a:buFont typeface="Constantia"/>
              <a:buNone/>
            </a:pPr>
            <a:r>
              <a:rPr lang="en-US" sz="1800"/>
              <a:t>Ignore Deadlocks:</a:t>
            </a:r>
            <a:endParaRPr sz="1800"/>
          </a:p>
          <a:p>
            <a:pPr indent="0" lvl="0" marL="0" rtl="0" algn="just">
              <a:spcBef>
                <a:spcPts val="360"/>
              </a:spcBef>
              <a:spcAft>
                <a:spcPts val="0"/>
              </a:spcAft>
              <a:buSzPts val="1710"/>
              <a:buFont typeface="Constantia"/>
              <a:buNone/>
            </a:pPr>
            <a:r>
              <a:t/>
            </a:r>
            <a:endParaRPr sz="1800"/>
          </a:p>
          <a:p>
            <a:pPr indent="0" lvl="0" marL="0" rtl="0" algn="just">
              <a:spcBef>
                <a:spcPts val="360"/>
              </a:spcBef>
              <a:spcAft>
                <a:spcPts val="0"/>
              </a:spcAft>
              <a:buSzPts val="1710"/>
              <a:buFont typeface="Constantia"/>
              <a:buNone/>
            </a:pPr>
            <a:r>
              <a:t/>
            </a:r>
            <a:endParaRPr sz="1800"/>
          </a:p>
          <a:p>
            <a:pPr indent="0" lvl="0" marL="0" rtl="0" algn="just">
              <a:spcBef>
                <a:spcPts val="360"/>
              </a:spcBef>
              <a:spcAft>
                <a:spcPts val="0"/>
              </a:spcAft>
              <a:buSzPts val="1710"/>
              <a:buFont typeface="Constantia"/>
              <a:buNone/>
            </a:pPr>
            <a:r>
              <a:rPr lang="en-US" sz="1800"/>
              <a:t>Ensure deadlock </a:t>
            </a:r>
            <a:r>
              <a:rPr b="1" lang="en-US" sz="1800"/>
              <a:t>never</a:t>
            </a:r>
            <a:r>
              <a:rPr lang="en-US" sz="1800"/>
              <a:t> occurs using either</a:t>
            </a:r>
            <a:endParaRPr sz="1800"/>
          </a:p>
          <a:p>
            <a:pPr indent="-274320" lvl="0" marL="274320" rtl="0" algn="just">
              <a:spcBef>
                <a:spcPts val="360"/>
              </a:spcBef>
              <a:spcAft>
                <a:spcPts val="0"/>
              </a:spcAft>
              <a:buSzPts val="1710"/>
              <a:buChar char="⚫"/>
            </a:pPr>
            <a:r>
              <a:rPr b="1" lang="en-US" sz="1800"/>
              <a:t>Prevention</a:t>
            </a:r>
            <a:r>
              <a:rPr lang="en-US" sz="1800"/>
              <a:t> :</a:t>
            </a:r>
            <a:endParaRPr sz="1800"/>
          </a:p>
          <a:p>
            <a:pPr indent="-247015" lvl="1" marL="640080" rtl="0" algn="just">
              <a:spcBef>
                <a:spcPts val="280"/>
              </a:spcBef>
              <a:spcAft>
                <a:spcPts val="0"/>
              </a:spcAft>
              <a:buSzPts val="1190"/>
              <a:buChar char="⚫"/>
            </a:pPr>
            <a:r>
              <a:rPr lang="en-US" sz="1400"/>
              <a:t>Prevent any one of the 4 conditions never happens.  </a:t>
            </a:r>
            <a:endParaRPr sz="1400"/>
          </a:p>
          <a:p>
            <a:pPr indent="-274320" lvl="0" marL="274320" rtl="0" algn="just">
              <a:spcBef>
                <a:spcPts val="360"/>
              </a:spcBef>
              <a:spcAft>
                <a:spcPts val="0"/>
              </a:spcAft>
              <a:buSzPts val="1710"/>
              <a:buChar char="⚫"/>
            </a:pPr>
            <a:r>
              <a:rPr b="1" lang="en-US" sz="1800"/>
              <a:t>Avoidance</a:t>
            </a:r>
            <a:r>
              <a:rPr lang="en-US" sz="1800"/>
              <a:t> :</a:t>
            </a:r>
            <a:endParaRPr sz="1800"/>
          </a:p>
          <a:p>
            <a:pPr indent="-247015" lvl="1" marL="640080" rtl="0" algn="just">
              <a:spcBef>
                <a:spcPts val="280"/>
              </a:spcBef>
              <a:spcAft>
                <a:spcPts val="0"/>
              </a:spcAft>
              <a:buSzPts val="1190"/>
              <a:buChar char="⚫"/>
            </a:pPr>
            <a:r>
              <a:rPr lang="en-US" sz="1400"/>
              <a:t>Allow  all deadlock conditions, but calculate cycles and stop dangerous operations..</a:t>
            </a:r>
            <a:endParaRPr sz="1400"/>
          </a:p>
          <a:p>
            <a:pPr indent="0" lvl="0" marL="0" rtl="0" algn="just">
              <a:spcBef>
                <a:spcPts val="360"/>
              </a:spcBef>
              <a:spcAft>
                <a:spcPts val="0"/>
              </a:spcAft>
              <a:buSzPts val="1710"/>
              <a:buFont typeface="Constantia"/>
              <a:buNone/>
            </a:pPr>
            <a:r>
              <a:rPr lang="en-US" sz="1800"/>
              <a:t> </a:t>
            </a:r>
            <a:endParaRPr sz="1800"/>
          </a:p>
          <a:p>
            <a:pPr indent="0" lvl="0" marL="0" rtl="0" algn="just">
              <a:spcBef>
                <a:spcPts val="360"/>
              </a:spcBef>
              <a:spcAft>
                <a:spcPts val="0"/>
              </a:spcAft>
              <a:buSzPts val="1710"/>
              <a:buFont typeface="Constantia"/>
              <a:buNone/>
            </a:pPr>
            <a:r>
              <a:rPr lang="en-US" sz="1800"/>
              <a:t> </a:t>
            </a:r>
            <a:endParaRPr sz="1800"/>
          </a:p>
          <a:p>
            <a:pPr indent="0" lvl="0" marL="0" rtl="0" algn="just">
              <a:spcBef>
                <a:spcPts val="360"/>
              </a:spcBef>
              <a:spcAft>
                <a:spcPts val="0"/>
              </a:spcAft>
              <a:buSzPts val="1710"/>
              <a:buFont typeface="Constantia"/>
              <a:buNone/>
            </a:pPr>
            <a:r>
              <a:rPr b="1" lang="en-US" sz="1800"/>
              <a:t>Allow</a:t>
            </a:r>
            <a:r>
              <a:rPr lang="en-US" sz="1800"/>
              <a:t> deadlock to happen. This requires using both:</a:t>
            </a:r>
            <a:endParaRPr sz="1800"/>
          </a:p>
          <a:p>
            <a:pPr indent="-274320" lvl="0" marL="274320" rtl="0" algn="just">
              <a:spcBef>
                <a:spcPts val="360"/>
              </a:spcBef>
              <a:spcAft>
                <a:spcPts val="0"/>
              </a:spcAft>
              <a:buSzPts val="1710"/>
              <a:buChar char="⚫"/>
            </a:pPr>
            <a:r>
              <a:rPr b="1" lang="en-US" sz="1800"/>
              <a:t>Detection</a:t>
            </a:r>
            <a:r>
              <a:rPr lang="en-US" sz="1800"/>
              <a:t> 	Know a deadlock has occurred.</a:t>
            </a:r>
            <a:endParaRPr sz="1800"/>
          </a:p>
          <a:p>
            <a:pPr indent="-274320" lvl="0" marL="274320" rtl="0" algn="just">
              <a:spcBef>
                <a:spcPts val="360"/>
              </a:spcBef>
              <a:spcAft>
                <a:spcPts val="0"/>
              </a:spcAft>
              <a:buSzPts val="1710"/>
              <a:buChar char="⚫"/>
            </a:pPr>
            <a:r>
              <a:rPr b="1" lang="en-US" sz="1800"/>
              <a:t>Recovery</a:t>
            </a:r>
            <a:r>
              <a:rPr lang="en-US" sz="1800"/>
              <a:t> 	Regain the resources.</a:t>
            </a:r>
            <a:endParaRPr sz="1800"/>
          </a:p>
        </p:txBody>
      </p:sp>
      <p:sp>
        <p:nvSpPr>
          <p:cNvPr id="1227" name="Google Shape;1227;p109"/>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sz="1600">
                <a:solidFill>
                  <a:schemeClr val="dk1"/>
                </a:solidFill>
                <a:latin typeface="Arial"/>
                <a:ea typeface="Arial"/>
                <a:cs typeface="Arial"/>
                <a:sym typeface="Arial"/>
              </a:rPr>
              <a:t>‹#›</a:t>
            </a:fld>
            <a:endParaRPr sz="1600">
              <a:solidFill>
                <a:schemeClr val="dk1"/>
              </a:solidFill>
              <a:latin typeface="Arial"/>
              <a:ea typeface="Arial"/>
              <a:cs typeface="Arial"/>
              <a:sym typeface="Arial"/>
            </a:endParaRPr>
          </a:p>
        </p:txBody>
      </p:sp>
      <p:sp>
        <p:nvSpPr>
          <p:cNvPr id="1228" name="Google Shape;1228;p109"/>
          <p:cNvSpPr/>
          <p:nvPr/>
        </p:nvSpPr>
        <p:spPr>
          <a:xfrm>
            <a:off x="323199" y="404665"/>
            <a:ext cx="8083624" cy="89614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n-US" sz="2800">
                <a:solidFill>
                  <a:srgbClr val="006600"/>
                </a:solidFill>
                <a:latin typeface="Constantia"/>
                <a:ea typeface="Constantia"/>
                <a:cs typeface="Constantia"/>
                <a:sym typeface="Constantia"/>
              </a:rPr>
              <a:t>HOW TO HANDLE DEADLOCKS ? (or)</a:t>
            </a:r>
            <a:endParaRPr b="1" sz="2800">
              <a:solidFill>
                <a:srgbClr val="006600"/>
              </a:solidFill>
              <a:latin typeface="Constantia"/>
              <a:ea typeface="Constantia"/>
              <a:cs typeface="Constantia"/>
              <a:sym typeface="Constantia"/>
            </a:endParaRPr>
          </a:p>
          <a:p>
            <a:pPr indent="0" lvl="0" marL="0" marR="0" rtl="0" algn="l">
              <a:lnSpc>
                <a:spcPct val="90000"/>
              </a:lnSpc>
              <a:spcBef>
                <a:spcPts val="0"/>
              </a:spcBef>
              <a:spcAft>
                <a:spcPts val="0"/>
              </a:spcAft>
              <a:buNone/>
            </a:pPr>
            <a:r>
              <a:rPr b="1" lang="en-US" sz="2800">
                <a:solidFill>
                  <a:srgbClr val="006600"/>
                </a:solidFill>
                <a:latin typeface="Constantia"/>
                <a:ea typeface="Constantia"/>
                <a:cs typeface="Constantia"/>
                <a:sym typeface="Constantia"/>
              </a:rPr>
              <a:t>Methods for handling deadlocks.</a:t>
            </a:r>
            <a:endParaRPr sz="2800">
              <a:solidFill>
                <a:srgbClr val="006600"/>
              </a:solidFill>
              <a:latin typeface="Constantia"/>
              <a:ea typeface="Constantia"/>
              <a:cs typeface="Constantia"/>
              <a:sym typeface="Constantia"/>
            </a:endParaRPr>
          </a:p>
        </p:txBody>
      </p:sp>
      <p:sp>
        <p:nvSpPr>
          <p:cNvPr id="1229" name="Google Shape;1229;p109"/>
          <p:cNvSpPr txBox="1"/>
          <p:nvPr/>
        </p:nvSpPr>
        <p:spPr>
          <a:xfrm>
            <a:off x="4549921" y="1800721"/>
            <a:ext cx="3839513" cy="369332"/>
          </a:xfrm>
          <a:prstGeom prst="rect">
            <a:avLst/>
          </a:prstGeom>
          <a:noFill/>
          <a:ln cap="flat" cmpd="sng" w="9525">
            <a:solidFill>
              <a:srgbClr val="FF006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Arial"/>
                <a:ea typeface="Arial"/>
                <a:cs typeface="Arial"/>
                <a:sym typeface="Arial"/>
              </a:rPr>
              <a:t>Most Operating systems do this!!</a:t>
            </a:r>
            <a:endParaRPr b="1" sz="1800">
              <a:solidFill>
                <a:srgbClr val="FF0000"/>
              </a:solidFill>
              <a:latin typeface="Arial"/>
              <a:ea typeface="Arial"/>
              <a:cs typeface="Arial"/>
              <a:sym typeface="Arial"/>
            </a:endParaRPr>
          </a:p>
        </p:txBody>
      </p:sp>
      <p:cxnSp>
        <p:nvCxnSpPr>
          <p:cNvPr id="1230" name="Google Shape;1230;p109"/>
          <p:cNvCxnSpPr/>
          <p:nvPr/>
        </p:nvCxnSpPr>
        <p:spPr>
          <a:xfrm rot="10800000">
            <a:off x="2667000" y="1988840"/>
            <a:ext cx="1752600" cy="0"/>
          </a:xfrm>
          <a:prstGeom prst="straightConnector1">
            <a:avLst/>
          </a:prstGeom>
          <a:noFill/>
          <a:ln cap="flat" cmpd="sng" w="28575">
            <a:solidFill>
              <a:srgbClr val="FF0066"/>
            </a:solidFill>
            <a:prstDash val="solid"/>
            <a:round/>
            <a:headEnd len="sm" w="sm" type="none"/>
            <a:tailEnd len="med" w="med" type="triangle"/>
          </a:ln>
        </p:spPr>
      </p:cxnSp>
      <p:sp>
        <p:nvSpPr>
          <p:cNvPr id="1231" name="Google Shape;1231;p109"/>
          <p:cNvSpPr/>
          <p:nvPr/>
        </p:nvSpPr>
        <p:spPr>
          <a:xfrm>
            <a:off x="179512" y="1412777"/>
            <a:ext cx="360040" cy="387945"/>
          </a:xfrm>
          <a:prstGeom prst="ellipse">
            <a:avLst/>
          </a:prstGeom>
          <a:solidFill>
            <a:srgbClr val="FFFF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nstantia"/>
                <a:ea typeface="Constantia"/>
                <a:cs typeface="Constantia"/>
                <a:sym typeface="Constantia"/>
              </a:rPr>
              <a:t>1</a:t>
            </a:r>
            <a:endParaRPr b="1" sz="1800">
              <a:solidFill>
                <a:schemeClr val="dk1"/>
              </a:solidFill>
              <a:latin typeface="Constantia"/>
              <a:ea typeface="Constantia"/>
              <a:cs typeface="Constantia"/>
              <a:sym typeface="Constantia"/>
            </a:endParaRPr>
          </a:p>
        </p:txBody>
      </p:sp>
      <p:sp>
        <p:nvSpPr>
          <p:cNvPr id="1232" name="Google Shape;1232;p109"/>
          <p:cNvSpPr/>
          <p:nvPr/>
        </p:nvSpPr>
        <p:spPr>
          <a:xfrm>
            <a:off x="193367" y="2538611"/>
            <a:ext cx="360040" cy="387945"/>
          </a:xfrm>
          <a:prstGeom prst="ellipse">
            <a:avLst/>
          </a:prstGeom>
          <a:solidFill>
            <a:srgbClr val="FFFF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nstantia"/>
                <a:ea typeface="Constantia"/>
                <a:cs typeface="Constantia"/>
                <a:sym typeface="Constantia"/>
              </a:rPr>
              <a:t>2</a:t>
            </a:r>
            <a:endParaRPr b="1" sz="1800">
              <a:solidFill>
                <a:schemeClr val="dk1"/>
              </a:solidFill>
              <a:latin typeface="Constantia"/>
              <a:ea typeface="Constantia"/>
              <a:cs typeface="Constantia"/>
              <a:sym typeface="Constantia"/>
            </a:endParaRPr>
          </a:p>
        </p:txBody>
      </p:sp>
      <p:sp>
        <p:nvSpPr>
          <p:cNvPr id="1233" name="Google Shape;1233;p109"/>
          <p:cNvSpPr/>
          <p:nvPr/>
        </p:nvSpPr>
        <p:spPr>
          <a:xfrm>
            <a:off x="165060" y="4941169"/>
            <a:ext cx="360040" cy="387945"/>
          </a:xfrm>
          <a:prstGeom prst="ellipse">
            <a:avLst/>
          </a:prstGeom>
          <a:solidFill>
            <a:srgbClr val="FFFF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nstantia"/>
                <a:ea typeface="Constantia"/>
                <a:cs typeface="Constantia"/>
                <a:sym typeface="Constantia"/>
              </a:rPr>
              <a:t>3</a:t>
            </a:r>
            <a:endParaRPr b="1" sz="1800">
              <a:solidFill>
                <a:schemeClr val="dk1"/>
              </a:solidFill>
              <a:latin typeface="Constantia"/>
              <a:ea typeface="Constantia"/>
              <a:cs typeface="Constantia"/>
              <a:sym typeface="Constantia"/>
            </a:endParaRPr>
          </a:p>
        </p:txBody>
      </p:sp>
      <p:pic>
        <p:nvPicPr>
          <p:cNvPr descr="pngfind.com-kingpin-png-4152286 (1).png" id="1234" name="Google Shape;1234;p109"/>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1"/>
          <p:cNvSpPr txBox="1"/>
          <p:nvPr>
            <p:ph type="title"/>
          </p:nvPr>
        </p:nvSpPr>
        <p:spPr>
          <a:xfrm>
            <a:off x="457200" y="704088"/>
            <a:ext cx="8229600" cy="510334"/>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2800"/>
              <a:buFont typeface="Times New Roman"/>
              <a:buNone/>
            </a:pPr>
            <a:r>
              <a:rPr b="1" lang="en-US" sz="2800">
                <a:latin typeface="Times New Roman"/>
                <a:ea typeface="Times New Roman"/>
                <a:cs typeface="Times New Roman"/>
                <a:sym typeface="Times New Roman"/>
              </a:rPr>
              <a:t>Explanation :</a:t>
            </a:r>
            <a:endParaRPr b="1" sz="2800">
              <a:latin typeface="Times New Roman"/>
              <a:ea typeface="Times New Roman"/>
              <a:cs typeface="Times New Roman"/>
              <a:sym typeface="Times New Roman"/>
            </a:endParaRPr>
          </a:p>
        </p:txBody>
      </p:sp>
      <p:sp>
        <p:nvSpPr>
          <p:cNvPr id="196" name="Google Shape;196;p11"/>
          <p:cNvSpPr txBox="1"/>
          <p:nvPr>
            <p:ph idx="1" type="body"/>
          </p:nvPr>
        </p:nvSpPr>
        <p:spPr>
          <a:xfrm>
            <a:off x="457200" y="1285860"/>
            <a:ext cx="8229600" cy="5038740"/>
          </a:xfrm>
          <a:prstGeom prst="rect">
            <a:avLst/>
          </a:prstGeom>
          <a:noFill/>
          <a:ln>
            <a:noFill/>
          </a:ln>
        </p:spPr>
        <p:txBody>
          <a:bodyPr anchorCtr="0" anchor="t" bIns="45700" lIns="91425" spcFirstLastPara="1" rIns="91425" wrap="square" tIns="45700">
            <a:normAutofit fontScale="47500" lnSpcReduction="20000"/>
          </a:bodyPr>
          <a:lstStyle/>
          <a:p>
            <a:pPr indent="-274320" lvl="0" marL="274320" rtl="0" algn="just">
              <a:lnSpc>
                <a:spcPct val="170000"/>
              </a:lnSpc>
              <a:spcBef>
                <a:spcPts val="0"/>
              </a:spcBef>
              <a:spcAft>
                <a:spcPts val="0"/>
              </a:spcAft>
              <a:buSzPct val="95000"/>
              <a:buNone/>
            </a:pPr>
            <a:r>
              <a:rPr lang="en-US" sz="3600">
                <a:latin typeface="Times New Roman"/>
                <a:ea typeface="Times New Roman"/>
                <a:cs typeface="Times New Roman"/>
                <a:sym typeface="Times New Roman"/>
              </a:rPr>
              <a:t>Peterson’s Algorithm is used to synchronize two processes. </a:t>
            </a:r>
            <a:endParaRPr sz="3600">
              <a:latin typeface="Times New Roman"/>
              <a:ea typeface="Times New Roman"/>
              <a:cs typeface="Times New Roman"/>
              <a:sym typeface="Times New Roman"/>
            </a:endParaRPr>
          </a:p>
          <a:p>
            <a:pPr indent="-274320" lvl="0" marL="274320" rtl="0" algn="just">
              <a:lnSpc>
                <a:spcPct val="170000"/>
              </a:lnSpc>
              <a:spcBef>
                <a:spcPts val="342"/>
              </a:spcBef>
              <a:spcAft>
                <a:spcPts val="0"/>
              </a:spcAft>
              <a:buSzPct val="95000"/>
              <a:buNone/>
            </a:pPr>
            <a:r>
              <a:rPr lang="en-US" sz="3600">
                <a:latin typeface="Times New Roman"/>
                <a:ea typeface="Times New Roman"/>
                <a:cs typeface="Times New Roman"/>
                <a:sym typeface="Times New Roman"/>
              </a:rPr>
              <a:t> </a:t>
            </a:r>
            <a:endParaRPr sz="3600">
              <a:latin typeface="Times New Roman"/>
              <a:ea typeface="Times New Roman"/>
              <a:cs typeface="Times New Roman"/>
              <a:sym typeface="Times New Roman"/>
            </a:endParaRPr>
          </a:p>
          <a:p>
            <a:pPr indent="-274320" lvl="0" marL="274320" rtl="0" algn="just">
              <a:lnSpc>
                <a:spcPct val="170000"/>
              </a:lnSpc>
              <a:spcBef>
                <a:spcPts val="342"/>
              </a:spcBef>
              <a:spcAft>
                <a:spcPts val="0"/>
              </a:spcAft>
              <a:buSzPct val="95000"/>
              <a:buChar char="⚫"/>
            </a:pPr>
            <a:r>
              <a:rPr lang="en-US" sz="3600">
                <a:latin typeface="Times New Roman"/>
                <a:ea typeface="Times New Roman"/>
                <a:cs typeface="Times New Roman"/>
                <a:sym typeface="Times New Roman"/>
              </a:rPr>
              <a:t>In this algorithm , the variable  i can be the (Process i) Producer and j can be Consumer (Process j). </a:t>
            </a:r>
            <a:endParaRPr sz="3600">
              <a:latin typeface="Times New Roman"/>
              <a:ea typeface="Times New Roman"/>
              <a:cs typeface="Times New Roman"/>
              <a:sym typeface="Times New Roman"/>
            </a:endParaRPr>
          </a:p>
          <a:p>
            <a:pPr indent="-274320" lvl="0" marL="274320" rtl="0" algn="just">
              <a:lnSpc>
                <a:spcPct val="170000"/>
              </a:lnSpc>
              <a:spcBef>
                <a:spcPts val="342"/>
              </a:spcBef>
              <a:spcAft>
                <a:spcPts val="0"/>
              </a:spcAft>
              <a:buSzPct val="95000"/>
              <a:buChar char="⚫"/>
            </a:pPr>
            <a:r>
              <a:rPr lang="en-US" sz="3600">
                <a:latin typeface="Times New Roman"/>
                <a:ea typeface="Times New Roman"/>
                <a:cs typeface="Times New Roman"/>
                <a:sym typeface="Times New Roman"/>
              </a:rPr>
              <a:t>Initially the flags are false. </a:t>
            </a:r>
            <a:endParaRPr sz="3600">
              <a:latin typeface="Times New Roman"/>
              <a:ea typeface="Times New Roman"/>
              <a:cs typeface="Times New Roman"/>
              <a:sym typeface="Times New Roman"/>
            </a:endParaRPr>
          </a:p>
          <a:p>
            <a:pPr indent="-274320" lvl="0" marL="274320" rtl="0" algn="just">
              <a:lnSpc>
                <a:spcPct val="170000"/>
              </a:lnSpc>
              <a:spcBef>
                <a:spcPts val="342"/>
              </a:spcBef>
              <a:spcAft>
                <a:spcPts val="0"/>
              </a:spcAft>
              <a:buSzPct val="95000"/>
              <a:buChar char="⚫"/>
            </a:pPr>
            <a:r>
              <a:rPr lang="en-US" sz="3600">
                <a:latin typeface="Times New Roman"/>
                <a:ea typeface="Times New Roman"/>
                <a:cs typeface="Times New Roman"/>
                <a:sym typeface="Times New Roman"/>
              </a:rPr>
              <a:t>When a particular process wants to enter its critical section, </a:t>
            </a:r>
            <a:r>
              <a:rPr b="1" lang="en-US" sz="3600">
                <a:latin typeface="Times New Roman"/>
                <a:ea typeface="Times New Roman"/>
                <a:cs typeface="Times New Roman"/>
                <a:sym typeface="Times New Roman"/>
              </a:rPr>
              <a:t>it sets it’s flag to true and turn as the index of the other process. </a:t>
            </a:r>
            <a:r>
              <a:rPr lang="en-US" sz="3600">
                <a:latin typeface="Times New Roman"/>
                <a:ea typeface="Times New Roman"/>
                <a:cs typeface="Times New Roman"/>
                <a:sym typeface="Times New Roman"/>
              </a:rPr>
              <a:t>This means that the process wants to execute but it will allow the other process to run first. </a:t>
            </a:r>
            <a:endParaRPr sz="3600">
              <a:latin typeface="Times New Roman"/>
              <a:ea typeface="Times New Roman"/>
              <a:cs typeface="Times New Roman"/>
              <a:sym typeface="Times New Roman"/>
            </a:endParaRPr>
          </a:p>
          <a:p>
            <a:pPr indent="-274320" lvl="0" marL="274320" rtl="0" algn="just">
              <a:lnSpc>
                <a:spcPct val="170000"/>
              </a:lnSpc>
              <a:spcBef>
                <a:spcPts val="342"/>
              </a:spcBef>
              <a:spcAft>
                <a:spcPts val="0"/>
              </a:spcAft>
              <a:buSzPct val="95000"/>
              <a:buChar char="⚫"/>
            </a:pPr>
            <a:r>
              <a:rPr b="1" lang="en-US" sz="3600">
                <a:latin typeface="Times New Roman"/>
                <a:ea typeface="Times New Roman"/>
                <a:cs typeface="Times New Roman"/>
                <a:sym typeface="Times New Roman"/>
              </a:rPr>
              <a:t>The process performs busy waiting </a:t>
            </a:r>
            <a:r>
              <a:rPr lang="en-US" sz="3600">
                <a:latin typeface="Times New Roman"/>
                <a:ea typeface="Times New Roman"/>
                <a:cs typeface="Times New Roman"/>
                <a:sym typeface="Times New Roman"/>
              </a:rPr>
              <a:t>until the other process has finished it’s own critical section.</a:t>
            </a:r>
            <a:endParaRPr sz="3600">
              <a:latin typeface="Times New Roman"/>
              <a:ea typeface="Times New Roman"/>
              <a:cs typeface="Times New Roman"/>
              <a:sym typeface="Times New Roman"/>
            </a:endParaRPr>
          </a:p>
          <a:p>
            <a:pPr indent="-199818" lvl="0" marL="274320" rtl="0" algn="just">
              <a:spcBef>
                <a:spcPts val="247"/>
              </a:spcBef>
              <a:spcAft>
                <a:spcPts val="0"/>
              </a:spcAft>
              <a:buSzPct val="95000"/>
              <a:buNone/>
            </a:pPr>
            <a:r>
              <a:t/>
            </a:r>
            <a:endParaRPr>
              <a:latin typeface="Times New Roman"/>
              <a:ea typeface="Times New Roman"/>
              <a:cs typeface="Times New Roman"/>
              <a:sym typeface="Times New Roman"/>
            </a:endParaRPr>
          </a:p>
          <a:p>
            <a:pPr indent="-274320" lvl="0" marL="274320" rtl="0" algn="just">
              <a:spcBef>
                <a:spcPts val="247"/>
              </a:spcBef>
              <a:spcAft>
                <a:spcPts val="0"/>
              </a:spcAft>
              <a:buSzPct val="95000"/>
              <a:buNone/>
            </a:pP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97" name="Google Shape;197;p11"/>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sp>
        <p:nvSpPr>
          <p:cNvPr id="1240" name="Google Shape;1240;p110"/>
          <p:cNvSpPr txBox="1"/>
          <p:nvPr>
            <p:ph idx="1" type="body"/>
          </p:nvPr>
        </p:nvSpPr>
        <p:spPr>
          <a:xfrm>
            <a:off x="467544" y="1124745"/>
            <a:ext cx="8155632" cy="481885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SzPts val="1710"/>
              <a:buFont typeface="Constantia"/>
              <a:buNone/>
            </a:pPr>
            <a:r>
              <a:rPr lang="en-US" sz="1800">
                <a:solidFill>
                  <a:schemeClr val="accent2"/>
                </a:solidFill>
              </a:rPr>
              <a:t> Do not allow one of the four conditions to occur</a:t>
            </a:r>
            <a:r>
              <a:rPr lang="en-US" sz="1800"/>
              <a:t>.</a:t>
            </a:r>
            <a:endParaRPr sz="1800"/>
          </a:p>
          <a:p>
            <a:pPr indent="0" lvl="0" marL="0" rtl="0" algn="just">
              <a:lnSpc>
                <a:spcPct val="90000"/>
              </a:lnSpc>
              <a:spcBef>
                <a:spcPts val="360"/>
              </a:spcBef>
              <a:spcAft>
                <a:spcPts val="0"/>
              </a:spcAft>
              <a:buSzPts val="1710"/>
              <a:buFont typeface="Noto Sans Symbols"/>
              <a:buNone/>
            </a:pPr>
            <a:r>
              <a:t/>
            </a:r>
            <a:endParaRPr sz="1800"/>
          </a:p>
          <a:p>
            <a:pPr indent="0" lvl="0" marL="0" rtl="0" algn="just">
              <a:lnSpc>
                <a:spcPct val="90000"/>
              </a:lnSpc>
              <a:spcBef>
                <a:spcPts val="360"/>
              </a:spcBef>
              <a:spcAft>
                <a:spcPts val="0"/>
              </a:spcAft>
              <a:buSzPts val="1710"/>
              <a:buFont typeface="Constantia"/>
              <a:buNone/>
            </a:pPr>
            <a:r>
              <a:rPr b="1" lang="en-US" sz="1800" u="sng">
                <a:solidFill>
                  <a:srgbClr val="FF0000"/>
                </a:solidFill>
              </a:rPr>
              <a:t>Mutual exclusion:</a:t>
            </a:r>
            <a:endParaRPr sz="1800" u="sng">
              <a:solidFill>
                <a:srgbClr val="FF0000"/>
              </a:solidFill>
            </a:endParaRPr>
          </a:p>
          <a:p>
            <a:pPr indent="-400050" lvl="0" marL="582930" rtl="0" algn="just">
              <a:lnSpc>
                <a:spcPct val="90000"/>
              </a:lnSpc>
              <a:spcBef>
                <a:spcPts val="400"/>
              </a:spcBef>
              <a:spcAft>
                <a:spcPts val="0"/>
              </a:spcAft>
              <a:buSzPts val="1900"/>
              <a:buChar char="⚫"/>
            </a:pPr>
            <a:r>
              <a:rPr lang="en-US" sz="2000"/>
              <a:t>Read only files are good examples for sharable resource</a:t>
            </a:r>
            <a:endParaRPr sz="2000"/>
          </a:p>
          <a:p>
            <a:pPr indent="-400050" lvl="1" marL="857250" rtl="0" algn="just">
              <a:lnSpc>
                <a:spcPct val="90000"/>
              </a:lnSpc>
              <a:spcBef>
                <a:spcPts val="320"/>
              </a:spcBef>
              <a:spcAft>
                <a:spcPts val="0"/>
              </a:spcAft>
              <a:buSzPts val="1360"/>
              <a:buChar char="⚫"/>
            </a:pPr>
            <a:r>
              <a:rPr lang="en-US" sz="1600"/>
              <a:t>Any number of users can access the file at the same time.</a:t>
            </a:r>
            <a:endParaRPr sz="1600"/>
          </a:p>
          <a:p>
            <a:pPr indent="-400050" lvl="0" marL="582930" rtl="0" algn="just">
              <a:lnSpc>
                <a:spcPct val="90000"/>
              </a:lnSpc>
              <a:spcBef>
                <a:spcPts val="400"/>
              </a:spcBef>
              <a:spcAft>
                <a:spcPts val="0"/>
              </a:spcAft>
              <a:buSzPts val="1900"/>
              <a:buChar char="⚫"/>
            </a:pPr>
            <a:r>
              <a:rPr lang="en-US" sz="2000"/>
              <a:t>Prevention not possible, since some devices like  are non-sharable.</a:t>
            </a:r>
            <a:endParaRPr sz="2000"/>
          </a:p>
          <a:p>
            <a:pPr indent="0" lvl="0" marL="0" rtl="0" algn="just">
              <a:lnSpc>
                <a:spcPct val="90000"/>
              </a:lnSpc>
              <a:spcBef>
                <a:spcPts val="360"/>
              </a:spcBef>
              <a:spcAft>
                <a:spcPts val="0"/>
              </a:spcAft>
              <a:buSzPts val="1710"/>
              <a:buFont typeface="Constantia"/>
              <a:buNone/>
            </a:pPr>
            <a:r>
              <a:rPr lang="en-US" sz="1800"/>
              <a:t> </a:t>
            </a:r>
            <a:endParaRPr sz="1800"/>
          </a:p>
          <a:p>
            <a:pPr indent="0" lvl="0" marL="0" rtl="0" algn="just">
              <a:lnSpc>
                <a:spcPct val="90000"/>
              </a:lnSpc>
              <a:spcBef>
                <a:spcPts val="360"/>
              </a:spcBef>
              <a:spcAft>
                <a:spcPts val="0"/>
              </a:spcAft>
              <a:buSzPts val="1710"/>
              <a:buFont typeface="Constantia"/>
              <a:buNone/>
            </a:pPr>
            <a:r>
              <a:rPr b="1" lang="en-US" sz="1800" u="sng">
                <a:solidFill>
                  <a:srgbClr val="FF0000"/>
                </a:solidFill>
              </a:rPr>
              <a:t>Hold and wait:</a:t>
            </a:r>
            <a:endParaRPr sz="1800" u="sng">
              <a:solidFill>
                <a:srgbClr val="FF0000"/>
              </a:solidFill>
            </a:endParaRPr>
          </a:p>
          <a:p>
            <a:pPr indent="-274320" lvl="0" marL="274320" rtl="0" algn="just">
              <a:lnSpc>
                <a:spcPct val="90000"/>
              </a:lnSpc>
              <a:spcBef>
                <a:spcPts val="400"/>
              </a:spcBef>
              <a:spcAft>
                <a:spcPts val="0"/>
              </a:spcAft>
              <a:buSzPts val="1900"/>
              <a:buChar char="⚫"/>
            </a:pPr>
            <a:r>
              <a:rPr lang="en-US" sz="2000"/>
              <a:t>Collect all resources before execution</a:t>
            </a:r>
            <a:endParaRPr sz="2000"/>
          </a:p>
          <a:p>
            <a:pPr indent="-274320" lvl="0" marL="274320" rtl="0" algn="just">
              <a:lnSpc>
                <a:spcPct val="90000"/>
              </a:lnSpc>
              <a:spcBef>
                <a:spcPts val="400"/>
              </a:spcBef>
              <a:spcAft>
                <a:spcPts val="0"/>
              </a:spcAft>
              <a:buSzPts val="1900"/>
              <a:buChar char="⚫"/>
            </a:pPr>
            <a:r>
              <a:rPr lang="en-US" sz="2000"/>
              <a:t>A sequence of resources is always collected at the beginning itself.</a:t>
            </a:r>
            <a:endParaRPr sz="2000"/>
          </a:p>
          <a:p>
            <a:pPr indent="-274320" lvl="0" marL="274320" rtl="0" algn="just">
              <a:lnSpc>
                <a:spcPct val="90000"/>
              </a:lnSpc>
              <a:spcBef>
                <a:spcPts val="400"/>
              </a:spcBef>
              <a:spcAft>
                <a:spcPts val="0"/>
              </a:spcAft>
              <a:buSzPts val="1900"/>
              <a:buChar char="⚫"/>
            </a:pPr>
            <a:r>
              <a:rPr lang="en-US" sz="2000"/>
              <a:t>Utilization is low, starvation possible.</a:t>
            </a:r>
            <a:endParaRPr sz="2000"/>
          </a:p>
          <a:p>
            <a:pPr indent="0" lvl="0" marL="0" rtl="0" algn="just">
              <a:lnSpc>
                <a:spcPct val="90000"/>
              </a:lnSpc>
              <a:spcBef>
                <a:spcPts val="400"/>
              </a:spcBef>
              <a:spcAft>
                <a:spcPts val="0"/>
              </a:spcAft>
              <a:buSzPts val="1900"/>
              <a:buFont typeface="Constantia"/>
              <a:buNone/>
            </a:pPr>
            <a:r>
              <a:rPr lang="en-US" sz="2000"/>
              <a:t> </a:t>
            </a:r>
            <a:endParaRPr sz="2000"/>
          </a:p>
        </p:txBody>
      </p:sp>
      <p:sp>
        <p:nvSpPr>
          <p:cNvPr id="1241" name="Google Shape;1241;p110"/>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sz="1600">
                <a:solidFill>
                  <a:schemeClr val="dk1"/>
                </a:solidFill>
                <a:latin typeface="Arial"/>
                <a:ea typeface="Arial"/>
                <a:cs typeface="Arial"/>
                <a:sym typeface="Arial"/>
              </a:rPr>
              <a:t>‹#›</a:t>
            </a:fld>
            <a:endParaRPr sz="1600">
              <a:solidFill>
                <a:schemeClr val="dk1"/>
              </a:solidFill>
              <a:latin typeface="Arial"/>
              <a:ea typeface="Arial"/>
              <a:cs typeface="Arial"/>
              <a:sym typeface="Arial"/>
            </a:endParaRPr>
          </a:p>
        </p:txBody>
      </p:sp>
      <p:sp>
        <p:nvSpPr>
          <p:cNvPr id="1242" name="Google Shape;1242;p110"/>
          <p:cNvSpPr txBox="1"/>
          <p:nvPr/>
        </p:nvSpPr>
        <p:spPr>
          <a:xfrm>
            <a:off x="323528" y="476672"/>
            <a:ext cx="54006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6600"/>
                </a:solidFill>
                <a:latin typeface="Calibri"/>
                <a:ea typeface="Calibri"/>
                <a:cs typeface="Calibri"/>
                <a:sym typeface="Calibri"/>
              </a:rPr>
              <a:t>Deadlock Prevention</a:t>
            </a:r>
            <a:endParaRPr b="1" sz="2800">
              <a:solidFill>
                <a:srgbClr val="006600"/>
              </a:solidFill>
              <a:latin typeface="Calibri"/>
              <a:ea typeface="Calibri"/>
              <a:cs typeface="Calibri"/>
              <a:sym typeface="Calibri"/>
            </a:endParaRPr>
          </a:p>
        </p:txBody>
      </p:sp>
      <p:pic>
        <p:nvPicPr>
          <p:cNvPr descr="pngfind.com-kingpin-png-4152286 (1).png" id="1243" name="Google Shape;1243;p110"/>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111"/>
          <p:cNvSpPr txBox="1"/>
          <p:nvPr>
            <p:ph idx="1" type="body"/>
          </p:nvPr>
        </p:nvSpPr>
        <p:spPr>
          <a:xfrm>
            <a:off x="304800" y="1066800"/>
            <a:ext cx="8610600" cy="54864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90000"/>
              </a:lnSpc>
              <a:spcBef>
                <a:spcPts val="0"/>
              </a:spcBef>
              <a:spcAft>
                <a:spcPts val="0"/>
              </a:spcAft>
              <a:buSzPct val="95000"/>
              <a:buFont typeface="Constantia"/>
              <a:buNone/>
            </a:pPr>
            <a:r>
              <a:rPr lang="en-US" sz="1800">
                <a:solidFill>
                  <a:schemeClr val="accent2"/>
                </a:solidFill>
              </a:rPr>
              <a:t> </a:t>
            </a:r>
            <a:r>
              <a:rPr b="1" lang="en-US" sz="1800" u="sng">
                <a:solidFill>
                  <a:srgbClr val="FF0000"/>
                </a:solidFill>
              </a:rPr>
              <a:t>No preemption:</a:t>
            </a:r>
            <a:endParaRPr sz="1800" u="sng">
              <a:solidFill>
                <a:srgbClr val="FF0000"/>
              </a:solidFill>
            </a:endParaRPr>
          </a:p>
          <a:p>
            <a:pPr indent="-274320" lvl="0" marL="274320" rtl="0" algn="just">
              <a:lnSpc>
                <a:spcPct val="150000"/>
              </a:lnSpc>
              <a:spcBef>
                <a:spcPts val="407"/>
              </a:spcBef>
              <a:spcAft>
                <a:spcPts val="0"/>
              </a:spcAft>
              <a:buSzPct val="95000"/>
              <a:buChar char="⚫"/>
            </a:pPr>
            <a:r>
              <a:rPr lang="en-US" sz="1800"/>
              <a:t> </a:t>
            </a:r>
            <a:r>
              <a:rPr lang="en-US" sz="2200"/>
              <a:t>If the process is holding some resources and requests another resource (that cannot be immediately allocated to it), then all the resources that the process currently holding are preempted.</a:t>
            </a:r>
            <a:endParaRPr sz="2200"/>
          </a:p>
          <a:p>
            <a:pPr indent="-290210" lvl="1" marL="857250" rtl="0" algn="just">
              <a:lnSpc>
                <a:spcPct val="90000"/>
              </a:lnSpc>
              <a:spcBef>
                <a:spcPts val="407"/>
              </a:spcBef>
              <a:spcAft>
                <a:spcPts val="0"/>
              </a:spcAft>
              <a:buSzPct val="85000"/>
              <a:buFont typeface="Noto Sans Symbols"/>
              <a:buNone/>
            </a:pPr>
            <a:r>
              <a:t/>
            </a:r>
            <a:endParaRPr sz="2200"/>
          </a:p>
          <a:p>
            <a:pPr indent="0" lvl="0" marL="0" rtl="0" algn="just">
              <a:lnSpc>
                <a:spcPct val="90000"/>
              </a:lnSpc>
              <a:spcBef>
                <a:spcPts val="407"/>
              </a:spcBef>
              <a:spcAft>
                <a:spcPts val="0"/>
              </a:spcAft>
              <a:buSzPct val="95000"/>
              <a:buFont typeface="Constantia"/>
              <a:buNone/>
            </a:pPr>
            <a:r>
              <a:rPr lang="en-US" sz="2200"/>
              <a:t> </a:t>
            </a:r>
            <a:endParaRPr sz="2200"/>
          </a:p>
          <a:p>
            <a:pPr indent="0" lvl="0" marL="0" rtl="0" algn="just">
              <a:lnSpc>
                <a:spcPct val="90000"/>
              </a:lnSpc>
              <a:spcBef>
                <a:spcPts val="333"/>
              </a:spcBef>
              <a:spcAft>
                <a:spcPts val="0"/>
              </a:spcAft>
              <a:buSzPct val="95000"/>
              <a:buFont typeface="Constantia"/>
              <a:buNone/>
            </a:pPr>
            <a:r>
              <a:rPr b="1" lang="en-US" sz="1800" u="sng">
                <a:solidFill>
                  <a:srgbClr val="FF0000"/>
                </a:solidFill>
              </a:rPr>
              <a:t>Circular wait:</a:t>
            </a:r>
            <a:endParaRPr sz="1800" u="sng">
              <a:solidFill>
                <a:srgbClr val="FF0000"/>
              </a:solidFill>
            </a:endParaRPr>
          </a:p>
          <a:p>
            <a:pPr indent="0" lvl="0" marL="0" rtl="0" algn="just">
              <a:lnSpc>
                <a:spcPct val="90000"/>
              </a:lnSpc>
              <a:spcBef>
                <a:spcPts val="333"/>
              </a:spcBef>
              <a:spcAft>
                <a:spcPts val="0"/>
              </a:spcAft>
              <a:buSzPct val="95000"/>
              <a:buFont typeface="Constantia"/>
              <a:buNone/>
            </a:pPr>
            <a:r>
              <a:rPr lang="en-US" sz="1800"/>
              <a:t> </a:t>
            </a:r>
            <a:endParaRPr sz="1800"/>
          </a:p>
          <a:p>
            <a:pPr indent="-274320" lvl="0" marL="274320" rtl="0" algn="l">
              <a:lnSpc>
                <a:spcPct val="100000"/>
              </a:lnSpc>
              <a:spcBef>
                <a:spcPts val="700"/>
              </a:spcBef>
              <a:spcAft>
                <a:spcPts val="0"/>
              </a:spcAft>
              <a:buSzPct val="95000"/>
              <a:buChar char="⚫"/>
            </a:pPr>
            <a:r>
              <a:rPr lang="en-US" sz="2000"/>
              <a:t>R = { R1,R2…Rm} 🡪 set all resource types.</a:t>
            </a:r>
            <a:endParaRPr sz="2000"/>
          </a:p>
          <a:p>
            <a:pPr indent="-274320" lvl="0" marL="274320" rtl="0" algn="l">
              <a:lnSpc>
                <a:spcPct val="100000"/>
              </a:lnSpc>
              <a:spcBef>
                <a:spcPts val="700"/>
              </a:spcBef>
              <a:spcAft>
                <a:spcPts val="0"/>
              </a:spcAft>
              <a:buSzPct val="95000"/>
              <a:buChar char="⚫"/>
            </a:pPr>
            <a:r>
              <a:rPr lang="en-US" sz="2000"/>
              <a:t>We define a function,  </a:t>
            </a:r>
            <a:endParaRPr sz="2000"/>
          </a:p>
          <a:p>
            <a:pPr indent="-274320" lvl="0" marL="274320" rtl="0" algn="l">
              <a:lnSpc>
                <a:spcPct val="100000"/>
              </a:lnSpc>
              <a:spcBef>
                <a:spcPts val="700"/>
              </a:spcBef>
              <a:spcAft>
                <a:spcPts val="0"/>
              </a:spcAft>
              <a:buSzPct val="95000"/>
              <a:buChar char="⚫"/>
            </a:pPr>
            <a:r>
              <a:rPr lang="en-US" sz="2000"/>
              <a:t>For example:</a:t>
            </a:r>
            <a:br>
              <a:rPr lang="en-US" sz="2000"/>
            </a:br>
            <a:r>
              <a:rPr lang="en-US" sz="1700"/>
              <a:t>     F(tape drive)  = 1</a:t>
            </a:r>
            <a:br>
              <a:rPr lang="en-US" sz="1700"/>
            </a:br>
            <a:r>
              <a:rPr lang="en-US" sz="1700"/>
              <a:t>     F(disk drive)  = 5</a:t>
            </a:r>
            <a:br>
              <a:rPr lang="en-US" sz="1700"/>
            </a:br>
            <a:r>
              <a:rPr lang="en-US" sz="1700"/>
              <a:t>     F(printer)      = 12</a:t>
            </a:r>
            <a:endParaRPr sz="1700"/>
          </a:p>
          <a:p>
            <a:pPr indent="-274320" lvl="0" marL="274320" rtl="0" algn="l">
              <a:lnSpc>
                <a:spcPct val="100000"/>
              </a:lnSpc>
              <a:spcBef>
                <a:spcPts val="700"/>
              </a:spcBef>
              <a:spcAft>
                <a:spcPts val="0"/>
              </a:spcAft>
              <a:buSzPct val="95000"/>
              <a:buChar char="⚫"/>
            </a:pPr>
            <a:r>
              <a:rPr lang="en-US" sz="2000"/>
              <a:t>Each process requests resources in an increasing order of enumeration (ie) </a:t>
            </a:r>
            <a:r>
              <a:rPr b="1" lang="en-US" sz="2000"/>
              <a:t>F(R</a:t>
            </a:r>
            <a:r>
              <a:rPr b="1" baseline="-25000" lang="en-US" sz="2000"/>
              <a:t>j</a:t>
            </a:r>
            <a:r>
              <a:rPr b="1" lang="en-US" sz="2000"/>
              <a:t>) &gt; F(R</a:t>
            </a:r>
            <a:r>
              <a:rPr b="1" baseline="-25000" lang="en-US" sz="2000"/>
              <a:t>i</a:t>
            </a:r>
            <a:r>
              <a:rPr b="1" lang="en-US" sz="2000"/>
              <a:t>)</a:t>
            </a:r>
            <a:endParaRPr b="1" sz="2000"/>
          </a:p>
          <a:p>
            <a:pPr indent="-185039" lvl="0" marL="274320" rtl="0" algn="l">
              <a:lnSpc>
                <a:spcPct val="100000"/>
              </a:lnSpc>
              <a:spcBef>
                <a:spcPts val="700"/>
              </a:spcBef>
              <a:spcAft>
                <a:spcPts val="0"/>
              </a:spcAft>
              <a:buSzPct val="95000"/>
              <a:buNone/>
            </a:pPr>
            <a:r>
              <a:t/>
            </a:r>
            <a:endParaRPr sz="1600"/>
          </a:p>
          <a:p>
            <a:pPr indent="-185039" lvl="0" marL="274320" rtl="0" algn="l">
              <a:lnSpc>
                <a:spcPct val="100000"/>
              </a:lnSpc>
              <a:spcBef>
                <a:spcPts val="700"/>
              </a:spcBef>
              <a:spcAft>
                <a:spcPts val="0"/>
              </a:spcAft>
              <a:buSzPct val="95000"/>
              <a:buNone/>
            </a:pPr>
            <a:r>
              <a:t/>
            </a:r>
            <a:endParaRPr sz="1600"/>
          </a:p>
        </p:txBody>
      </p:sp>
      <p:sp>
        <p:nvSpPr>
          <p:cNvPr id="1250" name="Google Shape;1250;p111"/>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sz="1600">
                <a:solidFill>
                  <a:schemeClr val="dk1"/>
                </a:solidFill>
                <a:latin typeface="Arial"/>
                <a:ea typeface="Arial"/>
                <a:cs typeface="Arial"/>
                <a:sym typeface="Arial"/>
              </a:rPr>
              <a:t>‹#›</a:t>
            </a:fld>
            <a:endParaRPr sz="1600">
              <a:solidFill>
                <a:schemeClr val="dk1"/>
              </a:solidFill>
              <a:latin typeface="Arial"/>
              <a:ea typeface="Arial"/>
              <a:cs typeface="Arial"/>
              <a:sym typeface="Arial"/>
            </a:endParaRPr>
          </a:p>
        </p:txBody>
      </p:sp>
      <p:sp>
        <p:nvSpPr>
          <p:cNvPr id="1251" name="Google Shape;1251;p111"/>
          <p:cNvSpPr txBox="1"/>
          <p:nvPr/>
        </p:nvSpPr>
        <p:spPr>
          <a:xfrm>
            <a:off x="251520" y="459946"/>
            <a:ext cx="5976664"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6600"/>
                </a:solidFill>
                <a:latin typeface="Arial"/>
                <a:ea typeface="Arial"/>
                <a:cs typeface="Arial"/>
                <a:sym typeface="Arial"/>
              </a:rPr>
              <a:t>Deadlock Prevention – Contd…</a:t>
            </a:r>
            <a:endParaRPr b="1" sz="2800">
              <a:solidFill>
                <a:srgbClr val="006600"/>
              </a:solidFill>
              <a:latin typeface="Arial"/>
              <a:ea typeface="Arial"/>
              <a:cs typeface="Arial"/>
              <a:sym typeface="Arial"/>
            </a:endParaRPr>
          </a:p>
        </p:txBody>
      </p:sp>
      <p:sp>
        <p:nvSpPr>
          <p:cNvPr id="1252" name="Google Shape;1252;p111"/>
          <p:cNvSpPr/>
          <p:nvPr/>
        </p:nvSpPr>
        <p:spPr>
          <a:xfrm>
            <a:off x="3419872" y="4171350"/>
            <a:ext cx="2016224" cy="553794"/>
          </a:xfrm>
          <a:prstGeom prst="rect">
            <a:avLst/>
          </a:prstGeom>
          <a:solidFill>
            <a:srgbClr val="C8DA9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onstantia"/>
                <a:ea typeface="Constantia"/>
                <a:cs typeface="Constantia"/>
                <a:sym typeface="Constantia"/>
              </a:rPr>
              <a:t>F: R 🡪 N</a:t>
            </a:r>
            <a:endParaRPr sz="1800">
              <a:solidFill>
                <a:schemeClr val="dk1"/>
              </a:solidFill>
              <a:latin typeface="Constantia"/>
              <a:ea typeface="Constantia"/>
              <a:cs typeface="Constantia"/>
              <a:sym typeface="Constantia"/>
            </a:endParaRPr>
          </a:p>
          <a:p>
            <a:pPr indent="0" lvl="0" marL="0" marR="0" rtl="0" algn="ctr">
              <a:spcBef>
                <a:spcPts val="0"/>
              </a:spcBef>
              <a:spcAft>
                <a:spcPts val="0"/>
              </a:spcAft>
              <a:buNone/>
            </a:pPr>
            <a:r>
              <a:rPr lang="en-US" sz="1200">
                <a:solidFill>
                  <a:schemeClr val="dk1"/>
                </a:solidFill>
                <a:latin typeface="Constantia"/>
                <a:ea typeface="Constantia"/>
                <a:cs typeface="Constantia"/>
                <a:sym typeface="Constantia"/>
              </a:rPr>
              <a:t>N  = natural number</a:t>
            </a:r>
            <a:endParaRPr sz="1200">
              <a:solidFill>
                <a:schemeClr val="dk1"/>
              </a:solidFill>
              <a:latin typeface="Constantia"/>
              <a:ea typeface="Constantia"/>
              <a:cs typeface="Constantia"/>
              <a:sym typeface="Constantia"/>
            </a:endParaRPr>
          </a:p>
        </p:txBody>
      </p:sp>
      <p:pic>
        <p:nvPicPr>
          <p:cNvPr descr="pngfind.com-kingpin-png-4152286 (1).png" id="1253" name="Google Shape;1253;p111"/>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p112"/>
          <p:cNvSpPr txBox="1"/>
          <p:nvPr>
            <p:ph type="title"/>
          </p:nvPr>
        </p:nvSpPr>
        <p:spPr>
          <a:xfrm>
            <a:off x="443543" y="548680"/>
            <a:ext cx="8077200" cy="609600"/>
          </a:xfrm>
          <a:prstGeom prst="rect">
            <a:avLst/>
          </a:prstGeom>
          <a:noFill/>
          <a:ln>
            <a:noFill/>
          </a:ln>
        </p:spPr>
        <p:txBody>
          <a:bodyPr anchorCtr="0" anchor="b" bIns="0" lIns="0" spcFirstLastPara="1" rIns="0" wrap="square" tIns="45700">
            <a:normAutofit fontScale="90000"/>
          </a:bodyPr>
          <a:lstStyle/>
          <a:p>
            <a:pPr indent="0" lvl="0" marL="0" rtl="0" algn="l">
              <a:lnSpc>
                <a:spcPct val="100000"/>
              </a:lnSpc>
              <a:spcBef>
                <a:spcPts val="0"/>
              </a:spcBef>
              <a:spcAft>
                <a:spcPts val="0"/>
              </a:spcAft>
              <a:buClr>
                <a:srgbClr val="006600"/>
              </a:buClr>
              <a:buSzPct val="100000"/>
              <a:buFont typeface="Calibri"/>
              <a:buNone/>
            </a:pPr>
            <a:r>
              <a:rPr b="1" lang="en-US">
                <a:solidFill>
                  <a:srgbClr val="006600"/>
                </a:solidFill>
              </a:rPr>
              <a:t>Deadlock Avoidance</a:t>
            </a:r>
            <a:endParaRPr b="1">
              <a:solidFill>
                <a:srgbClr val="006600"/>
              </a:solidFill>
            </a:endParaRPr>
          </a:p>
        </p:txBody>
      </p:sp>
      <p:sp>
        <p:nvSpPr>
          <p:cNvPr id="1260" name="Google Shape;1260;p112"/>
          <p:cNvSpPr txBox="1"/>
          <p:nvPr>
            <p:ph idx="1" type="body"/>
          </p:nvPr>
        </p:nvSpPr>
        <p:spPr>
          <a:xfrm>
            <a:off x="683568" y="4077072"/>
            <a:ext cx="7920880" cy="1656184"/>
          </a:xfrm>
          <a:prstGeom prst="rect">
            <a:avLst/>
          </a:prstGeom>
          <a:noFill/>
          <a:ln>
            <a:noFill/>
          </a:ln>
        </p:spPr>
        <p:txBody>
          <a:bodyPr anchorCtr="0" anchor="t" bIns="45700" lIns="91425" spcFirstLastPara="1" rIns="91425" wrap="square" tIns="45700">
            <a:normAutofit/>
          </a:bodyPr>
          <a:lstStyle/>
          <a:p>
            <a:pPr indent="-274320" lvl="0" marL="274320" rtl="0" algn="l">
              <a:lnSpc>
                <a:spcPct val="150000"/>
              </a:lnSpc>
              <a:spcBef>
                <a:spcPts val="0"/>
              </a:spcBef>
              <a:spcAft>
                <a:spcPts val="0"/>
              </a:spcAft>
              <a:buSzPts val="1900"/>
              <a:buChar char="⚫"/>
            </a:pPr>
            <a:r>
              <a:rPr lang="en-US" sz="2000"/>
              <a:t>An alternative method for avoiding deadlocks is to require additional information about how much resources are to be requested.</a:t>
            </a:r>
            <a:endParaRPr sz="2000"/>
          </a:p>
          <a:p>
            <a:pPr indent="-153670" lvl="0" marL="274320" rtl="0" algn="l">
              <a:lnSpc>
                <a:spcPct val="150000"/>
              </a:lnSpc>
              <a:spcBef>
                <a:spcPts val="700"/>
              </a:spcBef>
              <a:spcAft>
                <a:spcPts val="0"/>
              </a:spcAft>
              <a:buSzPts val="1900"/>
              <a:buNone/>
            </a:pPr>
            <a:r>
              <a:t/>
            </a:r>
            <a:endParaRPr sz="2000"/>
          </a:p>
        </p:txBody>
      </p:sp>
      <p:sp>
        <p:nvSpPr>
          <p:cNvPr id="1261" name="Google Shape;1261;p112"/>
          <p:cNvSpPr txBox="1"/>
          <p:nvPr/>
        </p:nvSpPr>
        <p:spPr>
          <a:xfrm>
            <a:off x="683568" y="1598023"/>
            <a:ext cx="7200800" cy="1810368"/>
          </a:xfrm>
          <a:prstGeom prst="rect">
            <a:avLst/>
          </a:prstGeom>
          <a:noFill/>
          <a:ln>
            <a:noFill/>
          </a:ln>
        </p:spPr>
        <p:txBody>
          <a:bodyPr anchorCtr="0" anchor="ctr" bIns="46800" lIns="90000" spcFirstLastPara="1" rIns="90000" wrap="square" tIns="46800">
            <a:spAutoFit/>
          </a:bodyPr>
          <a:lstStyle/>
          <a:p>
            <a:pPr indent="0" lvl="0" marL="0" marR="0" rtl="0" algn="ctr">
              <a:lnSpc>
                <a:spcPct val="100000"/>
              </a:lnSpc>
              <a:spcBef>
                <a:spcPts val="0"/>
              </a:spcBef>
              <a:spcAft>
                <a:spcPts val="0"/>
              </a:spcAft>
              <a:buClr>
                <a:schemeClr val="dk1"/>
              </a:buClr>
              <a:buSzPts val="2400"/>
              <a:buFont typeface="Helvetica Neue"/>
              <a:buNone/>
            </a:pPr>
            <a:r>
              <a:rPr lang="en-US" sz="2400">
                <a:solidFill>
                  <a:schemeClr val="dk1"/>
                </a:solidFill>
                <a:latin typeface="Constantia"/>
                <a:ea typeface="Constantia"/>
                <a:cs typeface="Constantia"/>
                <a:sym typeface="Constantia"/>
              </a:rPr>
              <a:t>When we try to avoid deadlock</a:t>
            </a:r>
            <a:endParaRPr sz="2400">
              <a:solidFill>
                <a:schemeClr val="dk1"/>
              </a:solidFill>
              <a:latin typeface="Constantia"/>
              <a:ea typeface="Constantia"/>
              <a:cs typeface="Constantia"/>
              <a:sym typeface="Constantia"/>
            </a:endParaRPr>
          </a:p>
          <a:p>
            <a:pPr indent="0" lvl="0" marL="0" marR="0" rtl="0" algn="ctr">
              <a:lnSpc>
                <a:spcPct val="100000"/>
              </a:lnSpc>
              <a:spcBef>
                <a:spcPts val="1125"/>
              </a:spcBef>
              <a:spcAft>
                <a:spcPts val="0"/>
              </a:spcAft>
              <a:buClr>
                <a:schemeClr val="lt1"/>
              </a:buClr>
              <a:buSzPts val="2000"/>
              <a:buFont typeface="Helvetica Neue"/>
              <a:buNone/>
            </a:pPr>
            <a:r>
              <a:t/>
            </a:r>
            <a:endParaRPr sz="2000">
              <a:solidFill>
                <a:schemeClr val="dk1"/>
              </a:solidFill>
              <a:latin typeface="Constantia"/>
              <a:ea typeface="Constantia"/>
              <a:cs typeface="Constantia"/>
              <a:sym typeface="Constantia"/>
            </a:endParaRPr>
          </a:p>
          <a:p>
            <a:pPr indent="0" lvl="0" marL="0" marR="0" rtl="0" algn="ctr">
              <a:lnSpc>
                <a:spcPct val="100000"/>
              </a:lnSpc>
              <a:spcBef>
                <a:spcPts val="1125"/>
              </a:spcBef>
              <a:spcAft>
                <a:spcPts val="0"/>
              </a:spcAft>
              <a:buClr>
                <a:schemeClr val="lt1"/>
              </a:buClr>
              <a:buSzPts val="2000"/>
              <a:buFont typeface="Helvetica Neue"/>
              <a:buNone/>
            </a:pPr>
            <a:r>
              <a:t/>
            </a:r>
            <a:endParaRPr sz="2000">
              <a:solidFill>
                <a:schemeClr val="dk1"/>
              </a:solidFill>
              <a:latin typeface="Constantia"/>
              <a:ea typeface="Constantia"/>
              <a:cs typeface="Constantia"/>
              <a:sym typeface="Constantia"/>
            </a:endParaRPr>
          </a:p>
          <a:p>
            <a:pPr indent="0" lvl="0" marL="0" marR="0" rtl="0" algn="ctr">
              <a:lnSpc>
                <a:spcPct val="100000"/>
              </a:lnSpc>
              <a:spcBef>
                <a:spcPts val="1125"/>
              </a:spcBef>
              <a:spcAft>
                <a:spcPts val="0"/>
              </a:spcAft>
              <a:buClr>
                <a:srgbClr val="FF3300"/>
              </a:buClr>
              <a:buSzPts val="2000"/>
              <a:buFont typeface="Helvetica Neue"/>
              <a:buNone/>
            </a:pPr>
            <a:r>
              <a:rPr lang="en-US" sz="2000">
                <a:solidFill>
                  <a:srgbClr val="FF3300"/>
                </a:solidFill>
                <a:latin typeface="Constantia"/>
                <a:ea typeface="Constantia"/>
                <a:cs typeface="Constantia"/>
                <a:sym typeface="Constantia"/>
              </a:rPr>
              <a:t>Utilization is less and system throughput is low</a:t>
            </a:r>
            <a:endParaRPr sz="2000">
              <a:solidFill>
                <a:srgbClr val="FF3300"/>
              </a:solidFill>
              <a:latin typeface="Constantia"/>
              <a:ea typeface="Constantia"/>
              <a:cs typeface="Constantia"/>
              <a:sym typeface="Constantia"/>
            </a:endParaRPr>
          </a:p>
        </p:txBody>
      </p:sp>
      <p:cxnSp>
        <p:nvCxnSpPr>
          <p:cNvPr id="1262" name="Google Shape;1262;p112"/>
          <p:cNvCxnSpPr/>
          <p:nvPr/>
        </p:nvCxnSpPr>
        <p:spPr>
          <a:xfrm>
            <a:off x="3851920" y="2204865"/>
            <a:ext cx="0" cy="792088"/>
          </a:xfrm>
          <a:prstGeom prst="straightConnector1">
            <a:avLst/>
          </a:prstGeom>
          <a:noFill/>
          <a:ln cap="flat" cmpd="sng" w="38100">
            <a:solidFill>
              <a:schemeClr val="dk1"/>
            </a:solidFill>
            <a:prstDash val="solid"/>
            <a:round/>
            <a:headEnd len="sm" w="sm" type="none"/>
            <a:tailEnd len="med" w="med" type="stealth"/>
          </a:ln>
          <a:effectLst>
            <a:outerShdw blurRad="57150" rotWithShape="0" algn="ctr" dir="5400000" dist="38100">
              <a:srgbClr val="000000"/>
            </a:outerShdw>
          </a:effectLst>
        </p:spPr>
      </p:cxnSp>
      <p:pic>
        <p:nvPicPr>
          <p:cNvPr descr="pngfind.com-kingpin-png-4152286 (1).png" id="1263" name="Google Shape;1263;p112"/>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264" name="Google Shape;1264;p112"/>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9" name="Shape 1269"/>
        <p:cNvGrpSpPr/>
        <p:nvPr/>
      </p:nvGrpSpPr>
      <p:grpSpPr>
        <a:xfrm>
          <a:off x="0" y="0"/>
          <a:ext cx="0" cy="0"/>
          <a:chOff x="0" y="0"/>
          <a:chExt cx="0" cy="0"/>
        </a:xfrm>
      </p:grpSpPr>
      <p:sp>
        <p:nvSpPr>
          <p:cNvPr id="1270" name="Google Shape;1270;p113"/>
          <p:cNvSpPr txBox="1"/>
          <p:nvPr>
            <p:ph idx="1" type="body"/>
          </p:nvPr>
        </p:nvSpPr>
        <p:spPr>
          <a:xfrm>
            <a:off x="281964" y="1556792"/>
            <a:ext cx="8287072" cy="457200"/>
          </a:xfrm>
          <a:prstGeom prst="rect">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spcBef>
                <a:spcPts val="0"/>
              </a:spcBef>
              <a:spcAft>
                <a:spcPts val="0"/>
              </a:spcAft>
              <a:buSzPts val="1710"/>
              <a:buFont typeface="Helvetica Neue"/>
              <a:buNone/>
            </a:pPr>
            <a:r>
              <a:rPr b="1" lang="en-US" sz="1800">
                <a:latin typeface="Helvetica Neue"/>
                <a:ea typeface="Helvetica Neue"/>
                <a:cs typeface="Helvetica Neue"/>
                <a:sym typeface="Helvetica Neue"/>
              </a:rPr>
              <a:t>NOTE: All deadlocks are unsafe, but all unsafes are NOT deadlocks.</a:t>
            </a:r>
            <a:endParaRPr sz="1800">
              <a:latin typeface="Arial"/>
              <a:ea typeface="Arial"/>
              <a:cs typeface="Arial"/>
              <a:sym typeface="Arial"/>
            </a:endParaRPr>
          </a:p>
        </p:txBody>
      </p:sp>
      <p:sp>
        <p:nvSpPr>
          <p:cNvPr id="1271" name="Google Shape;1271;p113"/>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sz="1600">
                <a:solidFill>
                  <a:schemeClr val="dk1"/>
                </a:solidFill>
                <a:latin typeface="Arial"/>
                <a:ea typeface="Arial"/>
                <a:cs typeface="Arial"/>
                <a:sym typeface="Arial"/>
              </a:rPr>
              <a:t>‹#›</a:t>
            </a:fld>
            <a:endParaRPr sz="1600">
              <a:solidFill>
                <a:schemeClr val="dk1"/>
              </a:solidFill>
              <a:latin typeface="Arial"/>
              <a:ea typeface="Arial"/>
              <a:cs typeface="Arial"/>
              <a:sym typeface="Arial"/>
            </a:endParaRPr>
          </a:p>
        </p:txBody>
      </p:sp>
      <p:sp>
        <p:nvSpPr>
          <p:cNvPr id="1272" name="Google Shape;1272;p113"/>
          <p:cNvSpPr/>
          <p:nvPr/>
        </p:nvSpPr>
        <p:spPr>
          <a:xfrm>
            <a:off x="4724400" y="3276600"/>
            <a:ext cx="2819400" cy="1828800"/>
          </a:xfrm>
          <a:prstGeom prst="rect">
            <a:avLst/>
          </a:prstGeom>
          <a:solidFill>
            <a:srgbClr val="8EC5F7"/>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onstantia"/>
                <a:ea typeface="Constantia"/>
                <a:cs typeface="Constantia"/>
                <a:sym typeface="Constantia"/>
              </a:rPr>
              <a:t>SAFE</a:t>
            </a:r>
            <a:endParaRPr b="1" sz="2000">
              <a:solidFill>
                <a:schemeClr val="dk1"/>
              </a:solidFill>
              <a:latin typeface="Constantia"/>
              <a:ea typeface="Constantia"/>
              <a:cs typeface="Constantia"/>
              <a:sym typeface="Constantia"/>
            </a:endParaRPr>
          </a:p>
        </p:txBody>
      </p:sp>
      <p:sp>
        <p:nvSpPr>
          <p:cNvPr id="1273" name="Google Shape;1273;p113"/>
          <p:cNvSpPr/>
          <p:nvPr/>
        </p:nvSpPr>
        <p:spPr>
          <a:xfrm>
            <a:off x="1905000" y="3276600"/>
            <a:ext cx="2819400" cy="1828800"/>
          </a:xfrm>
          <a:prstGeom prst="rect">
            <a:avLst/>
          </a:prstGeom>
          <a:solidFill>
            <a:srgbClr val="C8DA9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1274" name="Google Shape;1274;p113"/>
          <p:cNvSpPr/>
          <p:nvPr/>
        </p:nvSpPr>
        <p:spPr>
          <a:xfrm>
            <a:off x="2209800" y="4114800"/>
            <a:ext cx="1600200" cy="762000"/>
          </a:xfrm>
          <a:prstGeom prst="rect">
            <a:avLst/>
          </a:prstGeom>
          <a:solidFill>
            <a:srgbClr val="FF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onstantia"/>
                <a:ea typeface="Constantia"/>
                <a:cs typeface="Constantia"/>
                <a:sym typeface="Constantia"/>
              </a:rPr>
              <a:t>DEADLOCK</a:t>
            </a:r>
            <a:endParaRPr b="1" sz="2000">
              <a:solidFill>
                <a:schemeClr val="dk1"/>
              </a:solidFill>
              <a:latin typeface="Constantia"/>
              <a:ea typeface="Constantia"/>
              <a:cs typeface="Constantia"/>
              <a:sym typeface="Constantia"/>
            </a:endParaRPr>
          </a:p>
        </p:txBody>
      </p:sp>
      <p:sp>
        <p:nvSpPr>
          <p:cNvPr id="1275" name="Google Shape;1275;p113"/>
          <p:cNvSpPr txBox="1"/>
          <p:nvPr/>
        </p:nvSpPr>
        <p:spPr>
          <a:xfrm>
            <a:off x="2895600" y="3505200"/>
            <a:ext cx="124264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UNSAFE</a:t>
            </a:r>
            <a:endParaRPr b="1" sz="2000">
              <a:solidFill>
                <a:schemeClr val="dk1"/>
              </a:solidFill>
              <a:latin typeface="Arial"/>
              <a:ea typeface="Arial"/>
              <a:cs typeface="Arial"/>
              <a:sym typeface="Arial"/>
            </a:endParaRPr>
          </a:p>
        </p:txBody>
      </p:sp>
      <p:sp>
        <p:nvSpPr>
          <p:cNvPr id="1276" name="Google Shape;1276;p113"/>
          <p:cNvSpPr txBox="1"/>
          <p:nvPr/>
        </p:nvSpPr>
        <p:spPr>
          <a:xfrm>
            <a:off x="1905000" y="5181601"/>
            <a:ext cx="2743200" cy="84023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n-US" sz="1800">
                <a:solidFill>
                  <a:schemeClr val="dk1"/>
                </a:solidFill>
                <a:latin typeface="Helvetica Neue"/>
                <a:ea typeface="Helvetica Neue"/>
                <a:cs typeface="Helvetica Neue"/>
                <a:sym typeface="Helvetica Neue"/>
              </a:rPr>
              <a:t>Only with luck, the processes avoid deadlock. </a:t>
            </a:r>
            <a:endParaRPr b="1" sz="1800">
              <a:solidFill>
                <a:schemeClr val="dk1"/>
              </a:solidFill>
              <a:latin typeface="Arial"/>
              <a:ea typeface="Arial"/>
              <a:cs typeface="Arial"/>
              <a:sym typeface="Arial"/>
            </a:endParaRPr>
          </a:p>
        </p:txBody>
      </p:sp>
      <p:sp>
        <p:nvSpPr>
          <p:cNvPr id="1277" name="Google Shape;1277;p113"/>
          <p:cNvSpPr txBox="1"/>
          <p:nvPr/>
        </p:nvSpPr>
        <p:spPr>
          <a:xfrm>
            <a:off x="5453364" y="5159376"/>
            <a:ext cx="1710725" cy="646331"/>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n-US" sz="1800">
                <a:solidFill>
                  <a:schemeClr val="dk1"/>
                </a:solidFill>
                <a:latin typeface="Helvetica Neue"/>
                <a:ea typeface="Helvetica Neue"/>
                <a:cs typeface="Helvetica Neue"/>
                <a:sym typeface="Helvetica Neue"/>
              </a:rPr>
              <a:t>OS can avoid </a:t>
            </a:r>
            <a:endParaRPr b="1" sz="1800">
              <a:solidFill>
                <a:schemeClr val="dk1"/>
              </a:solidFill>
              <a:latin typeface="Arial"/>
              <a:ea typeface="Arial"/>
              <a:cs typeface="Arial"/>
              <a:sym typeface="Arial"/>
            </a:endParaRPr>
          </a:p>
          <a:p>
            <a:pPr indent="0" lvl="0" marL="0" marR="0" rtl="0" algn="ctr">
              <a:lnSpc>
                <a:spcPct val="90000"/>
              </a:lnSpc>
              <a:spcBef>
                <a:spcPts val="360"/>
              </a:spcBef>
              <a:spcAft>
                <a:spcPts val="0"/>
              </a:spcAft>
              <a:buNone/>
            </a:pPr>
            <a:r>
              <a:rPr b="1" lang="en-US" sz="1800">
                <a:solidFill>
                  <a:schemeClr val="dk1"/>
                </a:solidFill>
                <a:latin typeface="Helvetica Neue"/>
                <a:ea typeface="Helvetica Neue"/>
                <a:cs typeface="Helvetica Neue"/>
                <a:sym typeface="Helvetica Neue"/>
              </a:rPr>
              <a:t>deadlock.</a:t>
            </a:r>
            <a:endParaRPr b="1" sz="1800">
              <a:solidFill>
                <a:schemeClr val="dk1"/>
              </a:solidFill>
              <a:latin typeface="Arial"/>
              <a:ea typeface="Arial"/>
              <a:cs typeface="Arial"/>
              <a:sym typeface="Arial"/>
            </a:endParaRPr>
          </a:p>
        </p:txBody>
      </p:sp>
      <p:sp>
        <p:nvSpPr>
          <p:cNvPr id="1278" name="Google Shape;1278;p113"/>
          <p:cNvSpPr txBox="1"/>
          <p:nvPr/>
        </p:nvSpPr>
        <p:spPr>
          <a:xfrm>
            <a:off x="281964" y="517130"/>
            <a:ext cx="828707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006600"/>
                </a:solidFill>
                <a:latin typeface="Calibri"/>
                <a:ea typeface="Calibri"/>
                <a:cs typeface="Calibri"/>
                <a:sym typeface="Calibri"/>
              </a:rPr>
              <a:t>Safe State</a:t>
            </a:r>
            <a:endParaRPr b="1" sz="3600">
              <a:solidFill>
                <a:srgbClr val="006600"/>
              </a:solidFill>
              <a:latin typeface="Calibri"/>
              <a:ea typeface="Calibri"/>
              <a:cs typeface="Calibri"/>
              <a:sym typeface="Calibri"/>
            </a:endParaRPr>
          </a:p>
        </p:txBody>
      </p:sp>
      <p:pic>
        <p:nvPicPr>
          <p:cNvPr descr="pngfind.com-kingpin-png-4152286 (1).png" id="1279" name="Google Shape;1279;p113"/>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11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5000"/>
              <a:buFont typeface="Calibri"/>
              <a:buNone/>
            </a:pPr>
            <a:r>
              <a:rPr b="1" lang="en-US">
                <a:solidFill>
                  <a:srgbClr val="006600"/>
                </a:solidFill>
              </a:rPr>
              <a:t>Safe State</a:t>
            </a:r>
            <a:endParaRPr b="1">
              <a:solidFill>
                <a:srgbClr val="006600"/>
              </a:solidFill>
            </a:endParaRPr>
          </a:p>
        </p:txBody>
      </p:sp>
      <p:sp>
        <p:nvSpPr>
          <p:cNvPr id="1285" name="Google Shape;1285;p11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lnSpc>
                <a:spcPct val="150000"/>
              </a:lnSpc>
              <a:spcBef>
                <a:spcPts val="0"/>
              </a:spcBef>
              <a:spcAft>
                <a:spcPts val="0"/>
              </a:spcAft>
              <a:buSzPts val="2470"/>
              <a:buChar char="⚫"/>
            </a:pPr>
            <a:r>
              <a:rPr lang="en-US"/>
              <a:t>A system is said to be in safe state, when we allocate resources so that deadlock never occurs.</a:t>
            </a:r>
            <a:endParaRPr/>
          </a:p>
          <a:p>
            <a:pPr indent="-247015" lvl="1" marL="640080" rtl="0" algn="l">
              <a:lnSpc>
                <a:spcPct val="150000"/>
              </a:lnSpc>
              <a:spcBef>
                <a:spcPts val="480"/>
              </a:spcBef>
              <a:spcAft>
                <a:spcPts val="0"/>
              </a:spcAft>
              <a:buSzPts val="2040"/>
              <a:buChar char="⚫"/>
            </a:pPr>
            <a:r>
              <a:rPr lang="en-US"/>
              <a:t>A system is in safe state, only if there exists </a:t>
            </a:r>
            <a:r>
              <a:rPr lang="en-US">
                <a:solidFill>
                  <a:srgbClr val="FF3300"/>
                </a:solidFill>
              </a:rPr>
              <a:t>safe sequence.</a:t>
            </a:r>
            <a:endParaRPr>
              <a:solidFill>
                <a:srgbClr val="FF3300"/>
              </a:solidFill>
            </a:endParaRPr>
          </a:p>
          <a:p>
            <a:pPr indent="-117475" lvl="0" marL="274320" rtl="0" algn="l">
              <a:lnSpc>
                <a:spcPct val="150000"/>
              </a:lnSpc>
              <a:spcBef>
                <a:spcPts val="520"/>
              </a:spcBef>
              <a:spcAft>
                <a:spcPts val="0"/>
              </a:spcAft>
              <a:buSzPts val="2470"/>
              <a:buNone/>
            </a:pPr>
            <a:r>
              <a:t/>
            </a:r>
            <a:endParaRPr>
              <a:solidFill>
                <a:srgbClr val="FF3300"/>
              </a:solidFill>
            </a:endParaRPr>
          </a:p>
          <a:p>
            <a:pPr indent="-117475" lvl="0" marL="274320" rtl="0" algn="l">
              <a:lnSpc>
                <a:spcPct val="150000"/>
              </a:lnSpc>
              <a:spcBef>
                <a:spcPts val="520"/>
              </a:spcBef>
              <a:spcAft>
                <a:spcPts val="0"/>
              </a:spcAft>
              <a:buSzPts val="2470"/>
              <a:buNone/>
            </a:pPr>
            <a:r>
              <a:t/>
            </a:r>
            <a:endParaRPr>
              <a:solidFill>
                <a:srgbClr val="FF3300"/>
              </a:solidFill>
            </a:endParaRPr>
          </a:p>
          <a:p>
            <a:pPr indent="-117475" lvl="0" marL="274320" rtl="0" algn="l">
              <a:lnSpc>
                <a:spcPct val="150000"/>
              </a:lnSpc>
              <a:spcBef>
                <a:spcPts val="520"/>
              </a:spcBef>
              <a:spcAft>
                <a:spcPts val="0"/>
              </a:spcAft>
              <a:buSzPts val="2470"/>
              <a:buNone/>
            </a:pPr>
            <a:r>
              <a:t/>
            </a:r>
            <a:endParaRPr>
              <a:solidFill>
                <a:srgbClr val="FF3300"/>
              </a:solidFill>
            </a:endParaRPr>
          </a:p>
          <a:p>
            <a:pPr indent="-117475" lvl="0" marL="274320" rtl="0" algn="l">
              <a:lnSpc>
                <a:spcPct val="150000"/>
              </a:lnSpc>
              <a:spcBef>
                <a:spcPts val="520"/>
              </a:spcBef>
              <a:spcAft>
                <a:spcPts val="0"/>
              </a:spcAft>
              <a:buSzPts val="2470"/>
              <a:buNone/>
            </a:pPr>
            <a:r>
              <a:t/>
            </a:r>
            <a:endParaRPr>
              <a:solidFill>
                <a:srgbClr val="FF3300"/>
              </a:solidFill>
            </a:endParaRPr>
          </a:p>
          <a:p>
            <a:pPr indent="-117475" lvl="0" marL="274320" rtl="0" algn="l">
              <a:lnSpc>
                <a:spcPct val="150000"/>
              </a:lnSpc>
              <a:spcBef>
                <a:spcPts val="520"/>
              </a:spcBef>
              <a:spcAft>
                <a:spcPts val="0"/>
              </a:spcAft>
              <a:buSzPts val="2470"/>
              <a:buNone/>
            </a:pPr>
            <a:r>
              <a:t/>
            </a:r>
            <a:endParaRPr/>
          </a:p>
          <a:p>
            <a:pPr indent="-117475" lvl="0" marL="274320" rtl="0" algn="l">
              <a:lnSpc>
                <a:spcPct val="150000"/>
              </a:lnSpc>
              <a:spcBef>
                <a:spcPts val="520"/>
              </a:spcBef>
              <a:spcAft>
                <a:spcPts val="0"/>
              </a:spcAft>
              <a:buSzPts val="2470"/>
              <a:buNone/>
            </a:pPr>
            <a:r>
              <a:t/>
            </a:r>
            <a:endParaRPr/>
          </a:p>
        </p:txBody>
      </p:sp>
      <p:pic>
        <p:nvPicPr>
          <p:cNvPr descr="pngfind.com-kingpin-png-4152286 (1).png" id="1286" name="Google Shape;1286;p114"/>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287" name="Google Shape;1287;p11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115"/>
          <p:cNvSpPr txBox="1"/>
          <p:nvPr>
            <p:ph idx="1" type="body"/>
          </p:nvPr>
        </p:nvSpPr>
        <p:spPr>
          <a:xfrm>
            <a:off x="323528" y="1196753"/>
            <a:ext cx="7731968" cy="1008112"/>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90000"/>
              </a:lnSpc>
              <a:spcBef>
                <a:spcPts val="0"/>
              </a:spcBef>
              <a:spcAft>
                <a:spcPts val="0"/>
              </a:spcAft>
              <a:buSzPts val="1900"/>
              <a:buFont typeface="Constantia"/>
              <a:buNone/>
            </a:pPr>
            <a:r>
              <a:rPr lang="en-US" sz="2000"/>
              <a:t> </a:t>
            </a:r>
            <a:endParaRPr sz="2000"/>
          </a:p>
          <a:p>
            <a:pPr indent="0" lvl="0" marL="0" rtl="0" algn="just">
              <a:lnSpc>
                <a:spcPct val="90000"/>
              </a:lnSpc>
              <a:spcBef>
                <a:spcPts val="400"/>
              </a:spcBef>
              <a:spcAft>
                <a:spcPts val="0"/>
              </a:spcAft>
              <a:buSzPts val="1900"/>
              <a:buFont typeface="Constantia"/>
              <a:buNone/>
            </a:pPr>
            <a:r>
              <a:rPr b="1" lang="en-US" sz="2000"/>
              <a:t>EXAMPLE:</a:t>
            </a:r>
            <a:endParaRPr sz="2000"/>
          </a:p>
          <a:p>
            <a:pPr indent="0" lvl="0" marL="0" rtl="0" algn="just">
              <a:lnSpc>
                <a:spcPct val="90000"/>
              </a:lnSpc>
              <a:spcBef>
                <a:spcPts val="400"/>
              </a:spcBef>
              <a:spcAft>
                <a:spcPts val="0"/>
              </a:spcAft>
              <a:buSzPts val="1900"/>
              <a:buFont typeface="Constantia"/>
              <a:buNone/>
            </a:pPr>
            <a:r>
              <a:rPr lang="en-US" sz="2000"/>
              <a:t>There exists a total of 12 resources and 3 processes.</a:t>
            </a:r>
            <a:endParaRPr sz="2000"/>
          </a:p>
          <a:p>
            <a:pPr indent="0" lvl="0" marL="0" rtl="0" algn="just">
              <a:lnSpc>
                <a:spcPct val="90000"/>
              </a:lnSpc>
              <a:spcBef>
                <a:spcPts val="400"/>
              </a:spcBef>
              <a:spcAft>
                <a:spcPts val="0"/>
              </a:spcAft>
              <a:buSzPts val="1900"/>
              <a:buFont typeface="Constantia"/>
              <a:buNone/>
            </a:pPr>
            <a:r>
              <a:t/>
            </a:r>
            <a:endParaRPr sz="2000"/>
          </a:p>
        </p:txBody>
      </p:sp>
      <p:sp>
        <p:nvSpPr>
          <p:cNvPr id="1294" name="Google Shape;1294;p115"/>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sz="1600">
                <a:solidFill>
                  <a:schemeClr val="dk1"/>
                </a:solidFill>
                <a:latin typeface="Arial"/>
                <a:ea typeface="Arial"/>
                <a:cs typeface="Arial"/>
                <a:sym typeface="Arial"/>
              </a:rPr>
              <a:t>‹#›</a:t>
            </a:fld>
            <a:endParaRPr sz="1600">
              <a:solidFill>
                <a:schemeClr val="dk1"/>
              </a:solidFill>
              <a:latin typeface="Arial"/>
              <a:ea typeface="Arial"/>
              <a:cs typeface="Arial"/>
              <a:sym typeface="Arial"/>
            </a:endParaRPr>
          </a:p>
        </p:txBody>
      </p:sp>
      <p:sp>
        <p:nvSpPr>
          <p:cNvPr id="1295" name="Google Shape;1295;p115"/>
          <p:cNvSpPr txBox="1"/>
          <p:nvPr/>
        </p:nvSpPr>
        <p:spPr>
          <a:xfrm>
            <a:off x="395536" y="3645025"/>
            <a:ext cx="3744416" cy="252992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Arial"/>
                <a:ea typeface="Arial"/>
                <a:cs typeface="Arial"/>
                <a:sym typeface="Arial"/>
              </a:rPr>
              <a:t>At time t0 , system is in safe state</a:t>
            </a:r>
            <a:endParaRPr sz="1800">
              <a:solidFill>
                <a:schemeClr val="dk1"/>
              </a:solidFill>
              <a:latin typeface="Arial"/>
              <a:ea typeface="Arial"/>
              <a:cs typeface="Arial"/>
              <a:sym typeface="Arial"/>
            </a:endParaRPr>
          </a:p>
          <a:p>
            <a:pPr indent="0" lvl="0" marL="0" marR="0" rtl="0" algn="just">
              <a:spcBef>
                <a:spcPts val="360"/>
              </a:spcBef>
              <a:spcAft>
                <a:spcPts val="0"/>
              </a:spcAft>
              <a:buNone/>
            </a:pPr>
            <a:r>
              <a:t/>
            </a:r>
            <a:endParaRPr sz="1800">
              <a:solidFill>
                <a:schemeClr val="dk1"/>
              </a:solidFill>
              <a:latin typeface="Arial"/>
              <a:ea typeface="Arial"/>
              <a:cs typeface="Arial"/>
              <a:sym typeface="Arial"/>
            </a:endParaRPr>
          </a:p>
          <a:p>
            <a:pPr indent="0" lvl="0" marL="0" marR="0" rtl="0" algn="just">
              <a:spcBef>
                <a:spcPts val="360"/>
              </a:spcBef>
              <a:spcAft>
                <a:spcPts val="0"/>
              </a:spcAft>
              <a:buNone/>
            </a:pPr>
            <a:r>
              <a:rPr lang="en-US" sz="1800">
                <a:solidFill>
                  <a:schemeClr val="dk1"/>
                </a:solidFill>
                <a:latin typeface="Arial"/>
                <a:ea typeface="Arial"/>
                <a:cs typeface="Arial"/>
                <a:sym typeface="Arial"/>
              </a:rPr>
              <a:t>At time t1, </a:t>
            </a:r>
            <a:r>
              <a:rPr lang="en-US" sz="1800">
                <a:solidFill>
                  <a:srgbClr val="FF0000"/>
                </a:solidFill>
                <a:latin typeface="Arial"/>
                <a:ea typeface="Arial"/>
                <a:cs typeface="Arial"/>
                <a:sym typeface="Arial"/>
              </a:rPr>
              <a:t>&lt; p1, p2, p0 &gt; </a:t>
            </a:r>
            <a:r>
              <a:rPr lang="en-US" sz="1800">
                <a:solidFill>
                  <a:schemeClr val="dk1"/>
                </a:solidFill>
                <a:latin typeface="Arial"/>
                <a:ea typeface="Arial"/>
                <a:cs typeface="Arial"/>
                <a:sym typeface="Arial"/>
              </a:rPr>
              <a:t>is a safe sequence. </a:t>
            </a:r>
            <a:endParaRPr sz="1800">
              <a:solidFill>
                <a:schemeClr val="dk1"/>
              </a:solidFill>
              <a:latin typeface="Arial"/>
              <a:ea typeface="Arial"/>
              <a:cs typeface="Arial"/>
              <a:sym typeface="Arial"/>
            </a:endParaRPr>
          </a:p>
          <a:p>
            <a:pPr indent="0" lvl="0" marL="0" marR="0" rtl="0" algn="just">
              <a:spcBef>
                <a:spcPts val="360"/>
              </a:spcBef>
              <a:spcAft>
                <a:spcPts val="0"/>
              </a:spcAft>
              <a:buNone/>
            </a:pPr>
            <a:r>
              <a:t/>
            </a:r>
            <a:endParaRPr sz="1800">
              <a:solidFill>
                <a:schemeClr val="dk1"/>
              </a:solidFill>
              <a:latin typeface="Arial"/>
              <a:ea typeface="Arial"/>
              <a:cs typeface="Arial"/>
              <a:sym typeface="Arial"/>
            </a:endParaRPr>
          </a:p>
          <a:p>
            <a:pPr indent="0" lvl="0" marL="0" marR="0" rtl="0" algn="just">
              <a:spcBef>
                <a:spcPts val="360"/>
              </a:spcBef>
              <a:spcAft>
                <a:spcPts val="0"/>
              </a:spcAft>
              <a:buNone/>
            </a:pPr>
            <a:r>
              <a:rPr lang="en-US" sz="1800">
                <a:solidFill>
                  <a:schemeClr val="dk1"/>
                </a:solidFill>
                <a:latin typeface="Arial"/>
                <a:ea typeface="Arial"/>
                <a:cs typeface="Arial"/>
                <a:sym typeface="Arial"/>
              </a:rPr>
              <a:t>Suppose p2 requests and is given one more resource. What happens then?</a:t>
            </a:r>
            <a:endParaRPr sz="1800">
              <a:solidFill>
                <a:schemeClr val="dk1"/>
              </a:solidFill>
              <a:latin typeface="Arial"/>
              <a:ea typeface="Arial"/>
              <a:cs typeface="Arial"/>
              <a:sym typeface="Arial"/>
            </a:endParaRPr>
          </a:p>
        </p:txBody>
      </p:sp>
      <p:graphicFrame>
        <p:nvGraphicFramePr>
          <p:cNvPr id="1296" name="Google Shape;1296;p115"/>
          <p:cNvGraphicFramePr/>
          <p:nvPr/>
        </p:nvGraphicFramePr>
        <p:xfrm>
          <a:off x="4355976" y="2250884"/>
          <a:ext cx="3000000" cy="3000000"/>
        </p:xfrm>
        <a:graphic>
          <a:graphicData uri="http://schemas.openxmlformats.org/drawingml/2006/table">
            <a:tbl>
              <a:tblPr>
                <a:noFill/>
                <a:tableStyleId>{D195DA1A-63FE-4273-AB16-3A826E38052A}</a:tableStyleId>
              </a:tblPr>
              <a:tblGrid>
                <a:gridCol w="974725"/>
                <a:gridCol w="1237175"/>
                <a:gridCol w="1105950"/>
                <a:gridCol w="1105950"/>
              </a:tblGrid>
              <a:tr h="1051550">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Process</a:t>
                      </a:r>
                      <a:endParaRPr b="1" i="0" sz="16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Max Needs</a:t>
                      </a:r>
                      <a:endParaRPr b="1" i="0" sz="1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Allocated</a:t>
                      </a:r>
                      <a:endParaRPr b="1" i="0" sz="1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Current Needs</a:t>
                      </a:r>
                      <a:endParaRPr b="1" i="0" sz="1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r>
              <a:tr h="660400">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P0</a:t>
                      </a:r>
                      <a:endParaRPr b="1" i="0" sz="16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10</a:t>
                      </a:r>
                      <a:endParaRPr b="1" i="0" sz="1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5</a:t>
                      </a:r>
                      <a:endParaRPr b="1" i="0" sz="1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5</a:t>
                      </a:r>
                      <a:endParaRPr b="1" i="0" sz="1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r>
              <a:tr h="660400">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P1</a:t>
                      </a:r>
                      <a:endParaRPr b="1" i="0" sz="16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4</a:t>
                      </a:r>
                      <a:endParaRPr b="1" i="0" sz="1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2</a:t>
                      </a:r>
                      <a:endParaRPr b="1" i="0" sz="1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2</a:t>
                      </a:r>
                      <a:endParaRPr b="1" i="0" sz="1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r>
              <a:tr h="660400">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P2</a:t>
                      </a:r>
                      <a:endParaRPr b="1" i="0" sz="16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7</a:t>
                      </a:r>
                      <a:endParaRPr b="1" i="0" sz="1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3</a:t>
                      </a:r>
                      <a:endParaRPr b="1" i="0" sz="1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4</a:t>
                      </a:r>
                      <a:endParaRPr b="1" i="0" sz="16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FF"/>
                    </a:solidFill>
                  </a:tcPr>
                </a:tc>
              </a:tr>
            </a:tbl>
          </a:graphicData>
        </a:graphic>
      </p:graphicFrame>
      <p:sp>
        <p:nvSpPr>
          <p:cNvPr id="1297" name="Google Shape;1297;p115"/>
          <p:cNvSpPr txBox="1"/>
          <p:nvPr/>
        </p:nvSpPr>
        <p:spPr>
          <a:xfrm>
            <a:off x="228600" y="490537"/>
            <a:ext cx="5711552"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6600"/>
                </a:solidFill>
                <a:latin typeface="Arial"/>
                <a:ea typeface="Arial"/>
                <a:cs typeface="Arial"/>
                <a:sym typeface="Arial"/>
              </a:rPr>
              <a:t>Deadlock Avoidance - Example</a:t>
            </a:r>
            <a:endParaRPr b="1" sz="2800">
              <a:solidFill>
                <a:srgbClr val="006600"/>
              </a:solidFill>
              <a:latin typeface="Arial"/>
              <a:ea typeface="Arial"/>
              <a:cs typeface="Arial"/>
              <a:sym typeface="Arial"/>
            </a:endParaRPr>
          </a:p>
        </p:txBody>
      </p:sp>
      <p:pic>
        <p:nvPicPr>
          <p:cNvPr descr="pngfind.com-kingpin-png-4152286 (1).png" id="1298" name="Google Shape;1298;p115"/>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sp>
        <p:nvSpPr>
          <p:cNvPr id="1303" name="Google Shape;1303;p11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5000"/>
              <a:buFont typeface="Calibri"/>
              <a:buNone/>
            </a:pPr>
            <a:r>
              <a:rPr b="1" lang="en-US">
                <a:solidFill>
                  <a:srgbClr val="006600"/>
                </a:solidFill>
              </a:rPr>
              <a:t>Examples</a:t>
            </a:r>
            <a:endParaRPr b="1">
              <a:solidFill>
                <a:srgbClr val="006600"/>
              </a:solidFill>
            </a:endParaRPr>
          </a:p>
        </p:txBody>
      </p:sp>
      <p:pic>
        <p:nvPicPr>
          <p:cNvPr id="1304" name="Google Shape;1304;p116"/>
          <p:cNvPicPr preferRelativeResize="0"/>
          <p:nvPr>
            <p:ph idx="1" type="body"/>
          </p:nvPr>
        </p:nvPicPr>
        <p:blipFill rotWithShape="1">
          <a:blip r:embed="rId3">
            <a:alphaModFix/>
          </a:blip>
          <a:srcRect b="0" l="0" r="0" t="0"/>
          <a:stretch/>
        </p:blipFill>
        <p:spPr>
          <a:xfrm>
            <a:off x="776374" y="1935164"/>
            <a:ext cx="7591255" cy="4389437"/>
          </a:xfrm>
          <a:prstGeom prst="rect">
            <a:avLst/>
          </a:prstGeom>
          <a:noFill/>
          <a:ln>
            <a:noFill/>
          </a:ln>
        </p:spPr>
      </p:pic>
      <p:pic>
        <p:nvPicPr>
          <p:cNvPr descr="pngfind.com-kingpin-png-4152286 (1).png" id="1305" name="Google Shape;1305;p116"/>
          <p:cNvPicPr preferRelativeResize="0"/>
          <p:nvPr/>
        </p:nvPicPr>
        <p:blipFill rotWithShape="1">
          <a:blip r:embed="rId4">
            <a:alphaModFix/>
          </a:blip>
          <a:srcRect b="0" l="0" r="0" t="0"/>
          <a:stretch/>
        </p:blipFill>
        <p:spPr>
          <a:xfrm>
            <a:off x="7095579" y="260648"/>
            <a:ext cx="1625600" cy="533400"/>
          </a:xfrm>
          <a:prstGeom prst="rect">
            <a:avLst/>
          </a:prstGeom>
          <a:noFill/>
          <a:ln>
            <a:noFill/>
          </a:ln>
        </p:spPr>
      </p:pic>
      <p:sp>
        <p:nvSpPr>
          <p:cNvPr id="1306" name="Google Shape;1306;p116"/>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sp>
        <p:nvSpPr>
          <p:cNvPr id="1312" name="Google Shape;1312;p117"/>
          <p:cNvSpPr txBox="1"/>
          <p:nvPr>
            <p:ph type="title"/>
          </p:nvPr>
        </p:nvSpPr>
        <p:spPr>
          <a:xfrm>
            <a:off x="683568" y="548680"/>
            <a:ext cx="8077200" cy="609600"/>
          </a:xfrm>
          <a:prstGeom prst="rect">
            <a:avLst/>
          </a:prstGeom>
          <a:noFill/>
          <a:ln>
            <a:noFill/>
          </a:ln>
        </p:spPr>
        <p:txBody>
          <a:bodyPr anchorCtr="0" anchor="b" bIns="0" lIns="0" spcFirstLastPara="1" rIns="0" wrap="square" tIns="45700">
            <a:normAutofit fontScale="90000"/>
          </a:bodyPr>
          <a:lstStyle/>
          <a:p>
            <a:pPr indent="0" lvl="0" marL="0" rtl="0" algn="l">
              <a:lnSpc>
                <a:spcPct val="100000"/>
              </a:lnSpc>
              <a:spcBef>
                <a:spcPts val="0"/>
              </a:spcBef>
              <a:spcAft>
                <a:spcPts val="0"/>
              </a:spcAft>
              <a:buClr>
                <a:srgbClr val="006600"/>
              </a:buClr>
              <a:buSzPct val="100000"/>
              <a:buFont typeface="Calibri"/>
              <a:buNone/>
            </a:pPr>
            <a:r>
              <a:rPr b="1" lang="en-US">
                <a:solidFill>
                  <a:srgbClr val="006600"/>
                </a:solidFill>
              </a:rPr>
              <a:t>Avoidance algorithms</a:t>
            </a:r>
            <a:endParaRPr b="1">
              <a:solidFill>
                <a:srgbClr val="006600"/>
              </a:solidFill>
            </a:endParaRPr>
          </a:p>
        </p:txBody>
      </p:sp>
      <p:sp>
        <p:nvSpPr>
          <p:cNvPr id="1313" name="Google Shape;1313;p117"/>
          <p:cNvSpPr txBox="1"/>
          <p:nvPr>
            <p:ph idx="1" type="body"/>
          </p:nvPr>
        </p:nvSpPr>
        <p:spPr>
          <a:xfrm>
            <a:off x="827088" y="1439863"/>
            <a:ext cx="7201296" cy="44831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470"/>
              <a:buChar char="⚫"/>
            </a:pPr>
            <a:r>
              <a:rPr lang="en-US"/>
              <a:t>For a </a:t>
            </a:r>
            <a:r>
              <a:rPr lang="en-US" u="sng"/>
              <a:t>single</a:t>
            </a:r>
            <a:r>
              <a:rPr lang="en-US"/>
              <a:t> instance of a resource type, use a </a:t>
            </a:r>
            <a:r>
              <a:rPr lang="en-US">
                <a:solidFill>
                  <a:srgbClr val="FF0000"/>
                </a:solidFill>
              </a:rPr>
              <a:t>Resource-allocation Graph</a:t>
            </a:r>
            <a:endParaRPr>
              <a:solidFill>
                <a:srgbClr val="FF0000"/>
              </a:solidFill>
            </a:endParaRPr>
          </a:p>
          <a:p>
            <a:pPr indent="-274320" lvl="0" marL="274320" rtl="0" algn="l">
              <a:lnSpc>
                <a:spcPct val="100000"/>
              </a:lnSpc>
              <a:spcBef>
                <a:spcPts val="520"/>
              </a:spcBef>
              <a:spcAft>
                <a:spcPts val="0"/>
              </a:spcAft>
              <a:buSzPts val="2470"/>
              <a:buFont typeface="Arial"/>
              <a:buNone/>
            </a:pPr>
            <a:r>
              <a:t/>
            </a:r>
            <a:endParaRPr/>
          </a:p>
          <a:p>
            <a:pPr indent="-274320" lvl="0" marL="274320" rtl="0" algn="l">
              <a:lnSpc>
                <a:spcPct val="100000"/>
              </a:lnSpc>
              <a:spcBef>
                <a:spcPts val="520"/>
              </a:spcBef>
              <a:spcAft>
                <a:spcPts val="0"/>
              </a:spcAft>
              <a:buSzPts val="2470"/>
              <a:buChar char="⚫"/>
            </a:pPr>
            <a:r>
              <a:rPr lang="en-US"/>
              <a:t>For </a:t>
            </a:r>
            <a:r>
              <a:rPr lang="en-US" u="sng"/>
              <a:t>multiple</a:t>
            </a:r>
            <a:r>
              <a:rPr lang="en-US"/>
              <a:t> instances of a resource type, use the </a:t>
            </a:r>
            <a:r>
              <a:rPr lang="en-US">
                <a:solidFill>
                  <a:srgbClr val="FF0000"/>
                </a:solidFill>
              </a:rPr>
              <a:t>Banker’s Algorithm</a:t>
            </a:r>
            <a:endParaRPr>
              <a:solidFill>
                <a:srgbClr val="FF0000"/>
              </a:solidFill>
            </a:endParaRPr>
          </a:p>
        </p:txBody>
      </p:sp>
      <p:pic>
        <p:nvPicPr>
          <p:cNvPr descr="pngfind.com-kingpin-png-4152286 (1).png" id="1314" name="Google Shape;1314;p117"/>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315" name="Google Shape;1315;p117"/>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118"/>
          <p:cNvSpPr txBox="1"/>
          <p:nvPr>
            <p:ph type="title"/>
          </p:nvPr>
        </p:nvSpPr>
        <p:spPr>
          <a:xfrm>
            <a:off x="683568" y="404664"/>
            <a:ext cx="8077200" cy="609600"/>
          </a:xfrm>
          <a:prstGeom prst="rect">
            <a:avLst/>
          </a:prstGeom>
          <a:noFill/>
          <a:ln>
            <a:noFill/>
          </a:ln>
        </p:spPr>
        <p:txBody>
          <a:bodyPr anchorCtr="0" anchor="b" bIns="0" lIns="0" spcFirstLastPara="1" rIns="0" wrap="square" tIns="45700">
            <a:normAutofit fontScale="90000"/>
          </a:bodyPr>
          <a:lstStyle/>
          <a:p>
            <a:pPr indent="0" lvl="0" marL="0" rtl="0" algn="l">
              <a:lnSpc>
                <a:spcPct val="100000"/>
              </a:lnSpc>
              <a:spcBef>
                <a:spcPts val="0"/>
              </a:spcBef>
              <a:spcAft>
                <a:spcPts val="0"/>
              </a:spcAft>
              <a:buClr>
                <a:srgbClr val="006600"/>
              </a:buClr>
              <a:buSzPct val="100000"/>
              <a:buFont typeface="Calibri"/>
              <a:buNone/>
            </a:pPr>
            <a:r>
              <a:rPr b="1" lang="en-US">
                <a:solidFill>
                  <a:srgbClr val="006600"/>
                </a:solidFill>
              </a:rPr>
              <a:t>Resource-Allocation Graph</a:t>
            </a:r>
            <a:endParaRPr b="1">
              <a:solidFill>
                <a:srgbClr val="006600"/>
              </a:solidFill>
            </a:endParaRPr>
          </a:p>
        </p:txBody>
      </p:sp>
      <p:sp>
        <p:nvSpPr>
          <p:cNvPr id="1322" name="Google Shape;1322;p118"/>
          <p:cNvSpPr txBox="1"/>
          <p:nvPr>
            <p:ph idx="1" type="body"/>
          </p:nvPr>
        </p:nvSpPr>
        <p:spPr>
          <a:xfrm>
            <a:off x="611560" y="1404938"/>
            <a:ext cx="7992888" cy="5120406"/>
          </a:xfrm>
          <a:prstGeom prst="rect">
            <a:avLst/>
          </a:prstGeom>
          <a:noFill/>
          <a:ln>
            <a:noFill/>
          </a:ln>
        </p:spPr>
        <p:txBody>
          <a:bodyPr anchorCtr="0" anchor="t" bIns="45700" lIns="91425" spcFirstLastPara="1" rIns="91425" wrap="square" tIns="45700">
            <a:normAutofit/>
          </a:bodyPr>
          <a:lstStyle/>
          <a:p>
            <a:pPr indent="-274320" lvl="0" marL="274320" rtl="0" algn="l">
              <a:lnSpc>
                <a:spcPct val="160000"/>
              </a:lnSpc>
              <a:spcBef>
                <a:spcPts val="0"/>
              </a:spcBef>
              <a:spcAft>
                <a:spcPts val="0"/>
              </a:spcAft>
              <a:buSzPts val="2090"/>
              <a:buChar char="⚫"/>
            </a:pPr>
            <a:r>
              <a:rPr lang="en-US" sz="2200"/>
              <a:t>Introduce a new kind of edge called a </a:t>
            </a:r>
            <a:r>
              <a:rPr lang="en-US" sz="2200" u="sng">
                <a:solidFill>
                  <a:srgbClr val="FF3300"/>
                </a:solidFill>
              </a:rPr>
              <a:t>Claim Edge</a:t>
            </a:r>
            <a:br>
              <a:rPr lang="en-US" sz="2200" u="sng"/>
            </a:br>
            <a:r>
              <a:rPr lang="en-US" sz="2000"/>
              <a:t>Claim edge P</a:t>
            </a:r>
            <a:r>
              <a:rPr baseline="-25000" lang="en-US" sz="2000"/>
              <a:t>i</a:t>
            </a:r>
            <a:r>
              <a:rPr lang="en-US" sz="2000"/>
              <a:t> </a:t>
            </a:r>
            <a:r>
              <a:rPr lang="en-US" sz="2000">
                <a:latin typeface="Noto Sans Symbols"/>
                <a:ea typeface="Noto Sans Symbols"/>
                <a:cs typeface="Noto Sans Symbols"/>
                <a:sym typeface="Noto Sans Symbols"/>
              </a:rPr>
              <a:t>      </a:t>
            </a:r>
            <a:r>
              <a:rPr lang="en-US" sz="2000"/>
              <a:t>     R</a:t>
            </a:r>
            <a:r>
              <a:rPr baseline="-25000" lang="en-US" sz="2000"/>
              <a:t>j</a:t>
            </a:r>
            <a:r>
              <a:rPr lang="en-US" sz="2000"/>
              <a:t> indicates that process P</a:t>
            </a:r>
            <a:r>
              <a:rPr baseline="-25000" lang="en-US" sz="2000"/>
              <a:t>j</a:t>
            </a:r>
            <a:r>
              <a:rPr lang="en-US" sz="2000"/>
              <a:t> may request resource R</a:t>
            </a:r>
            <a:r>
              <a:rPr baseline="-25000" lang="en-US" sz="2000"/>
              <a:t>j</a:t>
            </a:r>
            <a:r>
              <a:rPr lang="en-US" sz="2000"/>
              <a:t>; which is represented by a dashed line.</a:t>
            </a:r>
            <a:endParaRPr sz="2000"/>
          </a:p>
          <a:p>
            <a:pPr indent="-247015" lvl="1" marL="640080" rtl="0" algn="l">
              <a:spcBef>
                <a:spcPts val="320"/>
              </a:spcBef>
              <a:spcAft>
                <a:spcPts val="0"/>
              </a:spcAft>
              <a:buSzPts val="1360"/>
              <a:buChar char="⚫"/>
            </a:pPr>
            <a:r>
              <a:rPr lang="en-US" sz="1600"/>
              <a:t>A </a:t>
            </a:r>
            <a:r>
              <a:rPr lang="en-US" sz="1600" u="sng"/>
              <a:t>claim edge</a:t>
            </a:r>
            <a:r>
              <a:rPr lang="en-US" sz="1600"/>
              <a:t> converts to a </a:t>
            </a:r>
            <a:r>
              <a:rPr lang="en-US" sz="1600" u="sng"/>
              <a:t>request edge</a:t>
            </a:r>
            <a:r>
              <a:rPr lang="en-US" sz="1600"/>
              <a:t> when a process </a:t>
            </a:r>
            <a:r>
              <a:rPr b="1" lang="en-US" sz="1600"/>
              <a:t>requests</a:t>
            </a:r>
            <a:r>
              <a:rPr lang="en-US" sz="1600"/>
              <a:t> a resource </a:t>
            </a:r>
            <a:endParaRPr sz="1600"/>
          </a:p>
          <a:p>
            <a:pPr indent="-247015" lvl="1" marL="640080" rtl="0" algn="l">
              <a:spcBef>
                <a:spcPts val="320"/>
              </a:spcBef>
              <a:spcAft>
                <a:spcPts val="0"/>
              </a:spcAft>
              <a:buSzPts val="1360"/>
              <a:buChar char="⚫"/>
            </a:pPr>
            <a:r>
              <a:rPr lang="en-US" sz="1600"/>
              <a:t>A </a:t>
            </a:r>
            <a:r>
              <a:rPr lang="en-US" sz="1600" u="sng"/>
              <a:t>request edge</a:t>
            </a:r>
            <a:r>
              <a:rPr lang="en-US" sz="1600"/>
              <a:t> converts to an </a:t>
            </a:r>
            <a:r>
              <a:rPr lang="en-US" sz="1600" u="sng"/>
              <a:t>assignment edge</a:t>
            </a:r>
            <a:r>
              <a:rPr lang="en-US" sz="1600"/>
              <a:t> when the  resource is </a:t>
            </a:r>
            <a:r>
              <a:rPr b="1" lang="en-US" sz="1600"/>
              <a:t>allocated</a:t>
            </a:r>
            <a:r>
              <a:rPr lang="en-US" sz="1600"/>
              <a:t> to the process </a:t>
            </a:r>
            <a:endParaRPr sz="1600"/>
          </a:p>
          <a:p>
            <a:pPr indent="-247015" lvl="1" marL="640080" rtl="0" algn="l">
              <a:spcBef>
                <a:spcPts val="320"/>
              </a:spcBef>
              <a:spcAft>
                <a:spcPts val="0"/>
              </a:spcAft>
              <a:buSzPts val="1360"/>
              <a:buChar char="⚫"/>
            </a:pPr>
            <a:r>
              <a:rPr lang="en-US" sz="1600"/>
              <a:t>When a resource is </a:t>
            </a:r>
            <a:r>
              <a:rPr b="1" lang="en-US" sz="1600"/>
              <a:t>released</a:t>
            </a:r>
            <a:r>
              <a:rPr lang="en-US" sz="1600"/>
              <a:t> by a process, an </a:t>
            </a:r>
            <a:r>
              <a:rPr lang="en-US" sz="1600" u="sng"/>
              <a:t>assignment edge</a:t>
            </a:r>
            <a:r>
              <a:rPr lang="en-US" sz="1600"/>
              <a:t> reconverts to a </a:t>
            </a:r>
            <a:r>
              <a:rPr lang="en-US" sz="1600" u="sng"/>
              <a:t>claim edge</a:t>
            </a:r>
            <a:r>
              <a:rPr lang="en-US" sz="1600"/>
              <a:t>.</a:t>
            </a:r>
            <a:br>
              <a:rPr lang="en-US" sz="1600"/>
            </a:br>
            <a:endParaRPr sz="1600"/>
          </a:p>
        </p:txBody>
      </p:sp>
      <p:cxnSp>
        <p:nvCxnSpPr>
          <p:cNvPr id="1323" name="Google Shape;1323;p118"/>
          <p:cNvCxnSpPr/>
          <p:nvPr/>
        </p:nvCxnSpPr>
        <p:spPr>
          <a:xfrm>
            <a:off x="2483769" y="2276872"/>
            <a:ext cx="721804" cy="0"/>
          </a:xfrm>
          <a:prstGeom prst="straightConnector1">
            <a:avLst/>
          </a:prstGeom>
          <a:noFill/>
          <a:ln cap="flat" cmpd="sng" w="9525">
            <a:solidFill>
              <a:srgbClr val="000000"/>
            </a:solidFill>
            <a:prstDash val="dash"/>
            <a:round/>
            <a:headEnd len="sm" w="sm" type="none"/>
            <a:tailEnd len="med" w="med" type="triangle"/>
          </a:ln>
        </p:spPr>
      </p:cxnSp>
      <p:sp>
        <p:nvSpPr>
          <p:cNvPr id="1324" name="Google Shape;1324;p118"/>
          <p:cNvSpPr/>
          <p:nvPr/>
        </p:nvSpPr>
        <p:spPr>
          <a:xfrm>
            <a:off x="1331640" y="5229201"/>
            <a:ext cx="936104" cy="504056"/>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Constantia"/>
                <a:ea typeface="Constantia"/>
                <a:cs typeface="Constantia"/>
                <a:sym typeface="Constantia"/>
              </a:rPr>
              <a:t>Claim Edge</a:t>
            </a:r>
            <a:endParaRPr b="1" sz="1400">
              <a:solidFill>
                <a:schemeClr val="dk1"/>
              </a:solidFill>
              <a:latin typeface="Constantia"/>
              <a:ea typeface="Constantia"/>
              <a:cs typeface="Constantia"/>
              <a:sym typeface="Constantia"/>
            </a:endParaRPr>
          </a:p>
        </p:txBody>
      </p:sp>
      <p:sp>
        <p:nvSpPr>
          <p:cNvPr id="1325" name="Google Shape;1325;p118"/>
          <p:cNvSpPr/>
          <p:nvPr/>
        </p:nvSpPr>
        <p:spPr>
          <a:xfrm>
            <a:off x="3707904" y="5245822"/>
            <a:ext cx="1080120" cy="504056"/>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Constantia"/>
                <a:ea typeface="Constantia"/>
                <a:cs typeface="Constantia"/>
                <a:sym typeface="Constantia"/>
              </a:rPr>
              <a:t>Request Edge</a:t>
            </a:r>
            <a:endParaRPr b="1" sz="1400">
              <a:solidFill>
                <a:schemeClr val="dk1"/>
              </a:solidFill>
              <a:latin typeface="Constantia"/>
              <a:ea typeface="Constantia"/>
              <a:cs typeface="Constantia"/>
              <a:sym typeface="Constantia"/>
            </a:endParaRPr>
          </a:p>
        </p:txBody>
      </p:sp>
      <p:sp>
        <p:nvSpPr>
          <p:cNvPr id="1326" name="Google Shape;1326;p118"/>
          <p:cNvSpPr/>
          <p:nvPr/>
        </p:nvSpPr>
        <p:spPr>
          <a:xfrm>
            <a:off x="5911908" y="5265210"/>
            <a:ext cx="1440160" cy="504056"/>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Constantia"/>
                <a:ea typeface="Constantia"/>
                <a:cs typeface="Constantia"/>
                <a:sym typeface="Constantia"/>
              </a:rPr>
              <a:t>Assignment Edge</a:t>
            </a:r>
            <a:endParaRPr b="1" sz="1400">
              <a:solidFill>
                <a:schemeClr val="dk1"/>
              </a:solidFill>
              <a:latin typeface="Constantia"/>
              <a:ea typeface="Constantia"/>
              <a:cs typeface="Constantia"/>
              <a:sym typeface="Constantia"/>
            </a:endParaRPr>
          </a:p>
        </p:txBody>
      </p:sp>
      <p:cxnSp>
        <p:nvCxnSpPr>
          <p:cNvPr id="1327" name="Google Shape;1327;p118"/>
          <p:cNvCxnSpPr/>
          <p:nvPr/>
        </p:nvCxnSpPr>
        <p:spPr>
          <a:xfrm>
            <a:off x="2267744" y="5481229"/>
            <a:ext cx="1440160" cy="1"/>
          </a:xfrm>
          <a:prstGeom prst="straightConnector1">
            <a:avLst/>
          </a:prstGeom>
          <a:noFill/>
          <a:ln cap="flat" cmpd="sng" w="9525">
            <a:solidFill>
              <a:schemeClr val="dk1"/>
            </a:solidFill>
            <a:prstDash val="solid"/>
            <a:round/>
            <a:headEnd len="sm" w="sm" type="none"/>
            <a:tailEnd len="med" w="med" type="stealth"/>
          </a:ln>
        </p:spPr>
      </p:cxnSp>
      <p:sp>
        <p:nvSpPr>
          <p:cNvPr id="1328" name="Google Shape;1328;p118"/>
          <p:cNvSpPr/>
          <p:nvPr/>
        </p:nvSpPr>
        <p:spPr>
          <a:xfrm>
            <a:off x="2411760" y="5229201"/>
            <a:ext cx="1045840" cy="46804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dk1"/>
                </a:solidFill>
                <a:latin typeface="Constantia"/>
                <a:ea typeface="Constantia"/>
                <a:cs typeface="Constantia"/>
                <a:sym typeface="Constantia"/>
              </a:rPr>
              <a:t>Can be converted to</a:t>
            </a:r>
            <a:endParaRPr sz="1050">
              <a:solidFill>
                <a:schemeClr val="dk1"/>
              </a:solidFill>
              <a:latin typeface="Constantia"/>
              <a:ea typeface="Constantia"/>
              <a:cs typeface="Constantia"/>
              <a:sym typeface="Constantia"/>
            </a:endParaRPr>
          </a:p>
        </p:txBody>
      </p:sp>
      <p:sp>
        <p:nvSpPr>
          <p:cNvPr id="1329" name="Google Shape;1329;p118"/>
          <p:cNvSpPr/>
          <p:nvPr/>
        </p:nvSpPr>
        <p:spPr>
          <a:xfrm>
            <a:off x="4853104" y="5265210"/>
            <a:ext cx="1045840" cy="46804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dk1"/>
                </a:solidFill>
                <a:latin typeface="Constantia"/>
                <a:ea typeface="Constantia"/>
                <a:cs typeface="Constantia"/>
                <a:sym typeface="Constantia"/>
              </a:rPr>
              <a:t>Can be converted to</a:t>
            </a:r>
            <a:endParaRPr sz="1050">
              <a:solidFill>
                <a:schemeClr val="dk1"/>
              </a:solidFill>
              <a:latin typeface="Constantia"/>
              <a:ea typeface="Constantia"/>
              <a:cs typeface="Constantia"/>
              <a:sym typeface="Constantia"/>
            </a:endParaRPr>
          </a:p>
        </p:txBody>
      </p:sp>
      <p:cxnSp>
        <p:nvCxnSpPr>
          <p:cNvPr id="1330" name="Google Shape;1330;p118"/>
          <p:cNvCxnSpPr/>
          <p:nvPr/>
        </p:nvCxnSpPr>
        <p:spPr>
          <a:xfrm>
            <a:off x="4813250" y="5503505"/>
            <a:ext cx="1085695" cy="13733"/>
          </a:xfrm>
          <a:prstGeom prst="straightConnector1">
            <a:avLst/>
          </a:prstGeom>
          <a:noFill/>
          <a:ln cap="flat" cmpd="sng" w="9525">
            <a:solidFill>
              <a:schemeClr val="dk1"/>
            </a:solidFill>
            <a:prstDash val="solid"/>
            <a:round/>
            <a:headEnd len="sm" w="sm" type="none"/>
            <a:tailEnd len="med" w="med" type="stealth"/>
          </a:ln>
        </p:spPr>
      </p:cxnSp>
      <p:cxnSp>
        <p:nvCxnSpPr>
          <p:cNvPr id="1331" name="Google Shape;1331;p118"/>
          <p:cNvCxnSpPr/>
          <p:nvPr/>
        </p:nvCxnSpPr>
        <p:spPr>
          <a:xfrm>
            <a:off x="6631988" y="5769266"/>
            <a:ext cx="0" cy="612063"/>
          </a:xfrm>
          <a:prstGeom prst="straightConnector1">
            <a:avLst/>
          </a:prstGeom>
          <a:noFill/>
          <a:ln cap="flat" cmpd="sng" w="9525">
            <a:solidFill>
              <a:schemeClr val="dk1"/>
            </a:solidFill>
            <a:prstDash val="solid"/>
            <a:round/>
            <a:headEnd len="sm" w="sm" type="none"/>
            <a:tailEnd len="sm" w="sm" type="none"/>
          </a:ln>
        </p:spPr>
      </p:cxnSp>
      <p:cxnSp>
        <p:nvCxnSpPr>
          <p:cNvPr id="1332" name="Google Shape;1332;p118"/>
          <p:cNvCxnSpPr/>
          <p:nvPr/>
        </p:nvCxnSpPr>
        <p:spPr>
          <a:xfrm rot="10800000">
            <a:off x="1799692" y="6381328"/>
            <a:ext cx="4832296" cy="0"/>
          </a:xfrm>
          <a:prstGeom prst="straightConnector1">
            <a:avLst/>
          </a:prstGeom>
          <a:noFill/>
          <a:ln cap="flat" cmpd="sng" w="9525">
            <a:solidFill>
              <a:schemeClr val="dk1"/>
            </a:solidFill>
            <a:prstDash val="solid"/>
            <a:round/>
            <a:headEnd len="sm" w="sm" type="none"/>
            <a:tailEnd len="sm" w="sm" type="none"/>
          </a:ln>
        </p:spPr>
      </p:cxnSp>
      <p:cxnSp>
        <p:nvCxnSpPr>
          <p:cNvPr id="1333" name="Google Shape;1333;p118"/>
          <p:cNvCxnSpPr/>
          <p:nvPr/>
        </p:nvCxnSpPr>
        <p:spPr>
          <a:xfrm rot="10800000">
            <a:off x="1799692" y="5749878"/>
            <a:ext cx="0" cy="631451"/>
          </a:xfrm>
          <a:prstGeom prst="straightConnector1">
            <a:avLst/>
          </a:prstGeom>
          <a:noFill/>
          <a:ln cap="flat" cmpd="sng" w="9525">
            <a:solidFill>
              <a:schemeClr val="dk1"/>
            </a:solidFill>
            <a:prstDash val="solid"/>
            <a:round/>
            <a:headEnd len="sm" w="sm" type="none"/>
            <a:tailEnd len="med" w="med" type="stealth"/>
          </a:ln>
        </p:spPr>
      </p:cxnSp>
      <p:sp>
        <p:nvSpPr>
          <p:cNvPr id="1334" name="Google Shape;1334;p118"/>
          <p:cNvSpPr/>
          <p:nvPr/>
        </p:nvSpPr>
        <p:spPr>
          <a:xfrm>
            <a:off x="3457600" y="6147305"/>
            <a:ext cx="1045840" cy="46804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dk1"/>
                </a:solidFill>
                <a:latin typeface="Constantia"/>
                <a:ea typeface="Constantia"/>
                <a:cs typeface="Constantia"/>
                <a:sym typeface="Constantia"/>
              </a:rPr>
              <a:t>Can be converted to</a:t>
            </a:r>
            <a:endParaRPr sz="1050">
              <a:solidFill>
                <a:schemeClr val="dk1"/>
              </a:solidFill>
              <a:latin typeface="Constantia"/>
              <a:ea typeface="Constantia"/>
              <a:cs typeface="Constantia"/>
              <a:sym typeface="Constantia"/>
            </a:endParaRPr>
          </a:p>
        </p:txBody>
      </p:sp>
      <p:pic>
        <p:nvPicPr>
          <p:cNvPr descr="pngfind.com-kingpin-png-4152286 (1).png" id="1335" name="Google Shape;1335;p118"/>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336" name="Google Shape;1336;p118"/>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sp>
        <p:nvSpPr>
          <p:cNvPr id="1342" name="Google Shape;1342;p119"/>
          <p:cNvSpPr txBox="1"/>
          <p:nvPr>
            <p:ph type="title"/>
          </p:nvPr>
        </p:nvSpPr>
        <p:spPr>
          <a:xfrm>
            <a:off x="533400" y="492091"/>
            <a:ext cx="7378315" cy="404897"/>
          </a:xfrm>
          <a:prstGeom prst="rect">
            <a:avLst/>
          </a:prstGeom>
          <a:noFill/>
          <a:ln>
            <a:noFill/>
          </a:ln>
        </p:spPr>
        <p:txBody>
          <a:bodyPr anchorCtr="0" anchor="b" bIns="0" lIns="0" spcFirstLastPara="1" rIns="0" wrap="square" tIns="45700">
            <a:normAutofit fontScale="90000"/>
          </a:bodyPr>
          <a:lstStyle/>
          <a:p>
            <a:pPr indent="0" lvl="0" marL="0" rtl="0" algn="l">
              <a:lnSpc>
                <a:spcPct val="100000"/>
              </a:lnSpc>
              <a:spcBef>
                <a:spcPts val="0"/>
              </a:spcBef>
              <a:spcAft>
                <a:spcPts val="0"/>
              </a:spcAft>
              <a:buClr>
                <a:srgbClr val="FF0000"/>
              </a:buClr>
              <a:buSzPct val="100000"/>
              <a:buFont typeface="Calibri"/>
              <a:buNone/>
            </a:pPr>
            <a:r>
              <a:rPr b="1" lang="en-US" sz="2400">
                <a:solidFill>
                  <a:srgbClr val="FF0000"/>
                </a:solidFill>
              </a:rPr>
              <a:t>Resource-Allocation Graph with Claim Edges</a:t>
            </a:r>
            <a:endParaRPr b="1" sz="2400">
              <a:solidFill>
                <a:srgbClr val="FF0000"/>
              </a:solidFill>
            </a:endParaRPr>
          </a:p>
        </p:txBody>
      </p:sp>
      <p:sp>
        <p:nvSpPr>
          <p:cNvPr id="1343" name="Google Shape;1343;p119"/>
          <p:cNvSpPr txBox="1"/>
          <p:nvPr>
            <p:ph idx="4294967295" type="title"/>
          </p:nvPr>
        </p:nvSpPr>
        <p:spPr>
          <a:xfrm>
            <a:off x="4967288" y="3429001"/>
            <a:ext cx="4176712" cy="520700"/>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Clr>
                <a:srgbClr val="FF0000"/>
              </a:buClr>
              <a:buSzPts val="2000"/>
              <a:buFont typeface="Calibri"/>
              <a:buNone/>
            </a:pPr>
            <a:r>
              <a:rPr b="1" lang="en-US" sz="2000">
                <a:solidFill>
                  <a:srgbClr val="FF0000"/>
                </a:solidFill>
              </a:rPr>
              <a:t>Unsafe State In Resource-Allocation Graph</a:t>
            </a:r>
            <a:endParaRPr b="1" sz="2000">
              <a:solidFill>
                <a:srgbClr val="FF0000"/>
              </a:solidFill>
            </a:endParaRPr>
          </a:p>
        </p:txBody>
      </p:sp>
      <p:pic>
        <p:nvPicPr>
          <p:cNvPr id="1344" name="Google Shape;1344;p119"/>
          <p:cNvPicPr preferRelativeResize="0"/>
          <p:nvPr/>
        </p:nvPicPr>
        <p:blipFill rotWithShape="1">
          <a:blip r:embed="rId3">
            <a:alphaModFix/>
          </a:blip>
          <a:srcRect b="2140" l="13801" r="13802" t="604"/>
          <a:stretch/>
        </p:blipFill>
        <p:spPr>
          <a:xfrm>
            <a:off x="1263590" y="984947"/>
            <a:ext cx="2444053" cy="2444053"/>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1345" name="Google Shape;1345;p119"/>
          <p:cNvSpPr txBox="1"/>
          <p:nvPr/>
        </p:nvSpPr>
        <p:spPr>
          <a:xfrm>
            <a:off x="3744051" y="908721"/>
            <a:ext cx="1163639" cy="776287"/>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1" lang="en-US" sz="1400">
                <a:solidFill>
                  <a:srgbClr val="000000"/>
                </a:solidFill>
                <a:latin typeface="Calibri"/>
                <a:ea typeface="Calibri"/>
                <a:cs typeface="Calibri"/>
                <a:sym typeface="Calibri"/>
              </a:rPr>
              <a:t>Request</a:t>
            </a:r>
            <a:endParaRPr b="1" sz="1400">
              <a:solidFill>
                <a:srgbClr val="000000"/>
              </a:solidFill>
              <a:latin typeface="Calibri"/>
              <a:ea typeface="Calibri"/>
              <a:cs typeface="Calibri"/>
              <a:sym typeface="Calibri"/>
            </a:endParaRPr>
          </a:p>
          <a:p>
            <a:pPr indent="0" lvl="0" marL="0" marR="0" rtl="0" algn="ctr">
              <a:spcBef>
                <a:spcPts val="0"/>
              </a:spcBef>
              <a:spcAft>
                <a:spcPts val="0"/>
              </a:spcAft>
              <a:buNone/>
            </a:pPr>
            <a:r>
              <a:rPr b="1" lang="en-US" sz="1400">
                <a:solidFill>
                  <a:srgbClr val="000000"/>
                </a:solidFill>
                <a:latin typeface="Calibri"/>
                <a:ea typeface="Calibri"/>
                <a:cs typeface="Calibri"/>
                <a:sym typeface="Calibri"/>
              </a:rPr>
              <a:t>edge</a:t>
            </a:r>
            <a:endParaRPr b="1" sz="1400">
              <a:solidFill>
                <a:srgbClr val="000000"/>
              </a:solidFill>
              <a:latin typeface="Calibri"/>
              <a:ea typeface="Calibri"/>
              <a:cs typeface="Calibri"/>
              <a:sym typeface="Calibri"/>
            </a:endParaRPr>
          </a:p>
        </p:txBody>
      </p:sp>
      <p:sp>
        <p:nvSpPr>
          <p:cNvPr id="1346" name="Google Shape;1346;p119"/>
          <p:cNvSpPr txBox="1"/>
          <p:nvPr/>
        </p:nvSpPr>
        <p:spPr>
          <a:xfrm>
            <a:off x="-135757" y="1017700"/>
            <a:ext cx="1636713" cy="526256"/>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1" lang="en-US" sz="1400">
                <a:solidFill>
                  <a:srgbClr val="000000"/>
                </a:solidFill>
                <a:latin typeface="Calibri"/>
                <a:ea typeface="Calibri"/>
                <a:cs typeface="Calibri"/>
                <a:sym typeface="Calibri"/>
              </a:rPr>
              <a:t>Assignment</a:t>
            </a:r>
            <a:endParaRPr b="1" sz="1400">
              <a:solidFill>
                <a:srgbClr val="000000"/>
              </a:solidFill>
              <a:latin typeface="Calibri"/>
              <a:ea typeface="Calibri"/>
              <a:cs typeface="Calibri"/>
              <a:sym typeface="Calibri"/>
            </a:endParaRPr>
          </a:p>
          <a:p>
            <a:pPr indent="0" lvl="0" marL="0" marR="0" rtl="0" algn="ctr">
              <a:spcBef>
                <a:spcPts val="0"/>
              </a:spcBef>
              <a:spcAft>
                <a:spcPts val="0"/>
              </a:spcAft>
              <a:buNone/>
            </a:pPr>
            <a:r>
              <a:rPr b="1" lang="en-US" sz="1400">
                <a:solidFill>
                  <a:srgbClr val="000000"/>
                </a:solidFill>
                <a:latin typeface="Calibri"/>
                <a:ea typeface="Calibri"/>
                <a:cs typeface="Calibri"/>
                <a:sym typeface="Calibri"/>
              </a:rPr>
              <a:t>edge</a:t>
            </a:r>
            <a:endParaRPr b="1" sz="1400">
              <a:solidFill>
                <a:srgbClr val="000000"/>
              </a:solidFill>
              <a:latin typeface="Calibri"/>
              <a:ea typeface="Calibri"/>
              <a:cs typeface="Calibri"/>
              <a:sym typeface="Calibri"/>
            </a:endParaRPr>
          </a:p>
        </p:txBody>
      </p:sp>
      <p:cxnSp>
        <p:nvCxnSpPr>
          <p:cNvPr id="1347" name="Google Shape;1347;p119"/>
          <p:cNvCxnSpPr/>
          <p:nvPr/>
        </p:nvCxnSpPr>
        <p:spPr>
          <a:xfrm flipH="1">
            <a:off x="3224522" y="1220341"/>
            <a:ext cx="699407" cy="483265"/>
          </a:xfrm>
          <a:prstGeom prst="straightConnector1">
            <a:avLst/>
          </a:prstGeom>
          <a:noFill/>
          <a:ln cap="flat" cmpd="sng" w="38100">
            <a:solidFill>
              <a:schemeClr val="accent5"/>
            </a:solidFill>
            <a:prstDash val="solid"/>
            <a:round/>
            <a:headEnd len="sm" w="sm" type="none"/>
            <a:tailEnd len="med" w="med" type="triangle"/>
          </a:ln>
          <a:effectLst>
            <a:outerShdw blurRad="57150" rotWithShape="0" algn="ctr" dir="5400000" dist="38100">
              <a:srgbClr val="000000"/>
            </a:outerShdw>
          </a:effectLst>
        </p:spPr>
      </p:cxnSp>
      <p:sp>
        <p:nvSpPr>
          <p:cNvPr id="1348" name="Google Shape;1348;p119"/>
          <p:cNvSpPr txBox="1"/>
          <p:nvPr/>
        </p:nvSpPr>
        <p:spPr>
          <a:xfrm>
            <a:off x="54968" y="2931052"/>
            <a:ext cx="923925" cy="776288"/>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1" lang="en-US" sz="1400">
                <a:solidFill>
                  <a:srgbClr val="000000"/>
                </a:solidFill>
                <a:latin typeface="Calibri"/>
                <a:ea typeface="Calibri"/>
                <a:cs typeface="Calibri"/>
                <a:sym typeface="Calibri"/>
              </a:rPr>
              <a:t>Claim</a:t>
            </a:r>
            <a:endParaRPr b="1" sz="1400">
              <a:solidFill>
                <a:srgbClr val="000000"/>
              </a:solidFill>
              <a:latin typeface="Calibri"/>
              <a:ea typeface="Calibri"/>
              <a:cs typeface="Calibri"/>
              <a:sym typeface="Calibri"/>
            </a:endParaRPr>
          </a:p>
          <a:p>
            <a:pPr indent="0" lvl="0" marL="0" marR="0" rtl="0" algn="ctr">
              <a:spcBef>
                <a:spcPts val="0"/>
              </a:spcBef>
              <a:spcAft>
                <a:spcPts val="0"/>
              </a:spcAft>
              <a:buNone/>
            </a:pPr>
            <a:r>
              <a:rPr b="1" lang="en-US" sz="1400">
                <a:solidFill>
                  <a:srgbClr val="000000"/>
                </a:solidFill>
                <a:latin typeface="Calibri"/>
                <a:ea typeface="Calibri"/>
                <a:cs typeface="Calibri"/>
                <a:sym typeface="Calibri"/>
              </a:rPr>
              <a:t>edge</a:t>
            </a:r>
            <a:endParaRPr b="1" sz="1400">
              <a:solidFill>
                <a:srgbClr val="000000"/>
              </a:solidFill>
              <a:latin typeface="Calibri"/>
              <a:ea typeface="Calibri"/>
              <a:cs typeface="Calibri"/>
              <a:sym typeface="Calibri"/>
            </a:endParaRPr>
          </a:p>
        </p:txBody>
      </p:sp>
      <p:cxnSp>
        <p:nvCxnSpPr>
          <p:cNvPr id="1349" name="Google Shape;1349;p119"/>
          <p:cNvCxnSpPr/>
          <p:nvPr/>
        </p:nvCxnSpPr>
        <p:spPr>
          <a:xfrm flipH="1" rot="10800000">
            <a:off x="1003584" y="2647942"/>
            <a:ext cx="551041" cy="359957"/>
          </a:xfrm>
          <a:prstGeom prst="straightConnector1">
            <a:avLst/>
          </a:prstGeom>
          <a:noFill/>
          <a:ln cap="flat" cmpd="sng" w="38100">
            <a:solidFill>
              <a:schemeClr val="accent4"/>
            </a:solidFill>
            <a:prstDash val="solid"/>
            <a:round/>
            <a:headEnd len="sm" w="sm" type="none"/>
            <a:tailEnd len="med" w="med" type="triangle"/>
          </a:ln>
          <a:effectLst>
            <a:outerShdw blurRad="57150" rotWithShape="0" algn="ctr" dir="5400000" dist="38100">
              <a:srgbClr val="000000"/>
            </a:outerShdw>
          </a:effectLst>
        </p:spPr>
      </p:cxnSp>
      <p:sp>
        <p:nvSpPr>
          <p:cNvPr id="1350" name="Google Shape;1350;p119"/>
          <p:cNvSpPr txBox="1"/>
          <p:nvPr/>
        </p:nvSpPr>
        <p:spPr>
          <a:xfrm>
            <a:off x="3484288" y="2680557"/>
            <a:ext cx="1636713" cy="776288"/>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1" lang="en-US" sz="1400">
                <a:solidFill>
                  <a:schemeClr val="dk1"/>
                </a:solidFill>
                <a:latin typeface="Calibri"/>
                <a:ea typeface="Calibri"/>
                <a:cs typeface="Calibri"/>
                <a:sym typeface="Calibri"/>
              </a:rPr>
              <a:t>Claim</a:t>
            </a:r>
            <a:endParaRPr b="1" sz="14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1400">
                <a:solidFill>
                  <a:schemeClr val="dk1"/>
                </a:solidFill>
                <a:latin typeface="Calibri"/>
                <a:ea typeface="Calibri"/>
                <a:cs typeface="Calibri"/>
                <a:sym typeface="Calibri"/>
              </a:rPr>
              <a:t>edge</a:t>
            </a:r>
            <a:endParaRPr b="1" sz="1400">
              <a:solidFill>
                <a:schemeClr val="dk1"/>
              </a:solidFill>
              <a:latin typeface="Calibri"/>
              <a:ea typeface="Calibri"/>
              <a:cs typeface="Calibri"/>
              <a:sym typeface="Calibri"/>
            </a:endParaRPr>
          </a:p>
        </p:txBody>
      </p:sp>
      <p:cxnSp>
        <p:nvCxnSpPr>
          <p:cNvPr id="1351" name="Google Shape;1351;p119"/>
          <p:cNvCxnSpPr/>
          <p:nvPr/>
        </p:nvCxnSpPr>
        <p:spPr>
          <a:xfrm rot="10800000">
            <a:off x="3160989" y="2694279"/>
            <a:ext cx="762939" cy="230188"/>
          </a:xfrm>
          <a:prstGeom prst="straightConnector1">
            <a:avLst/>
          </a:prstGeom>
          <a:noFill/>
          <a:ln cap="flat" cmpd="sng" w="38100">
            <a:solidFill>
              <a:schemeClr val="accent3"/>
            </a:solidFill>
            <a:prstDash val="solid"/>
            <a:round/>
            <a:headEnd len="sm" w="sm" type="none"/>
            <a:tailEnd len="med" w="med" type="triangle"/>
          </a:ln>
          <a:effectLst>
            <a:outerShdw blurRad="57150" rotWithShape="0" algn="ctr" dir="5400000" dist="38100">
              <a:srgbClr val="000000"/>
            </a:outerShdw>
          </a:effectLst>
        </p:spPr>
      </p:cxnSp>
      <p:cxnSp>
        <p:nvCxnSpPr>
          <p:cNvPr id="1352" name="Google Shape;1352;p119"/>
          <p:cNvCxnSpPr/>
          <p:nvPr/>
        </p:nvCxnSpPr>
        <p:spPr>
          <a:xfrm>
            <a:off x="1115616" y="1296864"/>
            <a:ext cx="624171" cy="240166"/>
          </a:xfrm>
          <a:prstGeom prst="straightConnector1">
            <a:avLst/>
          </a:prstGeom>
          <a:noFill/>
          <a:ln cap="flat" cmpd="sng" w="38100">
            <a:solidFill>
              <a:schemeClr val="dk1"/>
            </a:solidFill>
            <a:prstDash val="solid"/>
            <a:round/>
            <a:headEnd len="sm" w="sm" type="none"/>
            <a:tailEnd len="med" w="med" type="stealth"/>
          </a:ln>
          <a:effectLst>
            <a:outerShdw blurRad="57150" rotWithShape="0" algn="ctr" dir="5400000" dist="38100">
              <a:srgbClr val="000000"/>
            </a:outerShdw>
          </a:effectLst>
        </p:spPr>
      </p:cxnSp>
      <p:pic>
        <p:nvPicPr>
          <p:cNvPr id="1353" name="Google Shape;1353;p119"/>
          <p:cNvPicPr preferRelativeResize="0"/>
          <p:nvPr/>
        </p:nvPicPr>
        <p:blipFill rotWithShape="1">
          <a:blip r:embed="rId4">
            <a:alphaModFix/>
          </a:blip>
          <a:srcRect b="2140" l="13801" r="13802" t="604"/>
          <a:stretch/>
        </p:blipFill>
        <p:spPr>
          <a:xfrm>
            <a:off x="5554640" y="4068159"/>
            <a:ext cx="2357075" cy="2357074"/>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1354" name="Google Shape;1354;p119"/>
          <p:cNvSpPr txBox="1"/>
          <p:nvPr/>
        </p:nvSpPr>
        <p:spPr>
          <a:xfrm>
            <a:off x="8019589" y="4014758"/>
            <a:ext cx="1163639" cy="776287"/>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1" lang="en-US" sz="1400">
                <a:solidFill>
                  <a:srgbClr val="000000"/>
                </a:solidFill>
                <a:latin typeface="Calibri"/>
                <a:ea typeface="Calibri"/>
                <a:cs typeface="Calibri"/>
                <a:sym typeface="Calibri"/>
              </a:rPr>
              <a:t>Request</a:t>
            </a:r>
            <a:endParaRPr b="1" sz="1400">
              <a:solidFill>
                <a:srgbClr val="000000"/>
              </a:solidFill>
              <a:latin typeface="Calibri"/>
              <a:ea typeface="Calibri"/>
              <a:cs typeface="Calibri"/>
              <a:sym typeface="Calibri"/>
            </a:endParaRPr>
          </a:p>
          <a:p>
            <a:pPr indent="0" lvl="0" marL="0" marR="0" rtl="0" algn="ctr">
              <a:spcBef>
                <a:spcPts val="0"/>
              </a:spcBef>
              <a:spcAft>
                <a:spcPts val="0"/>
              </a:spcAft>
              <a:buNone/>
            </a:pPr>
            <a:r>
              <a:rPr b="1" lang="en-US" sz="1400">
                <a:solidFill>
                  <a:srgbClr val="000000"/>
                </a:solidFill>
                <a:latin typeface="Calibri"/>
                <a:ea typeface="Calibri"/>
                <a:cs typeface="Calibri"/>
                <a:sym typeface="Calibri"/>
              </a:rPr>
              <a:t>edge</a:t>
            </a:r>
            <a:endParaRPr b="1" sz="1400">
              <a:solidFill>
                <a:srgbClr val="000000"/>
              </a:solidFill>
              <a:latin typeface="Calibri"/>
              <a:ea typeface="Calibri"/>
              <a:cs typeface="Calibri"/>
              <a:sym typeface="Calibri"/>
            </a:endParaRPr>
          </a:p>
        </p:txBody>
      </p:sp>
      <p:cxnSp>
        <p:nvCxnSpPr>
          <p:cNvPr id="1355" name="Google Shape;1355;p119"/>
          <p:cNvCxnSpPr/>
          <p:nvPr/>
        </p:nvCxnSpPr>
        <p:spPr>
          <a:xfrm flipH="1">
            <a:off x="7500058" y="4326378"/>
            <a:ext cx="699407" cy="483265"/>
          </a:xfrm>
          <a:prstGeom prst="straightConnector1">
            <a:avLst/>
          </a:prstGeom>
          <a:noFill/>
          <a:ln cap="flat" cmpd="sng" w="38100">
            <a:solidFill>
              <a:schemeClr val="accent5"/>
            </a:solidFill>
            <a:prstDash val="solid"/>
            <a:round/>
            <a:headEnd len="sm" w="sm" type="none"/>
            <a:tailEnd len="med" w="med" type="triangle"/>
          </a:ln>
          <a:effectLst>
            <a:outerShdw blurRad="57150" rotWithShape="0" algn="ctr" dir="5400000" dist="38100">
              <a:srgbClr val="000000"/>
            </a:outerShdw>
          </a:effectLst>
        </p:spPr>
      </p:cxnSp>
      <p:sp>
        <p:nvSpPr>
          <p:cNvPr id="1356" name="Google Shape;1356;p119"/>
          <p:cNvSpPr txBox="1"/>
          <p:nvPr/>
        </p:nvSpPr>
        <p:spPr>
          <a:xfrm>
            <a:off x="4330504" y="6037089"/>
            <a:ext cx="923925" cy="776288"/>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1" lang="en-US" sz="1400">
                <a:solidFill>
                  <a:srgbClr val="000000"/>
                </a:solidFill>
                <a:latin typeface="Calibri"/>
                <a:ea typeface="Calibri"/>
                <a:cs typeface="Calibri"/>
                <a:sym typeface="Calibri"/>
              </a:rPr>
              <a:t>Claim</a:t>
            </a:r>
            <a:endParaRPr b="1" sz="1400">
              <a:solidFill>
                <a:srgbClr val="000000"/>
              </a:solidFill>
              <a:latin typeface="Calibri"/>
              <a:ea typeface="Calibri"/>
              <a:cs typeface="Calibri"/>
              <a:sym typeface="Calibri"/>
            </a:endParaRPr>
          </a:p>
          <a:p>
            <a:pPr indent="0" lvl="0" marL="0" marR="0" rtl="0" algn="ctr">
              <a:spcBef>
                <a:spcPts val="0"/>
              </a:spcBef>
              <a:spcAft>
                <a:spcPts val="0"/>
              </a:spcAft>
              <a:buNone/>
            </a:pPr>
            <a:r>
              <a:rPr b="1" lang="en-US" sz="1400">
                <a:solidFill>
                  <a:srgbClr val="000000"/>
                </a:solidFill>
                <a:latin typeface="Calibri"/>
                <a:ea typeface="Calibri"/>
                <a:cs typeface="Calibri"/>
                <a:sym typeface="Calibri"/>
              </a:rPr>
              <a:t>edge</a:t>
            </a:r>
            <a:endParaRPr b="1" sz="1400">
              <a:solidFill>
                <a:srgbClr val="000000"/>
              </a:solidFill>
              <a:latin typeface="Calibri"/>
              <a:ea typeface="Calibri"/>
              <a:cs typeface="Calibri"/>
              <a:sym typeface="Calibri"/>
            </a:endParaRPr>
          </a:p>
        </p:txBody>
      </p:sp>
      <p:cxnSp>
        <p:nvCxnSpPr>
          <p:cNvPr id="1357" name="Google Shape;1357;p119"/>
          <p:cNvCxnSpPr/>
          <p:nvPr/>
        </p:nvCxnSpPr>
        <p:spPr>
          <a:xfrm flipH="1" rot="10800000">
            <a:off x="5279121" y="5753979"/>
            <a:ext cx="551041" cy="359957"/>
          </a:xfrm>
          <a:prstGeom prst="straightConnector1">
            <a:avLst/>
          </a:prstGeom>
          <a:noFill/>
          <a:ln cap="flat" cmpd="sng" w="38100">
            <a:solidFill>
              <a:schemeClr val="accent4"/>
            </a:solidFill>
            <a:prstDash val="solid"/>
            <a:round/>
            <a:headEnd len="sm" w="sm" type="none"/>
            <a:tailEnd len="med" w="med" type="triangle"/>
          </a:ln>
          <a:effectLst>
            <a:outerShdw blurRad="57150" rotWithShape="0" algn="ctr" dir="5400000" dist="38100">
              <a:srgbClr val="000000"/>
            </a:outerShdw>
          </a:effectLst>
        </p:spPr>
      </p:cxnSp>
      <p:sp>
        <p:nvSpPr>
          <p:cNvPr id="1358" name="Google Shape;1358;p119"/>
          <p:cNvSpPr txBox="1"/>
          <p:nvPr/>
        </p:nvSpPr>
        <p:spPr>
          <a:xfrm>
            <a:off x="7759825" y="6037089"/>
            <a:ext cx="1636713" cy="776288"/>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1" lang="en-US" sz="1400">
                <a:solidFill>
                  <a:schemeClr val="dk1"/>
                </a:solidFill>
                <a:latin typeface="Calibri"/>
                <a:ea typeface="Calibri"/>
                <a:cs typeface="Calibri"/>
                <a:sym typeface="Calibri"/>
              </a:rPr>
              <a:t>Assignment</a:t>
            </a:r>
            <a:endParaRPr b="1" sz="14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1400">
                <a:solidFill>
                  <a:schemeClr val="dk1"/>
                </a:solidFill>
                <a:latin typeface="Calibri"/>
                <a:ea typeface="Calibri"/>
                <a:cs typeface="Calibri"/>
                <a:sym typeface="Calibri"/>
              </a:rPr>
              <a:t>edge</a:t>
            </a:r>
            <a:endParaRPr b="1" sz="1400">
              <a:solidFill>
                <a:schemeClr val="dk1"/>
              </a:solidFill>
              <a:latin typeface="Calibri"/>
              <a:ea typeface="Calibri"/>
              <a:cs typeface="Calibri"/>
              <a:sym typeface="Calibri"/>
            </a:endParaRPr>
          </a:p>
        </p:txBody>
      </p:sp>
      <p:cxnSp>
        <p:nvCxnSpPr>
          <p:cNvPr id="1359" name="Google Shape;1359;p119"/>
          <p:cNvCxnSpPr/>
          <p:nvPr/>
        </p:nvCxnSpPr>
        <p:spPr>
          <a:xfrm rot="10800000">
            <a:off x="7436527" y="5800317"/>
            <a:ext cx="762939" cy="230188"/>
          </a:xfrm>
          <a:prstGeom prst="straightConnector1">
            <a:avLst/>
          </a:prstGeom>
          <a:noFill/>
          <a:ln cap="flat" cmpd="sng" w="38100">
            <a:solidFill>
              <a:schemeClr val="accent3"/>
            </a:solidFill>
            <a:prstDash val="solid"/>
            <a:round/>
            <a:headEnd len="sm" w="sm" type="none"/>
            <a:tailEnd len="med" w="med" type="triangle"/>
          </a:ln>
          <a:effectLst>
            <a:outerShdw blurRad="57150" rotWithShape="0" algn="ctr" dir="5400000" dist="38100">
              <a:srgbClr val="000000"/>
            </a:outerShdw>
          </a:effectLst>
        </p:spPr>
      </p:cxnSp>
      <p:cxnSp>
        <p:nvCxnSpPr>
          <p:cNvPr id="1360" name="Google Shape;1360;p119"/>
          <p:cNvCxnSpPr/>
          <p:nvPr/>
        </p:nvCxnSpPr>
        <p:spPr>
          <a:xfrm>
            <a:off x="5512043" y="4402901"/>
            <a:ext cx="624171" cy="240166"/>
          </a:xfrm>
          <a:prstGeom prst="straightConnector1">
            <a:avLst/>
          </a:prstGeom>
          <a:noFill/>
          <a:ln cap="flat" cmpd="sng" w="38100">
            <a:solidFill>
              <a:schemeClr val="dk1"/>
            </a:solidFill>
            <a:prstDash val="solid"/>
            <a:round/>
            <a:headEnd len="sm" w="sm" type="none"/>
            <a:tailEnd len="med" w="med" type="stealth"/>
          </a:ln>
          <a:effectLst>
            <a:outerShdw blurRad="57150" rotWithShape="0" algn="ctr" dir="5400000" dist="38100">
              <a:srgbClr val="000000"/>
            </a:outerShdw>
          </a:effectLst>
        </p:spPr>
      </p:cxnSp>
      <p:sp>
        <p:nvSpPr>
          <p:cNvPr id="1361" name="Google Shape;1361;p119"/>
          <p:cNvSpPr txBox="1"/>
          <p:nvPr/>
        </p:nvSpPr>
        <p:spPr>
          <a:xfrm>
            <a:off x="3754441" y="4139773"/>
            <a:ext cx="1636713" cy="526256"/>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1" lang="en-US" sz="1400">
                <a:solidFill>
                  <a:srgbClr val="000000"/>
                </a:solidFill>
                <a:latin typeface="Calibri"/>
                <a:ea typeface="Calibri"/>
                <a:cs typeface="Calibri"/>
                <a:sym typeface="Calibri"/>
              </a:rPr>
              <a:t>Assignment</a:t>
            </a:r>
            <a:endParaRPr b="1" sz="1400">
              <a:solidFill>
                <a:srgbClr val="000000"/>
              </a:solidFill>
              <a:latin typeface="Calibri"/>
              <a:ea typeface="Calibri"/>
              <a:cs typeface="Calibri"/>
              <a:sym typeface="Calibri"/>
            </a:endParaRPr>
          </a:p>
          <a:p>
            <a:pPr indent="0" lvl="0" marL="0" marR="0" rtl="0" algn="ctr">
              <a:spcBef>
                <a:spcPts val="0"/>
              </a:spcBef>
              <a:spcAft>
                <a:spcPts val="0"/>
              </a:spcAft>
              <a:buNone/>
            </a:pPr>
            <a:r>
              <a:rPr b="1" lang="en-US" sz="1400">
                <a:solidFill>
                  <a:srgbClr val="000000"/>
                </a:solidFill>
                <a:latin typeface="Calibri"/>
                <a:ea typeface="Calibri"/>
                <a:cs typeface="Calibri"/>
                <a:sym typeface="Calibri"/>
              </a:rPr>
              <a:t>edge</a:t>
            </a:r>
            <a:endParaRPr b="1" sz="1400">
              <a:solidFill>
                <a:srgbClr val="000000"/>
              </a:solidFill>
              <a:latin typeface="Calibri"/>
              <a:ea typeface="Calibri"/>
              <a:cs typeface="Calibri"/>
              <a:sym typeface="Calibri"/>
            </a:endParaRPr>
          </a:p>
        </p:txBody>
      </p:sp>
      <p:pic>
        <p:nvPicPr>
          <p:cNvPr descr="pngfind.com-kingpin-png-4152286 (1).png" id="1362" name="Google Shape;1362;p119"/>
          <p:cNvPicPr preferRelativeResize="0"/>
          <p:nvPr/>
        </p:nvPicPr>
        <p:blipFill rotWithShape="1">
          <a:blip r:embed="rId5">
            <a:alphaModFix/>
          </a:blip>
          <a:srcRect b="0" l="0" r="0" t="0"/>
          <a:stretch/>
        </p:blipFill>
        <p:spPr>
          <a:xfrm>
            <a:off x="7095579" y="260648"/>
            <a:ext cx="1625600" cy="533400"/>
          </a:xfrm>
          <a:prstGeom prst="rect">
            <a:avLst/>
          </a:prstGeom>
          <a:noFill/>
          <a:ln>
            <a:noFill/>
          </a:ln>
        </p:spPr>
      </p:pic>
      <p:sp>
        <p:nvSpPr>
          <p:cNvPr id="1363" name="Google Shape;1363;p119"/>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3"/>
                                        </p:tgtEl>
                                        <p:attrNameLst>
                                          <p:attrName>style.visibility</p:attrName>
                                        </p:attrNameLst>
                                      </p:cBhvr>
                                      <p:to>
                                        <p:strVal val="visible"/>
                                      </p:to>
                                    </p:set>
                                    <p:animEffect filter="fade" transition="in">
                                      <p:cBhvr>
                                        <p:cTn dur="2000"/>
                                        <p:tgtEl>
                                          <p:spTgt spid="1353"/>
                                        </p:tgtEl>
                                      </p:cBhvr>
                                    </p:animEffect>
                                  </p:childTnLst>
                                </p:cTn>
                              </p:par>
                              <p:par>
                                <p:cTn fill="hold" nodeType="withEffect" presetClass="entr" presetID="10" presetSubtype="0">
                                  <p:stCondLst>
                                    <p:cond delay="0"/>
                                  </p:stCondLst>
                                  <p:childTnLst>
                                    <p:set>
                                      <p:cBhvr>
                                        <p:cTn dur="1" fill="hold">
                                          <p:stCondLst>
                                            <p:cond delay="0"/>
                                          </p:stCondLst>
                                        </p:cTn>
                                        <p:tgtEl>
                                          <p:spTgt spid="1354"/>
                                        </p:tgtEl>
                                        <p:attrNameLst>
                                          <p:attrName>style.visibility</p:attrName>
                                        </p:attrNameLst>
                                      </p:cBhvr>
                                      <p:to>
                                        <p:strVal val="visible"/>
                                      </p:to>
                                    </p:set>
                                    <p:animEffect filter="fade" transition="in">
                                      <p:cBhvr>
                                        <p:cTn dur="2000"/>
                                        <p:tgtEl>
                                          <p:spTgt spid="1354"/>
                                        </p:tgtEl>
                                      </p:cBhvr>
                                    </p:animEffect>
                                  </p:childTnLst>
                                </p:cTn>
                              </p:par>
                              <p:par>
                                <p:cTn fill="hold" nodeType="withEffect" presetClass="entr" presetID="10" presetSubtype="0">
                                  <p:stCondLst>
                                    <p:cond delay="0"/>
                                  </p:stCondLst>
                                  <p:childTnLst>
                                    <p:set>
                                      <p:cBhvr>
                                        <p:cTn dur="1" fill="hold">
                                          <p:stCondLst>
                                            <p:cond delay="0"/>
                                          </p:stCondLst>
                                        </p:cTn>
                                        <p:tgtEl>
                                          <p:spTgt spid="1355"/>
                                        </p:tgtEl>
                                        <p:attrNameLst>
                                          <p:attrName>style.visibility</p:attrName>
                                        </p:attrNameLst>
                                      </p:cBhvr>
                                      <p:to>
                                        <p:strVal val="visible"/>
                                      </p:to>
                                    </p:set>
                                    <p:animEffect filter="fade" transition="in">
                                      <p:cBhvr>
                                        <p:cTn dur="2000"/>
                                        <p:tgtEl>
                                          <p:spTgt spid="1355"/>
                                        </p:tgtEl>
                                      </p:cBhvr>
                                    </p:animEffect>
                                  </p:childTnLst>
                                </p:cTn>
                              </p:par>
                              <p:par>
                                <p:cTn fill="hold" nodeType="withEffect" presetClass="entr" presetID="10" presetSubtype="0">
                                  <p:stCondLst>
                                    <p:cond delay="0"/>
                                  </p:stCondLst>
                                  <p:childTnLst>
                                    <p:set>
                                      <p:cBhvr>
                                        <p:cTn dur="1" fill="hold">
                                          <p:stCondLst>
                                            <p:cond delay="0"/>
                                          </p:stCondLst>
                                        </p:cTn>
                                        <p:tgtEl>
                                          <p:spTgt spid="1356"/>
                                        </p:tgtEl>
                                        <p:attrNameLst>
                                          <p:attrName>style.visibility</p:attrName>
                                        </p:attrNameLst>
                                      </p:cBhvr>
                                      <p:to>
                                        <p:strVal val="visible"/>
                                      </p:to>
                                    </p:set>
                                    <p:animEffect filter="fade" transition="in">
                                      <p:cBhvr>
                                        <p:cTn dur="2000"/>
                                        <p:tgtEl>
                                          <p:spTgt spid="1356"/>
                                        </p:tgtEl>
                                      </p:cBhvr>
                                    </p:animEffect>
                                  </p:childTnLst>
                                </p:cTn>
                              </p:par>
                              <p:par>
                                <p:cTn fill="hold" nodeType="withEffect" presetClass="entr" presetID="10" presetSubtype="0">
                                  <p:stCondLst>
                                    <p:cond delay="0"/>
                                  </p:stCondLst>
                                  <p:childTnLst>
                                    <p:set>
                                      <p:cBhvr>
                                        <p:cTn dur="1" fill="hold">
                                          <p:stCondLst>
                                            <p:cond delay="0"/>
                                          </p:stCondLst>
                                        </p:cTn>
                                        <p:tgtEl>
                                          <p:spTgt spid="1357"/>
                                        </p:tgtEl>
                                        <p:attrNameLst>
                                          <p:attrName>style.visibility</p:attrName>
                                        </p:attrNameLst>
                                      </p:cBhvr>
                                      <p:to>
                                        <p:strVal val="visible"/>
                                      </p:to>
                                    </p:set>
                                    <p:animEffect filter="fade" transition="in">
                                      <p:cBhvr>
                                        <p:cTn dur="2000"/>
                                        <p:tgtEl>
                                          <p:spTgt spid="1357"/>
                                        </p:tgtEl>
                                      </p:cBhvr>
                                    </p:animEffect>
                                  </p:childTnLst>
                                </p:cTn>
                              </p:par>
                              <p:par>
                                <p:cTn fill="hold" nodeType="withEffect" presetClass="entr" presetID="10" presetSubtype="0">
                                  <p:stCondLst>
                                    <p:cond delay="0"/>
                                  </p:stCondLst>
                                  <p:childTnLst>
                                    <p:set>
                                      <p:cBhvr>
                                        <p:cTn dur="1" fill="hold">
                                          <p:stCondLst>
                                            <p:cond delay="0"/>
                                          </p:stCondLst>
                                        </p:cTn>
                                        <p:tgtEl>
                                          <p:spTgt spid="1358"/>
                                        </p:tgtEl>
                                        <p:attrNameLst>
                                          <p:attrName>style.visibility</p:attrName>
                                        </p:attrNameLst>
                                      </p:cBhvr>
                                      <p:to>
                                        <p:strVal val="visible"/>
                                      </p:to>
                                    </p:set>
                                    <p:animEffect filter="fade" transition="in">
                                      <p:cBhvr>
                                        <p:cTn dur="2000"/>
                                        <p:tgtEl>
                                          <p:spTgt spid="1358"/>
                                        </p:tgtEl>
                                      </p:cBhvr>
                                    </p:animEffect>
                                  </p:childTnLst>
                                </p:cTn>
                              </p:par>
                              <p:par>
                                <p:cTn fill="hold" nodeType="withEffect" presetClass="entr" presetID="10" presetSubtype="0">
                                  <p:stCondLst>
                                    <p:cond delay="0"/>
                                  </p:stCondLst>
                                  <p:childTnLst>
                                    <p:set>
                                      <p:cBhvr>
                                        <p:cTn dur="1" fill="hold">
                                          <p:stCondLst>
                                            <p:cond delay="0"/>
                                          </p:stCondLst>
                                        </p:cTn>
                                        <p:tgtEl>
                                          <p:spTgt spid="1359"/>
                                        </p:tgtEl>
                                        <p:attrNameLst>
                                          <p:attrName>style.visibility</p:attrName>
                                        </p:attrNameLst>
                                      </p:cBhvr>
                                      <p:to>
                                        <p:strVal val="visible"/>
                                      </p:to>
                                    </p:set>
                                    <p:animEffect filter="fade" transition="in">
                                      <p:cBhvr>
                                        <p:cTn dur="2000"/>
                                        <p:tgtEl>
                                          <p:spTgt spid="1359"/>
                                        </p:tgtEl>
                                      </p:cBhvr>
                                    </p:animEffect>
                                  </p:childTnLst>
                                </p:cTn>
                              </p:par>
                              <p:par>
                                <p:cTn fill="hold" nodeType="withEffect" presetClass="entr" presetID="10" presetSubtype="0">
                                  <p:stCondLst>
                                    <p:cond delay="0"/>
                                  </p:stCondLst>
                                  <p:childTnLst>
                                    <p:set>
                                      <p:cBhvr>
                                        <p:cTn dur="1" fill="hold">
                                          <p:stCondLst>
                                            <p:cond delay="0"/>
                                          </p:stCondLst>
                                        </p:cTn>
                                        <p:tgtEl>
                                          <p:spTgt spid="1360"/>
                                        </p:tgtEl>
                                        <p:attrNameLst>
                                          <p:attrName>style.visibility</p:attrName>
                                        </p:attrNameLst>
                                      </p:cBhvr>
                                      <p:to>
                                        <p:strVal val="visible"/>
                                      </p:to>
                                    </p:set>
                                    <p:animEffect filter="fade" transition="in">
                                      <p:cBhvr>
                                        <p:cTn dur="2000"/>
                                        <p:tgtEl>
                                          <p:spTgt spid="1360"/>
                                        </p:tgtEl>
                                      </p:cBhvr>
                                    </p:animEffect>
                                  </p:childTnLst>
                                </p:cTn>
                              </p:par>
                              <p:par>
                                <p:cTn fill="hold" nodeType="withEffect" presetClass="entr" presetID="10" presetSubtype="0">
                                  <p:stCondLst>
                                    <p:cond delay="0"/>
                                  </p:stCondLst>
                                  <p:childTnLst>
                                    <p:set>
                                      <p:cBhvr>
                                        <p:cTn dur="1" fill="hold">
                                          <p:stCondLst>
                                            <p:cond delay="0"/>
                                          </p:stCondLst>
                                        </p:cTn>
                                        <p:tgtEl>
                                          <p:spTgt spid="1361"/>
                                        </p:tgtEl>
                                        <p:attrNameLst>
                                          <p:attrName>style.visibility</p:attrName>
                                        </p:attrNameLst>
                                      </p:cBhvr>
                                      <p:to>
                                        <p:strVal val="visible"/>
                                      </p:to>
                                    </p:set>
                                    <p:animEffect filter="fade" transition="in">
                                      <p:cBhvr>
                                        <p:cTn dur="2000"/>
                                        <p:tgtEl>
                                          <p:spTgt spid="1361"/>
                                        </p:tgtEl>
                                      </p:cBhvr>
                                    </p:animEffect>
                                  </p:childTnLst>
                                </p:cTn>
                              </p:par>
                              <p:par>
                                <p:cTn fill="hold" nodeType="withEffect" presetClass="entr" presetID="10" presetSubtype="0">
                                  <p:stCondLst>
                                    <p:cond delay="0"/>
                                  </p:stCondLst>
                                  <p:childTnLst>
                                    <p:set>
                                      <p:cBhvr>
                                        <p:cTn dur="1" fill="hold">
                                          <p:stCondLst>
                                            <p:cond delay="0"/>
                                          </p:stCondLst>
                                        </p:cTn>
                                        <p:tgtEl>
                                          <p:spTgt spid="1343"/>
                                        </p:tgtEl>
                                        <p:attrNameLst>
                                          <p:attrName>style.visibility</p:attrName>
                                        </p:attrNameLst>
                                      </p:cBhvr>
                                      <p:to>
                                        <p:strVal val="visible"/>
                                      </p:to>
                                    </p:set>
                                    <p:animEffect filter="fade" transition="in">
                                      <p:cBhvr>
                                        <p:cTn dur="2000"/>
                                        <p:tgtEl>
                                          <p:spTgt spid="13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2400"/>
              <a:buFont typeface="Times New Roman"/>
              <a:buNone/>
            </a:pPr>
            <a:r>
              <a:rPr b="1" lang="en-US" sz="2400">
                <a:latin typeface="Times New Roman"/>
                <a:ea typeface="Times New Roman"/>
                <a:cs typeface="Times New Roman"/>
                <a:sym typeface="Times New Roman"/>
              </a:rPr>
              <a:t>Peterson’s sol. Contd..</a:t>
            </a:r>
            <a:endParaRPr b="1" sz="2400">
              <a:latin typeface="Times New Roman"/>
              <a:ea typeface="Times New Roman"/>
              <a:cs typeface="Times New Roman"/>
              <a:sym typeface="Times New Roman"/>
            </a:endParaRPr>
          </a:p>
        </p:txBody>
      </p:sp>
      <p:sp>
        <p:nvSpPr>
          <p:cNvPr id="203" name="Google Shape;203;p12"/>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pngfind.com-kingpin-png-4152286 (1).png" id="204" name="Google Shape;204;p12"/>
          <p:cNvPicPr preferRelativeResize="0"/>
          <p:nvPr/>
        </p:nvPicPr>
        <p:blipFill rotWithShape="1">
          <a:blip r:embed="rId3">
            <a:alphaModFix/>
          </a:blip>
          <a:srcRect b="0" l="0" r="0" t="0"/>
          <a:stretch/>
        </p:blipFill>
        <p:spPr>
          <a:xfrm>
            <a:off x="7115507" y="342900"/>
            <a:ext cx="1625600" cy="533400"/>
          </a:xfrm>
          <a:prstGeom prst="rect">
            <a:avLst/>
          </a:prstGeom>
          <a:noFill/>
          <a:ln>
            <a:noFill/>
          </a:ln>
        </p:spPr>
      </p:pic>
      <p:sp>
        <p:nvSpPr>
          <p:cNvPr id="205" name="Google Shape;205;p1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None/>
            </a:pPr>
            <a:r>
              <a:rPr lang="en-US" sz="2000"/>
              <a:t>The solution addresses all the 3 conditions required for solving a Critical section problem.</a:t>
            </a:r>
            <a:endParaRPr sz="2000"/>
          </a:p>
          <a:p>
            <a:pPr indent="-274320" lvl="0" marL="274320" rtl="0" algn="l">
              <a:spcBef>
                <a:spcPts val="400"/>
              </a:spcBef>
              <a:spcAft>
                <a:spcPts val="0"/>
              </a:spcAft>
              <a:buSzPts val="1900"/>
              <a:buNone/>
            </a:pPr>
            <a:r>
              <a:t/>
            </a:r>
            <a:endParaRPr sz="2000"/>
          </a:p>
          <a:p>
            <a:pPr indent="-571500" lvl="0" marL="571500" rtl="0" algn="l">
              <a:spcBef>
                <a:spcPts val="400"/>
              </a:spcBef>
              <a:spcAft>
                <a:spcPts val="0"/>
              </a:spcAft>
              <a:buSzPts val="1900"/>
              <a:buAutoNum type="romanLcParenBoth"/>
            </a:pPr>
            <a:r>
              <a:rPr lang="en-US" sz="2000"/>
              <a:t>Mutual exclusion </a:t>
            </a:r>
            <a:endParaRPr sz="2000"/>
          </a:p>
          <a:p>
            <a:pPr indent="-571500" lvl="0" marL="571500" rtl="0" algn="l">
              <a:spcBef>
                <a:spcPts val="400"/>
              </a:spcBef>
              <a:spcAft>
                <a:spcPts val="0"/>
              </a:spcAft>
              <a:buSzPts val="1900"/>
              <a:buAutoNum type="romanLcParenBoth"/>
            </a:pPr>
            <a:r>
              <a:rPr lang="en-US" sz="2000"/>
              <a:t>Progress</a:t>
            </a:r>
            <a:endParaRPr sz="2000"/>
          </a:p>
          <a:p>
            <a:pPr indent="-571500" lvl="0" marL="571500" rtl="0" algn="l">
              <a:spcBef>
                <a:spcPts val="400"/>
              </a:spcBef>
              <a:spcAft>
                <a:spcPts val="0"/>
              </a:spcAft>
              <a:buSzPts val="1900"/>
              <a:buAutoNum type="romanLcParenBoth"/>
            </a:pPr>
            <a:r>
              <a:rPr lang="en-US" sz="2000"/>
              <a:t>Bounded waiting</a:t>
            </a:r>
            <a:endParaRPr sz="2000"/>
          </a:p>
          <a:p>
            <a:pPr indent="-274320" lvl="0" marL="274320" rtl="0" algn="l">
              <a:spcBef>
                <a:spcPts val="400"/>
              </a:spcBef>
              <a:spcAft>
                <a:spcPts val="0"/>
              </a:spcAft>
              <a:buSzPts val="1900"/>
              <a:buNone/>
            </a:pPr>
            <a:r>
              <a:t/>
            </a:r>
            <a:endParaRPr sz="2000"/>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8" name="Shape 1368"/>
        <p:cNvGrpSpPr/>
        <p:nvPr/>
      </p:nvGrpSpPr>
      <p:grpSpPr>
        <a:xfrm>
          <a:off x="0" y="0"/>
          <a:ext cx="0" cy="0"/>
          <a:chOff x="0" y="0"/>
          <a:chExt cx="0" cy="0"/>
        </a:xfrm>
      </p:grpSpPr>
      <p:sp>
        <p:nvSpPr>
          <p:cNvPr id="1369" name="Google Shape;1369;p120"/>
          <p:cNvSpPr txBox="1"/>
          <p:nvPr>
            <p:ph type="title"/>
          </p:nvPr>
        </p:nvSpPr>
        <p:spPr>
          <a:xfrm>
            <a:off x="683568" y="476672"/>
            <a:ext cx="8077200" cy="609600"/>
          </a:xfrm>
          <a:prstGeom prst="rect">
            <a:avLst/>
          </a:prstGeom>
          <a:noFill/>
          <a:ln>
            <a:noFill/>
          </a:ln>
        </p:spPr>
        <p:txBody>
          <a:bodyPr anchorCtr="0" anchor="b" bIns="0" lIns="0" spcFirstLastPara="1" rIns="0" wrap="square" tIns="45700">
            <a:normAutofit fontScale="90000"/>
          </a:bodyPr>
          <a:lstStyle/>
          <a:p>
            <a:pPr indent="0" lvl="0" marL="0" rtl="0" algn="l">
              <a:lnSpc>
                <a:spcPct val="100000"/>
              </a:lnSpc>
              <a:spcBef>
                <a:spcPts val="0"/>
              </a:spcBef>
              <a:spcAft>
                <a:spcPts val="0"/>
              </a:spcAft>
              <a:buClr>
                <a:srgbClr val="006600"/>
              </a:buClr>
              <a:buSzPct val="100000"/>
              <a:buFont typeface="Calibri"/>
              <a:buNone/>
            </a:pPr>
            <a:r>
              <a:rPr b="1" lang="en-US">
                <a:solidFill>
                  <a:srgbClr val="006600"/>
                </a:solidFill>
              </a:rPr>
              <a:t>Banker’s Algorithm</a:t>
            </a:r>
            <a:endParaRPr b="1">
              <a:solidFill>
                <a:srgbClr val="006600"/>
              </a:solidFill>
            </a:endParaRPr>
          </a:p>
        </p:txBody>
      </p:sp>
      <p:sp>
        <p:nvSpPr>
          <p:cNvPr id="1370" name="Google Shape;1370;p120"/>
          <p:cNvSpPr txBox="1"/>
          <p:nvPr>
            <p:ph idx="1" type="body"/>
          </p:nvPr>
        </p:nvSpPr>
        <p:spPr>
          <a:xfrm>
            <a:off x="827089" y="1397000"/>
            <a:ext cx="7623175" cy="491232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470"/>
              <a:buChar char="⚫"/>
            </a:pPr>
            <a:r>
              <a:rPr lang="en-US"/>
              <a:t>Applicable for </a:t>
            </a:r>
            <a:r>
              <a:rPr b="1" lang="en-US">
                <a:solidFill>
                  <a:srgbClr val="FF0000"/>
                </a:solidFill>
              </a:rPr>
              <a:t>multiple</a:t>
            </a:r>
            <a:r>
              <a:rPr lang="en-US"/>
              <a:t> instances of a resource type.</a:t>
            </a:r>
            <a:endParaRPr/>
          </a:p>
          <a:p>
            <a:pPr indent="-247015" lvl="1" marL="640080" rtl="0" algn="l">
              <a:spcBef>
                <a:spcPts val="480"/>
              </a:spcBef>
              <a:spcAft>
                <a:spcPts val="0"/>
              </a:spcAft>
              <a:buSzPts val="2040"/>
              <a:buChar char="⚫"/>
            </a:pPr>
            <a:r>
              <a:rPr lang="en-US"/>
              <a:t>Its less efficient than Resource-Allocation Graph</a:t>
            </a:r>
            <a:br>
              <a:rPr lang="en-US"/>
            </a:br>
            <a:endParaRPr/>
          </a:p>
          <a:p>
            <a:pPr indent="-117475" lvl="1" marL="640080" rtl="0" algn="l">
              <a:spcBef>
                <a:spcPts val="480"/>
              </a:spcBef>
              <a:spcAft>
                <a:spcPts val="0"/>
              </a:spcAft>
              <a:buSzPts val="2040"/>
              <a:buNone/>
            </a:pPr>
            <a:r>
              <a:t/>
            </a:r>
            <a:endParaRPr/>
          </a:p>
          <a:p>
            <a:pPr indent="-274320" lvl="0" marL="274320" rtl="0" algn="l">
              <a:lnSpc>
                <a:spcPct val="100000"/>
              </a:lnSpc>
              <a:spcBef>
                <a:spcPts val="520"/>
              </a:spcBef>
              <a:spcAft>
                <a:spcPts val="0"/>
              </a:spcAft>
              <a:buSzPts val="2470"/>
              <a:buChar char="⚫"/>
            </a:pPr>
            <a:r>
              <a:rPr lang="en-US"/>
              <a:t>When a process requests a resource, the system determines whether the allocation of resources will lead to safe state.</a:t>
            </a:r>
            <a:endParaRPr/>
          </a:p>
          <a:p>
            <a:pPr indent="-247015" lvl="1" marL="640080" rtl="0" algn="l">
              <a:spcBef>
                <a:spcPts val="480"/>
              </a:spcBef>
              <a:spcAft>
                <a:spcPts val="0"/>
              </a:spcAft>
              <a:buSzPts val="2040"/>
              <a:buChar char="⚫"/>
            </a:pPr>
            <a:r>
              <a:rPr lang="en-US"/>
              <a:t>If it lead to safe state 🡪 </a:t>
            </a:r>
            <a:r>
              <a:rPr lang="en-US">
                <a:solidFill>
                  <a:srgbClr val="FF0000"/>
                </a:solidFill>
              </a:rPr>
              <a:t>allocate </a:t>
            </a:r>
            <a:r>
              <a:rPr lang="en-US"/>
              <a:t>resources</a:t>
            </a:r>
            <a:endParaRPr/>
          </a:p>
          <a:p>
            <a:pPr indent="-247015" lvl="1" marL="640080" rtl="0" algn="l">
              <a:spcBef>
                <a:spcPts val="480"/>
              </a:spcBef>
              <a:spcAft>
                <a:spcPts val="0"/>
              </a:spcAft>
              <a:buSzPts val="2040"/>
              <a:buChar char="⚫"/>
            </a:pPr>
            <a:r>
              <a:rPr lang="en-US"/>
              <a:t>If not safe state 🡪 </a:t>
            </a:r>
            <a:r>
              <a:rPr lang="en-US">
                <a:solidFill>
                  <a:srgbClr val="FF0000"/>
                </a:solidFill>
              </a:rPr>
              <a:t>don’t allocate </a:t>
            </a:r>
            <a:r>
              <a:rPr lang="en-US"/>
              <a:t>resources</a:t>
            </a:r>
            <a:endParaRPr/>
          </a:p>
        </p:txBody>
      </p:sp>
      <p:pic>
        <p:nvPicPr>
          <p:cNvPr descr="pngfind.com-kingpin-png-4152286 (1).png" id="1371" name="Google Shape;1371;p120"/>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372" name="Google Shape;1372;p120"/>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7" name="Shape 1377"/>
        <p:cNvGrpSpPr/>
        <p:nvPr/>
      </p:nvGrpSpPr>
      <p:grpSpPr>
        <a:xfrm>
          <a:off x="0" y="0"/>
          <a:ext cx="0" cy="0"/>
          <a:chOff x="0" y="0"/>
          <a:chExt cx="0" cy="0"/>
        </a:xfrm>
      </p:grpSpPr>
      <p:sp>
        <p:nvSpPr>
          <p:cNvPr id="1378" name="Google Shape;1378;p121"/>
          <p:cNvSpPr txBox="1"/>
          <p:nvPr>
            <p:ph type="title"/>
          </p:nvPr>
        </p:nvSpPr>
        <p:spPr>
          <a:xfrm>
            <a:off x="539553" y="332657"/>
            <a:ext cx="8023473" cy="808732"/>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rgbClr val="006600"/>
              </a:buClr>
              <a:buSzPts val="2800"/>
              <a:buFont typeface="Calibri"/>
              <a:buNone/>
            </a:pPr>
            <a:r>
              <a:rPr b="1" lang="en-US" sz="2800">
                <a:solidFill>
                  <a:srgbClr val="006600"/>
                </a:solidFill>
              </a:rPr>
              <a:t>Data Structures for the Banker’s Algorithm </a:t>
            </a:r>
            <a:endParaRPr b="1" sz="2800">
              <a:solidFill>
                <a:srgbClr val="006600"/>
              </a:solidFill>
            </a:endParaRPr>
          </a:p>
        </p:txBody>
      </p:sp>
      <p:sp>
        <p:nvSpPr>
          <p:cNvPr id="1379" name="Google Shape;1379;p121"/>
          <p:cNvSpPr txBox="1"/>
          <p:nvPr>
            <p:ph idx="1" type="body"/>
          </p:nvPr>
        </p:nvSpPr>
        <p:spPr>
          <a:xfrm>
            <a:off x="467546" y="1556793"/>
            <a:ext cx="8425631" cy="4824536"/>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100000"/>
              </a:lnSpc>
              <a:spcBef>
                <a:spcPts val="0"/>
              </a:spcBef>
              <a:spcAft>
                <a:spcPts val="0"/>
              </a:spcAft>
              <a:buSzPts val="2470"/>
              <a:buChar char="⚫"/>
            </a:pPr>
            <a:r>
              <a:rPr b="1" lang="en-US">
                <a:solidFill>
                  <a:srgbClr val="FF0000"/>
                </a:solidFill>
              </a:rPr>
              <a:t>Available</a:t>
            </a:r>
            <a:r>
              <a:rPr i="1" lang="en-US"/>
              <a:t>:</a:t>
            </a:r>
            <a:r>
              <a:rPr lang="en-US"/>
              <a:t>  Vector of length </a:t>
            </a:r>
            <a:r>
              <a:rPr i="1" lang="en-US"/>
              <a:t>m</a:t>
            </a:r>
            <a:r>
              <a:rPr lang="en-US"/>
              <a:t>. If </a:t>
            </a:r>
            <a:r>
              <a:rPr b="1" lang="en-US">
                <a:solidFill>
                  <a:srgbClr val="0070C0"/>
                </a:solidFill>
              </a:rPr>
              <a:t>Available [</a:t>
            </a:r>
            <a:r>
              <a:rPr b="1" i="1" lang="en-US">
                <a:solidFill>
                  <a:srgbClr val="0070C0"/>
                </a:solidFill>
              </a:rPr>
              <a:t>j</a:t>
            </a:r>
            <a:r>
              <a:rPr b="1" lang="en-US">
                <a:solidFill>
                  <a:srgbClr val="0070C0"/>
                </a:solidFill>
              </a:rPr>
              <a:t>] = </a:t>
            </a:r>
            <a:r>
              <a:rPr b="1" i="1" lang="en-US">
                <a:solidFill>
                  <a:srgbClr val="0070C0"/>
                </a:solidFill>
              </a:rPr>
              <a:t>k</a:t>
            </a:r>
            <a:r>
              <a:rPr lang="en-US"/>
              <a:t>, there are</a:t>
            </a:r>
            <a:r>
              <a:rPr i="1" lang="en-US"/>
              <a:t> k</a:t>
            </a:r>
            <a:r>
              <a:rPr lang="en-US"/>
              <a:t> instances of resource type </a:t>
            </a:r>
            <a:r>
              <a:rPr i="1" lang="en-US"/>
              <a:t>R</a:t>
            </a:r>
            <a:r>
              <a:rPr baseline="-25000" i="1" lang="en-US"/>
              <a:t>j</a:t>
            </a:r>
            <a:r>
              <a:rPr baseline="-25000" lang="en-US"/>
              <a:t>  </a:t>
            </a:r>
            <a:r>
              <a:rPr lang="en-US"/>
              <a:t>available.</a:t>
            </a:r>
            <a:endParaRPr/>
          </a:p>
          <a:p>
            <a:pPr indent="-117475" lvl="0" marL="274320" rtl="0" algn="l">
              <a:lnSpc>
                <a:spcPct val="100000"/>
              </a:lnSpc>
              <a:spcBef>
                <a:spcPts val="520"/>
              </a:spcBef>
              <a:spcAft>
                <a:spcPts val="0"/>
              </a:spcAft>
              <a:buSzPts val="2470"/>
              <a:buNone/>
            </a:pPr>
            <a:r>
              <a:t/>
            </a:r>
            <a:endParaRPr/>
          </a:p>
          <a:p>
            <a:pPr indent="-274320" lvl="0" marL="274320" rtl="0" algn="l">
              <a:lnSpc>
                <a:spcPct val="100000"/>
              </a:lnSpc>
              <a:spcBef>
                <a:spcPts val="520"/>
              </a:spcBef>
              <a:spcAft>
                <a:spcPts val="0"/>
              </a:spcAft>
              <a:buSzPts val="2470"/>
              <a:buChar char="⚫"/>
            </a:pPr>
            <a:r>
              <a:rPr b="1" lang="en-US">
                <a:solidFill>
                  <a:srgbClr val="FF0000"/>
                </a:solidFill>
              </a:rPr>
              <a:t>Max</a:t>
            </a:r>
            <a:r>
              <a:rPr i="1" lang="en-US"/>
              <a:t>: n x m</a:t>
            </a:r>
            <a:r>
              <a:rPr lang="en-US"/>
              <a:t> matrix.  If </a:t>
            </a:r>
            <a:r>
              <a:rPr b="1" i="1" lang="en-US">
                <a:solidFill>
                  <a:srgbClr val="0070C0"/>
                </a:solidFill>
              </a:rPr>
              <a:t>Max </a:t>
            </a:r>
            <a:r>
              <a:rPr b="1" lang="en-US">
                <a:solidFill>
                  <a:srgbClr val="0070C0"/>
                </a:solidFill>
              </a:rPr>
              <a:t>[</a:t>
            </a:r>
            <a:r>
              <a:rPr b="1" i="1" lang="en-US">
                <a:solidFill>
                  <a:srgbClr val="0070C0"/>
                </a:solidFill>
              </a:rPr>
              <a:t>i,j</a:t>
            </a:r>
            <a:r>
              <a:rPr b="1" lang="en-US">
                <a:solidFill>
                  <a:srgbClr val="0070C0"/>
                </a:solidFill>
              </a:rPr>
              <a:t>] = </a:t>
            </a:r>
            <a:r>
              <a:rPr b="1" i="1" lang="en-US">
                <a:solidFill>
                  <a:srgbClr val="0070C0"/>
                </a:solidFill>
              </a:rPr>
              <a:t>k</a:t>
            </a:r>
            <a:r>
              <a:rPr lang="en-US"/>
              <a:t>, then process </a:t>
            </a:r>
            <a:r>
              <a:rPr i="1" lang="en-US"/>
              <a:t>P</a:t>
            </a:r>
            <a:r>
              <a:rPr baseline="-25000" i="1" lang="en-US"/>
              <a:t>i</a:t>
            </a:r>
            <a:r>
              <a:rPr i="1" lang="en-US"/>
              <a:t> </a:t>
            </a:r>
            <a:r>
              <a:rPr lang="en-US"/>
              <a:t>may request at most</a:t>
            </a:r>
            <a:r>
              <a:rPr i="1" lang="en-US"/>
              <a:t> k </a:t>
            </a:r>
            <a:r>
              <a:rPr lang="en-US"/>
              <a:t>instances of resource type </a:t>
            </a:r>
            <a:r>
              <a:rPr i="1" lang="en-US"/>
              <a:t>R</a:t>
            </a:r>
            <a:r>
              <a:rPr baseline="-25000" i="1" lang="en-US"/>
              <a:t>j</a:t>
            </a:r>
            <a:r>
              <a:rPr lang="en-US"/>
              <a:t>.</a:t>
            </a:r>
            <a:endParaRPr/>
          </a:p>
          <a:p>
            <a:pPr indent="-117475" lvl="0" marL="274320" rtl="0" algn="l">
              <a:lnSpc>
                <a:spcPct val="100000"/>
              </a:lnSpc>
              <a:spcBef>
                <a:spcPts val="520"/>
              </a:spcBef>
              <a:spcAft>
                <a:spcPts val="0"/>
              </a:spcAft>
              <a:buSzPts val="2470"/>
              <a:buNone/>
            </a:pPr>
            <a:r>
              <a:t/>
            </a:r>
            <a:endParaRPr/>
          </a:p>
          <a:p>
            <a:pPr indent="-274320" lvl="0" marL="274320" rtl="0" algn="l">
              <a:lnSpc>
                <a:spcPct val="100000"/>
              </a:lnSpc>
              <a:spcBef>
                <a:spcPts val="520"/>
              </a:spcBef>
              <a:spcAft>
                <a:spcPts val="0"/>
              </a:spcAft>
              <a:buSzPts val="2470"/>
              <a:buChar char="⚫"/>
            </a:pPr>
            <a:r>
              <a:rPr b="1" lang="en-US">
                <a:solidFill>
                  <a:srgbClr val="FF0000"/>
                </a:solidFill>
              </a:rPr>
              <a:t>Allocation</a:t>
            </a:r>
            <a:r>
              <a:rPr i="1" lang="en-US"/>
              <a:t>:  n </a:t>
            </a:r>
            <a:r>
              <a:rPr lang="en-US"/>
              <a:t>x</a:t>
            </a:r>
            <a:r>
              <a:rPr i="1" lang="en-US"/>
              <a:t> m</a:t>
            </a:r>
            <a:r>
              <a:rPr lang="en-US"/>
              <a:t> matrix.  If </a:t>
            </a:r>
            <a:r>
              <a:rPr b="1" lang="en-US">
                <a:solidFill>
                  <a:srgbClr val="0070C0"/>
                </a:solidFill>
              </a:rPr>
              <a:t>Allocation[</a:t>
            </a:r>
            <a:r>
              <a:rPr b="1" i="1" lang="en-US">
                <a:solidFill>
                  <a:srgbClr val="0070C0"/>
                </a:solidFill>
              </a:rPr>
              <a:t>i,j</a:t>
            </a:r>
            <a:r>
              <a:rPr b="1" lang="en-US">
                <a:solidFill>
                  <a:srgbClr val="0070C0"/>
                </a:solidFill>
              </a:rPr>
              <a:t>] = </a:t>
            </a:r>
            <a:r>
              <a:rPr b="1" i="1" lang="en-US">
                <a:solidFill>
                  <a:srgbClr val="0070C0"/>
                </a:solidFill>
              </a:rPr>
              <a:t>k</a:t>
            </a:r>
            <a:r>
              <a:rPr b="1" lang="en-US">
                <a:solidFill>
                  <a:srgbClr val="0070C0"/>
                </a:solidFill>
              </a:rPr>
              <a:t> </a:t>
            </a:r>
            <a:r>
              <a:rPr lang="en-US"/>
              <a:t>then</a:t>
            </a:r>
            <a:r>
              <a:rPr i="1" lang="en-US"/>
              <a:t> P</a:t>
            </a:r>
            <a:r>
              <a:rPr baseline="-25000" i="1" lang="en-US"/>
              <a:t>i</a:t>
            </a:r>
            <a:r>
              <a:rPr lang="en-US"/>
              <a:t> is currently allocated </a:t>
            </a:r>
            <a:r>
              <a:rPr i="1" lang="en-US"/>
              <a:t>k</a:t>
            </a:r>
            <a:r>
              <a:rPr lang="en-US"/>
              <a:t> instances of </a:t>
            </a:r>
            <a:r>
              <a:rPr i="1" lang="en-US"/>
              <a:t>R</a:t>
            </a:r>
            <a:r>
              <a:rPr baseline="-25000" i="1" lang="en-US"/>
              <a:t>j.</a:t>
            </a:r>
            <a:endParaRPr baseline="-25000" i="1"/>
          </a:p>
          <a:p>
            <a:pPr indent="-117475" lvl="0" marL="274320" rtl="0" algn="l">
              <a:lnSpc>
                <a:spcPct val="100000"/>
              </a:lnSpc>
              <a:spcBef>
                <a:spcPts val="520"/>
              </a:spcBef>
              <a:spcAft>
                <a:spcPts val="0"/>
              </a:spcAft>
              <a:buSzPts val="2470"/>
              <a:buNone/>
            </a:pPr>
            <a:r>
              <a:t/>
            </a:r>
            <a:endParaRPr baseline="-25000" i="1"/>
          </a:p>
          <a:p>
            <a:pPr indent="-274320" lvl="0" marL="274320" rtl="0" algn="l">
              <a:lnSpc>
                <a:spcPct val="100000"/>
              </a:lnSpc>
              <a:spcBef>
                <a:spcPts val="520"/>
              </a:spcBef>
              <a:spcAft>
                <a:spcPts val="0"/>
              </a:spcAft>
              <a:buSzPts val="2470"/>
              <a:buChar char="⚫"/>
            </a:pPr>
            <a:r>
              <a:rPr b="1" lang="en-US">
                <a:solidFill>
                  <a:srgbClr val="FF0000"/>
                </a:solidFill>
              </a:rPr>
              <a:t>Need</a:t>
            </a:r>
            <a:r>
              <a:rPr i="1" lang="en-US"/>
              <a:t>:  n </a:t>
            </a:r>
            <a:r>
              <a:rPr lang="en-US"/>
              <a:t>x</a:t>
            </a:r>
            <a:r>
              <a:rPr i="1" lang="en-US"/>
              <a:t> m</a:t>
            </a:r>
            <a:r>
              <a:rPr lang="en-US"/>
              <a:t> matrix. If </a:t>
            </a:r>
            <a:r>
              <a:rPr b="1" i="1" lang="en-US">
                <a:solidFill>
                  <a:srgbClr val="0070C0"/>
                </a:solidFill>
              </a:rPr>
              <a:t>Need</a:t>
            </a:r>
            <a:r>
              <a:rPr b="1" lang="en-US">
                <a:solidFill>
                  <a:srgbClr val="0070C0"/>
                </a:solidFill>
              </a:rPr>
              <a:t>[</a:t>
            </a:r>
            <a:r>
              <a:rPr b="1" i="1" lang="en-US">
                <a:solidFill>
                  <a:srgbClr val="0070C0"/>
                </a:solidFill>
              </a:rPr>
              <a:t>i,j</a:t>
            </a:r>
            <a:r>
              <a:rPr b="1" lang="en-US">
                <a:solidFill>
                  <a:srgbClr val="0070C0"/>
                </a:solidFill>
              </a:rPr>
              <a:t>] =</a:t>
            </a:r>
            <a:r>
              <a:rPr b="1" i="1" lang="en-US">
                <a:solidFill>
                  <a:srgbClr val="0070C0"/>
                </a:solidFill>
              </a:rPr>
              <a:t> k</a:t>
            </a:r>
            <a:r>
              <a:rPr lang="en-US"/>
              <a:t>, then</a:t>
            </a:r>
            <a:r>
              <a:rPr i="1" lang="en-US"/>
              <a:t> P</a:t>
            </a:r>
            <a:r>
              <a:rPr baseline="-25000" i="1" lang="en-US"/>
              <a:t>i</a:t>
            </a:r>
            <a:r>
              <a:rPr lang="en-US"/>
              <a:t> may need </a:t>
            </a:r>
            <a:r>
              <a:rPr i="1" lang="en-US"/>
              <a:t>k</a:t>
            </a:r>
            <a:r>
              <a:rPr lang="en-US"/>
              <a:t> more instances of </a:t>
            </a:r>
            <a:r>
              <a:rPr i="1" lang="en-US"/>
              <a:t>R</a:t>
            </a:r>
            <a:r>
              <a:rPr baseline="-25000" i="1" lang="en-US"/>
              <a:t>j</a:t>
            </a:r>
            <a:r>
              <a:rPr baseline="-25000" lang="en-US"/>
              <a:t> </a:t>
            </a:r>
            <a:r>
              <a:rPr lang="en-US"/>
              <a:t>to complete its task.</a:t>
            </a:r>
            <a:br>
              <a:rPr lang="en-US"/>
            </a:br>
            <a:endParaRPr/>
          </a:p>
        </p:txBody>
      </p:sp>
      <p:sp>
        <p:nvSpPr>
          <p:cNvPr id="1380" name="Google Shape;1380;p121"/>
          <p:cNvSpPr txBox="1"/>
          <p:nvPr/>
        </p:nvSpPr>
        <p:spPr>
          <a:xfrm>
            <a:off x="817040" y="1038225"/>
            <a:ext cx="7004138" cy="371513"/>
          </a:xfrm>
          <a:prstGeom prst="rect">
            <a:avLst/>
          </a:prstGeom>
          <a:noFill/>
          <a:ln>
            <a:noFill/>
          </a:ln>
        </p:spPr>
        <p:txBody>
          <a:bodyPr anchorCtr="0" anchor="ctr"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Helvetica Neue"/>
              <a:buNone/>
            </a:pPr>
            <a:r>
              <a:rPr lang="en-US" sz="1800">
                <a:solidFill>
                  <a:srgbClr val="000000"/>
                </a:solidFill>
                <a:latin typeface="Helvetica Neue"/>
                <a:ea typeface="Helvetica Neue"/>
                <a:cs typeface="Helvetica Neue"/>
                <a:sym typeface="Helvetica Neue"/>
              </a:rPr>
              <a:t>Let </a:t>
            </a:r>
            <a:r>
              <a:rPr i="1" lang="en-US" sz="1800">
                <a:solidFill>
                  <a:srgbClr val="000000"/>
                </a:solidFill>
                <a:latin typeface="Helvetica Neue"/>
                <a:ea typeface="Helvetica Neue"/>
                <a:cs typeface="Helvetica Neue"/>
                <a:sym typeface="Helvetica Neue"/>
              </a:rPr>
              <a:t>n</a:t>
            </a:r>
            <a:r>
              <a:rPr lang="en-US" sz="1800">
                <a:solidFill>
                  <a:srgbClr val="000000"/>
                </a:solidFill>
                <a:latin typeface="Helvetica Neue"/>
                <a:ea typeface="Helvetica Neue"/>
                <a:cs typeface="Helvetica Neue"/>
                <a:sym typeface="Helvetica Neue"/>
              </a:rPr>
              <a:t> = number of processes, and </a:t>
            </a:r>
            <a:r>
              <a:rPr i="1" lang="en-US" sz="1800">
                <a:solidFill>
                  <a:srgbClr val="000000"/>
                </a:solidFill>
                <a:latin typeface="Helvetica Neue"/>
                <a:ea typeface="Helvetica Neue"/>
                <a:cs typeface="Helvetica Neue"/>
                <a:sym typeface="Helvetica Neue"/>
              </a:rPr>
              <a:t>m </a:t>
            </a:r>
            <a:r>
              <a:rPr lang="en-US" sz="1800">
                <a:solidFill>
                  <a:srgbClr val="000000"/>
                </a:solidFill>
                <a:latin typeface="Helvetica Neue"/>
                <a:ea typeface="Helvetica Neue"/>
                <a:cs typeface="Helvetica Neue"/>
                <a:sym typeface="Helvetica Neue"/>
              </a:rPr>
              <a:t>= number of resources types. </a:t>
            </a:r>
            <a:endParaRPr sz="1800">
              <a:solidFill>
                <a:srgbClr val="000000"/>
              </a:solidFill>
              <a:latin typeface="Helvetica Neue"/>
              <a:ea typeface="Helvetica Neue"/>
              <a:cs typeface="Helvetica Neue"/>
              <a:sym typeface="Helvetica Neue"/>
            </a:endParaRPr>
          </a:p>
        </p:txBody>
      </p:sp>
      <p:sp>
        <p:nvSpPr>
          <p:cNvPr id="1381" name="Google Shape;1381;p121"/>
          <p:cNvSpPr txBox="1"/>
          <p:nvPr/>
        </p:nvSpPr>
        <p:spPr>
          <a:xfrm>
            <a:off x="755578" y="5877272"/>
            <a:ext cx="7560839" cy="463846"/>
          </a:xfrm>
          <a:prstGeom prst="rect">
            <a:avLst/>
          </a:prstGeom>
          <a:solidFill>
            <a:srgbClr val="8EC5F7"/>
          </a:solidFill>
          <a:ln cap="flat" cmpd="sng" w="9525">
            <a:solidFill>
              <a:schemeClr val="dk1"/>
            </a:solidFill>
            <a:prstDash val="solid"/>
            <a:round/>
            <a:headEnd len="sm" w="sm" type="none"/>
            <a:tailEnd len="sm" w="sm" type="none"/>
          </a:ln>
        </p:spPr>
        <p:txBody>
          <a:bodyPr anchorCtr="0" anchor="ctr" bIns="46800" lIns="90000" spcFirstLastPara="1" rIns="90000" wrap="square" tIns="46800">
            <a:spAutoFit/>
          </a:bodyPr>
          <a:lstStyle/>
          <a:p>
            <a:pPr indent="0" lvl="2" marL="914400" marR="0" rtl="0" algn="l">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Need [i,j] = Max[i,j] – Allocation [i,j]</a:t>
            </a:r>
            <a:endParaRPr b="0" i="0" sz="2400" u="none" cap="none" strike="noStrike">
              <a:solidFill>
                <a:schemeClr val="dk1"/>
              </a:solidFill>
              <a:latin typeface="Calibri"/>
              <a:ea typeface="Calibri"/>
              <a:cs typeface="Calibri"/>
              <a:sym typeface="Calibri"/>
            </a:endParaRPr>
          </a:p>
        </p:txBody>
      </p:sp>
      <p:pic>
        <p:nvPicPr>
          <p:cNvPr descr="pngfind.com-kingpin-png-4152286 (1).png" id="1382" name="Google Shape;1382;p121"/>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383" name="Google Shape;1383;p121"/>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sp>
        <p:nvSpPr>
          <p:cNvPr id="1389" name="Google Shape;1389;p122"/>
          <p:cNvSpPr txBox="1"/>
          <p:nvPr>
            <p:ph type="title"/>
          </p:nvPr>
        </p:nvSpPr>
        <p:spPr>
          <a:xfrm>
            <a:off x="457200" y="533400"/>
            <a:ext cx="8229600" cy="73536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Safety Algorithm</a:t>
            </a:r>
            <a:endParaRPr b="1">
              <a:solidFill>
                <a:srgbClr val="006600"/>
              </a:solidFill>
            </a:endParaRPr>
          </a:p>
        </p:txBody>
      </p:sp>
      <p:sp>
        <p:nvSpPr>
          <p:cNvPr id="1390" name="Google Shape;1390;p122"/>
          <p:cNvSpPr txBox="1"/>
          <p:nvPr>
            <p:ph idx="1" type="body"/>
          </p:nvPr>
        </p:nvSpPr>
        <p:spPr>
          <a:xfrm>
            <a:off x="812801" y="1282700"/>
            <a:ext cx="7372351" cy="4943475"/>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1900"/>
              <a:buFont typeface="Arial"/>
              <a:buNone/>
            </a:pPr>
            <a:r>
              <a:rPr lang="en-US" sz="2000"/>
              <a:t>1.Let </a:t>
            </a:r>
            <a:r>
              <a:rPr i="1" lang="en-US" sz="2000">
                <a:solidFill>
                  <a:srgbClr val="FF0000"/>
                </a:solidFill>
              </a:rPr>
              <a:t>Work</a:t>
            </a:r>
            <a:r>
              <a:rPr i="1" lang="en-US" sz="2000">
                <a:solidFill>
                  <a:srgbClr val="000000"/>
                </a:solidFill>
              </a:rPr>
              <a:t> </a:t>
            </a:r>
            <a:r>
              <a:rPr lang="en-US" sz="2000"/>
              <a:t>and </a:t>
            </a:r>
            <a:r>
              <a:rPr i="1" lang="en-US" sz="2000">
                <a:solidFill>
                  <a:srgbClr val="FF0000"/>
                </a:solidFill>
              </a:rPr>
              <a:t>Finish</a:t>
            </a:r>
            <a:r>
              <a:rPr lang="en-US" sz="2000">
                <a:solidFill>
                  <a:srgbClr val="000000"/>
                </a:solidFill>
              </a:rPr>
              <a:t> </a:t>
            </a:r>
            <a:r>
              <a:rPr lang="en-US" sz="2000"/>
              <a:t>be vectors of length</a:t>
            </a:r>
            <a:r>
              <a:rPr i="1" lang="en-US" sz="2000"/>
              <a:t> m</a:t>
            </a:r>
            <a:r>
              <a:rPr lang="en-US" sz="2000"/>
              <a:t> and</a:t>
            </a:r>
            <a:r>
              <a:rPr i="1" lang="en-US" sz="2000"/>
              <a:t> n</a:t>
            </a:r>
            <a:r>
              <a:rPr lang="en-US" sz="2000"/>
              <a:t>, respectively.  Initialize:</a:t>
            </a:r>
            <a:endParaRPr sz="2000"/>
          </a:p>
          <a:p>
            <a:pPr indent="-342900" lvl="3" marL="1543050" rtl="0" algn="l">
              <a:lnSpc>
                <a:spcPct val="90000"/>
              </a:lnSpc>
              <a:spcBef>
                <a:spcPts val="400"/>
              </a:spcBef>
              <a:spcAft>
                <a:spcPts val="0"/>
              </a:spcAft>
              <a:buSzPts val="1300"/>
              <a:buFont typeface="Constantia"/>
              <a:buNone/>
            </a:pPr>
            <a:r>
              <a:rPr i="1" lang="en-US" sz="2000"/>
              <a:t>Work </a:t>
            </a:r>
            <a:r>
              <a:rPr lang="en-US" sz="2000"/>
              <a:t>= </a:t>
            </a:r>
            <a:r>
              <a:rPr i="1" lang="en-US" sz="2000"/>
              <a:t>Available</a:t>
            </a:r>
            <a:endParaRPr i="1" sz="2000"/>
          </a:p>
          <a:p>
            <a:pPr indent="-342900" lvl="3" marL="1543050" rtl="0" algn="l">
              <a:lnSpc>
                <a:spcPct val="90000"/>
              </a:lnSpc>
              <a:spcBef>
                <a:spcPts val="400"/>
              </a:spcBef>
              <a:spcAft>
                <a:spcPts val="0"/>
              </a:spcAft>
              <a:buSzPts val="1300"/>
              <a:buFont typeface="Constantia"/>
              <a:buNone/>
            </a:pPr>
            <a:r>
              <a:rPr i="1" lang="en-US" sz="2000"/>
              <a:t>Finish </a:t>
            </a:r>
            <a:r>
              <a:rPr lang="en-US" sz="2000"/>
              <a:t>[</a:t>
            </a:r>
            <a:r>
              <a:rPr i="1" lang="en-US" sz="2000"/>
              <a:t>i</a:t>
            </a:r>
            <a:r>
              <a:rPr lang="en-US" sz="2000"/>
              <a:t>] =</a:t>
            </a:r>
            <a:r>
              <a:rPr i="1" lang="en-US" sz="2000"/>
              <a:t> false </a:t>
            </a:r>
            <a:r>
              <a:rPr lang="en-US" sz="2000"/>
              <a:t>for</a:t>
            </a:r>
            <a:r>
              <a:rPr i="1" lang="en-US" sz="2000"/>
              <a:t> i</a:t>
            </a:r>
            <a:r>
              <a:rPr lang="en-US" sz="2000"/>
              <a:t> = 0, 1, …, </a:t>
            </a:r>
            <a:r>
              <a:rPr i="1" lang="en-US" sz="2000"/>
              <a:t>n- </a:t>
            </a:r>
            <a:r>
              <a:rPr lang="en-US" sz="2000"/>
              <a:t>1</a:t>
            </a:r>
            <a:endParaRPr sz="2000"/>
          </a:p>
          <a:p>
            <a:pPr indent="-342900" lvl="3" marL="1543050" rtl="0" algn="l">
              <a:lnSpc>
                <a:spcPct val="90000"/>
              </a:lnSpc>
              <a:spcBef>
                <a:spcPts val="180"/>
              </a:spcBef>
              <a:spcAft>
                <a:spcPts val="0"/>
              </a:spcAft>
              <a:buSzPts val="585"/>
              <a:buFont typeface="Constantia"/>
              <a:buNone/>
            </a:pPr>
            <a:r>
              <a:t/>
            </a:r>
            <a:endParaRPr sz="900"/>
          </a:p>
          <a:p>
            <a:pPr indent="-274320" lvl="0" marL="274320" rtl="0" algn="l">
              <a:lnSpc>
                <a:spcPct val="90000"/>
              </a:lnSpc>
              <a:spcBef>
                <a:spcPts val="400"/>
              </a:spcBef>
              <a:spcAft>
                <a:spcPts val="0"/>
              </a:spcAft>
              <a:buSzPts val="1900"/>
              <a:buFont typeface="Arial"/>
              <a:buNone/>
            </a:pPr>
            <a:r>
              <a:rPr lang="en-US" sz="2000"/>
              <a:t>2.Find an </a:t>
            </a:r>
            <a:r>
              <a:rPr i="1" lang="en-US" sz="2000"/>
              <a:t>i </a:t>
            </a:r>
            <a:r>
              <a:rPr lang="en-US" sz="2000"/>
              <a:t>such that both: </a:t>
            </a:r>
            <a:endParaRPr sz="2000"/>
          </a:p>
          <a:p>
            <a:pPr indent="-342900" lvl="1" marL="800100" rtl="0" algn="l">
              <a:lnSpc>
                <a:spcPct val="90000"/>
              </a:lnSpc>
              <a:spcBef>
                <a:spcPts val="400"/>
              </a:spcBef>
              <a:spcAft>
                <a:spcPts val="0"/>
              </a:spcAft>
              <a:buSzPts val="1700"/>
              <a:buFont typeface="Arial"/>
              <a:buNone/>
            </a:pPr>
            <a:r>
              <a:rPr lang="en-US" sz="2000"/>
              <a:t>(a) </a:t>
            </a:r>
            <a:r>
              <a:rPr i="1" lang="en-US" sz="2000"/>
              <a:t>Finish</a:t>
            </a:r>
            <a:r>
              <a:rPr lang="en-US" sz="2000"/>
              <a:t> [</a:t>
            </a:r>
            <a:r>
              <a:rPr i="1" lang="en-US" sz="2000"/>
              <a:t>i</a:t>
            </a:r>
            <a:r>
              <a:rPr lang="en-US" sz="2000"/>
              <a:t>] = </a:t>
            </a:r>
            <a:r>
              <a:rPr i="1" lang="en-US" sz="2000"/>
              <a:t>false</a:t>
            </a:r>
            <a:endParaRPr sz="2000"/>
          </a:p>
          <a:p>
            <a:pPr indent="-342900" lvl="1" marL="800100" rtl="0" algn="l">
              <a:lnSpc>
                <a:spcPct val="90000"/>
              </a:lnSpc>
              <a:spcBef>
                <a:spcPts val="400"/>
              </a:spcBef>
              <a:spcAft>
                <a:spcPts val="0"/>
              </a:spcAft>
              <a:buSzPts val="1700"/>
              <a:buFont typeface="Arial"/>
              <a:buNone/>
            </a:pPr>
            <a:r>
              <a:rPr lang="en-US" sz="2000"/>
              <a:t>(b) </a:t>
            </a:r>
            <a:r>
              <a:rPr i="1" lang="en-US" sz="2000"/>
              <a:t>Need</a:t>
            </a:r>
            <a:r>
              <a:rPr baseline="-25000" i="1" lang="en-US" sz="2000"/>
              <a:t>i</a:t>
            </a:r>
            <a:r>
              <a:rPr lang="en-US" sz="2000"/>
              <a:t> ≤ </a:t>
            </a:r>
            <a:r>
              <a:rPr i="1" lang="en-US" sz="2000"/>
              <a:t>Work</a:t>
            </a:r>
            <a:endParaRPr i="1" sz="2000"/>
          </a:p>
          <a:p>
            <a:pPr indent="-342900" lvl="1" marL="800100" rtl="0" algn="l">
              <a:lnSpc>
                <a:spcPct val="90000"/>
              </a:lnSpc>
              <a:spcBef>
                <a:spcPts val="400"/>
              </a:spcBef>
              <a:spcAft>
                <a:spcPts val="0"/>
              </a:spcAft>
              <a:buSzPts val="1700"/>
              <a:buFont typeface="Arial"/>
              <a:buNone/>
            </a:pPr>
            <a:r>
              <a:rPr lang="en-US" sz="2000"/>
              <a:t>If no such </a:t>
            </a:r>
            <a:r>
              <a:rPr i="1" lang="en-US" sz="2000"/>
              <a:t>i </a:t>
            </a:r>
            <a:r>
              <a:rPr lang="en-US" sz="2000"/>
              <a:t>exists, go to step 4</a:t>
            </a:r>
            <a:endParaRPr sz="2000"/>
          </a:p>
          <a:p>
            <a:pPr indent="-342900" lvl="1" marL="800100" rtl="0" algn="l">
              <a:lnSpc>
                <a:spcPct val="90000"/>
              </a:lnSpc>
              <a:spcBef>
                <a:spcPts val="180"/>
              </a:spcBef>
              <a:spcAft>
                <a:spcPts val="0"/>
              </a:spcAft>
              <a:buSzPts val="765"/>
              <a:buFont typeface="Arial"/>
              <a:buNone/>
            </a:pPr>
            <a:r>
              <a:t/>
            </a:r>
            <a:endParaRPr sz="900"/>
          </a:p>
          <a:p>
            <a:pPr indent="-274320" lvl="0" marL="274320" rtl="0" algn="l">
              <a:lnSpc>
                <a:spcPct val="90000"/>
              </a:lnSpc>
              <a:spcBef>
                <a:spcPts val="400"/>
              </a:spcBef>
              <a:spcAft>
                <a:spcPts val="0"/>
              </a:spcAft>
              <a:buSzPts val="1900"/>
              <a:buFont typeface="Arial"/>
              <a:buNone/>
            </a:pPr>
            <a:r>
              <a:rPr i="1" lang="en-US" sz="2000"/>
              <a:t>3.Work</a:t>
            </a:r>
            <a:r>
              <a:rPr lang="en-US" sz="2000"/>
              <a:t> = </a:t>
            </a:r>
            <a:r>
              <a:rPr i="1" lang="en-US" sz="2000"/>
              <a:t>Work </a:t>
            </a:r>
            <a:r>
              <a:rPr lang="en-US" sz="2000"/>
              <a:t>+ </a:t>
            </a:r>
            <a:r>
              <a:rPr i="1" lang="en-US" sz="2000"/>
              <a:t>Allocation</a:t>
            </a:r>
            <a:r>
              <a:rPr baseline="-25000" i="1" lang="en-US" sz="2000"/>
              <a:t>i</a:t>
            </a:r>
            <a:br>
              <a:rPr lang="en-US" sz="2000"/>
            </a:br>
            <a:r>
              <a:rPr i="1" lang="en-US" sz="2000"/>
              <a:t>Finish</a:t>
            </a:r>
            <a:r>
              <a:rPr lang="en-US" sz="2000"/>
              <a:t>[</a:t>
            </a:r>
            <a:r>
              <a:rPr i="1" lang="en-US" sz="2000"/>
              <a:t>i</a:t>
            </a:r>
            <a:r>
              <a:rPr lang="en-US" sz="2000"/>
              <a:t>] =</a:t>
            </a:r>
            <a:r>
              <a:rPr i="1" lang="en-US" sz="2000"/>
              <a:t> true</a:t>
            </a:r>
            <a:br>
              <a:rPr lang="en-US" sz="2000"/>
            </a:br>
            <a:r>
              <a:rPr lang="en-US" sz="2000"/>
              <a:t>go to step 2</a:t>
            </a:r>
            <a:endParaRPr sz="2000"/>
          </a:p>
          <a:p>
            <a:pPr indent="-220027" lvl="0" marL="274320" rtl="0" algn="l">
              <a:lnSpc>
                <a:spcPct val="90000"/>
              </a:lnSpc>
              <a:spcBef>
                <a:spcPts val="180"/>
              </a:spcBef>
              <a:spcAft>
                <a:spcPts val="0"/>
              </a:spcAft>
              <a:buSzPts val="855"/>
              <a:buNone/>
            </a:pPr>
            <a:r>
              <a:t/>
            </a:r>
            <a:endParaRPr sz="900"/>
          </a:p>
          <a:p>
            <a:pPr indent="-274320" lvl="0" marL="274320" rtl="0" algn="l">
              <a:lnSpc>
                <a:spcPct val="90000"/>
              </a:lnSpc>
              <a:spcBef>
                <a:spcPts val="400"/>
              </a:spcBef>
              <a:spcAft>
                <a:spcPts val="0"/>
              </a:spcAft>
              <a:buSzPts val="1900"/>
              <a:buFont typeface="Arial"/>
              <a:buNone/>
            </a:pPr>
            <a:r>
              <a:rPr lang="en-US" sz="2000"/>
              <a:t>4.If </a:t>
            </a:r>
            <a:r>
              <a:rPr i="1" lang="en-US" sz="2000"/>
              <a:t>Finish</a:t>
            </a:r>
            <a:r>
              <a:rPr lang="en-US" sz="2000"/>
              <a:t> [</a:t>
            </a:r>
            <a:r>
              <a:rPr i="1" lang="en-US" sz="2000"/>
              <a:t>i</a:t>
            </a:r>
            <a:r>
              <a:rPr lang="en-US" sz="2000"/>
              <a:t>] == true for all </a:t>
            </a:r>
            <a:r>
              <a:rPr i="1" lang="en-US" sz="2000"/>
              <a:t>i</a:t>
            </a:r>
            <a:r>
              <a:rPr lang="en-US" sz="2000"/>
              <a:t>, then the system is in a safe state</a:t>
            </a:r>
            <a:endParaRPr sz="2000"/>
          </a:p>
        </p:txBody>
      </p:sp>
      <p:pic>
        <p:nvPicPr>
          <p:cNvPr descr="pngfind.com-kingpin-png-4152286 (1).png" id="1391" name="Google Shape;1391;p122"/>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392" name="Google Shape;1392;p122"/>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7" name="Shape 1397"/>
        <p:cNvGrpSpPr/>
        <p:nvPr/>
      </p:nvGrpSpPr>
      <p:grpSpPr>
        <a:xfrm>
          <a:off x="0" y="0"/>
          <a:ext cx="0" cy="0"/>
          <a:chOff x="0" y="0"/>
          <a:chExt cx="0" cy="0"/>
        </a:xfrm>
      </p:grpSpPr>
      <p:sp>
        <p:nvSpPr>
          <p:cNvPr id="1398" name="Google Shape;1398;p123"/>
          <p:cNvSpPr txBox="1"/>
          <p:nvPr>
            <p:ph type="title"/>
          </p:nvPr>
        </p:nvSpPr>
        <p:spPr>
          <a:xfrm>
            <a:off x="755576" y="476672"/>
            <a:ext cx="7924800" cy="4572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sz="2800">
                <a:solidFill>
                  <a:srgbClr val="006600"/>
                </a:solidFill>
              </a:rPr>
              <a:t>Resource-Request Algorithm for Process </a:t>
            </a:r>
            <a:r>
              <a:rPr b="1" i="1" lang="en-US" sz="2800">
                <a:solidFill>
                  <a:srgbClr val="006600"/>
                </a:solidFill>
              </a:rPr>
              <a:t>P</a:t>
            </a:r>
            <a:r>
              <a:rPr b="1" baseline="-25000" i="1" lang="en-US" sz="2800">
                <a:solidFill>
                  <a:srgbClr val="006600"/>
                </a:solidFill>
              </a:rPr>
              <a:t>i</a:t>
            </a:r>
            <a:endParaRPr b="1" sz="2800">
              <a:solidFill>
                <a:srgbClr val="006600"/>
              </a:solidFill>
            </a:endParaRPr>
          </a:p>
        </p:txBody>
      </p:sp>
      <p:sp>
        <p:nvSpPr>
          <p:cNvPr id="1399" name="Google Shape;1399;p123"/>
          <p:cNvSpPr txBox="1"/>
          <p:nvPr>
            <p:ph idx="1" type="body"/>
          </p:nvPr>
        </p:nvSpPr>
        <p:spPr>
          <a:xfrm>
            <a:off x="822326" y="1196753"/>
            <a:ext cx="7642225" cy="5112568"/>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90000"/>
              </a:lnSpc>
              <a:spcBef>
                <a:spcPts val="0"/>
              </a:spcBef>
              <a:spcAft>
                <a:spcPts val="0"/>
              </a:spcAft>
              <a:buSzPts val="1900"/>
              <a:buFont typeface="Arial"/>
              <a:buNone/>
            </a:pPr>
            <a:r>
              <a:rPr i="1" lang="en-US" sz="2000"/>
              <a:t>     </a:t>
            </a:r>
            <a:r>
              <a:rPr i="1" lang="en-US" sz="2000">
                <a:solidFill>
                  <a:srgbClr val="FF0000"/>
                </a:solidFill>
              </a:rPr>
              <a:t>Request</a:t>
            </a:r>
            <a:r>
              <a:rPr lang="en-US" sz="2000"/>
              <a:t> = request vector for process </a:t>
            </a:r>
            <a:r>
              <a:rPr i="1" lang="en-US" sz="2000"/>
              <a:t>P</a:t>
            </a:r>
            <a:r>
              <a:rPr baseline="-25000" i="1" lang="en-US" sz="2000"/>
              <a:t>i</a:t>
            </a:r>
            <a:r>
              <a:rPr lang="en-US" sz="2000"/>
              <a:t>.  </a:t>
            </a:r>
            <a:endParaRPr sz="2000"/>
          </a:p>
          <a:p>
            <a:pPr indent="-274320" lvl="0" marL="274320" rtl="0" algn="l">
              <a:lnSpc>
                <a:spcPct val="90000"/>
              </a:lnSpc>
              <a:spcBef>
                <a:spcPts val="400"/>
              </a:spcBef>
              <a:spcAft>
                <a:spcPts val="0"/>
              </a:spcAft>
              <a:buSzPts val="1900"/>
              <a:buFont typeface="Arial"/>
              <a:buNone/>
            </a:pPr>
            <a:r>
              <a:rPr lang="en-US" sz="2000"/>
              <a:t>   If </a:t>
            </a:r>
            <a:r>
              <a:rPr i="1" lang="en-US" sz="2000"/>
              <a:t>Request</a:t>
            </a:r>
            <a:r>
              <a:rPr baseline="-25000" i="1" lang="en-US" sz="2000"/>
              <a:t>i</a:t>
            </a:r>
            <a:r>
              <a:rPr baseline="-25000" lang="en-US" sz="2000"/>
              <a:t> </a:t>
            </a:r>
            <a:r>
              <a:rPr lang="en-US" sz="2000"/>
              <a:t>[</a:t>
            </a:r>
            <a:r>
              <a:rPr i="1" lang="en-US" sz="2000"/>
              <a:t>j</a:t>
            </a:r>
            <a:r>
              <a:rPr lang="en-US" sz="2000"/>
              <a:t>] = </a:t>
            </a:r>
            <a:r>
              <a:rPr i="1" lang="en-US" sz="2000"/>
              <a:t>k</a:t>
            </a:r>
            <a:r>
              <a:rPr lang="en-US" sz="2000"/>
              <a:t> then process </a:t>
            </a:r>
            <a:r>
              <a:rPr i="1" lang="en-US" sz="2000"/>
              <a:t>P</a:t>
            </a:r>
            <a:r>
              <a:rPr baseline="-25000" i="1" lang="en-US" sz="2000"/>
              <a:t>i</a:t>
            </a:r>
            <a:r>
              <a:rPr lang="en-US" sz="2000"/>
              <a:t> wants </a:t>
            </a:r>
            <a:r>
              <a:rPr i="1" lang="en-US" sz="2000"/>
              <a:t>k</a:t>
            </a:r>
            <a:r>
              <a:rPr lang="en-US" sz="2000"/>
              <a:t> instances of resource type </a:t>
            </a:r>
            <a:r>
              <a:rPr i="1" lang="en-US" sz="2000"/>
              <a:t>R</a:t>
            </a:r>
            <a:r>
              <a:rPr baseline="-25000" i="1" lang="en-US" sz="2000"/>
              <a:t>j</a:t>
            </a:r>
            <a:endParaRPr baseline="-25000" i="1" sz="2000"/>
          </a:p>
          <a:p>
            <a:pPr indent="-274320" lvl="0" marL="274320" rtl="0" algn="l">
              <a:lnSpc>
                <a:spcPct val="90000"/>
              </a:lnSpc>
              <a:spcBef>
                <a:spcPts val="400"/>
              </a:spcBef>
              <a:spcAft>
                <a:spcPts val="0"/>
              </a:spcAft>
              <a:buSzPts val="1900"/>
              <a:buFont typeface="Arial"/>
              <a:buNone/>
            </a:pPr>
            <a:r>
              <a:t/>
            </a:r>
            <a:endParaRPr baseline="-25000" sz="2000"/>
          </a:p>
          <a:p>
            <a:pPr indent="0" lvl="1" marL="274320" rtl="0" algn="l">
              <a:lnSpc>
                <a:spcPct val="90000"/>
              </a:lnSpc>
              <a:spcBef>
                <a:spcPts val="400"/>
              </a:spcBef>
              <a:spcAft>
                <a:spcPts val="0"/>
              </a:spcAft>
              <a:buSzPts val="1700"/>
              <a:buNone/>
            </a:pPr>
            <a:r>
              <a:rPr lang="en-US" sz="2000"/>
              <a:t>1.  If </a:t>
            </a:r>
            <a:r>
              <a:rPr i="1" lang="en-US" sz="2000">
                <a:solidFill>
                  <a:srgbClr val="002060"/>
                </a:solidFill>
              </a:rPr>
              <a:t>Request</a:t>
            </a:r>
            <a:r>
              <a:rPr baseline="-25000" i="1" lang="en-US" sz="2000">
                <a:solidFill>
                  <a:srgbClr val="002060"/>
                </a:solidFill>
              </a:rPr>
              <a:t>i</a:t>
            </a:r>
            <a:r>
              <a:rPr i="1" lang="en-US" sz="2000">
                <a:solidFill>
                  <a:srgbClr val="002060"/>
                </a:solidFill>
              </a:rPr>
              <a:t> </a:t>
            </a:r>
            <a:r>
              <a:rPr lang="en-US" sz="2000">
                <a:solidFill>
                  <a:srgbClr val="002060"/>
                </a:solidFill>
              </a:rPr>
              <a:t>≤ </a:t>
            </a:r>
            <a:r>
              <a:rPr i="1" lang="en-US" sz="2000">
                <a:solidFill>
                  <a:srgbClr val="002060"/>
                </a:solidFill>
              </a:rPr>
              <a:t>Need</a:t>
            </a:r>
            <a:r>
              <a:rPr baseline="-25000" i="1" lang="en-US" sz="2000">
                <a:solidFill>
                  <a:srgbClr val="002060"/>
                </a:solidFill>
              </a:rPr>
              <a:t>i</a:t>
            </a:r>
            <a:r>
              <a:rPr i="1" lang="en-US" sz="2000">
                <a:solidFill>
                  <a:srgbClr val="002060"/>
                </a:solidFill>
              </a:rPr>
              <a:t> </a:t>
            </a:r>
            <a:r>
              <a:rPr lang="en-US" sz="2000"/>
              <a:t>go to step 2.  </a:t>
            </a:r>
            <a:endParaRPr sz="2000"/>
          </a:p>
          <a:p>
            <a:pPr indent="0" lvl="1" marL="274320" rtl="0" algn="l">
              <a:lnSpc>
                <a:spcPct val="90000"/>
              </a:lnSpc>
              <a:spcBef>
                <a:spcPts val="480"/>
              </a:spcBef>
              <a:spcAft>
                <a:spcPts val="0"/>
              </a:spcAft>
              <a:buSzPts val="2040"/>
              <a:buNone/>
            </a:pPr>
            <a:r>
              <a:rPr lang="en-US"/>
              <a:t>      </a:t>
            </a:r>
            <a:r>
              <a:rPr lang="en-US" sz="2000"/>
              <a:t>Otherwise error.</a:t>
            </a:r>
            <a:endParaRPr sz="2000"/>
          </a:p>
          <a:p>
            <a:pPr indent="0" lvl="1" marL="274320" rtl="0" algn="l">
              <a:lnSpc>
                <a:spcPct val="90000"/>
              </a:lnSpc>
              <a:spcBef>
                <a:spcPts val="400"/>
              </a:spcBef>
              <a:spcAft>
                <a:spcPts val="0"/>
              </a:spcAft>
              <a:buSzPts val="1700"/>
              <a:buNone/>
            </a:pPr>
            <a:r>
              <a:t/>
            </a:r>
            <a:endParaRPr sz="2000"/>
          </a:p>
          <a:p>
            <a:pPr indent="0" lvl="1" marL="274320" rtl="0" algn="l">
              <a:lnSpc>
                <a:spcPct val="90000"/>
              </a:lnSpc>
              <a:spcBef>
                <a:spcPts val="480"/>
              </a:spcBef>
              <a:spcAft>
                <a:spcPts val="0"/>
              </a:spcAft>
              <a:buSzPts val="2040"/>
              <a:buNone/>
            </a:pPr>
            <a:r>
              <a:rPr lang="en-US"/>
              <a:t>2. </a:t>
            </a:r>
            <a:r>
              <a:rPr lang="en-US" sz="2000"/>
              <a:t>If </a:t>
            </a:r>
            <a:r>
              <a:rPr i="1" lang="en-US" sz="2000">
                <a:solidFill>
                  <a:srgbClr val="002060"/>
                </a:solidFill>
              </a:rPr>
              <a:t>Request</a:t>
            </a:r>
            <a:r>
              <a:rPr baseline="-25000" i="1" lang="en-US" sz="2000">
                <a:solidFill>
                  <a:srgbClr val="002060"/>
                </a:solidFill>
              </a:rPr>
              <a:t>i</a:t>
            </a:r>
            <a:r>
              <a:rPr lang="en-US" sz="2000">
                <a:solidFill>
                  <a:srgbClr val="002060"/>
                </a:solidFill>
              </a:rPr>
              <a:t> ≤ </a:t>
            </a:r>
            <a:r>
              <a:rPr i="1" lang="en-US" sz="2000">
                <a:solidFill>
                  <a:srgbClr val="002060"/>
                </a:solidFill>
              </a:rPr>
              <a:t>Available</a:t>
            </a:r>
            <a:r>
              <a:rPr lang="en-US" sz="2000"/>
              <a:t>, go to step 3.  </a:t>
            </a:r>
            <a:endParaRPr sz="2000"/>
          </a:p>
          <a:p>
            <a:pPr indent="0" lvl="1" marL="274320" rtl="0" algn="l">
              <a:lnSpc>
                <a:spcPct val="90000"/>
              </a:lnSpc>
              <a:spcBef>
                <a:spcPts val="480"/>
              </a:spcBef>
              <a:spcAft>
                <a:spcPts val="0"/>
              </a:spcAft>
              <a:buSzPts val="2040"/>
              <a:buNone/>
            </a:pPr>
            <a:r>
              <a:rPr lang="en-US"/>
              <a:t>      </a:t>
            </a:r>
            <a:r>
              <a:rPr lang="en-US" sz="2000"/>
              <a:t>Otherwise </a:t>
            </a:r>
            <a:r>
              <a:rPr i="1" lang="en-US" sz="2000"/>
              <a:t>P</a:t>
            </a:r>
            <a:r>
              <a:rPr baseline="-25000" i="1" lang="en-US" sz="2000"/>
              <a:t>i</a:t>
            </a:r>
            <a:r>
              <a:rPr lang="en-US" sz="2000"/>
              <a:t>  must wait, since resources are not  </a:t>
            </a:r>
            <a:endParaRPr sz="2000"/>
          </a:p>
          <a:p>
            <a:pPr indent="0" lvl="1" marL="274320" rtl="0" algn="l">
              <a:lnSpc>
                <a:spcPct val="90000"/>
              </a:lnSpc>
              <a:spcBef>
                <a:spcPts val="480"/>
              </a:spcBef>
              <a:spcAft>
                <a:spcPts val="0"/>
              </a:spcAft>
              <a:buSzPts val="2040"/>
              <a:buNone/>
            </a:pPr>
            <a:r>
              <a:rPr lang="en-US"/>
              <a:t>      </a:t>
            </a:r>
            <a:r>
              <a:rPr lang="en-US" sz="2000"/>
              <a:t>available</a:t>
            </a:r>
            <a:endParaRPr sz="2000"/>
          </a:p>
          <a:p>
            <a:pPr indent="0" lvl="1" marL="274320" rtl="0" algn="l">
              <a:lnSpc>
                <a:spcPct val="90000"/>
              </a:lnSpc>
              <a:spcBef>
                <a:spcPts val="400"/>
              </a:spcBef>
              <a:spcAft>
                <a:spcPts val="0"/>
              </a:spcAft>
              <a:buSzPts val="1700"/>
              <a:buNone/>
            </a:pPr>
            <a:r>
              <a:t/>
            </a:r>
            <a:endParaRPr sz="2000"/>
          </a:p>
          <a:p>
            <a:pPr indent="-247015" lvl="1" marL="640080" rtl="0" algn="l">
              <a:lnSpc>
                <a:spcPct val="90000"/>
              </a:lnSpc>
              <a:spcBef>
                <a:spcPts val="400"/>
              </a:spcBef>
              <a:spcAft>
                <a:spcPts val="0"/>
              </a:spcAft>
              <a:buSzPts val="1700"/>
              <a:buFont typeface="Arial"/>
              <a:buNone/>
            </a:pPr>
            <a:r>
              <a:rPr lang="en-US" sz="2000"/>
              <a:t>3.	Assume that resources are allocated:</a:t>
            </a:r>
            <a:endParaRPr sz="2000"/>
          </a:p>
          <a:p>
            <a:pPr indent="-210184" lvl="3" marL="1188720" rtl="0" algn="l">
              <a:lnSpc>
                <a:spcPct val="90000"/>
              </a:lnSpc>
              <a:spcBef>
                <a:spcPts val="400"/>
              </a:spcBef>
              <a:spcAft>
                <a:spcPts val="0"/>
              </a:spcAft>
              <a:buSzPts val="1300"/>
              <a:buFont typeface="Constantia"/>
              <a:buNone/>
            </a:pPr>
            <a:r>
              <a:rPr lang="en-US" sz="2000"/>
              <a:t>		</a:t>
            </a:r>
            <a:r>
              <a:rPr i="1" lang="en-US" sz="2000"/>
              <a:t>Available</a:t>
            </a:r>
            <a:r>
              <a:rPr lang="en-US" sz="2000"/>
              <a:t> = </a:t>
            </a:r>
            <a:r>
              <a:rPr i="1" lang="en-US" sz="2000"/>
              <a:t>Available  </a:t>
            </a:r>
            <a:r>
              <a:rPr lang="en-US" sz="2000"/>
              <a:t>–</a:t>
            </a:r>
            <a:r>
              <a:rPr i="1" lang="en-US" sz="2000"/>
              <a:t> Request;</a:t>
            </a:r>
            <a:endParaRPr i="1" sz="2000"/>
          </a:p>
          <a:p>
            <a:pPr indent="-210184" lvl="3" marL="1188720" rtl="0" algn="l">
              <a:lnSpc>
                <a:spcPct val="90000"/>
              </a:lnSpc>
              <a:spcBef>
                <a:spcPts val="400"/>
              </a:spcBef>
              <a:spcAft>
                <a:spcPts val="0"/>
              </a:spcAft>
              <a:buSzPts val="1300"/>
              <a:buFont typeface="Constantia"/>
              <a:buNone/>
            </a:pPr>
            <a:r>
              <a:rPr lang="en-US" sz="2000"/>
              <a:t>		</a:t>
            </a:r>
            <a:r>
              <a:rPr i="1" lang="en-US" sz="2000"/>
              <a:t>Allocation</a:t>
            </a:r>
            <a:r>
              <a:rPr baseline="-25000" i="1" lang="en-US" sz="2000"/>
              <a:t>i</a:t>
            </a:r>
            <a:r>
              <a:rPr baseline="-25000" lang="en-US" sz="2000"/>
              <a:t> </a:t>
            </a:r>
            <a:r>
              <a:rPr lang="en-US" sz="2000"/>
              <a:t>= </a:t>
            </a:r>
            <a:r>
              <a:rPr i="1" lang="en-US" sz="2000"/>
              <a:t>Allocation</a:t>
            </a:r>
            <a:r>
              <a:rPr baseline="-25000" i="1" lang="en-US" sz="2000"/>
              <a:t>i</a:t>
            </a:r>
            <a:r>
              <a:rPr lang="en-US" sz="2000"/>
              <a:t> + </a:t>
            </a:r>
            <a:r>
              <a:rPr i="1" lang="en-US" sz="2000"/>
              <a:t>Request</a:t>
            </a:r>
            <a:r>
              <a:rPr baseline="-25000" i="1" lang="en-US" sz="2000"/>
              <a:t>i</a:t>
            </a:r>
            <a:r>
              <a:rPr lang="en-US" sz="2000"/>
              <a:t>;</a:t>
            </a:r>
            <a:endParaRPr sz="2000"/>
          </a:p>
          <a:p>
            <a:pPr indent="-210184" lvl="3" marL="1188720" rtl="0" algn="l">
              <a:lnSpc>
                <a:spcPct val="90000"/>
              </a:lnSpc>
              <a:spcBef>
                <a:spcPts val="400"/>
              </a:spcBef>
              <a:spcAft>
                <a:spcPts val="0"/>
              </a:spcAft>
              <a:buSzPts val="1300"/>
              <a:buFont typeface="Constantia"/>
              <a:buNone/>
            </a:pPr>
            <a:r>
              <a:rPr lang="en-US" sz="2000"/>
              <a:t>		</a:t>
            </a:r>
            <a:r>
              <a:rPr i="1" lang="en-US" sz="2000"/>
              <a:t>Need</a:t>
            </a:r>
            <a:r>
              <a:rPr baseline="-25000" i="1" lang="en-US" sz="2000"/>
              <a:t>i</a:t>
            </a:r>
            <a:r>
              <a:rPr i="1" lang="en-US" sz="2000"/>
              <a:t> </a:t>
            </a:r>
            <a:r>
              <a:rPr lang="en-US" sz="2000"/>
              <a:t>=</a:t>
            </a:r>
            <a:r>
              <a:rPr i="1" lang="en-US" sz="2000"/>
              <a:t> Need</a:t>
            </a:r>
            <a:r>
              <a:rPr baseline="-25000" i="1" lang="en-US" sz="2000"/>
              <a:t>i</a:t>
            </a:r>
            <a:r>
              <a:rPr lang="en-US" sz="2000"/>
              <a:t> – </a:t>
            </a:r>
            <a:r>
              <a:rPr i="1" lang="en-US" sz="2000"/>
              <a:t>Request</a:t>
            </a:r>
            <a:r>
              <a:rPr baseline="-25000" i="1" lang="en-US" sz="2000"/>
              <a:t>i</a:t>
            </a:r>
            <a:r>
              <a:rPr i="1" lang="en-US" sz="2000"/>
              <a:t>;</a:t>
            </a:r>
            <a:endParaRPr i="1" sz="2000"/>
          </a:p>
        </p:txBody>
      </p:sp>
      <p:pic>
        <p:nvPicPr>
          <p:cNvPr descr="pngfind.com-kingpin-png-4152286 (1).png" id="1400" name="Google Shape;1400;p123"/>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401" name="Google Shape;1401;p123"/>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sp>
        <p:nvSpPr>
          <p:cNvPr id="1407" name="Google Shape;1407;p124"/>
          <p:cNvSpPr txBox="1"/>
          <p:nvPr>
            <p:ph type="title"/>
          </p:nvPr>
        </p:nvSpPr>
        <p:spPr>
          <a:xfrm>
            <a:off x="649655" y="887289"/>
            <a:ext cx="8003232" cy="57626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Example of Banker’s Algorithm</a:t>
            </a:r>
            <a:endParaRPr b="1">
              <a:solidFill>
                <a:srgbClr val="006600"/>
              </a:solidFill>
            </a:endParaRPr>
          </a:p>
        </p:txBody>
      </p:sp>
      <p:sp>
        <p:nvSpPr>
          <p:cNvPr id="1408" name="Google Shape;1408;p124"/>
          <p:cNvSpPr txBox="1"/>
          <p:nvPr>
            <p:ph idx="1" type="body"/>
          </p:nvPr>
        </p:nvSpPr>
        <p:spPr>
          <a:xfrm>
            <a:off x="717947" y="1556793"/>
            <a:ext cx="7923212" cy="5206007"/>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280"/>
              <a:buChar char="⚫"/>
            </a:pPr>
            <a:r>
              <a:rPr lang="en-US" sz="2400"/>
              <a:t>5 processes </a:t>
            </a:r>
            <a:r>
              <a:rPr i="1" lang="en-US" sz="2400"/>
              <a:t>P</a:t>
            </a:r>
            <a:r>
              <a:rPr baseline="-25000" lang="en-US" sz="2400"/>
              <a:t>0  </a:t>
            </a:r>
            <a:r>
              <a:rPr lang="en-US" sz="2400"/>
              <a:t>through </a:t>
            </a:r>
            <a:r>
              <a:rPr i="1" lang="en-US" sz="2400"/>
              <a:t>P</a:t>
            </a:r>
            <a:r>
              <a:rPr baseline="-25000" lang="en-US" sz="2400"/>
              <a:t>4</a:t>
            </a:r>
            <a:r>
              <a:rPr lang="en-US" sz="2400"/>
              <a:t>; </a:t>
            </a:r>
            <a:endParaRPr sz="2400"/>
          </a:p>
          <a:p>
            <a:pPr indent="-274320" lvl="0" marL="274320" rtl="0" algn="l">
              <a:spcBef>
                <a:spcPts val="480"/>
              </a:spcBef>
              <a:spcAft>
                <a:spcPts val="0"/>
              </a:spcAft>
              <a:buSzPts val="2280"/>
              <a:buFont typeface="Arial"/>
              <a:buNone/>
            </a:pPr>
            <a:r>
              <a:rPr lang="en-US" sz="2400"/>
              <a:t>  3 resource types:</a:t>
            </a:r>
            <a:endParaRPr sz="2400"/>
          </a:p>
          <a:p>
            <a:pPr indent="-274320" lvl="0" marL="274320" rtl="0" algn="l">
              <a:spcBef>
                <a:spcPts val="480"/>
              </a:spcBef>
              <a:spcAft>
                <a:spcPts val="0"/>
              </a:spcAft>
              <a:buSzPts val="2280"/>
              <a:buFont typeface="Arial"/>
              <a:buNone/>
            </a:pPr>
            <a:r>
              <a:rPr lang="en-US" sz="2400"/>
              <a:t>  </a:t>
            </a:r>
            <a:r>
              <a:rPr i="1" lang="en-US" sz="2000"/>
              <a:t>A</a:t>
            </a:r>
            <a:r>
              <a:rPr lang="en-US" sz="2000"/>
              <a:t> (10 instances),  </a:t>
            </a:r>
            <a:r>
              <a:rPr i="1" lang="en-US" sz="2000"/>
              <a:t>B</a:t>
            </a:r>
            <a:r>
              <a:rPr lang="en-US" sz="2000"/>
              <a:t> (5 instances),  </a:t>
            </a:r>
            <a:r>
              <a:rPr i="1" lang="en-US" sz="2000"/>
              <a:t>C</a:t>
            </a:r>
            <a:r>
              <a:rPr lang="en-US" sz="2000"/>
              <a:t> (7 instances)</a:t>
            </a:r>
            <a:endParaRPr sz="2000"/>
          </a:p>
          <a:p>
            <a:pPr indent="-274320" lvl="0" marL="274320" rtl="0" algn="l">
              <a:spcBef>
                <a:spcPts val="480"/>
              </a:spcBef>
              <a:spcAft>
                <a:spcPts val="0"/>
              </a:spcAft>
              <a:buSzPts val="2280"/>
              <a:buFont typeface="Arial"/>
              <a:buNone/>
            </a:pPr>
            <a:r>
              <a:t/>
            </a:r>
            <a:endParaRPr sz="2400"/>
          </a:p>
          <a:p>
            <a:pPr indent="-274320" lvl="0" marL="274320" rtl="0" algn="l">
              <a:spcBef>
                <a:spcPts val="480"/>
              </a:spcBef>
              <a:spcAft>
                <a:spcPts val="0"/>
              </a:spcAft>
              <a:buSzPts val="2280"/>
              <a:buFont typeface="Arial"/>
              <a:buNone/>
            </a:pPr>
            <a:r>
              <a:rPr lang="en-US" sz="2400"/>
              <a:t> Snapshot at time </a:t>
            </a:r>
            <a:r>
              <a:rPr i="1" lang="en-US" sz="2400"/>
              <a:t>T</a:t>
            </a:r>
            <a:r>
              <a:rPr baseline="-25000" lang="en-US" sz="2400"/>
              <a:t>0</a:t>
            </a:r>
            <a:r>
              <a:rPr lang="en-US" sz="2400"/>
              <a:t>:</a:t>
            </a:r>
            <a:endParaRPr sz="2400"/>
          </a:p>
          <a:p>
            <a:pPr indent="-274320" lvl="0" marL="274320" rtl="0" algn="l">
              <a:spcBef>
                <a:spcPts val="480"/>
              </a:spcBef>
              <a:spcAft>
                <a:spcPts val="0"/>
              </a:spcAft>
              <a:buSzPts val="2280"/>
              <a:buFont typeface="Arial"/>
              <a:buNone/>
            </a:pPr>
            <a:r>
              <a:rPr lang="en-US" sz="2400"/>
              <a:t>			   </a:t>
            </a:r>
            <a:r>
              <a:rPr b="1" lang="en-US" sz="2400" u="sng">
                <a:solidFill>
                  <a:srgbClr val="002060"/>
                </a:solidFill>
              </a:rPr>
              <a:t>Allocation</a:t>
            </a:r>
            <a:r>
              <a:rPr b="1" lang="en-US" sz="2400">
                <a:solidFill>
                  <a:srgbClr val="002060"/>
                </a:solidFill>
              </a:rPr>
              <a:t>	     </a:t>
            </a:r>
            <a:r>
              <a:rPr b="1" lang="en-US" sz="2400" u="sng">
                <a:solidFill>
                  <a:srgbClr val="002060"/>
                </a:solidFill>
              </a:rPr>
              <a:t>Max</a:t>
            </a:r>
            <a:r>
              <a:rPr b="1" lang="en-US" sz="2400">
                <a:solidFill>
                  <a:srgbClr val="002060"/>
                </a:solidFill>
              </a:rPr>
              <a:t>	       </a:t>
            </a:r>
            <a:r>
              <a:rPr b="1" lang="en-US" sz="2400" u="sng">
                <a:solidFill>
                  <a:srgbClr val="002060"/>
                </a:solidFill>
              </a:rPr>
              <a:t>Available</a:t>
            </a:r>
            <a:endParaRPr b="1" sz="2400">
              <a:solidFill>
                <a:srgbClr val="002060"/>
              </a:solidFill>
            </a:endParaRPr>
          </a:p>
          <a:p>
            <a:pPr indent="-274320" lvl="0" marL="274320" rtl="0" algn="l">
              <a:spcBef>
                <a:spcPts val="480"/>
              </a:spcBef>
              <a:spcAft>
                <a:spcPts val="0"/>
              </a:spcAft>
              <a:buSzPts val="2280"/>
              <a:buFont typeface="Arial"/>
              <a:buNone/>
            </a:pPr>
            <a:r>
              <a:rPr i="1" lang="en-US" sz="2400"/>
              <a:t>			 A B C	       A B C 	      A B C</a:t>
            </a:r>
            <a:endParaRPr i="1" sz="2400"/>
          </a:p>
          <a:p>
            <a:pPr indent="-274320" lvl="0" marL="274320" rtl="0" algn="l">
              <a:spcBef>
                <a:spcPts val="480"/>
              </a:spcBef>
              <a:spcAft>
                <a:spcPts val="0"/>
              </a:spcAft>
              <a:buSzPts val="2280"/>
              <a:buFont typeface="Arial"/>
              <a:buNone/>
            </a:pPr>
            <a:r>
              <a:rPr lang="en-US" sz="2400"/>
              <a:t>		 </a:t>
            </a:r>
            <a:r>
              <a:rPr b="1" i="1" lang="en-US" sz="2400">
                <a:solidFill>
                  <a:srgbClr val="FF0000"/>
                </a:solidFill>
              </a:rPr>
              <a:t>P</a:t>
            </a:r>
            <a:r>
              <a:rPr b="1" baseline="-25000" lang="en-US" sz="2400">
                <a:solidFill>
                  <a:srgbClr val="FF0000"/>
                </a:solidFill>
              </a:rPr>
              <a:t>0</a:t>
            </a:r>
            <a:r>
              <a:rPr baseline="-25000" lang="en-US" sz="2400"/>
              <a:t>	 </a:t>
            </a:r>
            <a:r>
              <a:rPr lang="en-US" sz="2400"/>
              <a:t>0 1 0	         7 5 3 	     3 3 2</a:t>
            </a:r>
            <a:endParaRPr sz="2400"/>
          </a:p>
          <a:p>
            <a:pPr indent="-274320" lvl="0" marL="274320" rtl="0" algn="l">
              <a:spcBef>
                <a:spcPts val="480"/>
              </a:spcBef>
              <a:spcAft>
                <a:spcPts val="0"/>
              </a:spcAft>
              <a:buSzPts val="2280"/>
              <a:buFont typeface="Arial"/>
              <a:buNone/>
            </a:pPr>
            <a:r>
              <a:rPr lang="en-US" sz="2400"/>
              <a:t>		 </a:t>
            </a:r>
            <a:r>
              <a:rPr b="1" i="1" lang="en-US" sz="2400">
                <a:solidFill>
                  <a:srgbClr val="FF0000"/>
                </a:solidFill>
              </a:rPr>
              <a:t>P</a:t>
            </a:r>
            <a:r>
              <a:rPr b="1" baseline="-25000" lang="en-US" sz="2400">
                <a:solidFill>
                  <a:srgbClr val="FF0000"/>
                </a:solidFill>
              </a:rPr>
              <a:t>1</a:t>
            </a:r>
            <a:r>
              <a:rPr baseline="-25000" lang="en-US" sz="2400"/>
              <a:t>	 </a:t>
            </a:r>
            <a:r>
              <a:rPr lang="en-US" sz="2400"/>
              <a:t>2 0 0 	        3 2 2  </a:t>
            </a:r>
            <a:endParaRPr sz="2400"/>
          </a:p>
          <a:p>
            <a:pPr indent="-274320" lvl="0" marL="274320" rtl="0" algn="l">
              <a:spcBef>
                <a:spcPts val="480"/>
              </a:spcBef>
              <a:spcAft>
                <a:spcPts val="0"/>
              </a:spcAft>
              <a:buSzPts val="2280"/>
              <a:buFont typeface="Arial"/>
              <a:buNone/>
            </a:pPr>
            <a:r>
              <a:rPr lang="en-US" sz="2400"/>
              <a:t>		 </a:t>
            </a:r>
            <a:r>
              <a:rPr b="1" i="1" lang="en-US" sz="2400">
                <a:solidFill>
                  <a:srgbClr val="FF0000"/>
                </a:solidFill>
              </a:rPr>
              <a:t>P</a:t>
            </a:r>
            <a:r>
              <a:rPr b="1" baseline="-25000" lang="en-US" sz="2400">
                <a:solidFill>
                  <a:srgbClr val="FF0000"/>
                </a:solidFill>
              </a:rPr>
              <a:t>2</a:t>
            </a:r>
            <a:r>
              <a:rPr lang="en-US" sz="2400"/>
              <a:t>	 3 0 2 	        9 0 2</a:t>
            </a:r>
            <a:endParaRPr sz="2400"/>
          </a:p>
          <a:p>
            <a:pPr indent="-274320" lvl="0" marL="274320" rtl="0" algn="l">
              <a:spcBef>
                <a:spcPts val="480"/>
              </a:spcBef>
              <a:spcAft>
                <a:spcPts val="0"/>
              </a:spcAft>
              <a:buSzPts val="2280"/>
              <a:buFont typeface="Arial"/>
              <a:buNone/>
            </a:pPr>
            <a:r>
              <a:rPr lang="en-US" sz="2400"/>
              <a:t>		 </a:t>
            </a:r>
            <a:r>
              <a:rPr b="1" i="1" lang="en-US" sz="2400">
                <a:solidFill>
                  <a:srgbClr val="FF0000"/>
                </a:solidFill>
              </a:rPr>
              <a:t>P</a:t>
            </a:r>
            <a:r>
              <a:rPr b="1" baseline="-25000" lang="en-US" sz="2400">
                <a:solidFill>
                  <a:srgbClr val="FF0000"/>
                </a:solidFill>
              </a:rPr>
              <a:t>3</a:t>
            </a:r>
            <a:r>
              <a:rPr lang="en-US" sz="2400"/>
              <a:t>	 2 1 1 	        2 2 2</a:t>
            </a:r>
            <a:endParaRPr sz="2400"/>
          </a:p>
          <a:p>
            <a:pPr indent="-274320" lvl="0" marL="274320" rtl="0" algn="l">
              <a:spcBef>
                <a:spcPts val="480"/>
              </a:spcBef>
              <a:spcAft>
                <a:spcPts val="0"/>
              </a:spcAft>
              <a:buSzPts val="2280"/>
              <a:buFont typeface="Arial"/>
              <a:buNone/>
            </a:pPr>
            <a:r>
              <a:rPr lang="en-US" sz="2400"/>
              <a:t>		 </a:t>
            </a:r>
            <a:r>
              <a:rPr b="1" i="1" lang="en-US" sz="2400">
                <a:solidFill>
                  <a:srgbClr val="FF0000"/>
                </a:solidFill>
              </a:rPr>
              <a:t>P</a:t>
            </a:r>
            <a:r>
              <a:rPr b="1" baseline="-25000" lang="en-US" sz="2400">
                <a:solidFill>
                  <a:srgbClr val="FF0000"/>
                </a:solidFill>
              </a:rPr>
              <a:t>4</a:t>
            </a:r>
            <a:r>
              <a:rPr lang="en-US" sz="2400"/>
              <a:t>	 0 0 2	         4 3 3  		</a:t>
            </a:r>
            <a:endParaRPr sz="2400"/>
          </a:p>
        </p:txBody>
      </p:sp>
      <p:pic>
        <p:nvPicPr>
          <p:cNvPr descr="pngfind.com-kingpin-png-4152286 (1).png" id="1409" name="Google Shape;1409;p124"/>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410" name="Google Shape;1410;p12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125"/>
          <p:cNvSpPr txBox="1"/>
          <p:nvPr>
            <p:ph type="title"/>
          </p:nvPr>
        </p:nvSpPr>
        <p:spPr>
          <a:xfrm>
            <a:off x="457200" y="533400"/>
            <a:ext cx="8229600" cy="66335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Example (Cont.)</a:t>
            </a:r>
            <a:endParaRPr b="1">
              <a:solidFill>
                <a:srgbClr val="006600"/>
              </a:solidFill>
            </a:endParaRPr>
          </a:p>
        </p:txBody>
      </p:sp>
      <p:sp>
        <p:nvSpPr>
          <p:cNvPr id="1417" name="Google Shape;1417;p125"/>
          <p:cNvSpPr txBox="1"/>
          <p:nvPr>
            <p:ph idx="1" type="body"/>
          </p:nvPr>
        </p:nvSpPr>
        <p:spPr>
          <a:xfrm>
            <a:off x="868365" y="1293813"/>
            <a:ext cx="7724775" cy="4640262"/>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280"/>
              <a:buChar char="⚫"/>
            </a:pPr>
            <a:r>
              <a:rPr lang="en-US" sz="2400"/>
              <a:t>The content of the matrix </a:t>
            </a:r>
            <a:r>
              <a:rPr i="1" lang="en-US" sz="2400"/>
              <a:t>Need</a:t>
            </a:r>
            <a:r>
              <a:rPr lang="en-US" sz="2400"/>
              <a:t> is defined to be Need = </a:t>
            </a:r>
            <a:r>
              <a:rPr i="1" lang="en-US" sz="2400"/>
              <a:t>Max</a:t>
            </a:r>
            <a:r>
              <a:rPr lang="en-US" sz="2400"/>
              <a:t> – </a:t>
            </a:r>
            <a:r>
              <a:rPr i="1" lang="en-US" sz="2400"/>
              <a:t>Allocation</a:t>
            </a:r>
            <a:endParaRPr sz="2400"/>
          </a:p>
          <a:p>
            <a:pPr indent="-274320" lvl="0" marL="274320" rtl="0" algn="l">
              <a:spcBef>
                <a:spcPts val="480"/>
              </a:spcBef>
              <a:spcAft>
                <a:spcPts val="0"/>
              </a:spcAft>
              <a:buSzPts val="2280"/>
              <a:buFont typeface="Arial"/>
              <a:buNone/>
            </a:pPr>
            <a:r>
              <a:rPr lang="en-US" sz="2400"/>
              <a:t>			</a:t>
            </a:r>
            <a:r>
              <a:rPr i="1" lang="en-US" sz="2400" u="sng"/>
              <a:t>Need</a:t>
            </a:r>
            <a:endParaRPr sz="2400" u="sng"/>
          </a:p>
          <a:p>
            <a:pPr indent="-274320" lvl="0" marL="274320" rtl="0" algn="l">
              <a:spcBef>
                <a:spcPts val="480"/>
              </a:spcBef>
              <a:spcAft>
                <a:spcPts val="0"/>
              </a:spcAft>
              <a:buSzPts val="2280"/>
              <a:buFont typeface="Arial"/>
              <a:buNone/>
            </a:pPr>
            <a:r>
              <a:rPr lang="en-US" sz="2400"/>
              <a:t>			</a:t>
            </a:r>
            <a:r>
              <a:rPr i="1" lang="en-US" sz="2400"/>
              <a:t>A B C</a:t>
            </a:r>
            <a:endParaRPr i="1" sz="2400"/>
          </a:p>
          <a:p>
            <a:pPr indent="-274320" lvl="0" marL="274320" rtl="0" algn="l">
              <a:spcBef>
                <a:spcPts val="480"/>
              </a:spcBef>
              <a:spcAft>
                <a:spcPts val="0"/>
              </a:spcAft>
              <a:buSzPts val="2280"/>
              <a:buFont typeface="Arial"/>
              <a:buNone/>
            </a:pPr>
            <a:r>
              <a:rPr lang="en-US" sz="2400"/>
              <a:t>		 </a:t>
            </a:r>
            <a:r>
              <a:rPr b="1" i="1" lang="en-US" sz="2400">
                <a:solidFill>
                  <a:srgbClr val="FF0000"/>
                </a:solidFill>
              </a:rPr>
              <a:t>P</a:t>
            </a:r>
            <a:r>
              <a:rPr b="1" baseline="-25000" lang="en-US" sz="2400">
                <a:solidFill>
                  <a:srgbClr val="FF0000"/>
                </a:solidFill>
              </a:rPr>
              <a:t>0</a:t>
            </a:r>
            <a:r>
              <a:rPr baseline="-25000" lang="en-US" sz="2400"/>
              <a:t>	</a:t>
            </a:r>
            <a:r>
              <a:rPr lang="en-US" sz="2400"/>
              <a:t>7 4 3 </a:t>
            </a:r>
            <a:endParaRPr sz="2400"/>
          </a:p>
          <a:p>
            <a:pPr indent="-274320" lvl="0" marL="274320" rtl="0" algn="l">
              <a:spcBef>
                <a:spcPts val="480"/>
              </a:spcBef>
              <a:spcAft>
                <a:spcPts val="0"/>
              </a:spcAft>
              <a:buSzPts val="2280"/>
              <a:buFont typeface="Arial"/>
              <a:buNone/>
            </a:pPr>
            <a:r>
              <a:rPr lang="en-US" sz="2400"/>
              <a:t>		</a:t>
            </a:r>
            <a:r>
              <a:rPr b="1" lang="en-US" sz="2400">
                <a:solidFill>
                  <a:srgbClr val="FF0000"/>
                </a:solidFill>
              </a:rPr>
              <a:t> </a:t>
            </a:r>
            <a:r>
              <a:rPr b="1" i="1" lang="en-US" sz="2400">
                <a:solidFill>
                  <a:srgbClr val="FF0000"/>
                </a:solidFill>
              </a:rPr>
              <a:t>P</a:t>
            </a:r>
            <a:r>
              <a:rPr b="1" baseline="-25000" lang="en-US" sz="2400">
                <a:solidFill>
                  <a:srgbClr val="FF0000"/>
                </a:solidFill>
              </a:rPr>
              <a:t>1</a:t>
            </a:r>
            <a:r>
              <a:rPr baseline="-25000" lang="en-US" sz="2400"/>
              <a:t>	</a:t>
            </a:r>
            <a:r>
              <a:rPr lang="en-US" sz="2400"/>
              <a:t>1 2 2 </a:t>
            </a:r>
            <a:endParaRPr sz="2400"/>
          </a:p>
          <a:p>
            <a:pPr indent="-274320" lvl="0" marL="274320" rtl="0" algn="l">
              <a:spcBef>
                <a:spcPts val="480"/>
              </a:spcBef>
              <a:spcAft>
                <a:spcPts val="0"/>
              </a:spcAft>
              <a:buSzPts val="2280"/>
              <a:buFont typeface="Arial"/>
              <a:buNone/>
            </a:pPr>
            <a:r>
              <a:rPr lang="en-US" sz="2400"/>
              <a:t>		 </a:t>
            </a:r>
            <a:r>
              <a:rPr b="1" i="1" lang="en-US" sz="2400">
                <a:solidFill>
                  <a:srgbClr val="FF0000"/>
                </a:solidFill>
              </a:rPr>
              <a:t>P</a:t>
            </a:r>
            <a:r>
              <a:rPr b="1" baseline="-25000" lang="en-US" sz="2400">
                <a:solidFill>
                  <a:srgbClr val="FF0000"/>
                </a:solidFill>
              </a:rPr>
              <a:t>2</a:t>
            </a:r>
            <a:r>
              <a:rPr lang="en-US" sz="2400"/>
              <a:t>	6 0 0 </a:t>
            </a:r>
            <a:endParaRPr sz="2400"/>
          </a:p>
          <a:p>
            <a:pPr indent="-274320" lvl="0" marL="274320" rtl="0" algn="l">
              <a:spcBef>
                <a:spcPts val="480"/>
              </a:spcBef>
              <a:spcAft>
                <a:spcPts val="0"/>
              </a:spcAft>
              <a:buSzPts val="2280"/>
              <a:buFont typeface="Arial"/>
              <a:buNone/>
            </a:pPr>
            <a:r>
              <a:rPr lang="en-US" sz="2400"/>
              <a:t>		</a:t>
            </a:r>
            <a:r>
              <a:rPr b="1" lang="en-US" sz="2400">
                <a:solidFill>
                  <a:srgbClr val="FF0000"/>
                </a:solidFill>
              </a:rPr>
              <a:t> </a:t>
            </a:r>
            <a:r>
              <a:rPr b="1" i="1" lang="en-US" sz="2400">
                <a:solidFill>
                  <a:srgbClr val="FF0000"/>
                </a:solidFill>
              </a:rPr>
              <a:t>P</a:t>
            </a:r>
            <a:r>
              <a:rPr b="1" baseline="-25000" lang="en-US" sz="2400">
                <a:solidFill>
                  <a:srgbClr val="FF0000"/>
                </a:solidFill>
              </a:rPr>
              <a:t>3</a:t>
            </a:r>
            <a:r>
              <a:rPr lang="en-US" sz="2400"/>
              <a:t>	0 1 1</a:t>
            </a:r>
            <a:endParaRPr sz="2400"/>
          </a:p>
          <a:p>
            <a:pPr indent="-274320" lvl="0" marL="274320" rtl="0" algn="l">
              <a:spcBef>
                <a:spcPts val="480"/>
              </a:spcBef>
              <a:spcAft>
                <a:spcPts val="0"/>
              </a:spcAft>
              <a:buSzPts val="2280"/>
              <a:buFont typeface="Arial"/>
              <a:buNone/>
            </a:pPr>
            <a:r>
              <a:rPr lang="en-US" sz="2400"/>
              <a:t>		 </a:t>
            </a:r>
            <a:r>
              <a:rPr b="1" i="1" lang="en-US" sz="2400">
                <a:solidFill>
                  <a:srgbClr val="FF0000"/>
                </a:solidFill>
              </a:rPr>
              <a:t>P</a:t>
            </a:r>
            <a:r>
              <a:rPr b="1" baseline="-25000" lang="en-US" sz="2400">
                <a:solidFill>
                  <a:srgbClr val="FF0000"/>
                </a:solidFill>
              </a:rPr>
              <a:t>4</a:t>
            </a:r>
            <a:r>
              <a:rPr lang="en-US" sz="2400"/>
              <a:t>	4 3 1 </a:t>
            </a:r>
            <a:endParaRPr sz="2400"/>
          </a:p>
          <a:p>
            <a:pPr indent="-274320" lvl="0" marL="274320" rtl="0" algn="l">
              <a:spcBef>
                <a:spcPts val="520"/>
              </a:spcBef>
              <a:spcAft>
                <a:spcPts val="0"/>
              </a:spcAft>
              <a:buSzPts val="2280"/>
              <a:buChar char="⚫"/>
            </a:pPr>
            <a:r>
              <a:rPr lang="en-US" sz="2400"/>
              <a:t>The system is in a safe state since the sequence </a:t>
            </a:r>
            <a:r>
              <a:rPr lang="en-US" sz="2400">
                <a:solidFill>
                  <a:srgbClr val="FF0000"/>
                </a:solidFill>
              </a:rPr>
              <a:t>&lt; </a:t>
            </a:r>
            <a:r>
              <a:rPr i="1" lang="en-US" sz="2400">
                <a:solidFill>
                  <a:srgbClr val="FF0000"/>
                </a:solidFill>
              </a:rPr>
              <a:t>P</a:t>
            </a:r>
            <a:r>
              <a:rPr baseline="-25000" lang="en-US" sz="2400">
                <a:solidFill>
                  <a:srgbClr val="FF0000"/>
                </a:solidFill>
              </a:rPr>
              <a:t>1</a:t>
            </a:r>
            <a:r>
              <a:rPr lang="en-US" sz="2400">
                <a:solidFill>
                  <a:srgbClr val="FF0000"/>
                </a:solidFill>
              </a:rPr>
              <a:t>, </a:t>
            </a:r>
            <a:r>
              <a:rPr i="1" lang="en-US" sz="2400">
                <a:solidFill>
                  <a:srgbClr val="FF0000"/>
                </a:solidFill>
              </a:rPr>
              <a:t>P</a:t>
            </a:r>
            <a:r>
              <a:rPr baseline="-25000" lang="en-US" sz="2400">
                <a:solidFill>
                  <a:srgbClr val="FF0000"/>
                </a:solidFill>
              </a:rPr>
              <a:t>3</a:t>
            </a:r>
            <a:r>
              <a:rPr lang="en-US" sz="2400">
                <a:solidFill>
                  <a:srgbClr val="FF0000"/>
                </a:solidFill>
              </a:rPr>
              <a:t>, </a:t>
            </a:r>
            <a:r>
              <a:rPr i="1" lang="en-US" sz="2400">
                <a:solidFill>
                  <a:srgbClr val="FF0000"/>
                </a:solidFill>
              </a:rPr>
              <a:t>P</a:t>
            </a:r>
            <a:r>
              <a:rPr baseline="-25000" lang="en-US" sz="2400">
                <a:solidFill>
                  <a:srgbClr val="FF0000"/>
                </a:solidFill>
              </a:rPr>
              <a:t>4</a:t>
            </a:r>
            <a:r>
              <a:rPr lang="en-US" sz="2400">
                <a:solidFill>
                  <a:srgbClr val="FF0000"/>
                </a:solidFill>
              </a:rPr>
              <a:t>, </a:t>
            </a:r>
            <a:r>
              <a:rPr i="1" lang="en-US" sz="2400">
                <a:solidFill>
                  <a:srgbClr val="FF0000"/>
                </a:solidFill>
              </a:rPr>
              <a:t>P</a:t>
            </a:r>
            <a:r>
              <a:rPr baseline="-25000" lang="en-US">
                <a:solidFill>
                  <a:srgbClr val="FF0000"/>
                </a:solidFill>
              </a:rPr>
              <a:t>0</a:t>
            </a:r>
            <a:r>
              <a:rPr lang="en-US" sz="2400">
                <a:solidFill>
                  <a:srgbClr val="FF0000"/>
                </a:solidFill>
              </a:rPr>
              <a:t>, </a:t>
            </a:r>
            <a:r>
              <a:rPr i="1" lang="en-US" sz="2400">
                <a:solidFill>
                  <a:srgbClr val="FF0000"/>
                </a:solidFill>
              </a:rPr>
              <a:t>P</a:t>
            </a:r>
            <a:r>
              <a:rPr baseline="-25000" lang="en-US">
                <a:solidFill>
                  <a:srgbClr val="FF0000"/>
                </a:solidFill>
              </a:rPr>
              <a:t>2</a:t>
            </a:r>
            <a:r>
              <a:rPr lang="en-US" sz="2400">
                <a:solidFill>
                  <a:srgbClr val="FF0000"/>
                </a:solidFill>
              </a:rPr>
              <a:t>&gt; </a:t>
            </a:r>
            <a:r>
              <a:rPr lang="en-US" sz="2400"/>
              <a:t>satisfies safety criteria</a:t>
            </a:r>
            <a:endParaRPr baseline="-25000" sz="2400"/>
          </a:p>
        </p:txBody>
      </p:sp>
      <p:pic>
        <p:nvPicPr>
          <p:cNvPr descr="pngfind.com-kingpin-png-4152286 (1).png" id="1418" name="Google Shape;1418;p125"/>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419" name="Google Shape;1419;p125"/>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sp>
        <p:nvSpPr>
          <p:cNvPr id="1425" name="Google Shape;1425;p126"/>
          <p:cNvSpPr txBox="1"/>
          <p:nvPr>
            <p:ph type="title"/>
          </p:nvPr>
        </p:nvSpPr>
        <p:spPr>
          <a:xfrm>
            <a:off x="817564" y="404466"/>
            <a:ext cx="7869237" cy="576262"/>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006600"/>
              </a:buClr>
              <a:buSzPts val="3200"/>
              <a:buFont typeface="Calibri"/>
              <a:buNone/>
            </a:pPr>
            <a:r>
              <a:rPr b="1" lang="en-US" sz="3200">
                <a:solidFill>
                  <a:srgbClr val="006600"/>
                </a:solidFill>
              </a:rPr>
              <a:t>Example:  </a:t>
            </a:r>
            <a:r>
              <a:rPr b="1" i="1" lang="en-US" sz="3200">
                <a:solidFill>
                  <a:srgbClr val="006600"/>
                </a:solidFill>
              </a:rPr>
              <a:t>P</a:t>
            </a:r>
            <a:r>
              <a:rPr b="1" baseline="-25000" lang="en-US" sz="3200">
                <a:solidFill>
                  <a:srgbClr val="006600"/>
                </a:solidFill>
              </a:rPr>
              <a:t>1</a:t>
            </a:r>
            <a:r>
              <a:rPr b="1" lang="en-US" sz="3200">
                <a:solidFill>
                  <a:srgbClr val="006600"/>
                </a:solidFill>
              </a:rPr>
              <a:t> Request (1,0,2)</a:t>
            </a:r>
            <a:endParaRPr b="1" sz="3200">
              <a:solidFill>
                <a:srgbClr val="006600"/>
              </a:solidFill>
            </a:endParaRPr>
          </a:p>
        </p:txBody>
      </p:sp>
      <p:sp>
        <p:nvSpPr>
          <p:cNvPr id="1426" name="Google Shape;1426;p126"/>
          <p:cNvSpPr txBox="1"/>
          <p:nvPr>
            <p:ph idx="1" type="body"/>
          </p:nvPr>
        </p:nvSpPr>
        <p:spPr>
          <a:xfrm>
            <a:off x="467546" y="1106489"/>
            <a:ext cx="8424935" cy="541885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Char char="⚫"/>
            </a:pPr>
            <a:r>
              <a:rPr lang="en-US" sz="2000"/>
              <a:t>Check that Request ≤ Available (ie, (1,0,2) ≤ (3,3,2) ⇒ true</a:t>
            </a:r>
            <a:endParaRPr i="1" sz="2000"/>
          </a:p>
          <a:p>
            <a:pPr indent="-274320" lvl="0" marL="274320" rtl="0" algn="l">
              <a:spcBef>
                <a:spcPts val="400"/>
              </a:spcBef>
              <a:spcAft>
                <a:spcPts val="0"/>
              </a:spcAft>
              <a:buSzPts val="1900"/>
              <a:buFont typeface="Arial"/>
              <a:buNone/>
            </a:pPr>
            <a:r>
              <a:rPr i="1" lang="en-US" sz="2000"/>
              <a:t>			</a:t>
            </a:r>
            <a:r>
              <a:rPr i="1" lang="en-US" sz="2000" u="sng"/>
              <a:t>Allocation</a:t>
            </a:r>
            <a:r>
              <a:rPr i="1" lang="en-US" sz="2000"/>
              <a:t>	</a:t>
            </a:r>
            <a:r>
              <a:rPr i="1" lang="en-US" sz="2000" u="sng"/>
              <a:t>Need</a:t>
            </a:r>
            <a:r>
              <a:rPr i="1" lang="en-US" sz="2000"/>
              <a:t>	</a:t>
            </a:r>
            <a:r>
              <a:rPr i="1" lang="en-US" sz="2000" u="sng"/>
              <a:t>Available</a:t>
            </a:r>
            <a:endParaRPr i="1" sz="2000"/>
          </a:p>
          <a:p>
            <a:pPr indent="-274320" lvl="0" marL="274320" rtl="0" algn="l">
              <a:spcBef>
                <a:spcPts val="400"/>
              </a:spcBef>
              <a:spcAft>
                <a:spcPts val="0"/>
              </a:spcAft>
              <a:buSzPts val="1900"/>
              <a:buFont typeface="Arial"/>
              <a:buNone/>
            </a:pPr>
            <a:r>
              <a:rPr i="1" lang="en-US" sz="2000"/>
              <a:t>			A B C	A B C	A B C </a:t>
            </a:r>
            <a:endParaRPr i="1" sz="2000"/>
          </a:p>
          <a:p>
            <a:pPr indent="-274320" lvl="0" marL="274320" rtl="0" algn="l">
              <a:spcBef>
                <a:spcPts val="400"/>
              </a:spcBef>
              <a:spcAft>
                <a:spcPts val="0"/>
              </a:spcAft>
              <a:buSzPts val="1900"/>
              <a:buFont typeface="Arial"/>
              <a:buNone/>
            </a:pPr>
            <a:r>
              <a:rPr lang="en-US" sz="2000"/>
              <a:t>		</a:t>
            </a:r>
            <a:r>
              <a:rPr i="1" lang="en-US" sz="2000"/>
              <a:t>P</a:t>
            </a:r>
            <a:r>
              <a:rPr baseline="-25000" lang="en-US" sz="2000"/>
              <a:t>0</a:t>
            </a:r>
            <a:r>
              <a:rPr lang="en-US" sz="2000"/>
              <a:t>	0 1 0 	7 4 3 	2 3 0</a:t>
            </a:r>
            <a:endParaRPr sz="2000"/>
          </a:p>
          <a:p>
            <a:pPr indent="-274320" lvl="0" marL="274320" rtl="0" algn="l">
              <a:spcBef>
                <a:spcPts val="400"/>
              </a:spcBef>
              <a:spcAft>
                <a:spcPts val="0"/>
              </a:spcAft>
              <a:buSzPts val="1900"/>
              <a:buFont typeface="Arial"/>
              <a:buNone/>
            </a:pPr>
            <a:r>
              <a:rPr lang="en-US" sz="2000"/>
              <a:t>		</a:t>
            </a:r>
            <a:r>
              <a:rPr i="1" lang="en-US" sz="2000"/>
              <a:t>P</a:t>
            </a:r>
            <a:r>
              <a:rPr baseline="-25000" lang="en-US" sz="2000"/>
              <a:t>1</a:t>
            </a:r>
            <a:r>
              <a:rPr lang="en-US" sz="2000"/>
              <a:t>	       3 0 2             0 2 0 	</a:t>
            </a:r>
            <a:endParaRPr sz="2000"/>
          </a:p>
          <a:p>
            <a:pPr indent="-274320" lvl="0" marL="274320" rtl="0" algn="l">
              <a:spcBef>
                <a:spcPts val="400"/>
              </a:spcBef>
              <a:spcAft>
                <a:spcPts val="0"/>
              </a:spcAft>
              <a:buSzPts val="1900"/>
              <a:buFont typeface="Arial"/>
              <a:buNone/>
            </a:pPr>
            <a:r>
              <a:rPr lang="en-US" sz="2000"/>
              <a:t>		</a:t>
            </a:r>
            <a:r>
              <a:rPr i="1" lang="en-US" sz="2000"/>
              <a:t>P</a:t>
            </a:r>
            <a:r>
              <a:rPr baseline="-25000" lang="en-US" sz="2000"/>
              <a:t>2</a:t>
            </a:r>
            <a:r>
              <a:rPr lang="en-US" sz="2000"/>
              <a:t>	3 0 2 	6 0 0 </a:t>
            </a:r>
            <a:endParaRPr sz="2000"/>
          </a:p>
          <a:p>
            <a:pPr indent="-274320" lvl="0" marL="274320" rtl="0" algn="l">
              <a:spcBef>
                <a:spcPts val="400"/>
              </a:spcBef>
              <a:spcAft>
                <a:spcPts val="0"/>
              </a:spcAft>
              <a:buSzPts val="1900"/>
              <a:buFont typeface="Arial"/>
              <a:buNone/>
            </a:pPr>
            <a:r>
              <a:rPr lang="en-US" sz="2000"/>
              <a:t>		</a:t>
            </a:r>
            <a:r>
              <a:rPr i="1" lang="en-US" sz="2000"/>
              <a:t>P</a:t>
            </a:r>
            <a:r>
              <a:rPr baseline="-25000" lang="en-US" sz="2000"/>
              <a:t>3	</a:t>
            </a:r>
            <a:r>
              <a:rPr lang="en-US" sz="2000"/>
              <a:t>2  1  1 	 0  1  1</a:t>
            </a:r>
            <a:endParaRPr sz="2000"/>
          </a:p>
          <a:p>
            <a:pPr indent="-274320" lvl="0" marL="274320" rtl="0" algn="l">
              <a:spcBef>
                <a:spcPts val="400"/>
              </a:spcBef>
              <a:spcAft>
                <a:spcPts val="0"/>
              </a:spcAft>
              <a:buSzPts val="1900"/>
              <a:buFont typeface="Arial"/>
              <a:buNone/>
            </a:pPr>
            <a:r>
              <a:rPr lang="en-US" sz="2000"/>
              <a:t>		</a:t>
            </a:r>
            <a:r>
              <a:rPr i="1" lang="en-US" sz="2000"/>
              <a:t>P</a:t>
            </a:r>
            <a:r>
              <a:rPr baseline="-25000" lang="en-US" sz="2000"/>
              <a:t>4</a:t>
            </a:r>
            <a:r>
              <a:rPr lang="en-US" sz="2000"/>
              <a:t>	0 0 2 	 4 3  1 </a:t>
            </a:r>
            <a:endParaRPr sz="2000"/>
          </a:p>
          <a:p>
            <a:pPr indent="-274320" lvl="0" marL="274320" rtl="0" algn="l">
              <a:spcBef>
                <a:spcPts val="180"/>
              </a:spcBef>
              <a:spcAft>
                <a:spcPts val="0"/>
              </a:spcAft>
              <a:buSzPts val="855"/>
              <a:buFont typeface="Arial"/>
              <a:buNone/>
            </a:pPr>
            <a:r>
              <a:t/>
            </a:r>
            <a:endParaRPr sz="900"/>
          </a:p>
          <a:p>
            <a:pPr indent="-274320" lvl="0" marL="274320" rtl="0" algn="l">
              <a:spcBef>
                <a:spcPts val="400"/>
              </a:spcBef>
              <a:spcAft>
                <a:spcPts val="0"/>
              </a:spcAft>
              <a:buSzPts val="1900"/>
              <a:buChar char="⚫"/>
            </a:pPr>
            <a:r>
              <a:rPr lang="en-US" sz="2000"/>
              <a:t>Executing safety algorithm shows that sequence </a:t>
            </a:r>
            <a:endParaRPr sz="2000"/>
          </a:p>
          <a:p>
            <a:pPr indent="0" lvl="0" marL="0" rtl="0" algn="l">
              <a:spcBef>
                <a:spcPts val="400"/>
              </a:spcBef>
              <a:spcAft>
                <a:spcPts val="0"/>
              </a:spcAft>
              <a:buSzPts val="1900"/>
              <a:buNone/>
            </a:pPr>
            <a:r>
              <a:rPr lang="en-US" sz="2000"/>
              <a:t>  </a:t>
            </a:r>
            <a:r>
              <a:rPr lang="en-US" sz="2000">
                <a:solidFill>
                  <a:srgbClr val="FF3300"/>
                </a:solidFill>
              </a:rPr>
              <a:t>&lt; </a:t>
            </a:r>
            <a:r>
              <a:rPr i="1" lang="en-US" sz="2000">
                <a:solidFill>
                  <a:srgbClr val="FF3300"/>
                </a:solidFill>
              </a:rPr>
              <a:t>P</a:t>
            </a:r>
            <a:r>
              <a:rPr baseline="-25000" lang="en-US" sz="2000">
                <a:solidFill>
                  <a:srgbClr val="FF3300"/>
                </a:solidFill>
              </a:rPr>
              <a:t>1</a:t>
            </a:r>
            <a:r>
              <a:rPr lang="en-US" sz="2000">
                <a:solidFill>
                  <a:srgbClr val="FF3300"/>
                </a:solidFill>
              </a:rPr>
              <a:t>, </a:t>
            </a:r>
            <a:r>
              <a:rPr i="1" lang="en-US" sz="2000">
                <a:solidFill>
                  <a:srgbClr val="FF3300"/>
                </a:solidFill>
              </a:rPr>
              <a:t>P</a:t>
            </a:r>
            <a:r>
              <a:rPr baseline="-25000" lang="en-US" sz="2000">
                <a:solidFill>
                  <a:srgbClr val="FF3300"/>
                </a:solidFill>
              </a:rPr>
              <a:t>3</a:t>
            </a:r>
            <a:r>
              <a:rPr lang="en-US" sz="2000">
                <a:solidFill>
                  <a:srgbClr val="FF3300"/>
                </a:solidFill>
              </a:rPr>
              <a:t>, </a:t>
            </a:r>
            <a:r>
              <a:rPr i="1" lang="en-US" sz="2000">
                <a:solidFill>
                  <a:srgbClr val="FF3300"/>
                </a:solidFill>
              </a:rPr>
              <a:t>P</a:t>
            </a:r>
            <a:r>
              <a:rPr baseline="-25000" lang="en-US" sz="2000">
                <a:solidFill>
                  <a:srgbClr val="FF3300"/>
                </a:solidFill>
              </a:rPr>
              <a:t>4</a:t>
            </a:r>
            <a:r>
              <a:rPr lang="en-US" sz="2000">
                <a:solidFill>
                  <a:srgbClr val="FF3300"/>
                </a:solidFill>
              </a:rPr>
              <a:t>, </a:t>
            </a:r>
            <a:r>
              <a:rPr i="1" lang="en-US" sz="2000">
                <a:solidFill>
                  <a:srgbClr val="FF3300"/>
                </a:solidFill>
              </a:rPr>
              <a:t>P</a:t>
            </a:r>
            <a:r>
              <a:rPr baseline="-25000" lang="en-US" sz="2000">
                <a:solidFill>
                  <a:srgbClr val="FF3300"/>
                </a:solidFill>
              </a:rPr>
              <a:t>0</a:t>
            </a:r>
            <a:r>
              <a:rPr lang="en-US" sz="2000">
                <a:solidFill>
                  <a:srgbClr val="FF3300"/>
                </a:solidFill>
              </a:rPr>
              <a:t>, </a:t>
            </a:r>
            <a:r>
              <a:rPr i="1" lang="en-US" sz="2000">
                <a:solidFill>
                  <a:srgbClr val="FF3300"/>
                </a:solidFill>
              </a:rPr>
              <a:t>P</a:t>
            </a:r>
            <a:r>
              <a:rPr baseline="-25000" lang="en-US" sz="2000">
                <a:solidFill>
                  <a:srgbClr val="FF3300"/>
                </a:solidFill>
              </a:rPr>
              <a:t>2</a:t>
            </a:r>
            <a:r>
              <a:rPr lang="en-US" sz="2000">
                <a:solidFill>
                  <a:srgbClr val="FF3300"/>
                </a:solidFill>
              </a:rPr>
              <a:t>&gt; </a:t>
            </a:r>
            <a:r>
              <a:rPr lang="en-US" sz="2000"/>
              <a:t>satisfies safety requirement.</a:t>
            </a:r>
            <a:endParaRPr sz="2000"/>
          </a:p>
          <a:p>
            <a:pPr indent="0" lvl="0" marL="0" rtl="0" algn="l">
              <a:spcBef>
                <a:spcPts val="400"/>
              </a:spcBef>
              <a:spcAft>
                <a:spcPts val="0"/>
              </a:spcAft>
              <a:buSzPts val="1900"/>
              <a:buNone/>
            </a:pPr>
            <a:r>
              <a:t/>
            </a:r>
            <a:endParaRPr sz="2000"/>
          </a:p>
          <a:p>
            <a:pPr indent="0" lvl="0" marL="0" rtl="0" algn="l">
              <a:spcBef>
                <a:spcPts val="180"/>
              </a:spcBef>
              <a:spcAft>
                <a:spcPts val="0"/>
              </a:spcAft>
              <a:buSzPts val="855"/>
              <a:buNone/>
            </a:pPr>
            <a:r>
              <a:t/>
            </a:r>
            <a:endParaRPr sz="900"/>
          </a:p>
          <a:p>
            <a:pPr indent="-274320" lvl="0" marL="274320" rtl="0" algn="l">
              <a:spcBef>
                <a:spcPts val="400"/>
              </a:spcBef>
              <a:spcAft>
                <a:spcPts val="0"/>
              </a:spcAft>
              <a:buSzPts val="1900"/>
              <a:buChar char="⚫"/>
            </a:pPr>
            <a:r>
              <a:rPr lang="en-US" sz="2000"/>
              <a:t>Can request for (3,3,0) by </a:t>
            </a:r>
            <a:r>
              <a:rPr i="1" lang="en-US" sz="2000"/>
              <a:t>P</a:t>
            </a:r>
            <a:r>
              <a:rPr baseline="-25000" lang="en-US" sz="2000"/>
              <a:t>4</a:t>
            </a:r>
            <a:r>
              <a:rPr lang="en-US" sz="2000"/>
              <a:t> be granted?</a:t>
            </a:r>
            <a:endParaRPr sz="900"/>
          </a:p>
          <a:p>
            <a:pPr indent="-274320" lvl="0" marL="274320" rtl="0" algn="l">
              <a:spcBef>
                <a:spcPts val="400"/>
              </a:spcBef>
              <a:spcAft>
                <a:spcPts val="0"/>
              </a:spcAft>
              <a:buSzPts val="1900"/>
              <a:buChar char="⚫"/>
            </a:pPr>
            <a:r>
              <a:rPr lang="en-US" sz="2000"/>
              <a:t>Can request for (0,2,0) by </a:t>
            </a:r>
            <a:r>
              <a:rPr i="1" lang="en-US" sz="2000"/>
              <a:t>P</a:t>
            </a:r>
            <a:r>
              <a:rPr baseline="-25000" lang="en-US" sz="2000"/>
              <a:t>0</a:t>
            </a:r>
            <a:r>
              <a:rPr lang="en-US" sz="2000"/>
              <a:t> be granted?</a:t>
            </a:r>
            <a:endParaRPr sz="2000"/>
          </a:p>
          <a:p>
            <a:pPr indent="-274320" lvl="0" marL="274320" rtl="0" algn="l">
              <a:spcBef>
                <a:spcPts val="400"/>
              </a:spcBef>
              <a:spcAft>
                <a:spcPts val="0"/>
              </a:spcAft>
              <a:buSzPts val="1900"/>
              <a:buFont typeface="Arial"/>
              <a:buNone/>
            </a:pPr>
            <a:r>
              <a:t/>
            </a:r>
            <a:endParaRPr sz="2000"/>
          </a:p>
        </p:txBody>
      </p:sp>
      <p:pic>
        <p:nvPicPr>
          <p:cNvPr descr="pngfind.com-kingpin-png-4152286 (1).png" id="1427" name="Google Shape;1427;p126"/>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428" name="Google Shape;1428;p126"/>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sp>
        <p:nvSpPr>
          <p:cNvPr id="1434" name="Google Shape;1434;p127"/>
          <p:cNvSpPr txBox="1"/>
          <p:nvPr>
            <p:ph type="title"/>
          </p:nvPr>
        </p:nvSpPr>
        <p:spPr>
          <a:xfrm>
            <a:off x="755576" y="476673"/>
            <a:ext cx="7421563" cy="57626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Deadlock Detection</a:t>
            </a:r>
            <a:endParaRPr b="1">
              <a:solidFill>
                <a:srgbClr val="006600"/>
              </a:solidFill>
            </a:endParaRPr>
          </a:p>
        </p:txBody>
      </p:sp>
      <p:sp>
        <p:nvSpPr>
          <p:cNvPr id="1435" name="Google Shape;1435;p12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660"/>
              <a:buChar char="⚫"/>
            </a:pPr>
            <a:r>
              <a:rPr lang="en-US" sz="2800"/>
              <a:t>Allow system to enter deadlock state </a:t>
            </a:r>
            <a:br>
              <a:rPr lang="en-US" sz="2800"/>
            </a:br>
            <a:endParaRPr sz="2800"/>
          </a:p>
          <a:p>
            <a:pPr indent="-274320" lvl="0" marL="274320" rtl="0" algn="l">
              <a:spcBef>
                <a:spcPts val="560"/>
              </a:spcBef>
              <a:spcAft>
                <a:spcPts val="0"/>
              </a:spcAft>
              <a:buSzPts val="2660"/>
              <a:buChar char="⚫"/>
            </a:pPr>
            <a:r>
              <a:rPr lang="en-US" sz="2800"/>
              <a:t>Detection algorithm</a:t>
            </a:r>
            <a:br>
              <a:rPr lang="en-US" sz="2800"/>
            </a:br>
            <a:endParaRPr sz="2800"/>
          </a:p>
          <a:p>
            <a:pPr indent="-274320" lvl="0" marL="274320" rtl="0" algn="l">
              <a:spcBef>
                <a:spcPts val="560"/>
              </a:spcBef>
              <a:spcAft>
                <a:spcPts val="0"/>
              </a:spcAft>
              <a:buSzPts val="2660"/>
              <a:buChar char="⚫"/>
            </a:pPr>
            <a:r>
              <a:rPr lang="en-US" sz="2800"/>
              <a:t>Recovery scheme</a:t>
            </a:r>
            <a:endParaRPr sz="2800"/>
          </a:p>
        </p:txBody>
      </p:sp>
      <p:pic>
        <p:nvPicPr>
          <p:cNvPr descr="pngfind.com-kingpin-png-4152286 (1).png" id="1436" name="Google Shape;1436;p127"/>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437" name="Google Shape;1437;p127"/>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2" name="Shape 1442"/>
        <p:cNvGrpSpPr/>
        <p:nvPr/>
      </p:nvGrpSpPr>
      <p:grpSpPr>
        <a:xfrm>
          <a:off x="0" y="0"/>
          <a:ext cx="0" cy="0"/>
          <a:chOff x="0" y="0"/>
          <a:chExt cx="0" cy="0"/>
        </a:xfrm>
      </p:grpSpPr>
      <p:sp>
        <p:nvSpPr>
          <p:cNvPr id="1443" name="Google Shape;1443;p128"/>
          <p:cNvSpPr txBox="1"/>
          <p:nvPr>
            <p:ph type="title"/>
          </p:nvPr>
        </p:nvSpPr>
        <p:spPr>
          <a:xfrm>
            <a:off x="467544" y="476673"/>
            <a:ext cx="8204448" cy="84455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2800"/>
              <a:buFont typeface="Calibri"/>
              <a:buNone/>
            </a:pPr>
            <a:r>
              <a:rPr b="1" lang="en-US" sz="2800">
                <a:solidFill>
                  <a:srgbClr val="006600"/>
                </a:solidFill>
              </a:rPr>
              <a:t>Single Instance of Each Resource Type</a:t>
            </a:r>
            <a:endParaRPr b="1" sz="2800">
              <a:solidFill>
                <a:srgbClr val="006600"/>
              </a:solidFill>
            </a:endParaRPr>
          </a:p>
        </p:txBody>
      </p:sp>
      <p:sp>
        <p:nvSpPr>
          <p:cNvPr id="1444" name="Google Shape;1444;p128"/>
          <p:cNvSpPr txBox="1"/>
          <p:nvPr>
            <p:ph idx="1" type="body"/>
          </p:nvPr>
        </p:nvSpPr>
        <p:spPr>
          <a:xfrm>
            <a:off x="827089" y="1425576"/>
            <a:ext cx="7585075" cy="4511675"/>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660"/>
              <a:buChar char="⚫"/>
            </a:pPr>
            <a:r>
              <a:rPr lang="en-US" sz="2800"/>
              <a:t>Maintain </a:t>
            </a:r>
            <a:r>
              <a:rPr lang="en-US" sz="2800">
                <a:solidFill>
                  <a:srgbClr val="FF0000"/>
                </a:solidFill>
              </a:rPr>
              <a:t>wait-for</a:t>
            </a:r>
            <a:r>
              <a:rPr lang="en-US" sz="2800"/>
              <a:t> graph</a:t>
            </a:r>
            <a:endParaRPr sz="2800"/>
          </a:p>
          <a:p>
            <a:pPr indent="-247015" lvl="1" marL="640080" rtl="0" algn="l">
              <a:spcBef>
                <a:spcPts val="480"/>
              </a:spcBef>
              <a:spcAft>
                <a:spcPts val="0"/>
              </a:spcAft>
              <a:buSzPts val="2040"/>
              <a:buChar char="⚫"/>
            </a:pPr>
            <a:r>
              <a:rPr lang="en-US"/>
              <a:t>Nodes are processes</a:t>
            </a:r>
            <a:endParaRPr/>
          </a:p>
          <a:p>
            <a:pPr indent="-247015" lvl="1" marL="640080" rtl="0" algn="l">
              <a:spcBef>
                <a:spcPts val="480"/>
              </a:spcBef>
              <a:spcAft>
                <a:spcPts val="0"/>
              </a:spcAft>
              <a:buSzPts val="2040"/>
              <a:buChar char="⚫"/>
            </a:pPr>
            <a:r>
              <a:rPr i="1" lang="en-US"/>
              <a:t>P</a:t>
            </a:r>
            <a:r>
              <a:rPr baseline="-25000" i="1" lang="en-US"/>
              <a:t>i</a:t>
            </a:r>
            <a:r>
              <a:rPr lang="en-US"/>
              <a:t> → </a:t>
            </a:r>
            <a:r>
              <a:rPr i="1" lang="en-US"/>
              <a:t>P</a:t>
            </a:r>
            <a:r>
              <a:rPr baseline="-25000" i="1" lang="en-US"/>
              <a:t>j   </a:t>
            </a:r>
            <a:r>
              <a:rPr lang="en-US"/>
              <a:t>if </a:t>
            </a:r>
            <a:r>
              <a:rPr i="1" lang="en-US"/>
              <a:t>P</a:t>
            </a:r>
            <a:r>
              <a:rPr baseline="-25000" i="1" lang="en-US"/>
              <a:t>i</a:t>
            </a:r>
            <a:r>
              <a:rPr i="1" lang="en-US"/>
              <a:t> </a:t>
            </a:r>
            <a:r>
              <a:rPr lang="en-US"/>
              <a:t>is waiting for</a:t>
            </a:r>
            <a:r>
              <a:rPr i="1" lang="en-US"/>
              <a:t> P</a:t>
            </a:r>
            <a:r>
              <a:rPr baseline="-25000" i="1" lang="en-US"/>
              <a:t>j</a:t>
            </a:r>
            <a:endParaRPr i="1"/>
          </a:p>
          <a:p>
            <a:pPr indent="-105410" lvl="0" marL="274320" rtl="0" algn="l">
              <a:spcBef>
                <a:spcPts val="560"/>
              </a:spcBef>
              <a:spcAft>
                <a:spcPts val="0"/>
              </a:spcAft>
              <a:buSzPts val="2660"/>
              <a:buNone/>
            </a:pPr>
            <a:r>
              <a:t/>
            </a:r>
            <a:endParaRPr sz="2800"/>
          </a:p>
          <a:p>
            <a:pPr indent="-274320" lvl="0" marL="274320" rtl="0" algn="l">
              <a:spcBef>
                <a:spcPts val="400"/>
              </a:spcBef>
              <a:spcAft>
                <a:spcPts val="0"/>
              </a:spcAft>
              <a:buSzPts val="1900"/>
              <a:buChar char="⚫"/>
            </a:pPr>
            <a:r>
              <a:rPr lang="en-US" sz="2000"/>
              <a:t>Periodically invoke an algorithm that searches for a cycle in the graph. If there is a cycle, there exists a deadlock.</a:t>
            </a:r>
            <a:endParaRPr sz="2000"/>
          </a:p>
          <a:p>
            <a:pPr indent="-153670" lvl="0" marL="274320" rtl="0" algn="l">
              <a:spcBef>
                <a:spcPts val="400"/>
              </a:spcBef>
              <a:spcAft>
                <a:spcPts val="0"/>
              </a:spcAft>
              <a:buSzPts val="1900"/>
              <a:buNone/>
            </a:pPr>
            <a:r>
              <a:t/>
            </a:r>
            <a:endParaRPr sz="2000"/>
          </a:p>
          <a:p>
            <a:pPr indent="-274320" lvl="0" marL="274320" rtl="0" algn="l">
              <a:spcBef>
                <a:spcPts val="400"/>
              </a:spcBef>
              <a:spcAft>
                <a:spcPts val="0"/>
              </a:spcAft>
              <a:buSzPts val="1900"/>
              <a:buChar char="⚫"/>
            </a:pPr>
            <a:r>
              <a:rPr lang="en-US" sz="2000"/>
              <a:t>An algorithm to detect a cycle in a graph requires an order of</a:t>
            </a:r>
            <a:r>
              <a:rPr i="1" lang="en-US" sz="2000"/>
              <a:t> </a:t>
            </a:r>
            <a:r>
              <a:rPr i="1" lang="en-US" sz="2000">
                <a:solidFill>
                  <a:srgbClr val="FF0000"/>
                </a:solidFill>
              </a:rPr>
              <a:t>n</a:t>
            </a:r>
            <a:r>
              <a:rPr baseline="30000" lang="en-US" sz="2000">
                <a:solidFill>
                  <a:srgbClr val="FF0000"/>
                </a:solidFill>
              </a:rPr>
              <a:t>2</a:t>
            </a:r>
            <a:r>
              <a:rPr lang="en-US" sz="2000"/>
              <a:t> operations, where </a:t>
            </a:r>
            <a:r>
              <a:rPr i="1" lang="en-US" sz="2000"/>
              <a:t>n</a:t>
            </a:r>
            <a:r>
              <a:rPr lang="en-US" sz="2000"/>
              <a:t> is the number of vertices in the graph</a:t>
            </a:r>
            <a:endParaRPr sz="2000"/>
          </a:p>
        </p:txBody>
      </p:sp>
      <p:pic>
        <p:nvPicPr>
          <p:cNvPr descr="pngfind.com-kingpin-png-4152286 (1).png" id="1445" name="Google Shape;1445;p128"/>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446" name="Google Shape;1446;p128"/>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1" name="Shape 1451"/>
        <p:cNvGrpSpPr/>
        <p:nvPr/>
      </p:nvGrpSpPr>
      <p:grpSpPr>
        <a:xfrm>
          <a:off x="0" y="0"/>
          <a:ext cx="0" cy="0"/>
          <a:chOff x="0" y="0"/>
          <a:chExt cx="0" cy="0"/>
        </a:xfrm>
      </p:grpSpPr>
      <p:sp>
        <p:nvSpPr>
          <p:cNvPr id="1452" name="Google Shape;1452;p129"/>
          <p:cNvSpPr txBox="1"/>
          <p:nvPr>
            <p:ph type="title"/>
          </p:nvPr>
        </p:nvSpPr>
        <p:spPr>
          <a:xfrm>
            <a:off x="908260" y="548680"/>
            <a:ext cx="7654925" cy="648072"/>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2800"/>
              <a:buFont typeface="Calibri"/>
              <a:buNone/>
            </a:pPr>
            <a:r>
              <a:rPr b="1" lang="en-US" sz="2800">
                <a:solidFill>
                  <a:srgbClr val="006600"/>
                </a:solidFill>
              </a:rPr>
              <a:t>Resource-Allocation Graph and Wait-for Graph</a:t>
            </a:r>
            <a:endParaRPr b="1" sz="2800">
              <a:solidFill>
                <a:srgbClr val="006600"/>
              </a:solidFill>
            </a:endParaRPr>
          </a:p>
        </p:txBody>
      </p:sp>
      <p:sp>
        <p:nvSpPr>
          <p:cNvPr id="1453" name="Google Shape;1453;p129"/>
          <p:cNvSpPr txBox="1"/>
          <p:nvPr/>
        </p:nvSpPr>
        <p:spPr>
          <a:xfrm>
            <a:off x="1332345" y="5851708"/>
            <a:ext cx="3172663" cy="36933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800">
                <a:solidFill>
                  <a:srgbClr val="FF3300"/>
                </a:solidFill>
                <a:latin typeface="Helvetica Neue"/>
                <a:ea typeface="Helvetica Neue"/>
                <a:cs typeface="Helvetica Neue"/>
                <a:sym typeface="Helvetica Neue"/>
              </a:rPr>
              <a:t>Resource-Allocation Graph</a:t>
            </a:r>
            <a:endParaRPr b="1" sz="1800">
              <a:solidFill>
                <a:srgbClr val="FF3300"/>
              </a:solidFill>
              <a:latin typeface="Helvetica Neue"/>
              <a:ea typeface="Helvetica Neue"/>
              <a:cs typeface="Helvetica Neue"/>
              <a:sym typeface="Helvetica Neue"/>
            </a:endParaRPr>
          </a:p>
        </p:txBody>
      </p:sp>
      <p:sp>
        <p:nvSpPr>
          <p:cNvPr id="1454" name="Google Shape;1454;p129"/>
          <p:cNvSpPr txBox="1"/>
          <p:nvPr/>
        </p:nvSpPr>
        <p:spPr>
          <a:xfrm>
            <a:off x="5661749" y="5828625"/>
            <a:ext cx="1903085" cy="78483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800">
                <a:solidFill>
                  <a:srgbClr val="FF3300"/>
                </a:solidFill>
                <a:latin typeface="Helvetica Neue"/>
                <a:ea typeface="Helvetica Neue"/>
                <a:cs typeface="Helvetica Neue"/>
                <a:sym typeface="Helvetica Neue"/>
              </a:rPr>
              <a:t>Corresponding </a:t>
            </a:r>
            <a:endParaRPr b="1" sz="1800">
              <a:solidFill>
                <a:srgbClr val="FF3300"/>
              </a:solidFill>
              <a:latin typeface="Helvetica Neue"/>
              <a:ea typeface="Helvetica Neue"/>
              <a:cs typeface="Helvetica Neue"/>
              <a:sym typeface="Helvetica Neue"/>
            </a:endParaRPr>
          </a:p>
          <a:p>
            <a:pPr indent="0" lvl="0" marL="0" marR="0" rtl="0" algn="ctr">
              <a:spcBef>
                <a:spcPts val="900"/>
              </a:spcBef>
              <a:spcAft>
                <a:spcPts val="0"/>
              </a:spcAft>
              <a:buNone/>
            </a:pPr>
            <a:r>
              <a:rPr b="1" lang="en-US" sz="1800">
                <a:solidFill>
                  <a:srgbClr val="FF3300"/>
                </a:solidFill>
                <a:latin typeface="Helvetica Neue"/>
                <a:ea typeface="Helvetica Neue"/>
                <a:cs typeface="Helvetica Neue"/>
                <a:sym typeface="Helvetica Neue"/>
              </a:rPr>
              <a:t>wait-for graph</a:t>
            </a:r>
            <a:endParaRPr b="1" sz="1800">
              <a:solidFill>
                <a:srgbClr val="FF3300"/>
              </a:solidFill>
              <a:latin typeface="Helvetica Neue"/>
              <a:ea typeface="Helvetica Neue"/>
              <a:cs typeface="Helvetica Neue"/>
              <a:sym typeface="Helvetica Neue"/>
            </a:endParaRPr>
          </a:p>
        </p:txBody>
      </p:sp>
      <p:pic>
        <p:nvPicPr>
          <p:cNvPr descr="7" id="1455" name="Google Shape;1455;p129"/>
          <p:cNvPicPr preferRelativeResize="0"/>
          <p:nvPr/>
        </p:nvPicPr>
        <p:blipFill rotWithShape="1">
          <a:blip r:embed="rId3">
            <a:alphaModFix/>
          </a:blip>
          <a:srcRect b="0" l="0" r="0" t="0"/>
          <a:stretch/>
        </p:blipFill>
        <p:spPr>
          <a:xfrm>
            <a:off x="1371053" y="1340768"/>
            <a:ext cx="6729339" cy="4190901"/>
          </a:xfrm>
          <a:prstGeom prst="rect">
            <a:avLst/>
          </a:prstGeom>
          <a:noFill/>
          <a:ln>
            <a:noFill/>
          </a:ln>
        </p:spPr>
      </p:pic>
      <p:pic>
        <p:nvPicPr>
          <p:cNvPr descr="pngfind.com-kingpin-png-4152286 (1).png" id="1456" name="Google Shape;1456;p129"/>
          <p:cNvPicPr preferRelativeResize="0"/>
          <p:nvPr/>
        </p:nvPicPr>
        <p:blipFill rotWithShape="1">
          <a:blip r:embed="rId4">
            <a:alphaModFix/>
          </a:blip>
          <a:srcRect b="0" l="0" r="0" t="0"/>
          <a:stretch/>
        </p:blipFill>
        <p:spPr>
          <a:xfrm>
            <a:off x="7095579" y="260648"/>
            <a:ext cx="1625600" cy="533400"/>
          </a:xfrm>
          <a:prstGeom prst="rect">
            <a:avLst/>
          </a:prstGeom>
          <a:noFill/>
          <a:ln>
            <a:noFill/>
          </a:ln>
        </p:spPr>
      </p:pic>
      <p:sp>
        <p:nvSpPr>
          <p:cNvPr id="1457" name="Google Shape;1457;p129"/>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2800"/>
              <a:buFont typeface="Times New Roman"/>
              <a:buNone/>
            </a:pPr>
            <a:r>
              <a:rPr b="1" lang="en-US" sz="2800">
                <a:latin typeface="Times New Roman"/>
                <a:ea typeface="Times New Roman"/>
                <a:cs typeface="Times New Roman"/>
                <a:sym typeface="Times New Roman"/>
              </a:rPr>
              <a:t>Limitations of Peterson’s sol</a:t>
            </a:r>
            <a:endParaRPr b="1" sz="2800">
              <a:latin typeface="Times New Roman"/>
              <a:ea typeface="Times New Roman"/>
              <a:cs typeface="Times New Roman"/>
              <a:sym typeface="Times New Roman"/>
            </a:endParaRPr>
          </a:p>
        </p:txBody>
      </p:sp>
      <p:sp>
        <p:nvSpPr>
          <p:cNvPr id="211" name="Google Shape;211;p1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lnSpc>
                <a:spcPct val="200000"/>
              </a:lnSpc>
              <a:spcBef>
                <a:spcPts val="0"/>
              </a:spcBef>
              <a:spcAft>
                <a:spcPts val="0"/>
              </a:spcAft>
              <a:buSzPts val="1900"/>
              <a:buChar char="⚫"/>
            </a:pPr>
            <a:r>
              <a:rPr lang="en-US" sz="2000"/>
              <a:t>Applicable only between processes</a:t>
            </a:r>
            <a:endParaRPr sz="2000"/>
          </a:p>
          <a:p>
            <a:pPr indent="-274320" lvl="0" marL="274320" rtl="0" algn="l">
              <a:lnSpc>
                <a:spcPct val="200000"/>
              </a:lnSpc>
              <a:spcBef>
                <a:spcPts val="400"/>
              </a:spcBef>
              <a:spcAft>
                <a:spcPts val="0"/>
              </a:spcAft>
              <a:buSzPts val="1900"/>
              <a:buChar char="⚫"/>
            </a:pPr>
            <a:r>
              <a:rPr lang="en-US" sz="2000"/>
              <a:t>Busy waiting.</a:t>
            </a:r>
            <a:endParaRPr sz="2000"/>
          </a:p>
        </p:txBody>
      </p:sp>
      <p:sp>
        <p:nvSpPr>
          <p:cNvPr id="212" name="Google Shape;212;p13"/>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2" name="Shape 1462"/>
        <p:cNvGrpSpPr/>
        <p:nvPr/>
      </p:nvGrpSpPr>
      <p:grpSpPr>
        <a:xfrm>
          <a:off x="0" y="0"/>
          <a:ext cx="0" cy="0"/>
          <a:chOff x="0" y="0"/>
          <a:chExt cx="0" cy="0"/>
        </a:xfrm>
      </p:grpSpPr>
      <p:sp>
        <p:nvSpPr>
          <p:cNvPr id="1463" name="Google Shape;1463;p130"/>
          <p:cNvSpPr txBox="1"/>
          <p:nvPr>
            <p:ph type="title"/>
          </p:nvPr>
        </p:nvSpPr>
        <p:spPr>
          <a:xfrm>
            <a:off x="323528" y="990030"/>
            <a:ext cx="7772400" cy="62865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006600"/>
              </a:buClr>
              <a:buSzPts val="3600"/>
              <a:buFont typeface="Calibri"/>
              <a:buNone/>
            </a:pPr>
            <a:br>
              <a:rPr b="1" lang="en-US" sz="3600">
                <a:solidFill>
                  <a:srgbClr val="006600"/>
                </a:solidFill>
              </a:rPr>
            </a:br>
            <a:br>
              <a:rPr b="1" lang="en-US" sz="3600">
                <a:solidFill>
                  <a:srgbClr val="006600"/>
                </a:solidFill>
              </a:rPr>
            </a:br>
            <a:br>
              <a:rPr b="1" lang="en-US" sz="3600">
                <a:solidFill>
                  <a:srgbClr val="006600"/>
                </a:solidFill>
              </a:rPr>
            </a:br>
            <a:br>
              <a:rPr b="1" lang="en-US" sz="3600">
                <a:solidFill>
                  <a:srgbClr val="006600"/>
                </a:solidFill>
              </a:rPr>
            </a:br>
            <a:br>
              <a:rPr b="1" lang="en-US" sz="3600">
                <a:solidFill>
                  <a:srgbClr val="006600"/>
                </a:solidFill>
              </a:rPr>
            </a:br>
            <a:r>
              <a:rPr b="1" lang="en-US" sz="3600">
                <a:solidFill>
                  <a:srgbClr val="006600"/>
                </a:solidFill>
              </a:rPr>
              <a:t>Several Instances of a Resource Type</a:t>
            </a:r>
            <a:endParaRPr b="1" sz="3600">
              <a:solidFill>
                <a:srgbClr val="006600"/>
              </a:solidFill>
            </a:endParaRPr>
          </a:p>
        </p:txBody>
      </p:sp>
      <p:sp>
        <p:nvSpPr>
          <p:cNvPr id="1464" name="Google Shape;1464;p130"/>
          <p:cNvSpPr txBox="1"/>
          <p:nvPr>
            <p:ph idx="1" type="body"/>
          </p:nvPr>
        </p:nvSpPr>
        <p:spPr>
          <a:xfrm>
            <a:off x="683568" y="1628800"/>
            <a:ext cx="8008939" cy="4752528"/>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Char char="⚫"/>
            </a:pPr>
            <a:r>
              <a:rPr b="1" lang="en-US" sz="2000">
                <a:solidFill>
                  <a:srgbClr val="FF0000"/>
                </a:solidFill>
              </a:rPr>
              <a:t>Available</a:t>
            </a:r>
            <a:r>
              <a:rPr i="1" lang="en-US" sz="2000"/>
              <a:t>:</a:t>
            </a:r>
            <a:r>
              <a:rPr lang="en-US" sz="2000"/>
              <a:t>  A vector of length </a:t>
            </a:r>
            <a:r>
              <a:rPr i="1" lang="en-US" sz="2000"/>
              <a:t>m</a:t>
            </a:r>
            <a:r>
              <a:rPr lang="en-US" sz="2000"/>
              <a:t> indicates the number of available resources of each type.</a:t>
            </a:r>
            <a:endParaRPr sz="2000"/>
          </a:p>
          <a:p>
            <a:pPr indent="-153670" lvl="0" marL="274320" rtl="0" algn="l">
              <a:spcBef>
                <a:spcPts val="400"/>
              </a:spcBef>
              <a:spcAft>
                <a:spcPts val="0"/>
              </a:spcAft>
              <a:buSzPts val="1900"/>
              <a:buNone/>
            </a:pPr>
            <a:r>
              <a:t/>
            </a:r>
            <a:endParaRPr sz="2000"/>
          </a:p>
          <a:p>
            <a:pPr indent="-274320" lvl="0" marL="274320" rtl="0" algn="l">
              <a:spcBef>
                <a:spcPts val="400"/>
              </a:spcBef>
              <a:spcAft>
                <a:spcPts val="0"/>
              </a:spcAft>
              <a:buSzPts val="1900"/>
              <a:buChar char="⚫"/>
            </a:pPr>
            <a:r>
              <a:rPr b="1" lang="en-US" sz="2000">
                <a:solidFill>
                  <a:srgbClr val="FF0000"/>
                </a:solidFill>
              </a:rPr>
              <a:t>Allocation</a:t>
            </a:r>
            <a:r>
              <a:rPr i="1" lang="en-US" sz="2000"/>
              <a:t>:</a:t>
            </a:r>
            <a:r>
              <a:rPr lang="en-US" sz="2000"/>
              <a:t>  An </a:t>
            </a:r>
            <a:r>
              <a:rPr i="1" lang="en-US" sz="2000"/>
              <a:t>n </a:t>
            </a:r>
            <a:r>
              <a:rPr lang="en-US" sz="2000"/>
              <a:t>x</a:t>
            </a:r>
            <a:r>
              <a:rPr i="1" lang="en-US" sz="2000"/>
              <a:t> m</a:t>
            </a:r>
            <a:r>
              <a:rPr lang="en-US" sz="2000"/>
              <a:t> matrix defines the number of resources currently allocated.</a:t>
            </a:r>
            <a:endParaRPr sz="2000"/>
          </a:p>
          <a:p>
            <a:pPr indent="-153670" lvl="0" marL="274320" rtl="0" algn="l">
              <a:spcBef>
                <a:spcPts val="400"/>
              </a:spcBef>
              <a:spcAft>
                <a:spcPts val="0"/>
              </a:spcAft>
              <a:buSzPts val="1900"/>
              <a:buNone/>
            </a:pPr>
            <a:r>
              <a:t/>
            </a:r>
            <a:endParaRPr sz="2000"/>
          </a:p>
          <a:p>
            <a:pPr indent="-274320" lvl="0" marL="274320" rtl="0" algn="l">
              <a:spcBef>
                <a:spcPts val="400"/>
              </a:spcBef>
              <a:spcAft>
                <a:spcPts val="0"/>
              </a:spcAft>
              <a:buSzPts val="1900"/>
              <a:buChar char="⚫"/>
            </a:pPr>
            <a:r>
              <a:rPr b="1" lang="en-US" sz="2000">
                <a:solidFill>
                  <a:srgbClr val="FF0000"/>
                </a:solidFill>
              </a:rPr>
              <a:t>Request</a:t>
            </a:r>
            <a:r>
              <a:rPr i="1" lang="en-US" sz="2000"/>
              <a:t>:</a:t>
            </a:r>
            <a:r>
              <a:rPr lang="en-US" sz="2000"/>
              <a:t>  An </a:t>
            </a:r>
            <a:r>
              <a:rPr i="1" lang="en-US" sz="2000"/>
              <a:t>n </a:t>
            </a:r>
            <a:r>
              <a:rPr lang="en-US" sz="2000"/>
              <a:t>x</a:t>
            </a:r>
            <a:r>
              <a:rPr i="1" lang="en-US" sz="2000"/>
              <a:t> m</a:t>
            </a:r>
            <a:r>
              <a:rPr lang="en-US" sz="2000"/>
              <a:t> matrix indicates the current request  of each process.  If </a:t>
            </a:r>
            <a:r>
              <a:rPr i="1" lang="en-US" sz="2000"/>
              <a:t>Request </a:t>
            </a:r>
            <a:r>
              <a:rPr lang="en-US" sz="2000"/>
              <a:t>[</a:t>
            </a:r>
            <a:r>
              <a:rPr i="1" lang="en-US" sz="2000"/>
              <a:t>i</a:t>
            </a:r>
            <a:r>
              <a:rPr lang="en-US" sz="2000"/>
              <a:t>][</a:t>
            </a:r>
            <a:r>
              <a:rPr i="1" lang="en-US" sz="2000"/>
              <a:t>j</a:t>
            </a:r>
            <a:r>
              <a:rPr lang="en-US" sz="2000"/>
              <a:t>] = </a:t>
            </a:r>
            <a:r>
              <a:rPr i="1" lang="en-US" sz="2000"/>
              <a:t>k</a:t>
            </a:r>
            <a:r>
              <a:rPr lang="en-US" sz="2000"/>
              <a:t>, then process</a:t>
            </a:r>
            <a:r>
              <a:rPr i="1" lang="en-US" sz="2000"/>
              <a:t> P</a:t>
            </a:r>
            <a:r>
              <a:rPr baseline="-25000" i="1" lang="en-US" sz="2000"/>
              <a:t>i</a:t>
            </a:r>
            <a:r>
              <a:rPr lang="en-US" sz="2000"/>
              <a:t> is requesting</a:t>
            </a:r>
            <a:r>
              <a:rPr i="1" lang="en-US" sz="2000"/>
              <a:t> k</a:t>
            </a:r>
            <a:r>
              <a:rPr lang="en-US" sz="2000"/>
              <a:t> more instances of resource type </a:t>
            </a:r>
            <a:r>
              <a:rPr i="1" lang="en-US" sz="2000"/>
              <a:t>R</a:t>
            </a:r>
            <a:r>
              <a:rPr baseline="-25000" i="1" lang="en-US" sz="2000"/>
              <a:t>j</a:t>
            </a:r>
            <a:r>
              <a:rPr lang="en-US" sz="2000"/>
              <a:t>.</a:t>
            </a:r>
            <a:endParaRPr sz="2000"/>
          </a:p>
        </p:txBody>
      </p:sp>
      <p:pic>
        <p:nvPicPr>
          <p:cNvPr descr="pngfind.com-kingpin-png-4152286 (1).png" id="1465" name="Google Shape;1465;p130"/>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466" name="Google Shape;1466;p130"/>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1" name="Shape 1471"/>
        <p:cNvGrpSpPr/>
        <p:nvPr/>
      </p:nvGrpSpPr>
      <p:grpSpPr>
        <a:xfrm>
          <a:off x="0" y="0"/>
          <a:ext cx="0" cy="0"/>
          <a:chOff x="0" y="0"/>
          <a:chExt cx="0" cy="0"/>
        </a:xfrm>
      </p:grpSpPr>
      <p:sp>
        <p:nvSpPr>
          <p:cNvPr id="1472" name="Google Shape;1472;p131"/>
          <p:cNvSpPr txBox="1"/>
          <p:nvPr>
            <p:ph type="title"/>
          </p:nvPr>
        </p:nvSpPr>
        <p:spPr>
          <a:xfrm>
            <a:off x="755576" y="332657"/>
            <a:ext cx="7899400" cy="57626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Detection Algorithm</a:t>
            </a:r>
            <a:endParaRPr b="1">
              <a:solidFill>
                <a:srgbClr val="006600"/>
              </a:solidFill>
            </a:endParaRPr>
          </a:p>
        </p:txBody>
      </p:sp>
      <p:sp>
        <p:nvSpPr>
          <p:cNvPr id="1473" name="Google Shape;1473;p131"/>
          <p:cNvSpPr txBox="1"/>
          <p:nvPr>
            <p:ph idx="1" type="body"/>
          </p:nvPr>
        </p:nvSpPr>
        <p:spPr>
          <a:xfrm>
            <a:off x="179512" y="980729"/>
            <a:ext cx="8820472" cy="5760640"/>
          </a:xfrm>
          <a:prstGeom prst="rect">
            <a:avLst/>
          </a:prstGeom>
          <a:noFill/>
          <a:ln cap="flat" cmpd="sng" w="9525">
            <a:solidFill>
              <a:schemeClr val="accent3"/>
            </a:solidFill>
            <a:prstDash val="solid"/>
            <a:round/>
            <a:headEnd len="sm" w="sm" type="none"/>
            <a:tailEnd len="sm" w="sm" type="none"/>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95000"/>
              <a:buFont typeface="Arial"/>
              <a:buNone/>
            </a:pPr>
            <a:r>
              <a:rPr lang="en-US" sz="2200"/>
              <a:t>1.Let </a:t>
            </a:r>
            <a:r>
              <a:rPr b="1" i="1" lang="en-US" sz="2200">
                <a:solidFill>
                  <a:srgbClr val="FF0000"/>
                </a:solidFill>
              </a:rPr>
              <a:t>Work</a:t>
            </a:r>
            <a:r>
              <a:rPr lang="en-US" sz="2200"/>
              <a:t> and </a:t>
            </a:r>
            <a:r>
              <a:rPr b="1" i="1" lang="en-US" sz="2200">
                <a:solidFill>
                  <a:srgbClr val="FF0000"/>
                </a:solidFill>
              </a:rPr>
              <a:t>Finish</a:t>
            </a:r>
            <a:r>
              <a:rPr b="1" lang="en-US" sz="2200"/>
              <a:t> </a:t>
            </a:r>
            <a:r>
              <a:rPr lang="en-US" sz="2200"/>
              <a:t>be vectors of length </a:t>
            </a:r>
            <a:r>
              <a:rPr i="1" lang="en-US" sz="2200"/>
              <a:t>m</a:t>
            </a:r>
            <a:r>
              <a:rPr lang="en-US" sz="2200"/>
              <a:t> and </a:t>
            </a:r>
            <a:r>
              <a:rPr i="1" lang="en-US" sz="2200"/>
              <a:t>n</a:t>
            </a:r>
            <a:r>
              <a:rPr lang="en-US" sz="2200"/>
              <a:t>, respectively</a:t>
            </a:r>
            <a:endParaRPr sz="2200"/>
          </a:p>
          <a:p>
            <a:pPr indent="-393700" lvl="1" marL="850900" rtl="0" algn="l">
              <a:spcBef>
                <a:spcPts val="407"/>
              </a:spcBef>
              <a:spcAft>
                <a:spcPts val="0"/>
              </a:spcAft>
              <a:buSzPct val="85000"/>
              <a:buFont typeface="Arial"/>
              <a:buNone/>
            </a:pPr>
            <a:r>
              <a:rPr lang="en-US" sz="2200"/>
              <a:t>(a) </a:t>
            </a:r>
            <a:r>
              <a:rPr i="1" lang="en-US" sz="2200"/>
              <a:t>Work</a:t>
            </a:r>
            <a:r>
              <a:rPr lang="en-US" sz="2200"/>
              <a:t> = </a:t>
            </a:r>
            <a:r>
              <a:rPr i="1" lang="en-US" sz="2200"/>
              <a:t>Available</a:t>
            </a:r>
            <a:endParaRPr sz="2200"/>
          </a:p>
          <a:p>
            <a:pPr indent="0" lvl="1" marL="640080" rtl="0" algn="l">
              <a:spcBef>
                <a:spcPts val="407"/>
              </a:spcBef>
              <a:spcAft>
                <a:spcPts val="0"/>
              </a:spcAft>
              <a:buSzPct val="85000"/>
              <a:buNone/>
            </a:pPr>
            <a:r>
              <a:rPr lang="en-US" sz="2200"/>
              <a:t>(b) For </a:t>
            </a:r>
            <a:r>
              <a:rPr i="1" lang="en-US" sz="2200"/>
              <a:t>i</a:t>
            </a:r>
            <a:r>
              <a:rPr lang="en-US" sz="2200"/>
              <a:t> = 1,2, …,</a:t>
            </a:r>
            <a:r>
              <a:rPr i="1" lang="en-US" sz="2200"/>
              <a:t> n</a:t>
            </a:r>
            <a:r>
              <a:rPr lang="en-US" sz="2200"/>
              <a:t>, if </a:t>
            </a:r>
            <a:r>
              <a:rPr i="1" lang="en-US" sz="2200"/>
              <a:t>Allocation</a:t>
            </a:r>
            <a:r>
              <a:rPr baseline="-25000" i="1" lang="en-US" sz="2200"/>
              <a:t>i</a:t>
            </a:r>
            <a:r>
              <a:rPr lang="en-US" sz="2200"/>
              <a:t> ≠ 0, then </a:t>
            </a:r>
            <a:br>
              <a:rPr lang="en-US" sz="2200"/>
            </a:br>
            <a:r>
              <a:rPr lang="en-US" sz="2200"/>
              <a:t>         </a:t>
            </a:r>
            <a:r>
              <a:rPr i="1" lang="en-US" sz="2200"/>
              <a:t>Finish</a:t>
            </a:r>
            <a:r>
              <a:rPr lang="en-US" sz="2200"/>
              <a:t>[i] = false; </a:t>
            </a:r>
            <a:endParaRPr sz="2200"/>
          </a:p>
          <a:p>
            <a:pPr indent="0" lvl="1" marL="640080" rtl="0" algn="l">
              <a:spcBef>
                <a:spcPts val="407"/>
              </a:spcBef>
              <a:spcAft>
                <a:spcPts val="0"/>
              </a:spcAft>
              <a:buSzPct val="85000"/>
              <a:buNone/>
            </a:pPr>
            <a:r>
              <a:rPr lang="en-US" sz="2200"/>
              <a:t>     otherwise, </a:t>
            </a:r>
            <a:r>
              <a:rPr i="1" lang="en-US" sz="2200"/>
              <a:t>Finish</a:t>
            </a:r>
            <a:r>
              <a:rPr lang="en-US" sz="2200"/>
              <a:t>[i] = </a:t>
            </a:r>
            <a:r>
              <a:rPr i="1" lang="en-US" sz="2200"/>
              <a:t>true</a:t>
            </a:r>
            <a:endParaRPr i="1" sz="2200"/>
          </a:p>
          <a:p>
            <a:pPr indent="0" lvl="1" marL="640080" rtl="0" algn="l">
              <a:spcBef>
                <a:spcPts val="407"/>
              </a:spcBef>
              <a:spcAft>
                <a:spcPts val="0"/>
              </a:spcAft>
              <a:buSzPct val="85000"/>
              <a:buNone/>
            </a:pPr>
            <a:r>
              <a:t/>
            </a:r>
            <a:endParaRPr i="1" sz="2200"/>
          </a:p>
          <a:p>
            <a:pPr indent="-274320" lvl="0" marL="274320" rtl="0" algn="l">
              <a:spcBef>
                <a:spcPts val="407"/>
              </a:spcBef>
              <a:spcAft>
                <a:spcPts val="0"/>
              </a:spcAft>
              <a:buSzPct val="95000"/>
              <a:buFont typeface="Arial"/>
              <a:buNone/>
            </a:pPr>
            <a:r>
              <a:rPr lang="en-US" sz="2200"/>
              <a:t>2. Find an index </a:t>
            </a:r>
            <a:r>
              <a:rPr i="1" lang="en-US" sz="2200"/>
              <a:t>i </a:t>
            </a:r>
            <a:r>
              <a:rPr lang="en-US" sz="2200"/>
              <a:t>such that both:</a:t>
            </a:r>
            <a:endParaRPr sz="2200"/>
          </a:p>
          <a:p>
            <a:pPr indent="-393700" lvl="1" marL="850900" rtl="0" algn="l">
              <a:spcBef>
                <a:spcPts val="407"/>
              </a:spcBef>
              <a:spcAft>
                <a:spcPts val="0"/>
              </a:spcAft>
              <a:buSzPct val="85000"/>
              <a:buFont typeface="Arial"/>
              <a:buNone/>
            </a:pPr>
            <a:r>
              <a:rPr lang="en-US" sz="2200"/>
              <a:t>(a)	</a:t>
            </a:r>
            <a:r>
              <a:rPr i="1" lang="en-US" sz="2200"/>
              <a:t>Finish</a:t>
            </a:r>
            <a:r>
              <a:rPr lang="en-US" sz="2200"/>
              <a:t>[</a:t>
            </a:r>
            <a:r>
              <a:rPr i="1" lang="en-US" sz="2200"/>
              <a:t>i</a:t>
            </a:r>
            <a:r>
              <a:rPr lang="en-US" sz="2200"/>
              <a:t>] == </a:t>
            </a:r>
            <a:r>
              <a:rPr i="1" lang="en-US" sz="2200"/>
              <a:t>false</a:t>
            </a:r>
            <a:endParaRPr sz="2200"/>
          </a:p>
          <a:p>
            <a:pPr indent="-393700" lvl="1" marL="850900" rtl="0" algn="l">
              <a:spcBef>
                <a:spcPts val="407"/>
              </a:spcBef>
              <a:spcAft>
                <a:spcPts val="0"/>
              </a:spcAft>
              <a:buSzPct val="85000"/>
              <a:buFont typeface="Arial"/>
              <a:buNone/>
            </a:pPr>
            <a:r>
              <a:rPr lang="en-US" sz="2200"/>
              <a:t>(b)	</a:t>
            </a:r>
            <a:r>
              <a:rPr i="1" lang="en-US" sz="2200"/>
              <a:t>Request</a:t>
            </a:r>
            <a:r>
              <a:rPr baseline="-25000" i="1" lang="en-US" sz="2200"/>
              <a:t>i</a:t>
            </a:r>
            <a:r>
              <a:rPr lang="en-US" sz="2200"/>
              <a:t> ≤ </a:t>
            </a:r>
            <a:r>
              <a:rPr i="1" lang="en-US" sz="2200"/>
              <a:t>Work</a:t>
            </a:r>
            <a:endParaRPr sz="2200"/>
          </a:p>
          <a:p>
            <a:pPr indent="-393700" lvl="1" marL="850900" rtl="0" algn="l">
              <a:spcBef>
                <a:spcPts val="407"/>
              </a:spcBef>
              <a:spcAft>
                <a:spcPts val="0"/>
              </a:spcAft>
              <a:buSzPct val="85000"/>
              <a:buFont typeface="Arial"/>
              <a:buNone/>
            </a:pPr>
            <a:r>
              <a:rPr lang="en-US" sz="2200"/>
              <a:t>If no such </a:t>
            </a:r>
            <a:r>
              <a:rPr i="1" lang="en-US" sz="2200"/>
              <a:t>i</a:t>
            </a:r>
            <a:r>
              <a:rPr lang="en-US" sz="2200"/>
              <a:t> exists, go to step 4</a:t>
            </a:r>
            <a:endParaRPr sz="2200"/>
          </a:p>
          <a:p>
            <a:pPr indent="-393700" lvl="1" marL="850900" rtl="0" algn="l">
              <a:spcBef>
                <a:spcPts val="407"/>
              </a:spcBef>
              <a:spcAft>
                <a:spcPts val="0"/>
              </a:spcAft>
              <a:buSzPct val="85000"/>
              <a:buFont typeface="Arial"/>
              <a:buNone/>
            </a:pPr>
            <a:r>
              <a:t/>
            </a:r>
            <a:endParaRPr sz="2200"/>
          </a:p>
          <a:p>
            <a:pPr indent="0" lvl="0" marL="0" rtl="0" algn="l">
              <a:lnSpc>
                <a:spcPct val="90000"/>
              </a:lnSpc>
              <a:spcBef>
                <a:spcPts val="407"/>
              </a:spcBef>
              <a:spcAft>
                <a:spcPts val="0"/>
              </a:spcAft>
              <a:buSzPct val="95000"/>
              <a:buNone/>
            </a:pPr>
            <a:r>
              <a:rPr i="1" lang="en-US" sz="2200"/>
              <a:t>3. Work</a:t>
            </a:r>
            <a:r>
              <a:rPr lang="en-US" sz="2200"/>
              <a:t> = </a:t>
            </a:r>
            <a:r>
              <a:rPr i="1" lang="en-US" sz="2200"/>
              <a:t>Work</a:t>
            </a:r>
            <a:r>
              <a:rPr lang="en-US" sz="2200"/>
              <a:t> + </a:t>
            </a:r>
            <a:r>
              <a:rPr i="1" lang="en-US" sz="2200"/>
              <a:t>Allocation</a:t>
            </a:r>
            <a:r>
              <a:rPr baseline="-25000" i="1" lang="en-US" sz="2200"/>
              <a:t>i</a:t>
            </a:r>
            <a:br>
              <a:rPr lang="en-US" sz="2200"/>
            </a:br>
            <a:r>
              <a:rPr lang="en-US" sz="2200"/>
              <a:t>       </a:t>
            </a:r>
            <a:r>
              <a:rPr i="1" lang="en-US" sz="2200"/>
              <a:t>Finish</a:t>
            </a:r>
            <a:r>
              <a:rPr lang="en-US" sz="2200"/>
              <a:t>[</a:t>
            </a:r>
            <a:r>
              <a:rPr i="1" lang="en-US" sz="2200"/>
              <a:t>i</a:t>
            </a:r>
            <a:r>
              <a:rPr lang="en-US" sz="2200"/>
              <a:t>] = </a:t>
            </a:r>
            <a:r>
              <a:rPr i="1" lang="en-US" sz="2200"/>
              <a:t>true</a:t>
            </a:r>
            <a:br>
              <a:rPr lang="en-US" sz="2200"/>
            </a:br>
            <a:r>
              <a:rPr lang="en-US" sz="2200"/>
              <a:t>       go to step 2</a:t>
            </a:r>
            <a:endParaRPr sz="2200"/>
          </a:p>
          <a:p>
            <a:pPr indent="-334438" lvl="0" marL="457200" rtl="0" algn="l">
              <a:lnSpc>
                <a:spcPct val="90000"/>
              </a:lnSpc>
              <a:spcBef>
                <a:spcPts val="407"/>
              </a:spcBef>
              <a:spcAft>
                <a:spcPts val="0"/>
              </a:spcAft>
              <a:buSzPct val="95000"/>
              <a:buFont typeface="Arial"/>
              <a:buNone/>
            </a:pPr>
            <a:r>
              <a:t/>
            </a:r>
            <a:endParaRPr sz="2200"/>
          </a:p>
          <a:p>
            <a:pPr indent="-274320" lvl="0" marL="274320" rtl="0" algn="l">
              <a:lnSpc>
                <a:spcPct val="90000"/>
              </a:lnSpc>
              <a:spcBef>
                <a:spcPts val="407"/>
              </a:spcBef>
              <a:spcAft>
                <a:spcPts val="0"/>
              </a:spcAft>
              <a:buSzPct val="95000"/>
              <a:buFont typeface="Arial"/>
              <a:buNone/>
            </a:pPr>
            <a:r>
              <a:rPr lang="en-US" sz="2200"/>
              <a:t>4. If </a:t>
            </a:r>
            <a:r>
              <a:rPr i="1" lang="en-US" sz="2200"/>
              <a:t>Finish</a:t>
            </a:r>
            <a:r>
              <a:rPr lang="en-US" sz="2200"/>
              <a:t>[</a:t>
            </a:r>
            <a:r>
              <a:rPr i="1" lang="en-US" sz="2200"/>
              <a:t>i</a:t>
            </a:r>
            <a:r>
              <a:rPr lang="en-US" sz="2200"/>
              <a:t>] == false, for some </a:t>
            </a:r>
            <a:r>
              <a:rPr i="1" lang="en-US" sz="2200"/>
              <a:t>i</a:t>
            </a:r>
            <a:r>
              <a:rPr lang="en-US" sz="2200"/>
              <a:t>, 1 ≤ </a:t>
            </a:r>
            <a:r>
              <a:rPr i="1" lang="en-US" sz="2200"/>
              <a:t>i</a:t>
            </a:r>
            <a:r>
              <a:rPr lang="en-US" sz="2200"/>
              <a:t> ≤  </a:t>
            </a:r>
            <a:r>
              <a:rPr i="1" lang="en-US" sz="2200"/>
              <a:t>n</a:t>
            </a:r>
            <a:r>
              <a:rPr lang="en-US" sz="2200"/>
              <a:t>, then the system is in deadlock state. Moreover, </a:t>
            </a:r>
            <a:r>
              <a:rPr i="1" lang="en-US" sz="2200"/>
              <a:t>P</a:t>
            </a:r>
            <a:r>
              <a:rPr baseline="-25000" i="1" lang="en-US" sz="2200"/>
              <a:t>i</a:t>
            </a:r>
            <a:r>
              <a:rPr lang="en-US" sz="2200"/>
              <a:t> is also deadlocked</a:t>
            </a:r>
            <a:endParaRPr b="1" sz="2200">
              <a:solidFill>
                <a:srgbClr val="FF0066"/>
              </a:solidFill>
            </a:endParaRPr>
          </a:p>
          <a:p>
            <a:pPr indent="-393700" lvl="1" marL="850900" rtl="0" algn="l">
              <a:spcBef>
                <a:spcPts val="444"/>
              </a:spcBef>
              <a:spcAft>
                <a:spcPts val="0"/>
              </a:spcAft>
              <a:buSzPct val="85000"/>
              <a:buFont typeface="Arial"/>
              <a:buNone/>
            </a:pPr>
            <a:r>
              <a:t/>
            </a:r>
            <a:endParaRPr/>
          </a:p>
        </p:txBody>
      </p:sp>
      <p:pic>
        <p:nvPicPr>
          <p:cNvPr descr="pngfind.com-kingpin-png-4152286 (1).png" id="1474" name="Google Shape;1474;p131"/>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475" name="Google Shape;1475;p131"/>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0" name="Shape 1480"/>
        <p:cNvGrpSpPr/>
        <p:nvPr/>
      </p:nvGrpSpPr>
      <p:grpSpPr>
        <a:xfrm>
          <a:off x="0" y="0"/>
          <a:ext cx="0" cy="0"/>
          <a:chOff x="0" y="0"/>
          <a:chExt cx="0" cy="0"/>
        </a:xfrm>
      </p:grpSpPr>
      <p:sp>
        <p:nvSpPr>
          <p:cNvPr id="1481" name="Google Shape;1481;p132"/>
          <p:cNvSpPr txBox="1"/>
          <p:nvPr>
            <p:ph type="title"/>
          </p:nvPr>
        </p:nvSpPr>
        <p:spPr>
          <a:xfrm>
            <a:off x="683568" y="332459"/>
            <a:ext cx="7664451" cy="576262"/>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006600"/>
              </a:buClr>
              <a:buSzPts val="3200"/>
              <a:buFont typeface="Calibri"/>
              <a:buNone/>
            </a:pPr>
            <a:r>
              <a:rPr b="1" lang="en-US" sz="3200">
                <a:solidFill>
                  <a:srgbClr val="006600"/>
                </a:solidFill>
              </a:rPr>
              <a:t>Example of Detection Algorithm</a:t>
            </a:r>
            <a:endParaRPr b="1" sz="3200">
              <a:solidFill>
                <a:srgbClr val="006600"/>
              </a:solidFill>
            </a:endParaRPr>
          </a:p>
        </p:txBody>
      </p:sp>
      <p:sp>
        <p:nvSpPr>
          <p:cNvPr id="1482" name="Google Shape;1482;p132"/>
          <p:cNvSpPr txBox="1"/>
          <p:nvPr>
            <p:ph idx="1" type="body"/>
          </p:nvPr>
        </p:nvSpPr>
        <p:spPr>
          <a:xfrm>
            <a:off x="806452" y="980729"/>
            <a:ext cx="8037513" cy="5374035"/>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1900"/>
              <a:buChar char="⚫"/>
            </a:pPr>
            <a:r>
              <a:rPr lang="en-US" sz="2000"/>
              <a:t>Five processes </a:t>
            </a:r>
            <a:r>
              <a:rPr i="1" lang="en-US" sz="2000"/>
              <a:t>P</a:t>
            </a:r>
            <a:r>
              <a:rPr baseline="-25000" lang="en-US" sz="2000"/>
              <a:t>0</a:t>
            </a:r>
            <a:r>
              <a:rPr lang="en-US" sz="2000"/>
              <a:t> through </a:t>
            </a:r>
            <a:r>
              <a:rPr i="1" lang="en-US" sz="2000"/>
              <a:t>P</a:t>
            </a:r>
            <a:r>
              <a:rPr baseline="-25000" lang="en-US" sz="2000"/>
              <a:t>4</a:t>
            </a:r>
            <a:r>
              <a:rPr lang="en-US" sz="2000"/>
              <a:t>;</a:t>
            </a:r>
            <a:r>
              <a:rPr baseline="-25000" lang="en-US" sz="2000"/>
              <a:t> </a:t>
            </a:r>
            <a:endParaRPr baseline="-25000" sz="2000"/>
          </a:p>
          <a:p>
            <a:pPr indent="-274320" lvl="0" marL="274320" rtl="0" algn="l">
              <a:spcBef>
                <a:spcPts val="400"/>
              </a:spcBef>
              <a:spcAft>
                <a:spcPts val="0"/>
              </a:spcAft>
              <a:buSzPts val="1900"/>
              <a:buChar char="⚫"/>
            </a:pPr>
            <a:r>
              <a:rPr lang="en-US" sz="2000"/>
              <a:t>three resource types </a:t>
            </a:r>
            <a:br>
              <a:rPr lang="en-US" sz="2000"/>
            </a:br>
            <a:r>
              <a:rPr lang="en-US" sz="2000"/>
              <a:t>A (7 instances), </a:t>
            </a:r>
            <a:r>
              <a:rPr i="1" lang="en-US" sz="2000"/>
              <a:t>B </a:t>
            </a:r>
            <a:r>
              <a:rPr lang="en-US" sz="2000"/>
              <a:t>(2 instances), and </a:t>
            </a:r>
            <a:r>
              <a:rPr i="1" lang="en-US" sz="2000"/>
              <a:t>C</a:t>
            </a:r>
            <a:r>
              <a:rPr lang="en-US" sz="2000"/>
              <a:t> (6 instances)</a:t>
            </a:r>
            <a:endParaRPr sz="2000"/>
          </a:p>
          <a:p>
            <a:pPr indent="-153670" lvl="0" marL="274320" rtl="0" algn="l">
              <a:spcBef>
                <a:spcPts val="400"/>
              </a:spcBef>
              <a:spcAft>
                <a:spcPts val="0"/>
              </a:spcAft>
              <a:buSzPts val="1900"/>
              <a:buNone/>
            </a:pPr>
            <a:r>
              <a:t/>
            </a:r>
            <a:endParaRPr sz="2000"/>
          </a:p>
          <a:p>
            <a:pPr indent="-274320" lvl="0" marL="274320" rtl="0" algn="l">
              <a:spcBef>
                <a:spcPts val="400"/>
              </a:spcBef>
              <a:spcAft>
                <a:spcPts val="0"/>
              </a:spcAft>
              <a:buSzPts val="1900"/>
              <a:buChar char="⚫"/>
            </a:pPr>
            <a:r>
              <a:rPr lang="en-US" sz="2000"/>
              <a:t>Snapshot at time </a:t>
            </a:r>
            <a:r>
              <a:rPr i="1" lang="en-US" sz="2000"/>
              <a:t>T</a:t>
            </a:r>
            <a:r>
              <a:rPr baseline="-25000" lang="en-US" sz="2000"/>
              <a:t>0</a:t>
            </a:r>
            <a:r>
              <a:rPr lang="en-US" sz="2000"/>
              <a:t>:</a:t>
            </a:r>
            <a:endParaRPr sz="2000"/>
          </a:p>
          <a:p>
            <a:pPr indent="-274320" lvl="0" marL="274320" rtl="0" algn="l">
              <a:spcBef>
                <a:spcPts val="400"/>
              </a:spcBef>
              <a:spcAft>
                <a:spcPts val="0"/>
              </a:spcAft>
              <a:buSzPts val="1900"/>
              <a:buFont typeface="Arial"/>
              <a:buNone/>
            </a:pPr>
            <a:r>
              <a:rPr lang="en-US" sz="2000"/>
              <a:t>			 </a:t>
            </a:r>
            <a:r>
              <a:rPr i="1" lang="en-US" sz="2000" u="sng"/>
              <a:t>Allocation</a:t>
            </a:r>
            <a:r>
              <a:rPr i="1" lang="en-US" sz="2000"/>
              <a:t>	   </a:t>
            </a:r>
            <a:r>
              <a:rPr i="1" lang="en-US" sz="2000" u="sng"/>
              <a:t>Request</a:t>
            </a:r>
            <a:r>
              <a:rPr i="1" lang="en-US" sz="2000"/>
              <a:t>	  </a:t>
            </a:r>
            <a:r>
              <a:rPr i="1" lang="en-US" sz="2000" u="sng"/>
              <a:t>Available</a:t>
            </a:r>
            <a:endParaRPr i="1" sz="2000" u="sng"/>
          </a:p>
          <a:p>
            <a:pPr indent="-274320" lvl="0" marL="274320" rtl="0" algn="l">
              <a:spcBef>
                <a:spcPts val="400"/>
              </a:spcBef>
              <a:spcAft>
                <a:spcPts val="0"/>
              </a:spcAft>
              <a:buSzPts val="1900"/>
              <a:buFont typeface="Arial"/>
              <a:buNone/>
            </a:pPr>
            <a:r>
              <a:rPr lang="en-US" sz="2000"/>
              <a:t>			</a:t>
            </a:r>
            <a:r>
              <a:rPr i="1" lang="en-US" sz="2000">
                <a:solidFill>
                  <a:srgbClr val="FF0000"/>
                </a:solidFill>
              </a:rPr>
              <a:t>A B C 	  A B C 	A B C</a:t>
            </a:r>
            <a:endParaRPr i="1" sz="2000">
              <a:solidFill>
                <a:srgbClr val="FF0000"/>
              </a:solidFill>
            </a:endParaRPr>
          </a:p>
          <a:p>
            <a:pPr indent="-274320" lvl="0" marL="274320" rtl="0" algn="l">
              <a:spcBef>
                <a:spcPts val="400"/>
              </a:spcBef>
              <a:spcAft>
                <a:spcPts val="0"/>
              </a:spcAft>
              <a:buSzPts val="1900"/>
              <a:buFont typeface="Arial"/>
              <a:buNone/>
            </a:pPr>
            <a:r>
              <a:rPr lang="en-US" sz="2000"/>
              <a:t>	       </a:t>
            </a:r>
            <a:r>
              <a:rPr i="1" lang="en-US" sz="2000"/>
              <a:t>P</a:t>
            </a:r>
            <a:r>
              <a:rPr baseline="-25000" lang="en-US" sz="2000"/>
              <a:t>0</a:t>
            </a:r>
            <a:r>
              <a:rPr lang="en-US" sz="2000"/>
              <a:t>	      0 1 0       	 0 0 0 	0 0 0</a:t>
            </a:r>
            <a:endParaRPr sz="2000"/>
          </a:p>
          <a:p>
            <a:pPr indent="-274320" lvl="0" marL="274320" rtl="0" algn="l">
              <a:spcBef>
                <a:spcPts val="400"/>
              </a:spcBef>
              <a:spcAft>
                <a:spcPts val="0"/>
              </a:spcAft>
              <a:buSzPts val="1900"/>
              <a:buFont typeface="Arial"/>
              <a:buNone/>
            </a:pPr>
            <a:r>
              <a:rPr i="1" lang="en-US" sz="2000"/>
              <a:t>            P</a:t>
            </a:r>
            <a:r>
              <a:rPr baseline="-25000" lang="en-US" sz="2000"/>
              <a:t>1</a:t>
            </a:r>
            <a:r>
              <a:rPr lang="en-US" sz="2000"/>
              <a:t>	      2 0 0 	 2 0 2</a:t>
            </a:r>
            <a:endParaRPr sz="2000"/>
          </a:p>
          <a:p>
            <a:pPr indent="-274320" lvl="0" marL="274320" rtl="0" algn="l">
              <a:spcBef>
                <a:spcPts val="400"/>
              </a:spcBef>
              <a:spcAft>
                <a:spcPts val="0"/>
              </a:spcAft>
              <a:buSzPts val="1900"/>
              <a:buFont typeface="Arial"/>
              <a:buNone/>
            </a:pPr>
            <a:r>
              <a:rPr i="1" lang="en-US" sz="2000"/>
              <a:t>            P</a:t>
            </a:r>
            <a:r>
              <a:rPr baseline="-25000" lang="en-US" sz="2000"/>
              <a:t>2	         </a:t>
            </a:r>
            <a:r>
              <a:rPr lang="en-US" sz="2000"/>
              <a:t>3 0 3      	  0 0 0 </a:t>
            </a:r>
            <a:endParaRPr sz="2000"/>
          </a:p>
          <a:p>
            <a:pPr indent="-274320" lvl="0" marL="274320" rtl="0" algn="l">
              <a:spcBef>
                <a:spcPts val="400"/>
              </a:spcBef>
              <a:spcAft>
                <a:spcPts val="0"/>
              </a:spcAft>
              <a:buSzPts val="1900"/>
              <a:buFont typeface="Arial"/>
              <a:buNone/>
            </a:pPr>
            <a:r>
              <a:rPr i="1" lang="en-US" sz="2000"/>
              <a:t>            P</a:t>
            </a:r>
            <a:r>
              <a:rPr baseline="-25000" lang="en-US" sz="2000"/>
              <a:t>3</a:t>
            </a:r>
            <a:r>
              <a:rPr lang="en-US" sz="2000"/>
              <a:t>	      2  1  1                 1 0 0 </a:t>
            </a:r>
            <a:endParaRPr sz="2000"/>
          </a:p>
          <a:p>
            <a:pPr indent="-274320" lvl="0" marL="274320" rtl="0" algn="l">
              <a:spcBef>
                <a:spcPts val="400"/>
              </a:spcBef>
              <a:spcAft>
                <a:spcPts val="0"/>
              </a:spcAft>
              <a:buSzPts val="1900"/>
              <a:buFont typeface="Arial"/>
              <a:buNone/>
            </a:pPr>
            <a:r>
              <a:rPr lang="en-US" sz="2000"/>
              <a:t>	       </a:t>
            </a:r>
            <a:r>
              <a:rPr i="1" lang="en-US" sz="2000"/>
              <a:t>P</a:t>
            </a:r>
            <a:r>
              <a:rPr baseline="-25000" lang="en-US" sz="2000"/>
              <a:t>4	         </a:t>
            </a:r>
            <a:r>
              <a:rPr lang="en-US" sz="2000"/>
              <a:t>0 0 2 	   0 0 2</a:t>
            </a:r>
            <a:endParaRPr sz="2000"/>
          </a:p>
          <a:p>
            <a:pPr indent="-274320" lvl="0" marL="274320" rtl="0" algn="l">
              <a:spcBef>
                <a:spcPts val="400"/>
              </a:spcBef>
              <a:spcAft>
                <a:spcPts val="0"/>
              </a:spcAft>
              <a:buSzPts val="1900"/>
              <a:buFont typeface="Arial"/>
              <a:buNone/>
            </a:pPr>
            <a:r>
              <a:t/>
            </a:r>
            <a:endParaRPr sz="2000"/>
          </a:p>
          <a:p>
            <a:pPr indent="-274320" lvl="0" marL="274320" rtl="0" algn="l">
              <a:spcBef>
                <a:spcPts val="400"/>
              </a:spcBef>
              <a:spcAft>
                <a:spcPts val="0"/>
              </a:spcAft>
              <a:buSzPts val="1900"/>
              <a:buChar char="⚫"/>
            </a:pPr>
            <a:r>
              <a:rPr lang="en-US" sz="2000"/>
              <a:t>Sequence </a:t>
            </a:r>
            <a:r>
              <a:rPr lang="en-US" sz="2000">
                <a:solidFill>
                  <a:srgbClr val="FF0000"/>
                </a:solidFill>
              </a:rPr>
              <a:t>&lt;</a:t>
            </a:r>
            <a:r>
              <a:rPr i="1" lang="en-US" sz="2000">
                <a:solidFill>
                  <a:srgbClr val="FF0000"/>
                </a:solidFill>
              </a:rPr>
              <a:t>P</a:t>
            </a:r>
            <a:r>
              <a:rPr baseline="-25000" lang="en-US" sz="2000">
                <a:solidFill>
                  <a:srgbClr val="FF0000"/>
                </a:solidFill>
              </a:rPr>
              <a:t>0</a:t>
            </a:r>
            <a:r>
              <a:rPr lang="en-US" sz="2000">
                <a:solidFill>
                  <a:srgbClr val="FF0000"/>
                </a:solidFill>
              </a:rPr>
              <a:t>, </a:t>
            </a:r>
            <a:r>
              <a:rPr i="1" lang="en-US" sz="2000">
                <a:solidFill>
                  <a:srgbClr val="FF0000"/>
                </a:solidFill>
              </a:rPr>
              <a:t>P</a:t>
            </a:r>
            <a:r>
              <a:rPr baseline="-25000" lang="en-US" sz="2000">
                <a:solidFill>
                  <a:srgbClr val="FF0000"/>
                </a:solidFill>
              </a:rPr>
              <a:t>2</a:t>
            </a:r>
            <a:r>
              <a:rPr lang="en-US" sz="2000">
                <a:solidFill>
                  <a:srgbClr val="FF0000"/>
                </a:solidFill>
              </a:rPr>
              <a:t>, </a:t>
            </a:r>
            <a:r>
              <a:rPr i="1" lang="en-US" sz="2000">
                <a:solidFill>
                  <a:srgbClr val="FF0000"/>
                </a:solidFill>
              </a:rPr>
              <a:t>P</a:t>
            </a:r>
            <a:r>
              <a:rPr baseline="-25000" lang="en-US" sz="2000">
                <a:solidFill>
                  <a:srgbClr val="FF0000"/>
                </a:solidFill>
              </a:rPr>
              <a:t>3</a:t>
            </a:r>
            <a:r>
              <a:rPr lang="en-US" sz="2000">
                <a:solidFill>
                  <a:srgbClr val="FF0000"/>
                </a:solidFill>
              </a:rPr>
              <a:t>, </a:t>
            </a:r>
            <a:r>
              <a:rPr i="1" lang="en-US" sz="2000">
                <a:solidFill>
                  <a:srgbClr val="FF0000"/>
                </a:solidFill>
              </a:rPr>
              <a:t>P</a:t>
            </a:r>
            <a:r>
              <a:rPr baseline="-25000" lang="en-US" sz="2000">
                <a:solidFill>
                  <a:srgbClr val="FF0000"/>
                </a:solidFill>
              </a:rPr>
              <a:t>1</a:t>
            </a:r>
            <a:r>
              <a:rPr lang="en-US" sz="2000">
                <a:solidFill>
                  <a:srgbClr val="FF0000"/>
                </a:solidFill>
              </a:rPr>
              <a:t>, </a:t>
            </a:r>
            <a:r>
              <a:rPr i="1" lang="en-US" sz="2000">
                <a:solidFill>
                  <a:srgbClr val="FF0000"/>
                </a:solidFill>
              </a:rPr>
              <a:t>P</a:t>
            </a:r>
            <a:r>
              <a:rPr baseline="-25000" lang="en-US" sz="2000">
                <a:solidFill>
                  <a:srgbClr val="FF0000"/>
                </a:solidFill>
              </a:rPr>
              <a:t>4</a:t>
            </a:r>
            <a:r>
              <a:rPr lang="en-US" sz="2000">
                <a:solidFill>
                  <a:srgbClr val="FF0000"/>
                </a:solidFill>
              </a:rPr>
              <a:t>&gt; </a:t>
            </a:r>
            <a:r>
              <a:rPr lang="en-US" sz="2000"/>
              <a:t>will result in </a:t>
            </a:r>
            <a:endParaRPr sz="2000"/>
          </a:p>
          <a:p>
            <a:pPr indent="-274320" lvl="0" marL="274320" rtl="0" algn="l">
              <a:spcBef>
                <a:spcPts val="400"/>
              </a:spcBef>
              <a:spcAft>
                <a:spcPts val="0"/>
              </a:spcAft>
              <a:buSzPts val="1900"/>
              <a:buChar char="⚫"/>
            </a:pPr>
            <a:r>
              <a:rPr i="1" lang="en-US" sz="2000"/>
              <a:t>Finish</a:t>
            </a:r>
            <a:r>
              <a:rPr lang="en-US" sz="2000"/>
              <a:t>[</a:t>
            </a:r>
            <a:r>
              <a:rPr i="1" lang="en-US" sz="2000"/>
              <a:t>i</a:t>
            </a:r>
            <a:r>
              <a:rPr lang="en-US" sz="2000"/>
              <a:t>] = true for all </a:t>
            </a:r>
            <a:r>
              <a:rPr i="1" lang="en-US" sz="2000"/>
              <a:t>i</a:t>
            </a:r>
            <a:endParaRPr sz="2000"/>
          </a:p>
          <a:p>
            <a:pPr indent="-274320" lvl="0" marL="274320" rtl="0" algn="l">
              <a:spcBef>
                <a:spcPts val="400"/>
              </a:spcBef>
              <a:spcAft>
                <a:spcPts val="0"/>
              </a:spcAft>
              <a:buSzPts val="1900"/>
              <a:buFont typeface="Arial"/>
              <a:buNone/>
            </a:pPr>
            <a:r>
              <a:t/>
            </a:r>
            <a:endParaRPr sz="2000"/>
          </a:p>
        </p:txBody>
      </p:sp>
      <p:sp>
        <p:nvSpPr>
          <p:cNvPr id="1483" name="Google Shape;1483;p132"/>
          <p:cNvSpPr/>
          <p:nvPr/>
        </p:nvSpPr>
        <p:spPr>
          <a:xfrm>
            <a:off x="5364088" y="5805264"/>
            <a:ext cx="1872208" cy="360040"/>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nstantia"/>
                <a:ea typeface="Constantia"/>
                <a:cs typeface="Constantia"/>
                <a:sym typeface="Constantia"/>
              </a:rPr>
              <a:t>No Deadlock</a:t>
            </a:r>
            <a:endParaRPr b="1" sz="1800">
              <a:solidFill>
                <a:schemeClr val="dk1"/>
              </a:solidFill>
              <a:latin typeface="Constantia"/>
              <a:ea typeface="Constantia"/>
              <a:cs typeface="Constantia"/>
              <a:sym typeface="Constantia"/>
            </a:endParaRPr>
          </a:p>
        </p:txBody>
      </p:sp>
      <p:pic>
        <p:nvPicPr>
          <p:cNvPr descr="pngfind.com-kingpin-png-4152286 (1).png" id="1484" name="Google Shape;1484;p132"/>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485" name="Google Shape;1485;p132"/>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0" name="Shape 1490"/>
        <p:cNvGrpSpPr/>
        <p:nvPr/>
      </p:nvGrpSpPr>
      <p:grpSpPr>
        <a:xfrm>
          <a:off x="0" y="0"/>
          <a:ext cx="0" cy="0"/>
          <a:chOff x="0" y="0"/>
          <a:chExt cx="0" cy="0"/>
        </a:xfrm>
      </p:grpSpPr>
      <p:sp>
        <p:nvSpPr>
          <p:cNvPr id="1491" name="Google Shape;1491;p133"/>
          <p:cNvSpPr txBox="1"/>
          <p:nvPr>
            <p:ph type="title"/>
          </p:nvPr>
        </p:nvSpPr>
        <p:spPr>
          <a:xfrm>
            <a:off x="467544" y="332657"/>
            <a:ext cx="8229600" cy="66335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Example (Cont.)</a:t>
            </a:r>
            <a:endParaRPr b="1">
              <a:solidFill>
                <a:srgbClr val="006600"/>
              </a:solidFill>
            </a:endParaRPr>
          </a:p>
        </p:txBody>
      </p:sp>
      <p:sp>
        <p:nvSpPr>
          <p:cNvPr id="1492" name="Google Shape;1492;p133"/>
          <p:cNvSpPr txBox="1"/>
          <p:nvPr>
            <p:ph idx="1" type="body"/>
          </p:nvPr>
        </p:nvSpPr>
        <p:spPr>
          <a:xfrm>
            <a:off x="806451" y="1233489"/>
            <a:ext cx="7781925" cy="5037137"/>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Char char="⚫"/>
            </a:pPr>
            <a:r>
              <a:rPr b="1" i="1" lang="en-US" sz="2000">
                <a:solidFill>
                  <a:srgbClr val="002060"/>
                </a:solidFill>
              </a:rPr>
              <a:t>P</a:t>
            </a:r>
            <a:r>
              <a:rPr b="1" baseline="-25000" lang="en-US" sz="2000">
                <a:solidFill>
                  <a:srgbClr val="002060"/>
                </a:solidFill>
              </a:rPr>
              <a:t>2</a:t>
            </a:r>
            <a:r>
              <a:rPr b="1" lang="en-US" sz="2000">
                <a:solidFill>
                  <a:srgbClr val="002060"/>
                </a:solidFill>
              </a:rPr>
              <a:t> requests an additional instance of type</a:t>
            </a:r>
            <a:r>
              <a:rPr b="1" i="1" lang="en-US" sz="2000">
                <a:solidFill>
                  <a:srgbClr val="002060"/>
                </a:solidFill>
              </a:rPr>
              <a:t> C</a:t>
            </a:r>
            <a:endParaRPr b="1" sz="2000">
              <a:solidFill>
                <a:srgbClr val="002060"/>
              </a:solidFill>
            </a:endParaRPr>
          </a:p>
          <a:p>
            <a:pPr indent="-274320" lvl="0" marL="274320" rtl="0" algn="l">
              <a:spcBef>
                <a:spcPts val="400"/>
              </a:spcBef>
              <a:spcAft>
                <a:spcPts val="0"/>
              </a:spcAft>
              <a:buSzPts val="1900"/>
              <a:buFont typeface="Arial"/>
              <a:buNone/>
            </a:pPr>
            <a:r>
              <a:rPr lang="en-US" sz="2000"/>
              <a:t>			</a:t>
            </a:r>
            <a:r>
              <a:rPr i="1" lang="en-US" sz="2000" u="sng"/>
              <a:t>Request</a:t>
            </a:r>
            <a:endParaRPr i="1" sz="2000"/>
          </a:p>
          <a:p>
            <a:pPr indent="-274320" lvl="0" marL="274320" rtl="0" algn="l">
              <a:spcBef>
                <a:spcPts val="400"/>
              </a:spcBef>
              <a:spcAft>
                <a:spcPts val="0"/>
              </a:spcAft>
              <a:buSzPts val="1900"/>
              <a:buFont typeface="Arial"/>
              <a:buNone/>
            </a:pPr>
            <a:r>
              <a:rPr i="1" lang="en-US" sz="2000"/>
              <a:t>			</a:t>
            </a:r>
            <a:r>
              <a:rPr b="1" i="1" lang="en-US" sz="2000">
                <a:solidFill>
                  <a:srgbClr val="002060"/>
                </a:solidFill>
              </a:rPr>
              <a:t>A B C</a:t>
            </a:r>
            <a:endParaRPr b="1" i="1" sz="2000">
              <a:solidFill>
                <a:srgbClr val="002060"/>
              </a:solidFill>
            </a:endParaRPr>
          </a:p>
          <a:p>
            <a:pPr indent="-274320" lvl="0" marL="274320" rtl="0" algn="l">
              <a:spcBef>
                <a:spcPts val="400"/>
              </a:spcBef>
              <a:spcAft>
                <a:spcPts val="0"/>
              </a:spcAft>
              <a:buSzPts val="1900"/>
              <a:buFont typeface="Arial"/>
              <a:buNone/>
            </a:pPr>
            <a:r>
              <a:rPr lang="en-US" sz="2000"/>
              <a:t>		 </a:t>
            </a:r>
            <a:r>
              <a:rPr i="1" lang="en-US" sz="2000"/>
              <a:t>P</a:t>
            </a:r>
            <a:r>
              <a:rPr baseline="-25000" lang="en-US" sz="2000"/>
              <a:t>0</a:t>
            </a:r>
            <a:r>
              <a:rPr lang="en-US" sz="2000"/>
              <a:t>	0 0 0</a:t>
            </a:r>
            <a:endParaRPr sz="2000"/>
          </a:p>
          <a:p>
            <a:pPr indent="-274320" lvl="0" marL="274320" rtl="0" algn="l">
              <a:spcBef>
                <a:spcPts val="400"/>
              </a:spcBef>
              <a:spcAft>
                <a:spcPts val="0"/>
              </a:spcAft>
              <a:buSzPts val="1900"/>
              <a:buFont typeface="Arial"/>
              <a:buNone/>
            </a:pPr>
            <a:r>
              <a:rPr lang="en-US" sz="2000"/>
              <a:t>		 </a:t>
            </a:r>
            <a:r>
              <a:rPr i="1" lang="en-US" sz="2000"/>
              <a:t>P</a:t>
            </a:r>
            <a:r>
              <a:rPr baseline="-25000" lang="en-US" sz="2000"/>
              <a:t>1</a:t>
            </a:r>
            <a:r>
              <a:rPr lang="en-US" sz="2000"/>
              <a:t>	2 0 2</a:t>
            </a:r>
            <a:endParaRPr sz="2000"/>
          </a:p>
          <a:p>
            <a:pPr indent="-274320" lvl="0" marL="274320" rtl="0" algn="l">
              <a:spcBef>
                <a:spcPts val="400"/>
              </a:spcBef>
              <a:spcAft>
                <a:spcPts val="0"/>
              </a:spcAft>
              <a:buSzPts val="1900"/>
              <a:buFont typeface="Arial"/>
              <a:buNone/>
            </a:pPr>
            <a:r>
              <a:rPr lang="en-US" sz="2000"/>
              <a:t>		 </a:t>
            </a:r>
            <a:r>
              <a:rPr i="1" lang="en-US" sz="2000"/>
              <a:t>P</a:t>
            </a:r>
            <a:r>
              <a:rPr baseline="-25000" lang="en-US" sz="2000"/>
              <a:t>2</a:t>
            </a:r>
            <a:r>
              <a:rPr lang="en-US" sz="2000"/>
              <a:t>	0 0 1</a:t>
            </a:r>
            <a:endParaRPr sz="2000"/>
          </a:p>
          <a:p>
            <a:pPr indent="-274320" lvl="0" marL="274320" rtl="0" algn="l">
              <a:spcBef>
                <a:spcPts val="400"/>
              </a:spcBef>
              <a:spcAft>
                <a:spcPts val="0"/>
              </a:spcAft>
              <a:buSzPts val="1900"/>
              <a:buFont typeface="Arial"/>
              <a:buNone/>
            </a:pPr>
            <a:r>
              <a:rPr lang="en-US" sz="2000"/>
              <a:t>		 </a:t>
            </a:r>
            <a:r>
              <a:rPr i="1" lang="en-US" sz="2000"/>
              <a:t>P</a:t>
            </a:r>
            <a:r>
              <a:rPr baseline="-25000" lang="en-US" sz="2000"/>
              <a:t>3</a:t>
            </a:r>
            <a:r>
              <a:rPr lang="en-US" sz="2000"/>
              <a:t>	1 0 0 </a:t>
            </a:r>
            <a:endParaRPr sz="2000"/>
          </a:p>
          <a:p>
            <a:pPr indent="-274320" lvl="0" marL="274320" rtl="0" algn="l">
              <a:spcBef>
                <a:spcPts val="400"/>
              </a:spcBef>
              <a:spcAft>
                <a:spcPts val="0"/>
              </a:spcAft>
              <a:buSzPts val="1900"/>
              <a:buFont typeface="Arial"/>
              <a:buNone/>
            </a:pPr>
            <a:r>
              <a:rPr lang="en-US" sz="2000"/>
              <a:t>		 </a:t>
            </a:r>
            <a:r>
              <a:rPr i="1" lang="en-US" sz="2000"/>
              <a:t>P</a:t>
            </a:r>
            <a:r>
              <a:rPr baseline="-25000" lang="en-US" sz="2000"/>
              <a:t>4</a:t>
            </a:r>
            <a:r>
              <a:rPr lang="en-US" sz="2000"/>
              <a:t>	0 0 2</a:t>
            </a:r>
            <a:endParaRPr sz="2000"/>
          </a:p>
          <a:p>
            <a:pPr indent="-274320" lvl="0" marL="274320" rtl="0" algn="l">
              <a:spcBef>
                <a:spcPts val="180"/>
              </a:spcBef>
              <a:spcAft>
                <a:spcPts val="0"/>
              </a:spcAft>
              <a:buSzPts val="855"/>
              <a:buFont typeface="Arial"/>
              <a:buNone/>
            </a:pPr>
            <a:r>
              <a:t/>
            </a:r>
            <a:endParaRPr sz="900"/>
          </a:p>
          <a:p>
            <a:pPr indent="-274320" lvl="0" marL="274320" rtl="0" algn="l">
              <a:spcBef>
                <a:spcPts val="400"/>
              </a:spcBef>
              <a:spcAft>
                <a:spcPts val="0"/>
              </a:spcAft>
              <a:buSzPts val="1900"/>
              <a:buChar char="⚫"/>
            </a:pPr>
            <a:r>
              <a:rPr lang="en-US" sz="2000"/>
              <a:t>State of system?</a:t>
            </a:r>
            <a:endParaRPr sz="2000"/>
          </a:p>
          <a:p>
            <a:pPr indent="-247015" lvl="1" marL="640080" rtl="0" algn="l">
              <a:spcBef>
                <a:spcPts val="400"/>
              </a:spcBef>
              <a:spcAft>
                <a:spcPts val="0"/>
              </a:spcAft>
              <a:buSzPts val="1700"/>
              <a:buChar char="⚫"/>
            </a:pPr>
            <a:r>
              <a:rPr lang="en-US" sz="2000"/>
              <a:t>Can reclaim resources held by process </a:t>
            </a:r>
            <a:r>
              <a:rPr i="1" lang="en-US" sz="2000"/>
              <a:t>P</a:t>
            </a:r>
            <a:r>
              <a:rPr baseline="-25000" lang="en-US" sz="2000"/>
              <a:t>0</a:t>
            </a:r>
            <a:r>
              <a:rPr lang="en-US" sz="2000"/>
              <a:t>, but insufficient resources to fulfill other processes; requests</a:t>
            </a:r>
            <a:endParaRPr sz="2000"/>
          </a:p>
          <a:p>
            <a:pPr indent="-247015" lvl="1" marL="640080" rtl="0" algn="l">
              <a:spcBef>
                <a:spcPts val="400"/>
              </a:spcBef>
              <a:spcAft>
                <a:spcPts val="0"/>
              </a:spcAft>
              <a:buSzPts val="1700"/>
              <a:buChar char="⚫"/>
            </a:pPr>
            <a:r>
              <a:rPr lang="en-US" sz="2000">
                <a:solidFill>
                  <a:srgbClr val="FF0000"/>
                </a:solidFill>
              </a:rPr>
              <a:t>Deadlock exists, consisting of processes </a:t>
            </a:r>
            <a:r>
              <a:rPr i="1" lang="en-US" sz="2000">
                <a:solidFill>
                  <a:srgbClr val="FF0000"/>
                </a:solidFill>
              </a:rPr>
              <a:t>P</a:t>
            </a:r>
            <a:r>
              <a:rPr baseline="-25000" lang="en-US" sz="2000">
                <a:solidFill>
                  <a:srgbClr val="FF0000"/>
                </a:solidFill>
              </a:rPr>
              <a:t>1</a:t>
            </a:r>
            <a:r>
              <a:rPr lang="en-US" sz="2000">
                <a:solidFill>
                  <a:srgbClr val="FF0000"/>
                </a:solidFill>
              </a:rPr>
              <a:t>, </a:t>
            </a:r>
            <a:r>
              <a:rPr baseline="-25000" lang="en-US" sz="2000">
                <a:solidFill>
                  <a:srgbClr val="FF0000"/>
                </a:solidFill>
              </a:rPr>
              <a:t> </a:t>
            </a:r>
            <a:r>
              <a:rPr i="1" lang="en-US" sz="2000">
                <a:solidFill>
                  <a:srgbClr val="FF0000"/>
                </a:solidFill>
              </a:rPr>
              <a:t>P</a:t>
            </a:r>
            <a:r>
              <a:rPr baseline="-25000" lang="en-US" sz="2000">
                <a:solidFill>
                  <a:srgbClr val="FF0000"/>
                </a:solidFill>
              </a:rPr>
              <a:t>2</a:t>
            </a:r>
            <a:r>
              <a:rPr lang="en-US" sz="2000">
                <a:solidFill>
                  <a:srgbClr val="FF0000"/>
                </a:solidFill>
              </a:rPr>
              <a:t>, </a:t>
            </a:r>
            <a:r>
              <a:rPr i="1" lang="en-US" sz="2000">
                <a:solidFill>
                  <a:srgbClr val="FF0000"/>
                </a:solidFill>
              </a:rPr>
              <a:t>P</a:t>
            </a:r>
            <a:r>
              <a:rPr baseline="-25000" lang="en-US" sz="2000">
                <a:solidFill>
                  <a:srgbClr val="FF0000"/>
                </a:solidFill>
              </a:rPr>
              <a:t>3</a:t>
            </a:r>
            <a:r>
              <a:rPr lang="en-US" sz="2000">
                <a:solidFill>
                  <a:srgbClr val="FF0000"/>
                </a:solidFill>
              </a:rPr>
              <a:t>, and </a:t>
            </a:r>
            <a:r>
              <a:rPr i="1" lang="en-US" sz="2000">
                <a:solidFill>
                  <a:srgbClr val="FF0000"/>
                </a:solidFill>
              </a:rPr>
              <a:t>P</a:t>
            </a:r>
            <a:r>
              <a:rPr baseline="-25000" lang="en-US" sz="2000">
                <a:solidFill>
                  <a:srgbClr val="FF0000"/>
                </a:solidFill>
              </a:rPr>
              <a:t>4</a:t>
            </a:r>
            <a:endParaRPr sz="2000">
              <a:solidFill>
                <a:srgbClr val="FF0000"/>
              </a:solidFill>
            </a:endParaRPr>
          </a:p>
        </p:txBody>
      </p:sp>
      <p:pic>
        <p:nvPicPr>
          <p:cNvPr descr="pngfind.com-kingpin-png-4152286 (1).png" id="1493" name="Google Shape;1493;p133"/>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494" name="Google Shape;1494;p133"/>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9" name="Shape 1499"/>
        <p:cNvGrpSpPr/>
        <p:nvPr/>
      </p:nvGrpSpPr>
      <p:grpSpPr>
        <a:xfrm>
          <a:off x="0" y="0"/>
          <a:ext cx="0" cy="0"/>
          <a:chOff x="0" y="0"/>
          <a:chExt cx="0" cy="0"/>
        </a:xfrm>
      </p:grpSpPr>
      <p:sp>
        <p:nvSpPr>
          <p:cNvPr id="1500" name="Google Shape;1500;p134"/>
          <p:cNvSpPr txBox="1"/>
          <p:nvPr>
            <p:ph type="title"/>
          </p:nvPr>
        </p:nvSpPr>
        <p:spPr>
          <a:xfrm>
            <a:off x="508002" y="465138"/>
            <a:ext cx="8588375" cy="4572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006600"/>
              </a:buClr>
              <a:buSzPts val="3600"/>
              <a:buFont typeface="Calibri"/>
              <a:buNone/>
            </a:pPr>
            <a:r>
              <a:rPr b="1" lang="en-US" sz="3600">
                <a:solidFill>
                  <a:srgbClr val="006600"/>
                </a:solidFill>
              </a:rPr>
              <a:t>Recovery from Deadlock</a:t>
            </a:r>
            <a:endParaRPr b="1" sz="3600">
              <a:solidFill>
                <a:srgbClr val="006600"/>
              </a:solidFill>
            </a:endParaRPr>
          </a:p>
        </p:txBody>
      </p:sp>
      <p:sp>
        <p:nvSpPr>
          <p:cNvPr id="1501" name="Google Shape;1501;p134"/>
          <p:cNvSpPr txBox="1"/>
          <p:nvPr>
            <p:ph idx="1" type="body"/>
          </p:nvPr>
        </p:nvSpPr>
        <p:spPr>
          <a:xfrm>
            <a:off x="539552" y="1916833"/>
            <a:ext cx="7694613" cy="460851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80"/>
              <a:buChar char="⚫"/>
            </a:pPr>
            <a:r>
              <a:rPr lang="en-US" sz="2400">
                <a:solidFill>
                  <a:srgbClr val="FF3300"/>
                </a:solidFill>
              </a:rPr>
              <a:t>Abort all deadlocked processes</a:t>
            </a:r>
            <a:endParaRPr sz="2400">
              <a:solidFill>
                <a:srgbClr val="FF3300"/>
              </a:solidFill>
            </a:endParaRPr>
          </a:p>
          <a:p>
            <a:pPr indent="-274320" lvl="0" marL="274320" rtl="0" algn="l">
              <a:spcBef>
                <a:spcPts val="480"/>
              </a:spcBef>
              <a:spcAft>
                <a:spcPts val="0"/>
              </a:spcAft>
              <a:buSzPts val="2280"/>
              <a:buChar char="⚫"/>
            </a:pPr>
            <a:r>
              <a:rPr lang="en-US" sz="2400">
                <a:solidFill>
                  <a:srgbClr val="FF3300"/>
                </a:solidFill>
              </a:rPr>
              <a:t>Abort one process at a time until the deadlock cycle is eliminated</a:t>
            </a:r>
            <a:endParaRPr sz="2400">
              <a:solidFill>
                <a:srgbClr val="FF3300"/>
              </a:solidFill>
            </a:endParaRPr>
          </a:p>
          <a:p>
            <a:pPr indent="-247015" lvl="1" marL="640080" rtl="0" algn="l">
              <a:spcBef>
                <a:spcPts val="400"/>
              </a:spcBef>
              <a:spcAft>
                <a:spcPts val="0"/>
              </a:spcAft>
              <a:buSzPts val="1700"/>
              <a:buChar char="⚫"/>
            </a:pPr>
            <a:r>
              <a:rPr lang="en-US" sz="2000"/>
              <a:t>In which order should we choose to abort?</a:t>
            </a:r>
            <a:endParaRPr sz="2000"/>
          </a:p>
          <a:p>
            <a:pPr indent="-210184" lvl="3" marL="1188720" rtl="0" algn="l">
              <a:spcBef>
                <a:spcPts val="360"/>
              </a:spcBef>
              <a:spcAft>
                <a:spcPts val="0"/>
              </a:spcAft>
              <a:buSzPts val="1170"/>
              <a:buChar char="⚫"/>
            </a:pPr>
            <a:r>
              <a:rPr lang="en-US" sz="1800"/>
              <a:t>Priority of the process</a:t>
            </a:r>
            <a:endParaRPr sz="1800"/>
          </a:p>
          <a:p>
            <a:pPr indent="-210184" lvl="3" marL="1188720" rtl="0" algn="l">
              <a:spcBef>
                <a:spcPts val="360"/>
              </a:spcBef>
              <a:spcAft>
                <a:spcPts val="0"/>
              </a:spcAft>
              <a:buSzPts val="1170"/>
              <a:buChar char="⚫"/>
            </a:pPr>
            <a:r>
              <a:rPr lang="en-US" sz="1800"/>
              <a:t>How long process has computed, and how much longer to completion</a:t>
            </a:r>
            <a:endParaRPr sz="1800"/>
          </a:p>
          <a:p>
            <a:pPr indent="-210184" lvl="3" marL="1188720" rtl="0" algn="l">
              <a:spcBef>
                <a:spcPts val="360"/>
              </a:spcBef>
              <a:spcAft>
                <a:spcPts val="0"/>
              </a:spcAft>
              <a:buSzPts val="1170"/>
              <a:buChar char="⚫"/>
            </a:pPr>
            <a:r>
              <a:rPr lang="en-US" sz="1800"/>
              <a:t>Resources the process has used</a:t>
            </a:r>
            <a:endParaRPr sz="1800"/>
          </a:p>
          <a:p>
            <a:pPr indent="-210184" lvl="3" marL="1188720" rtl="0" algn="l">
              <a:spcBef>
                <a:spcPts val="360"/>
              </a:spcBef>
              <a:spcAft>
                <a:spcPts val="0"/>
              </a:spcAft>
              <a:buSzPts val="1170"/>
              <a:buChar char="⚫"/>
            </a:pPr>
            <a:r>
              <a:rPr lang="en-US" sz="1800"/>
              <a:t>Resources process needs to complete</a:t>
            </a:r>
            <a:endParaRPr sz="1800"/>
          </a:p>
          <a:p>
            <a:pPr indent="-210184" lvl="3" marL="1188720" rtl="0" algn="l">
              <a:spcBef>
                <a:spcPts val="360"/>
              </a:spcBef>
              <a:spcAft>
                <a:spcPts val="0"/>
              </a:spcAft>
              <a:buSzPts val="1170"/>
              <a:buChar char="⚫"/>
            </a:pPr>
            <a:r>
              <a:rPr lang="en-US" sz="1800"/>
              <a:t>How many processes will need to be terminated</a:t>
            </a:r>
            <a:endParaRPr sz="1800"/>
          </a:p>
          <a:p>
            <a:pPr indent="-210184" lvl="3" marL="1188720" rtl="0" algn="l">
              <a:spcBef>
                <a:spcPts val="360"/>
              </a:spcBef>
              <a:spcAft>
                <a:spcPts val="0"/>
              </a:spcAft>
              <a:buSzPts val="1170"/>
              <a:buChar char="⚫"/>
            </a:pPr>
            <a:r>
              <a:rPr lang="en-US" sz="1800"/>
              <a:t>Is process interactive or batch?</a:t>
            </a:r>
            <a:endParaRPr sz="1800"/>
          </a:p>
        </p:txBody>
      </p:sp>
      <p:sp>
        <p:nvSpPr>
          <p:cNvPr id="1502" name="Google Shape;1502;p134"/>
          <p:cNvSpPr/>
          <p:nvPr/>
        </p:nvSpPr>
        <p:spPr>
          <a:xfrm>
            <a:off x="611560" y="1340768"/>
            <a:ext cx="5400600" cy="432048"/>
          </a:xfrm>
          <a:prstGeom prst="rect">
            <a:avLst/>
          </a:prstGeom>
          <a:solidFill>
            <a:srgbClr val="8EC5F7"/>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Constantia"/>
                <a:ea typeface="Constantia"/>
                <a:cs typeface="Constantia"/>
                <a:sym typeface="Constantia"/>
              </a:rPr>
              <a:t>1. Process Termination</a:t>
            </a:r>
            <a:endParaRPr b="1" sz="2800">
              <a:solidFill>
                <a:schemeClr val="dk1"/>
              </a:solidFill>
              <a:latin typeface="Constantia"/>
              <a:ea typeface="Constantia"/>
              <a:cs typeface="Constantia"/>
              <a:sym typeface="Constantia"/>
            </a:endParaRPr>
          </a:p>
        </p:txBody>
      </p:sp>
      <p:pic>
        <p:nvPicPr>
          <p:cNvPr descr="pngfind.com-kingpin-png-4152286 (1).png" id="1503" name="Google Shape;1503;p134"/>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504" name="Google Shape;1504;p13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9" name="Shape 1509"/>
        <p:cNvGrpSpPr/>
        <p:nvPr/>
      </p:nvGrpSpPr>
      <p:grpSpPr>
        <a:xfrm>
          <a:off x="0" y="0"/>
          <a:ext cx="0" cy="0"/>
          <a:chOff x="0" y="0"/>
          <a:chExt cx="0" cy="0"/>
        </a:xfrm>
      </p:grpSpPr>
      <p:sp>
        <p:nvSpPr>
          <p:cNvPr id="1510" name="Google Shape;1510;p135"/>
          <p:cNvSpPr txBox="1"/>
          <p:nvPr>
            <p:ph type="title"/>
          </p:nvPr>
        </p:nvSpPr>
        <p:spPr>
          <a:xfrm>
            <a:off x="755576" y="739552"/>
            <a:ext cx="8020051" cy="4572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sz="2800">
                <a:solidFill>
                  <a:srgbClr val="006600"/>
                </a:solidFill>
              </a:rPr>
              <a:t>Recovery from Deadlock – Contd… </a:t>
            </a:r>
            <a:br>
              <a:rPr b="1" lang="en-US" sz="2800">
                <a:solidFill>
                  <a:srgbClr val="006600"/>
                </a:solidFill>
              </a:rPr>
            </a:br>
            <a:endParaRPr b="1" sz="2800">
              <a:solidFill>
                <a:srgbClr val="006600"/>
              </a:solidFill>
            </a:endParaRPr>
          </a:p>
        </p:txBody>
      </p:sp>
      <p:sp>
        <p:nvSpPr>
          <p:cNvPr id="1511" name="Google Shape;1511;p135"/>
          <p:cNvSpPr txBox="1"/>
          <p:nvPr>
            <p:ph idx="1" type="body"/>
          </p:nvPr>
        </p:nvSpPr>
        <p:spPr>
          <a:xfrm>
            <a:off x="827088" y="2132856"/>
            <a:ext cx="7351712" cy="3832969"/>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Char char="⚫"/>
            </a:pPr>
            <a:r>
              <a:rPr lang="en-US" sz="2000">
                <a:solidFill>
                  <a:srgbClr val="FF0000"/>
                </a:solidFill>
              </a:rPr>
              <a:t>Selecting a victim </a:t>
            </a:r>
            <a:r>
              <a:rPr lang="en-US" sz="2000"/>
              <a:t>– which resource or which process to be preempted? minimize cost</a:t>
            </a:r>
            <a:endParaRPr sz="2000"/>
          </a:p>
          <a:p>
            <a:pPr indent="-274320" lvl="0" marL="274320" rtl="0" algn="l">
              <a:spcBef>
                <a:spcPts val="400"/>
              </a:spcBef>
              <a:spcAft>
                <a:spcPts val="0"/>
              </a:spcAft>
              <a:buSzPts val="1900"/>
              <a:buChar char="⚫"/>
            </a:pPr>
            <a:r>
              <a:rPr lang="en-US" sz="2000">
                <a:solidFill>
                  <a:srgbClr val="FF0000"/>
                </a:solidFill>
              </a:rPr>
              <a:t>Rollback</a:t>
            </a:r>
            <a:r>
              <a:rPr lang="en-US" sz="2000"/>
              <a:t> – return to some safe state, restart process for that state ie. Rollback the process as far as necessary to break the deadlock.</a:t>
            </a:r>
            <a:endParaRPr sz="2000"/>
          </a:p>
          <a:p>
            <a:pPr indent="-274320" lvl="0" marL="274320" rtl="0" algn="l">
              <a:spcBef>
                <a:spcPts val="400"/>
              </a:spcBef>
              <a:spcAft>
                <a:spcPts val="0"/>
              </a:spcAft>
              <a:buSzPts val="1900"/>
              <a:buChar char="⚫"/>
            </a:pPr>
            <a:r>
              <a:rPr lang="en-US" sz="2000">
                <a:solidFill>
                  <a:srgbClr val="FF0000"/>
                </a:solidFill>
              </a:rPr>
              <a:t>Problem: starvation </a:t>
            </a:r>
            <a:r>
              <a:rPr lang="en-US" sz="2000"/>
              <a:t>–  same process may always be picked as victim, include number of rollback in cost factor</a:t>
            </a:r>
            <a:endParaRPr sz="2000"/>
          </a:p>
          <a:p>
            <a:pPr indent="-247015" lvl="1" marL="640080" rtl="0" algn="l">
              <a:spcBef>
                <a:spcPts val="320"/>
              </a:spcBef>
              <a:spcAft>
                <a:spcPts val="0"/>
              </a:spcAft>
              <a:buSzPts val="1360"/>
              <a:buChar char="⚫"/>
            </a:pPr>
            <a:r>
              <a:rPr lang="en-US" sz="1600"/>
              <a:t>Ensure that process can be picked as a victim only finite number of times.</a:t>
            </a:r>
            <a:endParaRPr sz="1600"/>
          </a:p>
        </p:txBody>
      </p:sp>
      <p:sp>
        <p:nvSpPr>
          <p:cNvPr id="1512" name="Google Shape;1512;p135"/>
          <p:cNvSpPr/>
          <p:nvPr/>
        </p:nvSpPr>
        <p:spPr>
          <a:xfrm>
            <a:off x="611560" y="1340768"/>
            <a:ext cx="5400600" cy="432048"/>
          </a:xfrm>
          <a:prstGeom prst="rect">
            <a:avLst/>
          </a:prstGeom>
          <a:solidFill>
            <a:srgbClr val="8EC5F7"/>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Constantia"/>
                <a:ea typeface="Constantia"/>
                <a:cs typeface="Constantia"/>
                <a:sym typeface="Constantia"/>
              </a:rPr>
              <a:t>2. Resource Preemption</a:t>
            </a:r>
            <a:endParaRPr b="1" sz="2800">
              <a:solidFill>
                <a:schemeClr val="dk1"/>
              </a:solidFill>
              <a:latin typeface="Constantia"/>
              <a:ea typeface="Constantia"/>
              <a:cs typeface="Constantia"/>
              <a:sym typeface="Constantia"/>
            </a:endParaRPr>
          </a:p>
        </p:txBody>
      </p:sp>
      <p:pic>
        <p:nvPicPr>
          <p:cNvPr descr="pngfind.com-kingpin-png-4152286 (1).png" id="1513" name="Google Shape;1513;p135"/>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514" name="Google Shape;1514;p135"/>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8" name="Shape 1518"/>
        <p:cNvGrpSpPr/>
        <p:nvPr/>
      </p:nvGrpSpPr>
      <p:grpSpPr>
        <a:xfrm>
          <a:off x="0" y="0"/>
          <a:ext cx="0" cy="0"/>
          <a:chOff x="0" y="0"/>
          <a:chExt cx="0" cy="0"/>
        </a:xfrm>
      </p:grpSpPr>
      <p:sp>
        <p:nvSpPr>
          <p:cNvPr id="1519" name="Google Shape;1519;p136"/>
          <p:cNvSpPr txBox="1"/>
          <p:nvPr>
            <p:ph type="title"/>
          </p:nvPr>
        </p:nvSpPr>
        <p:spPr>
          <a:xfrm>
            <a:off x="447464" y="332656"/>
            <a:ext cx="8229600" cy="9906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References</a:t>
            </a:r>
            <a:endParaRPr/>
          </a:p>
        </p:txBody>
      </p:sp>
      <p:sp>
        <p:nvSpPr>
          <p:cNvPr id="1520" name="Google Shape;1520;p13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2470"/>
              <a:buNone/>
            </a:pPr>
            <a:r>
              <a:rPr lang="en-US"/>
              <a:t>Refer silberschatz, galvin “ operating system concepts” 9</a:t>
            </a:r>
            <a:r>
              <a:rPr baseline="30000" lang="en-US"/>
              <a:t>th</a:t>
            </a:r>
            <a:r>
              <a:rPr lang="en-US"/>
              <a:t> edition</a:t>
            </a:r>
            <a:endParaRPr/>
          </a:p>
          <a:p>
            <a:pPr indent="-117475" lvl="0" marL="274320" rtl="0" algn="l">
              <a:spcBef>
                <a:spcPts val="520"/>
              </a:spcBef>
              <a:spcAft>
                <a:spcPts val="0"/>
              </a:spcAft>
              <a:buSzPts val="2470"/>
              <a:buNone/>
            </a:pPr>
            <a:r>
              <a:t/>
            </a:r>
            <a:endParaRPr/>
          </a:p>
          <a:p>
            <a:pPr indent="-274320" lvl="0" marL="274320" rtl="0" algn="l">
              <a:spcBef>
                <a:spcPts val="520"/>
              </a:spcBef>
              <a:spcAft>
                <a:spcPts val="0"/>
              </a:spcAft>
              <a:buSzPts val="2470"/>
              <a:buChar char="⚫"/>
            </a:pPr>
            <a:r>
              <a:rPr lang="en-US"/>
              <a:t>CPU scheduling and policies – pg no:201-216</a:t>
            </a:r>
            <a:endParaRPr/>
          </a:p>
          <a:p>
            <a:pPr indent="-274320" lvl="0" marL="274320" rtl="0" algn="l">
              <a:spcBef>
                <a:spcPts val="520"/>
              </a:spcBef>
              <a:spcAft>
                <a:spcPts val="0"/>
              </a:spcAft>
              <a:buSzPts val="2470"/>
              <a:buChar char="⚫"/>
            </a:pPr>
            <a:r>
              <a:rPr lang="en-US"/>
              <a:t>Realtime and deadline –pg no: 223 to 230</a:t>
            </a:r>
            <a:endParaRPr/>
          </a:p>
          <a:p>
            <a:pPr indent="-274320" lvl="0" marL="274320" rtl="0" algn="l">
              <a:spcBef>
                <a:spcPts val="520"/>
              </a:spcBef>
              <a:spcAft>
                <a:spcPts val="0"/>
              </a:spcAft>
              <a:buSzPts val="2470"/>
              <a:buChar char="⚫"/>
            </a:pPr>
            <a:r>
              <a:rPr lang="en-US"/>
              <a:t>Process synchronization- pg no:253-275</a:t>
            </a:r>
            <a:endParaRPr/>
          </a:p>
          <a:p>
            <a:pPr indent="-274320" lvl="0" marL="274320" rtl="0" algn="l">
              <a:spcBef>
                <a:spcPts val="520"/>
              </a:spcBef>
              <a:spcAft>
                <a:spcPts val="0"/>
              </a:spcAft>
              <a:buSzPts val="2470"/>
              <a:buChar char="⚫"/>
            </a:pPr>
            <a:r>
              <a:rPr lang="en-US"/>
              <a:t>Deadlocks –pg no:311-334</a:t>
            </a:r>
            <a:endParaRPr/>
          </a:p>
          <a:p>
            <a:pPr indent="-117475" lvl="0" marL="274320" rtl="0" algn="l">
              <a:spcBef>
                <a:spcPts val="520"/>
              </a:spcBef>
              <a:spcAft>
                <a:spcPts val="0"/>
              </a:spcAft>
              <a:buSzPts val="2470"/>
              <a:buNone/>
            </a:pPr>
            <a:r>
              <a:t/>
            </a:r>
            <a:endParaRPr/>
          </a:p>
          <a:p>
            <a:pPr indent="-274320" lvl="0" marL="274320" rtl="0" algn="l">
              <a:spcBef>
                <a:spcPts val="520"/>
              </a:spcBef>
              <a:spcAft>
                <a:spcPts val="0"/>
              </a:spcAft>
              <a:buSzPts val="2470"/>
              <a:buNone/>
            </a:pPr>
            <a:r>
              <a:rPr lang="en-US"/>
              <a:t>( Can also refer to learning resources mentioned in the syllabus )</a:t>
            </a:r>
            <a:endParaRPr/>
          </a:p>
          <a:p>
            <a:pPr indent="-117475" lvl="0" marL="274320" rtl="0" algn="l">
              <a:spcBef>
                <a:spcPts val="520"/>
              </a:spcBef>
              <a:spcAft>
                <a:spcPts val="0"/>
              </a:spcAft>
              <a:buSzPts val="2470"/>
              <a:buNone/>
            </a:pPr>
            <a:r>
              <a:t/>
            </a:r>
            <a:endParaRPr/>
          </a:p>
        </p:txBody>
      </p:sp>
      <p:pic>
        <p:nvPicPr>
          <p:cNvPr descr="pngfind.com-kingpin-png-4152286 (1).png" id="1521" name="Google Shape;1521;p136"/>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522" name="Google Shape;1522;p136"/>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4"/>
          <p:cNvSpPr txBox="1"/>
          <p:nvPr>
            <p:ph type="title"/>
          </p:nvPr>
        </p:nvSpPr>
        <p:spPr>
          <a:xfrm>
            <a:off x="457200" y="704089"/>
            <a:ext cx="8229600" cy="867524"/>
          </a:xfrm>
          <a:prstGeom prst="rect">
            <a:avLst/>
          </a:prstGeom>
          <a:noFill/>
          <a:ln>
            <a:noFill/>
          </a:ln>
        </p:spPr>
        <p:txBody>
          <a:bodyPr anchorCtr="0" anchor="b" bIns="0" lIns="0" spcFirstLastPara="1" rIns="0" wrap="square" tIns="45700">
            <a:normAutofit/>
          </a:bodyPr>
          <a:lstStyle/>
          <a:p>
            <a:pPr indent="0" lvl="0" marL="0" rtl="0" algn="ctr">
              <a:spcBef>
                <a:spcPts val="0"/>
              </a:spcBef>
              <a:spcAft>
                <a:spcPts val="0"/>
              </a:spcAft>
              <a:buClr>
                <a:schemeClr val="dk2"/>
              </a:buClr>
              <a:buSzPts val="5000"/>
              <a:buFont typeface="Times New Roman"/>
              <a:buNone/>
            </a:pPr>
            <a:r>
              <a:rPr lang="en-US">
                <a:latin typeface="Times New Roman"/>
                <a:ea typeface="Times New Roman"/>
                <a:cs typeface="Times New Roman"/>
                <a:sym typeface="Times New Roman"/>
              </a:rPr>
              <a:t>Hardware solution - Overview</a:t>
            </a:r>
            <a:endParaRPr>
              <a:latin typeface="Times New Roman"/>
              <a:ea typeface="Times New Roman"/>
              <a:cs typeface="Times New Roman"/>
              <a:sym typeface="Times New Roman"/>
            </a:endParaRPr>
          </a:p>
        </p:txBody>
      </p:sp>
      <p:pic>
        <p:nvPicPr>
          <p:cNvPr id="218" name="Google Shape;218;p14"/>
          <p:cNvPicPr preferRelativeResize="0"/>
          <p:nvPr>
            <p:ph idx="1" type="body"/>
          </p:nvPr>
        </p:nvPicPr>
        <p:blipFill rotWithShape="1">
          <a:blip r:embed="rId3">
            <a:alphaModFix/>
          </a:blip>
          <a:srcRect b="0" l="0" r="0" t="0"/>
          <a:stretch/>
        </p:blipFill>
        <p:spPr>
          <a:xfrm>
            <a:off x="835026" y="1948656"/>
            <a:ext cx="7473951" cy="4362450"/>
          </a:xfrm>
          <a:prstGeom prst="rect">
            <a:avLst/>
          </a:prstGeom>
          <a:noFill/>
          <a:ln>
            <a:noFill/>
          </a:ln>
        </p:spPr>
      </p:pic>
      <p:sp>
        <p:nvSpPr>
          <p:cNvPr id="219" name="Google Shape;219;p1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pngfind.com-kingpin-png-4152286 (1).png" id="220" name="Google Shape;220;p14"/>
          <p:cNvPicPr preferRelativeResize="0"/>
          <p:nvPr/>
        </p:nvPicPr>
        <p:blipFill rotWithShape="1">
          <a:blip r:embed="rId4">
            <a:alphaModFix/>
          </a:blip>
          <a:srcRect b="0" l="0" r="0" t="0"/>
          <a:stretch/>
        </p:blipFill>
        <p:spPr>
          <a:xfrm>
            <a:off x="7115507" y="342900"/>
            <a:ext cx="1625600" cy="53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Hardware sol..</a:t>
            </a:r>
            <a:endParaRPr sz="3200">
              <a:latin typeface="Times New Roman"/>
              <a:ea typeface="Times New Roman"/>
              <a:cs typeface="Times New Roman"/>
              <a:sym typeface="Times New Roman"/>
            </a:endParaRPr>
          </a:p>
        </p:txBody>
      </p:sp>
      <p:sp>
        <p:nvSpPr>
          <p:cNvPr id="226" name="Google Shape;226;p1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just">
              <a:lnSpc>
                <a:spcPct val="150000"/>
              </a:lnSpc>
              <a:spcBef>
                <a:spcPts val="0"/>
              </a:spcBef>
              <a:spcAft>
                <a:spcPts val="0"/>
              </a:spcAft>
              <a:buSzPts val="1900"/>
              <a:buChar char="⚫"/>
            </a:pPr>
            <a:r>
              <a:rPr lang="en-US" sz="2000"/>
              <a:t>Many modern computer systems therefore provide special hardware instructions that allow us either to test and modify the content of a word or to swap the contents of two words atomically— </a:t>
            </a:r>
            <a:r>
              <a:rPr b="1" lang="en-US" sz="2000"/>
              <a:t>that is, as one uninterruptible unit (TSL/Compare and Swap Instruction)</a:t>
            </a:r>
            <a:r>
              <a:rPr b="1" lang="en-US"/>
              <a:t>. </a:t>
            </a:r>
            <a:endParaRPr b="1"/>
          </a:p>
        </p:txBody>
      </p:sp>
      <p:sp>
        <p:nvSpPr>
          <p:cNvPr id="227" name="Google Shape;227;p15"/>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6"/>
          <p:cNvSpPr txBox="1"/>
          <p:nvPr>
            <p:ph type="title"/>
          </p:nvPr>
        </p:nvSpPr>
        <p:spPr>
          <a:xfrm>
            <a:off x="457200" y="357166"/>
            <a:ext cx="8229600" cy="5000659"/>
          </a:xfrm>
          <a:prstGeom prst="rect">
            <a:avLst/>
          </a:prstGeom>
          <a:noFill/>
          <a:ln>
            <a:noFill/>
          </a:ln>
        </p:spPr>
        <p:txBody>
          <a:bodyPr anchorCtr="0" anchor="b" bIns="0" lIns="0" spcFirstLastPara="1" rIns="0" wrap="square" tIns="45700">
            <a:normAutofit/>
          </a:bodyPr>
          <a:lstStyle/>
          <a:p>
            <a:pPr indent="0" lvl="0" marL="0" rtl="0" algn="l">
              <a:lnSpc>
                <a:spcPct val="150000"/>
              </a:lnSpc>
              <a:spcBef>
                <a:spcPts val="0"/>
              </a:spcBef>
              <a:spcAft>
                <a:spcPts val="0"/>
              </a:spcAft>
              <a:buClr>
                <a:schemeClr val="dk2"/>
              </a:buClr>
              <a:buSzPts val="5000"/>
              <a:buFont typeface="Times New Roman"/>
              <a:buNone/>
            </a:pPr>
            <a:r>
              <a:rPr lang="en-US">
                <a:latin typeface="Times New Roman"/>
                <a:ea typeface="Times New Roman"/>
                <a:cs typeface="Times New Roman"/>
                <a:sym typeface="Times New Roman"/>
              </a:rPr>
              <a:t>        H</a:t>
            </a:r>
            <a:r>
              <a:rPr b="1" lang="en-US" sz="3100">
                <a:latin typeface="Times New Roman"/>
                <a:ea typeface="Times New Roman"/>
                <a:cs typeface="Times New Roman"/>
                <a:sym typeface="Times New Roman"/>
              </a:rPr>
              <a:t>ardware solutions to CS problem</a:t>
            </a:r>
            <a:br>
              <a:rPr b="1" lang="en-US" sz="3100">
                <a:latin typeface="Times New Roman"/>
                <a:ea typeface="Times New Roman"/>
                <a:cs typeface="Times New Roman"/>
                <a:sym typeface="Times New Roman"/>
              </a:rPr>
            </a:br>
            <a:r>
              <a:rPr lang="en-US" sz="3100">
                <a:latin typeface="Times New Roman"/>
                <a:ea typeface="Times New Roman"/>
                <a:cs typeface="Times New Roman"/>
                <a:sym typeface="Times New Roman"/>
              </a:rPr>
              <a:t> </a:t>
            </a:r>
            <a:r>
              <a:rPr lang="en-US" sz="2200">
                <a:latin typeface="Times New Roman"/>
                <a:ea typeface="Times New Roman"/>
                <a:cs typeface="Times New Roman"/>
                <a:sym typeface="Times New Roman"/>
              </a:rPr>
              <a:t>(i) TSL</a:t>
            </a:r>
            <a:br>
              <a:rPr lang="en-US" sz="2200">
                <a:latin typeface="Times New Roman"/>
                <a:ea typeface="Times New Roman"/>
                <a:cs typeface="Times New Roman"/>
                <a:sym typeface="Times New Roman"/>
              </a:rPr>
            </a:br>
            <a:r>
              <a:rPr lang="en-US" sz="2200">
                <a:latin typeface="Times New Roman"/>
                <a:ea typeface="Times New Roman"/>
                <a:cs typeface="Times New Roman"/>
                <a:sym typeface="Times New Roman"/>
              </a:rPr>
              <a:t>(ii) Compare and swap</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233" name="Google Shape;233;p16"/>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pngfind.com-kingpin-png-4152286 (1).png" id="234" name="Google Shape;234;p16"/>
          <p:cNvPicPr preferRelativeResize="0"/>
          <p:nvPr/>
        </p:nvPicPr>
        <p:blipFill rotWithShape="1">
          <a:blip r:embed="rId3">
            <a:alphaModFix/>
          </a:blip>
          <a:srcRect b="0" l="0" r="0" t="0"/>
          <a:stretch/>
        </p:blipFill>
        <p:spPr>
          <a:xfrm>
            <a:off x="7115507" y="342900"/>
            <a:ext cx="1625600" cy="533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17"/>
          <p:cNvPicPr preferRelativeResize="0"/>
          <p:nvPr>
            <p:ph idx="1" type="body"/>
          </p:nvPr>
        </p:nvPicPr>
        <p:blipFill rotWithShape="1">
          <a:blip r:embed="rId3">
            <a:alphaModFix/>
          </a:blip>
          <a:srcRect b="0" l="0" r="0" t="0"/>
          <a:stretch/>
        </p:blipFill>
        <p:spPr>
          <a:xfrm>
            <a:off x="2071669" y="2500306"/>
            <a:ext cx="4873627" cy="2774952"/>
          </a:xfrm>
          <a:prstGeom prst="rect">
            <a:avLst/>
          </a:prstGeom>
          <a:noFill/>
          <a:ln>
            <a:noFill/>
          </a:ln>
        </p:spPr>
      </p:pic>
      <p:sp>
        <p:nvSpPr>
          <p:cNvPr id="240" name="Google Shape;240;p17"/>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pngfind.com-kingpin-png-4152286 (1).png" id="241" name="Google Shape;241;p17"/>
          <p:cNvPicPr preferRelativeResize="0"/>
          <p:nvPr/>
        </p:nvPicPr>
        <p:blipFill rotWithShape="1">
          <a:blip r:embed="rId4">
            <a:alphaModFix/>
          </a:blip>
          <a:srcRect b="0" l="0" r="0" t="0"/>
          <a:stretch/>
        </p:blipFill>
        <p:spPr>
          <a:xfrm>
            <a:off x="7115507" y="342900"/>
            <a:ext cx="1625600" cy="533400"/>
          </a:xfrm>
          <a:prstGeom prst="rect">
            <a:avLst/>
          </a:prstGeom>
          <a:noFill/>
          <a:ln>
            <a:noFill/>
          </a:ln>
        </p:spPr>
      </p:pic>
      <p:sp>
        <p:nvSpPr>
          <p:cNvPr id="242" name="Google Shape;242;p17"/>
          <p:cNvSpPr txBox="1"/>
          <p:nvPr/>
        </p:nvSpPr>
        <p:spPr>
          <a:xfrm>
            <a:off x="857225" y="1214422"/>
            <a:ext cx="72152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General Structure of a process using locks :</a:t>
            </a:r>
            <a:endParaRPr sz="1800">
              <a:solidFill>
                <a:schemeClr val="dk1"/>
              </a:solidFill>
              <a:latin typeface="Constantia"/>
              <a:ea typeface="Constantia"/>
              <a:cs typeface="Constantia"/>
              <a:sym typeface="Constant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8"/>
          <p:cNvSpPr txBox="1"/>
          <p:nvPr>
            <p:ph type="title"/>
          </p:nvPr>
        </p:nvSpPr>
        <p:spPr>
          <a:xfrm>
            <a:off x="285720" y="704088"/>
            <a:ext cx="840108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4000"/>
              <a:buFont typeface="Times New Roman"/>
              <a:buNone/>
            </a:pPr>
            <a:r>
              <a:rPr lang="en-US" sz="4000">
                <a:latin typeface="Times New Roman"/>
                <a:ea typeface="Times New Roman"/>
                <a:cs typeface="Times New Roman"/>
                <a:sym typeface="Times New Roman"/>
              </a:rPr>
              <a:t>(i) Test and set lock (TSL)</a:t>
            </a:r>
            <a:endParaRPr sz="4000">
              <a:latin typeface="Times New Roman"/>
              <a:ea typeface="Times New Roman"/>
              <a:cs typeface="Times New Roman"/>
              <a:sym typeface="Times New Roman"/>
            </a:endParaRPr>
          </a:p>
        </p:txBody>
      </p:sp>
      <p:sp>
        <p:nvSpPr>
          <p:cNvPr id="248" name="Google Shape;248;p1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just">
              <a:lnSpc>
                <a:spcPct val="150000"/>
              </a:lnSpc>
              <a:spcBef>
                <a:spcPts val="0"/>
              </a:spcBef>
              <a:spcAft>
                <a:spcPts val="0"/>
              </a:spcAft>
              <a:buSzPts val="1900"/>
              <a:buChar char="⚫"/>
            </a:pPr>
            <a:r>
              <a:rPr lang="en-US" sz="2000">
                <a:latin typeface="Times New Roman"/>
                <a:ea typeface="Times New Roman"/>
                <a:cs typeface="Times New Roman"/>
                <a:sym typeface="Times New Roman"/>
              </a:rPr>
              <a:t>This instruction reads the contents of a memory location, stores it in a register and then stores a non-zero value at the address. </a:t>
            </a:r>
            <a:endParaRPr sz="2000">
              <a:latin typeface="Times New Roman"/>
              <a:ea typeface="Times New Roman"/>
              <a:cs typeface="Times New Roman"/>
              <a:sym typeface="Times New Roman"/>
            </a:endParaRPr>
          </a:p>
          <a:p>
            <a:pPr indent="-274320" lvl="0" marL="274320" rtl="0" algn="just">
              <a:lnSpc>
                <a:spcPct val="150000"/>
              </a:lnSpc>
              <a:spcBef>
                <a:spcPts val="400"/>
              </a:spcBef>
              <a:spcAft>
                <a:spcPts val="0"/>
              </a:spcAft>
              <a:buSzPts val="1900"/>
              <a:buChar char="⚫"/>
            </a:pPr>
            <a:r>
              <a:rPr lang="en-US" sz="2000">
                <a:latin typeface="Times New Roman"/>
                <a:ea typeface="Times New Roman"/>
                <a:cs typeface="Times New Roman"/>
                <a:sym typeface="Times New Roman"/>
              </a:rPr>
              <a:t>This operation is guaranteed to be indivisible (TSL- atomic). </a:t>
            </a:r>
            <a:endParaRPr sz="2000">
              <a:latin typeface="Times New Roman"/>
              <a:ea typeface="Times New Roman"/>
              <a:cs typeface="Times New Roman"/>
              <a:sym typeface="Times New Roman"/>
            </a:endParaRPr>
          </a:p>
          <a:p>
            <a:pPr indent="-274320" lvl="0" marL="274320" rtl="0" algn="just">
              <a:lnSpc>
                <a:spcPct val="150000"/>
              </a:lnSpc>
              <a:spcBef>
                <a:spcPts val="400"/>
              </a:spcBef>
              <a:spcAft>
                <a:spcPts val="0"/>
              </a:spcAft>
              <a:buSzPts val="1900"/>
              <a:buChar char="⚫"/>
            </a:pPr>
            <a:r>
              <a:rPr lang="en-US" sz="2000">
                <a:latin typeface="Times New Roman"/>
                <a:ea typeface="Times New Roman"/>
                <a:cs typeface="Times New Roman"/>
                <a:sym typeface="Times New Roman"/>
              </a:rPr>
              <a:t>That is, no other process can access that memory location until the TSL instruction has finished</a:t>
            </a:r>
            <a:r>
              <a:rPr lang="en-US" sz="2000"/>
              <a:t>.</a:t>
            </a:r>
            <a:endParaRPr sz="2000"/>
          </a:p>
        </p:txBody>
      </p:sp>
      <p:sp>
        <p:nvSpPr>
          <p:cNvPr id="249" name="Google Shape;249;p18"/>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pngfind.com-kingpin-png-4152286 (1).png" id="250" name="Google Shape;250;p18"/>
          <p:cNvPicPr preferRelativeResize="0"/>
          <p:nvPr/>
        </p:nvPicPr>
        <p:blipFill rotWithShape="1">
          <a:blip r:embed="rId3">
            <a:alphaModFix/>
          </a:blip>
          <a:srcRect b="0" l="0" r="0" t="0"/>
          <a:stretch/>
        </p:blipFill>
        <p:spPr>
          <a:xfrm>
            <a:off x="7115507" y="342900"/>
            <a:ext cx="1625600" cy="533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9"/>
          <p:cNvSpPr txBox="1"/>
          <p:nvPr>
            <p:ph type="title"/>
          </p:nvPr>
        </p:nvSpPr>
        <p:spPr>
          <a:xfrm>
            <a:off x="642911" y="428605"/>
            <a:ext cx="8229600" cy="221453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Times New Roman"/>
              <a:buNone/>
            </a:pPr>
            <a:br>
              <a:rPr lang="en-US" sz="3600">
                <a:latin typeface="Times New Roman"/>
                <a:ea typeface="Times New Roman"/>
                <a:cs typeface="Times New Roman"/>
                <a:sym typeface="Times New Roman"/>
              </a:rPr>
            </a:br>
            <a:br>
              <a:rPr lang="en-US" sz="3600">
                <a:latin typeface="Times New Roman"/>
                <a:ea typeface="Times New Roman"/>
                <a:cs typeface="Times New Roman"/>
                <a:sym typeface="Times New Roman"/>
              </a:rPr>
            </a:br>
            <a:br>
              <a:rPr lang="en-US" sz="3600">
                <a:latin typeface="Times New Roman"/>
                <a:ea typeface="Times New Roman"/>
                <a:cs typeface="Times New Roman"/>
                <a:sym typeface="Times New Roman"/>
              </a:rPr>
            </a:br>
            <a:br>
              <a:rPr lang="en-US" sz="3600">
                <a:latin typeface="Times New Roman"/>
                <a:ea typeface="Times New Roman"/>
                <a:cs typeface="Times New Roman"/>
                <a:sym typeface="Times New Roman"/>
              </a:rPr>
            </a:br>
            <a:br>
              <a:rPr lang="en-US" sz="3600">
                <a:latin typeface="Times New Roman"/>
                <a:ea typeface="Times New Roman"/>
                <a:cs typeface="Times New Roman"/>
                <a:sym typeface="Times New Roman"/>
              </a:rPr>
            </a:br>
            <a:br>
              <a:rPr lang="en-US" sz="3600">
                <a:latin typeface="Times New Roman"/>
                <a:ea typeface="Times New Roman"/>
                <a:cs typeface="Times New Roman"/>
                <a:sym typeface="Times New Roman"/>
              </a:rPr>
            </a:br>
            <a:br>
              <a:rPr lang="en-US" sz="3600">
                <a:latin typeface="Times New Roman"/>
                <a:ea typeface="Times New Roman"/>
                <a:cs typeface="Times New Roman"/>
                <a:sym typeface="Times New Roman"/>
              </a:rPr>
            </a:br>
            <a:br>
              <a:rPr lang="en-US" sz="3600">
                <a:latin typeface="Times New Roman"/>
                <a:ea typeface="Times New Roman"/>
                <a:cs typeface="Times New Roman"/>
                <a:sym typeface="Times New Roman"/>
              </a:rPr>
            </a:br>
            <a:br>
              <a:rPr lang="en-US" sz="3600">
                <a:latin typeface="Times New Roman"/>
                <a:ea typeface="Times New Roman"/>
                <a:cs typeface="Times New Roman"/>
                <a:sym typeface="Times New Roman"/>
              </a:rPr>
            </a:br>
            <a:r>
              <a:rPr lang="en-US" sz="3600">
                <a:latin typeface="Times New Roman"/>
                <a:ea typeface="Times New Roman"/>
                <a:cs typeface="Times New Roman"/>
                <a:sym typeface="Times New Roman"/>
              </a:rPr>
              <a:t> </a:t>
            </a:r>
            <a:br>
              <a:rPr lang="en-US" sz="3600">
                <a:latin typeface="Times New Roman"/>
                <a:ea typeface="Times New Roman"/>
                <a:cs typeface="Times New Roman"/>
                <a:sym typeface="Times New Roman"/>
              </a:rPr>
            </a:br>
            <a:br>
              <a:rPr lang="en-US" sz="3600">
                <a:latin typeface="Times New Roman"/>
                <a:ea typeface="Times New Roman"/>
                <a:cs typeface="Times New Roman"/>
                <a:sym typeface="Times New Roman"/>
              </a:rPr>
            </a:br>
            <a:r>
              <a:rPr lang="en-US" sz="3600">
                <a:latin typeface="Times New Roman"/>
                <a:ea typeface="Times New Roman"/>
                <a:cs typeface="Times New Roman"/>
                <a:sym typeface="Times New Roman"/>
              </a:rPr>
              <a:t> </a:t>
            </a:r>
            <a:br>
              <a:rPr lang="en-US" sz="3600">
                <a:latin typeface="Times New Roman"/>
                <a:ea typeface="Times New Roman"/>
                <a:cs typeface="Times New Roman"/>
                <a:sym typeface="Times New Roman"/>
              </a:rPr>
            </a:br>
            <a:br>
              <a:rPr lang="en-US" sz="3600">
                <a:latin typeface="Times New Roman"/>
                <a:ea typeface="Times New Roman"/>
                <a:cs typeface="Times New Roman"/>
                <a:sym typeface="Times New Roman"/>
              </a:rPr>
            </a:br>
            <a:r>
              <a:rPr lang="en-US" sz="3600">
                <a:latin typeface="Times New Roman"/>
                <a:ea typeface="Times New Roman"/>
                <a:cs typeface="Times New Roman"/>
                <a:sym typeface="Times New Roman"/>
              </a:rPr>
              <a:t>									(i) TSL  Instruction ( Test and Set Lock)</a:t>
            </a:r>
            <a:br>
              <a:rPr lang="en-US" sz="3600">
                <a:latin typeface="Times New Roman"/>
                <a:ea typeface="Times New Roman"/>
                <a:cs typeface="Times New Roman"/>
                <a:sym typeface="Times New Roman"/>
              </a:rPr>
            </a:br>
            <a:br>
              <a:rPr lang="en-US" sz="3600"/>
            </a:br>
            <a:endParaRPr sz="3600"/>
          </a:p>
        </p:txBody>
      </p:sp>
      <p:sp>
        <p:nvSpPr>
          <p:cNvPr id="256" name="Google Shape;256;p19"/>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pngfind.com-kingpin-png-4152286 (1).png" id="257" name="Google Shape;257;p19"/>
          <p:cNvPicPr preferRelativeResize="0"/>
          <p:nvPr/>
        </p:nvPicPr>
        <p:blipFill rotWithShape="1">
          <a:blip r:embed="rId3">
            <a:alphaModFix/>
          </a:blip>
          <a:srcRect b="0" l="0" r="0" t="0"/>
          <a:stretch/>
        </p:blipFill>
        <p:spPr>
          <a:xfrm>
            <a:off x="7115507" y="342900"/>
            <a:ext cx="1625600" cy="533400"/>
          </a:xfrm>
          <a:prstGeom prst="rect">
            <a:avLst/>
          </a:prstGeom>
          <a:noFill/>
          <a:ln>
            <a:noFill/>
          </a:ln>
        </p:spPr>
      </p:pic>
      <p:sp>
        <p:nvSpPr>
          <p:cNvPr id="258" name="Google Shape;258;p19"/>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Defining the Test and Set Lock:</a:t>
            </a:r>
            <a:endParaRPr/>
          </a:p>
          <a:p>
            <a:pPr indent="-117475" lvl="0" marL="274320" rtl="0" algn="l">
              <a:spcBef>
                <a:spcPts val="520"/>
              </a:spcBef>
              <a:spcAft>
                <a:spcPts val="0"/>
              </a:spcAft>
              <a:buSzPts val="2470"/>
              <a:buNone/>
            </a:pPr>
            <a:r>
              <a:t/>
            </a:r>
            <a:endParaRPr/>
          </a:p>
        </p:txBody>
      </p:sp>
      <p:pic>
        <p:nvPicPr>
          <p:cNvPr id="259" name="Google Shape;259;p19"/>
          <p:cNvPicPr preferRelativeResize="0"/>
          <p:nvPr/>
        </p:nvPicPr>
        <p:blipFill rotWithShape="1">
          <a:blip r:embed="rId4">
            <a:alphaModFix/>
          </a:blip>
          <a:srcRect b="0" l="0" r="0" t="0"/>
          <a:stretch/>
        </p:blipFill>
        <p:spPr>
          <a:xfrm>
            <a:off x="2285975" y="2857500"/>
            <a:ext cx="5108399" cy="2410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
          <p:cNvSpPr txBox="1"/>
          <p:nvPr>
            <p:ph type="title"/>
          </p:nvPr>
        </p:nvSpPr>
        <p:spPr>
          <a:xfrm>
            <a:off x="1371600" y="304800"/>
            <a:ext cx="7498080" cy="10668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br>
              <a:rPr lang="en-US"/>
            </a:br>
            <a:br>
              <a:rPr lang="en-US"/>
            </a:br>
            <a:br>
              <a:rPr lang="en-US"/>
            </a:br>
            <a:br>
              <a:rPr lang="en-US"/>
            </a:br>
            <a:r>
              <a:rPr lang="en-US"/>
              <a:t>TOPICS COVERED</a:t>
            </a:r>
            <a:br>
              <a:rPr lang="en-US"/>
            </a:br>
            <a:endParaRPr/>
          </a:p>
        </p:txBody>
      </p:sp>
      <p:sp>
        <p:nvSpPr>
          <p:cNvPr id="124" name="Google Shape;124;p2"/>
          <p:cNvSpPr txBox="1"/>
          <p:nvPr>
            <p:ph idx="1" type="body"/>
          </p:nvPr>
        </p:nvSpPr>
        <p:spPr>
          <a:xfrm>
            <a:off x="381000" y="1143000"/>
            <a:ext cx="8382000" cy="51054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710"/>
              <a:buChar char="⚫"/>
            </a:pPr>
            <a:r>
              <a:rPr lang="en-US" sz="1800"/>
              <a:t>PROCESS SYNCHRONIZATION : </a:t>
            </a:r>
            <a:endParaRPr sz="1800"/>
          </a:p>
          <a:p>
            <a:pPr indent="-274320" lvl="0" marL="274320" rtl="0" algn="l">
              <a:spcBef>
                <a:spcPts val="360"/>
              </a:spcBef>
              <a:spcAft>
                <a:spcPts val="0"/>
              </a:spcAft>
              <a:buSzPts val="1710"/>
              <a:buNone/>
            </a:pPr>
            <a:r>
              <a:rPr lang="en-US" sz="1800"/>
              <a:t>        	Peterson’s solution, Synchronization Hardware, Semaphores, usage, implementation, Classical Problems of synchronization – Readers writers problem, Bounded Buffer Problem,  Dining Philosophers problem (Monitor )</a:t>
            </a:r>
            <a:endParaRPr sz="1800"/>
          </a:p>
          <a:p>
            <a:pPr indent="-274320" lvl="0" marL="274320" rtl="0" algn="l">
              <a:spcBef>
                <a:spcPts val="360"/>
              </a:spcBef>
              <a:spcAft>
                <a:spcPts val="0"/>
              </a:spcAft>
              <a:buSzPts val="1710"/>
              <a:buChar char="⚫"/>
            </a:pPr>
            <a:r>
              <a:rPr lang="en-US" sz="1800"/>
              <a:t>CPU SCHEDULING :</a:t>
            </a:r>
            <a:endParaRPr sz="1800"/>
          </a:p>
          <a:p>
            <a:pPr indent="-274320" lvl="0" marL="274320" rtl="0" algn="l">
              <a:spcBef>
                <a:spcPts val="360"/>
              </a:spcBef>
              <a:spcAft>
                <a:spcPts val="0"/>
              </a:spcAft>
              <a:buSzPts val="1710"/>
              <a:buNone/>
            </a:pPr>
            <a:r>
              <a:rPr lang="en-US" sz="1800"/>
              <a:t>		 FCFS,SJF, Priority scheduling, Round robin, Multilevel queue Scheduling, Multilevel feedback Scheduling.</a:t>
            </a:r>
            <a:endParaRPr sz="1800"/>
          </a:p>
          <a:p>
            <a:pPr indent="-274320" lvl="0" marL="274320" rtl="0" algn="l">
              <a:spcBef>
                <a:spcPts val="360"/>
              </a:spcBef>
              <a:spcAft>
                <a:spcPts val="0"/>
              </a:spcAft>
              <a:buSzPts val="1710"/>
              <a:buChar char="⚫"/>
            </a:pPr>
            <a:r>
              <a:rPr lang="en-US" sz="1800"/>
              <a:t>REAL TIME SCHEDULING: </a:t>
            </a:r>
            <a:endParaRPr sz="1800"/>
          </a:p>
          <a:p>
            <a:pPr indent="-274320" lvl="0" marL="274320" rtl="0" algn="l">
              <a:spcBef>
                <a:spcPts val="360"/>
              </a:spcBef>
              <a:spcAft>
                <a:spcPts val="0"/>
              </a:spcAft>
              <a:buSzPts val="1710"/>
              <a:buNone/>
            </a:pPr>
            <a:r>
              <a:rPr lang="en-US" sz="1800"/>
              <a:t>		Rate Monotonic Scheduling and Deadline Scheduling</a:t>
            </a:r>
            <a:endParaRPr sz="1800"/>
          </a:p>
          <a:p>
            <a:pPr indent="-274320" lvl="0" marL="274320" rtl="0" algn="l">
              <a:spcBef>
                <a:spcPts val="360"/>
              </a:spcBef>
              <a:spcAft>
                <a:spcPts val="0"/>
              </a:spcAft>
              <a:buSzPts val="1710"/>
              <a:buChar char="⚫"/>
            </a:pPr>
            <a:r>
              <a:rPr lang="en-US" sz="1800"/>
              <a:t>DEADLOCKS: </a:t>
            </a:r>
            <a:endParaRPr sz="1800"/>
          </a:p>
          <a:p>
            <a:pPr indent="-274320" lvl="0" marL="274320" rtl="0" algn="l">
              <a:spcBef>
                <a:spcPts val="360"/>
              </a:spcBef>
              <a:spcAft>
                <a:spcPts val="0"/>
              </a:spcAft>
              <a:buSzPts val="1710"/>
              <a:buNone/>
            </a:pPr>
            <a:r>
              <a:rPr lang="en-US" sz="1800"/>
              <a:t>		Necessary conditions, Resource allocation graph, Deadlock prevention methods, Deadlock Avoidance, Detection and Recovery</a:t>
            </a:r>
            <a:endParaRPr sz="1800"/>
          </a:p>
          <a:p>
            <a:pPr indent="-274320" lvl="0" marL="274320" rtl="0" algn="l">
              <a:spcBef>
                <a:spcPts val="360"/>
              </a:spcBef>
              <a:spcAft>
                <a:spcPts val="0"/>
              </a:spcAft>
              <a:buSzPts val="1710"/>
              <a:buNone/>
            </a:pPr>
            <a:r>
              <a:rPr lang="en-US" sz="1800"/>
              <a:t>	</a:t>
            </a:r>
            <a:endParaRPr sz="1800"/>
          </a:p>
          <a:p>
            <a:pPr indent="-274320" lvl="0" marL="274320" rtl="0" algn="l">
              <a:spcBef>
                <a:spcPts val="360"/>
              </a:spcBef>
              <a:spcAft>
                <a:spcPts val="0"/>
              </a:spcAft>
              <a:buSzPts val="1710"/>
              <a:buNone/>
            </a:pPr>
            <a:r>
              <a:t/>
            </a:r>
            <a:endParaRPr sz="1800"/>
          </a:p>
        </p:txBody>
      </p:sp>
      <p:pic>
        <p:nvPicPr>
          <p:cNvPr descr="pngfind.com-kingpin-png-4152286 (1).png" id="125" name="Google Shape;125;p2"/>
          <p:cNvPicPr preferRelativeResize="0"/>
          <p:nvPr/>
        </p:nvPicPr>
        <p:blipFill rotWithShape="1">
          <a:blip r:embed="rId3">
            <a:alphaModFix/>
          </a:blip>
          <a:srcRect b="0" l="0" r="0" t="0"/>
          <a:stretch/>
        </p:blipFill>
        <p:spPr>
          <a:xfrm>
            <a:off x="7115507" y="342900"/>
            <a:ext cx="1625600" cy="533400"/>
          </a:xfrm>
          <a:prstGeom prst="rect">
            <a:avLst/>
          </a:prstGeom>
          <a:noFill/>
          <a:ln>
            <a:noFill/>
          </a:ln>
        </p:spPr>
      </p:pic>
      <p:sp>
        <p:nvSpPr>
          <p:cNvPr id="126" name="Google Shape;126;p2"/>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3200"/>
              <a:buFont typeface="Calibri"/>
              <a:buNone/>
            </a:pPr>
            <a:r>
              <a:rPr lang="en-US" sz="3200"/>
              <a:t>Test and Set Lock Instruction</a:t>
            </a:r>
            <a:endParaRPr sz="3200"/>
          </a:p>
        </p:txBody>
      </p:sp>
      <p:sp>
        <p:nvSpPr>
          <p:cNvPr id="265" name="Google Shape;265;p20"/>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just">
              <a:lnSpc>
                <a:spcPct val="150000"/>
              </a:lnSpc>
              <a:spcBef>
                <a:spcPts val="0"/>
              </a:spcBef>
              <a:spcAft>
                <a:spcPts val="0"/>
              </a:spcAft>
              <a:buSzPts val="1900"/>
              <a:buChar char="⚫"/>
            </a:pPr>
            <a:r>
              <a:rPr lang="en-US" sz="2000">
                <a:latin typeface="Times New Roman"/>
                <a:ea typeface="Times New Roman"/>
                <a:cs typeface="Times New Roman"/>
                <a:sym typeface="Times New Roman"/>
              </a:rPr>
              <a:t>If two TestAndSet() instructions are executed simultaneously (each on a different CPU), they will be executed sequentially in some arbitrary order. </a:t>
            </a:r>
            <a:endParaRPr sz="2000">
              <a:latin typeface="Times New Roman"/>
              <a:ea typeface="Times New Roman"/>
              <a:cs typeface="Times New Roman"/>
              <a:sym typeface="Times New Roman"/>
            </a:endParaRPr>
          </a:p>
          <a:p>
            <a:pPr indent="-274320" lvl="0" marL="274320" rtl="0" algn="just">
              <a:lnSpc>
                <a:spcPct val="150000"/>
              </a:lnSpc>
              <a:spcBef>
                <a:spcPts val="400"/>
              </a:spcBef>
              <a:spcAft>
                <a:spcPts val="0"/>
              </a:spcAft>
              <a:buSzPts val="1900"/>
              <a:buChar char="⚫"/>
            </a:pPr>
            <a:r>
              <a:rPr lang="en-US" sz="2000">
                <a:latin typeface="Times New Roman"/>
                <a:ea typeface="Times New Roman"/>
                <a:cs typeface="Times New Roman"/>
                <a:sym typeface="Times New Roman"/>
              </a:rPr>
              <a:t>If the machine supports the TestAndSet() instruction, then we can implement mutual exclusion by declaring a Boolean variable lock, initialized to false. The structure of a Process using TSL is presented as follows:</a:t>
            </a:r>
            <a:endParaRPr sz="2000">
              <a:latin typeface="Times New Roman"/>
              <a:ea typeface="Times New Roman"/>
              <a:cs typeface="Times New Roman"/>
              <a:sym typeface="Times New Roman"/>
            </a:endParaRPr>
          </a:p>
          <a:p>
            <a:pPr indent="-117475" lvl="0" marL="274320" rtl="0" algn="l">
              <a:spcBef>
                <a:spcPts val="520"/>
              </a:spcBef>
              <a:spcAft>
                <a:spcPts val="0"/>
              </a:spcAft>
              <a:buSzPts val="2470"/>
              <a:buNone/>
            </a:pPr>
            <a:r>
              <a:t/>
            </a:r>
            <a:endParaRPr/>
          </a:p>
        </p:txBody>
      </p:sp>
      <p:sp>
        <p:nvSpPr>
          <p:cNvPr id="266" name="Google Shape;266;p20"/>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General structure of a process using Test and set lock (TSL)</a:t>
            </a:r>
            <a:endParaRPr sz="3200">
              <a:latin typeface="Times New Roman"/>
              <a:ea typeface="Times New Roman"/>
              <a:cs typeface="Times New Roman"/>
              <a:sym typeface="Times New Roman"/>
            </a:endParaRPr>
          </a:p>
        </p:txBody>
      </p:sp>
      <p:pic>
        <p:nvPicPr>
          <p:cNvPr id="272" name="Google Shape;272;p21"/>
          <p:cNvPicPr preferRelativeResize="0"/>
          <p:nvPr>
            <p:ph idx="1" type="body"/>
          </p:nvPr>
        </p:nvPicPr>
        <p:blipFill rotWithShape="1">
          <a:blip r:embed="rId3">
            <a:alphaModFix/>
          </a:blip>
          <a:srcRect b="0" l="0" r="0" t="0"/>
          <a:stretch/>
        </p:blipFill>
        <p:spPr>
          <a:xfrm>
            <a:off x="2214546" y="2357430"/>
            <a:ext cx="3384550" cy="1778000"/>
          </a:xfrm>
          <a:prstGeom prst="rect">
            <a:avLst/>
          </a:prstGeom>
          <a:noFill/>
          <a:ln>
            <a:noFill/>
          </a:ln>
        </p:spPr>
      </p:pic>
      <p:sp>
        <p:nvSpPr>
          <p:cNvPr id="273" name="Google Shape;273;p21"/>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(ii) Compare and swap</a:t>
            </a:r>
            <a:endParaRPr sz="3200">
              <a:latin typeface="Times New Roman"/>
              <a:ea typeface="Times New Roman"/>
              <a:cs typeface="Times New Roman"/>
              <a:sym typeface="Times New Roman"/>
            </a:endParaRPr>
          </a:p>
        </p:txBody>
      </p:sp>
      <p:sp>
        <p:nvSpPr>
          <p:cNvPr id="279" name="Google Shape;279;p2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lnSpc>
                <a:spcPct val="150000"/>
              </a:lnSpc>
              <a:spcBef>
                <a:spcPts val="0"/>
              </a:spcBef>
              <a:spcAft>
                <a:spcPts val="0"/>
              </a:spcAft>
              <a:buSzPts val="1900"/>
              <a:buChar char="⚫"/>
            </a:pPr>
            <a:r>
              <a:rPr lang="en-US" sz="2000">
                <a:latin typeface="Times New Roman"/>
                <a:ea typeface="Times New Roman"/>
                <a:cs typeface="Times New Roman"/>
                <a:sym typeface="Times New Roman"/>
              </a:rPr>
              <a:t>The Swap() instruction, in contrast to the TestAndSet() instruction, operates on the contents of two words.</a:t>
            </a:r>
            <a:endParaRPr sz="2000">
              <a:latin typeface="Times New Roman"/>
              <a:ea typeface="Times New Roman"/>
              <a:cs typeface="Times New Roman"/>
              <a:sym typeface="Times New Roman"/>
            </a:endParaRPr>
          </a:p>
          <a:p>
            <a:pPr indent="-274320" lvl="0" marL="274320" rtl="0" algn="l">
              <a:lnSpc>
                <a:spcPct val="150000"/>
              </a:lnSpc>
              <a:spcBef>
                <a:spcPts val="400"/>
              </a:spcBef>
              <a:spcAft>
                <a:spcPts val="0"/>
              </a:spcAft>
              <a:buSzPts val="1900"/>
              <a:buChar char="⚫"/>
            </a:pPr>
            <a:r>
              <a:rPr lang="en-US" sz="2000">
                <a:latin typeface="Times New Roman"/>
                <a:ea typeface="Times New Roman"/>
                <a:cs typeface="Times New Roman"/>
                <a:sym typeface="Times New Roman"/>
              </a:rPr>
              <a:t>Like the TestAndSet() instruction, it is executed atomically. If the machine supports the Swap() instruction, then mutual exclusion can be provided as follows:</a:t>
            </a:r>
            <a:endParaRPr sz="2000">
              <a:latin typeface="Times New Roman"/>
              <a:ea typeface="Times New Roman"/>
              <a:cs typeface="Times New Roman"/>
              <a:sym typeface="Times New Roman"/>
            </a:endParaRPr>
          </a:p>
          <a:p>
            <a:pPr indent="-274320" lvl="0" marL="274320" rtl="0" algn="l">
              <a:lnSpc>
                <a:spcPct val="150000"/>
              </a:lnSpc>
              <a:spcBef>
                <a:spcPts val="400"/>
              </a:spcBef>
              <a:spcAft>
                <a:spcPts val="0"/>
              </a:spcAft>
              <a:buSzPts val="1900"/>
              <a:buChar char="⚫"/>
            </a:pPr>
            <a:r>
              <a:rPr lang="en-US" sz="2000">
                <a:latin typeface="Times New Roman"/>
                <a:ea typeface="Times New Roman"/>
                <a:cs typeface="Times New Roman"/>
                <a:sym typeface="Times New Roman"/>
              </a:rPr>
              <a:t> A global Boolean variable lock is declared and is initialized to false. In addition, each process has a local Boolean variable key. </a:t>
            </a:r>
            <a:endParaRPr sz="2000">
              <a:latin typeface="Times New Roman"/>
              <a:ea typeface="Times New Roman"/>
              <a:cs typeface="Times New Roman"/>
              <a:sym typeface="Times New Roman"/>
            </a:endParaRPr>
          </a:p>
          <a:p>
            <a:pPr indent="-274320" lvl="0" marL="274320" rtl="0" algn="l">
              <a:lnSpc>
                <a:spcPct val="150000"/>
              </a:lnSpc>
              <a:spcBef>
                <a:spcPts val="400"/>
              </a:spcBef>
              <a:spcAft>
                <a:spcPts val="0"/>
              </a:spcAft>
              <a:buSzPts val="1900"/>
              <a:buChar char="⚫"/>
            </a:pPr>
            <a:r>
              <a:rPr lang="en-US" sz="2000">
                <a:latin typeface="Times New Roman"/>
                <a:ea typeface="Times New Roman"/>
                <a:cs typeface="Times New Roman"/>
                <a:sym typeface="Times New Roman"/>
              </a:rPr>
              <a:t>The structure of process Pi is given in the next slide.</a:t>
            </a:r>
            <a:endParaRPr sz="2000">
              <a:latin typeface="Times New Roman"/>
              <a:ea typeface="Times New Roman"/>
              <a:cs typeface="Times New Roman"/>
              <a:sym typeface="Times New Roman"/>
            </a:endParaRPr>
          </a:p>
        </p:txBody>
      </p:sp>
      <p:sp>
        <p:nvSpPr>
          <p:cNvPr id="280" name="Google Shape;280;p22"/>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3"/>
          <p:cNvSpPr txBox="1"/>
          <p:nvPr>
            <p:ph type="title"/>
          </p:nvPr>
        </p:nvSpPr>
        <p:spPr>
          <a:xfrm>
            <a:off x="457200" y="704089"/>
            <a:ext cx="8229600" cy="1010399"/>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3200"/>
              <a:buFont typeface="Times New Roman"/>
              <a:buNone/>
            </a:pPr>
            <a:r>
              <a:rPr lang="en-US" sz="3200">
                <a:latin typeface="Times New Roman"/>
                <a:ea typeface="Times New Roman"/>
                <a:cs typeface="Times New Roman"/>
                <a:sym typeface="Times New Roman"/>
              </a:rPr>
              <a:t>(ii) </a:t>
            </a:r>
            <a:r>
              <a:rPr lang="en-US" sz="2000">
                <a:latin typeface="Times New Roman"/>
                <a:ea typeface="Times New Roman"/>
                <a:cs typeface="Times New Roman"/>
                <a:sym typeface="Times New Roman"/>
              </a:rPr>
              <a:t>Compare and swap Instruction</a:t>
            </a:r>
            <a:endParaRPr sz="2000">
              <a:latin typeface="Times New Roman"/>
              <a:ea typeface="Times New Roman"/>
              <a:cs typeface="Times New Roman"/>
              <a:sym typeface="Times New Roman"/>
            </a:endParaRPr>
          </a:p>
        </p:txBody>
      </p:sp>
      <p:sp>
        <p:nvSpPr>
          <p:cNvPr id="286" name="Google Shape;286;p23"/>
          <p:cNvSpPr txBox="1"/>
          <p:nvPr/>
        </p:nvSpPr>
        <p:spPr>
          <a:xfrm>
            <a:off x="395537" y="1285860"/>
            <a:ext cx="8154987" cy="919202"/>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dk2"/>
              </a:buClr>
              <a:buSzPts val="1800"/>
              <a:buFont typeface="Calibri"/>
              <a:buNone/>
            </a:pPr>
            <a:r>
              <a:t/>
            </a:r>
            <a:endParaRPr b="1" sz="1800">
              <a:solidFill>
                <a:srgbClr val="FF0000"/>
              </a:solidFill>
              <a:latin typeface="Calibri"/>
              <a:ea typeface="Calibri"/>
              <a:cs typeface="Calibri"/>
              <a:sym typeface="Calibri"/>
            </a:endParaRPr>
          </a:p>
        </p:txBody>
      </p:sp>
      <p:sp>
        <p:nvSpPr>
          <p:cNvPr id="287" name="Google Shape;287;p23"/>
          <p:cNvSpPr txBox="1"/>
          <p:nvPr/>
        </p:nvSpPr>
        <p:spPr>
          <a:xfrm>
            <a:off x="1259634" y="2071679"/>
            <a:ext cx="7109639"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b="1" lang="en-US" sz="2000">
                <a:solidFill>
                  <a:schemeClr val="dk1"/>
                </a:solidFill>
                <a:latin typeface="Courier New"/>
                <a:ea typeface="Courier New"/>
                <a:cs typeface="Courier New"/>
                <a:sym typeface="Courier New"/>
              </a:rPr>
              <a:t>do {</a:t>
            </a:r>
            <a:br>
              <a:rPr b="1" lang="en-US" sz="2000">
                <a:solidFill>
                  <a:schemeClr val="dk1"/>
                </a:solidFill>
                <a:latin typeface="Courier New"/>
                <a:ea typeface="Courier New"/>
                <a:cs typeface="Courier New"/>
                <a:sym typeface="Courier New"/>
              </a:rPr>
            </a:br>
            <a:r>
              <a:rPr b="1" lang="en-US" sz="2000">
                <a:solidFill>
                  <a:schemeClr val="dk1"/>
                </a:solidFill>
                <a:latin typeface="Courier New"/>
                <a:ea typeface="Courier New"/>
                <a:cs typeface="Courier New"/>
                <a:sym typeface="Courier New"/>
              </a:rPr>
              <a:t>   while (compare_and_swap(&amp;lock, 0 , 1)!=0) </a:t>
            </a:r>
            <a:endParaRPr b="1" sz="20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2000"/>
              <a:buFont typeface="Arial"/>
              <a:buNone/>
            </a:pPr>
            <a:r>
              <a:rPr b="1" lang="en-US" sz="2000">
                <a:solidFill>
                  <a:schemeClr val="dk1"/>
                </a:solidFill>
                <a:latin typeface="Courier New"/>
                <a:ea typeface="Courier New"/>
                <a:cs typeface="Courier New"/>
                <a:sym typeface="Courier New"/>
              </a:rPr>
              <a:t>      ; /* do nothing */ </a:t>
            </a:r>
            <a:endParaRPr b="1" sz="20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2000"/>
              <a:buFont typeface="Arial"/>
              <a:buNone/>
            </a:pPr>
            <a:r>
              <a:rPr b="1" lang="en-US" sz="2000">
                <a:solidFill>
                  <a:schemeClr val="dk1"/>
                </a:solidFill>
                <a:latin typeface="Courier New"/>
                <a:ea typeface="Courier New"/>
                <a:cs typeface="Courier New"/>
                <a:sym typeface="Courier New"/>
              </a:rPr>
              <a:t>   /* critical section */ </a:t>
            </a:r>
            <a:endParaRPr b="1" sz="20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2000"/>
              <a:buFont typeface="Arial"/>
              <a:buNone/>
            </a:pPr>
            <a:r>
              <a:rPr b="1" lang="en-US" sz="2000">
                <a:solidFill>
                  <a:schemeClr val="dk1"/>
                </a:solidFill>
                <a:latin typeface="Courier New"/>
                <a:ea typeface="Courier New"/>
                <a:cs typeface="Courier New"/>
                <a:sym typeface="Courier New"/>
              </a:rPr>
              <a:t>   lock = 0; </a:t>
            </a:r>
            <a:endParaRPr b="1" sz="20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2000"/>
              <a:buFont typeface="Arial"/>
              <a:buNone/>
            </a:pPr>
            <a:r>
              <a:rPr b="1" lang="en-US" sz="2000">
                <a:solidFill>
                  <a:schemeClr val="dk1"/>
                </a:solidFill>
                <a:latin typeface="Courier New"/>
                <a:ea typeface="Courier New"/>
                <a:cs typeface="Courier New"/>
                <a:sym typeface="Courier New"/>
              </a:rPr>
              <a:t>   /* remainder section */ </a:t>
            </a:r>
            <a:endParaRPr b="1" sz="20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2000"/>
              <a:buFont typeface="Arial"/>
              <a:buNone/>
            </a:pPr>
            <a:r>
              <a:rPr b="1" lang="en-US" sz="2000">
                <a:solidFill>
                  <a:schemeClr val="dk1"/>
                </a:solidFill>
                <a:latin typeface="Courier New"/>
                <a:ea typeface="Courier New"/>
                <a:cs typeface="Courier New"/>
                <a:sym typeface="Courier New"/>
              </a:rPr>
              <a:t>} while (true); </a:t>
            </a:r>
            <a:endParaRPr b="1" sz="20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2000">
              <a:solidFill>
                <a:schemeClr val="dk1"/>
              </a:solidFill>
              <a:latin typeface="Verdana"/>
              <a:ea typeface="Verdana"/>
              <a:cs typeface="Verdana"/>
              <a:sym typeface="Verdana"/>
            </a:endParaRPr>
          </a:p>
        </p:txBody>
      </p:sp>
      <p:sp>
        <p:nvSpPr>
          <p:cNvPr id="288" name="Google Shape;288;p23"/>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pngfind.com-kingpin-png-4152286 (1).png" id="289" name="Google Shape;289;p23"/>
          <p:cNvPicPr preferRelativeResize="0"/>
          <p:nvPr/>
        </p:nvPicPr>
        <p:blipFill rotWithShape="1">
          <a:blip r:embed="rId3">
            <a:alphaModFix/>
          </a:blip>
          <a:srcRect b="0" l="0" r="0" t="0"/>
          <a:stretch/>
        </p:blipFill>
        <p:spPr>
          <a:xfrm>
            <a:off x="7115507" y="342900"/>
            <a:ext cx="1625600" cy="533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2400"/>
              <a:buFont typeface="Times New Roman"/>
              <a:buNone/>
            </a:pPr>
            <a:r>
              <a:rPr b="1" lang="en-US" sz="2400">
                <a:latin typeface="Times New Roman"/>
                <a:ea typeface="Times New Roman"/>
                <a:cs typeface="Times New Roman"/>
                <a:sym typeface="Times New Roman"/>
              </a:rPr>
              <a:t>Note:</a:t>
            </a:r>
            <a:endParaRPr b="1" sz="2400">
              <a:latin typeface="Times New Roman"/>
              <a:ea typeface="Times New Roman"/>
              <a:cs typeface="Times New Roman"/>
              <a:sym typeface="Times New Roman"/>
            </a:endParaRPr>
          </a:p>
        </p:txBody>
      </p:sp>
      <p:sp>
        <p:nvSpPr>
          <p:cNvPr id="295" name="Google Shape;295;p2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just">
              <a:lnSpc>
                <a:spcPct val="150000"/>
              </a:lnSpc>
              <a:spcBef>
                <a:spcPts val="0"/>
              </a:spcBef>
              <a:spcAft>
                <a:spcPts val="0"/>
              </a:spcAft>
              <a:buSzPts val="1900"/>
              <a:buChar char="⚫"/>
            </a:pPr>
            <a:r>
              <a:rPr lang="en-US" sz="2000"/>
              <a:t>Although mutual exclusion exclusion is guarenteed. Bounded waiting is not met in both Test and set Lock &amp; Compare and swap  methods. </a:t>
            </a:r>
            <a:r>
              <a:rPr b="1" lang="en-US" sz="2000"/>
              <a:t>Hence, to fulfill all 3 conditions for the Critical section problem following  improved version of TSL is introduced</a:t>
            </a:r>
            <a:r>
              <a:rPr lang="en-US" sz="2000"/>
              <a:t>.</a:t>
            </a:r>
            <a:endParaRPr sz="2000"/>
          </a:p>
        </p:txBody>
      </p:sp>
      <p:sp>
        <p:nvSpPr>
          <p:cNvPr id="296" name="Google Shape;296;p2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5"/>
          <p:cNvSpPr txBox="1"/>
          <p:nvPr>
            <p:ph type="title"/>
          </p:nvPr>
        </p:nvSpPr>
        <p:spPr>
          <a:xfrm>
            <a:off x="457200" y="704088"/>
            <a:ext cx="8229600" cy="796086"/>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2800"/>
              <a:buFont typeface="Times New Roman"/>
              <a:buNone/>
            </a:pPr>
            <a:r>
              <a:rPr lang="en-US" sz="2800">
                <a:latin typeface="Times New Roman"/>
                <a:ea typeface="Times New Roman"/>
                <a:cs typeface="Times New Roman"/>
                <a:sym typeface="Times New Roman"/>
              </a:rPr>
              <a:t>Data structures used.. (Improved version) TSL</a:t>
            </a:r>
            <a:endParaRPr sz="2800">
              <a:latin typeface="Times New Roman"/>
              <a:ea typeface="Times New Roman"/>
              <a:cs typeface="Times New Roman"/>
              <a:sym typeface="Times New Roman"/>
            </a:endParaRPr>
          </a:p>
        </p:txBody>
      </p:sp>
      <p:sp>
        <p:nvSpPr>
          <p:cNvPr id="302" name="Google Shape;302;p25"/>
          <p:cNvSpPr txBox="1"/>
          <p:nvPr>
            <p:ph idx="1" type="body"/>
          </p:nvPr>
        </p:nvSpPr>
        <p:spPr>
          <a:xfrm>
            <a:off x="457200" y="2214554"/>
            <a:ext cx="8229600" cy="411004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Char char="⚫"/>
            </a:pPr>
            <a:r>
              <a:rPr lang="en-US" sz="2000"/>
              <a:t>boolean waiting[n]; </a:t>
            </a:r>
            <a:endParaRPr sz="2000"/>
          </a:p>
          <a:p>
            <a:pPr indent="-274320" lvl="0" marL="274320" rtl="0" algn="l">
              <a:spcBef>
                <a:spcPts val="400"/>
              </a:spcBef>
              <a:spcAft>
                <a:spcPts val="0"/>
              </a:spcAft>
              <a:buSzPts val="1900"/>
              <a:buChar char="⚫"/>
            </a:pPr>
            <a:r>
              <a:rPr lang="en-US" sz="2000"/>
              <a:t>boolean lock;</a:t>
            </a:r>
            <a:endParaRPr sz="2000"/>
          </a:p>
          <a:p>
            <a:pPr indent="-153670" lvl="0" marL="274320" rtl="0" algn="l">
              <a:spcBef>
                <a:spcPts val="400"/>
              </a:spcBef>
              <a:spcAft>
                <a:spcPts val="0"/>
              </a:spcAft>
              <a:buSzPts val="1900"/>
              <a:buNone/>
            </a:pPr>
            <a:r>
              <a:t/>
            </a:r>
            <a:endParaRPr sz="2000"/>
          </a:p>
          <a:p>
            <a:pPr indent="-274320" lvl="0" marL="274320" rtl="0" algn="l">
              <a:spcBef>
                <a:spcPts val="400"/>
              </a:spcBef>
              <a:spcAft>
                <a:spcPts val="0"/>
              </a:spcAft>
              <a:buSzPts val="1900"/>
              <a:buChar char="⚫"/>
            </a:pPr>
            <a:r>
              <a:rPr lang="en-US" sz="2000"/>
              <a:t>Initially all the variables are initialized to False.</a:t>
            </a:r>
            <a:endParaRPr sz="2000"/>
          </a:p>
        </p:txBody>
      </p:sp>
      <p:sp>
        <p:nvSpPr>
          <p:cNvPr id="303" name="Google Shape;303;p25"/>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6"/>
          <p:cNvSpPr txBox="1"/>
          <p:nvPr>
            <p:ph type="title"/>
          </p:nvPr>
        </p:nvSpPr>
        <p:spPr>
          <a:xfrm>
            <a:off x="457200" y="704088"/>
            <a:ext cx="840108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2800"/>
              <a:buFont typeface="Times New Roman"/>
              <a:buNone/>
            </a:pPr>
            <a:r>
              <a:rPr lang="en-US" sz="2800">
                <a:latin typeface="Times New Roman"/>
                <a:ea typeface="Times New Roman"/>
                <a:cs typeface="Times New Roman"/>
                <a:sym typeface="Times New Roman"/>
              </a:rPr>
              <a:t>Bounded waiting Mutual exclusion with Test and set Lock</a:t>
            </a:r>
            <a:endParaRPr sz="2800">
              <a:latin typeface="Times New Roman"/>
              <a:ea typeface="Times New Roman"/>
              <a:cs typeface="Times New Roman"/>
              <a:sym typeface="Times New Roman"/>
            </a:endParaRPr>
          </a:p>
        </p:txBody>
      </p:sp>
      <p:pic>
        <p:nvPicPr>
          <p:cNvPr id="309" name="Google Shape;309;p26"/>
          <p:cNvPicPr preferRelativeResize="0"/>
          <p:nvPr>
            <p:ph idx="1" type="body"/>
          </p:nvPr>
        </p:nvPicPr>
        <p:blipFill rotWithShape="1">
          <a:blip r:embed="rId3">
            <a:alphaModFix/>
          </a:blip>
          <a:srcRect b="0" l="0" r="0" t="0"/>
          <a:stretch/>
        </p:blipFill>
        <p:spPr>
          <a:xfrm>
            <a:off x="2071670" y="2143116"/>
            <a:ext cx="3695700" cy="3276600"/>
          </a:xfrm>
          <a:prstGeom prst="rect">
            <a:avLst/>
          </a:prstGeom>
          <a:noFill/>
          <a:ln>
            <a:noFill/>
          </a:ln>
        </p:spPr>
      </p:pic>
      <p:sp>
        <p:nvSpPr>
          <p:cNvPr id="310" name="Google Shape;310;p26"/>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7"/>
          <p:cNvSpPr txBox="1"/>
          <p:nvPr>
            <p:ph type="title"/>
          </p:nvPr>
        </p:nvSpPr>
        <p:spPr>
          <a:xfrm>
            <a:off x="428596" y="57148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2800"/>
              <a:buFont typeface="Times New Roman"/>
              <a:buNone/>
            </a:pPr>
            <a:r>
              <a:rPr lang="en-US" sz="2800">
                <a:latin typeface="Times New Roman"/>
                <a:ea typeface="Times New Roman"/>
                <a:cs typeface="Times New Roman"/>
                <a:sym typeface="Times New Roman"/>
              </a:rPr>
              <a:t>Explanation</a:t>
            </a:r>
            <a:endParaRPr sz="2800">
              <a:latin typeface="Times New Roman"/>
              <a:ea typeface="Times New Roman"/>
              <a:cs typeface="Times New Roman"/>
              <a:sym typeface="Times New Roman"/>
            </a:endParaRPr>
          </a:p>
        </p:txBody>
      </p:sp>
      <p:sp>
        <p:nvSpPr>
          <p:cNvPr id="316" name="Google Shape;316;p2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Char char="⚫"/>
            </a:pPr>
            <a:r>
              <a:rPr lang="en-US" sz="2000">
                <a:latin typeface="Times New Roman"/>
                <a:ea typeface="Times New Roman"/>
                <a:cs typeface="Times New Roman"/>
                <a:sym typeface="Times New Roman"/>
              </a:rPr>
              <a:t>These data structures are initialized to false. </a:t>
            </a:r>
            <a:endParaRPr sz="2000">
              <a:latin typeface="Times New Roman"/>
              <a:ea typeface="Times New Roman"/>
              <a:cs typeface="Times New Roman"/>
              <a:sym typeface="Times New Roman"/>
            </a:endParaRPr>
          </a:p>
          <a:p>
            <a:pPr indent="-274320" lvl="0" marL="274320" rtl="0" algn="l">
              <a:spcBef>
                <a:spcPts val="400"/>
              </a:spcBef>
              <a:spcAft>
                <a:spcPts val="0"/>
              </a:spcAft>
              <a:buSzPts val="1900"/>
              <a:buChar char="⚫"/>
            </a:pPr>
            <a:r>
              <a:rPr lang="en-US" sz="2000">
                <a:latin typeface="Times New Roman"/>
                <a:ea typeface="Times New Roman"/>
                <a:cs typeface="Times New Roman"/>
                <a:sym typeface="Times New Roman"/>
              </a:rPr>
              <a:t>To prove that the mutualexclusion requirement is met, we note that process Pi can enter its critical section only if either waiting[i] == false or key == false. </a:t>
            </a:r>
            <a:endParaRPr sz="2000">
              <a:latin typeface="Times New Roman"/>
              <a:ea typeface="Times New Roman"/>
              <a:cs typeface="Times New Roman"/>
              <a:sym typeface="Times New Roman"/>
            </a:endParaRPr>
          </a:p>
          <a:p>
            <a:pPr indent="-274320" lvl="0" marL="274320" rtl="0" algn="l">
              <a:spcBef>
                <a:spcPts val="400"/>
              </a:spcBef>
              <a:spcAft>
                <a:spcPts val="0"/>
              </a:spcAft>
              <a:buSzPts val="1900"/>
              <a:buChar char="⚫"/>
            </a:pPr>
            <a:r>
              <a:rPr lang="en-US" sz="2000">
                <a:latin typeface="Times New Roman"/>
                <a:ea typeface="Times New Roman"/>
                <a:cs typeface="Times New Roman"/>
                <a:sym typeface="Times New Roman"/>
              </a:rPr>
              <a:t>The value of key can become false only if the TestAndSet() is executed.</a:t>
            </a:r>
            <a:endParaRPr sz="2000">
              <a:latin typeface="Times New Roman"/>
              <a:ea typeface="Times New Roman"/>
              <a:cs typeface="Times New Roman"/>
              <a:sym typeface="Times New Roman"/>
            </a:endParaRPr>
          </a:p>
          <a:p>
            <a:pPr indent="-274320" lvl="0" marL="274320" rtl="0" algn="l">
              <a:spcBef>
                <a:spcPts val="400"/>
              </a:spcBef>
              <a:spcAft>
                <a:spcPts val="0"/>
              </a:spcAft>
              <a:buSzPts val="1900"/>
              <a:buChar char="⚫"/>
            </a:pPr>
            <a:r>
              <a:rPr lang="en-US" sz="2000">
                <a:latin typeface="Times New Roman"/>
                <a:ea typeface="Times New Roman"/>
                <a:cs typeface="Times New Roman"/>
                <a:sym typeface="Times New Roman"/>
              </a:rPr>
              <a:t> The first process to execute the TestAndSet() will find key == false; all others must wait. </a:t>
            </a:r>
            <a:endParaRPr sz="2000">
              <a:latin typeface="Times New Roman"/>
              <a:ea typeface="Times New Roman"/>
              <a:cs typeface="Times New Roman"/>
              <a:sym typeface="Times New Roman"/>
            </a:endParaRPr>
          </a:p>
          <a:p>
            <a:pPr indent="-274320" lvl="0" marL="274320" rtl="0" algn="l">
              <a:spcBef>
                <a:spcPts val="400"/>
              </a:spcBef>
              <a:spcAft>
                <a:spcPts val="0"/>
              </a:spcAft>
              <a:buSzPts val="1900"/>
              <a:buChar char="⚫"/>
            </a:pPr>
            <a:r>
              <a:rPr lang="en-US" sz="2000">
                <a:latin typeface="Times New Roman"/>
                <a:ea typeface="Times New Roman"/>
                <a:cs typeface="Times New Roman"/>
                <a:sym typeface="Times New Roman"/>
              </a:rPr>
              <a:t>The variable waiting[i] can become false only if another process leaves its critical section; only one waiting[i] is set to false, maintaining the mutual-exclusion requirement</a:t>
            </a:r>
            <a:endParaRPr sz="2000">
              <a:latin typeface="Times New Roman"/>
              <a:ea typeface="Times New Roman"/>
              <a:cs typeface="Times New Roman"/>
              <a:sym typeface="Times New Roman"/>
            </a:endParaRPr>
          </a:p>
        </p:txBody>
      </p:sp>
      <p:sp>
        <p:nvSpPr>
          <p:cNvPr id="317" name="Google Shape;317;p27"/>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Contd..</a:t>
            </a:r>
            <a:endParaRPr/>
          </a:p>
        </p:txBody>
      </p:sp>
      <p:sp>
        <p:nvSpPr>
          <p:cNvPr id="323" name="Google Shape;323;p2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1900"/>
              <a:buChar char="⚫"/>
            </a:pPr>
            <a:r>
              <a:rPr lang="en-US" sz="2000">
                <a:latin typeface="Times New Roman"/>
                <a:ea typeface="Times New Roman"/>
                <a:cs typeface="Times New Roman"/>
                <a:sym typeface="Times New Roman"/>
              </a:rPr>
              <a:t>To prove that the progress requirement is met, we note that the arguments presented for mutual exclusion also apply here, since a process exiting the critical section either sets lock to false or sets waiting[j] to false. </a:t>
            </a:r>
            <a:endParaRPr sz="2000">
              <a:latin typeface="Times New Roman"/>
              <a:ea typeface="Times New Roman"/>
              <a:cs typeface="Times New Roman"/>
              <a:sym typeface="Times New Roman"/>
            </a:endParaRPr>
          </a:p>
          <a:p>
            <a:pPr indent="-274320" lvl="0" marL="274320" rtl="0" algn="just">
              <a:spcBef>
                <a:spcPts val="400"/>
              </a:spcBef>
              <a:spcAft>
                <a:spcPts val="0"/>
              </a:spcAft>
              <a:buSzPts val="1900"/>
              <a:buNone/>
            </a:pPr>
            <a:r>
              <a:t/>
            </a:r>
            <a:endParaRPr sz="2000">
              <a:latin typeface="Times New Roman"/>
              <a:ea typeface="Times New Roman"/>
              <a:cs typeface="Times New Roman"/>
              <a:sym typeface="Times New Roman"/>
            </a:endParaRPr>
          </a:p>
          <a:p>
            <a:pPr indent="-274320" lvl="0" marL="274320" rtl="0" algn="just">
              <a:spcBef>
                <a:spcPts val="400"/>
              </a:spcBef>
              <a:spcAft>
                <a:spcPts val="0"/>
              </a:spcAft>
              <a:buSzPts val="1900"/>
              <a:buChar char="⚫"/>
            </a:pPr>
            <a:r>
              <a:rPr lang="en-US" sz="2000">
                <a:latin typeface="Times New Roman"/>
                <a:ea typeface="Times New Roman"/>
                <a:cs typeface="Times New Roman"/>
                <a:sym typeface="Times New Roman"/>
              </a:rPr>
              <a:t>Both allow a process that is waiting to enter its critical section to proceed. </a:t>
            </a:r>
            <a:endParaRPr sz="2000">
              <a:latin typeface="Times New Roman"/>
              <a:ea typeface="Times New Roman"/>
              <a:cs typeface="Times New Roman"/>
              <a:sym typeface="Times New Roman"/>
            </a:endParaRPr>
          </a:p>
        </p:txBody>
      </p:sp>
      <p:sp>
        <p:nvSpPr>
          <p:cNvPr id="324" name="Google Shape;324;p28"/>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Contd..</a:t>
            </a:r>
            <a:endParaRPr/>
          </a:p>
        </p:txBody>
      </p:sp>
      <p:sp>
        <p:nvSpPr>
          <p:cNvPr id="330" name="Google Shape;330;p29"/>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Char char="⚫"/>
            </a:pPr>
            <a:r>
              <a:rPr lang="en-US" sz="2000">
                <a:latin typeface="Times New Roman"/>
                <a:ea typeface="Times New Roman"/>
                <a:cs typeface="Times New Roman"/>
                <a:sym typeface="Times New Roman"/>
              </a:rPr>
              <a:t>To prove that the bounded-waiting requirement is met, we note that, when a process leaves its critical section, it scans the array waiting in the cyclic ordering (i + 1, i + 2, ..., n − 1, 0, ..., i − 1).</a:t>
            </a:r>
            <a:endParaRPr sz="2000">
              <a:latin typeface="Times New Roman"/>
              <a:ea typeface="Times New Roman"/>
              <a:cs typeface="Times New Roman"/>
              <a:sym typeface="Times New Roman"/>
            </a:endParaRPr>
          </a:p>
          <a:p>
            <a:pPr indent="-153670" lvl="0" marL="274320" rtl="0" algn="l">
              <a:spcBef>
                <a:spcPts val="400"/>
              </a:spcBef>
              <a:spcAft>
                <a:spcPts val="0"/>
              </a:spcAft>
              <a:buSzPts val="1900"/>
              <a:buNone/>
            </a:pPr>
            <a:r>
              <a:t/>
            </a:r>
            <a:endParaRPr sz="2000">
              <a:latin typeface="Times New Roman"/>
              <a:ea typeface="Times New Roman"/>
              <a:cs typeface="Times New Roman"/>
              <a:sym typeface="Times New Roman"/>
            </a:endParaRPr>
          </a:p>
          <a:p>
            <a:pPr indent="-274320" lvl="0" marL="274320" rtl="0" algn="l">
              <a:spcBef>
                <a:spcPts val="400"/>
              </a:spcBef>
              <a:spcAft>
                <a:spcPts val="0"/>
              </a:spcAft>
              <a:buSzPts val="1900"/>
              <a:buChar char="⚫"/>
            </a:pPr>
            <a:r>
              <a:rPr lang="en-US" sz="2000">
                <a:latin typeface="Times New Roman"/>
                <a:ea typeface="Times New Roman"/>
                <a:cs typeface="Times New Roman"/>
                <a:sym typeface="Times New Roman"/>
              </a:rPr>
              <a:t> It designates the first process in this ordering that is in the entry section (waiting[j] == true) as the next one to enter the critical section. Any process waiting to enter its critical section will thus do so within n − 1 turns.</a:t>
            </a:r>
            <a:endParaRPr sz="2000">
              <a:latin typeface="Times New Roman"/>
              <a:ea typeface="Times New Roman"/>
              <a:cs typeface="Times New Roman"/>
              <a:sym typeface="Times New Roman"/>
            </a:endParaRPr>
          </a:p>
        </p:txBody>
      </p:sp>
      <p:sp>
        <p:nvSpPr>
          <p:cNvPr id="331" name="Google Shape;331;p29"/>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
          <p:cNvSpPr txBox="1"/>
          <p:nvPr>
            <p:ph type="title"/>
          </p:nvPr>
        </p:nvSpPr>
        <p:spPr>
          <a:xfrm>
            <a:off x="457200" y="3071810"/>
            <a:ext cx="8229600" cy="64294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2040"/>
              <a:buFont typeface="Calibri"/>
              <a:buNone/>
            </a:pPr>
            <a:br>
              <a:rPr b="1" lang="en-US">
                <a:solidFill>
                  <a:srgbClr val="006600"/>
                </a:solidFill>
              </a:rPr>
            </a:br>
            <a:br>
              <a:rPr b="1" lang="en-US">
                <a:solidFill>
                  <a:srgbClr val="006600"/>
                </a:solidFill>
              </a:rPr>
            </a:br>
            <a:br>
              <a:rPr b="1" lang="en-US">
                <a:solidFill>
                  <a:srgbClr val="006600"/>
                </a:solidFill>
              </a:rPr>
            </a:br>
            <a:br>
              <a:rPr b="1" lang="en-US">
                <a:solidFill>
                  <a:srgbClr val="006600"/>
                </a:solidFill>
              </a:rPr>
            </a:br>
            <a:br>
              <a:rPr b="1" lang="en-US">
                <a:solidFill>
                  <a:srgbClr val="006600"/>
                </a:solidFill>
              </a:rPr>
            </a:br>
            <a:br>
              <a:rPr b="1" lang="en-US">
                <a:solidFill>
                  <a:srgbClr val="006600"/>
                </a:solidFill>
              </a:rPr>
            </a:br>
            <a:br>
              <a:rPr b="1" lang="en-US">
                <a:solidFill>
                  <a:srgbClr val="006600"/>
                </a:solidFill>
              </a:rPr>
            </a:br>
            <a:br>
              <a:rPr b="1" lang="en-US">
                <a:solidFill>
                  <a:srgbClr val="006600"/>
                </a:solidFill>
              </a:rPr>
            </a:br>
            <a:br>
              <a:rPr b="1" lang="en-US">
                <a:solidFill>
                  <a:srgbClr val="006600"/>
                </a:solidFill>
              </a:rPr>
            </a:br>
            <a:r>
              <a:rPr b="1" lang="en-US">
                <a:solidFill>
                  <a:srgbClr val="006600"/>
                </a:solidFill>
              </a:rPr>
              <a:t>			</a:t>
            </a:r>
            <a:br>
              <a:rPr b="1" lang="en-US">
                <a:solidFill>
                  <a:srgbClr val="006600"/>
                </a:solidFill>
              </a:rPr>
            </a:br>
            <a:br>
              <a:rPr b="1" lang="en-US">
                <a:solidFill>
                  <a:srgbClr val="006600"/>
                </a:solidFill>
              </a:rPr>
            </a:br>
            <a:r>
              <a:rPr b="1" lang="en-US">
                <a:solidFill>
                  <a:srgbClr val="006600"/>
                </a:solidFill>
              </a:rPr>
              <a:t>       </a:t>
            </a:r>
            <a:r>
              <a:rPr b="1" lang="en-US">
                <a:solidFill>
                  <a:srgbClr val="006600"/>
                </a:solidFill>
                <a:latin typeface="Times New Roman"/>
                <a:ea typeface="Times New Roman"/>
                <a:cs typeface="Times New Roman"/>
                <a:sym typeface="Times New Roman"/>
              </a:rPr>
              <a:t>Process synchronization</a:t>
            </a:r>
            <a:endParaRPr sz="4900"/>
          </a:p>
        </p:txBody>
      </p:sp>
      <p:pic>
        <p:nvPicPr>
          <p:cNvPr descr="pngfind.com-kingpin-png-4152286 (1).png" id="132" name="Google Shape;132;p3"/>
          <p:cNvPicPr preferRelativeResize="0"/>
          <p:nvPr/>
        </p:nvPicPr>
        <p:blipFill rotWithShape="1">
          <a:blip r:embed="rId3">
            <a:alphaModFix/>
          </a:blip>
          <a:srcRect b="0" l="0" r="0" t="0"/>
          <a:stretch/>
        </p:blipFill>
        <p:spPr>
          <a:xfrm>
            <a:off x="6732240" y="519336"/>
            <a:ext cx="1625600" cy="533400"/>
          </a:xfrm>
          <a:prstGeom prst="rect">
            <a:avLst/>
          </a:prstGeom>
          <a:noFill/>
          <a:ln>
            <a:noFill/>
          </a:ln>
        </p:spPr>
      </p:pic>
      <p:sp>
        <p:nvSpPr>
          <p:cNvPr id="133" name="Google Shape;133;p3"/>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              </a:t>
            </a:r>
            <a:r>
              <a:rPr lang="en-US">
                <a:latin typeface="Times New Roman"/>
                <a:ea typeface="Times New Roman"/>
                <a:cs typeface="Times New Roman"/>
                <a:sym typeface="Times New Roman"/>
              </a:rPr>
              <a:t>Mutex Locks</a:t>
            </a:r>
            <a:endParaRPr>
              <a:latin typeface="Times New Roman"/>
              <a:ea typeface="Times New Roman"/>
              <a:cs typeface="Times New Roman"/>
              <a:sym typeface="Times New Roman"/>
            </a:endParaRPr>
          </a:p>
        </p:txBody>
      </p:sp>
      <p:pic>
        <p:nvPicPr>
          <p:cNvPr id="337" name="Google Shape;337;p30"/>
          <p:cNvPicPr preferRelativeResize="0"/>
          <p:nvPr>
            <p:ph idx="1" type="body"/>
          </p:nvPr>
        </p:nvPicPr>
        <p:blipFill rotWithShape="1">
          <a:blip r:embed="rId3">
            <a:alphaModFix/>
          </a:blip>
          <a:srcRect b="0" l="0" r="0" t="0"/>
          <a:stretch/>
        </p:blipFill>
        <p:spPr>
          <a:xfrm>
            <a:off x="917575" y="2050257"/>
            <a:ext cx="7308851" cy="4159250"/>
          </a:xfrm>
          <a:prstGeom prst="rect">
            <a:avLst/>
          </a:prstGeom>
          <a:noFill/>
          <a:ln>
            <a:noFill/>
          </a:ln>
        </p:spPr>
      </p:pic>
      <p:sp>
        <p:nvSpPr>
          <p:cNvPr id="338" name="Google Shape;338;p30"/>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pngfind.com-kingpin-png-4152286 (1).png" id="339" name="Google Shape;339;p30"/>
          <p:cNvPicPr preferRelativeResize="0"/>
          <p:nvPr/>
        </p:nvPicPr>
        <p:blipFill rotWithShape="1">
          <a:blip r:embed="rId4">
            <a:alphaModFix/>
          </a:blip>
          <a:srcRect b="0" l="0" r="0" t="0"/>
          <a:stretch/>
        </p:blipFill>
        <p:spPr>
          <a:xfrm>
            <a:off x="7115507" y="342900"/>
            <a:ext cx="1625600" cy="533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1"/>
          <p:cNvSpPr txBox="1"/>
          <p:nvPr>
            <p:ph type="title"/>
          </p:nvPr>
        </p:nvSpPr>
        <p:spPr>
          <a:xfrm>
            <a:off x="457200" y="1071546"/>
            <a:ext cx="8229600" cy="77554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Times New Roman"/>
              <a:buNone/>
            </a:pPr>
            <a:r>
              <a:rPr lang="en-US">
                <a:latin typeface="Times New Roman"/>
                <a:ea typeface="Times New Roman"/>
                <a:cs typeface="Times New Roman"/>
                <a:sym typeface="Times New Roman"/>
              </a:rPr>
              <a:t>Mutex locks  Contd..</a:t>
            </a:r>
            <a:endParaRPr>
              <a:latin typeface="Times New Roman"/>
              <a:ea typeface="Times New Roman"/>
              <a:cs typeface="Times New Roman"/>
              <a:sym typeface="Times New Roman"/>
            </a:endParaRPr>
          </a:p>
        </p:txBody>
      </p:sp>
      <p:pic>
        <p:nvPicPr>
          <p:cNvPr id="345" name="Google Shape;345;p31"/>
          <p:cNvPicPr preferRelativeResize="0"/>
          <p:nvPr>
            <p:ph idx="1" type="body"/>
          </p:nvPr>
        </p:nvPicPr>
        <p:blipFill rotWithShape="1">
          <a:blip r:embed="rId3">
            <a:alphaModFix/>
          </a:blip>
          <a:srcRect b="0" l="0" r="0" t="0"/>
          <a:stretch/>
        </p:blipFill>
        <p:spPr>
          <a:xfrm>
            <a:off x="2136775" y="1970882"/>
            <a:ext cx="4870451" cy="4318000"/>
          </a:xfrm>
          <a:prstGeom prst="rect">
            <a:avLst/>
          </a:prstGeom>
          <a:noFill/>
          <a:ln>
            <a:noFill/>
          </a:ln>
        </p:spPr>
      </p:pic>
      <p:sp>
        <p:nvSpPr>
          <p:cNvPr id="346" name="Google Shape;346;p31"/>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pngfind.com-kingpin-png-4152286 (1).png" id="347" name="Google Shape;347;p31"/>
          <p:cNvPicPr preferRelativeResize="0"/>
          <p:nvPr/>
        </p:nvPicPr>
        <p:blipFill rotWithShape="1">
          <a:blip r:embed="rId4">
            <a:alphaModFix/>
          </a:blip>
          <a:srcRect b="0" l="0" r="0" t="0"/>
          <a:stretch/>
        </p:blipFill>
        <p:spPr>
          <a:xfrm>
            <a:off x="7115507" y="342900"/>
            <a:ext cx="1625600" cy="533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2"/>
          <p:cNvSpPr txBox="1"/>
          <p:nvPr>
            <p:ph type="title"/>
          </p:nvPr>
        </p:nvSpPr>
        <p:spPr>
          <a:xfrm>
            <a:off x="450483" y="332657"/>
            <a:ext cx="8229600" cy="663352"/>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3200"/>
              <a:buFont typeface="Times New Roman"/>
              <a:buNone/>
            </a:pPr>
            <a:r>
              <a:rPr b="1" lang="en-US" sz="3200">
                <a:solidFill>
                  <a:srgbClr val="006600"/>
                </a:solidFill>
                <a:latin typeface="Times New Roman"/>
                <a:ea typeface="Times New Roman"/>
                <a:cs typeface="Times New Roman"/>
                <a:sym typeface="Times New Roman"/>
              </a:rPr>
              <a:t>                       Semaphores</a:t>
            </a:r>
            <a:endParaRPr b="1" sz="3200">
              <a:solidFill>
                <a:srgbClr val="006600"/>
              </a:solidFill>
              <a:latin typeface="Times New Roman"/>
              <a:ea typeface="Times New Roman"/>
              <a:cs typeface="Times New Roman"/>
              <a:sym typeface="Times New Roman"/>
            </a:endParaRPr>
          </a:p>
        </p:txBody>
      </p:sp>
      <p:sp>
        <p:nvSpPr>
          <p:cNvPr id="353" name="Google Shape;353;p32"/>
          <p:cNvSpPr txBox="1"/>
          <p:nvPr>
            <p:ph idx="1" type="body"/>
          </p:nvPr>
        </p:nvSpPr>
        <p:spPr>
          <a:xfrm>
            <a:off x="457200" y="1052736"/>
            <a:ext cx="8229600" cy="5424264"/>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Discovered by Dijkstra</a:t>
            </a:r>
            <a:endParaRPr/>
          </a:p>
          <a:p>
            <a:pPr indent="-247015" lvl="1" marL="640080" rtl="0" algn="l">
              <a:spcBef>
                <a:spcPts val="480"/>
              </a:spcBef>
              <a:spcAft>
                <a:spcPts val="0"/>
              </a:spcAft>
              <a:buSzPts val="2040"/>
              <a:buChar char="⚫"/>
            </a:pPr>
            <a:r>
              <a:rPr lang="en-US"/>
              <a:t>Synchronization tool that does not require busy waiting </a:t>
            </a:r>
            <a:endParaRPr/>
          </a:p>
          <a:p>
            <a:pPr indent="-117475" lvl="0" marL="274320" rtl="0" algn="l">
              <a:spcBef>
                <a:spcPts val="520"/>
              </a:spcBef>
              <a:spcAft>
                <a:spcPts val="0"/>
              </a:spcAft>
              <a:buSzPts val="2470"/>
              <a:buNone/>
            </a:pPr>
            <a:r>
              <a:t/>
            </a:r>
            <a:endParaRPr/>
          </a:p>
          <a:p>
            <a:pPr indent="-274320" lvl="0" marL="274320" rtl="0" algn="l">
              <a:spcBef>
                <a:spcPts val="520"/>
              </a:spcBef>
              <a:spcAft>
                <a:spcPts val="0"/>
              </a:spcAft>
              <a:buSzPts val="2470"/>
              <a:buChar char="⚫"/>
            </a:pPr>
            <a:r>
              <a:rPr lang="en-US"/>
              <a:t>Semaphore or mutex variable </a:t>
            </a:r>
            <a:r>
              <a:rPr b="1" lang="en-US">
                <a:solidFill>
                  <a:srgbClr val="FF0000"/>
                </a:solidFill>
              </a:rPr>
              <a:t>S</a:t>
            </a:r>
            <a:r>
              <a:rPr lang="en-US"/>
              <a:t> 🡪 integer variable</a:t>
            </a:r>
            <a:endParaRPr/>
          </a:p>
          <a:p>
            <a:pPr indent="-274320" lvl="0" marL="274320" rtl="0" algn="l">
              <a:spcBef>
                <a:spcPts val="520"/>
              </a:spcBef>
              <a:spcAft>
                <a:spcPts val="0"/>
              </a:spcAft>
              <a:buSzPts val="2470"/>
              <a:buChar char="⚫"/>
            </a:pPr>
            <a:r>
              <a:rPr lang="en-US" u="sng"/>
              <a:t>Two operations:</a:t>
            </a:r>
            <a:endParaRPr u="sng"/>
          </a:p>
          <a:p>
            <a:pPr indent="-247015" lvl="1" marL="640080" rtl="0" algn="l">
              <a:spcBef>
                <a:spcPts val="480"/>
              </a:spcBef>
              <a:spcAft>
                <a:spcPts val="0"/>
              </a:spcAft>
              <a:buSzPts val="2040"/>
              <a:buChar char="⚫"/>
            </a:pPr>
            <a:r>
              <a:rPr lang="en-US"/>
              <a:t>Wait() </a:t>
            </a:r>
            <a:endParaRPr/>
          </a:p>
          <a:p>
            <a:pPr indent="-247015" lvl="1" marL="640080" rtl="0" algn="l">
              <a:spcBef>
                <a:spcPts val="480"/>
              </a:spcBef>
              <a:spcAft>
                <a:spcPts val="0"/>
              </a:spcAft>
              <a:buSzPts val="2040"/>
              <a:buChar char="⚫"/>
            </a:pPr>
            <a:r>
              <a:rPr lang="en-US"/>
              <a:t>Signal()</a:t>
            </a:r>
            <a:endParaRPr/>
          </a:p>
          <a:p>
            <a:pPr indent="-274320" lvl="0" marL="274320" rtl="0" algn="l">
              <a:spcBef>
                <a:spcPts val="520"/>
              </a:spcBef>
              <a:spcAft>
                <a:spcPts val="0"/>
              </a:spcAft>
              <a:buSzPts val="2470"/>
              <a:buChar char="⚫"/>
            </a:pPr>
            <a:r>
              <a:rPr lang="en-US"/>
              <a:t>Less complicated</a:t>
            </a:r>
            <a:endParaRPr/>
          </a:p>
          <a:p>
            <a:pPr indent="-117475" lvl="0" marL="274320" rtl="0" algn="l">
              <a:spcBef>
                <a:spcPts val="520"/>
              </a:spcBef>
              <a:spcAft>
                <a:spcPts val="0"/>
              </a:spcAft>
              <a:buSzPts val="2470"/>
              <a:buNone/>
            </a:pPr>
            <a:r>
              <a:t/>
            </a:r>
            <a:endParaRPr/>
          </a:p>
        </p:txBody>
      </p:sp>
      <p:sp>
        <p:nvSpPr>
          <p:cNvPr id="354" name="Google Shape;354;p32"/>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pngfind.com-kingpin-png-4152286 (1).png" id="355" name="Google Shape;355;p32"/>
          <p:cNvPicPr preferRelativeResize="0"/>
          <p:nvPr/>
        </p:nvPicPr>
        <p:blipFill rotWithShape="1">
          <a:blip r:embed="rId3">
            <a:alphaModFix/>
          </a:blip>
          <a:srcRect b="0" l="0" r="0" t="0"/>
          <a:stretch/>
        </p:blipFill>
        <p:spPr>
          <a:xfrm>
            <a:off x="7071493" y="100944"/>
            <a:ext cx="1625600" cy="533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3"/>
          <p:cNvSpPr/>
          <p:nvPr/>
        </p:nvSpPr>
        <p:spPr>
          <a:xfrm>
            <a:off x="1691680" y="2672235"/>
            <a:ext cx="1512168" cy="360040"/>
          </a:xfrm>
          <a:prstGeom prst="rect">
            <a:avLst/>
          </a:prstGeom>
          <a:solidFill>
            <a:srgbClr val="8EC5F7"/>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362" name="Google Shape;362;p33"/>
          <p:cNvSpPr/>
          <p:nvPr/>
        </p:nvSpPr>
        <p:spPr>
          <a:xfrm>
            <a:off x="1691680" y="1952154"/>
            <a:ext cx="1224136" cy="360040"/>
          </a:xfrm>
          <a:prstGeom prst="rect">
            <a:avLst/>
          </a:prstGeom>
          <a:solidFill>
            <a:srgbClr val="8EC5F7"/>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363" name="Google Shape;363;p33"/>
          <p:cNvSpPr txBox="1"/>
          <p:nvPr>
            <p:ph type="title"/>
          </p:nvPr>
        </p:nvSpPr>
        <p:spPr>
          <a:xfrm>
            <a:off x="395536" y="404665"/>
            <a:ext cx="8229600" cy="591344"/>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2400"/>
              <a:buFont typeface="Calibri"/>
              <a:buNone/>
            </a:pPr>
            <a:r>
              <a:rPr b="1" lang="en-US" sz="2400">
                <a:solidFill>
                  <a:srgbClr val="006600"/>
                </a:solidFill>
              </a:rPr>
              <a:t>Semaphore – Contd…</a:t>
            </a:r>
            <a:endParaRPr b="1" sz="2400">
              <a:solidFill>
                <a:srgbClr val="006600"/>
              </a:solidFill>
            </a:endParaRPr>
          </a:p>
        </p:txBody>
      </p:sp>
      <p:sp>
        <p:nvSpPr>
          <p:cNvPr id="364" name="Google Shape;364;p33"/>
          <p:cNvSpPr txBox="1"/>
          <p:nvPr/>
        </p:nvSpPr>
        <p:spPr>
          <a:xfrm>
            <a:off x="714348" y="1500174"/>
            <a:ext cx="5709767" cy="2377628"/>
          </a:xfrm>
          <a:prstGeom prst="rect">
            <a:avLst/>
          </a:prstGeom>
          <a:noFill/>
          <a:ln>
            <a:noFill/>
          </a:ln>
        </p:spPr>
        <p:txBody>
          <a:bodyPr anchorCtr="0" anchor="t" bIns="45700" lIns="91425" spcFirstLastPara="1" rIns="91425" wrap="square" tIns="45700">
            <a:normAutofit fontScale="92500" lnSpcReduction="10000"/>
          </a:bodyPr>
          <a:lstStyle/>
          <a:p>
            <a:pPr indent="-182880" lvl="0" marL="182880" marR="0" rtl="0" algn="l">
              <a:spcBef>
                <a:spcPts val="0"/>
              </a:spcBef>
              <a:spcAft>
                <a:spcPts val="0"/>
              </a:spcAft>
              <a:buClr>
                <a:schemeClr val="accent1"/>
              </a:buClr>
              <a:buSzPct val="85000"/>
              <a:buFont typeface="Arial"/>
              <a:buNone/>
            </a:pPr>
            <a:r>
              <a:rPr lang="en-US" sz="2400">
                <a:solidFill>
                  <a:srgbClr val="0000FF"/>
                </a:solidFill>
                <a:latin typeface="Constantia"/>
                <a:ea typeface="Constantia"/>
                <a:cs typeface="Constantia"/>
                <a:sym typeface="Constantia"/>
              </a:rPr>
              <a:t>	do { </a:t>
            </a:r>
            <a:endParaRPr sz="2400">
              <a:solidFill>
                <a:srgbClr val="0000FF"/>
              </a:solidFill>
              <a:latin typeface="Constantia"/>
              <a:ea typeface="Constantia"/>
              <a:cs typeface="Constantia"/>
              <a:sym typeface="Constantia"/>
            </a:endParaRPr>
          </a:p>
          <a:p>
            <a:pPr indent="-182880" lvl="0" marL="182880" marR="0" rtl="0" algn="l">
              <a:spcBef>
                <a:spcPts val="444"/>
              </a:spcBef>
              <a:spcAft>
                <a:spcPts val="0"/>
              </a:spcAft>
              <a:buClr>
                <a:schemeClr val="accent1"/>
              </a:buClr>
              <a:buSzPct val="85000"/>
              <a:buFont typeface="Arial"/>
              <a:buNone/>
            </a:pPr>
            <a:r>
              <a:rPr lang="en-US" sz="2400">
                <a:solidFill>
                  <a:srgbClr val="0000FF"/>
                </a:solidFill>
                <a:latin typeface="Constantia"/>
                <a:ea typeface="Constantia"/>
                <a:cs typeface="Constantia"/>
                <a:sym typeface="Constantia"/>
              </a:rPr>
              <a:t>		</a:t>
            </a:r>
            <a:r>
              <a:rPr lang="en-US" sz="2400">
                <a:solidFill>
                  <a:schemeClr val="dk1"/>
                </a:solidFill>
                <a:latin typeface="Constantia"/>
                <a:ea typeface="Constantia"/>
                <a:cs typeface="Constantia"/>
                <a:sym typeface="Constantia"/>
              </a:rPr>
              <a:t>Wait(S)</a:t>
            </a:r>
            <a:endParaRPr sz="2400">
              <a:solidFill>
                <a:schemeClr val="dk1"/>
              </a:solidFill>
              <a:latin typeface="Constantia"/>
              <a:ea typeface="Constantia"/>
              <a:cs typeface="Constantia"/>
              <a:sym typeface="Constantia"/>
            </a:endParaRPr>
          </a:p>
          <a:p>
            <a:pPr indent="-182880" lvl="0" marL="182880" marR="0" rtl="0" algn="l">
              <a:spcBef>
                <a:spcPts val="444"/>
              </a:spcBef>
              <a:spcAft>
                <a:spcPts val="0"/>
              </a:spcAft>
              <a:buClr>
                <a:schemeClr val="accent1"/>
              </a:buClr>
              <a:buSzPct val="85000"/>
              <a:buFont typeface="Arial"/>
              <a:buNone/>
            </a:pPr>
            <a:r>
              <a:rPr lang="en-US" sz="2400">
                <a:solidFill>
                  <a:srgbClr val="0000FF"/>
                </a:solidFill>
                <a:latin typeface="Constantia"/>
                <a:ea typeface="Constantia"/>
                <a:cs typeface="Constantia"/>
                <a:sym typeface="Constantia"/>
              </a:rPr>
              <a:t>			critical section </a:t>
            </a:r>
            <a:endParaRPr sz="2400">
              <a:solidFill>
                <a:srgbClr val="0000FF"/>
              </a:solidFill>
              <a:latin typeface="Constantia"/>
              <a:ea typeface="Constantia"/>
              <a:cs typeface="Constantia"/>
              <a:sym typeface="Constantia"/>
            </a:endParaRPr>
          </a:p>
          <a:p>
            <a:pPr indent="-182880" lvl="0" marL="182880" marR="0" rtl="0" algn="l">
              <a:spcBef>
                <a:spcPts val="444"/>
              </a:spcBef>
              <a:spcAft>
                <a:spcPts val="0"/>
              </a:spcAft>
              <a:buClr>
                <a:schemeClr val="accent1"/>
              </a:buClr>
              <a:buSzPct val="85000"/>
              <a:buFont typeface="Arial"/>
              <a:buNone/>
            </a:pPr>
            <a:r>
              <a:rPr lang="en-US" sz="2400">
                <a:solidFill>
                  <a:srgbClr val="0000FF"/>
                </a:solidFill>
                <a:latin typeface="Constantia"/>
                <a:ea typeface="Constantia"/>
                <a:cs typeface="Constantia"/>
                <a:sym typeface="Constantia"/>
              </a:rPr>
              <a:t>		</a:t>
            </a:r>
            <a:r>
              <a:rPr lang="en-US" sz="2400">
                <a:solidFill>
                  <a:schemeClr val="dk1"/>
                </a:solidFill>
                <a:latin typeface="Constantia"/>
                <a:ea typeface="Constantia"/>
                <a:cs typeface="Constantia"/>
                <a:sym typeface="Constantia"/>
              </a:rPr>
              <a:t>Signal(S)</a:t>
            </a:r>
            <a:endParaRPr sz="2400">
              <a:solidFill>
                <a:schemeClr val="dk1"/>
              </a:solidFill>
              <a:latin typeface="Constantia"/>
              <a:ea typeface="Constantia"/>
              <a:cs typeface="Constantia"/>
              <a:sym typeface="Constantia"/>
            </a:endParaRPr>
          </a:p>
          <a:p>
            <a:pPr indent="-182880" lvl="0" marL="182880" marR="0" rtl="0" algn="l">
              <a:spcBef>
                <a:spcPts val="444"/>
              </a:spcBef>
              <a:spcAft>
                <a:spcPts val="0"/>
              </a:spcAft>
              <a:buClr>
                <a:schemeClr val="accent1"/>
              </a:buClr>
              <a:buSzPct val="85000"/>
              <a:buFont typeface="Arial"/>
              <a:buNone/>
            </a:pPr>
            <a:r>
              <a:rPr lang="en-US" sz="2400">
                <a:solidFill>
                  <a:srgbClr val="0000FF"/>
                </a:solidFill>
                <a:latin typeface="Constantia"/>
                <a:ea typeface="Constantia"/>
                <a:cs typeface="Constantia"/>
                <a:sym typeface="Constantia"/>
              </a:rPr>
              <a:t>			remainder section </a:t>
            </a:r>
            <a:endParaRPr sz="2400">
              <a:solidFill>
                <a:srgbClr val="0000FF"/>
              </a:solidFill>
              <a:latin typeface="Constantia"/>
              <a:ea typeface="Constantia"/>
              <a:cs typeface="Constantia"/>
              <a:sym typeface="Constantia"/>
            </a:endParaRPr>
          </a:p>
          <a:p>
            <a:pPr indent="-182880" lvl="0" marL="182880" marR="0" rtl="0" algn="l">
              <a:spcBef>
                <a:spcPts val="444"/>
              </a:spcBef>
              <a:spcAft>
                <a:spcPts val="0"/>
              </a:spcAft>
              <a:buClr>
                <a:schemeClr val="accent1"/>
              </a:buClr>
              <a:buSzPct val="85000"/>
              <a:buFont typeface="Arial"/>
              <a:buNone/>
            </a:pPr>
            <a:r>
              <a:rPr lang="en-US" sz="2400">
                <a:solidFill>
                  <a:srgbClr val="0000FF"/>
                </a:solidFill>
                <a:latin typeface="Constantia"/>
                <a:ea typeface="Constantia"/>
                <a:cs typeface="Constantia"/>
                <a:sym typeface="Constantia"/>
              </a:rPr>
              <a:t>	} while (TRUE); </a:t>
            </a:r>
            <a:endParaRPr sz="2400">
              <a:solidFill>
                <a:srgbClr val="0000FF"/>
              </a:solidFill>
              <a:latin typeface="Constantia"/>
              <a:ea typeface="Constantia"/>
              <a:cs typeface="Constantia"/>
              <a:sym typeface="Constantia"/>
            </a:endParaRPr>
          </a:p>
        </p:txBody>
      </p:sp>
      <p:sp>
        <p:nvSpPr>
          <p:cNvPr id="365" name="Google Shape;365;p33"/>
          <p:cNvSpPr/>
          <p:nvPr/>
        </p:nvSpPr>
        <p:spPr>
          <a:xfrm>
            <a:off x="255058" y="1217314"/>
            <a:ext cx="7989351" cy="21534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onstantia"/>
                <a:ea typeface="Constantia"/>
                <a:cs typeface="Constantia"/>
                <a:sym typeface="Constantia"/>
              </a:rPr>
              <a:t>General Structure of critical section using semaphores</a:t>
            </a:r>
            <a:endParaRPr b="1" sz="2000">
              <a:solidFill>
                <a:schemeClr val="dk1"/>
              </a:solidFill>
              <a:latin typeface="Constantia"/>
              <a:ea typeface="Constantia"/>
              <a:cs typeface="Constantia"/>
              <a:sym typeface="Constantia"/>
            </a:endParaRPr>
          </a:p>
        </p:txBody>
      </p:sp>
      <p:sp>
        <p:nvSpPr>
          <p:cNvPr id="366" name="Google Shape;366;p33"/>
          <p:cNvSpPr/>
          <p:nvPr/>
        </p:nvSpPr>
        <p:spPr>
          <a:xfrm>
            <a:off x="5004048" y="4293096"/>
            <a:ext cx="3528392" cy="2376264"/>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chemeClr val="dk1"/>
                </a:solidFill>
                <a:latin typeface="Constantia"/>
                <a:ea typeface="Constantia"/>
                <a:cs typeface="Constantia"/>
                <a:sym typeface="Constantia"/>
              </a:rPr>
              <a:t>Definition-Wait</a:t>
            </a:r>
            <a:endParaRPr b="1" sz="1800" u="sng">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b="1" i="1" sz="1800" u="sng">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wait(S)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       while(S&lt;=0)</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         ; //no-op</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       S--;</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a:t>
            </a:r>
            <a:endParaRPr sz="1800">
              <a:solidFill>
                <a:schemeClr val="dk1"/>
              </a:solidFill>
              <a:latin typeface="Constantia"/>
              <a:ea typeface="Constantia"/>
              <a:cs typeface="Constantia"/>
              <a:sym typeface="Constantia"/>
            </a:endParaRPr>
          </a:p>
        </p:txBody>
      </p:sp>
      <p:sp>
        <p:nvSpPr>
          <p:cNvPr id="367" name="Google Shape;367;p33"/>
          <p:cNvSpPr/>
          <p:nvPr/>
        </p:nvSpPr>
        <p:spPr>
          <a:xfrm>
            <a:off x="611560" y="4581129"/>
            <a:ext cx="3276600" cy="1872208"/>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chemeClr val="dk1"/>
                </a:solidFill>
                <a:latin typeface="Constantia"/>
                <a:ea typeface="Constantia"/>
                <a:cs typeface="Constantia"/>
                <a:sym typeface="Constantia"/>
              </a:rPr>
              <a:t>Definition-signal</a:t>
            </a:r>
            <a:endParaRPr b="1" sz="1800" u="sng">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b="1" i="1" sz="1800" u="sng">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Signal(S)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      S++;</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      }</a:t>
            </a:r>
            <a:endParaRPr sz="1800">
              <a:solidFill>
                <a:schemeClr val="dk1"/>
              </a:solidFill>
              <a:latin typeface="Constantia"/>
              <a:ea typeface="Constantia"/>
              <a:cs typeface="Constantia"/>
              <a:sym typeface="Constantia"/>
            </a:endParaRPr>
          </a:p>
        </p:txBody>
      </p:sp>
      <p:sp>
        <p:nvSpPr>
          <p:cNvPr id="368" name="Google Shape;368;p33"/>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pngfind.com-kingpin-png-4152286 (1).png" id="369" name="Google Shape;369;p33"/>
          <p:cNvPicPr preferRelativeResize="0"/>
          <p:nvPr/>
        </p:nvPicPr>
        <p:blipFill rotWithShape="1">
          <a:blip r:embed="rId3">
            <a:alphaModFix/>
          </a:blip>
          <a:srcRect b="0" l="0" r="0" t="0"/>
          <a:stretch/>
        </p:blipFill>
        <p:spPr>
          <a:xfrm>
            <a:off x="7071493" y="100944"/>
            <a:ext cx="1625600" cy="533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4"/>
          <p:cNvSpPr txBox="1"/>
          <p:nvPr>
            <p:ph type="title"/>
          </p:nvPr>
        </p:nvSpPr>
        <p:spPr>
          <a:xfrm>
            <a:off x="285720" y="571480"/>
            <a:ext cx="8711419" cy="6096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Times New Roman"/>
              <a:buNone/>
            </a:pPr>
            <a:r>
              <a:rPr b="1" lang="en-US" sz="2800">
                <a:solidFill>
                  <a:srgbClr val="006600"/>
                </a:solidFill>
                <a:latin typeface="Times New Roman"/>
                <a:ea typeface="Times New Roman"/>
                <a:cs typeface="Times New Roman"/>
                <a:sym typeface="Times New Roman"/>
              </a:rPr>
              <a:t>Operations on semaphores ( wait and signal / Down and Up)</a:t>
            </a:r>
            <a:endParaRPr b="1" sz="2800">
              <a:solidFill>
                <a:srgbClr val="006600"/>
              </a:solidFill>
              <a:latin typeface="Times New Roman"/>
              <a:ea typeface="Times New Roman"/>
              <a:cs typeface="Times New Roman"/>
              <a:sym typeface="Times New Roman"/>
            </a:endParaRPr>
          </a:p>
        </p:txBody>
      </p:sp>
      <p:sp>
        <p:nvSpPr>
          <p:cNvPr id="376" name="Google Shape;376;p34"/>
          <p:cNvSpPr txBox="1"/>
          <p:nvPr>
            <p:ph idx="1" type="body"/>
          </p:nvPr>
        </p:nvSpPr>
        <p:spPr>
          <a:xfrm>
            <a:off x="251522" y="1134288"/>
            <a:ext cx="8028839" cy="471299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Two operations:</a:t>
            </a:r>
            <a:endParaRPr/>
          </a:p>
          <a:p>
            <a:pPr indent="-247015" lvl="1" marL="640080" rtl="0" algn="l">
              <a:spcBef>
                <a:spcPts val="480"/>
              </a:spcBef>
              <a:spcAft>
                <a:spcPts val="0"/>
              </a:spcAft>
              <a:buSzPts val="2040"/>
              <a:buChar char="⚫"/>
            </a:pPr>
            <a:r>
              <a:rPr b="1" lang="en-US">
                <a:solidFill>
                  <a:srgbClr val="FF0000"/>
                </a:solidFill>
              </a:rPr>
              <a:t>block()</a:t>
            </a:r>
            <a:r>
              <a:rPr lang="en-US">
                <a:solidFill>
                  <a:srgbClr val="3366FF"/>
                </a:solidFill>
              </a:rPr>
              <a:t> </a:t>
            </a:r>
            <a:r>
              <a:rPr lang="en-US"/>
              <a:t>– place the process in the waiting queue</a:t>
            </a:r>
            <a:endParaRPr/>
          </a:p>
          <a:p>
            <a:pPr indent="-247015" lvl="1" marL="640080" rtl="0" algn="l">
              <a:spcBef>
                <a:spcPts val="480"/>
              </a:spcBef>
              <a:spcAft>
                <a:spcPts val="0"/>
              </a:spcAft>
              <a:buSzPts val="2040"/>
              <a:buChar char="⚫"/>
            </a:pPr>
            <a:r>
              <a:rPr b="1" lang="en-US">
                <a:solidFill>
                  <a:srgbClr val="FF0000"/>
                </a:solidFill>
              </a:rPr>
              <a:t>wakeup()</a:t>
            </a:r>
            <a:r>
              <a:rPr lang="en-US">
                <a:solidFill>
                  <a:srgbClr val="3366FF"/>
                </a:solidFill>
              </a:rPr>
              <a:t> </a:t>
            </a:r>
            <a:r>
              <a:rPr lang="en-US"/>
              <a:t>– remove one of the processes in the waiting queue and place it in the ready queue</a:t>
            </a:r>
            <a:endParaRPr/>
          </a:p>
          <a:p>
            <a:pPr indent="-274320" lvl="0" marL="274320" rtl="0" algn="l">
              <a:spcBef>
                <a:spcPts val="520"/>
              </a:spcBef>
              <a:spcAft>
                <a:spcPts val="0"/>
              </a:spcAft>
              <a:buSzPts val="2470"/>
              <a:buFont typeface="Arial"/>
              <a:buNone/>
            </a:pPr>
            <a:r>
              <a:rPr lang="en-US">
                <a:solidFill>
                  <a:srgbClr val="0000FF"/>
                </a:solidFill>
              </a:rPr>
              <a:t>                        </a:t>
            </a:r>
            <a:endParaRPr>
              <a:solidFill>
                <a:srgbClr val="0000FF"/>
              </a:solidFill>
            </a:endParaRPr>
          </a:p>
        </p:txBody>
      </p:sp>
      <p:sp>
        <p:nvSpPr>
          <p:cNvPr id="377" name="Google Shape;377;p34"/>
          <p:cNvSpPr txBox="1"/>
          <p:nvPr/>
        </p:nvSpPr>
        <p:spPr>
          <a:xfrm>
            <a:off x="285947" y="2780928"/>
            <a:ext cx="4449360" cy="1788182"/>
          </a:xfrm>
          <a:prstGeom prst="rect">
            <a:avLst/>
          </a:prstGeom>
          <a:solidFill>
            <a:srgbClr val="FFCCFF"/>
          </a:solidFill>
          <a:ln cap="flat" cmpd="sng" w="9525">
            <a:solidFill>
              <a:schemeClr val="dk1"/>
            </a:solidFill>
            <a:prstDash val="solid"/>
            <a:round/>
            <a:headEnd len="sm" w="sm" type="none"/>
            <a:tailEnd len="sm" w="sm" type="none"/>
          </a:ln>
        </p:spPr>
        <p:txBody>
          <a:bodyPr anchorCtr="0" anchor="t" bIns="32000" lIns="64000" spcFirstLastPara="1" rIns="64000" wrap="square" tIns="32000">
            <a:spAutoFit/>
          </a:bodyPr>
          <a:lstStyle/>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wait(semaphore *S) {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   S-&gt;value--;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   if (S-&gt;value &lt; 0) {</a:t>
            </a:r>
            <a:br>
              <a:rPr b="1" lang="en-US" sz="1600">
                <a:solidFill>
                  <a:schemeClr val="dk1"/>
                </a:solidFill>
                <a:latin typeface="Courier New"/>
                <a:ea typeface="Courier New"/>
                <a:cs typeface="Courier New"/>
                <a:sym typeface="Courier New"/>
              </a:rPr>
            </a:br>
            <a:r>
              <a:rPr b="1" lang="en-US" sz="1600">
                <a:solidFill>
                  <a:schemeClr val="dk1"/>
                </a:solidFill>
                <a:latin typeface="Courier New"/>
                <a:ea typeface="Courier New"/>
                <a:cs typeface="Courier New"/>
                <a:sym typeface="Courier New"/>
              </a:rPr>
              <a:t>      add this process to S-&gt;list;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      block();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   }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a:t>
            </a:r>
            <a:endParaRPr sz="1600">
              <a:solidFill>
                <a:schemeClr val="dk1"/>
              </a:solidFill>
              <a:latin typeface="Verdana"/>
              <a:ea typeface="Verdana"/>
              <a:cs typeface="Verdana"/>
              <a:sym typeface="Verdana"/>
            </a:endParaRPr>
          </a:p>
        </p:txBody>
      </p:sp>
      <p:sp>
        <p:nvSpPr>
          <p:cNvPr id="378" name="Google Shape;378;p34"/>
          <p:cNvSpPr txBox="1"/>
          <p:nvPr/>
        </p:nvSpPr>
        <p:spPr>
          <a:xfrm>
            <a:off x="3995936" y="4725144"/>
            <a:ext cx="4943084" cy="1788182"/>
          </a:xfrm>
          <a:prstGeom prst="rect">
            <a:avLst/>
          </a:prstGeom>
          <a:solidFill>
            <a:srgbClr val="8EC5F7"/>
          </a:solidFill>
          <a:ln cap="flat" cmpd="sng" w="9525">
            <a:solidFill>
              <a:schemeClr val="dk1"/>
            </a:solidFill>
            <a:prstDash val="solid"/>
            <a:round/>
            <a:headEnd len="sm" w="sm" type="none"/>
            <a:tailEnd len="sm" w="sm" type="none"/>
          </a:ln>
        </p:spPr>
        <p:txBody>
          <a:bodyPr anchorCtr="0" anchor="t" bIns="32000" lIns="64000" spcFirstLastPara="1" rIns="64000" wrap="square" tIns="32000">
            <a:spAutoFit/>
          </a:bodyPr>
          <a:lstStyle/>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signal(semaphore *S) {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   S-&gt;value++;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   if (S-&gt;value &lt;= 0) {</a:t>
            </a:r>
            <a:br>
              <a:rPr b="1" lang="en-US" sz="1600">
                <a:solidFill>
                  <a:schemeClr val="dk1"/>
                </a:solidFill>
                <a:latin typeface="Courier New"/>
                <a:ea typeface="Courier New"/>
                <a:cs typeface="Courier New"/>
                <a:sym typeface="Courier New"/>
              </a:rPr>
            </a:br>
            <a:r>
              <a:rPr b="1" lang="en-US" sz="1600">
                <a:solidFill>
                  <a:schemeClr val="dk1"/>
                </a:solidFill>
                <a:latin typeface="Courier New"/>
                <a:ea typeface="Courier New"/>
                <a:cs typeface="Courier New"/>
                <a:sym typeface="Courier New"/>
              </a:rPr>
              <a:t>      remove a process P from S-&gt;list;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      wakeup(P);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   }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a:t>
            </a:r>
            <a:endParaRPr sz="1600">
              <a:solidFill>
                <a:schemeClr val="dk1"/>
              </a:solidFill>
              <a:latin typeface="Verdana"/>
              <a:ea typeface="Verdana"/>
              <a:cs typeface="Verdana"/>
              <a:sym typeface="Verdana"/>
            </a:endParaRPr>
          </a:p>
        </p:txBody>
      </p:sp>
      <p:sp>
        <p:nvSpPr>
          <p:cNvPr id="379" name="Google Shape;379;p3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pngfind.com-kingpin-png-4152286 (1).png" id="380" name="Google Shape;380;p34"/>
          <p:cNvPicPr preferRelativeResize="0"/>
          <p:nvPr/>
        </p:nvPicPr>
        <p:blipFill rotWithShape="1">
          <a:blip r:embed="rId3">
            <a:alphaModFix/>
          </a:blip>
          <a:srcRect b="0" l="0" r="0" t="0"/>
          <a:stretch/>
        </p:blipFill>
        <p:spPr>
          <a:xfrm>
            <a:off x="7071493" y="100944"/>
            <a:ext cx="1625600" cy="533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5"/>
          <p:cNvSpPr txBox="1"/>
          <p:nvPr>
            <p:ph type="title"/>
          </p:nvPr>
        </p:nvSpPr>
        <p:spPr>
          <a:xfrm>
            <a:off x="467544" y="404664"/>
            <a:ext cx="8229600" cy="576064"/>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2800"/>
              <a:buFont typeface="Times New Roman"/>
              <a:buNone/>
            </a:pPr>
            <a:r>
              <a:rPr b="1" lang="en-US" sz="2800">
                <a:solidFill>
                  <a:srgbClr val="006600"/>
                </a:solidFill>
                <a:latin typeface="Times New Roman"/>
                <a:ea typeface="Times New Roman"/>
                <a:cs typeface="Times New Roman"/>
                <a:sym typeface="Times New Roman"/>
              </a:rPr>
              <a:t>Semaphore usage</a:t>
            </a:r>
            <a:endParaRPr b="1" sz="2800">
              <a:solidFill>
                <a:srgbClr val="006600"/>
              </a:solidFill>
              <a:latin typeface="Times New Roman"/>
              <a:ea typeface="Times New Roman"/>
              <a:cs typeface="Times New Roman"/>
              <a:sym typeface="Times New Roman"/>
            </a:endParaRPr>
          </a:p>
        </p:txBody>
      </p:sp>
      <p:sp>
        <p:nvSpPr>
          <p:cNvPr id="386" name="Google Shape;386;p35"/>
          <p:cNvSpPr txBox="1"/>
          <p:nvPr>
            <p:ph idx="1" type="body"/>
          </p:nvPr>
        </p:nvSpPr>
        <p:spPr>
          <a:xfrm>
            <a:off x="457200" y="1124744"/>
            <a:ext cx="8229600" cy="535225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Char char="⚫"/>
            </a:pPr>
            <a:r>
              <a:rPr lang="en-US" sz="2000">
                <a:solidFill>
                  <a:srgbClr val="FF0000"/>
                </a:solidFill>
              </a:rPr>
              <a:t>Counting semaphore </a:t>
            </a:r>
            <a:endParaRPr sz="2000"/>
          </a:p>
          <a:p>
            <a:pPr indent="-247015" lvl="1" marL="640080" rtl="0" algn="l">
              <a:spcBef>
                <a:spcPts val="400"/>
              </a:spcBef>
              <a:spcAft>
                <a:spcPts val="0"/>
              </a:spcAft>
              <a:buSzPts val="1700"/>
              <a:buChar char="⚫"/>
            </a:pPr>
            <a:r>
              <a:rPr lang="en-US" sz="2000"/>
              <a:t>Values are unrestricted</a:t>
            </a:r>
            <a:endParaRPr sz="2000"/>
          </a:p>
          <a:p>
            <a:pPr indent="-274320" lvl="0" marL="274320" rtl="0" algn="l">
              <a:spcBef>
                <a:spcPts val="400"/>
              </a:spcBef>
              <a:spcAft>
                <a:spcPts val="0"/>
              </a:spcAft>
              <a:buSzPts val="1900"/>
              <a:buChar char="⚫"/>
            </a:pPr>
            <a:r>
              <a:rPr lang="en-US" sz="2000">
                <a:solidFill>
                  <a:srgbClr val="FF0000"/>
                </a:solidFill>
              </a:rPr>
              <a:t>Binary semaphore </a:t>
            </a:r>
            <a:endParaRPr sz="2000"/>
          </a:p>
          <a:p>
            <a:pPr indent="-247015" lvl="1" marL="640080" rtl="0" algn="l">
              <a:spcBef>
                <a:spcPts val="400"/>
              </a:spcBef>
              <a:spcAft>
                <a:spcPts val="0"/>
              </a:spcAft>
              <a:buSzPts val="1700"/>
              <a:buChar char="⚫"/>
            </a:pPr>
            <a:r>
              <a:rPr lang="en-US" sz="2000"/>
              <a:t>Values can range only between 0 and 1</a:t>
            </a:r>
            <a:endParaRPr sz="2000"/>
          </a:p>
          <a:p>
            <a:pPr indent="-274320" lvl="0" marL="274320" rtl="0" algn="l">
              <a:spcBef>
                <a:spcPts val="400"/>
              </a:spcBef>
              <a:spcAft>
                <a:spcPts val="0"/>
              </a:spcAft>
              <a:buSzPts val="1900"/>
              <a:buChar char="⚫"/>
            </a:pPr>
            <a:r>
              <a:rPr lang="en-US" sz="2000"/>
              <a:t>We are using binary semaphores</a:t>
            </a:r>
            <a:endParaRPr sz="2000"/>
          </a:p>
          <a:p>
            <a:pPr indent="-153670" lvl="0" marL="274320" rtl="0" algn="l">
              <a:spcBef>
                <a:spcPts val="400"/>
              </a:spcBef>
              <a:spcAft>
                <a:spcPts val="0"/>
              </a:spcAft>
              <a:buSzPts val="1900"/>
              <a:buNone/>
            </a:pPr>
            <a:r>
              <a:t/>
            </a:r>
            <a:endParaRPr sz="2000"/>
          </a:p>
        </p:txBody>
      </p:sp>
      <p:sp>
        <p:nvSpPr>
          <p:cNvPr id="387" name="Google Shape;387;p35"/>
          <p:cNvSpPr/>
          <p:nvPr/>
        </p:nvSpPr>
        <p:spPr>
          <a:xfrm>
            <a:off x="1691680" y="5264522"/>
            <a:ext cx="2370256" cy="360040"/>
          </a:xfrm>
          <a:prstGeom prst="rect">
            <a:avLst/>
          </a:prstGeom>
          <a:solidFill>
            <a:srgbClr val="8EC5F7"/>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388" name="Google Shape;388;p35"/>
          <p:cNvSpPr/>
          <p:nvPr/>
        </p:nvSpPr>
        <p:spPr>
          <a:xfrm>
            <a:off x="1691679" y="4544442"/>
            <a:ext cx="1918779" cy="360040"/>
          </a:xfrm>
          <a:prstGeom prst="rect">
            <a:avLst/>
          </a:prstGeom>
          <a:solidFill>
            <a:srgbClr val="8EC5F7"/>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389" name="Google Shape;389;p35"/>
          <p:cNvSpPr txBox="1"/>
          <p:nvPr/>
        </p:nvSpPr>
        <p:spPr>
          <a:xfrm>
            <a:off x="755576" y="4147716"/>
            <a:ext cx="5709766" cy="2377628"/>
          </a:xfrm>
          <a:prstGeom prst="rect">
            <a:avLst/>
          </a:prstGeom>
          <a:noFill/>
          <a:ln>
            <a:noFill/>
          </a:ln>
        </p:spPr>
        <p:txBody>
          <a:bodyPr anchorCtr="0" anchor="t" bIns="45700" lIns="91425" spcFirstLastPara="1" rIns="91425" wrap="square" tIns="45700">
            <a:normAutofit fontScale="92500" lnSpcReduction="10000"/>
          </a:bodyPr>
          <a:lstStyle/>
          <a:p>
            <a:pPr indent="-182880" lvl="0" marL="182880" marR="0" rtl="0" algn="l">
              <a:spcBef>
                <a:spcPts val="0"/>
              </a:spcBef>
              <a:spcAft>
                <a:spcPts val="0"/>
              </a:spcAft>
              <a:buClr>
                <a:schemeClr val="accent1"/>
              </a:buClr>
              <a:buSzPct val="85000"/>
              <a:buFont typeface="Arial"/>
              <a:buNone/>
            </a:pPr>
            <a:r>
              <a:rPr lang="en-US" sz="2400">
                <a:solidFill>
                  <a:srgbClr val="0000FF"/>
                </a:solidFill>
                <a:latin typeface="Constantia"/>
                <a:ea typeface="Constantia"/>
                <a:cs typeface="Constantia"/>
                <a:sym typeface="Constantia"/>
              </a:rPr>
              <a:t>	do { </a:t>
            </a:r>
            <a:endParaRPr sz="2400">
              <a:solidFill>
                <a:srgbClr val="0000FF"/>
              </a:solidFill>
              <a:latin typeface="Constantia"/>
              <a:ea typeface="Constantia"/>
              <a:cs typeface="Constantia"/>
              <a:sym typeface="Constantia"/>
            </a:endParaRPr>
          </a:p>
          <a:p>
            <a:pPr indent="-182880" lvl="0" marL="182880" marR="0" rtl="0" algn="l">
              <a:spcBef>
                <a:spcPts val="444"/>
              </a:spcBef>
              <a:spcAft>
                <a:spcPts val="0"/>
              </a:spcAft>
              <a:buClr>
                <a:schemeClr val="accent1"/>
              </a:buClr>
              <a:buSzPct val="85000"/>
              <a:buFont typeface="Arial"/>
              <a:buNone/>
            </a:pPr>
            <a:r>
              <a:rPr lang="en-US" sz="2400">
                <a:solidFill>
                  <a:srgbClr val="0000FF"/>
                </a:solidFill>
                <a:latin typeface="Constantia"/>
                <a:ea typeface="Constantia"/>
                <a:cs typeface="Constantia"/>
                <a:sym typeface="Constantia"/>
              </a:rPr>
              <a:t>		</a:t>
            </a:r>
            <a:r>
              <a:rPr lang="en-US" sz="2400">
                <a:solidFill>
                  <a:schemeClr val="dk1"/>
                </a:solidFill>
                <a:latin typeface="Constantia"/>
                <a:ea typeface="Constantia"/>
                <a:cs typeface="Constantia"/>
                <a:sym typeface="Constantia"/>
              </a:rPr>
              <a:t>Wait(mutex)</a:t>
            </a:r>
            <a:endParaRPr sz="2400">
              <a:solidFill>
                <a:schemeClr val="dk1"/>
              </a:solidFill>
              <a:latin typeface="Constantia"/>
              <a:ea typeface="Constantia"/>
              <a:cs typeface="Constantia"/>
              <a:sym typeface="Constantia"/>
            </a:endParaRPr>
          </a:p>
          <a:p>
            <a:pPr indent="-182880" lvl="0" marL="182880" marR="0" rtl="0" algn="l">
              <a:spcBef>
                <a:spcPts val="444"/>
              </a:spcBef>
              <a:spcAft>
                <a:spcPts val="0"/>
              </a:spcAft>
              <a:buClr>
                <a:schemeClr val="accent1"/>
              </a:buClr>
              <a:buSzPct val="85000"/>
              <a:buFont typeface="Arial"/>
              <a:buNone/>
            </a:pPr>
            <a:r>
              <a:rPr lang="en-US" sz="2400">
                <a:solidFill>
                  <a:srgbClr val="0000FF"/>
                </a:solidFill>
                <a:latin typeface="Constantia"/>
                <a:ea typeface="Constantia"/>
                <a:cs typeface="Constantia"/>
                <a:sym typeface="Constantia"/>
              </a:rPr>
              <a:t>			critical section </a:t>
            </a:r>
            <a:endParaRPr sz="2400">
              <a:solidFill>
                <a:srgbClr val="0000FF"/>
              </a:solidFill>
              <a:latin typeface="Constantia"/>
              <a:ea typeface="Constantia"/>
              <a:cs typeface="Constantia"/>
              <a:sym typeface="Constantia"/>
            </a:endParaRPr>
          </a:p>
          <a:p>
            <a:pPr indent="-182880" lvl="0" marL="182880" marR="0" rtl="0" algn="l">
              <a:spcBef>
                <a:spcPts val="444"/>
              </a:spcBef>
              <a:spcAft>
                <a:spcPts val="0"/>
              </a:spcAft>
              <a:buClr>
                <a:schemeClr val="accent1"/>
              </a:buClr>
              <a:buSzPct val="85000"/>
              <a:buFont typeface="Arial"/>
              <a:buNone/>
            </a:pPr>
            <a:r>
              <a:rPr lang="en-US" sz="2400">
                <a:solidFill>
                  <a:srgbClr val="0000FF"/>
                </a:solidFill>
                <a:latin typeface="Constantia"/>
                <a:ea typeface="Constantia"/>
                <a:cs typeface="Constantia"/>
                <a:sym typeface="Constantia"/>
              </a:rPr>
              <a:t>		</a:t>
            </a:r>
            <a:r>
              <a:rPr lang="en-US" sz="2400">
                <a:solidFill>
                  <a:schemeClr val="dk1"/>
                </a:solidFill>
                <a:latin typeface="Constantia"/>
                <a:ea typeface="Constantia"/>
                <a:cs typeface="Constantia"/>
                <a:sym typeface="Constantia"/>
              </a:rPr>
              <a:t>Signal(mutex)</a:t>
            </a:r>
            <a:endParaRPr sz="2400">
              <a:solidFill>
                <a:schemeClr val="dk1"/>
              </a:solidFill>
              <a:latin typeface="Constantia"/>
              <a:ea typeface="Constantia"/>
              <a:cs typeface="Constantia"/>
              <a:sym typeface="Constantia"/>
            </a:endParaRPr>
          </a:p>
          <a:p>
            <a:pPr indent="-182880" lvl="0" marL="182880" marR="0" rtl="0" algn="l">
              <a:spcBef>
                <a:spcPts val="444"/>
              </a:spcBef>
              <a:spcAft>
                <a:spcPts val="0"/>
              </a:spcAft>
              <a:buClr>
                <a:schemeClr val="accent1"/>
              </a:buClr>
              <a:buSzPct val="85000"/>
              <a:buFont typeface="Arial"/>
              <a:buNone/>
            </a:pPr>
            <a:r>
              <a:rPr lang="en-US" sz="2400">
                <a:solidFill>
                  <a:srgbClr val="0000FF"/>
                </a:solidFill>
                <a:latin typeface="Constantia"/>
                <a:ea typeface="Constantia"/>
                <a:cs typeface="Constantia"/>
                <a:sym typeface="Constantia"/>
              </a:rPr>
              <a:t>			remainder section </a:t>
            </a:r>
            <a:endParaRPr sz="2400">
              <a:solidFill>
                <a:srgbClr val="0000FF"/>
              </a:solidFill>
              <a:latin typeface="Constantia"/>
              <a:ea typeface="Constantia"/>
              <a:cs typeface="Constantia"/>
              <a:sym typeface="Constantia"/>
            </a:endParaRPr>
          </a:p>
          <a:p>
            <a:pPr indent="-182880" lvl="0" marL="182880" marR="0" rtl="0" algn="l">
              <a:spcBef>
                <a:spcPts val="444"/>
              </a:spcBef>
              <a:spcAft>
                <a:spcPts val="0"/>
              </a:spcAft>
              <a:buClr>
                <a:schemeClr val="accent1"/>
              </a:buClr>
              <a:buSzPct val="85000"/>
              <a:buFont typeface="Arial"/>
              <a:buNone/>
            </a:pPr>
            <a:r>
              <a:rPr lang="en-US" sz="2400">
                <a:solidFill>
                  <a:srgbClr val="0000FF"/>
                </a:solidFill>
                <a:latin typeface="Constantia"/>
                <a:ea typeface="Constantia"/>
                <a:cs typeface="Constantia"/>
                <a:sym typeface="Constantia"/>
              </a:rPr>
              <a:t>	} while (TRUE); </a:t>
            </a:r>
            <a:endParaRPr sz="2400">
              <a:solidFill>
                <a:srgbClr val="0000FF"/>
              </a:solidFill>
              <a:latin typeface="Constantia"/>
              <a:ea typeface="Constantia"/>
              <a:cs typeface="Constantia"/>
              <a:sym typeface="Constantia"/>
            </a:endParaRPr>
          </a:p>
        </p:txBody>
      </p:sp>
      <p:sp>
        <p:nvSpPr>
          <p:cNvPr id="390" name="Google Shape;390;p35"/>
          <p:cNvSpPr/>
          <p:nvPr/>
        </p:nvSpPr>
        <p:spPr>
          <a:xfrm>
            <a:off x="142844" y="3143248"/>
            <a:ext cx="7989351" cy="21534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onstantia"/>
                <a:ea typeface="Constantia"/>
                <a:cs typeface="Constantia"/>
                <a:sym typeface="Constantia"/>
              </a:rPr>
              <a:t>Mutual Exclusion implementation with semaphores</a:t>
            </a:r>
            <a:endParaRPr b="1" sz="2000">
              <a:solidFill>
                <a:schemeClr val="dk1"/>
              </a:solidFill>
              <a:latin typeface="Constantia"/>
              <a:ea typeface="Constantia"/>
              <a:cs typeface="Constantia"/>
              <a:sym typeface="Constantia"/>
            </a:endParaRPr>
          </a:p>
        </p:txBody>
      </p:sp>
      <p:sp>
        <p:nvSpPr>
          <p:cNvPr id="391" name="Google Shape;391;p35"/>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6"/>
          <p:cNvSpPr txBox="1"/>
          <p:nvPr>
            <p:ph type="title"/>
          </p:nvPr>
        </p:nvSpPr>
        <p:spPr>
          <a:xfrm>
            <a:off x="457200" y="533400"/>
            <a:ext cx="8229600" cy="73536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Example 1:</a:t>
            </a:r>
            <a:endParaRPr b="1">
              <a:solidFill>
                <a:srgbClr val="006600"/>
              </a:solidFill>
            </a:endParaRPr>
          </a:p>
        </p:txBody>
      </p:sp>
      <p:sp>
        <p:nvSpPr>
          <p:cNvPr id="397" name="Google Shape;397;p36"/>
          <p:cNvSpPr txBox="1"/>
          <p:nvPr>
            <p:ph idx="1" type="body"/>
          </p:nvPr>
        </p:nvSpPr>
        <p:spPr>
          <a:xfrm>
            <a:off x="457200" y="1340768"/>
            <a:ext cx="8229600" cy="513623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Semaphore is initialized with the number of resources available.</a:t>
            </a:r>
            <a:endParaRPr/>
          </a:p>
          <a:p>
            <a:pPr indent="-247015" lvl="1" marL="640080" rtl="0" algn="l">
              <a:spcBef>
                <a:spcPts val="480"/>
              </a:spcBef>
              <a:spcAft>
                <a:spcPts val="0"/>
              </a:spcAft>
              <a:buSzPts val="2040"/>
              <a:buChar char="⚫"/>
            </a:pPr>
            <a:r>
              <a:rPr lang="en-US"/>
              <a:t>Semaphore is having 10 printers</a:t>
            </a:r>
            <a:endParaRPr/>
          </a:p>
          <a:p>
            <a:pPr indent="-247015" lvl="1" marL="640080" rtl="0" algn="l">
              <a:spcBef>
                <a:spcPts val="480"/>
              </a:spcBef>
              <a:spcAft>
                <a:spcPts val="0"/>
              </a:spcAft>
              <a:buSzPts val="2040"/>
              <a:buChar char="⚫"/>
            </a:pPr>
            <a:r>
              <a:rPr lang="en-US"/>
              <a:t>Each process Pi, that needs the resource perform the </a:t>
            </a:r>
            <a:r>
              <a:rPr lang="en-US">
                <a:solidFill>
                  <a:srgbClr val="FF0000"/>
                </a:solidFill>
              </a:rPr>
              <a:t>wait() operation </a:t>
            </a:r>
            <a:r>
              <a:rPr lang="en-US"/>
              <a:t>on semaphore [thereby decrementing the count]</a:t>
            </a:r>
            <a:endParaRPr/>
          </a:p>
          <a:p>
            <a:pPr indent="-247015" lvl="1" marL="640080" rtl="0" algn="l">
              <a:spcBef>
                <a:spcPts val="480"/>
              </a:spcBef>
              <a:spcAft>
                <a:spcPts val="0"/>
              </a:spcAft>
              <a:buSzPts val="2040"/>
              <a:buChar char="⚫"/>
            </a:pPr>
            <a:r>
              <a:rPr lang="en-US"/>
              <a:t>When the process Pi, releases the resources, it performs </a:t>
            </a:r>
            <a:r>
              <a:rPr lang="en-US">
                <a:solidFill>
                  <a:srgbClr val="FF0000"/>
                </a:solidFill>
              </a:rPr>
              <a:t>signal() operation </a:t>
            </a:r>
            <a:r>
              <a:rPr lang="en-US"/>
              <a:t>[incrementing the count value]</a:t>
            </a:r>
            <a:endParaRPr/>
          </a:p>
          <a:p>
            <a:pPr indent="-247015" lvl="1" marL="640080" rtl="0" algn="l">
              <a:spcBef>
                <a:spcPts val="480"/>
              </a:spcBef>
              <a:spcAft>
                <a:spcPts val="0"/>
              </a:spcAft>
              <a:buSzPts val="2040"/>
              <a:buChar char="⚫"/>
            </a:pPr>
            <a:r>
              <a:rPr lang="en-US"/>
              <a:t>Count = 0 🡪 all resources are used</a:t>
            </a:r>
            <a:endParaRPr/>
          </a:p>
          <a:p>
            <a:pPr indent="-247015" lvl="1" marL="640080" rtl="0" algn="l">
              <a:spcBef>
                <a:spcPts val="480"/>
              </a:spcBef>
              <a:spcAft>
                <a:spcPts val="0"/>
              </a:spcAft>
              <a:buSzPts val="2040"/>
              <a:buChar char="⚫"/>
            </a:pPr>
            <a:r>
              <a:rPr lang="en-US"/>
              <a:t>Count = n 🡪 all processes released the resources</a:t>
            </a:r>
            <a:endParaRPr/>
          </a:p>
        </p:txBody>
      </p:sp>
      <p:sp>
        <p:nvSpPr>
          <p:cNvPr id="398" name="Google Shape;398;p36"/>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7"/>
          <p:cNvSpPr txBox="1"/>
          <p:nvPr>
            <p:ph type="title"/>
          </p:nvPr>
        </p:nvSpPr>
        <p:spPr>
          <a:xfrm>
            <a:off x="457200" y="533400"/>
            <a:ext cx="8229600" cy="807368"/>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Example 2:</a:t>
            </a:r>
            <a:endParaRPr b="1">
              <a:solidFill>
                <a:srgbClr val="006600"/>
              </a:solidFill>
            </a:endParaRPr>
          </a:p>
        </p:txBody>
      </p:sp>
      <p:sp>
        <p:nvSpPr>
          <p:cNvPr id="404" name="Google Shape;404;p37"/>
          <p:cNvSpPr txBox="1"/>
          <p:nvPr>
            <p:ph idx="1" type="body"/>
          </p:nvPr>
        </p:nvSpPr>
        <p:spPr>
          <a:xfrm>
            <a:off x="457200" y="1484784"/>
            <a:ext cx="8229600" cy="4992216"/>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Assume 2 concurrent running processes</a:t>
            </a:r>
            <a:endParaRPr/>
          </a:p>
          <a:p>
            <a:pPr indent="-247015" lvl="1" marL="640080" rtl="0" algn="l">
              <a:spcBef>
                <a:spcPts val="480"/>
              </a:spcBef>
              <a:spcAft>
                <a:spcPts val="0"/>
              </a:spcAft>
              <a:buSzPts val="2040"/>
              <a:buChar char="⚫"/>
            </a:pPr>
            <a:r>
              <a:rPr lang="en-US"/>
              <a:t>P1 with statement S1;</a:t>
            </a:r>
            <a:endParaRPr/>
          </a:p>
          <a:p>
            <a:pPr indent="-247015" lvl="1" marL="640080" rtl="0" algn="l">
              <a:spcBef>
                <a:spcPts val="480"/>
              </a:spcBef>
              <a:spcAft>
                <a:spcPts val="0"/>
              </a:spcAft>
              <a:buSzPts val="2040"/>
              <a:buChar char="⚫"/>
            </a:pPr>
            <a:r>
              <a:rPr lang="en-US"/>
              <a:t>P2 with statement S2;</a:t>
            </a:r>
            <a:endParaRPr/>
          </a:p>
          <a:p>
            <a:pPr indent="-117475" lvl="1" marL="640080" rtl="0" algn="l">
              <a:spcBef>
                <a:spcPts val="480"/>
              </a:spcBef>
              <a:spcAft>
                <a:spcPts val="0"/>
              </a:spcAft>
              <a:buSzPts val="2040"/>
              <a:buNone/>
            </a:pPr>
            <a:r>
              <a:t/>
            </a:r>
            <a:endParaRPr/>
          </a:p>
          <a:p>
            <a:pPr indent="-274320" lvl="0" marL="274320" rtl="0" algn="l">
              <a:spcBef>
                <a:spcPts val="520"/>
              </a:spcBef>
              <a:spcAft>
                <a:spcPts val="0"/>
              </a:spcAft>
              <a:buSzPts val="2470"/>
              <a:buChar char="⚫"/>
            </a:pPr>
            <a:r>
              <a:rPr lang="en-US"/>
              <a:t>s2 is executed after s1 has completed</a:t>
            </a:r>
            <a:endParaRPr/>
          </a:p>
          <a:p>
            <a:pPr indent="-247015" lvl="2" marL="914400" rtl="0" algn="l">
              <a:spcBef>
                <a:spcPts val="420"/>
              </a:spcBef>
              <a:spcAft>
                <a:spcPts val="0"/>
              </a:spcAft>
              <a:buSzPts val="1470"/>
              <a:buChar char="⚫"/>
            </a:pPr>
            <a:r>
              <a:rPr lang="en-US"/>
              <a:t>P1 and p2 share a common semaphore</a:t>
            </a:r>
            <a:endParaRPr/>
          </a:p>
          <a:p>
            <a:pPr indent="-247015" lvl="2" marL="914400" rtl="0" algn="l">
              <a:spcBef>
                <a:spcPts val="420"/>
              </a:spcBef>
              <a:spcAft>
                <a:spcPts val="0"/>
              </a:spcAft>
              <a:buSzPts val="1470"/>
              <a:buChar char="⚫"/>
            </a:pPr>
            <a:r>
              <a:rPr b="1" lang="en-US">
                <a:solidFill>
                  <a:srgbClr val="FF0000"/>
                </a:solidFill>
              </a:rPr>
              <a:t>Synch = 0</a:t>
            </a:r>
            <a:endParaRPr b="1">
              <a:solidFill>
                <a:srgbClr val="FF0000"/>
              </a:solidFill>
            </a:endParaRPr>
          </a:p>
          <a:p>
            <a:pPr indent="-117475" lvl="0" marL="274320" rtl="0" algn="l">
              <a:spcBef>
                <a:spcPts val="520"/>
              </a:spcBef>
              <a:spcAft>
                <a:spcPts val="0"/>
              </a:spcAft>
              <a:buSzPts val="2470"/>
              <a:buNone/>
            </a:pPr>
            <a:r>
              <a:t/>
            </a:r>
            <a:endParaRPr/>
          </a:p>
        </p:txBody>
      </p:sp>
      <p:sp>
        <p:nvSpPr>
          <p:cNvPr id="405" name="Google Shape;405;p37"/>
          <p:cNvSpPr/>
          <p:nvPr/>
        </p:nvSpPr>
        <p:spPr>
          <a:xfrm>
            <a:off x="1648717" y="4551428"/>
            <a:ext cx="2088232" cy="720080"/>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S1;</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Signal(synch);</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406" name="Google Shape;406;p37"/>
          <p:cNvSpPr/>
          <p:nvPr/>
        </p:nvSpPr>
        <p:spPr>
          <a:xfrm>
            <a:off x="5436096" y="4581128"/>
            <a:ext cx="2088232" cy="720080"/>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wait(synch);</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S2;</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407" name="Google Shape;407;p37"/>
          <p:cNvSpPr/>
          <p:nvPr/>
        </p:nvSpPr>
        <p:spPr>
          <a:xfrm>
            <a:off x="1454174" y="5553577"/>
            <a:ext cx="2477318" cy="21534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onstantia"/>
                <a:ea typeface="Constantia"/>
                <a:cs typeface="Constantia"/>
                <a:sym typeface="Constantia"/>
              </a:rPr>
              <a:t>Fig. Statements in P1</a:t>
            </a:r>
            <a:endParaRPr b="1" sz="1200">
              <a:solidFill>
                <a:schemeClr val="dk1"/>
              </a:solidFill>
              <a:latin typeface="Constantia"/>
              <a:ea typeface="Constantia"/>
              <a:cs typeface="Constantia"/>
              <a:sym typeface="Constantia"/>
            </a:endParaRPr>
          </a:p>
        </p:txBody>
      </p:sp>
      <p:sp>
        <p:nvSpPr>
          <p:cNvPr id="408" name="Google Shape;408;p37"/>
          <p:cNvSpPr/>
          <p:nvPr/>
        </p:nvSpPr>
        <p:spPr>
          <a:xfrm>
            <a:off x="5241553" y="5589240"/>
            <a:ext cx="2477318" cy="21534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onstantia"/>
                <a:ea typeface="Constantia"/>
                <a:cs typeface="Constantia"/>
                <a:sym typeface="Constantia"/>
              </a:rPr>
              <a:t>Fig. Statements in P2</a:t>
            </a:r>
            <a:endParaRPr b="1" sz="1200">
              <a:solidFill>
                <a:schemeClr val="dk1"/>
              </a:solidFill>
              <a:latin typeface="Constantia"/>
              <a:ea typeface="Constantia"/>
              <a:cs typeface="Constantia"/>
              <a:sym typeface="Constantia"/>
            </a:endParaRPr>
          </a:p>
        </p:txBody>
      </p:sp>
      <p:sp>
        <p:nvSpPr>
          <p:cNvPr id="409" name="Google Shape;409;p37"/>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8"/>
          <p:cNvSpPr txBox="1"/>
          <p:nvPr>
            <p:ph type="title"/>
          </p:nvPr>
        </p:nvSpPr>
        <p:spPr>
          <a:xfrm>
            <a:off x="457200" y="533400"/>
            <a:ext cx="8229600" cy="73536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Disadvantages of semaphores</a:t>
            </a:r>
            <a:endParaRPr b="1">
              <a:solidFill>
                <a:srgbClr val="006600"/>
              </a:solidFill>
            </a:endParaRPr>
          </a:p>
        </p:txBody>
      </p:sp>
      <p:sp>
        <p:nvSpPr>
          <p:cNvPr id="415" name="Google Shape;415;p3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b="1" lang="en-US">
                <a:solidFill>
                  <a:srgbClr val="FF0000"/>
                </a:solidFill>
              </a:rPr>
              <a:t>Busy waiting</a:t>
            </a:r>
            <a:endParaRPr b="1">
              <a:solidFill>
                <a:srgbClr val="FF0000"/>
              </a:solidFill>
            </a:endParaRPr>
          </a:p>
          <a:p>
            <a:pPr indent="-247015" lvl="1" marL="640080" rtl="0" algn="l">
              <a:spcBef>
                <a:spcPts val="480"/>
              </a:spcBef>
              <a:spcAft>
                <a:spcPts val="0"/>
              </a:spcAft>
              <a:buSzPts val="2040"/>
              <a:buChar char="⚫"/>
            </a:pPr>
            <a:r>
              <a:rPr lang="en-US"/>
              <a:t>(ie) when a process is in critical section, the other process loop indefinitely.</a:t>
            </a:r>
            <a:endParaRPr/>
          </a:p>
          <a:p>
            <a:pPr indent="-247015" lvl="1" marL="640080" rtl="0" algn="l">
              <a:spcBef>
                <a:spcPts val="480"/>
              </a:spcBef>
              <a:spcAft>
                <a:spcPts val="0"/>
              </a:spcAft>
              <a:buSzPts val="2040"/>
              <a:buChar char="⚫"/>
            </a:pPr>
            <a:r>
              <a:rPr lang="en-US"/>
              <a:t>Wasting its time</a:t>
            </a:r>
            <a:endParaRPr/>
          </a:p>
          <a:p>
            <a:pPr indent="-117475" lvl="0" marL="274320" rtl="0" algn="l">
              <a:spcBef>
                <a:spcPts val="520"/>
              </a:spcBef>
              <a:spcAft>
                <a:spcPts val="0"/>
              </a:spcAft>
              <a:buSzPts val="2470"/>
              <a:buNone/>
            </a:pPr>
            <a:r>
              <a:t/>
            </a:r>
            <a:endParaRPr/>
          </a:p>
        </p:txBody>
      </p:sp>
      <p:sp>
        <p:nvSpPr>
          <p:cNvPr id="416" name="Google Shape;416;p38"/>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9"/>
          <p:cNvSpPr txBox="1"/>
          <p:nvPr>
            <p:ph type="title"/>
          </p:nvPr>
        </p:nvSpPr>
        <p:spPr>
          <a:xfrm>
            <a:off x="251521" y="476672"/>
            <a:ext cx="8711418" cy="6096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2800"/>
              <a:buFont typeface="Calibri"/>
              <a:buNone/>
            </a:pPr>
            <a:r>
              <a:rPr b="1" lang="en-US" sz="2800">
                <a:solidFill>
                  <a:srgbClr val="006600"/>
                </a:solidFill>
              </a:rPr>
              <a:t>Semaphore Implementation with no Busy Waiting </a:t>
            </a:r>
            <a:endParaRPr b="1" sz="2800">
              <a:solidFill>
                <a:srgbClr val="006600"/>
              </a:solidFill>
            </a:endParaRPr>
          </a:p>
        </p:txBody>
      </p:sp>
      <p:sp>
        <p:nvSpPr>
          <p:cNvPr id="423" name="Google Shape;423;p39"/>
          <p:cNvSpPr txBox="1"/>
          <p:nvPr>
            <p:ph idx="1" type="body"/>
          </p:nvPr>
        </p:nvSpPr>
        <p:spPr>
          <a:xfrm>
            <a:off x="251520" y="1134287"/>
            <a:ext cx="8028839" cy="471299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Two operations:</a:t>
            </a:r>
            <a:endParaRPr/>
          </a:p>
          <a:p>
            <a:pPr indent="-247015" lvl="1" marL="640080" rtl="0" algn="l">
              <a:spcBef>
                <a:spcPts val="480"/>
              </a:spcBef>
              <a:spcAft>
                <a:spcPts val="0"/>
              </a:spcAft>
              <a:buSzPts val="2040"/>
              <a:buChar char="⚫"/>
            </a:pPr>
            <a:r>
              <a:rPr b="1" lang="en-US">
                <a:solidFill>
                  <a:srgbClr val="FF0000"/>
                </a:solidFill>
              </a:rPr>
              <a:t>block()</a:t>
            </a:r>
            <a:r>
              <a:rPr lang="en-US">
                <a:solidFill>
                  <a:srgbClr val="3366FF"/>
                </a:solidFill>
              </a:rPr>
              <a:t> </a:t>
            </a:r>
            <a:r>
              <a:rPr lang="en-US"/>
              <a:t>– place the process in the waiting queue</a:t>
            </a:r>
            <a:endParaRPr/>
          </a:p>
          <a:p>
            <a:pPr indent="-247015" lvl="1" marL="640080" rtl="0" algn="l">
              <a:spcBef>
                <a:spcPts val="480"/>
              </a:spcBef>
              <a:spcAft>
                <a:spcPts val="0"/>
              </a:spcAft>
              <a:buSzPts val="2040"/>
              <a:buChar char="⚫"/>
            </a:pPr>
            <a:r>
              <a:rPr b="1" lang="en-US">
                <a:solidFill>
                  <a:srgbClr val="FF0000"/>
                </a:solidFill>
              </a:rPr>
              <a:t>wakeup()</a:t>
            </a:r>
            <a:r>
              <a:rPr lang="en-US">
                <a:solidFill>
                  <a:srgbClr val="3366FF"/>
                </a:solidFill>
              </a:rPr>
              <a:t> </a:t>
            </a:r>
            <a:r>
              <a:rPr lang="en-US"/>
              <a:t>– remove one of the processes in the waiting queue and place it in the ready queue</a:t>
            </a:r>
            <a:endParaRPr/>
          </a:p>
          <a:p>
            <a:pPr indent="-274320" lvl="0" marL="274320" rtl="0" algn="l">
              <a:spcBef>
                <a:spcPts val="520"/>
              </a:spcBef>
              <a:spcAft>
                <a:spcPts val="0"/>
              </a:spcAft>
              <a:buSzPts val="2470"/>
              <a:buFont typeface="Arial"/>
              <a:buNone/>
            </a:pPr>
            <a:r>
              <a:rPr lang="en-US">
                <a:solidFill>
                  <a:srgbClr val="0000FF"/>
                </a:solidFill>
              </a:rPr>
              <a:t>                        </a:t>
            </a:r>
            <a:endParaRPr>
              <a:solidFill>
                <a:srgbClr val="0000FF"/>
              </a:solidFill>
            </a:endParaRPr>
          </a:p>
        </p:txBody>
      </p:sp>
      <p:sp>
        <p:nvSpPr>
          <p:cNvPr id="424" name="Google Shape;424;p39"/>
          <p:cNvSpPr txBox="1"/>
          <p:nvPr/>
        </p:nvSpPr>
        <p:spPr>
          <a:xfrm>
            <a:off x="285947" y="2780928"/>
            <a:ext cx="4449360" cy="1788182"/>
          </a:xfrm>
          <a:prstGeom prst="rect">
            <a:avLst/>
          </a:prstGeom>
          <a:solidFill>
            <a:srgbClr val="FFCCFF"/>
          </a:solidFill>
          <a:ln cap="flat" cmpd="sng" w="9525">
            <a:solidFill>
              <a:schemeClr val="dk1"/>
            </a:solidFill>
            <a:prstDash val="solid"/>
            <a:round/>
            <a:headEnd len="sm" w="sm" type="none"/>
            <a:tailEnd len="sm" w="sm" type="none"/>
          </a:ln>
        </p:spPr>
        <p:txBody>
          <a:bodyPr anchorCtr="0" anchor="t" bIns="32000" lIns="64000" spcFirstLastPara="1" rIns="64000" wrap="square" tIns="32000">
            <a:spAutoFit/>
          </a:bodyPr>
          <a:lstStyle/>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wait(semaphore *S) {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   S-&gt;value--;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   if (S-&gt;value &lt; 0) {</a:t>
            </a:r>
            <a:br>
              <a:rPr b="1" lang="en-US" sz="1600">
                <a:solidFill>
                  <a:schemeClr val="dk1"/>
                </a:solidFill>
                <a:latin typeface="Courier New"/>
                <a:ea typeface="Courier New"/>
                <a:cs typeface="Courier New"/>
                <a:sym typeface="Courier New"/>
              </a:rPr>
            </a:br>
            <a:r>
              <a:rPr b="1" lang="en-US" sz="1600">
                <a:solidFill>
                  <a:schemeClr val="dk1"/>
                </a:solidFill>
                <a:latin typeface="Courier New"/>
                <a:ea typeface="Courier New"/>
                <a:cs typeface="Courier New"/>
                <a:sym typeface="Courier New"/>
              </a:rPr>
              <a:t>      add this process to S-&gt;list;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      block();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   }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a:t>
            </a:r>
            <a:endParaRPr sz="1600">
              <a:solidFill>
                <a:schemeClr val="dk1"/>
              </a:solidFill>
              <a:latin typeface="Verdana"/>
              <a:ea typeface="Verdana"/>
              <a:cs typeface="Verdana"/>
              <a:sym typeface="Verdana"/>
            </a:endParaRPr>
          </a:p>
        </p:txBody>
      </p:sp>
      <p:sp>
        <p:nvSpPr>
          <p:cNvPr id="425" name="Google Shape;425;p39"/>
          <p:cNvSpPr txBox="1"/>
          <p:nvPr/>
        </p:nvSpPr>
        <p:spPr>
          <a:xfrm>
            <a:off x="3995936" y="4725144"/>
            <a:ext cx="4943084" cy="1788182"/>
          </a:xfrm>
          <a:prstGeom prst="rect">
            <a:avLst/>
          </a:prstGeom>
          <a:solidFill>
            <a:srgbClr val="8EC5F7"/>
          </a:solidFill>
          <a:ln cap="flat" cmpd="sng" w="9525">
            <a:solidFill>
              <a:schemeClr val="dk1"/>
            </a:solidFill>
            <a:prstDash val="solid"/>
            <a:round/>
            <a:headEnd len="sm" w="sm" type="none"/>
            <a:tailEnd len="sm" w="sm" type="none"/>
          </a:ln>
        </p:spPr>
        <p:txBody>
          <a:bodyPr anchorCtr="0" anchor="t" bIns="32000" lIns="64000" spcFirstLastPara="1" rIns="64000" wrap="square" tIns="32000">
            <a:spAutoFit/>
          </a:bodyPr>
          <a:lstStyle/>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signal(semaphore *S) {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   S-&gt;value++;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   if (S-&gt;value &lt;= 0) {</a:t>
            </a:r>
            <a:br>
              <a:rPr b="1" lang="en-US" sz="1600">
                <a:solidFill>
                  <a:schemeClr val="dk1"/>
                </a:solidFill>
                <a:latin typeface="Courier New"/>
                <a:ea typeface="Courier New"/>
                <a:cs typeface="Courier New"/>
                <a:sym typeface="Courier New"/>
              </a:rPr>
            </a:br>
            <a:r>
              <a:rPr b="1" lang="en-US" sz="1600">
                <a:solidFill>
                  <a:schemeClr val="dk1"/>
                </a:solidFill>
                <a:latin typeface="Courier New"/>
                <a:ea typeface="Courier New"/>
                <a:cs typeface="Courier New"/>
                <a:sym typeface="Courier New"/>
              </a:rPr>
              <a:t>      remove a process P from S-&gt;list;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      wakeup(P);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   } </a:t>
            </a:r>
            <a:endParaRPr b="1" sz="16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600"/>
              <a:buFont typeface="Arial"/>
              <a:buNone/>
            </a:pPr>
            <a:r>
              <a:rPr b="1" lang="en-US" sz="1600">
                <a:solidFill>
                  <a:schemeClr val="dk1"/>
                </a:solidFill>
                <a:latin typeface="Courier New"/>
                <a:ea typeface="Courier New"/>
                <a:cs typeface="Courier New"/>
                <a:sym typeface="Courier New"/>
              </a:rPr>
              <a:t>}</a:t>
            </a:r>
            <a:endParaRPr sz="1600">
              <a:solidFill>
                <a:schemeClr val="dk1"/>
              </a:solidFill>
              <a:latin typeface="Verdana"/>
              <a:ea typeface="Verdana"/>
              <a:cs typeface="Verdana"/>
              <a:sym typeface="Verdana"/>
            </a:endParaRPr>
          </a:p>
        </p:txBody>
      </p:sp>
      <p:sp>
        <p:nvSpPr>
          <p:cNvPr id="426" name="Google Shape;426;p39"/>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4"/>
          <p:cNvSpPr txBox="1"/>
          <p:nvPr>
            <p:ph type="title"/>
          </p:nvPr>
        </p:nvSpPr>
        <p:spPr>
          <a:xfrm>
            <a:off x="457200" y="704088"/>
            <a:ext cx="8229600" cy="724648"/>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Times New Roman"/>
              <a:buNone/>
            </a:pPr>
            <a:r>
              <a:rPr lang="en-US">
                <a:latin typeface="Times New Roman"/>
                <a:ea typeface="Times New Roman"/>
                <a:cs typeface="Times New Roman"/>
                <a:sym typeface="Times New Roman"/>
              </a:rPr>
              <a:t>What is Process Synchronization ?</a:t>
            </a:r>
            <a:endParaRPr>
              <a:latin typeface="Times New Roman"/>
              <a:ea typeface="Times New Roman"/>
              <a:cs typeface="Times New Roman"/>
              <a:sym typeface="Times New Roman"/>
            </a:endParaRPr>
          </a:p>
        </p:txBody>
      </p:sp>
      <p:sp>
        <p:nvSpPr>
          <p:cNvPr id="139" name="Google Shape;139;p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171767" lvl="0" marL="274320" rtl="0" algn="l">
              <a:lnSpc>
                <a:spcPct val="150000"/>
              </a:lnSpc>
              <a:spcBef>
                <a:spcPts val="0"/>
              </a:spcBef>
              <a:spcAft>
                <a:spcPts val="0"/>
              </a:spcAft>
              <a:buSzPts val="1615"/>
              <a:buNone/>
            </a:pPr>
            <a:r>
              <a:t/>
            </a:r>
            <a:endParaRPr b="1" sz="1700">
              <a:latin typeface="Times New Roman"/>
              <a:ea typeface="Times New Roman"/>
              <a:cs typeface="Times New Roman"/>
              <a:sym typeface="Times New Roman"/>
            </a:endParaRPr>
          </a:p>
          <a:p>
            <a:pPr indent="-171767" lvl="0" marL="274320" rtl="0" algn="l">
              <a:lnSpc>
                <a:spcPct val="150000"/>
              </a:lnSpc>
              <a:spcBef>
                <a:spcPts val="340"/>
              </a:spcBef>
              <a:spcAft>
                <a:spcPts val="0"/>
              </a:spcAft>
              <a:buSzPts val="1615"/>
              <a:buNone/>
            </a:pPr>
            <a:r>
              <a:t/>
            </a:r>
            <a:endParaRPr b="1" sz="1700">
              <a:latin typeface="Times New Roman"/>
              <a:ea typeface="Times New Roman"/>
              <a:cs typeface="Times New Roman"/>
              <a:sym typeface="Times New Roman"/>
            </a:endParaRPr>
          </a:p>
          <a:p>
            <a:pPr indent="-274320" lvl="0" marL="274320" rtl="0" algn="l">
              <a:lnSpc>
                <a:spcPct val="150000"/>
              </a:lnSpc>
              <a:spcBef>
                <a:spcPts val="340"/>
              </a:spcBef>
              <a:spcAft>
                <a:spcPts val="0"/>
              </a:spcAft>
              <a:buSzPts val="1615"/>
              <a:buChar char="⚫"/>
            </a:pPr>
            <a:r>
              <a:rPr b="1" lang="en-US" sz="1700">
                <a:latin typeface="Times New Roman"/>
                <a:ea typeface="Times New Roman"/>
                <a:cs typeface="Times New Roman"/>
                <a:sym typeface="Times New Roman"/>
              </a:rPr>
              <a:t>Process Synchronization</a:t>
            </a:r>
            <a:r>
              <a:rPr lang="en-US" sz="1700">
                <a:latin typeface="Times New Roman"/>
                <a:ea typeface="Times New Roman"/>
                <a:cs typeface="Times New Roman"/>
                <a:sym typeface="Times New Roman"/>
              </a:rPr>
              <a:t> is the process of coordinating the execution of processes in such a way that no two processes can have access to the same shared data and resources.</a:t>
            </a:r>
            <a:endParaRPr sz="1700">
              <a:latin typeface="Times New Roman"/>
              <a:ea typeface="Times New Roman"/>
              <a:cs typeface="Times New Roman"/>
              <a:sym typeface="Times New Roman"/>
            </a:endParaRPr>
          </a:p>
          <a:p>
            <a:pPr indent="-274320" lvl="0" marL="274320" rtl="0" algn="just">
              <a:spcBef>
                <a:spcPts val="520"/>
              </a:spcBef>
              <a:spcAft>
                <a:spcPts val="0"/>
              </a:spcAft>
              <a:buSzPts val="2470"/>
              <a:buNone/>
            </a:pPr>
            <a:r>
              <a:t/>
            </a:r>
            <a:endParaRPr/>
          </a:p>
          <a:p>
            <a:pPr indent="-117475" lvl="0" marL="274320" rtl="0" algn="l">
              <a:spcBef>
                <a:spcPts val="520"/>
              </a:spcBef>
              <a:spcAft>
                <a:spcPts val="0"/>
              </a:spcAft>
              <a:buSzPts val="2470"/>
              <a:buNone/>
            </a:pPr>
            <a:r>
              <a:t/>
            </a:r>
            <a:endParaRPr/>
          </a:p>
        </p:txBody>
      </p:sp>
      <p:sp>
        <p:nvSpPr>
          <p:cNvPr id="140" name="Google Shape;140;p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0"/>
          <p:cNvSpPr txBox="1"/>
          <p:nvPr>
            <p:ph type="title"/>
          </p:nvPr>
        </p:nvSpPr>
        <p:spPr>
          <a:xfrm>
            <a:off x="539552" y="332656"/>
            <a:ext cx="8229600" cy="9906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5000"/>
              <a:buFont typeface="Calibri"/>
              <a:buNone/>
            </a:pPr>
            <a:r>
              <a:rPr b="1" lang="en-US">
                <a:solidFill>
                  <a:srgbClr val="006600"/>
                </a:solidFill>
              </a:rPr>
              <a:t>Deadlocks</a:t>
            </a:r>
            <a:endParaRPr b="1">
              <a:solidFill>
                <a:srgbClr val="006600"/>
              </a:solidFill>
            </a:endParaRPr>
          </a:p>
        </p:txBody>
      </p:sp>
      <p:sp>
        <p:nvSpPr>
          <p:cNvPr id="432" name="Google Shape;432;p40"/>
          <p:cNvSpPr txBox="1"/>
          <p:nvPr>
            <p:ph idx="1" type="body"/>
          </p:nvPr>
        </p:nvSpPr>
        <p:spPr>
          <a:xfrm>
            <a:off x="457200" y="1268760"/>
            <a:ext cx="8229600" cy="520824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u="sng"/>
              <a:t>Definition:</a:t>
            </a:r>
            <a:endParaRPr u="sng"/>
          </a:p>
          <a:p>
            <a:pPr indent="-247015" lvl="1" marL="640080" rtl="0" algn="l">
              <a:spcBef>
                <a:spcPts val="480"/>
              </a:spcBef>
              <a:spcAft>
                <a:spcPts val="0"/>
              </a:spcAft>
              <a:buSzPts val="2040"/>
              <a:buChar char="⚫"/>
            </a:pPr>
            <a:r>
              <a:rPr lang="en-US"/>
              <a:t>Two or more processes waiting indefinitely for an event to be completed is called as </a:t>
            </a:r>
            <a:r>
              <a:rPr lang="en-US">
                <a:solidFill>
                  <a:srgbClr val="FF0000"/>
                </a:solidFill>
              </a:rPr>
              <a:t>Deadlock.</a:t>
            </a:r>
            <a:endParaRPr>
              <a:solidFill>
                <a:srgbClr val="FF0000"/>
              </a:solidFill>
            </a:endParaRPr>
          </a:p>
        </p:txBody>
      </p:sp>
      <p:pic>
        <p:nvPicPr>
          <p:cNvPr descr="Fig06_01.gif" id="433" name="Google Shape;433;p40"/>
          <p:cNvPicPr preferRelativeResize="0"/>
          <p:nvPr/>
        </p:nvPicPr>
        <p:blipFill rotWithShape="1">
          <a:blip r:embed="rId3">
            <a:alphaModFix/>
          </a:blip>
          <a:srcRect b="0" l="0" r="0" t="0"/>
          <a:stretch/>
        </p:blipFill>
        <p:spPr>
          <a:xfrm>
            <a:off x="539908" y="2559416"/>
            <a:ext cx="7848872" cy="3893920"/>
          </a:xfrm>
          <a:prstGeom prst="rect">
            <a:avLst/>
          </a:prstGeom>
          <a:noFill/>
          <a:ln>
            <a:noFill/>
          </a:ln>
        </p:spPr>
      </p:pic>
      <p:sp>
        <p:nvSpPr>
          <p:cNvPr id="434" name="Google Shape;434;p40"/>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1"/>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440" name="Google Shape;440;p41"/>
          <p:cNvSpPr txBox="1"/>
          <p:nvPr>
            <p:ph type="title"/>
          </p:nvPr>
        </p:nvSpPr>
        <p:spPr>
          <a:xfrm>
            <a:off x="457200" y="533400"/>
            <a:ext cx="8229600" cy="519336"/>
          </a:xfrm>
          <a:prstGeom prst="rect">
            <a:avLst/>
          </a:prstGeom>
          <a:noFill/>
          <a:ln>
            <a:noFill/>
          </a:ln>
        </p:spPr>
        <p:txBody>
          <a:bodyPr anchorCtr="0" anchor="b" bIns="44450" lIns="90475" spcFirstLastPara="1" rIns="90475" wrap="square" tIns="4445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Example</a:t>
            </a:r>
            <a:endParaRPr b="1">
              <a:solidFill>
                <a:srgbClr val="006600"/>
              </a:solidFill>
            </a:endParaRPr>
          </a:p>
        </p:txBody>
      </p:sp>
      <p:sp>
        <p:nvSpPr>
          <p:cNvPr id="441" name="Google Shape;441;p41"/>
          <p:cNvSpPr txBox="1"/>
          <p:nvPr>
            <p:ph idx="1" type="body"/>
          </p:nvPr>
        </p:nvSpPr>
        <p:spPr>
          <a:xfrm>
            <a:off x="539552" y="1143000"/>
            <a:ext cx="7556698" cy="5410200"/>
          </a:xfrm>
          <a:prstGeom prst="rect">
            <a:avLst/>
          </a:prstGeom>
          <a:noFill/>
          <a:ln>
            <a:noFill/>
          </a:ln>
        </p:spPr>
        <p:txBody>
          <a:bodyPr anchorCtr="0" anchor="t" bIns="45700" lIns="91425" spcFirstLastPara="1" rIns="91425" wrap="square" tIns="45700">
            <a:normAutofit/>
          </a:bodyPr>
          <a:lstStyle/>
          <a:p>
            <a:pPr indent="-247015" lvl="1" marL="640080" rtl="0" algn="l">
              <a:spcBef>
                <a:spcPts val="0"/>
              </a:spcBef>
              <a:spcAft>
                <a:spcPts val="0"/>
              </a:spcAft>
              <a:buSzPts val="2040"/>
              <a:buChar char="⚫"/>
            </a:pPr>
            <a:r>
              <a:rPr lang="en-US" sz="2400"/>
              <a:t>System has 2 tape drives.</a:t>
            </a:r>
            <a:endParaRPr sz="2400"/>
          </a:p>
          <a:p>
            <a:pPr indent="-247015" lvl="1" marL="640080" rtl="0" algn="l">
              <a:spcBef>
                <a:spcPts val="480"/>
              </a:spcBef>
              <a:spcAft>
                <a:spcPts val="0"/>
              </a:spcAft>
              <a:buSzPts val="2040"/>
              <a:buChar char="⚫"/>
            </a:pPr>
            <a:r>
              <a:rPr lang="en-US" sz="2400"/>
              <a:t>P</a:t>
            </a:r>
            <a:r>
              <a:rPr baseline="-25000" lang="en-US" sz="2400"/>
              <a:t>1</a:t>
            </a:r>
            <a:r>
              <a:rPr lang="en-US" sz="2400"/>
              <a:t> and P</a:t>
            </a:r>
            <a:r>
              <a:rPr baseline="-25000" lang="en-US" sz="2400"/>
              <a:t>2</a:t>
            </a:r>
            <a:r>
              <a:rPr lang="en-US" sz="2400"/>
              <a:t> each hold one tape drive and each needs another one.</a:t>
            </a:r>
            <a:endParaRPr sz="2400"/>
          </a:p>
          <a:p>
            <a:pPr indent="-117475" lvl="1" marL="640080" rtl="0" algn="l">
              <a:spcBef>
                <a:spcPts val="480"/>
              </a:spcBef>
              <a:spcAft>
                <a:spcPts val="0"/>
              </a:spcAft>
              <a:buSzPts val="2040"/>
              <a:buNone/>
            </a:pPr>
            <a:r>
              <a:t/>
            </a:r>
            <a:endParaRPr sz="2400"/>
          </a:p>
          <a:p>
            <a:pPr indent="-117475" lvl="1" marL="640080" rtl="0" algn="l">
              <a:spcBef>
                <a:spcPts val="480"/>
              </a:spcBef>
              <a:spcAft>
                <a:spcPts val="0"/>
              </a:spcAft>
              <a:buSzPts val="2040"/>
              <a:buNone/>
            </a:pPr>
            <a:r>
              <a:t/>
            </a:r>
            <a:endParaRPr sz="2400"/>
          </a:p>
          <a:p>
            <a:pPr indent="-274320" lvl="0" marL="274320" rtl="0" algn="l">
              <a:spcBef>
                <a:spcPts val="480"/>
              </a:spcBef>
              <a:spcAft>
                <a:spcPts val="0"/>
              </a:spcAft>
              <a:buSzPts val="2280"/>
              <a:buChar char="⚫"/>
            </a:pPr>
            <a:r>
              <a:rPr lang="en-US" sz="2400"/>
              <a:t>Consider 2 processes P0 and P1.</a:t>
            </a:r>
            <a:endParaRPr sz="2400"/>
          </a:p>
          <a:p>
            <a:pPr indent="-247015" lvl="1" marL="640080" rtl="0" algn="l">
              <a:spcBef>
                <a:spcPts val="480"/>
              </a:spcBef>
              <a:spcAft>
                <a:spcPts val="0"/>
              </a:spcAft>
              <a:buSzPts val="2040"/>
              <a:buChar char="⚫"/>
            </a:pPr>
            <a:r>
              <a:rPr lang="en-US" sz="2400"/>
              <a:t>semaphores </a:t>
            </a:r>
            <a:r>
              <a:rPr i="1" lang="en-US" sz="2400"/>
              <a:t>A</a:t>
            </a:r>
            <a:r>
              <a:rPr lang="en-US" sz="2400"/>
              <a:t> and</a:t>
            </a:r>
            <a:r>
              <a:rPr i="1" lang="en-US" sz="2400"/>
              <a:t> B</a:t>
            </a:r>
            <a:r>
              <a:rPr lang="en-US" sz="2400"/>
              <a:t>, initialized to 1</a:t>
            </a:r>
            <a:endParaRPr sz="3000"/>
          </a:p>
          <a:p>
            <a:pPr indent="-210184" lvl="4" marL="1463040" rtl="0" algn="l">
              <a:spcBef>
                <a:spcPts val="480"/>
              </a:spcBef>
              <a:spcAft>
                <a:spcPts val="0"/>
              </a:spcAft>
              <a:buSzPts val="1560"/>
              <a:buFont typeface="Noto Sans Symbols"/>
              <a:buNone/>
            </a:pPr>
            <a:r>
              <a:rPr lang="en-US" sz="2400">
                <a:solidFill>
                  <a:srgbClr val="FF0000"/>
                </a:solidFill>
              </a:rPr>
              <a:t>    </a:t>
            </a:r>
            <a:r>
              <a:rPr b="1" lang="en-US" sz="1600">
                <a:solidFill>
                  <a:srgbClr val="FF0000"/>
                </a:solidFill>
              </a:rPr>
              <a:t>P</a:t>
            </a:r>
            <a:r>
              <a:rPr b="1" baseline="-25000" lang="en-US" sz="1600">
                <a:solidFill>
                  <a:srgbClr val="FF0000"/>
                </a:solidFill>
              </a:rPr>
              <a:t>0</a:t>
            </a:r>
            <a:r>
              <a:rPr b="1" lang="en-US" sz="1600"/>
              <a:t>		                   </a:t>
            </a:r>
            <a:r>
              <a:rPr b="1" lang="en-US" sz="1600">
                <a:solidFill>
                  <a:srgbClr val="FF0000"/>
                </a:solidFill>
              </a:rPr>
              <a:t>P</a:t>
            </a:r>
            <a:r>
              <a:rPr b="1" baseline="-25000" lang="en-US" sz="1600">
                <a:solidFill>
                  <a:srgbClr val="FF0000"/>
                </a:solidFill>
              </a:rPr>
              <a:t>1</a:t>
            </a:r>
            <a:endParaRPr b="1" sz="1600">
              <a:solidFill>
                <a:srgbClr val="FF0000"/>
              </a:solidFill>
            </a:endParaRPr>
          </a:p>
          <a:p>
            <a:pPr indent="-210184" lvl="4" marL="1463040" rtl="0" algn="l">
              <a:spcBef>
                <a:spcPts val="320"/>
              </a:spcBef>
              <a:spcAft>
                <a:spcPts val="0"/>
              </a:spcAft>
              <a:buSzPts val="1040"/>
              <a:buFont typeface="Noto Sans Symbols"/>
              <a:buNone/>
            </a:pPr>
            <a:r>
              <a:rPr b="1" lang="en-US" sz="1600"/>
              <a:t>wait (A);		wait(B)</a:t>
            </a:r>
            <a:endParaRPr b="1" sz="1600"/>
          </a:p>
          <a:p>
            <a:pPr indent="-210184" lvl="4" marL="1463040" rtl="0" algn="l">
              <a:spcBef>
                <a:spcPts val="320"/>
              </a:spcBef>
              <a:spcAft>
                <a:spcPts val="0"/>
              </a:spcAft>
              <a:buSzPts val="1040"/>
              <a:buFont typeface="Noto Sans Symbols"/>
              <a:buNone/>
            </a:pPr>
            <a:r>
              <a:rPr b="1" lang="en-US" sz="1600"/>
              <a:t>wait (B);		wait(A)</a:t>
            </a:r>
            <a:endParaRPr b="1" sz="1600"/>
          </a:p>
          <a:p>
            <a:pPr indent="-210184" lvl="4" marL="1463040" rtl="0" algn="l">
              <a:spcBef>
                <a:spcPts val="320"/>
              </a:spcBef>
              <a:spcAft>
                <a:spcPts val="0"/>
              </a:spcAft>
              <a:buSzPts val="1040"/>
              <a:buFont typeface="Noto Sans Symbols"/>
              <a:buNone/>
            </a:pPr>
            <a:r>
              <a:rPr b="1" lang="en-US" sz="1600"/>
              <a:t>signal(B);	             signal(A)</a:t>
            </a:r>
            <a:endParaRPr b="1" sz="1600"/>
          </a:p>
          <a:p>
            <a:pPr indent="-210184" lvl="4" marL="1463040" rtl="0" algn="l">
              <a:spcBef>
                <a:spcPts val="320"/>
              </a:spcBef>
              <a:spcAft>
                <a:spcPts val="0"/>
              </a:spcAft>
              <a:buSzPts val="1040"/>
              <a:buFont typeface="Noto Sans Symbols"/>
              <a:buNone/>
            </a:pPr>
            <a:r>
              <a:rPr b="1" lang="en-US" sz="1600"/>
              <a:t>signal(A);	              signal(B)</a:t>
            </a:r>
            <a:endParaRPr sz="1700"/>
          </a:p>
        </p:txBody>
      </p:sp>
      <p:sp>
        <p:nvSpPr>
          <p:cNvPr id="442" name="Google Shape;442;p41"/>
          <p:cNvSpPr/>
          <p:nvPr/>
        </p:nvSpPr>
        <p:spPr>
          <a:xfrm>
            <a:off x="2123728" y="6021288"/>
            <a:ext cx="3744416" cy="36004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nstantia"/>
                <a:ea typeface="Constantia"/>
                <a:cs typeface="Constantia"/>
                <a:sym typeface="Constantia"/>
              </a:rPr>
              <a:t>P0 and P1 are deadlocked</a:t>
            </a:r>
            <a:endParaRPr b="1" sz="1800">
              <a:solidFill>
                <a:schemeClr val="dk1"/>
              </a:solidFill>
              <a:latin typeface="Constantia"/>
              <a:ea typeface="Constantia"/>
              <a:cs typeface="Constantia"/>
              <a:sym typeface="Constanti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Classical problems of Synchronization</a:t>
            </a:r>
            <a:endParaRPr b="1">
              <a:solidFill>
                <a:srgbClr val="006600"/>
              </a:solidFill>
            </a:endParaRPr>
          </a:p>
        </p:txBody>
      </p:sp>
      <p:sp>
        <p:nvSpPr>
          <p:cNvPr id="448" name="Google Shape;448;p42"/>
          <p:cNvSpPr txBox="1"/>
          <p:nvPr>
            <p:ph idx="1" type="body"/>
          </p:nvPr>
        </p:nvSpPr>
        <p:spPr>
          <a:xfrm>
            <a:off x="457200" y="1916832"/>
            <a:ext cx="8229600" cy="4560168"/>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Bounded-Buffer Producer/Consumer Problem</a:t>
            </a:r>
            <a:endParaRPr/>
          </a:p>
          <a:p>
            <a:pPr indent="-274320" lvl="0" marL="274320" rtl="0" algn="l">
              <a:spcBef>
                <a:spcPts val="520"/>
              </a:spcBef>
              <a:spcAft>
                <a:spcPts val="0"/>
              </a:spcAft>
              <a:buSzPts val="2470"/>
              <a:buChar char="⚫"/>
            </a:pPr>
            <a:r>
              <a:rPr lang="en-US"/>
              <a:t>Readers and Writers Problem</a:t>
            </a:r>
            <a:endParaRPr/>
          </a:p>
          <a:p>
            <a:pPr indent="-274320" lvl="0" marL="274320" rtl="0" algn="l">
              <a:spcBef>
                <a:spcPts val="520"/>
              </a:spcBef>
              <a:spcAft>
                <a:spcPts val="0"/>
              </a:spcAft>
              <a:buSzPts val="2470"/>
              <a:buChar char="⚫"/>
            </a:pPr>
            <a:r>
              <a:rPr lang="en-US"/>
              <a:t>Dining Philosophers Problem ( Monitor)</a:t>
            </a:r>
            <a:endParaRPr/>
          </a:p>
          <a:p>
            <a:pPr indent="-117475" lvl="0" marL="274320" rtl="0" algn="l">
              <a:spcBef>
                <a:spcPts val="520"/>
              </a:spcBef>
              <a:spcAft>
                <a:spcPts val="0"/>
              </a:spcAft>
              <a:buSzPts val="2470"/>
              <a:buNone/>
            </a:pPr>
            <a:r>
              <a:t/>
            </a:r>
            <a:endParaRPr/>
          </a:p>
        </p:txBody>
      </p:sp>
      <p:pic>
        <p:nvPicPr>
          <p:cNvPr descr="pngfind.com-kingpin-png-4152286 (1).png" id="449" name="Google Shape;449;p42"/>
          <p:cNvPicPr preferRelativeResize="0"/>
          <p:nvPr/>
        </p:nvPicPr>
        <p:blipFill rotWithShape="1">
          <a:blip r:embed="rId3">
            <a:alphaModFix/>
          </a:blip>
          <a:srcRect b="0" l="0" r="0" t="0"/>
          <a:stretch/>
        </p:blipFill>
        <p:spPr>
          <a:xfrm>
            <a:off x="7071493" y="100944"/>
            <a:ext cx="1625600" cy="533400"/>
          </a:xfrm>
          <a:prstGeom prst="rect">
            <a:avLst/>
          </a:prstGeom>
          <a:noFill/>
          <a:ln>
            <a:noFill/>
          </a:ln>
        </p:spPr>
      </p:pic>
      <p:sp>
        <p:nvSpPr>
          <p:cNvPr id="450" name="Google Shape;450;p42"/>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3"/>
          <p:cNvSpPr txBox="1"/>
          <p:nvPr>
            <p:ph type="title"/>
          </p:nvPr>
        </p:nvSpPr>
        <p:spPr>
          <a:xfrm>
            <a:off x="455419" y="476673"/>
            <a:ext cx="8229600" cy="591344"/>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2600"/>
              <a:buFont typeface="Calibri"/>
              <a:buNone/>
            </a:pPr>
            <a:r>
              <a:rPr b="1" lang="en-US" sz="2600">
                <a:solidFill>
                  <a:srgbClr val="006600"/>
                </a:solidFill>
              </a:rPr>
              <a:t>Bounded-Buffer Producer/Consumer Problem</a:t>
            </a:r>
            <a:endParaRPr b="1" sz="2600">
              <a:solidFill>
                <a:srgbClr val="006600"/>
              </a:solidFill>
            </a:endParaRPr>
          </a:p>
        </p:txBody>
      </p:sp>
      <p:sp>
        <p:nvSpPr>
          <p:cNvPr id="456" name="Google Shape;456;p43"/>
          <p:cNvSpPr txBox="1"/>
          <p:nvPr>
            <p:ph idx="1" type="body"/>
          </p:nvPr>
        </p:nvSpPr>
        <p:spPr>
          <a:xfrm>
            <a:off x="457200" y="1196752"/>
            <a:ext cx="8229600" cy="5280248"/>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u="sng">
                <a:solidFill>
                  <a:srgbClr val="FF0000"/>
                </a:solidFill>
              </a:rPr>
              <a:t>Shared data:                                                                               </a:t>
            </a:r>
            <a:r>
              <a:rPr lang="en-US" sz="2000"/>
              <a:t>semaphore full, empty, mutex</a:t>
            </a:r>
            <a:endParaRPr sz="2000"/>
          </a:p>
          <a:p>
            <a:pPr indent="-274320" lvl="0" marL="274320" rtl="0" algn="l">
              <a:spcBef>
                <a:spcPts val="520"/>
              </a:spcBef>
              <a:spcAft>
                <a:spcPts val="0"/>
              </a:spcAft>
              <a:buSzPts val="2470"/>
              <a:buChar char="⚫"/>
            </a:pPr>
            <a:r>
              <a:rPr lang="en-US" u="sng">
                <a:solidFill>
                  <a:srgbClr val="FF0000"/>
                </a:solidFill>
              </a:rPr>
              <a:t>Initially:</a:t>
            </a:r>
            <a:r>
              <a:rPr lang="en-US"/>
              <a:t>                                                                                         </a:t>
            </a:r>
            <a:r>
              <a:rPr lang="en-US" sz="2000"/>
              <a:t>full = 0, empty = n, mutex = 1        </a:t>
            </a:r>
            <a:endParaRPr sz="2000"/>
          </a:p>
          <a:p>
            <a:pPr indent="0" lvl="0" marL="0" rtl="0" algn="l">
              <a:spcBef>
                <a:spcPts val="400"/>
              </a:spcBef>
              <a:spcAft>
                <a:spcPts val="0"/>
              </a:spcAft>
              <a:buSzPts val="1900"/>
              <a:buNone/>
            </a:pPr>
            <a:r>
              <a:rPr lang="en-US" sz="2000"/>
              <a:t>  where n is the buffer size</a:t>
            </a:r>
            <a:endParaRPr sz="2000"/>
          </a:p>
          <a:p>
            <a:pPr indent="-117475" lvl="0" marL="274320" rtl="0" algn="l">
              <a:spcBef>
                <a:spcPts val="520"/>
              </a:spcBef>
              <a:spcAft>
                <a:spcPts val="0"/>
              </a:spcAft>
              <a:buSzPts val="2470"/>
              <a:buNone/>
            </a:pPr>
            <a:r>
              <a:t/>
            </a:r>
            <a:endParaRPr/>
          </a:p>
          <a:p>
            <a:pPr indent="-117475" lvl="0" marL="274320" rtl="0" algn="l">
              <a:spcBef>
                <a:spcPts val="520"/>
              </a:spcBef>
              <a:spcAft>
                <a:spcPts val="0"/>
              </a:spcAft>
              <a:buSzPts val="2470"/>
              <a:buNone/>
            </a:pPr>
            <a:r>
              <a:t/>
            </a:r>
            <a:endParaRPr/>
          </a:p>
        </p:txBody>
      </p:sp>
      <p:pic>
        <p:nvPicPr>
          <p:cNvPr id="457" name="Google Shape;457;p43"/>
          <p:cNvPicPr preferRelativeResize="0"/>
          <p:nvPr/>
        </p:nvPicPr>
        <p:blipFill rotWithShape="1">
          <a:blip r:embed="rId3">
            <a:alphaModFix/>
          </a:blip>
          <a:srcRect b="0" l="0" r="0" t="0"/>
          <a:stretch/>
        </p:blipFill>
        <p:spPr>
          <a:xfrm>
            <a:off x="323528" y="3284984"/>
            <a:ext cx="4464496" cy="3024336"/>
          </a:xfrm>
          <a:prstGeom prst="rect">
            <a:avLst/>
          </a:prstGeom>
          <a:noFill/>
          <a:ln>
            <a:noFill/>
          </a:ln>
        </p:spPr>
      </p:pic>
      <p:sp>
        <p:nvSpPr>
          <p:cNvPr id="458" name="Google Shape;458;p43"/>
          <p:cNvSpPr/>
          <p:nvPr/>
        </p:nvSpPr>
        <p:spPr>
          <a:xfrm>
            <a:off x="5148064" y="3861048"/>
            <a:ext cx="3528392" cy="216024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rgbClr val="002060"/>
                </a:solidFill>
                <a:latin typeface="Constantia"/>
                <a:ea typeface="Constantia"/>
                <a:cs typeface="Constantia"/>
                <a:sym typeface="Constantia"/>
              </a:rPr>
              <a:t>Empty</a:t>
            </a:r>
            <a:r>
              <a:rPr lang="en-US" sz="1400">
                <a:solidFill>
                  <a:schemeClr val="dk1"/>
                </a:solidFill>
                <a:latin typeface="Constantia"/>
                <a:ea typeface="Constantia"/>
                <a:cs typeface="Constantia"/>
                <a:sym typeface="Constantia"/>
              </a:rPr>
              <a:t> 🡪 Empty Buffer</a:t>
            </a:r>
            <a:endParaRPr sz="14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1400">
                <a:solidFill>
                  <a:srgbClr val="002060"/>
                </a:solidFill>
                <a:latin typeface="Constantia"/>
                <a:ea typeface="Constantia"/>
                <a:cs typeface="Constantia"/>
                <a:sym typeface="Constantia"/>
              </a:rPr>
              <a:t>Full</a:t>
            </a:r>
            <a:r>
              <a:rPr lang="en-US" sz="1400">
                <a:solidFill>
                  <a:srgbClr val="002060"/>
                </a:solidFill>
                <a:latin typeface="Constantia"/>
                <a:ea typeface="Constantia"/>
                <a:cs typeface="Constantia"/>
                <a:sym typeface="Constantia"/>
              </a:rPr>
              <a:t> </a:t>
            </a:r>
            <a:r>
              <a:rPr lang="en-US" sz="1400">
                <a:solidFill>
                  <a:schemeClr val="dk1"/>
                </a:solidFill>
                <a:latin typeface="Constantia"/>
                <a:ea typeface="Constantia"/>
                <a:cs typeface="Constantia"/>
                <a:sym typeface="Constantia"/>
              </a:rPr>
              <a:t>🡪 Full Buffer</a:t>
            </a:r>
            <a:endParaRPr sz="14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4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1400">
                <a:solidFill>
                  <a:srgbClr val="002060"/>
                </a:solidFill>
                <a:latin typeface="Constantia"/>
                <a:ea typeface="Constantia"/>
                <a:cs typeface="Constantia"/>
                <a:sym typeface="Constantia"/>
              </a:rPr>
              <a:t>Producer</a:t>
            </a:r>
            <a:r>
              <a:rPr lang="en-US" sz="1400">
                <a:solidFill>
                  <a:schemeClr val="dk1"/>
                </a:solidFill>
                <a:latin typeface="Constantia"/>
                <a:ea typeface="Constantia"/>
                <a:cs typeface="Constantia"/>
                <a:sym typeface="Constantia"/>
              </a:rPr>
              <a:t> 🡪 make buffer full</a:t>
            </a:r>
            <a:endParaRPr sz="14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1400">
                <a:solidFill>
                  <a:srgbClr val="002060"/>
                </a:solidFill>
                <a:latin typeface="Constantia"/>
                <a:ea typeface="Constantia"/>
                <a:cs typeface="Constantia"/>
                <a:sym typeface="Constantia"/>
              </a:rPr>
              <a:t>Consumer</a:t>
            </a:r>
            <a:r>
              <a:rPr b="1" lang="en-US" sz="1400">
                <a:solidFill>
                  <a:schemeClr val="dk1"/>
                </a:solidFill>
                <a:latin typeface="Constantia"/>
                <a:ea typeface="Constantia"/>
                <a:cs typeface="Constantia"/>
                <a:sym typeface="Constantia"/>
              </a:rPr>
              <a:t> </a:t>
            </a:r>
            <a:r>
              <a:rPr lang="en-US" sz="1400">
                <a:solidFill>
                  <a:schemeClr val="dk1"/>
                </a:solidFill>
                <a:latin typeface="Constantia"/>
                <a:ea typeface="Constantia"/>
                <a:cs typeface="Constantia"/>
                <a:sym typeface="Constantia"/>
              </a:rPr>
              <a:t>🡪 empty the buffer</a:t>
            </a:r>
            <a:endParaRPr sz="1400">
              <a:solidFill>
                <a:schemeClr val="dk1"/>
              </a:solidFill>
              <a:latin typeface="Constantia"/>
              <a:ea typeface="Constantia"/>
              <a:cs typeface="Constantia"/>
              <a:sym typeface="Constantia"/>
            </a:endParaRPr>
          </a:p>
        </p:txBody>
      </p:sp>
      <p:pic>
        <p:nvPicPr>
          <p:cNvPr descr="pngfind.com-kingpin-png-4152286 (1).png" id="459" name="Google Shape;459;p43"/>
          <p:cNvPicPr preferRelativeResize="0"/>
          <p:nvPr/>
        </p:nvPicPr>
        <p:blipFill rotWithShape="1">
          <a:blip r:embed="rId4">
            <a:alphaModFix/>
          </a:blip>
          <a:srcRect b="0" l="0" r="0" t="0"/>
          <a:stretch/>
        </p:blipFill>
        <p:spPr>
          <a:xfrm>
            <a:off x="7236296" y="145604"/>
            <a:ext cx="1625600" cy="533400"/>
          </a:xfrm>
          <a:prstGeom prst="rect">
            <a:avLst/>
          </a:prstGeom>
          <a:noFill/>
          <a:ln>
            <a:noFill/>
          </a:ln>
        </p:spPr>
      </p:pic>
      <p:sp>
        <p:nvSpPr>
          <p:cNvPr id="460" name="Google Shape;460;p43"/>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4"/>
          <p:cNvSpPr txBox="1"/>
          <p:nvPr>
            <p:ph type="title"/>
          </p:nvPr>
        </p:nvSpPr>
        <p:spPr>
          <a:xfrm>
            <a:off x="457200" y="704088"/>
            <a:ext cx="8229600" cy="74371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Explanation</a:t>
            </a:r>
            <a:endParaRPr/>
          </a:p>
        </p:txBody>
      </p:sp>
      <p:sp>
        <p:nvSpPr>
          <p:cNvPr id="466" name="Google Shape;466;p44"/>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95000"/>
              <a:buChar char="⚫"/>
            </a:pPr>
            <a:r>
              <a:rPr lang="en-US"/>
              <a:t>  Consider a pool contains “n” buffers and each buffer can hold an item. The shared variable “mutex” provides the required mutual exclusion for the buffer pool, “empty” and “full” are semaphore variables used to count the number of empty and full buffers.</a:t>
            </a:r>
            <a:endParaRPr/>
          </a:p>
          <a:p>
            <a:pPr indent="-274320" lvl="0" marL="274320" rtl="0" algn="l">
              <a:spcBef>
                <a:spcPts val="481"/>
              </a:spcBef>
              <a:spcAft>
                <a:spcPts val="0"/>
              </a:spcAft>
              <a:buSzPct val="95000"/>
              <a:buChar char="⚫"/>
            </a:pPr>
            <a:r>
              <a:rPr lang="en-US"/>
              <a:t> Need to initialize the mutex variable as ‘1’, empty=‘n’ and full=‘0’.</a:t>
            </a:r>
            <a:endParaRPr/>
          </a:p>
          <a:p>
            <a:pPr indent="-274320" lvl="0" marL="274320" rtl="0" algn="l">
              <a:spcBef>
                <a:spcPts val="481"/>
              </a:spcBef>
              <a:spcAft>
                <a:spcPts val="0"/>
              </a:spcAft>
              <a:buSzPct val="95000"/>
              <a:buChar char="⚫"/>
            </a:pPr>
            <a:r>
              <a:rPr lang="en-US"/>
              <a:t>According to the production and consumption by the producer and the consumer, the variables empty and full will get modified.</a:t>
            </a:r>
            <a:endParaRPr/>
          </a:p>
          <a:p>
            <a:pPr indent="-274320" lvl="0" marL="274320" rtl="0" algn="l">
              <a:spcBef>
                <a:spcPts val="481"/>
              </a:spcBef>
              <a:spcAft>
                <a:spcPts val="0"/>
              </a:spcAft>
              <a:buSzPct val="95000"/>
              <a:buChar char="⚫"/>
            </a:pPr>
            <a:r>
              <a:rPr lang="en-US"/>
              <a:t>With the help of “wait” and “signal” method of semaphores, the bounded buffer problem can be handled properly.</a:t>
            </a:r>
            <a:endParaRPr/>
          </a:p>
        </p:txBody>
      </p:sp>
      <p:sp>
        <p:nvSpPr>
          <p:cNvPr id="467" name="Google Shape;467;p4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5"/>
          <p:cNvSpPr txBox="1"/>
          <p:nvPr>
            <p:ph idx="1" type="body"/>
          </p:nvPr>
        </p:nvSpPr>
        <p:spPr>
          <a:xfrm>
            <a:off x="251520" y="1600200"/>
            <a:ext cx="3970784" cy="4205064"/>
          </a:xfrm>
          <a:prstGeom prst="rect">
            <a:avLst/>
          </a:prstGeom>
          <a:solidFill>
            <a:srgbClr val="FFCCFF"/>
          </a:solidFill>
          <a:ln>
            <a:noFill/>
          </a:ln>
        </p:spPr>
        <p:txBody>
          <a:bodyPr anchorCtr="0" anchor="t" bIns="45700" lIns="91425" spcFirstLastPara="1" rIns="91425" wrap="square" tIns="45700">
            <a:normAutofit/>
          </a:bodyPr>
          <a:lstStyle/>
          <a:p>
            <a:pPr indent="0" lvl="0" marL="0" rtl="0" algn="l">
              <a:spcBef>
                <a:spcPts val="0"/>
              </a:spcBef>
              <a:spcAft>
                <a:spcPts val="0"/>
              </a:spcAft>
              <a:buSzPts val="1520"/>
              <a:buNone/>
            </a:pPr>
            <a:r>
              <a:rPr b="1" lang="en-US" sz="1600"/>
              <a:t>do  {</a:t>
            </a:r>
            <a:br>
              <a:rPr b="1" lang="en-US" sz="1600"/>
            </a:br>
            <a:endParaRPr b="1" sz="1600"/>
          </a:p>
          <a:p>
            <a:pPr indent="0" lvl="0" marL="0" rtl="0" algn="l">
              <a:spcBef>
                <a:spcPts val="320"/>
              </a:spcBef>
              <a:spcAft>
                <a:spcPts val="0"/>
              </a:spcAft>
              <a:buSzPts val="1520"/>
              <a:buNone/>
            </a:pPr>
            <a:r>
              <a:rPr b="1" lang="en-US" sz="1600"/>
              <a:t>   //   produce an item in nextp</a:t>
            </a:r>
            <a:endParaRPr b="1" sz="1600"/>
          </a:p>
          <a:p>
            <a:pPr indent="0" lvl="0" marL="0" rtl="0" algn="l">
              <a:spcBef>
                <a:spcPts val="320"/>
              </a:spcBef>
              <a:spcAft>
                <a:spcPts val="0"/>
              </a:spcAft>
              <a:buSzPts val="1520"/>
              <a:buNone/>
            </a:pPr>
            <a:r>
              <a:t/>
            </a:r>
            <a:endParaRPr b="1" sz="1600"/>
          </a:p>
          <a:p>
            <a:pPr indent="0" lvl="0" marL="0" rtl="0" algn="l">
              <a:spcBef>
                <a:spcPts val="320"/>
              </a:spcBef>
              <a:spcAft>
                <a:spcPts val="0"/>
              </a:spcAft>
              <a:buSzPts val="1520"/>
              <a:buNone/>
            </a:pPr>
            <a:r>
              <a:rPr b="1" lang="en-US" sz="1600"/>
              <a:t>                   wait (empty);</a:t>
            </a:r>
            <a:endParaRPr b="1" sz="1600"/>
          </a:p>
          <a:p>
            <a:pPr indent="0" lvl="0" marL="0" rtl="0" algn="l">
              <a:spcBef>
                <a:spcPts val="320"/>
              </a:spcBef>
              <a:spcAft>
                <a:spcPts val="0"/>
              </a:spcAft>
              <a:buSzPts val="1520"/>
              <a:buNone/>
            </a:pPr>
            <a:r>
              <a:rPr b="1" lang="en-US" sz="1600"/>
              <a:t>                   wait (mutex);</a:t>
            </a:r>
            <a:endParaRPr b="1" sz="1600"/>
          </a:p>
          <a:p>
            <a:pPr indent="0" lvl="0" marL="0" rtl="0" algn="l">
              <a:spcBef>
                <a:spcPts val="320"/>
              </a:spcBef>
              <a:spcAft>
                <a:spcPts val="0"/>
              </a:spcAft>
              <a:buSzPts val="1520"/>
              <a:buNone/>
            </a:pPr>
            <a:r>
              <a:t/>
            </a:r>
            <a:endParaRPr b="1" sz="1600"/>
          </a:p>
          <a:p>
            <a:pPr indent="0" lvl="0" marL="0" rtl="0" algn="l">
              <a:spcBef>
                <a:spcPts val="320"/>
              </a:spcBef>
              <a:spcAft>
                <a:spcPts val="0"/>
              </a:spcAft>
              <a:buSzPts val="1520"/>
              <a:buNone/>
            </a:pPr>
            <a:r>
              <a:rPr b="1" lang="en-US" sz="1600"/>
              <a:t> //  add the item to the  buffer</a:t>
            </a:r>
            <a:endParaRPr b="1" sz="1600"/>
          </a:p>
          <a:p>
            <a:pPr indent="0" lvl="0" marL="0" rtl="0" algn="l">
              <a:spcBef>
                <a:spcPts val="320"/>
              </a:spcBef>
              <a:spcAft>
                <a:spcPts val="0"/>
              </a:spcAft>
              <a:buSzPts val="1520"/>
              <a:buNone/>
            </a:pPr>
            <a:r>
              <a:t/>
            </a:r>
            <a:endParaRPr b="1" sz="1600"/>
          </a:p>
          <a:p>
            <a:pPr indent="0" lvl="0" marL="0" rtl="0" algn="l">
              <a:spcBef>
                <a:spcPts val="320"/>
              </a:spcBef>
              <a:spcAft>
                <a:spcPts val="0"/>
              </a:spcAft>
              <a:buSzPts val="1520"/>
              <a:buNone/>
            </a:pPr>
            <a:r>
              <a:rPr b="1" lang="en-US" sz="1600"/>
              <a:t>                    signal (mutex);</a:t>
            </a:r>
            <a:endParaRPr b="1" sz="1600"/>
          </a:p>
          <a:p>
            <a:pPr indent="0" lvl="0" marL="0" rtl="0" algn="l">
              <a:spcBef>
                <a:spcPts val="320"/>
              </a:spcBef>
              <a:spcAft>
                <a:spcPts val="0"/>
              </a:spcAft>
              <a:buSzPts val="1520"/>
              <a:buNone/>
            </a:pPr>
            <a:r>
              <a:rPr b="1" lang="en-US" sz="1600"/>
              <a:t>                    signal (full);</a:t>
            </a:r>
            <a:endParaRPr b="1" sz="1600"/>
          </a:p>
          <a:p>
            <a:pPr indent="0" lvl="0" marL="0" rtl="0" algn="l">
              <a:spcBef>
                <a:spcPts val="320"/>
              </a:spcBef>
              <a:spcAft>
                <a:spcPts val="0"/>
              </a:spcAft>
              <a:buSzPts val="1520"/>
              <a:buNone/>
            </a:pPr>
            <a:r>
              <a:rPr b="1" lang="en-US" sz="1600"/>
              <a:t>           } while (TRUE);</a:t>
            </a:r>
            <a:endParaRPr b="1" sz="1600"/>
          </a:p>
          <a:p>
            <a:pPr indent="0" lvl="0" marL="0" rtl="0" algn="l">
              <a:spcBef>
                <a:spcPts val="320"/>
              </a:spcBef>
              <a:spcAft>
                <a:spcPts val="0"/>
              </a:spcAft>
              <a:buSzPts val="1520"/>
              <a:buNone/>
            </a:pPr>
            <a:r>
              <a:t/>
            </a:r>
            <a:endParaRPr b="1" sz="1600"/>
          </a:p>
        </p:txBody>
      </p:sp>
      <p:sp>
        <p:nvSpPr>
          <p:cNvPr id="473" name="Google Shape;473;p45"/>
          <p:cNvSpPr txBox="1"/>
          <p:nvPr/>
        </p:nvSpPr>
        <p:spPr>
          <a:xfrm>
            <a:off x="4860032" y="1752600"/>
            <a:ext cx="4104456" cy="4052664"/>
          </a:xfrm>
          <a:prstGeom prst="rect">
            <a:avLst/>
          </a:prstGeom>
          <a:solidFill>
            <a:srgbClr val="CCECFF"/>
          </a:solid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1"/>
              </a:buClr>
              <a:buSzPts val="1360"/>
              <a:buFont typeface="Arial"/>
              <a:buNone/>
            </a:pPr>
            <a:r>
              <a:rPr b="1" lang="en-US" sz="1600">
                <a:solidFill>
                  <a:schemeClr val="dk1"/>
                </a:solidFill>
                <a:latin typeface="Constantia"/>
                <a:ea typeface="Constantia"/>
                <a:cs typeface="Constantia"/>
                <a:sym typeface="Constantia"/>
              </a:rPr>
              <a:t>do {</a:t>
            </a:r>
            <a:endParaRPr b="1" sz="1600">
              <a:solidFill>
                <a:schemeClr val="dk1"/>
              </a:solidFill>
              <a:latin typeface="Constantia"/>
              <a:ea typeface="Constantia"/>
              <a:cs typeface="Constantia"/>
              <a:sym typeface="Constantia"/>
            </a:endParaRPr>
          </a:p>
          <a:p>
            <a:pPr indent="0" lvl="0" marL="0" marR="0" rtl="0" algn="l">
              <a:spcBef>
                <a:spcPts val="320"/>
              </a:spcBef>
              <a:spcAft>
                <a:spcPts val="0"/>
              </a:spcAft>
              <a:buClr>
                <a:schemeClr val="accent1"/>
              </a:buClr>
              <a:buSzPts val="1360"/>
              <a:buFont typeface="Arial"/>
              <a:buNone/>
            </a:pPr>
            <a:r>
              <a:rPr b="1" lang="en-US" sz="1600">
                <a:solidFill>
                  <a:schemeClr val="dk1"/>
                </a:solidFill>
                <a:latin typeface="Constantia"/>
                <a:ea typeface="Constantia"/>
                <a:cs typeface="Constantia"/>
                <a:sym typeface="Constantia"/>
              </a:rPr>
              <a:t>                    wait (full);</a:t>
            </a:r>
            <a:endParaRPr b="1" sz="1600">
              <a:solidFill>
                <a:schemeClr val="dk1"/>
              </a:solidFill>
              <a:latin typeface="Constantia"/>
              <a:ea typeface="Constantia"/>
              <a:cs typeface="Constantia"/>
              <a:sym typeface="Constantia"/>
            </a:endParaRPr>
          </a:p>
          <a:p>
            <a:pPr indent="0" lvl="0" marL="0" marR="0" rtl="0" algn="l">
              <a:spcBef>
                <a:spcPts val="320"/>
              </a:spcBef>
              <a:spcAft>
                <a:spcPts val="0"/>
              </a:spcAft>
              <a:buClr>
                <a:schemeClr val="accent1"/>
              </a:buClr>
              <a:buSzPts val="1360"/>
              <a:buFont typeface="Arial"/>
              <a:buNone/>
            </a:pPr>
            <a:r>
              <a:rPr b="1" lang="en-US" sz="1600">
                <a:solidFill>
                  <a:schemeClr val="dk1"/>
                </a:solidFill>
                <a:latin typeface="Constantia"/>
                <a:ea typeface="Constantia"/>
                <a:cs typeface="Constantia"/>
                <a:sym typeface="Constantia"/>
              </a:rPr>
              <a:t>                    wait (mutex);</a:t>
            </a:r>
            <a:endParaRPr b="1" sz="1600">
              <a:solidFill>
                <a:schemeClr val="dk1"/>
              </a:solidFill>
              <a:latin typeface="Constantia"/>
              <a:ea typeface="Constantia"/>
              <a:cs typeface="Constantia"/>
              <a:sym typeface="Constantia"/>
            </a:endParaRPr>
          </a:p>
          <a:p>
            <a:pPr indent="0" lvl="0" marL="0" marR="0" rtl="0" algn="l">
              <a:spcBef>
                <a:spcPts val="320"/>
              </a:spcBef>
              <a:spcAft>
                <a:spcPts val="0"/>
              </a:spcAft>
              <a:buClr>
                <a:schemeClr val="accent1"/>
              </a:buClr>
              <a:buSzPts val="1360"/>
              <a:buFont typeface="Arial"/>
              <a:buNone/>
            </a:pPr>
            <a:r>
              <a:t/>
            </a:r>
            <a:endParaRPr b="1" sz="1600">
              <a:solidFill>
                <a:schemeClr val="dk1"/>
              </a:solidFill>
              <a:latin typeface="Constantia"/>
              <a:ea typeface="Constantia"/>
              <a:cs typeface="Constantia"/>
              <a:sym typeface="Constantia"/>
            </a:endParaRPr>
          </a:p>
          <a:p>
            <a:pPr indent="0" lvl="0" marL="0" marR="0" rtl="0" algn="l">
              <a:spcBef>
                <a:spcPts val="280"/>
              </a:spcBef>
              <a:spcAft>
                <a:spcPts val="0"/>
              </a:spcAft>
              <a:buClr>
                <a:schemeClr val="accent1"/>
              </a:buClr>
              <a:buSzPts val="1190"/>
              <a:buFont typeface="Arial"/>
              <a:buNone/>
            </a:pPr>
            <a:r>
              <a:rPr b="1" lang="en-US" sz="1400">
                <a:solidFill>
                  <a:schemeClr val="dk1"/>
                </a:solidFill>
                <a:latin typeface="Constantia"/>
                <a:ea typeface="Constantia"/>
                <a:cs typeface="Constantia"/>
                <a:sym typeface="Constantia"/>
              </a:rPr>
              <a:t>// remove an item from  buffer to nextc</a:t>
            </a:r>
            <a:endParaRPr b="1" sz="1400">
              <a:solidFill>
                <a:schemeClr val="dk1"/>
              </a:solidFill>
              <a:latin typeface="Constantia"/>
              <a:ea typeface="Constantia"/>
              <a:cs typeface="Constantia"/>
              <a:sym typeface="Constantia"/>
            </a:endParaRPr>
          </a:p>
          <a:p>
            <a:pPr indent="0" lvl="0" marL="0" marR="0" rtl="0" algn="l">
              <a:spcBef>
                <a:spcPts val="320"/>
              </a:spcBef>
              <a:spcAft>
                <a:spcPts val="0"/>
              </a:spcAft>
              <a:buClr>
                <a:schemeClr val="accent1"/>
              </a:buClr>
              <a:buSzPts val="1360"/>
              <a:buFont typeface="Arial"/>
              <a:buNone/>
            </a:pPr>
            <a:r>
              <a:t/>
            </a:r>
            <a:endParaRPr b="1" sz="1600">
              <a:solidFill>
                <a:schemeClr val="dk1"/>
              </a:solidFill>
              <a:latin typeface="Constantia"/>
              <a:ea typeface="Constantia"/>
              <a:cs typeface="Constantia"/>
              <a:sym typeface="Constantia"/>
            </a:endParaRPr>
          </a:p>
          <a:p>
            <a:pPr indent="0" lvl="0" marL="0" marR="0" rtl="0" algn="l">
              <a:spcBef>
                <a:spcPts val="320"/>
              </a:spcBef>
              <a:spcAft>
                <a:spcPts val="0"/>
              </a:spcAft>
              <a:buClr>
                <a:schemeClr val="accent1"/>
              </a:buClr>
              <a:buSzPts val="1360"/>
              <a:buFont typeface="Arial"/>
              <a:buNone/>
            </a:pPr>
            <a:r>
              <a:rPr b="1" lang="en-US" sz="1600">
                <a:solidFill>
                  <a:schemeClr val="dk1"/>
                </a:solidFill>
                <a:latin typeface="Constantia"/>
                <a:ea typeface="Constantia"/>
                <a:cs typeface="Constantia"/>
                <a:sym typeface="Constantia"/>
              </a:rPr>
              <a:t>                    signal (mutex);</a:t>
            </a:r>
            <a:endParaRPr b="1" sz="1600">
              <a:solidFill>
                <a:schemeClr val="dk1"/>
              </a:solidFill>
              <a:latin typeface="Constantia"/>
              <a:ea typeface="Constantia"/>
              <a:cs typeface="Constantia"/>
              <a:sym typeface="Constantia"/>
            </a:endParaRPr>
          </a:p>
          <a:p>
            <a:pPr indent="0" lvl="0" marL="0" marR="0" rtl="0" algn="l">
              <a:spcBef>
                <a:spcPts val="320"/>
              </a:spcBef>
              <a:spcAft>
                <a:spcPts val="0"/>
              </a:spcAft>
              <a:buClr>
                <a:schemeClr val="accent1"/>
              </a:buClr>
              <a:buSzPts val="1360"/>
              <a:buFont typeface="Arial"/>
              <a:buNone/>
            </a:pPr>
            <a:r>
              <a:rPr b="1" lang="en-US" sz="1600">
                <a:solidFill>
                  <a:schemeClr val="dk1"/>
                </a:solidFill>
                <a:latin typeface="Constantia"/>
                <a:ea typeface="Constantia"/>
                <a:cs typeface="Constantia"/>
                <a:sym typeface="Constantia"/>
              </a:rPr>
              <a:t>                    signal (empty);</a:t>
            </a:r>
            <a:endParaRPr b="1" sz="1600">
              <a:solidFill>
                <a:schemeClr val="dk1"/>
              </a:solidFill>
              <a:latin typeface="Constantia"/>
              <a:ea typeface="Constantia"/>
              <a:cs typeface="Constantia"/>
              <a:sym typeface="Constantia"/>
            </a:endParaRPr>
          </a:p>
          <a:p>
            <a:pPr indent="0" lvl="0" marL="0" marR="0" rtl="0" algn="l">
              <a:spcBef>
                <a:spcPts val="320"/>
              </a:spcBef>
              <a:spcAft>
                <a:spcPts val="0"/>
              </a:spcAft>
              <a:buClr>
                <a:schemeClr val="accent1"/>
              </a:buClr>
              <a:buSzPts val="1360"/>
              <a:buFont typeface="Arial"/>
              <a:buNone/>
            </a:pPr>
            <a:r>
              <a:rPr b="1" lang="en-US" sz="1600">
                <a:solidFill>
                  <a:schemeClr val="dk1"/>
                </a:solidFill>
                <a:latin typeface="Constantia"/>
                <a:ea typeface="Constantia"/>
                <a:cs typeface="Constantia"/>
                <a:sym typeface="Constantia"/>
              </a:rPr>
              <a:t>       </a:t>
            </a:r>
            <a:endParaRPr b="1" sz="1600">
              <a:solidFill>
                <a:schemeClr val="dk1"/>
              </a:solidFill>
              <a:latin typeface="Constantia"/>
              <a:ea typeface="Constantia"/>
              <a:cs typeface="Constantia"/>
              <a:sym typeface="Constantia"/>
            </a:endParaRPr>
          </a:p>
          <a:p>
            <a:pPr indent="0" lvl="0" marL="0" marR="0" rtl="0" algn="l">
              <a:spcBef>
                <a:spcPts val="320"/>
              </a:spcBef>
              <a:spcAft>
                <a:spcPts val="0"/>
              </a:spcAft>
              <a:buClr>
                <a:schemeClr val="accent1"/>
              </a:buClr>
              <a:buSzPts val="1360"/>
              <a:buFont typeface="Arial"/>
              <a:buNone/>
            </a:pPr>
            <a:r>
              <a:rPr b="1" lang="en-US" sz="1600">
                <a:solidFill>
                  <a:schemeClr val="dk1"/>
                </a:solidFill>
                <a:latin typeface="Constantia"/>
                <a:ea typeface="Constantia"/>
                <a:cs typeface="Constantia"/>
                <a:sym typeface="Constantia"/>
              </a:rPr>
              <a:t>//consume the item in nextc</a:t>
            </a:r>
            <a:endParaRPr b="1" sz="1600">
              <a:solidFill>
                <a:schemeClr val="dk1"/>
              </a:solidFill>
              <a:latin typeface="Constantia"/>
              <a:ea typeface="Constantia"/>
              <a:cs typeface="Constantia"/>
              <a:sym typeface="Constantia"/>
            </a:endParaRPr>
          </a:p>
          <a:p>
            <a:pPr indent="0" lvl="0" marL="0" marR="0" rtl="0" algn="l">
              <a:spcBef>
                <a:spcPts val="320"/>
              </a:spcBef>
              <a:spcAft>
                <a:spcPts val="0"/>
              </a:spcAft>
              <a:buClr>
                <a:schemeClr val="accent1"/>
              </a:buClr>
              <a:buSzPts val="1360"/>
              <a:buFont typeface="Arial"/>
              <a:buNone/>
            </a:pPr>
            <a:r>
              <a:t/>
            </a:r>
            <a:endParaRPr b="1" sz="1600">
              <a:solidFill>
                <a:schemeClr val="dk1"/>
              </a:solidFill>
              <a:latin typeface="Constantia"/>
              <a:ea typeface="Constantia"/>
              <a:cs typeface="Constantia"/>
              <a:sym typeface="Constantia"/>
            </a:endParaRPr>
          </a:p>
          <a:p>
            <a:pPr indent="0" lvl="0" marL="0" marR="0" rtl="0" algn="l">
              <a:spcBef>
                <a:spcPts val="320"/>
              </a:spcBef>
              <a:spcAft>
                <a:spcPts val="0"/>
              </a:spcAft>
              <a:buClr>
                <a:schemeClr val="accent1"/>
              </a:buClr>
              <a:buSzPts val="1360"/>
              <a:buFont typeface="Arial"/>
              <a:buNone/>
            </a:pPr>
            <a:r>
              <a:rPr b="1" lang="en-US" sz="1600">
                <a:solidFill>
                  <a:schemeClr val="dk1"/>
                </a:solidFill>
                <a:latin typeface="Constantia"/>
                <a:ea typeface="Constantia"/>
                <a:cs typeface="Constantia"/>
                <a:sym typeface="Constantia"/>
              </a:rPr>
              <a:t>           } while (TRUE);</a:t>
            </a:r>
            <a:endParaRPr b="1" sz="1600">
              <a:solidFill>
                <a:schemeClr val="dk1"/>
              </a:solidFill>
              <a:latin typeface="Constantia"/>
              <a:ea typeface="Constantia"/>
              <a:cs typeface="Constantia"/>
              <a:sym typeface="Constantia"/>
            </a:endParaRPr>
          </a:p>
        </p:txBody>
      </p:sp>
      <p:sp>
        <p:nvSpPr>
          <p:cNvPr id="474" name="Google Shape;474;p45"/>
          <p:cNvSpPr/>
          <p:nvPr/>
        </p:nvSpPr>
        <p:spPr>
          <a:xfrm>
            <a:off x="5508104" y="764705"/>
            <a:ext cx="3168352" cy="576064"/>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Constantia"/>
                <a:ea typeface="Constantia"/>
                <a:cs typeface="Constantia"/>
                <a:sym typeface="Constantia"/>
              </a:rPr>
              <a:t>The structure of the consumer process</a:t>
            </a:r>
            <a:endParaRPr b="1" sz="1400">
              <a:solidFill>
                <a:schemeClr val="dk1"/>
              </a:solidFill>
              <a:latin typeface="Constantia"/>
              <a:ea typeface="Constantia"/>
              <a:cs typeface="Constantia"/>
              <a:sym typeface="Constantia"/>
            </a:endParaRPr>
          </a:p>
        </p:txBody>
      </p:sp>
      <p:sp>
        <p:nvSpPr>
          <p:cNvPr id="475" name="Google Shape;475;p45"/>
          <p:cNvSpPr/>
          <p:nvPr/>
        </p:nvSpPr>
        <p:spPr>
          <a:xfrm>
            <a:off x="683568" y="764705"/>
            <a:ext cx="2808312" cy="576064"/>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Constantia"/>
                <a:ea typeface="Constantia"/>
                <a:cs typeface="Constantia"/>
                <a:sym typeface="Constantia"/>
              </a:rPr>
              <a:t>The structure of the </a:t>
            </a:r>
            <a:endParaRPr b="1" sz="1400">
              <a:solidFill>
                <a:schemeClr val="dk1"/>
              </a:solidFill>
              <a:latin typeface="Constantia"/>
              <a:ea typeface="Constantia"/>
              <a:cs typeface="Constantia"/>
              <a:sym typeface="Constantia"/>
            </a:endParaRPr>
          </a:p>
          <a:p>
            <a:pPr indent="0" lvl="0" marL="0" marR="0" rtl="0" algn="ctr">
              <a:spcBef>
                <a:spcPts val="0"/>
              </a:spcBef>
              <a:spcAft>
                <a:spcPts val="0"/>
              </a:spcAft>
              <a:buNone/>
            </a:pPr>
            <a:r>
              <a:rPr b="1" lang="en-US" sz="1400">
                <a:solidFill>
                  <a:schemeClr val="dk1"/>
                </a:solidFill>
                <a:latin typeface="Constantia"/>
                <a:ea typeface="Constantia"/>
                <a:cs typeface="Constantia"/>
                <a:sym typeface="Constantia"/>
              </a:rPr>
              <a:t>Producer process</a:t>
            </a:r>
            <a:endParaRPr b="1" sz="1400">
              <a:solidFill>
                <a:schemeClr val="dk1"/>
              </a:solidFill>
              <a:latin typeface="Constantia"/>
              <a:ea typeface="Constantia"/>
              <a:cs typeface="Constantia"/>
              <a:sym typeface="Constantia"/>
            </a:endParaRPr>
          </a:p>
        </p:txBody>
      </p:sp>
      <p:pic>
        <p:nvPicPr>
          <p:cNvPr descr="pngfind.com-kingpin-png-4152286 (1).png" id="476" name="Google Shape;476;p45"/>
          <p:cNvPicPr preferRelativeResize="0"/>
          <p:nvPr/>
        </p:nvPicPr>
        <p:blipFill rotWithShape="1">
          <a:blip r:embed="rId3">
            <a:alphaModFix/>
          </a:blip>
          <a:srcRect b="0" l="0" r="0" t="0"/>
          <a:stretch/>
        </p:blipFill>
        <p:spPr>
          <a:xfrm>
            <a:off x="7338888" y="231304"/>
            <a:ext cx="1625600" cy="533400"/>
          </a:xfrm>
          <a:prstGeom prst="rect">
            <a:avLst/>
          </a:prstGeom>
          <a:noFill/>
          <a:ln>
            <a:noFill/>
          </a:ln>
        </p:spPr>
      </p:pic>
      <p:sp>
        <p:nvSpPr>
          <p:cNvPr id="477" name="Google Shape;477;p45"/>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6"/>
          <p:cNvSpPr txBox="1"/>
          <p:nvPr>
            <p:ph type="title"/>
          </p:nvPr>
        </p:nvSpPr>
        <p:spPr>
          <a:xfrm>
            <a:off x="323529" y="332657"/>
            <a:ext cx="8229600" cy="66335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Readers-Writers Problem</a:t>
            </a:r>
            <a:endParaRPr b="1">
              <a:solidFill>
                <a:srgbClr val="006600"/>
              </a:solidFill>
            </a:endParaRPr>
          </a:p>
        </p:txBody>
      </p:sp>
      <p:sp>
        <p:nvSpPr>
          <p:cNvPr id="483" name="Google Shape;483;p46"/>
          <p:cNvSpPr txBox="1"/>
          <p:nvPr/>
        </p:nvSpPr>
        <p:spPr>
          <a:xfrm>
            <a:off x="323529" y="1124745"/>
            <a:ext cx="8712968" cy="6633269"/>
          </a:xfrm>
          <a:prstGeom prst="rect">
            <a:avLst/>
          </a:prstGeom>
          <a:noFill/>
          <a:ln>
            <a:noFill/>
          </a:ln>
        </p:spPr>
        <p:txBody>
          <a:bodyPr anchorCtr="0" anchor="t" bIns="45700" lIns="91425" spcFirstLastPara="1" rIns="91425" wrap="square" tIns="45700">
            <a:normAutofit/>
          </a:bodyPr>
          <a:lstStyle/>
          <a:p>
            <a:pPr indent="-182880" lvl="0" marL="182880" marR="0" rtl="0" algn="l">
              <a:spcBef>
                <a:spcPts val="0"/>
              </a:spcBef>
              <a:spcAft>
                <a:spcPts val="0"/>
              </a:spcAft>
              <a:buClr>
                <a:schemeClr val="accent1"/>
              </a:buClr>
              <a:buSzPts val="2040"/>
              <a:buFont typeface="Arial"/>
              <a:buChar char="•"/>
            </a:pPr>
            <a:r>
              <a:rPr lang="en-US" sz="2400">
                <a:solidFill>
                  <a:schemeClr val="dk1"/>
                </a:solidFill>
                <a:latin typeface="Constantia"/>
                <a:ea typeface="Constantia"/>
                <a:cs typeface="Constantia"/>
                <a:sym typeface="Constantia"/>
              </a:rPr>
              <a:t>A data set is shared among many processes</a:t>
            </a:r>
            <a:endParaRPr sz="2400">
              <a:solidFill>
                <a:schemeClr val="dk1"/>
              </a:solidFill>
              <a:latin typeface="Constantia"/>
              <a:ea typeface="Constantia"/>
              <a:cs typeface="Constantia"/>
              <a:sym typeface="Constantia"/>
            </a:endParaRPr>
          </a:p>
          <a:p>
            <a:pPr indent="-182880" lvl="1" marL="457200" marR="0" rtl="0" algn="l">
              <a:spcBef>
                <a:spcPts val="400"/>
              </a:spcBef>
              <a:spcAft>
                <a:spcPts val="0"/>
              </a:spcAft>
              <a:buClr>
                <a:schemeClr val="accent1"/>
              </a:buClr>
              <a:buSzPts val="1700"/>
              <a:buFont typeface="Arial"/>
              <a:buChar char="•"/>
            </a:pPr>
            <a:r>
              <a:rPr b="0" i="0" lang="en-US" sz="2000" u="none" cap="none" strike="noStrike">
                <a:solidFill>
                  <a:schemeClr val="dk1"/>
                </a:solidFill>
                <a:latin typeface="Constantia"/>
                <a:ea typeface="Constantia"/>
                <a:cs typeface="Constantia"/>
                <a:sym typeface="Constantia"/>
              </a:rPr>
              <a:t>Readers – only read the data set; they do </a:t>
            </a:r>
            <a:r>
              <a:rPr b="1" i="0" lang="en-US" sz="2000" u="none" cap="none" strike="noStrike">
                <a:solidFill>
                  <a:schemeClr val="dk1"/>
                </a:solidFill>
                <a:latin typeface="Constantia"/>
                <a:ea typeface="Constantia"/>
                <a:cs typeface="Constantia"/>
                <a:sym typeface="Constantia"/>
              </a:rPr>
              <a:t>not </a:t>
            </a:r>
            <a:r>
              <a:rPr b="0" i="0" lang="en-US" sz="2000" u="none" cap="none" strike="noStrike">
                <a:solidFill>
                  <a:schemeClr val="dk1"/>
                </a:solidFill>
                <a:latin typeface="Constantia"/>
                <a:ea typeface="Constantia"/>
                <a:cs typeface="Constantia"/>
                <a:sym typeface="Constantia"/>
              </a:rPr>
              <a:t>perform any updates</a:t>
            </a:r>
            <a:endParaRPr b="0" i="0" sz="2000" u="none" cap="none" strike="noStrike">
              <a:solidFill>
                <a:schemeClr val="dk1"/>
              </a:solidFill>
              <a:latin typeface="Constantia"/>
              <a:ea typeface="Constantia"/>
              <a:cs typeface="Constantia"/>
              <a:sym typeface="Constantia"/>
            </a:endParaRPr>
          </a:p>
          <a:p>
            <a:pPr indent="-182880" lvl="1" marL="457200" marR="0" rtl="0" algn="l">
              <a:spcBef>
                <a:spcPts val="400"/>
              </a:spcBef>
              <a:spcAft>
                <a:spcPts val="0"/>
              </a:spcAft>
              <a:buClr>
                <a:schemeClr val="accent1"/>
              </a:buClr>
              <a:buSzPts val="1700"/>
              <a:buFont typeface="Arial"/>
              <a:buChar char="•"/>
            </a:pPr>
            <a:r>
              <a:rPr b="0" i="0" lang="en-US" sz="2000" u="none" cap="none" strike="noStrike">
                <a:solidFill>
                  <a:schemeClr val="dk1"/>
                </a:solidFill>
                <a:latin typeface="Constantia"/>
                <a:ea typeface="Constantia"/>
                <a:cs typeface="Constantia"/>
                <a:sym typeface="Constantia"/>
              </a:rPr>
              <a:t>Writers   – can both read and write</a:t>
            </a:r>
            <a:br>
              <a:rPr b="0" i="0" lang="en-US" sz="2000" u="none" cap="none" strike="noStrike">
                <a:solidFill>
                  <a:schemeClr val="dk1"/>
                </a:solidFill>
                <a:latin typeface="Constantia"/>
                <a:ea typeface="Constantia"/>
                <a:cs typeface="Constantia"/>
                <a:sym typeface="Constantia"/>
              </a:rPr>
            </a:br>
            <a:endParaRPr b="0" i="0" sz="2000" u="none" cap="none" strike="noStrike">
              <a:solidFill>
                <a:schemeClr val="dk1"/>
              </a:solidFill>
              <a:latin typeface="Constantia"/>
              <a:ea typeface="Constantia"/>
              <a:cs typeface="Constantia"/>
              <a:sym typeface="Constantia"/>
            </a:endParaRPr>
          </a:p>
          <a:p>
            <a:pPr indent="-182880" lvl="0" marL="182880" marR="0" rtl="0" algn="l">
              <a:spcBef>
                <a:spcPts val="480"/>
              </a:spcBef>
              <a:spcAft>
                <a:spcPts val="0"/>
              </a:spcAft>
              <a:buClr>
                <a:schemeClr val="accent1"/>
              </a:buClr>
              <a:buSzPts val="2040"/>
              <a:buFont typeface="Arial"/>
              <a:buChar char="•"/>
            </a:pPr>
            <a:r>
              <a:rPr b="1" lang="en-US" sz="2400" u="sng">
                <a:solidFill>
                  <a:srgbClr val="FF0000"/>
                </a:solidFill>
                <a:latin typeface="Constantia"/>
                <a:ea typeface="Constantia"/>
                <a:cs typeface="Constantia"/>
                <a:sym typeface="Constantia"/>
              </a:rPr>
              <a:t>Problem</a:t>
            </a:r>
            <a:r>
              <a:rPr lang="en-US" sz="2400">
                <a:solidFill>
                  <a:schemeClr val="dk1"/>
                </a:solidFill>
                <a:latin typeface="Constantia"/>
                <a:ea typeface="Constantia"/>
                <a:cs typeface="Constantia"/>
                <a:sym typeface="Constantia"/>
              </a:rPr>
              <a:t> </a:t>
            </a:r>
            <a:endParaRPr sz="2400">
              <a:solidFill>
                <a:schemeClr val="dk1"/>
              </a:solidFill>
              <a:latin typeface="Constantia"/>
              <a:ea typeface="Constantia"/>
              <a:cs typeface="Constantia"/>
              <a:sym typeface="Constantia"/>
            </a:endParaRPr>
          </a:p>
          <a:p>
            <a:pPr indent="-182880" lvl="1" marL="457200" marR="0" rtl="0" algn="l">
              <a:spcBef>
                <a:spcPts val="400"/>
              </a:spcBef>
              <a:spcAft>
                <a:spcPts val="0"/>
              </a:spcAft>
              <a:buClr>
                <a:schemeClr val="accent1"/>
              </a:buClr>
              <a:buSzPts val="1700"/>
              <a:buFont typeface="Arial"/>
              <a:buChar char="•"/>
            </a:pPr>
            <a:r>
              <a:rPr b="0" i="0" lang="en-US" sz="2000" u="none" cap="none" strike="noStrike">
                <a:solidFill>
                  <a:schemeClr val="dk1"/>
                </a:solidFill>
                <a:latin typeface="Constantia"/>
                <a:ea typeface="Constantia"/>
                <a:cs typeface="Constantia"/>
                <a:sym typeface="Constantia"/>
              </a:rPr>
              <a:t>Allow multiple readers to read at the same time</a:t>
            </a:r>
            <a:endParaRPr b="0" i="0" sz="2000" u="none" cap="none" strike="noStrike">
              <a:solidFill>
                <a:schemeClr val="dk1"/>
              </a:solidFill>
              <a:latin typeface="Constantia"/>
              <a:ea typeface="Constantia"/>
              <a:cs typeface="Constantia"/>
              <a:sym typeface="Constantia"/>
            </a:endParaRPr>
          </a:p>
          <a:p>
            <a:pPr indent="-182880" lvl="1" marL="457200" marR="0" rtl="0" algn="l">
              <a:spcBef>
                <a:spcPts val="400"/>
              </a:spcBef>
              <a:spcAft>
                <a:spcPts val="0"/>
              </a:spcAft>
              <a:buClr>
                <a:schemeClr val="accent1"/>
              </a:buClr>
              <a:buSzPts val="1700"/>
              <a:buFont typeface="Arial"/>
              <a:buChar char="•"/>
            </a:pPr>
            <a:r>
              <a:rPr b="0" i="0" lang="en-US" sz="2000" u="none" cap="none" strike="noStrike">
                <a:solidFill>
                  <a:schemeClr val="dk1"/>
                </a:solidFill>
                <a:latin typeface="Constantia"/>
                <a:ea typeface="Constantia"/>
                <a:cs typeface="Constantia"/>
                <a:sym typeface="Constantia"/>
              </a:rPr>
              <a:t>But Only one writer can write</a:t>
            </a:r>
            <a:endParaRPr b="0" i="0" sz="2000" u="none" cap="none" strike="noStrike">
              <a:solidFill>
                <a:schemeClr val="dk1"/>
              </a:solidFill>
              <a:latin typeface="Constantia"/>
              <a:ea typeface="Constantia"/>
              <a:cs typeface="Constantia"/>
              <a:sym typeface="Constantia"/>
            </a:endParaRPr>
          </a:p>
          <a:p>
            <a:pPr indent="-74929" lvl="1" marL="457200" marR="0" rtl="0" algn="l">
              <a:spcBef>
                <a:spcPts val="400"/>
              </a:spcBef>
              <a:spcAft>
                <a:spcPts val="0"/>
              </a:spcAft>
              <a:buClr>
                <a:schemeClr val="accent1"/>
              </a:buClr>
              <a:buSzPts val="1700"/>
              <a:buFont typeface="Arial"/>
              <a:buNone/>
            </a:pPr>
            <a:r>
              <a:t/>
            </a:r>
            <a:endParaRPr b="0" i="0" sz="2000" u="none" cap="none" strike="noStrike">
              <a:solidFill>
                <a:schemeClr val="dk1"/>
              </a:solidFill>
              <a:latin typeface="Constantia"/>
              <a:ea typeface="Constantia"/>
              <a:cs typeface="Constantia"/>
              <a:sym typeface="Constantia"/>
            </a:endParaRPr>
          </a:p>
          <a:p>
            <a:pPr indent="-182880" lvl="0" marL="182880" marR="0" rtl="0" algn="l">
              <a:spcBef>
                <a:spcPts val="480"/>
              </a:spcBef>
              <a:spcAft>
                <a:spcPts val="0"/>
              </a:spcAft>
              <a:buClr>
                <a:schemeClr val="accent1"/>
              </a:buClr>
              <a:buSzPts val="2040"/>
              <a:buFont typeface="Arial"/>
              <a:buChar char="•"/>
            </a:pPr>
            <a:r>
              <a:rPr lang="en-US" sz="2400" u="sng">
                <a:solidFill>
                  <a:srgbClr val="FF0000"/>
                </a:solidFill>
                <a:latin typeface="Constantia"/>
                <a:ea typeface="Constantia"/>
                <a:cs typeface="Constantia"/>
                <a:sym typeface="Constantia"/>
              </a:rPr>
              <a:t>Shared data:                                                                     </a:t>
            </a:r>
            <a:r>
              <a:rPr lang="en-US" sz="2000">
                <a:solidFill>
                  <a:schemeClr val="dk1"/>
                </a:solidFill>
                <a:latin typeface="Constantia"/>
                <a:ea typeface="Constantia"/>
                <a:cs typeface="Constantia"/>
                <a:sym typeface="Constantia"/>
              </a:rPr>
              <a:t>semaphore mutex, rw_mutex </a:t>
            </a:r>
            <a:endParaRPr sz="2000">
              <a:solidFill>
                <a:schemeClr val="dk1"/>
              </a:solidFill>
              <a:latin typeface="Constantia"/>
              <a:ea typeface="Constantia"/>
              <a:cs typeface="Constantia"/>
              <a:sym typeface="Constantia"/>
            </a:endParaRPr>
          </a:p>
          <a:p>
            <a:pPr indent="-182880" lvl="0" marL="182880" marR="0" rtl="0" algn="l">
              <a:spcBef>
                <a:spcPts val="480"/>
              </a:spcBef>
              <a:spcAft>
                <a:spcPts val="0"/>
              </a:spcAft>
              <a:buClr>
                <a:schemeClr val="accent1"/>
              </a:buClr>
              <a:buSzPts val="2040"/>
              <a:buFont typeface="Arial"/>
              <a:buChar char="•"/>
            </a:pPr>
            <a:r>
              <a:rPr lang="en-US" sz="2400" u="sng">
                <a:solidFill>
                  <a:srgbClr val="FF0000"/>
                </a:solidFill>
                <a:latin typeface="Constantia"/>
                <a:ea typeface="Constantia"/>
                <a:cs typeface="Constantia"/>
                <a:sym typeface="Constantia"/>
              </a:rPr>
              <a:t>Initially:                                                                                         </a:t>
            </a:r>
            <a:r>
              <a:rPr lang="en-US" sz="2000">
                <a:solidFill>
                  <a:schemeClr val="dk1"/>
                </a:solidFill>
                <a:latin typeface="Constantia"/>
                <a:ea typeface="Constantia"/>
                <a:cs typeface="Constantia"/>
                <a:sym typeface="Constantia"/>
              </a:rPr>
              <a:t>mutex = 1, rw_mutex = 1,</a:t>
            </a:r>
            <a:endParaRPr sz="2000">
              <a:solidFill>
                <a:schemeClr val="dk1"/>
              </a:solidFill>
              <a:latin typeface="Constantia"/>
              <a:ea typeface="Constantia"/>
              <a:cs typeface="Constantia"/>
              <a:sym typeface="Constantia"/>
            </a:endParaRPr>
          </a:p>
          <a:p>
            <a:pPr indent="0" lvl="0" marL="0" marR="0" rtl="0" algn="l">
              <a:spcBef>
                <a:spcPts val="400"/>
              </a:spcBef>
              <a:spcAft>
                <a:spcPts val="0"/>
              </a:spcAft>
              <a:buClr>
                <a:schemeClr val="accent1"/>
              </a:buClr>
              <a:buSzPts val="1700"/>
              <a:buFont typeface="Arial"/>
              <a:buNone/>
            </a:pPr>
            <a:r>
              <a:rPr lang="en-US" sz="2000">
                <a:solidFill>
                  <a:schemeClr val="dk1"/>
                </a:solidFill>
                <a:latin typeface="Constantia"/>
                <a:ea typeface="Constantia"/>
                <a:cs typeface="Constantia"/>
                <a:sym typeface="Constantia"/>
              </a:rPr>
              <a:t>  int readcount =0</a:t>
            </a:r>
            <a:endParaRPr sz="2000">
              <a:solidFill>
                <a:schemeClr val="dk1"/>
              </a:solidFill>
              <a:latin typeface="Constantia"/>
              <a:ea typeface="Constantia"/>
              <a:cs typeface="Constantia"/>
              <a:sym typeface="Constantia"/>
            </a:endParaRPr>
          </a:p>
          <a:p>
            <a:pPr indent="-74929" lvl="1" marL="457200" marR="0" rtl="0" algn="l">
              <a:spcBef>
                <a:spcPts val="400"/>
              </a:spcBef>
              <a:spcAft>
                <a:spcPts val="0"/>
              </a:spcAft>
              <a:buClr>
                <a:schemeClr val="accent1"/>
              </a:buClr>
              <a:buSzPts val="1700"/>
              <a:buFont typeface="Arial"/>
              <a:buNone/>
            </a:pPr>
            <a:r>
              <a:t/>
            </a:r>
            <a:endParaRPr b="0" i="0" sz="2000" u="none" cap="none" strike="noStrike">
              <a:solidFill>
                <a:schemeClr val="dk1"/>
              </a:solidFill>
              <a:latin typeface="Constantia"/>
              <a:ea typeface="Constantia"/>
              <a:cs typeface="Constantia"/>
              <a:sym typeface="Constantia"/>
            </a:endParaRPr>
          </a:p>
        </p:txBody>
      </p:sp>
      <p:pic>
        <p:nvPicPr>
          <p:cNvPr id="484" name="Google Shape;484;p46"/>
          <p:cNvPicPr preferRelativeResize="0"/>
          <p:nvPr/>
        </p:nvPicPr>
        <p:blipFill rotWithShape="1">
          <a:blip r:embed="rId3">
            <a:alphaModFix/>
          </a:blip>
          <a:srcRect b="0" l="0" r="0" t="0"/>
          <a:stretch/>
        </p:blipFill>
        <p:spPr>
          <a:xfrm>
            <a:off x="5076056" y="3861049"/>
            <a:ext cx="3307248" cy="2232248"/>
          </a:xfrm>
          <a:prstGeom prst="rect">
            <a:avLst/>
          </a:prstGeom>
          <a:noFill/>
          <a:ln>
            <a:noFill/>
          </a:ln>
        </p:spPr>
      </p:pic>
      <p:pic>
        <p:nvPicPr>
          <p:cNvPr descr="pngfind.com-kingpin-png-4152286 (1).png" id="485" name="Google Shape;485;p46"/>
          <p:cNvPicPr preferRelativeResize="0"/>
          <p:nvPr/>
        </p:nvPicPr>
        <p:blipFill rotWithShape="1">
          <a:blip r:embed="rId4">
            <a:alphaModFix/>
          </a:blip>
          <a:srcRect b="0" l="0" r="0" t="0"/>
          <a:stretch/>
        </p:blipFill>
        <p:spPr>
          <a:xfrm>
            <a:off x="7194871" y="203920"/>
            <a:ext cx="1625600" cy="533400"/>
          </a:xfrm>
          <a:prstGeom prst="rect">
            <a:avLst/>
          </a:prstGeom>
          <a:noFill/>
          <a:ln>
            <a:noFill/>
          </a:ln>
        </p:spPr>
      </p:pic>
      <p:sp>
        <p:nvSpPr>
          <p:cNvPr id="486" name="Google Shape;486;p46"/>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7"/>
          <p:cNvSpPr txBox="1"/>
          <p:nvPr>
            <p:ph type="title"/>
          </p:nvPr>
        </p:nvSpPr>
        <p:spPr>
          <a:xfrm>
            <a:off x="457200" y="704088"/>
            <a:ext cx="8229600" cy="819912"/>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Explanation</a:t>
            </a:r>
            <a:endParaRPr/>
          </a:p>
        </p:txBody>
      </p:sp>
      <p:sp>
        <p:nvSpPr>
          <p:cNvPr id="492" name="Google Shape;492;p47"/>
          <p:cNvSpPr txBox="1"/>
          <p:nvPr>
            <p:ph idx="1" type="body"/>
          </p:nvPr>
        </p:nvSpPr>
        <p:spPr>
          <a:xfrm>
            <a:off x="457200" y="1676400"/>
            <a:ext cx="8229600" cy="4648200"/>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2470"/>
              <a:buNone/>
            </a:pPr>
            <a:r>
              <a:rPr lang="en-US"/>
              <a:t>	</a:t>
            </a:r>
            <a:r>
              <a:rPr lang="en-US" sz="2000"/>
              <a:t>Consider  a situation of having concurrent read and write operation over a common resource like database. In which, many users wants to read and write on the same database. If many users are concurrently perform read operation, it will not create any problem. Whereas if a write operation and any other operation(may be read or write) are concurrently performed on the common field may leads to inconsistencies in the database content.</a:t>
            </a:r>
            <a:endParaRPr sz="2000"/>
          </a:p>
          <a:p>
            <a:pPr indent="-274320" lvl="0" marL="274320" rtl="0" algn="just">
              <a:spcBef>
                <a:spcPts val="400"/>
              </a:spcBef>
              <a:spcAft>
                <a:spcPts val="0"/>
              </a:spcAft>
              <a:buSzPts val="1900"/>
              <a:buNone/>
            </a:pPr>
            <a:r>
              <a:rPr lang="en-US" sz="2000"/>
              <a:t>          This synchronization problem is called as “reader-writers” problem. The order in which the read and write operation performed may leads to starvation if they are not synchronized properly. </a:t>
            </a:r>
            <a:endParaRPr sz="2000"/>
          </a:p>
          <a:p>
            <a:pPr indent="-274320" lvl="0" marL="274320" rtl="0" algn="l">
              <a:spcBef>
                <a:spcPts val="520"/>
              </a:spcBef>
              <a:spcAft>
                <a:spcPts val="0"/>
              </a:spcAft>
              <a:buSzPts val="2470"/>
              <a:buNone/>
            </a:pPr>
            <a:r>
              <a:t/>
            </a:r>
            <a:endParaRPr/>
          </a:p>
        </p:txBody>
      </p:sp>
      <p:sp>
        <p:nvSpPr>
          <p:cNvPr id="493" name="Google Shape;493;p47"/>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8"/>
          <p:cNvSpPr txBox="1"/>
          <p:nvPr>
            <p:ph idx="1" type="body"/>
          </p:nvPr>
        </p:nvSpPr>
        <p:spPr>
          <a:xfrm>
            <a:off x="251520" y="1600200"/>
            <a:ext cx="3970784" cy="4205064"/>
          </a:xfrm>
          <a:prstGeom prst="rect">
            <a:avLst/>
          </a:prstGeom>
          <a:solidFill>
            <a:srgbClr val="FFCCFF"/>
          </a:solid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95000"/>
              <a:buNone/>
            </a:pPr>
            <a:r>
              <a:rPr b="1" lang="en-US" sz="1600"/>
              <a:t>do {</a:t>
            </a:r>
            <a:endParaRPr b="1" sz="1600"/>
          </a:p>
          <a:p>
            <a:pPr indent="0" lvl="0" marL="0" rtl="0" algn="l">
              <a:spcBef>
                <a:spcPts val="296"/>
              </a:spcBef>
              <a:spcAft>
                <a:spcPts val="0"/>
              </a:spcAft>
              <a:buSzPct val="95000"/>
              <a:buNone/>
            </a:pPr>
            <a:r>
              <a:rPr b="1" lang="en-US" sz="1600"/>
              <a:t>             wait (mutex) ;</a:t>
            </a:r>
            <a:endParaRPr b="1" sz="1600"/>
          </a:p>
          <a:p>
            <a:pPr indent="0" lvl="0" marL="0" rtl="0" algn="l">
              <a:spcBef>
                <a:spcPts val="296"/>
              </a:spcBef>
              <a:spcAft>
                <a:spcPts val="0"/>
              </a:spcAft>
              <a:buSzPct val="95000"/>
              <a:buNone/>
            </a:pPr>
            <a:r>
              <a:rPr b="1" lang="en-US" sz="1600"/>
              <a:t>             readcount ++ ;</a:t>
            </a:r>
            <a:endParaRPr b="1" sz="1600"/>
          </a:p>
          <a:p>
            <a:pPr indent="0" lvl="0" marL="0" rtl="0" algn="l">
              <a:spcBef>
                <a:spcPts val="296"/>
              </a:spcBef>
              <a:spcAft>
                <a:spcPts val="0"/>
              </a:spcAft>
              <a:buSzPct val="95000"/>
              <a:buNone/>
            </a:pPr>
            <a:r>
              <a:rPr b="1" lang="en-US" sz="1600"/>
              <a:t>             if (readcount == 1)  </a:t>
            </a:r>
            <a:endParaRPr b="1" sz="1600"/>
          </a:p>
          <a:p>
            <a:pPr indent="0" lvl="0" marL="0" rtl="0" algn="l">
              <a:spcBef>
                <a:spcPts val="296"/>
              </a:spcBef>
              <a:spcAft>
                <a:spcPts val="0"/>
              </a:spcAft>
              <a:buSzPct val="95000"/>
              <a:buNone/>
            </a:pPr>
            <a:r>
              <a:rPr b="1" lang="en-US" sz="1600"/>
              <a:t>                  wait (rw_mutex) ;          </a:t>
            </a:r>
            <a:endParaRPr b="1" sz="1600"/>
          </a:p>
          <a:p>
            <a:pPr indent="0" lvl="0" marL="0" rtl="0" algn="l">
              <a:spcBef>
                <a:spcPts val="296"/>
              </a:spcBef>
              <a:spcAft>
                <a:spcPts val="0"/>
              </a:spcAft>
              <a:buSzPct val="95000"/>
              <a:buNone/>
            </a:pPr>
            <a:r>
              <a:rPr b="1" lang="en-US" sz="1600"/>
              <a:t>          </a:t>
            </a:r>
            <a:endParaRPr b="1" sz="1600"/>
          </a:p>
          <a:p>
            <a:pPr indent="0" lvl="0" marL="0" rtl="0" algn="l">
              <a:spcBef>
                <a:spcPts val="296"/>
              </a:spcBef>
              <a:spcAft>
                <a:spcPts val="0"/>
              </a:spcAft>
              <a:buSzPct val="95000"/>
              <a:buNone/>
            </a:pPr>
            <a:r>
              <a:rPr b="1" lang="en-US" sz="1600"/>
              <a:t>             signal (mutex)</a:t>
            </a:r>
            <a:endParaRPr b="1" sz="1600"/>
          </a:p>
          <a:p>
            <a:pPr indent="0" lvl="0" marL="0" rtl="0" algn="l">
              <a:spcBef>
                <a:spcPts val="296"/>
              </a:spcBef>
              <a:spcAft>
                <a:spcPts val="0"/>
              </a:spcAft>
              <a:buSzPct val="95000"/>
              <a:buNone/>
            </a:pPr>
            <a:r>
              <a:rPr b="1" lang="en-US" sz="1600"/>
              <a:t>                </a:t>
            </a:r>
            <a:endParaRPr b="1" sz="1600"/>
          </a:p>
          <a:p>
            <a:pPr indent="0" lvl="0" marL="0" rtl="0" algn="l">
              <a:spcBef>
                <a:spcPts val="296"/>
              </a:spcBef>
              <a:spcAft>
                <a:spcPts val="0"/>
              </a:spcAft>
              <a:buSzPct val="95000"/>
              <a:buNone/>
            </a:pPr>
            <a:r>
              <a:rPr b="1" lang="en-US" sz="1600"/>
              <a:t>           //reading is performed</a:t>
            </a:r>
            <a:endParaRPr b="1" sz="1600"/>
          </a:p>
          <a:p>
            <a:pPr indent="0" lvl="0" marL="0" rtl="0" algn="l">
              <a:spcBef>
                <a:spcPts val="296"/>
              </a:spcBef>
              <a:spcAft>
                <a:spcPts val="0"/>
              </a:spcAft>
              <a:buSzPct val="95000"/>
              <a:buNone/>
            </a:pPr>
            <a:r>
              <a:t/>
            </a:r>
            <a:endParaRPr b="1" sz="1600"/>
          </a:p>
          <a:p>
            <a:pPr indent="0" lvl="0" marL="0" rtl="0" algn="l">
              <a:spcBef>
                <a:spcPts val="296"/>
              </a:spcBef>
              <a:spcAft>
                <a:spcPts val="0"/>
              </a:spcAft>
              <a:buSzPct val="95000"/>
              <a:buNone/>
            </a:pPr>
            <a:r>
              <a:rPr b="1" lang="en-US" sz="1600"/>
              <a:t>              wait (mutex) ;</a:t>
            </a:r>
            <a:endParaRPr b="1" sz="1600"/>
          </a:p>
          <a:p>
            <a:pPr indent="0" lvl="0" marL="0" rtl="0" algn="l">
              <a:spcBef>
                <a:spcPts val="296"/>
              </a:spcBef>
              <a:spcAft>
                <a:spcPts val="0"/>
              </a:spcAft>
              <a:buSzPct val="95000"/>
              <a:buNone/>
            </a:pPr>
            <a:r>
              <a:rPr b="1" lang="en-US" sz="1600"/>
              <a:t>            readcount  - - ;</a:t>
            </a:r>
            <a:endParaRPr b="1" sz="1600"/>
          </a:p>
          <a:p>
            <a:pPr indent="0" lvl="0" marL="0" rtl="0" algn="l">
              <a:spcBef>
                <a:spcPts val="296"/>
              </a:spcBef>
              <a:spcAft>
                <a:spcPts val="0"/>
              </a:spcAft>
              <a:buSzPct val="95000"/>
              <a:buNone/>
            </a:pPr>
            <a:r>
              <a:rPr b="1" lang="en-US" sz="1600"/>
              <a:t>            if (readcount  == 0)  </a:t>
            </a:r>
            <a:endParaRPr b="1" sz="1600"/>
          </a:p>
          <a:p>
            <a:pPr indent="0" lvl="0" marL="0" rtl="0" algn="l">
              <a:spcBef>
                <a:spcPts val="296"/>
              </a:spcBef>
              <a:spcAft>
                <a:spcPts val="0"/>
              </a:spcAft>
              <a:buSzPct val="95000"/>
              <a:buNone/>
            </a:pPr>
            <a:r>
              <a:rPr b="1" lang="en-US" sz="1600"/>
              <a:t>                   signal (rw_mutex) ;</a:t>
            </a:r>
            <a:endParaRPr b="1" sz="1600"/>
          </a:p>
          <a:p>
            <a:pPr indent="0" lvl="0" marL="0" rtl="0" algn="l">
              <a:spcBef>
                <a:spcPts val="296"/>
              </a:spcBef>
              <a:spcAft>
                <a:spcPts val="0"/>
              </a:spcAft>
              <a:buSzPct val="95000"/>
              <a:buNone/>
            </a:pPr>
            <a:r>
              <a:rPr b="1" lang="en-US" sz="1600"/>
              <a:t>           signal (mutex) ;</a:t>
            </a:r>
            <a:endParaRPr b="1" sz="1600"/>
          </a:p>
          <a:p>
            <a:pPr indent="0" lvl="0" marL="0" rtl="0" algn="l">
              <a:spcBef>
                <a:spcPts val="296"/>
              </a:spcBef>
              <a:spcAft>
                <a:spcPts val="0"/>
              </a:spcAft>
              <a:buSzPct val="95000"/>
              <a:buNone/>
            </a:pPr>
            <a:r>
              <a:rPr b="1" lang="en-US" sz="1600"/>
              <a:t>     } while (TRUE);</a:t>
            </a:r>
            <a:endParaRPr b="1" sz="1600"/>
          </a:p>
          <a:p>
            <a:pPr indent="0" lvl="0" marL="0" rtl="0" algn="l">
              <a:spcBef>
                <a:spcPts val="296"/>
              </a:spcBef>
              <a:spcAft>
                <a:spcPts val="0"/>
              </a:spcAft>
              <a:buSzPct val="95000"/>
              <a:buNone/>
            </a:pPr>
            <a:r>
              <a:t/>
            </a:r>
            <a:endParaRPr b="1" sz="1600"/>
          </a:p>
        </p:txBody>
      </p:sp>
      <p:sp>
        <p:nvSpPr>
          <p:cNvPr id="500" name="Google Shape;500;p48"/>
          <p:cNvSpPr txBox="1"/>
          <p:nvPr/>
        </p:nvSpPr>
        <p:spPr>
          <a:xfrm>
            <a:off x="4860032" y="1752601"/>
            <a:ext cx="4104456" cy="2396480"/>
          </a:xfrm>
          <a:prstGeom prst="rect">
            <a:avLst/>
          </a:prstGeom>
          <a:solidFill>
            <a:srgbClr val="CCECFF"/>
          </a:solid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1"/>
              </a:buClr>
              <a:buSzPts val="1360"/>
              <a:buFont typeface="Arial"/>
              <a:buNone/>
            </a:pPr>
            <a:r>
              <a:rPr b="1" lang="en-US" sz="1600">
                <a:solidFill>
                  <a:schemeClr val="dk1"/>
                </a:solidFill>
                <a:latin typeface="Constantia"/>
                <a:ea typeface="Constantia"/>
                <a:cs typeface="Constantia"/>
                <a:sym typeface="Constantia"/>
              </a:rPr>
              <a:t>do {</a:t>
            </a:r>
            <a:endParaRPr b="1" sz="1600">
              <a:solidFill>
                <a:schemeClr val="dk1"/>
              </a:solidFill>
              <a:latin typeface="Constantia"/>
              <a:ea typeface="Constantia"/>
              <a:cs typeface="Constantia"/>
              <a:sym typeface="Constantia"/>
            </a:endParaRPr>
          </a:p>
          <a:p>
            <a:pPr indent="0" lvl="0" marL="0" marR="0" rtl="0" algn="l">
              <a:spcBef>
                <a:spcPts val="320"/>
              </a:spcBef>
              <a:spcAft>
                <a:spcPts val="0"/>
              </a:spcAft>
              <a:buClr>
                <a:schemeClr val="accent1"/>
              </a:buClr>
              <a:buSzPts val="1360"/>
              <a:buFont typeface="Arial"/>
              <a:buNone/>
            </a:pPr>
            <a:r>
              <a:rPr b="1" lang="en-US" sz="1600">
                <a:solidFill>
                  <a:schemeClr val="dk1"/>
                </a:solidFill>
                <a:latin typeface="Constantia"/>
                <a:ea typeface="Constantia"/>
                <a:cs typeface="Constantia"/>
                <a:sym typeface="Constantia"/>
              </a:rPr>
              <a:t>           wait (rw_mutex) ;</a:t>
            </a:r>
            <a:endParaRPr b="1" sz="1600">
              <a:solidFill>
                <a:schemeClr val="dk1"/>
              </a:solidFill>
              <a:latin typeface="Constantia"/>
              <a:ea typeface="Constantia"/>
              <a:cs typeface="Constantia"/>
              <a:sym typeface="Constantia"/>
            </a:endParaRPr>
          </a:p>
          <a:p>
            <a:pPr indent="0" lvl="0" marL="0" marR="0" rtl="0" algn="l">
              <a:spcBef>
                <a:spcPts val="320"/>
              </a:spcBef>
              <a:spcAft>
                <a:spcPts val="0"/>
              </a:spcAft>
              <a:buClr>
                <a:schemeClr val="accent1"/>
              </a:buClr>
              <a:buSzPts val="1360"/>
              <a:buFont typeface="Arial"/>
              <a:buNone/>
            </a:pPr>
            <a:r>
              <a:rPr b="1" lang="en-US" sz="1600">
                <a:solidFill>
                  <a:schemeClr val="dk1"/>
                </a:solidFill>
                <a:latin typeface="Constantia"/>
                <a:ea typeface="Constantia"/>
                <a:cs typeface="Constantia"/>
                <a:sym typeface="Constantia"/>
              </a:rPr>
              <a:t>                </a:t>
            </a:r>
            <a:endParaRPr b="1" sz="1600">
              <a:solidFill>
                <a:schemeClr val="dk1"/>
              </a:solidFill>
              <a:latin typeface="Constantia"/>
              <a:ea typeface="Constantia"/>
              <a:cs typeface="Constantia"/>
              <a:sym typeface="Constantia"/>
            </a:endParaRPr>
          </a:p>
          <a:p>
            <a:pPr indent="0" lvl="0" marL="0" marR="0" rtl="0" algn="l">
              <a:spcBef>
                <a:spcPts val="320"/>
              </a:spcBef>
              <a:spcAft>
                <a:spcPts val="0"/>
              </a:spcAft>
              <a:buClr>
                <a:schemeClr val="accent1"/>
              </a:buClr>
              <a:buSzPts val="1360"/>
              <a:buFont typeface="Arial"/>
              <a:buNone/>
            </a:pPr>
            <a:r>
              <a:rPr b="1" lang="en-US" sz="1600">
                <a:solidFill>
                  <a:schemeClr val="dk1"/>
                </a:solidFill>
                <a:latin typeface="Constantia"/>
                <a:ea typeface="Constantia"/>
                <a:cs typeface="Constantia"/>
                <a:sym typeface="Constantia"/>
              </a:rPr>
              <a:t>          //    writing is performed</a:t>
            </a:r>
            <a:endParaRPr b="1" sz="1600">
              <a:solidFill>
                <a:schemeClr val="dk1"/>
              </a:solidFill>
              <a:latin typeface="Constantia"/>
              <a:ea typeface="Constantia"/>
              <a:cs typeface="Constantia"/>
              <a:sym typeface="Constantia"/>
            </a:endParaRPr>
          </a:p>
          <a:p>
            <a:pPr indent="0" lvl="0" marL="0" marR="0" rtl="0" algn="l">
              <a:spcBef>
                <a:spcPts val="320"/>
              </a:spcBef>
              <a:spcAft>
                <a:spcPts val="0"/>
              </a:spcAft>
              <a:buClr>
                <a:schemeClr val="accent1"/>
              </a:buClr>
              <a:buSzPts val="1360"/>
              <a:buFont typeface="Arial"/>
              <a:buNone/>
            </a:pPr>
            <a:r>
              <a:t/>
            </a:r>
            <a:endParaRPr b="1" sz="1600">
              <a:solidFill>
                <a:schemeClr val="dk1"/>
              </a:solidFill>
              <a:latin typeface="Constantia"/>
              <a:ea typeface="Constantia"/>
              <a:cs typeface="Constantia"/>
              <a:sym typeface="Constantia"/>
            </a:endParaRPr>
          </a:p>
          <a:p>
            <a:pPr indent="0" lvl="0" marL="0" marR="0" rtl="0" algn="l">
              <a:spcBef>
                <a:spcPts val="320"/>
              </a:spcBef>
              <a:spcAft>
                <a:spcPts val="0"/>
              </a:spcAft>
              <a:buClr>
                <a:schemeClr val="accent1"/>
              </a:buClr>
              <a:buSzPts val="1360"/>
              <a:buFont typeface="Arial"/>
              <a:buNone/>
            </a:pPr>
            <a:r>
              <a:rPr b="1" lang="en-US" sz="1600">
                <a:solidFill>
                  <a:schemeClr val="dk1"/>
                </a:solidFill>
                <a:latin typeface="Constantia"/>
                <a:ea typeface="Constantia"/>
                <a:cs typeface="Constantia"/>
                <a:sym typeface="Constantia"/>
              </a:rPr>
              <a:t>               signal (rw_mutex) ;</a:t>
            </a:r>
            <a:endParaRPr b="1" sz="1600">
              <a:solidFill>
                <a:schemeClr val="dk1"/>
              </a:solidFill>
              <a:latin typeface="Constantia"/>
              <a:ea typeface="Constantia"/>
              <a:cs typeface="Constantia"/>
              <a:sym typeface="Constantia"/>
            </a:endParaRPr>
          </a:p>
          <a:p>
            <a:pPr indent="0" lvl="0" marL="0" marR="0" rtl="0" algn="l">
              <a:spcBef>
                <a:spcPts val="320"/>
              </a:spcBef>
              <a:spcAft>
                <a:spcPts val="0"/>
              </a:spcAft>
              <a:buClr>
                <a:schemeClr val="accent1"/>
              </a:buClr>
              <a:buSzPts val="1360"/>
              <a:buFont typeface="Arial"/>
              <a:buNone/>
            </a:pPr>
            <a:r>
              <a:rPr b="1" lang="en-US" sz="1600">
                <a:solidFill>
                  <a:schemeClr val="dk1"/>
                </a:solidFill>
                <a:latin typeface="Constantia"/>
                <a:ea typeface="Constantia"/>
                <a:cs typeface="Constantia"/>
                <a:sym typeface="Constantia"/>
              </a:rPr>
              <a:t>   } while (TRUE);</a:t>
            </a:r>
            <a:endParaRPr b="1" sz="1600">
              <a:solidFill>
                <a:schemeClr val="dk1"/>
              </a:solidFill>
              <a:latin typeface="Constantia"/>
              <a:ea typeface="Constantia"/>
              <a:cs typeface="Constantia"/>
              <a:sym typeface="Constantia"/>
            </a:endParaRPr>
          </a:p>
        </p:txBody>
      </p:sp>
      <p:sp>
        <p:nvSpPr>
          <p:cNvPr id="501" name="Google Shape;501;p48"/>
          <p:cNvSpPr/>
          <p:nvPr/>
        </p:nvSpPr>
        <p:spPr>
          <a:xfrm>
            <a:off x="5508104" y="764705"/>
            <a:ext cx="3168352" cy="576064"/>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Constantia"/>
                <a:ea typeface="Constantia"/>
                <a:cs typeface="Constantia"/>
                <a:sym typeface="Constantia"/>
              </a:rPr>
              <a:t>The structure of the </a:t>
            </a:r>
            <a:endParaRPr b="1" sz="1400">
              <a:solidFill>
                <a:schemeClr val="dk1"/>
              </a:solidFill>
              <a:latin typeface="Constantia"/>
              <a:ea typeface="Constantia"/>
              <a:cs typeface="Constantia"/>
              <a:sym typeface="Constantia"/>
            </a:endParaRPr>
          </a:p>
          <a:p>
            <a:pPr indent="0" lvl="0" marL="0" marR="0" rtl="0" algn="ctr">
              <a:spcBef>
                <a:spcPts val="0"/>
              </a:spcBef>
              <a:spcAft>
                <a:spcPts val="0"/>
              </a:spcAft>
              <a:buNone/>
            </a:pPr>
            <a:r>
              <a:rPr b="1" lang="en-US" sz="1400">
                <a:solidFill>
                  <a:schemeClr val="dk1"/>
                </a:solidFill>
                <a:latin typeface="Constantia"/>
                <a:ea typeface="Constantia"/>
                <a:cs typeface="Constantia"/>
                <a:sym typeface="Constantia"/>
              </a:rPr>
              <a:t>Writer process</a:t>
            </a:r>
            <a:endParaRPr b="1" sz="1400">
              <a:solidFill>
                <a:schemeClr val="dk1"/>
              </a:solidFill>
              <a:latin typeface="Constantia"/>
              <a:ea typeface="Constantia"/>
              <a:cs typeface="Constantia"/>
              <a:sym typeface="Constantia"/>
            </a:endParaRPr>
          </a:p>
        </p:txBody>
      </p:sp>
      <p:sp>
        <p:nvSpPr>
          <p:cNvPr id="502" name="Google Shape;502;p48"/>
          <p:cNvSpPr/>
          <p:nvPr/>
        </p:nvSpPr>
        <p:spPr>
          <a:xfrm>
            <a:off x="683568" y="764705"/>
            <a:ext cx="2808312" cy="576064"/>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Constantia"/>
                <a:ea typeface="Constantia"/>
                <a:cs typeface="Constantia"/>
                <a:sym typeface="Constantia"/>
              </a:rPr>
              <a:t>The structure of the </a:t>
            </a:r>
            <a:endParaRPr b="1" sz="1400">
              <a:solidFill>
                <a:schemeClr val="dk1"/>
              </a:solidFill>
              <a:latin typeface="Constantia"/>
              <a:ea typeface="Constantia"/>
              <a:cs typeface="Constantia"/>
              <a:sym typeface="Constantia"/>
            </a:endParaRPr>
          </a:p>
          <a:p>
            <a:pPr indent="0" lvl="0" marL="0" marR="0" rtl="0" algn="ctr">
              <a:spcBef>
                <a:spcPts val="0"/>
              </a:spcBef>
              <a:spcAft>
                <a:spcPts val="0"/>
              </a:spcAft>
              <a:buNone/>
            </a:pPr>
            <a:r>
              <a:rPr b="1" lang="en-US" sz="1400">
                <a:solidFill>
                  <a:schemeClr val="dk1"/>
                </a:solidFill>
                <a:latin typeface="Constantia"/>
                <a:ea typeface="Constantia"/>
                <a:cs typeface="Constantia"/>
                <a:sym typeface="Constantia"/>
              </a:rPr>
              <a:t>Reader process</a:t>
            </a:r>
            <a:endParaRPr b="1" sz="1400">
              <a:solidFill>
                <a:schemeClr val="dk1"/>
              </a:solidFill>
              <a:latin typeface="Constantia"/>
              <a:ea typeface="Constantia"/>
              <a:cs typeface="Constantia"/>
              <a:sym typeface="Constantia"/>
            </a:endParaRPr>
          </a:p>
        </p:txBody>
      </p:sp>
      <p:pic>
        <p:nvPicPr>
          <p:cNvPr descr="pngfind.com-kingpin-png-4152286 (1).png" id="503" name="Google Shape;503;p48"/>
          <p:cNvPicPr preferRelativeResize="0"/>
          <p:nvPr/>
        </p:nvPicPr>
        <p:blipFill rotWithShape="1">
          <a:blip r:embed="rId3">
            <a:alphaModFix/>
          </a:blip>
          <a:srcRect b="0" l="0" r="0" t="0"/>
          <a:stretch/>
        </p:blipFill>
        <p:spPr>
          <a:xfrm>
            <a:off x="7096853" y="86172"/>
            <a:ext cx="1625600" cy="533400"/>
          </a:xfrm>
          <a:prstGeom prst="rect">
            <a:avLst/>
          </a:prstGeom>
          <a:noFill/>
          <a:ln>
            <a:noFill/>
          </a:ln>
        </p:spPr>
      </p:pic>
      <p:sp>
        <p:nvSpPr>
          <p:cNvPr id="504" name="Google Shape;504;p48"/>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9"/>
          <p:cNvSpPr txBox="1"/>
          <p:nvPr>
            <p:ph type="title"/>
          </p:nvPr>
        </p:nvSpPr>
        <p:spPr>
          <a:xfrm>
            <a:off x="457200" y="704088"/>
            <a:ext cx="8229600" cy="13411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t/>
            </a:r>
            <a:endParaRPr/>
          </a:p>
        </p:txBody>
      </p:sp>
      <p:sp>
        <p:nvSpPr>
          <p:cNvPr id="510" name="Google Shape;510;p49"/>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95000"/>
              <a:buNone/>
            </a:pPr>
            <a:r>
              <a:rPr lang="en-US"/>
              <a:t>		The structure of reader and writer process is given in the above figure.</a:t>
            </a:r>
            <a:endParaRPr/>
          </a:p>
          <a:p>
            <a:pPr indent="-274320" lvl="0" marL="274320" rtl="0" algn="l">
              <a:spcBef>
                <a:spcPts val="481"/>
              </a:spcBef>
              <a:spcAft>
                <a:spcPts val="0"/>
              </a:spcAft>
              <a:buSzPct val="95000"/>
              <a:buNone/>
            </a:pPr>
            <a:r>
              <a:rPr lang="en-US"/>
              <a:t>		“rw_mutex” semaphore variable is shared among readers and writer processes. </a:t>
            </a:r>
            <a:endParaRPr/>
          </a:p>
          <a:p>
            <a:pPr indent="-274320" lvl="0" marL="274320" rtl="0" algn="l">
              <a:spcBef>
                <a:spcPts val="481"/>
              </a:spcBef>
              <a:spcAft>
                <a:spcPts val="0"/>
              </a:spcAft>
              <a:buSzPct val="95000"/>
              <a:buNone/>
            </a:pPr>
            <a:r>
              <a:rPr lang="en-US"/>
              <a:t>		“rw_mutex” act as a mutual exclusion semaphore for writer processes.</a:t>
            </a:r>
            <a:endParaRPr/>
          </a:p>
          <a:p>
            <a:pPr indent="-274320" lvl="0" marL="274320" rtl="0" algn="l">
              <a:spcBef>
                <a:spcPts val="481"/>
              </a:spcBef>
              <a:spcAft>
                <a:spcPts val="0"/>
              </a:spcAft>
              <a:buSzPct val="95000"/>
              <a:buNone/>
            </a:pPr>
            <a:r>
              <a:rPr lang="en-US"/>
              <a:t>		“read_count” variable get updated whenever a new reader process will come or when it gets completed.</a:t>
            </a:r>
            <a:endParaRPr/>
          </a:p>
          <a:p>
            <a:pPr indent="-274320" lvl="0" marL="274320" rtl="0" algn="l">
              <a:spcBef>
                <a:spcPts val="481"/>
              </a:spcBef>
              <a:spcAft>
                <a:spcPts val="0"/>
              </a:spcAft>
              <a:buSzPct val="95000"/>
              <a:buNone/>
            </a:pPr>
            <a:r>
              <a:rPr lang="en-US"/>
              <a:t>		“read_count” will specify the number of current read processes waiting for the resource.</a:t>
            </a:r>
            <a:endParaRPr/>
          </a:p>
          <a:p>
            <a:pPr indent="-274320" lvl="0" marL="274320" rtl="0" algn="l">
              <a:spcBef>
                <a:spcPts val="481"/>
              </a:spcBef>
              <a:spcAft>
                <a:spcPts val="0"/>
              </a:spcAft>
              <a:buSzPct val="95000"/>
              <a:buNone/>
            </a:pPr>
            <a:r>
              <a:rPr lang="en-US"/>
              <a:t>		With the help of “wait” and “signal” methods of semaphore, the synchronization between readers and writers processes can be achieved.</a:t>
            </a:r>
            <a:endParaRPr/>
          </a:p>
          <a:p>
            <a:pPr indent="-274320" lvl="0" marL="274320" rtl="0" algn="l">
              <a:spcBef>
                <a:spcPts val="481"/>
              </a:spcBef>
              <a:spcAft>
                <a:spcPts val="0"/>
              </a:spcAft>
              <a:buSzPct val="95000"/>
              <a:buNone/>
            </a:pPr>
            <a:r>
              <a:rPr lang="en-US"/>
              <a:t>		</a:t>
            </a:r>
            <a:endParaRPr/>
          </a:p>
        </p:txBody>
      </p:sp>
      <p:sp>
        <p:nvSpPr>
          <p:cNvPr id="511" name="Google Shape;511;p49"/>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What is Critical section ?</a:t>
            </a:r>
            <a:endParaRPr/>
          </a:p>
        </p:txBody>
      </p:sp>
      <p:sp>
        <p:nvSpPr>
          <p:cNvPr id="146" name="Google Shape;146;p5"/>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147" name="Google Shape;147;p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just">
              <a:lnSpc>
                <a:spcPct val="250000"/>
              </a:lnSpc>
              <a:spcBef>
                <a:spcPts val="0"/>
              </a:spcBef>
              <a:spcAft>
                <a:spcPts val="0"/>
              </a:spcAft>
              <a:buSzPts val="2470"/>
              <a:buChar char="⚫"/>
            </a:pPr>
            <a:r>
              <a:rPr lang="en-US"/>
              <a:t>The portion in any program which accesses a shared resource ( such as a shared variable in the memory) is called as critical section or Critical region.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0"/>
          <p:cNvSpPr txBox="1"/>
          <p:nvPr>
            <p:ph type="title"/>
          </p:nvPr>
        </p:nvSpPr>
        <p:spPr>
          <a:xfrm>
            <a:off x="485075" y="404664"/>
            <a:ext cx="8229600" cy="576064"/>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3200"/>
              <a:buFont typeface="Calibri"/>
              <a:buNone/>
            </a:pPr>
            <a:r>
              <a:rPr b="1" lang="en-US" sz="3200">
                <a:solidFill>
                  <a:srgbClr val="006600"/>
                </a:solidFill>
              </a:rPr>
              <a:t>Dining-Philosophers Problem</a:t>
            </a:r>
            <a:endParaRPr b="1" sz="3200">
              <a:solidFill>
                <a:srgbClr val="006600"/>
              </a:solidFill>
            </a:endParaRPr>
          </a:p>
        </p:txBody>
      </p:sp>
      <p:sp>
        <p:nvSpPr>
          <p:cNvPr id="517" name="Google Shape;517;p50"/>
          <p:cNvSpPr txBox="1"/>
          <p:nvPr>
            <p:ph idx="1" type="body"/>
          </p:nvPr>
        </p:nvSpPr>
        <p:spPr>
          <a:xfrm>
            <a:off x="457200" y="1052736"/>
            <a:ext cx="6059016" cy="5616624"/>
          </a:xfrm>
          <a:prstGeom prst="rect">
            <a:avLst/>
          </a:prstGeom>
          <a:noFill/>
          <a:ln>
            <a:noFill/>
          </a:ln>
        </p:spPr>
        <p:txBody>
          <a:bodyPr anchorCtr="0" anchor="t" bIns="45700" lIns="91425" spcFirstLastPara="1" rIns="91425" wrap="square" tIns="45700">
            <a:normAutofit/>
          </a:bodyPr>
          <a:lstStyle/>
          <a:p>
            <a:pPr indent="-274320" lvl="0" marL="274320" rtl="0" algn="l">
              <a:lnSpc>
                <a:spcPct val="115384"/>
              </a:lnSpc>
              <a:spcBef>
                <a:spcPts val="0"/>
              </a:spcBef>
              <a:spcAft>
                <a:spcPts val="0"/>
              </a:spcAft>
              <a:buSzPts val="2470"/>
              <a:buChar char="⚫"/>
            </a:pPr>
            <a:r>
              <a:rPr lang="en-US"/>
              <a:t>Five philosophers spend their lives </a:t>
            </a:r>
            <a:r>
              <a:rPr lang="en-US">
                <a:solidFill>
                  <a:srgbClr val="FF0000"/>
                </a:solidFill>
              </a:rPr>
              <a:t>thinking</a:t>
            </a:r>
            <a:r>
              <a:rPr lang="en-US"/>
              <a:t> and </a:t>
            </a:r>
            <a:r>
              <a:rPr lang="en-US">
                <a:solidFill>
                  <a:srgbClr val="FF0000"/>
                </a:solidFill>
              </a:rPr>
              <a:t>eating</a:t>
            </a:r>
            <a:endParaRPr>
              <a:solidFill>
                <a:srgbClr val="FF0000"/>
              </a:solidFill>
            </a:endParaRPr>
          </a:p>
          <a:p>
            <a:pPr indent="-153670" lvl="0" marL="274320" rtl="0" algn="l">
              <a:lnSpc>
                <a:spcPct val="150000"/>
              </a:lnSpc>
              <a:spcBef>
                <a:spcPts val="400"/>
              </a:spcBef>
              <a:spcAft>
                <a:spcPts val="0"/>
              </a:spcAft>
              <a:buSzPts val="1900"/>
              <a:buNone/>
            </a:pPr>
            <a:r>
              <a:t/>
            </a:r>
            <a:endParaRPr sz="2000"/>
          </a:p>
          <a:p>
            <a:pPr indent="-274320" lvl="0" marL="274320" rtl="0" algn="l">
              <a:lnSpc>
                <a:spcPct val="150000"/>
              </a:lnSpc>
              <a:spcBef>
                <a:spcPts val="400"/>
              </a:spcBef>
              <a:spcAft>
                <a:spcPts val="0"/>
              </a:spcAft>
              <a:buSzPts val="1900"/>
              <a:buChar char="⚫"/>
            </a:pPr>
            <a:r>
              <a:rPr lang="en-US" sz="2000"/>
              <a:t>Circular table with 5 chairs, 5 philosophers, 5 plates and 5 chopsticks</a:t>
            </a:r>
            <a:endParaRPr sz="2000"/>
          </a:p>
          <a:p>
            <a:pPr indent="-274320" lvl="0" marL="274320" rtl="0" algn="l">
              <a:lnSpc>
                <a:spcPct val="150000"/>
              </a:lnSpc>
              <a:spcBef>
                <a:spcPts val="400"/>
              </a:spcBef>
              <a:spcAft>
                <a:spcPts val="0"/>
              </a:spcAft>
              <a:buSzPts val="1900"/>
              <a:buChar char="⚫"/>
            </a:pPr>
            <a:r>
              <a:rPr lang="en-US" sz="2000"/>
              <a:t>Each philosopher need 2 chopsticks to eat. After eating, they drop chopsticks</a:t>
            </a:r>
            <a:endParaRPr sz="2000"/>
          </a:p>
          <a:p>
            <a:pPr indent="-274320" lvl="0" marL="274320" rtl="0" algn="l">
              <a:lnSpc>
                <a:spcPct val="150000"/>
              </a:lnSpc>
              <a:spcBef>
                <a:spcPts val="400"/>
              </a:spcBef>
              <a:spcAft>
                <a:spcPts val="0"/>
              </a:spcAft>
              <a:buSzPts val="1900"/>
              <a:buChar char="⚫"/>
            </a:pPr>
            <a:r>
              <a:rPr lang="en-US" sz="2000"/>
              <a:t>One person cannot pickup chopstick (ie) already in hand of a neighbour</a:t>
            </a:r>
            <a:endParaRPr sz="2000"/>
          </a:p>
          <a:p>
            <a:pPr indent="-153670" lvl="0" marL="274320" rtl="0" algn="l">
              <a:lnSpc>
                <a:spcPct val="150000"/>
              </a:lnSpc>
              <a:spcBef>
                <a:spcPts val="400"/>
              </a:spcBef>
              <a:spcAft>
                <a:spcPts val="0"/>
              </a:spcAft>
              <a:buSzPts val="1900"/>
              <a:buNone/>
            </a:pPr>
            <a:r>
              <a:t/>
            </a:r>
            <a:endParaRPr sz="2000"/>
          </a:p>
          <a:p>
            <a:pPr indent="-274320" lvl="0" marL="274320" rtl="0" algn="l">
              <a:spcBef>
                <a:spcPts val="400"/>
              </a:spcBef>
              <a:spcAft>
                <a:spcPts val="0"/>
              </a:spcAft>
              <a:buSzPts val="1900"/>
              <a:buChar char="⚫"/>
            </a:pPr>
            <a:r>
              <a:rPr lang="en-US" sz="2000" u="sng"/>
              <a:t>Shared data </a:t>
            </a:r>
            <a:endParaRPr sz="2000" u="sng"/>
          </a:p>
          <a:p>
            <a:pPr indent="-247015" lvl="1" marL="640080" rtl="0" algn="l">
              <a:lnSpc>
                <a:spcPct val="92000"/>
              </a:lnSpc>
              <a:spcBef>
                <a:spcPts val="790"/>
              </a:spcBef>
              <a:spcAft>
                <a:spcPts val="0"/>
              </a:spcAft>
              <a:buClr>
                <a:srgbClr val="993300"/>
              </a:buClr>
              <a:buSzPts val="1440"/>
              <a:buChar char="⚫"/>
            </a:pPr>
            <a:r>
              <a:rPr lang="en-US" sz="1600">
                <a:solidFill>
                  <a:srgbClr val="FF0000"/>
                </a:solidFill>
                <a:latin typeface="Calibri"/>
                <a:ea typeface="Calibri"/>
                <a:cs typeface="Calibri"/>
                <a:sym typeface="Calibri"/>
              </a:rPr>
              <a:t>Bowl of rice</a:t>
            </a:r>
            <a:r>
              <a:rPr lang="en-US" sz="1600">
                <a:latin typeface="Calibri"/>
                <a:ea typeface="Calibri"/>
                <a:cs typeface="Calibri"/>
                <a:sym typeface="Calibri"/>
              </a:rPr>
              <a:t> (data set)</a:t>
            </a:r>
            <a:endParaRPr sz="1600">
              <a:latin typeface="Calibri"/>
              <a:ea typeface="Calibri"/>
              <a:cs typeface="Calibri"/>
              <a:sym typeface="Calibri"/>
            </a:endParaRPr>
          </a:p>
          <a:p>
            <a:pPr indent="-247015" lvl="1" marL="640080" rtl="0" algn="l">
              <a:lnSpc>
                <a:spcPct val="92000"/>
              </a:lnSpc>
              <a:spcBef>
                <a:spcPts val="790"/>
              </a:spcBef>
              <a:spcAft>
                <a:spcPts val="0"/>
              </a:spcAft>
              <a:buClr>
                <a:srgbClr val="993300"/>
              </a:buClr>
              <a:buSzPts val="1440"/>
              <a:buChar char="⚫"/>
            </a:pPr>
            <a:r>
              <a:rPr lang="en-US" sz="1600">
                <a:latin typeface="Calibri"/>
                <a:ea typeface="Calibri"/>
                <a:cs typeface="Calibri"/>
                <a:sym typeface="Calibri"/>
              </a:rPr>
              <a:t>Semaphore </a:t>
            </a:r>
            <a:r>
              <a:rPr lang="en-US" sz="1600">
                <a:solidFill>
                  <a:srgbClr val="FF0000"/>
                </a:solidFill>
                <a:latin typeface="Calibri"/>
                <a:ea typeface="Calibri"/>
                <a:cs typeface="Calibri"/>
                <a:sym typeface="Calibri"/>
              </a:rPr>
              <a:t>chopstick [5]</a:t>
            </a:r>
            <a:r>
              <a:rPr lang="en-US" sz="1600">
                <a:latin typeface="Calibri"/>
                <a:ea typeface="Calibri"/>
                <a:cs typeface="Calibri"/>
                <a:sym typeface="Calibri"/>
              </a:rPr>
              <a:t> initialized to </a:t>
            </a:r>
            <a:r>
              <a:rPr lang="en-US" sz="1600">
                <a:latin typeface="Courier New"/>
                <a:ea typeface="Courier New"/>
                <a:cs typeface="Courier New"/>
                <a:sym typeface="Courier New"/>
              </a:rPr>
              <a:t>1</a:t>
            </a:r>
            <a:endParaRPr sz="1600">
              <a:latin typeface="Courier New"/>
              <a:ea typeface="Courier New"/>
              <a:cs typeface="Courier New"/>
              <a:sym typeface="Courier New"/>
            </a:endParaRPr>
          </a:p>
          <a:p>
            <a:pPr indent="0" lvl="0" marL="0" rtl="0" algn="l">
              <a:lnSpc>
                <a:spcPct val="150000"/>
              </a:lnSpc>
              <a:spcBef>
                <a:spcPts val="400"/>
              </a:spcBef>
              <a:spcAft>
                <a:spcPts val="0"/>
              </a:spcAft>
              <a:buSzPts val="1900"/>
              <a:buNone/>
            </a:pPr>
            <a:r>
              <a:t/>
            </a:r>
            <a:endParaRPr sz="2000"/>
          </a:p>
        </p:txBody>
      </p:sp>
      <p:pic>
        <p:nvPicPr>
          <p:cNvPr id="518" name="Google Shape;518;p50"/>
          <p:cNvPicPr preferRelativeResize="0"/>
          <p:nvPr/>
        </p:nvPicPr>
        <p:blipFill rotWithShape="1">
          <a:blip r:embed="rId3">
            <a:alphaModFix/>
          </a:blip>
          <a:srcRect b="0" l="0" r="0" t="0"/>
          <a:stretch/>
        </p:blipFill>
        <p:spPr>
          <a:xfrm>
            <a:off x="6444208" y="836712"/>
            <a:ext cx="2592288" cy="2592288"/>
          </a:xfrm>
          <a:prstGeom prst="rect">
            <a:avLst/>
          </a:prstGeom>
          <a:noFill/>
          <a:ln>
            <a:noFill/>
          </a:ln>
        </p:spPr>
      </p:pic>
      <p:pic>
        <p:nvPicPr>
          <p:cNvPr descr="pngfind.com-kingpin-png-4152286 (1).png" id="519" name="Google Shape;519;p50"/>
          <p:cNvPicPr preferRelativeResize="0"/>
          <p:nvPr/>
        </p:nvPicPr>
        <p:blipFill rotWithShape="1">
          <a:blip r:embed="rId4">
            <a:alphaModFix/>
          </a:blip>
          <a:srcRect b="0" l="0" r="0" t="0"/>
          <a:stretch/>
        </p:blipFill>
        <p:spPr>
          <a:xfrm>
            <a:off x="7059355" y="193191"/>
            <a:ext cx="1625600" cy="533400"/>
          </a:xfrm>
          <a:prstGeom prst="rect">
            <a:avLst/>
          </a:prstGeom>
          <a:noFill/>
          <a:ln>
            <a:noFill/>
          </a:ln>
        </p:spPr>
      </p:pic>
      <p:sp>
        <p:nvSpPr>
          <p:cNvPr id="520" name="Google Shape;520;p50"/>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1"/>
          <p:cNvSpPr txBox="1"/>
          <p:nvPr>
            <p:ph idx="1" type="body"/>
          </p:nvPr>
        </p:nvSpPr>
        <p:spPr>
          <a:xfrm>
            <a:off x="1187624" y="1628800"/>
            <a:ext cx="5616624" cy="4205064"/>
          </a:xfrm>
          <a:prstGeom prst="rect">
            <a:avLst/>
          </a:prstGeom>
          <a:solidFill>
            <a:srgbClr val="FFCCFF"/>
          </a:solidFill>
          <a:ln>
            <a:noFill/>
          </a:ln>
        </p:spPr>
        <p:txBody>
          <a:bodyPr anchorCtr="0" anchor="t" bIns="45700" lIns="91425" spcFirstLastPara="1" rIns="91425" wrap="square" tIns="45700">
            <a:normAutofit/>
          </a:bodyPr>
          <a:lstStyle/>
          <a:p>
            <a:pPr indent="0" lvl="0" marL="0" rtl="0" algn="l">
              <a:spcBef>
                <a:spcPts val="0"/>
              </a:spcBef>
              <a:spcAft>
                <a:spcPts val="0"/>
              </a:spcAft>
              <a:buSzPts val="1520"/>
              <a:buNone/>
            </a:pPr>
            <a:r>
              <a:t/>
            </a:r>
            <a:endParaRPr b="1" sz="1600"/>
          </a:p>
          <a:p>
            <a:pPr indent="0" lvl="0" marL="0" rtl="0" algn="l">
              <a:spcBef>
                <a:spcPts val="320"/>
              </a:spcBef>
              <a:spcAft>
                <a:spcPts val="0"/>
              </a:spcAft>
              <a:buSzPts val="1520"/>
              <a:buNone/>
            </a:pPr>
            <a:r>
              <a:rPr b="1" lang="en-US" sz="1600"/>
              <a:t>do  { </a:t>
            </a:r>
            <a:endParaRPr b="1" sz="1600"/>
          </a:p>
          <a:p>
            <a:pPr indent="0" lvl="0" marL="0" rtl="0" algn="l">
              <a:spcBef>
                <a:spcPts val="320"/>
              </a:spcBef>
              <a:spcAft>
                <a:spcPts val="0"/>
              </a:spcAft>
              <a:buSzPts val="1520"/>
              <a:buNone/>
            </a:pPr>
            <a:r>
              <a:rPr b="1" lang="en-US" sz="1600"/>
              <a:t>          wait ( chopstick[i] );</a:t>
            </a:r>
            <a:endParaRPr b="1" sz="1600"/>
          </a:p>
          <a:p>
            <a:pPr indent="0" lvl="0" marL="0" rtl="0" algn="l">
              <a:spcBef>
                <a:spcPts val="320"/>
              </a:spcBef>
              <a:spcAft>
                <a:spcPts val="0"/>
              </a:spcAft>
              <a:buSzPts val="1520"/>
              <a:buNone/>
            </a:pPr>
            <a:r>
              <a:rPr b="1" lang="en-US" sz="1600"/>
              <a:t>	     wait ( chopStick[ (i + 1) % 5] );</a:t>
            </a:r>
            <a:endParaRPr b="1" sz="1600"/>
          </a:p>
          <a:p>
            <a:pPr indent="0" lvl="0" marL="0" rtl="0" algn="l">
              <a:spcBef>
                <a:spcPts val="320"/>
              </a:spcBef>
              <a:spcAft>
                <a:spcPts val="0"/>
              </a:spcAft>
              <a:buSzPts val="1520"/>
              <a:buNone/>
            </a:pPr>
            <a:r>
              <a:rPr b="1" lang="en-US" sz="1600"/>
              <a:t>	</a:t>
            </a:r>
            <a:endParaRPr b="1" sz="1600"/>
          </a:p>
          <a:p>
            <a:pPr indent="0" lvl="0" marL="0" rtl="0" algn="l">
              <a:spcBef>
                <a:spcPts val="320"/>
              </a:spcBef>
              <a:spcAft>
                <a:spcPts val="0"/>
              </a:spcAft>
              <a:buSzPts val="1520"/>
              <a:buNone/>
            </a:pPr>
            <a:r>
              <a:rPr b="1" lang="en-US" sz="1600"/>
              <a:t>	             //  eat</a:t>
            </a:r>
            <a:endParaRPr b="1" sz="1600"/>
          </a:p>
          <a:p>
            <a:pPr indent="0" lvl="0" marL="0" rtl="0" algn="l">
              <a:spcBef>
                <a:spcPts val="320"/>
              </a:spcBef>
              <a:spcAft>
                <a:spcPts val="0"/>
              </a:spcAft>
              <a:buSzPts val="1520"/>
              <a:buNone/>
            </a:pPr>
            <a:r>
              <a:t/>
            </a:r>
            <a:endParaRPr b="1" sz="1600"/>
          </a:p>
          <a:p>
            <a:pPr indent="0" lvl="0" marL="0" rtl="0" algn="l">
              <a:spcBef>
                <a:spcPts val="320"/>
              </a:spcBef>
              <a:spcAft>
                <a:spcPts val="0"/>
              </a:spcAft>
              <a:buSzPts val="1520"/>
              <a:buNone/>
            </a:pPr>
            <a:r>
              <a:rPr b="1" lang="en-US" sz="1600"/>
              <a:t>	     signal ( chopstick[i] );</a:t>
            </a:r>
            <a:endParaRPr b="1" sz="1600"/>
          </a:p>
          <a:p>
            <a:pPr indent="0" lvl="0" marL="0" rtl="0" algn="l">
              <a:spcBef>
                <a:spcPts val="320"/>
              </a:spcBef>
              <a:spcAft>
                <a:spcPts val="0"/>
              </a:spcAft>
              <a:buSzPts val="1520"/>
              <a:buNone/>
            </a:pPr>
            <a:r>
              <a:rPr b="1" lang="en-US" sz="1600"/>
              <a:t>	     signal (chopstick[ (i + 1) % 5] );</a:t>
            </a:r>
            <a:endParaRPr b="1" sz="1600"/>
          </a:p>
          <a:p>
            <a:pPr indent="0" lvl="0" marL="0" rtl="0" algn="l">
              <a:spcBef>
                <a:spcPts val="320"/>
              </a:spcBef>
              <a:spcAft>
                <a:spcPts val="0"/>
              </a:spcAft>
              <a:buSzPts val="1520"/>
              <a:buNone/>
            </a:pPr>
            <a:r>
              <a:rPr b="1" lang="en-US" sz="1600"/>
              <a:t>	</a:t>
            </a:r>
            <a:endParaRPr b="1" sz="1600"/>
          </a:p>
          <a:p>
            <a:pPr indent="0" lvl="0" marL="0" rtl="0" algn="l">
              <a:spcBef>
                <a:spcPts val="320"/>
              </a:spcBef>
              <a:spcAft>
                <a:spcPts val="0"/>
              </a:spcAft>
              <a:buSzPts val="1520"/>
              <a:buNone/>
            </a:pPr>
            <a:r>
              <a:rPr b="1" lang="en-US" sz="1600"/>
              <a:t>                 //  think</a:t>
            </a:r>
            <a:endParaRPr b="1" sz="1600"/>
          </a:p>
          <a:p>
            <a:pPr indent="0" lvl="0" marL="0" rtl="0" algn="l">
              <a:spcBef>
                <a:spcPts val="320"/>
              </a:spcBef>
              <a:spcAft>
                <a:spcPts val="0"/>
              </a:spcAft>
              <a:buSzPts val="1520"/>
              <a:buNone/>
            </a:pPr>
            <a:r>
              <a:t/>
            </a:r>
            <a:endParaRPr b="1" sz="1600"/>
          </a:p>
          <a:p>
            <a:pPr indent="0" lvl="0" marL="0" rtl="0" algn="l">
              <a:spcBef>
                <a:spcPts val="320"/>
              </a:spcBef>
              <a:spcAft>
                <a:spcPts val="0"/>
              </a:spcAft>
              <a:buSzPts val="1520"/>
              <a:buNone/>
            </a:pPr>
            <a:r>
              <a:rPr b="1" lang="en-US" sz="1600"/>
              <a:t>} while (TRUE);</a:t>
            </a:r>
            <a:endParaRPr b="1" sz="1600"/>
          </a:p>
          <a:p>
            <a:pPr indent="0" lvl="0" marL="0" rtl="0" algn="l">
              <a:spcBef>
                <a:spcPts val="320"/>
              </a:spcBef>
              <a:spcAft>
                <a:spcPts val="0"/>
              </a:spcAft>
              <a:buSzPts val="1520"/>
              <a:buNone/>
            </a:pPr>
            <a:r>
              <a:t/>
            </a:r>
            <a:endParaRPr b="1" sz="1600"/>
          </a:p>
        </p:txBody>
      </p:sp>
      <p:sp>
        <p:nvSpPr>
          <p:cNvPr id="526" name="Google Shape;526;p51"/>
          <p:cNvSpPr/>
          <p:nvPr/>
        </p:nvSpPr>
        <p:spPr>
          <a:xfrm>
            <a:off x="1619672" y="955723"/>
            <a:ext cx="4824536" cy="432048"/>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nstantia"/>
                <a:ea typeface="Constantia"/>
                <a:cs typeface="Constantia"/>
                <a:sym typeface="Constantia"/>
              </a:rPr>
              <a:t>The structure of the Philosopher</a:t>
            </a:r>
            <a:endParaRPr b="1" sz="1800">
              <a:solidFill>
                <a:schemeClr val="dk1"/>
              </a:solidFill>
              <a:latin typeface="Constantia"/>
              <a:ea typeface="Constantia"/>
              <a:cs typeface="Constantia"/>
              <a:sym typeface="Constantia"/>
            </a:endParaRPr>
          </a:p>
        </p:txBody>
      </p:sp>
      <p:pic>
        <p:nvPicPr>
          <p:cNvPr descr="pngfind.com-kingpin-png-4152286 (1).png" id="527" name="Google Shape;527;p51"/>
          <p:cNvPicPr preferRelativeResize="0"/>
          <p:nvPr/>
        </p:nvPicPr>
        <p:blipFill rotWithShape="1">
          <a:blip r:embed="rId3">
            <a:alphaModFix/>
          </a:blip>
          <a:srcRect b="0" l="0" r="0" t="0"/>
          <a:stretch/>
        </p:blipFill>
        <p:spPr>
          <a:xfrm>
            <a:off x="7308304" y="260648"/>
            <a:ext cx="1625600" cy="533400"/>
          </a:xfrm>
          <a:prstGeom prst="rect">
            <a:avLst/>
          </a:prstGeom>
          <a:noFill/>
          <a:ln>
            <a:noFill/>
          </a:ln>
        </p:spPr>
      </p:pic>
      <p:sp>
        <p:nvSpPr>
          <p:cNvPr id="528" name="Google Shape;528;p51"/>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3600"/>
              <a:buFont typeface="Calibri"/>
              <a:buNone/>
            </a:pPr>
            <a:r>
              <a:rPr b="1" lang="en-US" sz="3600">
                <a:solidFill>
                  <a:srgbClr val="006600"/>
                </a:solidFill>
              </a:rPr>
              <a:t>To avoid deadlock in Dining Philosopher problem</a:t>
            </a:r>
            <a:endParaRPr/>
          </a:p>
        </p:txBody>
      </p:sp>
      <p:sp>
        <p:nvSpPr>
          <p:cNvPr id="534" name="Google Shape;534;p52"/>
          <p:cNvSpPr txBox="1"/>
          <p:nvPr>
            <p:ph idx="1" type="body"/>
          </p:nvPr>
        </p:nvSpPr>
        <p:spPr>
          <a:xfrm>
            <a:off x="457200" y="1988841"/>
            <a:ext cx="8229600" cy="44881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solidFill>
                  <a:srgbClr val="FF0000"/>
                </a:solidFill>
              </a:rPr>
              <a:t>At most 4 philosophers </a:t>
            </a:r>
            <a:r>
              <a:rPr lang="en-US"/>
              <a:t>to sit simultaneously</a:t>
            </a:r>
            <a:endParaRPr/>
          </a:p>
          <a:p>
            <a:pPr indent="-274320" lvl="0" marL="274320" rtl="0" algn="l">
              <a:spcBef>
                <a:spcPts val="520"/>
              </a:spcBef>
              <a:spcAft>
                <a:spcPts val="0"/>
              </a:spcAft>
              <a:buSzPts val="2470"/>
              <a:buChar char="⚫"/>
            </a:pPr>
            <a:r>
              <a:rPr lang="en-US"/>
              <a:t>Allow philosophers to pick chopsticks, only when both chopsticks are available</a:t>
            </a:r>
            <a:endParaRPr/>
          </a:p>
          <a:p>
            <a:pPr indent="-274320" lvl="0" marL="274320" rtl="0" algn="l">
              <a:spcBef>
                <a:spcPts val="520"/>
              </a:spcBef>
              <a:spcAft>
                <a:spcPts val="0"/>
              </a:spcAft>
              <a:buSzPts val="2470"/>
              <a:buChar char="⚫"/>
            </a:pPr>
            <a:r>
              <a:rPr lang="en-US"/>
              <a:t>Use an asymmetric solution</a:t>
            </a:r>
            <a:endParaRPr/>
          </a:p>
          <a:p>
            <a:pPr indent="-247015" lvl="1" marL="640080" rtl="0" algn="l">
              <a:spcBef>
                <a:spcPts val="480"/>
              </a:spcBef>
              <a:spcAft>
                <a:spcPts val="0"/>
              </a:spcAft>
              <a:buSzPts val="2040"/>
              <a:buChar char="⚫"/>
            </a:pPr>
            <a:r>
              <a:rPr lang="en-US">
                <a:solidFill>
                  <a:srgbClr val="FF0000"/>
                </a:solidFill>
              </a:rPr>
              <a:t>Odd</a:t>
            </a:r>
            <a:r>
              <a:rPr lang="en-US"/>
              <a:t> philosopher picks up </a:t>
            </a:r>
            <a:r>
              <a:rPr lang="en-US">
                <a:solidFill>
                  <a:srgbClr val="FF0000"/>
                </a:solidFill>
              </a:rPr>
              <a:t>left </a:t>
            </a:r>
            <a:r>
              <a:rPr lang="en-US"/>
              <a:t>chopstick first</a:t>
            </a:r>
            <a:endParaRPr/>
          </a:p>
          <a:p>
            <a:pPr indent="-247015" lvl="1" marL="640080" rtl="0" algn="l">
              <a:spcBef>
                <a:spcPts val="480"/>
              </a:spcBef>
              <a:spcAft>
                <a:spcPts val="0"/>
              </a:spcAft>
              <a:buSzPts val="2040"/>
              <a:buChar char="⚫"/>
            </a:pPr>
            <a:r>
              <a:rPr lang="en-US">
                <a:solidFill>
                  <a:srgbClr val="FF0000"/>
                </a:solidFill>
              </a:rPr>
              <a:t>Even</a:t>
            </a:r>
            <a:r>
              <a:rPr lang="en-US"/>
              <a:t> philosopher picks up </a:t>
            </a:r>
            <a:r>
              <a:rPr lang="en-US">
                <a:solidFill>
                  <a:srgbClr val="FF0000"/>
                </a:solidFill>
              </a:rPr>
              <a:t>right</a:t>
            </a:r>
            <a:r>
              <a:rPr lang="en-US"/>
              <a:t> chopstick </a:t>
            </a:r>
            <a:endParaRPr/>
          </a:p>
        </p:txBody>
      </p:sp>
      <p:pic>
        <p:nvPicPr>
          <p:cNvPr descr="pngfind.com-kingpin-png-4152286 (1).png" id="535" name="Google Shape;535;p52"/>
          <p:cNvPicPr preferRelativeResize="0"/>
          <p:nvPr/>
        </p:nvPicPr>
        <p:blipFill rotWithShape="1">
          <a:blip r:embed="rId3">
            <a:alphaModFix/>
          </a:blip>
          <a:srcRect b="0" l="0" r="0" t="0"/>
          <a:stretch/>
        </p:blipFill>
        <p:spPr>
          <a:xfrm>
            <a:off x="7236296" y="170688"/>
            <a:ext cx="1625600" cy="533400"/>
          </a:xfrm>
          <a:prstGeom prst="rect">
            <a:avLst/>
          </a:prstGeom>
          <a:noFill/>
          <a:ln>
            <a:noFill/>
          </a:ln>
        </p:spPr>
      </p:pic>
      <p:sp>
        <p:nvSpPr>
          <p:cNvPr id="536" name="Google Shape;536;p52"/>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pic>
        <p:nvPicPr>
          <p:cNvPr descr="6" id="541" name="Google Shape;541;p53"/>
          <p:cNvPicPr preferRelativeResize="0"/>
          <p:nvPr/>
        </p:nvPicPr>
        <p:blipFill rotWithShape="1">
          <a:blip r:embed="rId3">
            <a:alphaModFix/>
          </a:blip>
          <a:srcRect b="0" l="0" r="0" t="0"/>
          <a:stretch/>
        </p:blipFill>
        <p:spPr>
          <a:xfrm>
            <a:off x="4355976" y="3068961"/>
            <a:ext cx="4464496" cy="3528392"/>
          </a:xfrm>
          <a:prstGeom prst="rect">
            <a:avLst/>
          </a:prstGeom>
          <a:noFill/>
          <a:ln>
            <a:noFill/>
          </a:ln>
        </p:spPr>
      </p:pic>
      <p:sp>
        <p:nvSpPr>
          <p:cNvPr id="542" name="Google Shape;542;p53"/>
          <p:cNvSpPr txBox="1"/>
          <p:nvPr>
            <p:ph type="title"/>
          </p:nvPr>
        </p:nvSpPr>
        <p:spPr>
          <a:xfrm>
            <a:off x="385192" y="332657"/>
            <a:ext cx="8229600" cy="66335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Monitors </a:t>
            </a:r>
            <a:endParaRPr b="1">
              <a:solidFill>
                <a:srgbClr val="006600"/>
              </a:solidFill>
            </a:endParaRPr>
          </a:p>
        </p:txBody>
      </p:sp>
      <p:sp>
        <p:nvSpPr>
          <p:cNvPr id="543" name="Google Shape;543;p53"/>
          <p:cNvSpPr txBox="1"/>
          <p:nvPr>
            <p:ph idx="1" type="body"/>
          </p:nvPr>
        </p:nvSpPr>
        <p:spPr>
          <a:xfrm>
            <a:off x="457200" y="908721"/>
            <a:ext cx="8003232" cy="556828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Monitor is </a:t>
            </a:r>
            <a:r>
              <a:rPr b="1" lang="en-US">
                <a:solidFill>
                  <a:srgbClr val="FF0000"/>
                </a:solidFill>
              </a:rPr>
              <a:t>Abstract data type</a:t>
            </a:r>
            <a:r>
              <a:rPr lang="en-US"/>
              <a:t>, where the internal variables only accessible by code within the procedure</a:t>
            </a:r>
            <a:endParaRPr/>
          </a:p>
          <a:p>
            <a:pPr indent="-247015" lvl="1" marL="640080" rtl="0" algn="l">
              <a:spcBef>
                <a:spcPts val="480"/>
              </a:spcBef>
              <a:spcAft>
                <a:spcPts val="0"/>
              </a:spcAft>
              <a:buSzPts val="2040"/>
              <a:buChar char="⚫"/>
            </a:pPr>
            <a:r>
              <a:rPr lang="en-US"/>
              <a:t>Programming languages like PASCAL, C# implement the concept of monitor</a:t>
            </a:r>
            <a:endParaRPr/>
          </a:p>
          <a:p>
            <a:pPr indent="-247015" lvl="1" marL="640080" rtl="0" algn="l">
              <a:spcBef>
                <a:spcPts val="480"/>
              </a:spcBef>
              <a:spcAft>
                <a:spcPts val="0"/>
              </a:spcAft>
              <a:buSzPts val="2040"/>
              <a:buChar char="⚫"/>
            </a:pPr>
            <a:r>
              <a:rPr lang="en-US"/>
              <a:t>Only one process is active within the monitor at a time</a:t>
            </a:r>
            <a:endParaRPr/>
          </a:p>
          <a:p>
            <a:pPr indent="-247015" lvl="1" marL="640080" rtl="0" algn="l">
              <a:spcBef>
                <a:spcPts val="480"/>
              </a:spcBef>
              <a:spcAft>
                <a:spcPts val="0"/>
              </a:spcAft>
              <a:buSzPts val="2040"/>
              <a:buChar char="⚫"/>
            </a:pPr>
            <a:r>
              <a:rPr lang="en-US"/>
              <a:t>Not powerful</a:t>
            </a:r>
            <a:endParaRPr/>
          </a:p>
          <a:p>
            <a:pPr indent="-117475" lvl="0" marL="274320" rtl="0" algn="l">
              <a:spcBef>
                <a:spcPts val="520"/>
              </a:spcBef>
              <a:spcAft>
                <a:spcPts val="0"/>
              </a:spcAft>
              <a:buSzPts val="2470"/>
              <a:buNone/>
            </a:pPr>
            <a:r>
              <a:t/>
            </a:r>
            <a:endParaRPr/>
          </a:p>
        </p:txBody>
      </p:sp>
      <p:pic>
        <p:nvPicPr>
          <p:cNvPr descr="pngfind.com-kingpin-png-4152286 (1).png" id="544" name="Google Shape;544;p53"/>
          <p:cNvPicPr preferRelativeResize="0"/>
          <p:nvPr/>
        </p:nvPicPr>
        <p:blipFill rotWithShape="1">
          <a:blip r:embed="rId4">
            <a:alphaModFix/>
          </a:blip>
          <a:srcRect b="0" l="0" r="0" t="0"/>
          <a:stretch/>
        </p:blipFill>
        <p:spPr>
          <a:xfrm>
            <a:off x="7118705" y="204377"/>
            <a:ext cx="1625600" cy="533400"/>
          </a:xfrm>
          <a:prstGeom prst="rect">
            <a:avLst/>
          </a:prstGeom>
          <a:noFill/>
          <a:ln>
            <a:noFill/>
          </a:ln>
        </p:spPr>
      </p:pic>
      <p:sp>
        <p:nvSpPr>
          <p:cNvPr id="545" name="Google Shape;545;p53"/>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4"/>
          <p:cNvSpPr txBox="1"/>
          <p:nvPr>
            <p:ph type="title"/>
          </p:nvPr>
        </p:nvSpPr>
        <p:spPr>
          <a:xfrm>
            <a:off x="457200" y="533400"/>
            <a:ext cx="8229600" cy="879376"/>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5000"/>
              <a:buFont typeface="Calibri"/>
              <a:buNone/>
            </a:pPr>
            <a:r>
              <a:rPr b="1" lang="en-US">
                <a:solidFill>
                  <a:srgbClr val="006600"/>
                </a:solidFill>
              </a:rPr>
              <a:t>Variables &amp; Operations</a:t>
            </a:r>
            <a:endParaRPr b="1">
              <a:solidFill>
                <a:srgbClr val="006600"/>
              </a:solidFill>
            </a:endParaRPr>
          </a:p>
        </p:txBody>
      </p:sp>
      <p:sp>
        <p:nvSpPr>
          <p:cNvPr id="551" name="Google Shape;551;p5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u="sng">
                <a:solidFill>
                  <a:srgbClr val="FF0000"/>
                </a:solidFill>
              </a:rPr>
              <a:t>Two variables </a:t>
            </a:r>
            <a:r>
              <a:rPr lang="en-US"/>
              <a:t>of data type condition is used</a:t>
            </a:r>
            <a:endParaRPr/>
          </a:p>
          <a:p>
            <a:pPr indent="0" lvl="0" marL="0" rtl="0" algn="l">
              <a:spcBef>
                <a:spcPts val="520"/>
              </a:spcBef>
              <a:spcAft>
                <a:spcPts val="0"/>
              </a:spcAft>
              <a:buSzPts val="2470"/>
              <a:buNone/>
            </a:pPr>
            <a:r>
              <a:rPr lang="en-US"/>
              <a:t>	condition x, y;</a:t>
            </a:r>
            <a:endParaRPr/>
          </a:p>
          <a:p>
            <a:pPr indent="-117475" lvl="0" marL="274320" rtl="0" algn="l">
              <a:spcBef>
                <a:spcPts val="520"/>
              </a:spcBef>
              <a:spcAft>
                <a:spcPts val="0"/>
              </a:spcAft>
              <a:buSzPts val="2470"/>
              <a:buNone/>
            </a:pPr>
            <a:r>
              <a:t/>
            </a:r>
            <a:endParaRPr/>
          </a:p>
          <a:p>
            <a:pPr indent="-274320" lvl="0" marL="274320" rtl="0" algn="l">
              <a:spcBef>
                <a:spcPts val="520"/>
              </a:spcBef>
              <a:spcAft>
                <a:spcPts val="0"/>
              </a:spcAft>
              <a:buSzPts val="2470"/>
              <a:buChar char="⚫"/>
            </a:pPr>
            <a:r>
              <a:rPr lang="en-US" u="sng">
                <a:solidFill>
                  <a:srgbClr val="FF0000"/>
                </a:solidFill>
              </a:rPr>
              <a:t>Two operations </a:t>
            </a:r>
            <a:endParaRPr u="sng">
              <a:solidFill>
                <a:srgbClr val="FF0000"/>
              </a:solidFill>
            </a:endParaRPr>
          </a:p>
          <a:p>
            <a:pPr indent="-247015" lvl="1" marL="640080" rtl="0" algn="l">
              <a:spcBef>
                <a:spcPts val="480"/>
              </a:spcBef>
              <a:spcAft>
                <a:spcPts val="0"/>
              </a:spcAft>
              <a:buSzPts val="2040"/>
              <a:buChar char="⚫"/>
            </a:pPr>
            <a:r>
              <a:rPr b="1" lang="en-US">
                <a:solidFill>
                  <a:srgbClr val="002060"/>
                </a:solidFill>
              </a:rPr>
              <a:t>x.wait ()  </a:t>
            </a:r>
            <a:endParaRPr b="1">
              <a:solidFill>
                <a:srgbClr val="002060"/>
              </a:solidFill>
            </a:endParaRPr>
          </a:p>
          <a:p>
            <a:pPr indent="-247015" lvl="2" marL="914400" rtl="0" algn="l">
              <a:spcBef>
                <a:spcPts val="420"/>
              </a:spcBef>
              <a:spcAft>
                <a:spcPts val="0"/>
              </a:spcAft>
              <a:buSzPts val="1470"/>
              <a:buChar char="⚫"/>
            </a:pPr>
            <a:r>
              <a:rPr lang="en-US"/>
              <a:t>A process that invokes the operation until x.signal () </a:t>
            </a:r>
            <a:endParaRPr/>
          </a:p>
          <a:p>
            <a:pPr indent="-247015" lvl="1" marL="640080" rtl="0" algn="l">
              <a:spcBef>
                <a:spcPts val="480"/>
              </a:spcBef>
              <a:spcAft>
                <a:spcPts val="0"/>
              </a:spcAft>
              <a:buSzPts val="2040"/>
              <a:buChar char="⚫"/>
            </a:pPr>
            <a:r>
              <a:rPr b="1" lang="en-US">
                <a:solidFill>
                  <a:srgbClr val="002060"/>
                </a:solidFill>
              </a:rPr>
              <a:t>x.signal () </a:t>
            </a:r>
            <a:endParaRPr b="1">
              <a:solidFill>
                <a:srgbClr val="002060"/>
              </a:solidFill>
            </a:endParaRPr>
          </a:p>
          <a:p>
            <a:pPr indent="-247015" lvl="2" marL="914400" rtl="0" algn="l">
              <a:spcBef>
                <a:spcPts val="420"/>
              </a:spcBef>
              <a:spcAft>
                <a:spcPts val="0"/>
              </a:spcAft>
              <a:buSzPts val="1470"/>
              <a:buChar char="⚫"/>
            </a:pPr>
            <a:r>
              <a:rPr lang="en-US"/>
              <a:t>Resumes one of processes that  invoked x.wait ()</a:t>
            </a:r>
            <a:endParaRPr/>
          </a:p>
          <a:p>
            <a:pPr indent="-117475" lvl="0" marL="274320" rtl="0" algn="l">
              <a:spcBef>
                <a:spcPts val="520"/>
              </a:spcBef>
              <a:spcAft>
                <a:spcPts val="0"/>
              </a:spcAft>
              <a:buSzPts val="2470"/>
              <a:buNone/>
            </a:pPr>
            <a:r>
              <a:t/>
            </a:r>
            <a:endParaRPr/>
          </a:p>
        </p:txBody>
      </p:sp>
      <p:pic>
        <p:nvPicPr>
          <p:cNvPr descr="pngfind.com-kingpin-png-4152286 (1).png" id="552" name="Google Shape;552;p54"/>
          <p:cNvPicPr preferRelativeResize="0"/>
          <p:nvPr/>
        </p:nvPicPr>
        <p:blipFill rotWithShape="1">
          <a:blip r:embed="rId3">
            <a:alphaModFix/>
          </a:blip>
          <a:srcRect b="0" l="0" r="0" t="0"/>
          <a:stretch/>
        </p:blipFill>
        <p:spPr>
          <a:xfrm>
            <a:off x="7236296" y="266700"/>
            <a:ext cx="1625600" cy="533400"/>
          </a:xfrm>
          <a:prstGeom prst="rect">
            <a:avLst/>
          </a:prstGeom>
          <a:noFill/>
          <a:ln>
            <a:noFill/>
          </a:ln>
        </p:spPr>
      </p:pic>
      <p:sp>
        <p:nvSpPr>
          <p:cNvPr id="553" name="Google Shape;553;p5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5"/>
          <p:cNvSpPr txBox="1"/>
          <p:nvPr>
            <p:ph type="title"/>
          </p:nvPr>
        </p:nvSpPr>
        <p:spPr>
          <a:xfrm>
            <a:off x="457200" y="533400"/>
            <a:ext cx="8229600" cy="73536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3600"/>
              <a:buFont typeface="Calibri"/>
              <a:buNone/>
            </a:pPr>
            <a:r>
              <a:rPr b="1" lang="en-US" sz="3600">
                <a:solidFill>
                  <a:srgbClr val="006600"/>
                </a:solidFill>
              </a:rPr>
              <a:t>Monitor with Condition Variables</a:t>
            </a:r>
            <a:endParaRPr b="1" sz="3600">
              <a:solidFill>
                <a:srgbClr val="006600"/>
              </a:solidFill>
            </a:endParaRPr>
          </a:p>
        </p:txBody>
      </p:sp>
      <p:sp>
        <p:nvSpPr>
          <p:cNvPr id="559" name="Google Shape;559;p5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117475" lvl="0" marL="274320" rtl="0" algn="l">
              <a:spcBef>
                <a:spcPts val="0"/>
              </a:spcBef>
              <a:spcAft>
                <a:spcPts val="0"/>
              </a:spcAft>
              <a:buSzPts val="2470"/>
              <a:buNone/>
            </a:pPr>
            <a:r>
              <a:t/>
            </a:r>
            <a:endParaRPr/>
          </a:p>
        </p:txBody>
      </p:sp>
      <p:pic>
        <p:nvPicPr>
          <p:cNvPr descr="6" id="560" name="Google Shape;560;p55"/>
          <p:cNvPicPr preferRelativeResize="0"/>
          <p:nvPr/>
        </p:nvPicPr>
        <p:blipFill rotWithShape="1">
          <a:blip r:embed="rId3">
            <a:alphaModFix/>
          </a:blip>
          <a:srcRect b="0" l="0" r="0" t="0"/>
          <a:stretch/>
        </p:blipFill>
        <p:spPr>
          <a:xfrm>
            <a:off x="755576" y="1484785"/>
            <a:ext cx="7488832" cy="4824536"/>
          </a:xfrm>
          <a:prstGeom prst="rect">
            <a:avLst/>
          </a:prstGeom>
          <a:noFill/>
          <a:ln>
            <a:noFill/>
          </a:ln>
        </p:spPr>
      </p:pic>
      <p:pic>
        <p:nvPicPr>
          <p:cNvPr descr="pngfind.com-kingpin-png-4152286 (1).png" id="561" name="Google Shape;561;p55"/>
          <p:cNvPicPr preferRelativeResize="0"/>
          <p:nvPr/>
        </p:nvPicPr>
        <p:blipFill rotWithShape="1">
          <a:blip r:embed="rId4">
            <a:alphaModFix/>
          </a:blip>
          <a:srcRect b="0" l="0" r="0" t="0"/>
          <a:stretch/>
        </p:blipFill>
        <p:spPr>
          <a:xfrm>
            <a:off x="7308304" y="176846"/>
            <a:ext cx="1625600" cy="533400"/>
          </a:xfrm>
          <a:prstGeom prst="rect">
            <a:avLst/>
          </a:prstGeom>
          <a:noFill/>
          <a:ln>
            <a:noFill/>
          </a:ln>
        </p:spPr>
      </p:pic>
      <p:sp>
        <p:nvSpPr>
          <p:cNvPr id="562" name="Google Shape;562;p55"/>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5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Monitor (syntax)</a:t>
            </a:r>
            <a:endParaRPr/>
          </a:p>
        </p:txBody>
      </p:sp>
      <p:pic>
        <p:nvPicPr>
          <p:cNvPr id="568" name="Google Shape;568;p56"/>
          <p:cNvPicPr preferRelativeResize="0"/>
          <p:nvPr>
            <p:ph idx="1" type="body"/>
          </p:nvPr>
        </p:nvPicPr>
        <p:blipFill rotWithShape="1">
          <a:blip r:embed="rId3">
            <a:alphaModFix/>
          </a:blip>
          <a:srcRect b="0" l="0" r="0" t="0"/>
          <a:stretch/>
        </p:blipFill>
        <p:spPr>
          <a:xfrm>
            <a:off x="1203498" y="1935164"/>
            <a:ext cx="6737007" cy="4389437"/>
          </a:xfrm>
          <a:prstGeom prst="rect">
            <a:avLst/>
          </a:prstGeom>
          <a:noFill/>
          <a:ln>
            <a:noFill/>
          </a:ln>
        </p:spPr>
      </p:pic>
      <p:pic>
        <p:nvPicPr>
          <p:cNvPr descr="pngfind.com-kingpin-png-4152286 (1).png" id="569" name="Google Shape;569;p56"/>
          <p:cNvPicPr preferRelativeResize="0"/>
          <p:nvPr/>
        </p:nvPicPr>
        <p:blipFill rotWithShape="1">
          <a:blip r:embed="rId4">
            <a:alphaModFix/>
          </a:blip>
          <a:srcRect b="0" l="0" r="0" t="0"/>
          <a:stretch/>
        </p:blipFill>
        <p:spPr>
          <a:xfrm>
            <a:off x="7308304" y="266700"/>
            <a:ext cx="1625600" cy="533400"/>
          </a:xfrm>
          <a:prstGeom prst="rect">
            <a:avLst/>
          </a:prstGeom>
          <a:noFill/>
          <a:ln>
            <a:noFill/>
          </a:ln>
        </p:spPr>
      </p:pic>
      <p:sp>
        <p:nvSpPr>
          <p:cNvPr id="570" name="Google Shape;570;p56"/>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5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Monitor solution for </a:t>
            </a:r>
            <a:br>
              <a:rPr lang="en-US"/>
            </a:br>
            <a:r>
              <a:rPr lang="en-US"/>
              <a:t>Dining Philosopher problem</a:t>
            </a:r>
            <a:endParaRPr/>
          </a:p>
        </p:txBody>
      </p:sp>
      <p:pic>
        <p:nvPicPr>
          <p:cNvPr id="576" name="Google Shape;576;p57"/>
          <p:cNvPicPr preferRelativeResize="0"/>
          <p:nvPr>
            <p:ph idx="1" type="body"/>
          </p:nvPr>
        </p:nvPicPr>
        <p:blipFill rotWithShape="1">
          <a:blip r:embed="rId3">
            <a:alphaModFix/>
          </a:blip>
          <a:srcRect b="7011" l="4123" r="10309" t="0"/>
          <a:stretch/>
        </p:blipFill>
        <p:spPr>
          <a:xfrm>
            <a:off x="1619672" y="2285993"/>
            <a:ext cx="4608512" cy="4071966"/>
          </a:xfrm>
          <a:prstGeom prst="rect">
            <a:avLst/>
          </a:prstGeom>
          <a:noFill/>
          <a:ln>
            <a:noFill/>
          </a:ln>
        </p:spPr>
      </p:pic>
      <p:pic>
        <p:nvPicPr>
          <p:cNvPr descr="pngfind.com-kingpin-png-4152286 (1).png" id="577" name="Google Shape;577;p57"/>
          <p:cNvPicPr preferRelativeResize="0"/>
          <p:nvPr/>
        </p:nvPicPr>
        <p:blipFill rotWithShape="1">
          <a:blip r:embed="rId4">
            <a:alphaModFix/>
          </a:blip>
          <a:srcRect b="0" l="0" r="0" t="0"/>
          <a:stretch/>
        </p:blipFill>
        <p:spPr>
          <a:xfrm>
            <a:off x="7069112" y="170688"/>
            <a:ext cx="1625600" cy="533400"/>
          </a:xfrm>
          <a:prstGeom prst="rect">
            <a:avLst/>
          </a:prstGeom>
          <a:noFill/>
          <a:ln>
            <a:noFill/>
          </a:ln>
        </p:spPr>
      </p:pic>
      <p:sp>
        <p:nvSpPr>
          <p:cNvPr id="578" name="Google Shape;578;p57"/>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58"/>
          <p:cNvSpPr txBox="1"/>
          <p:nvPr>
            <p:ph type="title"/>
          </p:nvPr>
        </p:nvSpPr>
        <p:spPr>
          <a:xfrm>
            <a:off x="457200" y="357166"/>
            <a:ext cx="8229600" cy="928694"/>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Times New Roman"/>
              <a:buNone/>
            </a:pPr>
            <a:r>
              <a:rPr lang="en-US" sz="3200">
                <a:latin typeface="Times New Roman"/>
                <a:ea typeface="Times New Roman"/>
                <a:cs typeface="Times New Roman"/>
                <a:sym typeface="Times New Roman"/>
              </a:rPr>
              <a:t>General structure of a Philosopher i using Pickup() and Putdown()</a:t>
            </a:r>
            <a:endParaRPr sz="3200">
              <a:latin typeface="Times New Roman"/>
              <a:ea typeface="Times New Roman"/>
              <a:cs typeface="Times New Roman"/>
              <a:sym typeface="Times New Roman"/>
            </a:endParaRPr>
          </a:p>
        </p:txBody>
      </p:sp>
      <p:sp>
        <p:nvSpPr>
          <p:cNvPr id="584" name="Google Shape;584;p58"/>
          <p:cNvSpPr txBox="1"/>
          <p:nvPr>
            <p:ph idx="1" type="body"/>
          </p:nvPr>
        </p:nvSpPr>
        <p:spPr>
          <a:xfrm>
            <a:off x="357158" y="1357298"/>
            <a:ext cx="8229600" cy="4389120"/>
          </a:xfrm>
          <a:prstGeom prst="rect">
            <a:avLst/>
          </a:prstGeom>
          <a:noFill/>
          <a:ln>
            <a:noFill/>
          </a:ln>
        </p:spPr>
        <p:txBody>
          <a:bodyPr anchorCtr="0" anchor="t" bIns="45700" lIns="91425" spcFirstLastPara="1" rIns="91425" wrap="square" tIns="45700">
            <a:normAutofit fontScale="92500"/>
          </a:bodyPr>
          <a:lstStyle/>
          <a:p>
            <a:pPr indent="-274320" lvl="0" marL="274320" rtl="0" algn="l">
              <a:spcBef>
                <a:spcPts val="0"/>
              </a:spcBef>
              <a:spcAft>
                <a:spcPts val="0"/>
              </a:spcAft>
              <a:buSzPct val="95000"/>
              <a:buNone/>
            </a:pPr>
            <a:r>
              <a:rPr lang="en-US"/>
              <a:t>Syntax:</a:t>
            </a:r>
            <a:endParaRPr/>
          </a:p>
          <a:p>
            <a:pPr indent="-274320" lvl="0" marL="274320" rtl="0" algn="l">
              <a:spcBef>
                <a:spcPts val="481"/>
              </a:spcBef>
              <a:spcAft>
                <a:spcPts val="0"/>
              </a:spcAft>
              <a:buSzPct val="95000"/>
              <a:buNone/>
            </a:pPr>
            <a:r>
              <a:t/>
            </a:r>
            <a:endParaRPr/>
          </a:p>
          <a:p>
            <a:pPr indent="-274320" lvl="0" marL="274320" rtl="0" algn="l">
              <a:spcBef>
                <a:spcPts val="481"/>
              </a:spcBef>
              <a:spcAft>
                <a:spcPts val="0"/>
              </a:spcAft>
              <a:buSzPct val="95000"/>
              <a:buNone/>
            </a:pPr>
            <a:r>
              <a:rPr lang="en-US"/>
              <a:t>DiningPhilosophers.pickup(i); </a:t>
            </a:r>
            <a:endParaRPr/>
          </a:p>
          <a:p>
            <a:pPr indent="-274320" lvl="0" marL="274320" rtl="0" algn="l">
              <a:spcBef>
                <a:spcPts val="481"/>
              </a:spcBef>
              <a:spcAft>
                <a:spcPts val="0"/>
              </a:spcAft>
              <a:buSzPct val="95000"/>
              <a:buNone/>
            </a:pPr>
            <a:r>
              <a:rPr lang="en-US"/>
              <a:t>... </a:t>
            </a:r>
            <a:endParaRPr/>
          </a:p>
          <a:p>
            <a:pPr indent="-274320" lvl="0" marL="274320" rtl="0" algn="l">
              <a:spcBef>
                <a:spcPts val="481"/>
              </a:spcBef>
              <a:spcAft>
                <a:spcPts val="0"/>
              </a:spcAft>
              <a:buSzPct val="95000"/>
              <a:buNone/>
            </a:pPr>
            <a:r>
              <a:rPr lang="en-US"/>
              <a:t>eat </a:t>
            </a:r>
            <a:endParaRPr/>
          </a:p>
          <a:p>
            <a:pPr indent="-274320" lvl="0" marL="274320" rtl="0" algn="l">
              <a:spcBef>
                <a:spcPts val="481"/>
              </a:spcBef>
              <a:spcAft>
                <a:spcPts val="0"/>
              </a:spcAft>
              <a:buSzPct val="95000"/>
              <a:buNone/>
            </a:pPr>
            <a:r>
              <a:rPr lang="en-US"/>
              <a:t>... </a:t>
            </a:r>
            <a:endParaRPr/>
          </a:p>
          <a:p>
            <a:pPr indent="-274320" lvl="0" marL="274320" rtl="0" algn="l">
              <a:spcBef>
                <a:spcPts val="481"/>
              </a:spcBef>
              <a:spcAft>
                <a:spcPts val="0"/>
              </a:spcAft>
              <a:buSzPct val="95000"/>
              <a:buNone/>
            </a:pPr>
            <a:r>
              <a:rPr lang="en-US"/>
              <a:t>DiningPhilosophers.putdown(i);</a:t>
            </a:r>
            <a:endParaRPr/>
          </a:p>
          <a:p>
            <a:pPr indent="-274320" lvl="0" marL="274320" rtl="0" algn="l">
              <a:spcBef>
                <a:spcPts val="481"/>
              </a:spcBef>
              <a:spcAft>
                <a:spcPts val="0"/>
              </a:spcAft>
              <a:buSzPct val="95000"/>
              <a:buNone/>
            </a:pPr>
            <a:r>
              <a:t/>
            </a:r>
            <a:endParaRPr/>
          </a:p>
          <a:p>
            <a:pPr indent="-274320" lvl="0" marL="274320" rtl="0" algn="l">
              <a:spcBef>
                <a:spcPts val="481"/>
              </a:spcBef>
              <a:spcAft>
                <a:spcPts val="0"/>
              </a:spcAft>
              <a:buSzPct val="95000"/>
              <a:buNone/>
            </a:pPr>
            <a:r>
              <a:rPr lang="en-US"/>
              <a:t>Note : This solution ensures that </a:t>
            </a:r>
            <a:r>
              <a:rPr b="1" lang="en-US"/>
              <a:t>no two neighbors</a:t>
            </a:r>
            <a:r>
              <a:rPr lang="en-US"/>
              <a:t> are eating simultaneously and that no deadlocks will occur.</a:t>
            </a:r>
            <a:endParaRPr/>
          </a:p>
        </p:txBody>
      </p:sp>
      <p:sp>
        <p:nvSpPr>
          <p:cNvPr id="585" name="Google Shape;585;p58"/>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9"/>
          <p:cNvSpPr txBox="1"/>
          <p:nvPr>
            <p:ph type="title"/>
          </p:nvPr>
        </p:nvSpPr>
        <p:spPr>
          <a:xfrm>
            <a:off x="1259632" y="2132856"/>
            <a:ext cx="6984776" cy="1944216"/>
          </a:xfrm>
          <a:prstGeom prst="rect">
            <a:avLst/>
          </a:prstGeom>
          <a:blipFill rotWithShape="1">
            <a:blip r:embed="rId3">
              <a:alphaModFix/>
            </a:blip>
            <a:tile algn="tl" flip="none" tx="0" sx="100000" ty="0" sy="100000"/>
          </a:blipFill>
          <a:ln cap="flat" cmpd="sng" w="9525">
            <a:solidFill>
              <a:schemeClr val="dk1"/>
            </a:solidFill>
            <a:prstDash val="solid"/>
            <a:round/>
            <a:headEnd len="sm" w="sm" type="none"/>
            <a:tailEnd len="sm" w="sm" type="none"/>
          </a:ln>
        </p:spPr>
        <p:txBody>
          <a:bodyPr anchorCtr="0" anchor="b" bIns="0" lIns="0" spcFirstLastPara="1" rIns="0" wrap="square" tIns="45700">
            <a:noAutofit/>
          </a:bodyPr>
          <a:lstStyle/>
          <a:p>
            <a:pPr indent="0" lvl="0" marL="0" rtl="0" algn="ctr">
              <a:spcBef>
                <a:spcPts val="0"/>
              </a:spcBef>
              <a:spcAft>
                <a:spcPts val="0"/>
              </a:spcAft>
              <a:buClr>
                <a:srgbClr val="002060"/>
              </a:buClr>
              <a:buSzPts val="6000"/>
              <a:buFont typeface="Calibri"/>
              <a:buNone/>
            </a:pPr>
            <a:r>
              <a:rPr b="1" lang="en-US" sz="6000">
                <a:solidFill>
                  <a:srgbClr val="002060"/>
                </a:solidFill>
              </a:rPr>
              <a:t>PROCESS SCHEDULING</a:t>
            </a:r>
            <a:endParaRPr b="1" sz="6000">
              <a:solidFill>
                <a:srgbClr val="002060"/>
              </a:solidFill>
            </a:endParaRPr>
          </a:p>
        </p:txBody>
      </p:sp>
      <p:pic>
        <p:nvPicPr>
          <p:cNvPr descr="pngfind.com-kingpin-png-4152286 (1).png" id="591" name="Google Shape;591;p59"/>
          <p:cNvPicPr preferRelativeResize="0"/>
          <p:nvPr/>
        </p:nvPicPr>
        <p:blipFill rotWithShape="1">
          <a:blip r:embed="rId4">
            <a:alphaModFix/>
          </a:blip>
          <a:srcRect b="0" l="0" r="0" t="0"/>
          <a:stretch/>
        </p:blipFill>
        <p:spPr>
          <a:xfrm>
            <a:off x="7164288" y="116632"/>
            <a:ext cx="1625600" cy="533400"/>
          </a:xfrm>
          <a:prstGeom prst="rect">
            <a:avLst/>
          </a:prstGeom>
          <a:noFill/>
          <a:ln>
            <a:noFill/>
          </a:ln>
        </p:spPr>
      </p:pic>
      <p:sp>
        <p:nvSpPr>
          <p:cNvPr id="592" name="Google Shape;592;p59"/>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txBox="1"/>
          <p:nvPr>
            <p:ph type="title"/>
          </p:nvPr>
        </p:nvSpPr>
        <p:spPr>
          <a:xfrm>
            <a:off x="467544" y="620688"/>
            <a:ext cx="8382000" cy="469900"/>
          </a:xfrm>
          <a:prstGeom prst="rect">
            <a:avLst/>
          </a:prstGeom>
          <a:noFill/>
          <a:ln>
            <a:noFill/>
          </a:ln>
        </p:spPr>
        <p:txBody>
          <a:bodyPr anchorCtr="0" anchor="b" bIns="0" lIns="0" spcFirstLastPara="1" rIns="0" wrap="square" tIns="45700">
            <a:normAutofit fontScale="90000"/>
          </a:bodyPr>
          <a:lstStyle/>
          <a:p>
            <a:pPr indent="0" lvl="0" marL="0" rtl="0" algn="ctr">
              <a:spcBef>
                <a:spcPts val="0"/>
              </a:spcBef>
              <a:spcAft>
                <a:spcPts val="0"/>
              </a:spcAft>
              <a:buClr>
                <a:srgbClr val="006600"/>
              </a:buClr>
              <a:buSzPct val="100000"/>
              <a:buFont typeface="Lustria"/>
              <a:buNone/>
            </a:pPr>
            <a:r>
              <a:rPr b="1" lang="en-US" sz="3600">
                <a:solidFill>
                  <a:srgbClr val="006600"/>
                </a:solidFill>
                <a:latin typeface="Lustria"/>
                <a:ea typeface="Lustria"/>
                <a:cs typeface="Lustria"/>
                <a:sym typeface="Lustria"/>
              </a:rPr>
              <a:t>Types of solutions to CS problem</a:t>
            </a:r>
            <a:endParaRPr b="1" sz="3600">
              <a:solidFill>
                <a:srgbClr val="006600"/>
              </a:solidFill>
              <a:latin typeface="Lustria"/>
              <a:ea typeface="Lustria"/>
              <a:cs typeface="Lustria"/>
              <a:sym typeface="Lustria"/>
            </a:endParaRPr>
          </a:p>
        </p:txBody>
      </p:sp>
      <p:sp>
        <p:nvSpPr>
          <p:cNvPr id="154" name="Google Shape;154;p6"/>
          <p:cNvSpPr txBox="1"/>
          <p:nvPr>
            <p:ph idx="1" type="body"/>
          </p:nvPr>
        </p:nvSpPr>
        <p:spPr>
          <a:xfrm>
            <a:off x="457200" y="1357299"/>
            <a:ext cx="8229600" cy="4967302"/>
          </a:xfrm>
          <a:prstGeom prst="rect">
            <a:avLst/>
          </a:prstGeom>
          <a:noFill/>
          <a:ln>
            <a:noFill/>
          </a:ln>
        </p:spPr>
        <p:txBody>
          <a:bodyPr anchorCtr="0" anchor="t" bIns="45700" lIns="91425" spcFirstLastPara="1" rIns="91425" wrap="square" tIns="45700">
            <a:normAutofit/>
          </a:bodyPr>
          <a:lstStyle/>
          <a:p>
            <a:pPr indent="-274320" lvl="0" marL="274320" rtl="0" algn="l">
              <a:lnSpc>
                <a:spcPct val="170000"/>
              </a:lnSpc>
              <a:spcBef>
                <a:spcPts val="0"/>
              </a:spcBef>
              <a:spcAft>
                <a:spcPts val="0"/>
              </a:spcAft>
              <a:buSzPts val="1900"/>
              <a:buChar char="⚫"/>
            </a:pPr>
            <a:r>
              <a:rPr lang="en-US" sz="2000">
                <a:solidFill>
                  <a:srgbClr val="FF0000"/>
                </a:solidFill>
              </a:rPr>
              <a:t>Software solution </a:t>
            </a:r>
            <a:endParaRPr sz="2000">
              <a:solidFill>
                <a:srgbClr val="FF0000"/>
              </a:solidFill>
            </a:endParaRPr>
          </a:p>
          <a:p>
            <a:pPr indent="-247015" lvl="1" marL="640080" rtl="0" algn="l">
              <a:lnSpc>
                <a:spcPct val="170000"/>
              </a:lnSpc>
              <a:spcBef>
                <a:spcPts val="400"/>
              </a:spcBef>
              <a:spcAft>
                <a:spcPts val="0"/>
              </a:spcAft>
              <a:buSzPts val="1700"/>
              <a:buChar char="⚫"/>
            </a:pPr>
            <a:r>
              <a:rPr lang="en-US" sz="2000"/>
              <a:t>Peterson’s solution</a:t>
            </a:r>
            <a:endParaRPr sz="2000"/>
          </a:p>
          <a:p>
            <a:pPr indent="-274320" lvl="0" marL="274320" rtl="0" algn="l">
              <a:lnSpc>
                <a:spcPct val="170000"/>
              </a:lnSpc>
              <a:spcBef>
                <a:spcPts val="400"/>
              </a:spcBef>
              <a:spcAft>
                <a:spcPts val="0"/>
              </a:spcAft>
              <a:buSzPts val="1900"/>
              <a:buChar char="⚫"/>
            </a:pPr>
            <a:r>
              <a:rPr lang="en-US" sz="2000">
                <a:solidFill>
                  <a:srgbClr val="FF0000"/>
                </a:solidFill>
              </a:rPr>
              <a:t>Hardware solutions </a:t>
            </a:r>
            <a:endParaRPr sz="2000">
              <a:solidFill>
                <a:srgbClr val="FF0000"/>
              </a:solidFill>
            </a:endParaRPr>
          </a:p>
          <a:p>
            <a:pPr indent="-247015" lvl="1" marL="640080" rtl="0" algn="l">
              <a:lnSpc>
                <a:spcPct val="170000"/>
              </a:lnSpc>
              <a:spcBef>
                <a:spcPts val="400"/>
              </a:spcBef>
              <a:spcAft>
                <a:spcPts val="0"/>
              </a:spcAft>
              <a:buSzPts val="1700"/>
              <a:buChar char="⚫"/>
            </a:pPr>
            <a:r>
              <a:rPr lang="en-US" sz="2000"/>
              <a:t>Synchronization Hardware – TSL Instruction</a:t>
            </a:r>
            <a:endParaRPr sz="2000"/>
          </a:p>
          <a:p>
            <a:pPr indent="-247015" lvl="1" marL="640080" rtl="0" algn="l">
              <a:lnSpc>
                <a:spcPct val="170000"/>
              </a:lnSpc>
              <a:spcBef>
                <a:spcPts val="400"/>
              </a:spcBef>
              <a:spcAft>
                <a:spcPts val="0"/>
              </a:spcAft>
              <a:buSzPts val="1700"/>
              <a:buChar char="⚫"/>
            </a:pPr>
            <a:r>
              <a:rPr lang="en-US" sz="2000"/>
              <a:t>Compare and swap Instruction</a:t>
            </a:r>
            <a:endParaRPr sz="2000"/>
          </a:p>
          <a:p>
            <a:pPr indent="-274320" lvl="0" marL="274320" rtl="0" algn="l">
              <a:lnSpc>
                <a:spcPct val="170000"/>
              </a:lnSpc>
              <a:spcBef>
                <a:spcPts val="400"/>
              </a:spcBef>
              <a:spcAft>
                <a:spcPts val="0"/>
              </a:spcAft>
              <a:buSzPts val="1900"/>
              <a:buChar char="⚫"/>
            </a:pPr>
            <a:r>
              <a:rPr lang="en-US" sz="2000">
                <a:solidFill>
                  <a:srgbClr val="FF0000"/>
                </a:solidFill>
              </a:rPr>
              <a:t>MUTEX Locks (Spin lock- Software Tool)</a:t>
            </a:r>
            <a:endParaRPr sz="2000">
              <a:solidFill>
                <a:srgbClr val="FF0000"/>
              </a:solidFill>
            </a:endParaRPr>
          </a:p>
          <a:p>
            <a:pPr indent="-274320" lvl="0" marL="274320" rtl="0" algn="l">
              <a:lnSpc>
                <a:spcPct val="170000"/>
              </a:lnSpc>
              <a:spcBef>
                <a:spcPts val="400"/>
              </a:spcBef>
              <a:spcAft>
                <a:spcPts val="0"/>
              </a:spcAft>
              <a:buSzPts val="1900"/>
              <a:buChar char="⚫"/>
            </a:pPr>
            <a:r>
              <a:rPr lang="en-US" sz="2000">
                <a:solidFill>
                  <a:srgbClr val="FF0000"/>
                </a:solidFill>
              </a:rPr>
              <a:t>Programming language construct</a:t>
            </a:r>
            <a:endParaRPr sz="2000">
              <a:solidFill>
                <a:srgbClr val="FF0000"/>
              </a:solidFill>
            </a:endParaRPr>
          </a:p>
          <a:p>
            <a:pPr indent="-247015" lvl="1" marL="640080" rtl="0" algn="l">
              <a:lnSpc>
                <a:spcPct val="170000"/>
              </a:lnSpc>
              <a:spcBef>
                <a:spcPts val="400"/>
              </a:spcBef>
              <a:spcAft>
                <a:spcPts val="0"/>
              </a:spcAft>
              <a:buSzPts val="1700"/>
              <a:buChar char="⚫"/>
            </a:pPr>
            <a:r>
              <a:rPr lang="en-US" sz="2000"/>
              <a:t>Semaphores </a:t>
            </a:r>
            <a:endParaRPr sz="2000"/>
          </a:p>
          <a:p>
            <a:pPr indent="-274320" lvl="0" marL="274320" rtl="0" algn="l">
              <a:lnSpc>
                <a:spcPct val="90000"/>
              </a:lnSpc>
              <a:spcBef>
                <a:spcPts val="520"/>
              </a:spcBef>
              <a:spcAft>
                <a:spcPts val="0"/>
              </a:spcAft>
              <a:buSzPts val="2470"/>
              <a:buNone/>
            </a:pPr>
            <a:r>
              <a:t/>
            </a:r>
            <a:endParaRPr/>
          </a:p>
        </p:txBody>
      </p:sp>
      <p:sp>
        <p:nvSpPr>
          <p:cNvPr id="155" name="Google Shape;155;p6"/>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pngfind.com-kingpin-png-4152286 (1).png" id="156" name="Google Shape;156;p6"/>
          <p:cNvPicPr preferRelativeResize="0"/>
          <p:nvPr/>
        </p:nvPicPr>
        <p:blipFill rotWithShape="1">
          <a:blip r:embed="rId3">
            <a:alphaModFix/>
          </a:blip>
          <a:srcRect b="0" l="0" r="0" t="0"/>
          <a:stretch/>
        </p:blipFill>
        <p:spPr>
          <a:xfrm>
            <a:off x="6732240" y="519336"/>
            <a:ext cx="1625600" cy="5334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pic>
        <p:nvPicPr>
          <p:cNvPr id="597" name="Google Shape;597;p60"/>
          <p:cNvPicPr preferRelativeResize="0"/>
          <p:nvPr/>
        </p:nvPicPr>
        <p:blipFill rotWithShape="1">
          <a:blip r:embed="rId3">
            <a:alphaModFix/>
          </a:blip>
          <a:srcRect b="0" l="0" r="0" t="0"/>
          <a:stretch/>
        </p:blipFill>
        <p:spPr>
          <a:xfrm>
            <a:off x="5940152" y="764705"/>
            <a:ext cx="3096344" cy="5516215"/>
          </a:xfrm>
          <a:prstGeom prst="rect">
            <a:avLst/>
          </a:prstGeom>
          <a:noFill/>
          <a:ln>
            <a:noFill/>
          </a:ln>
        </p:spPr>
      </p:pic>
      <p:sp>
        <p:nvSpPr>
          <p:cNvPr id="598" name="Google Shape;598;p60"/>
          <p:cNvSpPr txBox="1"/>
          <p:nvPr>
            <p:ph type="title"/>
          </p:nvPr>
        </p:nvSpPr>
        <p:spPr>
          <a:xfrm>
            <a:off x="683568" y="476672"/>
            <a:ext cx="8077200" cy="609600"/>
          </a:xfrm>
          <a:prstGeom prst="rect">
            <a:avLst/>
          </a:prstGeom>
          <a:noFill/>
          <a:ln>
            <a:noFill/>
          </a:ln>
        </p:spPr>
        <p:txBody>
          <a:bodyPr anchorCtr="0" anchor="b" bIns="0" lIns="0" spcFirstLastPara="1" rIns="0" wrap="square" tIns="45700">
            <a:normAutofit fontScale="90000"/>
          </a:bodyPr>
          <a:lstStyle/>
          <a:p>
            <a:pPr indent="0" lvl="0" marL="0" rtl="0" algn="l">
              <a:lnSpc>
                <a:spcPct val="93000"/>
              </a:lnSpc>
              <a:spcBef>
                <a:spcPts val="0"/>
              </a:spcBef>
              <a:spcAft>
                <a:spcPts val="0"/>
              </a:spcAft>
              <a:buClr>
                <a:srgbClr val="006600"/>
              </a:buClr>
              <a:buSzPct val="100000"/>
              <a:buFont typeface="Helvetica Neue"/>
              <a:buNone/>
            </a:pPr>
            <a:r>
              <a:rPr b="1" lang="en-US">
                <a:solidFill>
                  <a:srgbClr val="006600"/>
                </a:solidFill>
              </a:rPr>
              <a:t>Basic Concepts</a:t>
            </a:r>
            <a:endParaRPr b="1">
              <a:solidFill>
                <a:srgbClr val="006600"/>
              </a:solidFill>
            </a:endParaRPr>
          </a:p>
        </p:txBody>
      </p:sp>
      <p:sp>
        <p:nvSpPr>
          <p:cNvPr id="599" name="Google Shape;599;p60"/>
          <p:cNvSpPr txBox="1"/>
          <p:nvPr>
            <p:ph idx="1" type="body"/>
          </p:nvPr>
        </p:nvSpPr>
        <p:spPr>
          <a:xfrm>
            <a:off x="179512" y="1340769"/>
            <a:ext cx="5616624" cy="5040560"/>
          </a:xfrm>
          <a:prstGeom prst="rect">
            <a:avLst/>
          </a:prstGeom>
          <a:noFill/>
          <a:ln>
            <a:noFill/>
          </a:ln>
        </p:spPr>
        <p:txBody>
          <a:bodyPr anchorCtr="0" anchor="t" bIns="45700" lIns="91425" spcFirstLastPara="1" rIns="91425" wrap="square" tIns="45700">
            <a:normAutofit/>
          </a:bodyPr>
          <a:lstStyle/>
          <a:p>
            <a:pPr indent="-274320" lvl="0" marL="274320" rtl="0" algn="l">
              <a:lnSpc>
                <a:spcPct val="93000"/>
              </a:lnSpc>
              <a:spcBef>
                <a:spcPts val="0"/>
              </a:spcBef>
              <a:spcAft>
                <a:spcPts val="0"/>
              </a:spcAft>
              <a:buSzPts val="2470"/>
              <a:buChar char="⚫"/>
            </a:pPr>
            <a:r>
              <a:rPr lang="en-US"/>
              <a:t>Maximum CPU utilization is obtained with multiprogramming</a:t>
            </a:r>
            <a:endParaRPr/>
          </a:p>
          <a:p>
            <a:pPr indent="-153670" lvl="0" marL="274320" rtl="0" algn="l">
              <a:lnSpc>
                <a:spcPct val="90000"/>
              </a:lnSpc>
              <a:spcBef>
                <a:spcPts val="700"/>
              </a:spcBef>
              <a:spcAft>
                <a:spcPts val="0"/>
              </a:spcAft>
              <a:buSzPts val="1900"/>
              <a:buNone/>
            </a:pPr>
            <a:r>
              <a:t/>
            </a:r>
            <a:endParaRPr sz="2000"/>
          </a:p>
          <a:p>
            <a:pPr indent="-274320" lvl="0" marL="274320" rtl="0" algn="l">
              <a:spcBef>
                <a:spcPts val="700"/>
              </a:spcBef>
              <a:spcAft>
                <a:spcPts val="0"/>
              </a:spcAft>
              <a:buSzPts val="1900"/>
              <a:buChar char="⚫"/>
            </a:pPr>
            <a:r>
              <a:rPr lang="en-US" sz="2000"/>
              <a:t>Process execution consists of a </a:t>
            </a:r>
            <a:r>
              <a:rPr i="1" lang="en-US" sz="2000"/>
              <a:t>cycle</a:t>
            </a:r>
            <a:r>
              <a:rPr lang="en-US" sz="2000"/>
              <a:t> of a </a:t>
            </a:r>
            <a:r>
              <a:rPr b="1" lang="en-US" sz="2000">
                <a:solidFill>
                  <a:srgbClr val="FF0000"/>
                </a:solidFill>
              </a:rPr>
              <a:t>CPU time burst</a:t>
            </a:r>
            <a:r>
              <a:rPr lang="en-US" sz="2000">
                <a:solidFill>
                  <a:srgbClr val="FF0000"/>
                </a:solidFill>
              </a:rPr>
              <a:t> </a:t>
            </a:r>
            <a:r>
              <a:rPr lang="en-US" sz="2000"/>
              <a:t>and an </a:t>
            </a:r>
            <a:r>
              <a:rPr b="1" lang="en-US" sz="2000">
                <a:solidFill>
                  <a:srgbClr val="FF0000"/>
                </a:solidFill>
              </a:rPr>
              <a:t>I/O time burst</a:t>
            </a:r>
            <a:r>
              <a:rPr lang="en-US" sz="2000">
                <a:solidFill>
                  <a:srgbClr val="FF0000"/>
                </a:solidFill>
              </a:rPr>
              <a:t> </a:t>
            </a:r>
            <a:endParaRPr sz="2000">
              <a:solidFill>
                <a:srgbClr val="FF0000"/>
              </a:solidFill>
            </a:endParaRPr>
          </a:p>
          <a:p>
            <a:pPr indent="-247015" lvl="1" marL="640080" rtl="0" algn="l">
              <a:spcBef>
                <a:spcPts val="700"/>
              </a:spcBef>
              <a:spcAft>
                <a:spcPts val="0"/>
              </a:spcAft>
              <a:buSzPts val="2040"/>
              <a:buChar char="⚫"/>
            </a:pPr>
            <a:r>
              <a:rPr lang="en-US"/>
              <a:t>Processes alternate between these two states (i.e., CPU burst and I/O burst)</a:t>
            </a:r>
            <a:endParaRPr/>
          </a:p>
          <a:p>
            <a:pPr indent="-247015" lvl="1" marL="640080" rtl="0" algn="l">
              <a:spcBef>
                <a:spcPts val="700"/>
              </a:spcBef>
              <a:spcAft>
                <a:spcPts val="0"/>
              </a:spcAft>
              <a:buSzPts val="2040"/>
              <a:buChar char="⚫"/>
            </a:pPr>
            <a:r>
              <a:rPr lang="en-US"/>
              <a:t>Eventually, the final CPU burst ends with terminate execution</a:t>
            </a:r>
            <a:endParaRPr/>
          </a:p>
        </p:txBody>
      </p:sp>
      <p:pic>
        <p:nvPicPr>
          <p:cNvPr descr="pngfind.com-kingpin-png-4152286 (1).png" id="600" name="Google Shape;600;p60"/>
          <p:cNvPicPr preferRelativeResize="0"/>
          <p:nvPr/>
        </p:nvPicPr>
        <p:blipFill rotWithShape="1">
          <a:blip r:embed="rId4">
            <a:alphaModFix/>
          </a:blip>
          <a:srcRect b="0" l="0" r="0" t="0"/>
          <a:stretch/>
        </p:blipFill>
        <p:spPr>
          <a:xfrm>
            <a:off x="7273032" y="207259"/>
            <a:ext cx="1625600" cy="533400"/>
          </a:xfrm>
          <a:prstGeom prst="rect">
            <a:avLst/>
          </a:prstGeom>
          <a:noFill/>
          <a:ln>
            <a:noFill/>
          </a:ln>
        </p:spPr>
      </p:pic>
      <p:sp>
        <p:nvSpPr>
          <p:cNvPr id="601" name="Google Shape;601;p60"/>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6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t/>
            </a:r>
            <a:endParaRPr/>
          </a:p>
        </p:txBody>
      </p:sp>
      <p:sp>
        <p:nvSpPr>
          <p:cNvPr id="607" name="Google Shape;607;p6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70"/>
              <a:buNone/>
            </a:pPr>
            <a:r>
              <a:rPr lang="en-US"/>
              <a:t>Preemptive:</a:t>
            </a:r>
            <a:endParaRPr/>
          </a:p>
          <a:p>
            <a:pPr indent="0" lvl="0" marL="0" rtl="0" algn="l">
              <a:spcBef>
                <a:spcPts val="520"/>
              </a:spcBef>
              <a:spcAft>
                <a:spcPts val="0"/>
              </a:spcAft>
              <a:buSzPts val="2470"/>
              <a:buNone/>
            </a:pPr>
            <a:r>
              <a:rPr lang="en-US"/>
              <a:t>	The CPU is allocated to the process, if any higher priority process come it releases the CPU and get the service once the higher priority process completes.</a:t>
            </a:r>
            <a:endParaRPr/>
          </a:p>
          <a:p>
            <a:pPr indent="-117475" lvl="0" marL="274320" rtl="0" algn="l">
              <a:spcBef>
                <a:spcPts val="520"/>
              </a:spcBef>
              <a:spcAft>
                <a:spcPts val="0"/>
              </a:spcAft>
              <a:buSzPts val="2470"/>
              <a:buNone/>
            </a:pPr>
            <a:r>
              <a:t/>
            </a:r>
            <a:endParaRPr/>
          </a:p>
          <a:p>
            <a:pPr indent="0" lvl="0" marL="0" rtl="0" algn="l">
              <a:spcBef>
                <a:spcPts val="520"/>
              </a:spcBef>
              <a:spcAft>
                <a:spcPts val="0"/>
              </a:spcAft>
              <a:buSzPts val="2470"/>
              <a:buNone/>
            </a:pPr>
            <a:r>
              <a:rPr lang="en-US"/>
              <a:t>Non Preemptive:</a:t>
            </a:r>
            <a:endParaRPr/>
          </a:p>
          <a:p>
            <a:pPr indent="-274320" lvl="0" marL="274320" rtl="0" algn="l">
              <a:spcBef>
                <a:spcPts val="520"/>
              </a:spcBef>
              <a:spcAft>
                <a:spcPts val="0"/>
              </a:spcAft>
              <a:buSzPts val="2470"/>
              <a:buChar char="⚫"/>
            </a:pPr>
            <a:r>
              <a:rPr lang="en-US"/>
              <a:t>Once the CPU is allocated to the process, the process keeps the CPU until it releases the CPU either by terminating or switching to waiting state.</a:t>
            </a:r>
            <a:endParaRPr/>
          </a:p>
          <a:p>
            <a:pPr indent="-117475" lvl="0" marL="274320" rtl="0" algn="l">
              <a:spcBef>
                <a:spcPts val="520"/>
              </a:spcBef>
              <a:spcAft>
                <a:spcPts val="0"/>
              </a:spcAft>
              <a:buSzPts val="2470"/>
              <a:buNone/>
            </a:pPr>
            <a:r>
              <a:t/>
            </a:r>
            <a:endParaRPr/>
          </a:p>
        </p:txBody>
      </p:sp>
      <p:sp>
        <p:nvSpPr>
          <p:cNvPr id="608" name="Google Shape;608;p61"/>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62"/>
          <p:cNvSpPr txBox="1"/>
          <p:nvPr>
            <p:ph type="title"/>
          </p:nvPr>
        </p:nvSpPr>
        <p:spPr>
          <a:xfrm>
            <a:off x="611560" y="332656"/>
            <a:ext cx="8077200" cy="609600"/>
          </a:xfrm>
          <a:prstGeom prst="rect">
            <a:avLst/>
          </a:prstGeom>
          <a:noFill/>
          <a:ln>
            <a:noFill/>
          </a:ln>
        </p:spPr>
        <p:txBody>
          <a:bodyPr anchorCtr="0" anchor="b" bIns="0" lIns="0" spcFirstLastPara="1" rIns="0" wrap="square" tIns="45700">
            <a:normAutofit fontScale="90000"/>
          </a:bodyPr>
          <a:lstStyle/>
          <a:p>
            <a:pPr indent="0" lvl="0" marL="0" rtl="0" algn="l">
              <a:lnSpc>
                <a:spcPct val="93000"/>
              </a:lnSpc>
              <a:spcBef>
                <a:spcPts val="0"/>
              </a:spcBef>
              <a:spcAft>
                <a:spcPts val="0"/>
              </a:spcAft>
              <a:buClr>
                <a:srgbClr val="006600"/>
              </a:buClr>
              <a:buSzPct val="100000"/>
              <a:buFont typeface="Helvetica Neue"/>
              <a:buNone/>
            </a:pPr>
            <a:r>
              <a:rPr b="1" lang="en-US">
                <a:solidFill>
                  <a:srgbClr val="006600"/>
                </a:solidFill>
              </a:rPr>
              <a:t>CPU Scheduler</a:t>
            </a:r>
            <a:endParaRPr b="1">
              <a:solidFill>
                <a:srgbClr val="006600"/>
              </a:solidFill>
            </a:endParaRPr>
          </a:p>
        </p:txBody>
      </p:sp>
      <p:sp>
        <p:nvSpPr>
          <p:cNvPr id="614" name="Google Shape;614;p62"/>
          <p:cNvSpPr txBox="1"/>
          <p:nvPr>
            <p:ph idx="1" type="body"/>
          </p:nvPr>
        </p:nvSpPr>
        <p:spPr>
          <a:xfrm>
            <a:off x="515937" y="980729"/>
            <a:ext cx="8197851" cy="4264372"/>
          </a:xfrm>
          <a:prstGeom prst="rect">
            <a:avLst/>
          </a:prstGeom>
          <a:noFill/>
          <a:ln>
            <a:noFill/>
          </a:ln>
        </p:spPr>
        <p:txBody>
          <a:bodyPr anchorCtr="0" anchor="t" bIns="45700" lIns="91425" spcFirstLastPara="1" rIns="91425" wrap="square" tIns="45700">
            <a:normAutofit/>
          </a:bodyPr>
          <a:lstStyle/>
          <a:p>
            <a:pPr indent="-274320" lvl="0" marL="274320" rtl="0" algn="l">
              <a:lnSpc>
                <a:spcPct val="93000"/>
              </a:lnSpc>
              <a:spcBef>
                <a:spcPts val="0"/>
              </a:spcBef>
              <a:spcAft>
                <a:spcPts val="0"/>
              </a:spcAft>
              <a:buSzPts val="1520"/>
              <a:buChar char="⚫"/>
            </a:pPr>
            <a:r>
              <a:rPr lang="en-US" sz="1600"/>
              <a:t>The CPU scheduler selects from among the processes in memory that are ready to execute and allocates the CPU to one of them</a:t>
            </a:r>
            <a:endParaRPr sz="1600"/>
          </a:p>
          <a:p>
            <a:pPr indent="0" lvl="0" marL="0" rtl="0" algn="l">
              <a:lnSpc>
                <a:spcPct val="93000"/>
              </a:lnSpc>
              <a:spcBef>
                <a:spcPts val="700"/>
              </a:spcBef>
              <a:spcAft>
                <a:spcPts val="0"/>
              </a:spcAft>
              <a:buSzPts val="1520"/>
              <a:buNone/>
            </a:pPr>
            <a:r>
              <a:rPr lang="en-US" sz="1600"/>
              <a:t>                   </a:t>
            </a:r>
            <a:r>
              <a:rPr b="1" lang="en-US" sz="1600">
                <a:solidFill>
                  <a:srgbClr val="FF0000"/>
                </a:solidFill>
              </a:rPr>
              <a:t>Ready Queue 🡪 CPU</a:t>
            </a:r>
            <a:endParaRPr b="1" sz="1600">
              <a:solidFill>
                <a:srgbClr val="FF0000"/>
              </a:solidFill>
            </a:endParaRPr>
          </a:p>
          <a:p>
            <a:pPr indent="0" lvl="0" marL="0" rtl="0" algn="l">
              <a:lnSpc>
                <a:spcPct val="93000"/>
              </a:lnSpc>
              <a:spcBef>
                <a:spcPts val="700"/>
              </a:spcBef>
              <a:spcAft>
                <a:spcPts val="0"/>
              </a:spcAft>
              <a:buSzPts val="1520"/>
              <a:buNone/>
            </a:pPr>
            <a:r>
              <a:t/>
            </a:r>
            <a:endParaRPr b="1" sz="1600">
              <a:solidFill>
                <a:srgbClr val="FF0000"/>
              </a:solidFill>
            </a:endParaRPr>
          </a:p>
          <a:p>
            <a:pPr indent="-274320" lvl="0" marL="274320" rtl="0" algn="l">
              <a:spcBef>
                <a:spcPts val="700"/>
              </a:spcBef>
              <a:spcAft>
                <a:spcPts val="0"/>
              </a:spcAft>
              <a:buSzPts val="1520"/>
              <a:buChar char="⚫"/>
            </a:pPr>
            <a:r>
              <a:rPr lang="en-US" sz="1600" u="sng"/>
              <a:t>When CPU scheduling takes place?</a:t>
            </a:r>
            <a:endParaRPr sz="1600" u="sng"/>
          </a:p>
          <a:p>
            <a:pPr indent="-247015" lvl="1" marL="640080" rtl="0" algn="l">
              <a:spcBef>
                <a:spcPts val="700"/>
              </a:spcBef>
              <a:spcAft>
                <a:spcPts val="0"/>
              </a:spcAft>
              <a:buSzPts val="1360"/>
              <a:buFont typeface="Arial"/>
              <a:buNone/>
            </a:pPr>
            <a:r>
              <a:rPr lang="en-US" sz="1600">
                <a:solidFill>
                  <a:srgbClr val="CC6600"/>
                </a:solidFill>
              </a:rPr>
              <a:t>1.	</a:t>
            </a:r>
            <a:r>
              <a:rPr lang="en-US" sz="1600"/>
              <a:t>(N) A process switches from </a:t>
            </a:r>
            <a:r>
              <a:rPr b="1" lang="en-US" sz="1600"/>
              <a:t>running</a:t>
            </a:r>
            <a:r>
              <a:rPr lang="en-US" sz="1600"/>
              <a:t> to </a:t>
            </a:r>
            <a:r>
              <a:rPr b="1" lang="en-US" sz="1600"/>
              <a:t>waiting</a:t>
            </a:r>
            <a:r>
              <a:rPr lang="en-US" sz="1600"/>
              <a:t> state </a:t>
            </a:r>
            <a:endParaRPr sz="1600"/>
          </a:p>
          <a:p>
            <a:pPr indent="-247015" lvl="1" marL="640080" rtl="0" algn="l">
              <a:spcBef>
                <a:spcPts val="700"/>
              </a:spcBef>
              <a:spcAft>
                <a:spcPts val="0"/>
              </a:spcAft>
              <a:buSzPts val="1360"/>
              <a:buFont typeface="Arial"/>
              <a:buNone/>
            </a:pPr>
            <a:r>
              <a:rPr lang="en-US" sz="1600">
                <a:solidFill>
                  <a:srgbClr val="CC6600"/>
                </a:solidFill>
              </a:rPr>
              <a:t>2.</a:t>
            </a:r>
            <a:r>
              <a:rPr lang="en-US" sz="1600"/>
              <a:t>	(P) A process switches from </a:t>
            </a:r>
            <a:r>
              <a:rPr b="1" lang="en-US" sz="1600"/>
              <a:t>running</a:t>
            </a:r>
            <a:r>
              <a:rPr lang="en-US" sz="1600"/>
              <a:t> to </a:t>
            </a:r>
            <a:r>
              <a:rPr b="1" lang="en-US" sz="1600"/>
              <a:t>ready</a:t>
            </a:r>
            <a:r>
              <a:rPr lang="en-US" sz="1600"/>
              <a:t> state </a:t>
            </a:r>
            <a:endParaRPr sz="1600"/>
          </a:p>
          <a:p>
            <a:pPr indent="-247015" lvl="1" marL="640080" rtl="0" algn="l">
              <a:spcBef>
                <a:spcPts val="700"/>
              </a:spcBef>
              <a:spcAft>
                <a:spcPts val="0"/>
              </a:spcAft>
              <a:buSzPts val="1360"/>
              <a:buFont typeface="Arial"/>
              <a:buNone/>
            </a:pPr>
            <a:r>
              <a:rPr lang="en-US" sz="1600">
                <a:solidFill>
                  <a:srgbClr val="CC6600"/>
                </a:solidFill>
              </a:rPr>
              <a:t>3.</a:t>
            </a:r>
            <a:r>
              <a:rPr lang="en-US" sz="1600"/>
              <a:t>	(P) A process switches from </a:t>
            </a:r>
            <a:r>
              <a:rPr b="1" lang="en-US" sz="1600"/>
              <a:t>waiting</a:t>
            </a:r>
            <a:r>
              <a:rPr lang="en-US" sz="1600"/>
              <a:t> to </a:t>
            </a:r>
            <a:r>
              <a:rPr b="1" lang="en-US" sz="1600"/>
              <a:t>ready</a:t>
            </a:r>
            <a:r>
              <a:rPr lang="en-US" sz="1600"/>
              <a:t> state </a:t>
            </a:r>
            <a:endParaRPr sz="1600"/>
          </a:p>
          <a:p>
            <a:pPr indent="-247015" lvl="1" marL="640080" rtl="0" algn="l">
              <a:spcBef>
                <a:spcPts val="700"/>
              </a:spcBef>
              <a:spcAft>
                <a:spcPts val="0"/>
              </a:spcAft>
              <a:buSzPts val="1360"/>
              <a:buFont typeface="Arial"/>
              <a:buNone/>
            </a:pPr>
            <a:r>
              <a:rPr lang="en-US" sz="1600">
                <a:solidFill>
                  <a:srgbClr val="CC6600"/>
                </a:solidFill>
              </a:rPr>
              <a:t>4.</a:t>
            </a:r>
            <a:r>
              <a:rPr lang="en-US" sz="1600"/>
              <a:t>	(N) A processes switches from </a:t>
            </a:r>
            <a:r>
              <a:rPr b="1" lang="en-US" sz="1600"/>
              <a:t>running</a:t>
            </a:r>
            <a:r>
              <a:rPr lang="en-US" sz="1600"/>
              <a:t> to </a:t>
            </a:r>
            <a:r>
              <a:rPr b="1" lang="en-US" sz="1600"/>
              <a:t>terminated </a:t>
            </a:r>
            <a:r>
              <a:rPr lang="en-US" sz="1600"/>
              <a:t>state</a:t>
            </a:r>
            <a:endParaRPr sz="1600"/>
          </a:p>
          <a:p>
            <a:pPr indent="-274320" lvl="0" marL="274320" rtl="0" algn="l">
              <a:spcBef>
                <a:spcPts val="700"/>
              </a:spcBef>
              <a:spcAft>
                <a:spcPts val="0"/>
              </a:spcAft>
              <a:buSzPts val="1520"/>
              <a:buChar char="⚫"/>
            </a:pPr>
            <a:r>
              <a:rPr lang="en-US" sz="1600"/>
              <a:t>Circumstances 1 and 4 are </a:t>
            </a:r>
            <a:r>
              <a:rPr b="1" lang="en-US" sz="1600"/>
              <a:t>non-preemptive</a:t>
            </a:r>
            <a:endParaRPr sz="1600"/>
          </a:p>
          <a:p>
            <a:pPr indent="-274320" lvl="0" marL="274320" rtl="0" algn="l">
              <a:spcBef>
                <a:spcPts val="700"/>
              </a:spcBef>
              <a:spcAft>
                <a:spcPts val="0"/>
              </a:spcAft>
              <a:buSzPts val="1520"/>
              <a:buChar char="⚫"/>
            </a:pPr>
            <a:r>
              <a:rPr lang="en-US" sz="1600"/>
              <a:t>Circumstances 2 and 3 are </a:t>
            </a:r>
            <a:r>
              <a:rPr b="1" lang="en-US" sz="1600"/>
              <a:t>pre-emptive</a:t>
            </a:r>
            <a:endParaRPr sz="1600"/>
          </a:p>
        </p:txBody>
      </p:sp>
      <p:grpSp>
        <p:nvGrpSpPr>
          <p:cNvPr id="615" name="Google Shape;615;p62"/>
          <p:cNvGrpSpPr/>
          <p:nvPr/>
        </p:nvGrpSpPr>
        <p:grpSpPr>
          <a:xfrm>
            <a:off x="3925067" y="4581128"/>
            <a:ext cx="4897682" cy="1966447"/>
            <a:chOff x="624" y="2355"/>
            <a:chExt cx="4302" cy="1679"/>
          </a:xfrm>
        </p:grpSpPr>
        <p:pic>
          <p:nvPicPr>
            <p:cNvPr id="616" name="Google Shape;616;p62"/>
            <p:cNvPicPr preferRelativeResize="0"/>
            <p:nvPr/>
          </p:nvPicPr>
          <p:blipFill rotWithShape="1">
            <a:blip r:embed="rId3">
              <a:alphaModFix/>
            </a:blip>
            <a:srcRect b="24417" l="455" r="689" t="24141"/>
            <a:stretch/>
          </p:blipFill>
          <p:spPr>
            <a:xfrm>
              <a:off x="624" y="2355"/>
              <a:ext cx="4302" cy="1679"/>
            </a:xfrm>
            <a:prstGeom prst="rect">
              <a:avLst/>
            </a:prstGeom>
            <a:noFill/>
            <a:ln>
              <a:noFill/>
            </a:ln>
          </p:spPr>
        </p:pic>
        <p:sp>
          <p:nvSpPr>
            <p:cNvPr id="617" name="Google Shape;617;p62"/>
            <p:cNvSpPr/>
            <p:nvPr/>
          </p:nvSpPr>
          <p:spPr>
            <a:xfrm>
              <a:off x="624" y="2355"/>
              <a:ext cx="4302" cy="1679"/>
            </a:xfrm>
            <a:prstGeom prst="roundRect">
              <a:avLst>
                <a:gd fmla="val 56" name="adj"/>
              </a:avLst>
            </a:prstGeom>
            <a:noFill/>
            <a:ln cap="flat" cmpd="sng" w="38150">
              <a:solidFill>
                <a:srgbClr val="CC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pic>
        <p:nvPicPr>
          <p:cNvPr descr="pngfind.com-kingpin-png-4152286 (1).png" id="618" name="Google Shape;618;p62"/>
          <p:cNvPicPr preferRelativeResize="0"/>
          <p:nvPr/>
        </p:nvPicPr>
        <p:blipFill rotWithShape="1">
          <a:blip r:embed="rId4">
            <a:alphaModFix/>
          </a:blip>
          <a:srcRect b="0" l="0" r="0" t="0"/>
          <a:stretch/>
        </p:blipFill>
        <p:spPr>
          <a:xfrm>
            <a:off x="7197148" y="65956"/>
            <a:ext cx="1625600" cy="533400"/>
          </a:xfrm>
          <a:prstGeom prst="rect">
            <a:avLst/>
          </a:prstGeom>
          <a:noFill/>
          <a:ln>
            <a:noFill/>
          </a:ln>
        </p:spPr>
      </p:pic>
      <p:sp>
        <p:nvSpPr>
          <p:cNvPr id="619" name="Google Shape;619;p62"/>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63"/>
          <p:cNvSpPr txBox="1"/>
          <p:nvPr>
            <p:ph type="title"/>
          </p:nvPr>
        </p:nvSpPr>
        <p:spPr>
          <a:xfrm>
            <a:off x="683568" y="548680"/>
            <a:ext cx="8077200" cy="609600"/>
          </a:xfrm>
          <a:prstGeom prst="rect">
            <a:avLst/>
          </a:prstGeom>
          <a:noFill/>
          <a:ln>
            <a:noFill/>
          </a:ln>
        </p:spPr>
        <p:txBody>
          <a:bodyPr anchorCtr="0" anchor="b" bIns="0" lIns="0" spcFirstLastPara="1" rIns="0" wrap="square" tIns="45700">
            <a:normAutofit fontScale="90000"/>
          </a:bodyPr>
          <a:lstStyle/>
          <a:p>
            <a:pPr indent="0" lvl="0" marL="0" rtl="0" algn="l">
              <a:lnSpc>
                <a:spcPct val="93000"/>
              </a:lnSpc>
              <a:spcBef>
                <a:spcPts val="0"/>
              </a:spcBef>
              <a:spcAft>
                <a:spcPts val="0"/>
              </a:spcAft>
              <a:buClr>
                <a:srgbClr val="006600"/>
              </a:buClr>
              <a:buSzPct val="100000"/>
              <a:buFont typeface="Helvetica Neue"/>
              <a:buNone/>
            </a:pPr>
            <a:r>
              <a:rPr b="1" lang="en-US">
                <a:solidFill>
                  <a:srgbClr val="006600"/>
                </a:solidFill>
              </a:rPr>
              <a:t>Dispatcher</a:t>
            </a:r>
            <a:endParaRPr b="1">
              <a:solidFill>
                <a:srgbClr val="006600"/>
              </a:solidFill>
            </a:endParaRPr>
          </a:p>
        </p:txBody>
      </p:sp>
      <p:sp>
        <p:nvSpPr>
          <p:cNvPr id="625" name="Google Shape;625;p63"/>
          <p:cNvSpPr txBox="1"/>
          <p:nvPr>
            <p:ph idx="1" type="body"/>
          </p:nvPr>
        </p:nvSpPr>
        <p:spPr>
          <a:xfrm>
            <a:off x="827089" y="1382713"/>
            <a:ext cx="6317407" cy="5142631"/>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Char char="⚫"/>
            </a:pPr>
            <a:r>
              <a:rPr lang="en-US" sz="2000"/>
              <a:t>The dispatcher module gives control of the CPU to the process selected by the short-term scheduler; this involves:</a:t>
            </a:r>
            <a:endParaRPr sz="2000"/>
          </a:p>
          <a:p>
            <a:pPr indent="-247015" lvl="1" marL="640080" rtl="0" algn="l">
              <a:spcBef>
                <a:spcPts val="700"/>
              </a:spcBef>
              <a:spcAft>
                <a:spcPts val="0"/>
              </a:spcAft>
              <a:buSzPts val="1360"/>
              <a:buChar char="⚫"/>
            </a:pPr>
            <a:r>
              <a:rPr lang="en-US" sz="1600"/>
              <a:t>switching context</a:t>
            </a:r>
            <a:endParaRPr sz="1600"/>
          </a:p>
          <a:p>
            <a:pPr indent="-247015" lvl="1" marL="640080" rtl="0" algn="l">
              <a:spcBef>
                <a:spcPts val="700"/>
              </a:spcBef>
              <a:spcAft>
                <a:spcPts val="0"/>
              </a:spcAft>
              <a:buSzPts val="1360"/>
              <a:buChar char="⚫"/>
            </a:pPr>
            <a:r>
              <a:rPr lang="en-US" sz="1600"/>
              <a:t>switching to user mode</a:t>
            </a:r>
            <a:endParaRPr sz="1600"/>
          </a:p>
          <a:p>
            <a:pPr indent="-247015" lvl="1" marL="640080" rtl="0" algn="l">
              <a:spcBef>
                <a:spcPts val="700"/>
              </a:spcBef>
              <a:spcAft>
                <a:spcPts val="0"/>
              </a:spcAft>
              <a:buSzPts val="1360"/>
              <a:buChar char="⚫"/>
            </a:pPr>
            <a:r>
              <a:rPr lang="en-US" sz="1600"/>
              <a:t>jumping to the proper location in the user program to restart that program</a:t>
            </a:r>
            <a:endParaRPr sz="1600"/>
          </a:p>
          <a:p>
            <a:pPr indent="-160655" lvl="1" marL="640080" rtl="0" algn="l">
              <a:spcBef>
                <a:spcPts val="700"/>
              </a:spcBef>
              <a:spcAft>
                <a:spcPts val="0"/>
              </a:spcAft>
              <a:buSzPts val="1360"/>
              <a:buNone/>
            </a:pPr>
            <a:r>
              <a:t/>
            </a:r>
            <a:endParaRPr sz="1600"/>
          </a:p>
          <a:p>
            <a:pPr indent="-160655" lvl="1" marL="640080" rtl="0" algn="l">
              <a:spcBef>
                <a:spcPts val="700"/>
              </a:spcBef>
              <a:spcAft>
                <a:spcPts val="0"/>
              </a:spcAft>
              <a:buSzPts val="1360"/>
              <a:buNone/>
            </a:pPr>
            <a:r>
              <a:t/>
            </a:r>
            <a:endParaRPr sz="1600"/>
          </a:p>
          <a:p>
            <a:pPr indent="-274320" lvl="0" marL="274320" rtl="0" algn="l">
              <a:spcBef>
                <a:spcPts val="700"/>
              </a:spcBef>
              <a:spcAft>
                <a:spcPts val="0"/>
              </a:spcAft>
              <a:buSzPts val="1900"/>
              <a:buChar char="⚫"/>
            </a:pPr>
            <a:r>
              <a:rPr lang="en-US" sz="2000"/>
              <a:t>The time it takes for the dispatcher to stop one process and start another process is called </a:t>
            </a:r>
            <a:r>
              <a:rPr b="1" lang="en-US" sz="2000">
                <a:solidFill>
                  <a:srgbClr val="FF0000"/>
                </a:solidFill>
              </a:rPr>
              <a:t>dispatch latency</a:t>
            </a:r>
            <a:endParaRPr b="1" sz="2000">
              <a:solidFill>
                <a:srgbClr val="FF0000"/>
              </a:solidFill>
            </a:endParaRPr>
          </a:p>
        </p:txBody>
      </p:sp>
      <p:pic>
        <p:nvPicPr>
          <p:cNvPr id="626" name="Google Shape;626;p63"/>
          <p:cNvPicPr preferRelativeResize="0"/>
          <p:nvPr/>
        </p:nvPicPr>
        <p:blipFill rotWithShape="1">
          <a:blip r:embed="rId3">
            <a:alphaModFix/>
          </a:blip>
          <a:srcRect b="0" l="0" r="0" t="0"/>
          <a:stretch/>
        </p:blipFill>
        <p:spPr>
          <a:xfrm>
            <a:off x="7144493" y="1340768"/>
            <a:ext cx="1819995" cy="2808312"/>
          </a:xfrm>
          <a:prstGeom prst="rect">
            <a:avLst/>
          </a:prstGeom>
          <a:noFill/>
          <a:ln>
            <a:noFill/>
          </a:ln>
        </p:spPr>
      </p:pic>
      <p:pic>
        <p:nvPicPr>
          <p:cNvPr descr="pngfind.com-kingpin-png-4152286 (1).png" id="627" name="Google Shape;627;p63"/>
          <p:cNvPicPr preferRelativeResize="0"/>
          <p:nvPr/>
        </p:nvPicPr>
        <p:blipFill rotWithShape="1">
          <a:blip r:embed="rId4">
            <a:alphaModFix/>
          </a:blip>
          <a:srcRect b="0" l="0" r="0" t="0"/>
          <a:stretch/>
        </p:blipFill>
        <p:spPr>
          <a:xfrm>
            <a:off x="7167876" y="190736"/>
            <a:ext cx="1625600" cy="533400"/>
          </a:xfrm>
          <a:prstGeom prst="rect">
            <a:avLst/>
          </a:prstGeom>
          <a:noFill/>
          <a:ln>
            <a:noFill/>
          </a:ln>
        </p:spPr>
      </p:pic>
      <p:sp>
        <p:nvSpPr>
          <p:cNvPr id="628" name="Google Shape;628;p63"/>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4"/>
          <p:cNvSpPr txBox="1"/>
          <p:nvPr>
            <p:ph type="title"/>
          </p:nvPr>
        </p:nvSpPr>
        <p:spPr>
          <a:xfrm>
            <a:off x="611560" y="476672"/>
            <a:ext cx="8077200" cy="432048"/>
          </a:xfrm>
          <a:prstGeom prst="rect">
            <a:avLst/>
          </a:prstGeom>
          <a:noFill/>
          <a:ln>
            <a:noFill/>
          </a:ln>
        </p:spPr>
        <p:txBody>
          <a:bodyPr anchorCtr="0" anchor="b" bIns="0" lIns="0" spcFirstLastPara="1" rIns="0" wrap="square" tIns="45700">
            <a:normAutofit fontScale="90000"/>
          </a:bodyPr>
          <a:lstStyle/>
          <a:p>
            <a:pPr indent="0" lvl="0" marL="0" rtl="0" algn="l">
              <a:lnSpc>
                <a:spcPct val="93000"/>
              </a:lnSpc>
              <a:spcBef>
                <a:spcPts val="0"/>
              </a:spcBef>
              <a:spcAft>
                <a:spcPts val="0"/>
              </a:spcAft>
              <a:buClr>
                <a:srgbClr val="006600"/>
              </a:buClr>
              <a:buSzPct val="100000"/>
              <a:buFont typeface="Helvetica Neue"/>
              <a:buNone/>
            </a:pPr>
            <a:r>
              <a:rPr b="1" lang="en-US">
                <a:solidFill>
                  <a:srgbClr val="006600"/>
                </a:solidFill>
              </a:rPr>
              <a:t>Scheduling Criteria</a:t>
            </a:r>
            <a:endParaRPr b="1">
              <a:solidFill>
                <a:srgbClr val="006600"/>
              </a:solidFill>
            </a:endParaRPr>
          </a:p>
        </p:txBody>
      </p:sp>
      <p:sp>
        <p:nvSpPr>
          <p:cNvPr id="634" name="Google Shape;634;p64"/>
          <p:cNvSpPr txBox="1"/>
          <p:nvPr>
            <p:ph idx="1" type="body"/>
          </p:nvPr>
        </p:nvSpPr>
        <p:spPr>
          <a:xfrm>
            <a:off x="251521" y="1052736"/>
            <a:ext cx="8437439" cy="5544616"/>
          </a:xfrm>
          <a:prstGeom prst="rect">
            <a:avLst/>
          </a:prstGeom>
          <a:noFill/>
          <a:ln>
            <a:noFill/>
          </a:ln>
        </p:spPr>
        <p:txBody>
          <a:bodyPr anchorCtr="0" anchor="t" bIns="45700" lIns="91425" spcFirstLastPara="1" rIns="91425" wrap="square" tIns="45700">
            <a:noAutofit/>
          </a:bodyPr>
          <a:lstStyle/>
          <a:p>
            <a:pPr indent="-274320" lvl="0" marL="274320" rtl="0" algn="l">
              <a:lnSpc>
                <a:spcPct val="93000"/>
              </a:lnSpc>
              <a:spcBef>
                <a:spcPts val="0"/>
              </a:spcBef>
              <a:spcAft>
                <a:spcPts val="0"/>
              </a:spcAft>
              <a:buSzPts val="1900"/>
              <a:buChar char="⚫"/>
            </a:pPr>
            <a:r>
              <a:rPr lang="en-US" sz="2000"/>
              <a:t>Different CPU scheduling algorithms have different properties</a:t>
            </a:r>
            <a:endParaRPr sz="2000"/>
          </a:p>
          <a:p>
            <a:pPr indent="-247015" lvl="1" marL="640080" rtl="0" algn="l">
              <a:lnSpc>
                <a:spcPct val="90000"/>
              </a:lnSpc>
              <a:spcBef>
                <a:spcPts val="700"/>
              </a:spcBef>
              <a:spcAft>
                <a:spcPts val="0"/>
              </a:spcAft>
              <a:buSzPts val="2040"/>
              <a:buChar char="⚫"/>
            </a:pPr>
            <a:r>
              <a:rPr b="1" lang="en-US">
                <a:solidFill>
                  <a:srgbClr val="FF0000"/>
                </a:solidFill>
              </a:rPr>
              <a:t>CPU utilization</a:t>
            </a:r>
            <a:r>
              <a:rPr lang="en-US">
                <a:solidFill>
                  <a:srgbClr val="FF0000"/>
                </a:solidFill>
              </a:rPr>
              <a:t> </a:t>
            </a:r>
            <a:r>
              <a:rPr lang="en-US"/>
              <a:t>– keep CPU as busy as possible</a:t>
            </a:r>
            <a:endParaRPr/>
          </a:p>
          <a:p>
            <a:pPr indent="-247015" lvl="2" marL="914400" rtl="0" algn="l">
              <a:lnSpc>
                <a:spcPct val="90000"/>
              </a:lnSpc>
              <a:spcBef>
                <a:spcPts val="700"/>
              </a:spcBef>
              <a:spcAft>
                <a:spcPts val="0"/>
              </a:spcAft>
              <a:buSzPts val="1120"/>
              <a:buChar char="⚫"/>
            </a:pPr>
            <a:r>
              <a:rPr lang="en-US" sz="1600"/>
              <a:t>CPU utilization ranges from 0% to 100%</a:t>
            </a:r>
            <a:endParaRPr sz="1600"/>
          </a:p>
          <a:p>
            <a:pPr indent="-247015" lvl="2" marL="914400" rtl="0" algn="l">
              <a:lnSpc>
                <a:spcPct val="90000"/>
              </a:lnSpc>
              <a:spcBef>
                <a:spcPts val="700"/>
              </a:spcBef>
              <a:spcAft>
                <a:spcPts val="0"/>
              </a:spcAft>
              <a:buSzPts val="1120"/>
              <a:buChar char="⚫"/>
            </a:pPr>
            <a:r>
              <a:rPr lang="en-US" sz="1600"/>
              <a:t>Lightly loaded system 🡪 40%</a:t>
            </a:r>
            <a:endParaRPr sz="1600"/>
          </a:p>
          <a:p>
            <a:pPr indent="-247015" lvl="2" marL="914400" rtl="0" algn="l">
              <a:lnSpc>
                <a:spcPct val="90000"/>
              </a:lnSpc>
              <a:spcBef>
                <a:spcPts val="700"/>
              </a:spcBef>
              <a:spcAft>
                <a:spcPts val="0"/>
              </a:spcAft>
              <a:buSzPts val="1120"/>
              <a:buChar char="⚫"/>
            </a:pPr>
            <a:r>
              <a:rPr lang="en-US" sz="1600"/>
              <a:t>Heavily loaded system 🡪 90%</a:t>
            </a:r>
            <a:endParaRPr sz="1600"/>
          </a:p>
          <a:p>
            <a:pPr indent="-175895" lvl="2" marL="914400" rtl="0" algn="l">
              <a:lnSpc>
                <a:spcPct val="90000"/>
              </a:lnSpc>
              <a:spcBef>
                <a:spcPts val="700"/>
              </a:spcBef>
              <a:spcAft>
                <a:spcPts val="0"/>
              </a:spcAft>
              <a:buSzPts val="1120"/>
              <a:buNone/>
            </a:pPr>
            <a:r>
              <a:t/>
            </a:r>
            <a:endParaRPr sz="1600"/>
          </a:p>
          <a:p>
            <a:pPr indent="-247015" lvl="1" marL="640080" rtl="0" algn="l">
              <a:lnSpc>
                <a:spcPct val="90000"/>
              </a:lnSpc>
              <a:spcBef>
                <a:spcPts val="700"/>
              </a:spcBef>
              <a:spcAft>
                <a:spcPts val="0"/>
              </a:spcAft>
              <a:buSzPts val="2040"/>
              <a:buChar char="⚫"/>
            </a:pPr>
            <a:r>
              <a:rPr b="1" lang="en-US">
                <a:solidFill>
                  <a:srgbClr val="FF0000"/>
                </a:solidFill>
              </a:rPr>
              <a:t>Throughput</a:t>
            </a:r>
            <a:r>
              <a:rPr lang="en-US">
                <a:solidFill>
                  <a:srgbClr val="FF0000"/>
                </a:solidFill>
              </a:rPr>
              <a:t> </a:t>
            </a:r>
            <a:r>
              <a:rPr lang="en-US"/>
              <a:t> = Number of processes completed /Unit time</a:t>
            </a:r>
            <a:endParaRPr/>
          </a:p>
          <a:p>
            <a:pPr indent="-247015" lvl="1" marL="640080" rtl="0" algn="l">
              <a:lnSpc>
                <a:spcPct val="90000"/>
              </a:lnSpc>
              <a:spcBef>
                <a:spcPts val="700"/>
              </a:spcBef>
              <a:spcAft>
                <a:spcPts val="0"/>
              </a:spcAft>
              <a:buSzPts val="2040"/>
              <a:buChar char="⚫"/>
            </a:pPr>
            <a:r>
              <a:rPr b="1" lang="en-US">
                <a:solidFill>
                  <a:srgbClr val="FF0000"/>
                </a:solidFill>
              </a:rPr>
              <a:t>Response time</a:t>
            </a:r>
            <a:r>
              <a:rPr lang="en-US">
                <a:solidFill>
                  <a:srgbClr val="FF0000"/>
                </a:solidFill>
              </a:rPr>
              <a:t> </a:t>
            </a:r>
            <a:r>
              <a:rPr lang="en-US"/>
              <a:t>– amount of time it takes from when a request was submitted until the first response occurs</a:t>
            </a:r>
            <a:endParaRPr/>
          </a:p>
          <a:p>
            <a:pPr indent="-247015" lvl="1" marL="640080" rtl="0" algn="l">
              <a:lnSpc>
                <a:spcPct val="90000"/>
              </a:lnSpc>
              <a:spcBef>
                <a:spcPts val="700"/>
              </a:spcBef>
              <a:spcAft>
                <a:spcPts val="0"/>
              </a:spcAft>
              <a:buSzPts val="2040"/>
              <a:buChar char="⚫"/>
            </a:pPr>
            <a:r>
              <a:rPr b="1" lang="en-US">
                <a:solidFill>
                  <a:srgbClr val="FF0000"/>
                </a:solidFill>
              </a:rPr>
              <a:t>Waiting time</a:t>
            </a:r>
            <a:r>
              <a:rPr lang="en-US">
                <a:solidFill>
                  <a:srgbClr val="FF0000"/>
                </a:solidFill>
              </a:rPr>
              <a:t> </a:t>
            </a:r>
            <a:r>
              <a:rPr lang="en-US"/>
              <a:t>– the amount of time the processes has been waiting in the ready queue </a:t>
            </a:r>
            <a:endParaRPr/>
          </a:p>
          <a:p>
            <a:pPr indent="-247015" lvl="1" marL="640080" rtl="0" algn="l">
              <a:lnSpc>
                <a:spcPct val="90000"/>
              </a:lnSpc>
              <a:spcBef>
                <a:spcPts val="700"/>
              </a:spcBef>
              <a:spcAft>
                <a:spcPts val="0"/>
              </a:spcAft>
              <a:buSzPts val="2040"/>
              <a:buChar char="⚫"/>
            </a:pPr>
            <a:r>
              <a:rPr b="1" lang="en-US">
                <a:solidFill>
                  <a:srgbClr val="FF0000"/>
                </a:solidFill>
              </a:rPr>
              <a:t>Turnaround time</a:t>
            </a:r>
            <a:r>
              <a:rPr lang="en-US">
                <a:solidFill>
                  <a:srgbClr val="FF0000"/>
                </a:solidFill>
              </a:rPr>
              <a:t> </a:t>
            </a:r>
            <a:r>
              <a:rPr lang="en-US"/>
              <a:t>– amount of time to execute a particular process from the time of submission through the time of completion</a:t>
            </a:r>
            <a:endParaRPr/>
          </a:p>
        </p:txBody>
      </p:sp>
      <p:pic>
        <p:nvPicPr>
          <p:cNvPr descr="pngfind.com-kingpin-png-4152286 (1).png" id="635" name="Google Shape;635;p64"/>
          <p:cNvPicPr preferRelativeResize="0"/>
          <p:nvPr/>
        </p:nvPicPr>
        <p:blipFill rotWithShape="1">
          <a:blip r:embed="rId3">
            <a:alphaModFix/>
          </a:blip>
          <a:srcRect b="0" l="0" r="0" t="0"/>
          <a:stretch/>
        </p:blipFill>
        <p:spPr>
          <a:xfrm>
            <a:off x="7164288" y="180628"/>
            <a:ext cx="1625600" cy="533400"/>
          </a:xfrm>
          <a:prstGeom prst="rect">
            <a:avLst/>
          </a:prstGeom>
          <a:noFill/>
          <a:ln>
            <a:noFill/>
          </a:ln>
        </p:spPr>
      </p:pic>
      <p:sp>
        <p:nvSpPr>
          <p:cNvPr id="636" name="Google Shape;636;p6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65"/>
          <p:cNvSpPr txBox="1"/>
          <p:nvPr>
            <p:ph type="title"/>
          </p:nvPr>
        </p:nvSpPr>
        <p:spPr>
          <a:xfrm>
            <a:off x="467544" y="404664"/>
            <a:ext cx="8229600" cy="66335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Scheduling Algorithms</a:t>
            </a:r>
            <a:endParaRPr b="1">
              <a:solidFill>
                <a:srgbClr val="006600"/>
              </a:solidFill>
            </a:endParaRPr>
          </a:p>
        </p:txBody>
      </p:sp>
      <p:sp>
        <p:nvSpPr>
          <p:cNvPr id="642" name="Google Shape;642;p65"/>
          <p:cNvSpPr txBox="1"/>
          <p:nvPr>
            <p:ph idx="1" type="body"/>
          </p:nvPr>
        </p:nvSpPr>
        <p:spPr>
          <a:xfrm>
            <a:off x="457200" y="1268760"/>
            <a:ext cx="8229600" cy="5208240"/>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SzPts val="2470"/>
              <a:buFont typeface="Calibri"/>
              <a:buAutoNum type="arabicPeriod"/>
            </a:pPr>
            <a:r>
              <a:rPr lang="en-US"/>
              <a:t>First-Come, First-Served (FCFS) Scheduling</a:t>
            </a:r>
            <a:endParaRPr/>
          </a:p>
          <a:p>
            <a:pPr indent="-457200" lvl="0" marL="457200" rtl="0" algn="l">
              <a:spcBef>
                <a:spcPts val="520"/>
              </a:spcBef>
              <a:spcAft>
                <a:spcPts val="0"/>
              </a:spcAft>
              <a:buSzPts val="2470"/>
              <a:buFont typeface="Calibri"/>
              <a:buAutoNum type="arabicPeriod"/>
            </a:pPr>
            <a:r>
              <a:rPr lang="en-US"/>
              <a:t>Shortest-Job-First (SJF) Scheduling</a:t>
            </a:r>
            <a:endParaRPr/>
          </a:p>
          <a:p>
            <a:pPr indent="-247015" lvl="1" marL="640080" rtl="0" algn="l">
              <a:spcBef>
                <a:spcPts val="480"/>
              </a:spcBef>
              <a:spcAft>
                <a:spcPts val="0"/>
              </a:spcAft>
              <a:buSzPts val="2040"/>
              <a:buChar char="⚫"/>
            </a:pPr>
            <a:r>
              <a:rPr lang="en-US"/>
              <a:t>Simultaneous arrival times</a:t>
            </a:r>
            <a:endParaRPr/>
          </a:p>
          <a:p>
            <a:pPr indent="-247015" lvl="1" marL="640080" rtl="0" algn="l">
              <a:spcBef>
                <a:spcPts val="480"/>
              </a:spcBef>
              <a:spcAft>
                <a:spcPts val="0"/>
              </a:spcAft>
              <a:buSzPts val="2040"/>
              <a:buChar char="⚫"/>
            </a:pPr>
            <a:r>
              <a:rPr lang="en-US"/>
              <a:t>Varied arrival times</a:t>
            </a:r>
            <a:endParaRPr/>
          </a:p>
          <a:p>
            <a:pPr indent="-247015" lvl="1" marL="640080" rtl="0" algn="l">
              <a:spcBef>
                <a:spcPts val="480"/>
              </a:spcBef>
              <a:spcAft>
                <a:spcPts val="0"/>
              </a:spcAft>
              <a:buSzPts val="2040"/>
              <a:buChar char="⚫"/>
            </a:pPr>
            <a:r>
              <a:rPr lang="en-US"/>
              <a:t>Preemptive SJF with varied arrival times = Shortest-remaining time First (SRT) Scheduling</a:t>
            </a:r>
            <a:endParaRPr/>
          </a:p>
          <a:p>
            <a:pPr indent="-457200" lvl="0" marL="457200" rtl="0" algn="l">
              <a:spcBef>
                <a:spcPts val="520"/>
              </a:spcBef>
              <a:spcAft>
                <a:spcPts val="0"/>
              </a:spcAft>
              <a:buSzPts val="2470"/>
              <a:buFont typeface="Calibri"/>
              <a:buAutoNum type="arabicPeriod"/>
            </a:pPr>
            <a:r>
              <a:rPr lang="en-US"/>
              <a:t>Priority Scheduling</a:t>
            </a:r>
            <a:endParaRPr/>
          </a:p>
          <a:p>
            <a:pPr indent="-247015" lvl="1" marL="640080" rtl="0" algn="l">
              <a:spcBef>
                <a:spcPts val="480"/>
              </a:spcBef>
              <a:spcAft>
                <a:spcPts val="0"/>
              </a:spcAft>
              <a:buSzPts val="2040"/>
              <a:buChar char="⚫"/>
            </a:pPr>
            <a:r>
              <a:rPr lang="en-US"/>
              <a:t>Preemptive &amp; non preemptive</a:t>
            </a:r>
            <a:endParaRPr/>
          </a:p>
          <a:p>
            <a:pPr indent="-457200" lvl="0" marL="457200" rtl="0" algn="l">
              <a:spcBef>
                <a:spcPts val="520"/>
              </a:spcBef>
              <a:spcAft>
                <a:spcPts val="0"/>
              </a:spcAft>
              <a:buSzPts val="2470"/>
              <a:buFont typeface="Calibri"/>
              <a:buAutoNum type="arabicPeriod"/>
            </a:pPr>
            <a:r>
              <a:rPr lang="en-US"/>
              <a:t>Round robin scheduling</a:t>
            </a:r>
            <a:endParaRPr/>
          </a:p>
          <a:p>
            <a:pPr indent="-457200" lvl="0" marL="457200" rtl="0" algn="l">
              <a:spcBef>
                <a:spcPts val="520"/>
              </a:spcBef>
              <a:spcAft>
                <a:spcPts val="0"/>
              </a:spcAft>
              <a:buSzPts val="2470"/>
              <a:buFont typeface="Calibri"/>
              <a:buAutoNum type="arabicPeriod"/>
            </a:pPr>
            <a:r>
              <a:rPr lang="en-US"/>
              <a:t>Multi-level Queue Scheduling</a:t>
            </a:r>
            <a:endParaRPr/>
          </a:p>
          <a:p>
            <a:pPr indent="-457200" lvl="0" marL="457200" rtl="0" algn="l">
              <a:spcBef>
                <a:spcPts val="520"/>
              </a:spcBef>
              <a:spcAft>
                <a:spcPts val="0"/>
              </a:spcAft>
              <a:buSzPts val="2470"/>
              <a:buFont typeface="Calibri"/>
              <a:buAutoNum type="arabicPeriod"/>
            </a:pPr>
            <a:r>
              <a:rPr lang="en-US"/>
              <a:t>Multilevel Feedback Queue Scheduling</a:t>
            </a:r>
            <a:endParaRPr/>
          </a:p>
          <a:p>
            <a:pPr indent="-300355" lvl="0" marL="457200" rtl="0" algn="l">
              <a:spcBef>
                <a:spcPts val="520"/>
              </a:spcBef>
              <a:spcAft>
                <a:spcPts val="0"/>
              </a:spcAft>
              <a:buSzPts val="2470"/>
              <a:buFont typeface="Calibri"/>
              <a:buNone/>
            </a:pPr>
            <a:r>
              <a:t/>
            </a:r>
            <a:endParaRPr/>
          </a:p>
          <a:p>
            <a:pPr indent="-117475" lvl="0" marL="274320" rtl="0" algn="l">
              <a:spcBef>
                <a:spcPts val="520"/>
              </a:spcBef>
              <a:spcAft>
                <a:spcPts val="0"/>
              </a:spcAft>
              <a:buSzPts val="2470"/>
              <a:buNone/>
            </a:pPr>
            <a:r>
              <a:t/>
            </a:r>
            <a:endParaRPr/>
          </a:p>
        </p:txBody>
      </p:sp>
      <p:pic>
        <p:nvPicPr>
          <p:cNvPr descr="pngfind.com-kingpin-png-4152286 (1).png" id="643" name="Google Shape;643;p65"/>
          <p:cNvPicPr preferRelativeResize="0"/>
          <p:nvPr/>
        </p:nvPicPr>
        <p:blipFill rotWithShape="1">
          <a:blip r:embed="rId3">
            <a:alphaModFix/>
          </a:blip>
          <a:srcRect b="0" l="0" r="0" t="0"/>
          <a:stretch/>
        </p:blipFill>
        <p:spPr>
          <a:xfrm>
            <a:off x="7308304" y="202940"/>
            <a:ext cx="1625600" cy="533400"/>
          </a:xfrm>
          <a:prstGeom prst="rect">
            <a:avLst/>
          </a:prstGeom>
          <a:noFill/>
          <a:ln>
            <a:noFill/>
          </a:ln>
        </p:spPr>
      </p:pic>
      <p:sp>
        <p:nvSpPr>
          <p:cNvPr id="644" name="Google Shape;644;p65"/>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66"/>
          <p:cNvSpPr txBox="1"/>
          <p:nvPr>
            <p:ph type="title"/>
          </p:nvPr>
        </p:nvSpPr>
        <p:spPr>
          <a:xfrm>
            <a:off x="457200" y="533400"/>
            <a:ext cx="8229600" cy="879376"/>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First-Come, First-Served (FCFS) Scheduling</a:t>
            </a:r>
            <a:endParaRPr b="1">
              <a:solidFill>
                <a:srgbClr val="006600"/>
              </a:solidFill>
            </a:endParaRPr>
          </a:p>
        </p:txBody>
      </p:sp>
      <p:sp>
        <p:nvSpPr>
          <p:cNvPr id="650" name="Google Shape;650;p66"/>
          <p:cNvSpPr txBox="1"/>
          <p:nvPr>
            <p:ph idx="1" type="body"/>
          </p:nvPr>
        </p:nvSpPr>
        <p:spPr>
          <a:xfrm>
            <a:off x="457200" y="1772817"/>
            <a:ext cx="8229600" cy="4704184"/>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470"/>
              <a:buChar char="⚫"/>
            </a:pPr>
            <a:r>
              <a:rPr lang="en-US"/>
              <a:t>The first entered job is the first one to be serviced.</a:t>
            </a:r>
            <a:endParaRPr/>
          </a:p>
          <a:p>
            <a:pPr indent="-117475" lvl="0" marL="274320" rtl="0" algn="l">
              <a:spcBef>
                <a:spcPts val="520"/>
              </a:spcBef>
              <a:spcAft>
                <a:spcPts val="0"/>
              </a:spcAft>
              <a:buSzPts val="2470"/>
              <a:buNone/>
            </a:pPr>
            <a:r>
              <a:t/>
            </a:r>
            <a:endParaRPr/>
          </a:p>
          <a:p>
            <a:pPr indent="-117475" lvl="0" marL="274320" rtl="0" algn="l">
              <a:spcBef>
                <a:spcPts val="520"/>
              </a:spcBef>
              <a:spcAft>
                <a:spcPts val="0"/>
              </a:spcAft>
              <a:buSzPts val="2470"/>
              <a:buNone/>
            </a:pPr>
            <a:r>
              <a:t/>
            </a:r>
            <a:endParaRPr/>
          </a:p>
          <a:p>
            <a:pPr indent="-274320" lvl="0" marL="274320" rtl="0" algn="l">
              <a:spcBef>
                <a:spcPts val="520"/>
              </a:spcBef>
              <a:spcAft>
                <a:spcPts val="0"/>
              </a:spcAft>
              <a:buSzPts val="2470"/>
              <a:buChar char="⚫"/>
            </a:pPr>
            <a:r>
              <a:rPr lang="en-US"/>
              <a:t>Example: Three processes arrive in order P1, P2, P3.</a:t>
            </a:r>
            <a:endParaRPr/>
          </a:p>
          <a:p>
            <a:pPr indent="-247015" lvl="1" marL="640080" rtl="0" algn="l">
              <a:spcBef>
                <a:spcPts val="480"/>
              </a:spcBef>
              <a:spcAft>
                <a:spcPts val="0"/>
              </a:spcAft>
              <a:buSzPts val="2040"/>
              <a:buChar char="⚫"/>
            </a:pPr>
            <a:r>
              <a:rPr lang="en-US"/>
              <a:t>P1 burst time: 24</a:t>
            </a:r>
            <a:endParaRPr/>
          </a:p>
          <a:p>
            <a:pPr indent="-247015" lvl="1" marL="640080" rtl="0" algn="l">
              <a:spcBef>
                <a:spcPts val="480"/>
              </a:spcBef>
              <a:spcAft>
                <a:spcPts val="0"/>
              </a:spcAft>
              <a:buSzPts val="2040"/>
              <a:buChar char="⚫"/>
            </a:pPr>
            <a:r>
              <a:rPr lang="en-US"/>
              <a:t>P2 burst time: 3</a:t>
            </a:r>
            <a:endParaRPr/>
          </a:p>
          <a:p>
            <a:pPr indent="-247015" lvl="1" marL="640080" rtl="0" algn="l">
              <a:spcBef>
                <a:spcPts val="480"/>
              </a:spcBef>
              <a:spcAft>
                <a:spcPts val="0"/>
              </a:spcAft>
              <a:buSzPts val="2040"/>
              <a:buChar char="⚫"/>
            </a:pPr>
            <a:r>
              <a:rPr lang="en-US"/>
              <a:t>P3 burst time: 3</a:t>
            </a:r>
            <a:endParaRPr/>
          </a:p>
          <a:p>
            <a:pPr indent="-117475" lvl="1" marL="640080" rtl="0" algn="l">
              <a:spcBef>
                <a:spcPts val="480"/>
              </a:spcBef>
              <a:spcAft>
                <a:spcPts val="0"/>
              </a:spcAft>
              <a:buSzPts val="2040"/>
              <a:buNone/>
            </a:pPr>
            <a:r>
              <a:t/>
            </a:r>
            <a:endParaRPr/>
          </a:p>
          <a:p>
            <a:pPr indent="-117475" lvl="1" marL="640080" rtl="0" algn="l">
              <a:spcBef>
                <a:spcPts val="480"/>
              </a:spcBef>
              <a:spcAft>
                <a:spcPts val="0"/>
              </a:spcAft>
              <a:buSzPts val="2040"/>
              <a:buNone/>
            </a:pPr>
            <a:r>
              <a:t/>
            </a:r>
            <a:endParaRPr/>
          </a:p>
          <a:p>
            <a:pPr indent="-274320" lvl="0" marL="274320" rtl="0" algn="l">
              <a:spcBef>
                <a:spcPts val="520"/>
              </a:spcBef>
              <a:spcAft>
                <a:spcPts val="0"/>
              </a:spcAft>
              <a:buSzPts val="2470"/>
              <a:buChar char="⚫"/>
            </a:pPr>
            <a:r>
              <a:rPr lang="en-US"/>
              <a:t>Draw the Gantt Chart and compute Average Waiting Time and Average Completion Time.</a:t>
            </a:r>
            <a:endParaRPr/>
          </a:p>
          <a:p>
            <a:pPr indent="-117475" lvl="0" marL="274320" rtl="0" algn="l">
              <a:spcBef>
                <a:spcPts val="520"/>
              </a:spcBef>
              <a:spcAft>
                <a:spcPts val="0"/>
              </a:spcAft>
              <a:buSzPts val="2470"/>
              <a:buNone/>
            </a:pPr>
            <a:r>
              <a:t/>
            </a:r>
            <a:endParaRPr/>
          </a:p>
          <a:p>
            <a:pPr indent="-117475" lvl="0" marL="274320" rtl="0" algn="l">
              <a:spcBef>
                <a:spcPts val="520"/>
              </a:spcBef>
              <a:spcAft>
                <a:spcPts val="0"/>
              </a:spcAft>
              <a:buSzPts val="2470"/>
              <a:buNone/>
            </a:pPr>
            <a:r>
              <a:t/>
            </a:r>
            <a:endParaRPr/>
          </a:p>
        </p:txBody>
      </p:sp>
      <p:pic>
        <p:nvPicPr>
          <p:cNvPr descr="pngfind.com-kingpin-png-4152286 (1).png" id="651" name="Google Shape;651;p66"/>
          <p:cNvPicPr preferRelativeResize="0"/>
          <p:nvPr/>
        </p:nvPicPr>
        <p:blipFill rotWithShape="1">
          <a:blip r:embed="rId3">
            <a:alphaModFix/>
          </a:blip>
          <a:srcRect b="0" l="0" r="0" t="0"/>
          <a:stretch/>
        </p:blipFill>
        <p:spPr>
          <a:xfrm>
            <a:off x="7380312" y="180790"/>
            <a:ext cx="1625600" cy="533400"/>
          </a:xfrm>
          <a:prstGeom prst="rect">
            <a:avLst/>
          </a:prstGeom>
          <a:noFill/>
          <a:ln>
            <a:noFill/>
          </a:ln>
        </p:spPr>
      </p:pic>
      <p:sp>
        <p:nvSpPr>
          <p:cNvPr id="652" name="Google Shape;652;p66"/>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67"/>
          <p:cNvSpPr txBox="1"/>
          <p:nvPr>
            <p:ph type="title"/>
          </p:nvPr>
        </p:nvSpPr>
        <p:spPr>
          <a:xfrm>
            <a:off x="539553" y="476673"/>
            <a:ext cx="8207127" cy="639167"/>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First-Come, First-Served (FCFS)</a:t>
            </a:r>
            <a:endParaRPr b="1">
              <a:solidFill>
                <a:srgbClr val="006600"/>
              </a:solidFill>
            </a:endParaRPr>
          </a:p>
        </p:txBody>
      </p:sp>
      <p:sp>
        <p:nvSpPr>
          <p:cNvPr id="658" name="Google Shape;658;p67"/>
          <p:cNvSpPr txBox="1"/>
          <p:nvPr>
            <p:ph idx="1" type="body"/>
          </p:nvPr>
        </p:nvSpPr>
        <p:spPr>
          <a:xfrm>
            <a:off x="685354" y="1268761"/>
            <a:ext cx="8207127" cy="5472608"/>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rtl="0" algn="l">
              <a:spcBef>
                <a:spcPts val="0"/>
              </a:spcBef>
              <a:spcAft>
                <a:spcPts val="0"/>
              </a:spcAft>
              <a:buSzPct val="95000"/>
              <a:buChar char="⚫"/>
            </a:pPr>
            <a:r>
              <a:rPr lang="en-US"/>
              <a:t>Example: Three processes arrive in order P1, P2, P3.</a:t>
            </a:r>
            <a:endParaRPr/>
          </a:p>
          <a:p>
            <a:pPr indent="-247015" lvl="1" marL="640080" rtl="0" algn="l">
              <a:spcBef>
                <a:spcPts val="336"/>
              </a:spcBef>
              <a:spcAft>
                <a:spcPts val="0"/>
              </a:spcAft>
              <a:buSzPct val="85000"/>
              <a:buChar char="⚫"/>
            </a:pPr>
            <a:r>
              <a:rPr lang="en-US"/>
              <a:t>P1 burst time: 24</a:t>
            </a:r>
            <a:endParaRPr/>
          </a:p>
          <a:p>
            <a:pPr indent="-247015" lvl="1" marL="640080" rtl="0" algn="l">
              <a:spcBef>
                <a:spcPts val="336"/>
              </a:spcBef>
              <a:spcAft>
                <a:spcPts val="0"/>
              </a:spcAft>
              <a:buSzPct val="85000"/>
              <a:buChar char="⚫"/>
            </a:pPr>
            <a:r>
              <a:rPr lang="en-US"/>
              <a:t>P2 burst time: 3</a:t>
            </a:r>
            <a:endParaRPr/>
          </a:p>
          <a:p>
            <a:pPr indent="-247015" lvl="1" marL="640080" rtl="0" algn="l">
              <a:spcBef>
                <a:spcPts val="336"/>
              </a:spcBef>
              <a:spcAft>
                <a:spcPts val="0"/>
              </a:spcAft>
              <a:buSzPct val="85000"/>
              <a:buChar char="⚫"/>
            </a:pPr>
            <a:r>
              <a:rPr lang="en-US"/>
              <a:t>P3 burst time: 3</a:t>
            </a:r>
            <a:endParaRPr/>
          </a:p>
          <a:p>
            <a:pPr indent="-156337" lvl="1" marL="640080" rtl="0" algn="l">
              <a:spcBef>
                <a:spcPts val="336"/>
              </a:spcBef>
              <a:spcAft>
                <a:spcPts val="0"/>
              </a:spcAft>
              <a:buSzPct val="85000"/>
              <a:buNone/>
            </a:pPr>
            <a:r>
              <a:t/>
            </a:r>
            <a:endParaRPr/>
          </a:p>
          <a:p>
            <a:pPr indent="-274320" lvl="0" marL="274320" rtl="0" algn="l">
              <a:spcBef>
                <a:spcPts val="364"/>
              </a:spcBef>
              <a:spcAft>
                <a:spcPts val="0"/>
              </a:spcAft>
              <a:buSzPct val="95000"/>
              <a:buChar char="⚫"/>
            </a:pPr>
            <a:r>
              <a:rPr lang="en-US">
                <a:solidFill>
                  <a:srgbClr val="FF0000"/>
                </a:solidFill>
              </a:rPr>
              <a:t>Waiting Time</a:t>
            </a:r>
            <a:endParaRPr>
              <a:solidFill>
                <a:srgbClr val="FF0000"/>
              </a:solidFill>
            </a:endParaRPr>
          </a:p>
          <a:p>
            <a:pPr indent="-247015" lvl="1" marL="640080" rtl="0" algn="l">
              <a:spcBef>
                <a:spcPts val="336"/>
              </a:spcBef>
              <a:spcAft>
                <a:spcPts val="0"/>
              </a:spcAft>
              <a:buSzPct val="85000"/>
              <a:buChar char="⚫"/>
            </a:pPr>
            <a:r>
              <a:rPr lang="en-US"/>
              <a:t>P1: 0</a:t>
            </a:r>
            <a:endParaRPr/>
          </a:p>
          <a:p>
            <a:pPr indent="-247015" lvl="1" marL="640080" rtl="0" algn="l">
              <a:spcBef>
                <a:spcPts val="336"/>
              </a:spcBef>
              <a:spcAft>
                <a:spcPts val="0"/>
              </a:spcAft>
              <a:buSzPct val="85000"/>
              <a:buChar char="⚫"/>
            </a:pPr>
            <a:r>
              <a:rPr lang="en-US"/>
              <a:t>P2: 24</a:t>
            </a:r>
            <a:endParaRPr/>
          </a:p>
          <a:p>
            <a:pPr indent="-247015" lvl="1" marL="640080" rtl="0" algn="l">
              <a:spcBef>
                <a:spcPts val="336"/>
              </a:spcBef>
              <a:spcAft>
                <a:spcPts val="0"/>
              </a:spcAft>
              <a:buSzPct val="85000"/>
              <a:buChar char="⚫"/>
            </a:pPr>
            <a:r>
              <a:rPr lang="en-US"/>
              <a:t>P3: 27</a:t>
            </a:r>
            <a:endParaRPr/>
          </a:p>
          <a:p>
            <a:pPr indent="-156337" lvl="1" marL="640080" rtl="0" algn="l">
              <a:spcBef>
                <a:spcPts val="336"/>
              </a:spcBef>
              <a:spcAft>
                <a:spcPts val="0"/>
              </a:spcAft>
              <a:buSzPct val="85000"/>
              <a:buNone/>
            </a:pPr>
            <a:r>
              <a:t/>
            </a:r>
            <a:endParaRPr/>
          </a:p>
          <a:p>
            <a:pPr indent="-274320" lvl="0" marL="274320" rtl="0" algn="l">
              <a:spcBef>
                <a:spcPts val="364"/>
              </a:spcBef>
              <a:spcAft>
                <a:spcPts val="0"/>
              </a:spcAft>
              <a:buSzPct val="95000"/>
              <a:buChar char="⚫"/>
            </a:pPr>
            <a:r>
              <a:rPr lang="en-US">
                <a:solidFill>
                  <a:srgbClr val="FF0000"/>
                </a:solidFill>
              </a:rPr>
              <a:t>Completion Time</a:t>
            </a:r>
            <a:endParaRPr/>
          </a:p>
          <a:p>
            <a:pPr indent="-247015" lvl="1" marL="640080" rtl="0" algn="l">
              <a:spcBef>
                <a:spcPts val="336"/>
              </a:spcBef>
              <a:spcAft>
                <a:spcPts val="0"/>
              </a:spcAft>
              <a:buSzPct val="85000"/>
              <a:buChar char="⚫"/>
            </a:pPr>
            <a:r>
              <a:rPr lang="en-US"/>
              <a:t>P1: 24</a:t>
            </a:r>
            <a:endParaRPr/>
          </a:p>
          <a:p>
            <a:pPr indent="-247015" lvl="1" marL="640080" rtl="0" algn="l">
              <a:spcBef>
                <a:spcPts val="336"/>
              </a:spcBef>
              <a:spcAft>
                <a:spcPts val="0"/>
              </a:spcAft>
              <a:buSzPct val="85000"/>
              <a:buChar char="⚫"/>
            </a:pPr>
            <a:r>
              <a:rPr lang="en-US"/>
              <a:t>P2: 27</a:t>
            </a:r>
            <a:endParaRPr/>
          </a:p>
          <a:p>
            <a:pPr indent="-247015" lvl="1" marL="640080" rtl="0" algn="l">
              <a:spcBef>
                <a:spcPts val="336"/>
              </a:spcBef>
              <a:spcAft>
                <a:spcPts val="0"/>
              </a:spcAft>
              <a:buSzPct val="85000"/>
              <a:buChar char="⚫"/>
            </a:pPr>
            <a:r>
              <a:rPr lang="en-US"/>
              <a:t>P3: 30</a:t>
            </a:r>
            <a:endParaRPr/>
          </a:p>
          <a:p>
            <a:pPr indent="-156337" lvl="1" marL="640080" rtl="0" algn="l">
              <a:spcBef>
                <a:spcPts val="336"/>
              </a:spcBef>
              <a:spcAft>
                <a:spcPts val="0"/>
              </a:spcAft>
              <a:buSzPct val="85000"/>
              <a:buNone/>
            </a:pPr>
            <a:r>
              <a:t/>
            </a:r>
            <a:endParaRPr/>
          </a:p>
          <a:p>
            <a:pPr indent="-274320" lvl="0" marL="274320" rtl="0" algn="l">
              <a:spcBef>
                <a:spcPts val="364"/>
              </a:spcBef>
              <a:spcAft>
                <a:spcPts val="0"/>
              </a:spcAft>
              <a:buSzPct val="95000"/>
              <a:buChar char="⚫"/>
            </a:pPr>
            <a:r>
              <a:rPr lang="en-US"/>
              <a:t>Average Waiting Time: (0+24+27)/3 = </a:t>
            </a:r>
            <a:r>
              <a:rPr b="1" lang="en-US">
                <a:solidFill>
                  <a:srgbClr val="FF0000"/>
                </a:solidFill>
              </a:rPr>
              <a:t>17</a:t>
            </a:r>
            <a:endParaRPr b="1">
              <a:solidFill>
                <a:srgbClr val="FF0000"/>
              </a:solidFill>
            </a:endParaRPr>
          </a:p>
          <a:p>
            <a:pPr indent="-274320" lvl="0" marL="274320" rtl="0" algn="l">
              <a:spcBef>
                <a:spcPts val="364"/>
              </a:spcBef>
              <a:spcAft>
                <a:spcPts val="0"/>
              </a:spcAft>
              <a:buSzPct val="95000"/>
              <a:buChar char="⚫"/>
            </a:pPr>
            <a:r>
              <a:rPr lang="en-US"/>
              <a:t>Average Turnaround time: (24+27+30)/3 =</a:t>
            </a:r>
            <a:r>
              <a:rPr b="1" lang="en-US">
                <a:solidFill>
                  <a:srgbClr val="FF0000"/>
                </a:solidFill>
              </a:rPr>
              <a:t>27</a:t>
            </a:r>
            <a:endParaRPr b="1">
              <a:solidFill>
                <a:srgbClr val="FF0000"/>
              </a:solidFill>
            </a:endParaRPr>
          </a:p>
          <a:p>
            <a:pPr indent="-164528" lvl="0" marL="274320" rtl="0" algn="l">
              <a:spcBef>
                <a:spcPts val="364"/>
              </a:spcBef>
              <a:spcAft>
                <a:spcPts val="0"/>
              </a:spcAft>
              <a:buSzPct val="95000"/>
              <a:buNone/>
            </a:pPr>
            <a:r>
              <a:t/>
            </a:r>
            <a:endParaRPr b="1">
              <a:solidFill>
                <a:srgbClr val="FF0000"/>
              </a:solidFill>
            </a:endParaRPr>
          </a:p>
          <a:p>
            <a:pPr indent="0" lvl="0" marL="0" rtl="0" algn="l">
              <a:spcBef>
                <a:spcPts val="364"/>
              </a:spcBef>
              <a:spcAft>
                <a:spcPts val="0"/>
              </a:spcAft>
              <a:buSzPct val="95000"/>
              <a:buNone/>
            </a:pPr>
            <a:r>
              <a:rPr b="1" lang="en-US">
                <a:solidFill>
                  <a:srgbClr val="FF0000"/>
                </a:solidFill>
              </a:rPr>
              <a:t>Convoy effect (2 mark) </a:t>
            </a:r>
            <a:endParaRPr b="1">
              <a:solidFill>
                <a:srgbClr val="FF0000"/>
              </a:solidFill>
            </a:endParaRPr>
          </a:p>
          <a:p>
            <a:pPr indent="0" lvl="0" marL="0" rtl="0" algn="l">
              <a:spcBef>
                <a:spcPts val="294"/>
              </a:spcBef>
              <a:spcAft>
                <a:spcPts val="0"/>
              </a:spcAft>
              <a:buSzPct val="95000"/>
              <a:buNone/>
            </a:pPr>
            <a:r>
              <a:rPr lang="en-US" sz="2100"/>
              <a:t>All the other processes wait for one long process to finish its execution</a:t>
            </a:r>
            <a:endParaRPr sz="2100"/>
          </a:p>
          <a:p>
            <a:pPr indent="-164528" lvl="0" marL="274320" rtl="0" algn="l">
              <a:spcBef>
                <a:spcPts val="364"/>
              </a:spcBef>
              <a:spcAft>
                <a:spcPts val="0"/>
              </a:spcAft>
              <a:buSzPct val="95000"/>
              <a:buNone/>
            </a:pPr>
            <a:r>
              <a:t/>
            </a:r>
            <a:endParaRPr b="1">
              <a:solidFill>
                <a:srgbClr val="FF0000"/>
              </a:solidFill>
            </a:endParaRPr>
          </a:p>
          <a:p>
            <a:pPr indent="-164528" lvl="0" marL="274320" rtl="0" algn="l">
              <a:spcBef>
                <a:spcPts val="364"/>
              </a:spcBef>
              <a:spcAft>
                <a:spcPts val="0"/>
              </a:spcAft>
              <a:buSzPct val="95000"/>
              <a:buNone/>
            </a:pPr>
            <a:r>
              <a:t/>
            </a:r>
            <a:endParaRPr b="1">
              <a:solidFill>
                <a:srgbClr val="FF0000"/>
              </a:solidFill>
            </a:endParaRPr>
          </a:p>
        </p:txBody>
      </p:sp>
      <p:sp>
        <p:nvSpPr>
          <p:cNvPr id="659" name="Google Shape;659;p67"/>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lang="en-US"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grpSp>
        <p:nvGrpSpPr>
          <p:cNvPr id="660" name="Google Shape;660;p67"/>
          <p:cNvGrpSpPr/>
          <p:nvPr/>
        </p:nvGrpSpPr>
        <p:grpSpPr>
          <a:xfrm>
            <a:off x="4089797" y="2196705"/>
            <a:ext cx="3861325" cy="889855"/>
            <a:chOff x="5816600" y="3505200"/>
            <a:chExt cx="5491662" cy="1265263"/>
          </a:xfrm>
        </p:grpSpPr>
        <p:sp>
          <p:nvSpPr>
            <p:cNvPr id="661" name="Google Shape;661;p67"/>
            <p:cNvSpPr/>
            <p:nvPr/>
          </p:nvSpPr>
          <p:spPr>
            <a:xfrm>
              <a:off x="5969000" y="3505200"/>
              <a:ext cx="3276600" cy="685633"/>
            </a:xfrm>
            <a:prstGeom prst="rect">
              <a:avLst/>
            </a:prstGeom>
            <a:solidFill>
              <a:schemeClr val="accent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200">
                  <a:solidFill>
                    <a:schemeClr val="dk1"/>
                  </a:solidFill>
                  <a:latin typeface="Constantia"/>
                  <a:ea typeface="Constantia"/>
                  <a:cs typeface="Constantia"/>
                  <a:sym typeface="Constantia"/>
                </a:rPr>
                <a:t>P1</a:t>
              </a:r>
              <a:endParaRPr sz="2200">
                <a:solidFill>
                  <a:schemeClr val="dk1"/>
                </a:solidFill>
                <a:latin typeface="Constantia"/>
                <a:ea typeface="Constantia"/>
                <a:cs typeface="Constantia"/>
                <a:sym typeface="Constantia"/>
              </a:endParaRPr>
            </a:p>
          </p:txBody>
        </p:sp>
        <p:sp>
          <p:nvSpPr>
            <p:cNvPr id="662" name="Google Shape;662;p67"/>
            <p:cNvSpPr/>
            <p:nvPr/>
          </p:nvSpPr>
          <p:spPr>
            <a:xfrm>
              <a:off x="9245600" y="3505200"/>
              <a:ext cx="838200" cy="685633"/>
            </a:xfrm>
            <a:prstGeom prst="rect">
              <a:avLst/>
            </a:prstGeom>
            <a:solidFill>
              <a:schemeClr val="accen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P2</a:t>
              </a:r>
              <a:endParaRPr sz="2200">
                <a:solidFill>
                  <a:schemeClr val="dk1"/>
                </a:solidFill>
                <a:latin typeface="Constantia"/>
                <a:ea typeface="Constantia"/>
                <a:cs typeface="Constantia"/>
                <a:sym typeface="Constantia"/>
              </a:endParaRPr>
            </a:p>
          </p:txBody>
        </p:sp>
        <p:sp>
          <p:nvSpPr>
            <p:cNvPr id="663" name="Google Shape;663;p67"/>
            <p:cNvSpPr/>
            <p:nvPr/>
          </p:nvSpPr>
          <p:spPr>
            <a:xfrm>
              <a:off x="10083800" y="3505200"/>
              <a:ext cx="838200" cy="685633"/>
            </a:xfrm>
            <a:prstGeom prst="rect">
              <a:avLst/>
            </a:prstGeom>
            <a:solidFill>
              <a:srgbClr val="FF00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P3</a:t>
              </a:r>
              <a:endParaRPr sz="2200">
                <a:solidFill>
                  <a:schemeClr val="dk1"/>
                </a:solidFill>
                <a:latin typeface="Constantia"/>
                <a:ea typeface="Constantia"/>
                <a:cs typeface="Constantia"/>
                <a:sym typeface="Constantia"/>
              </a:endParaRPr>
            </a:p>
          </p:txBody>
        </p:sp>
        <p:sp>
          <p:nvSpPr>
            <p:cNvPr id="664" name="Google Shape;664;p67"/>
            <p:cNvSpPr txBox="1"/>
            <p:nvPr/>
          </p:nvSpPr>
          <p:spPr>
            <a:xfrm>
              <a:off x="5816600" y="4267200"/>
              <a:ext cx="435903" cy="503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0</a:t>
              </a:r>
              <a:endParaRPr sz="1700">
                <a:solidFill>
                  <a:srgbClr val="000000"/>
                </a:solidFill>
                <a:latin typeface="Helvetica Neue Light"/>
                <a:ea typeface="Helvetica Neue Light"/>
                <a:cs typeface="Helvetica Neue Light"/>
                <a:sym typeface="Helvetica Neue Light"/>
              </a:endParaRPr>
            </a:p>
          </p:txBody>
        </p:sp>
        <p:sp>
          <p:nvSpPr>
            <p:cNvPr id="665" name="Google Shape;665;p67"/>
            <p:cNvSpPr txBox="1"/>
            <p:nvPr/>
          </p:nvSpPr>
          <p:spPr>
            <a:xfrm>
              <a:off x="9007439" y="4267200"/>
              <a:ext cx="609169" cy="503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24</a:t>
              </a:r>
              <a:endParaRPr sz="1700">
                <a:solidFill>
                  <a:srgbClr val="000000"/>
                </a:solidFill>
                <a:latin typeface="Helvetica Neue Light"/>
                <a:ea typeface="Helvetica Neue Light"/>
                <a:cs typeface="Helvetica Neue Light"/>
                <a:sym typeface="Helvetica Neue Light"/>
              </a:endParaRPr>
            </a:p>
          </p:txBody>
        </p:sp>
        <p:sp>
          <p:nvSpPr>
            <p:cNvPr id="666" name="Google Shape;666;p67"/>
            <p:cNvSpPr txBox="1"/>
            <p:nvPr/>
          </p:nvSpPr>
          <p:spPr>
            <a:xfrm>
              <a:off x="9860892" y="4262735"/>
              <a:ext cx="609169" cy="503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27</a:t>
              </a:r>
              <a:endParaRPr sz="1700">
                <a:solidFill>
                  <a:srgbClr val="000000"/>
                </a:solidFill>
                <a:latin typeface="Helvetica Neue Light"/>
                <a:ea typeface="Helvetica Neue Light"/>
                <a:cs typeface="Helvetica Neue Light"/>
                <a:sym typeface="Helvetica Neue Light"/>
              </a:endParaRPr>
            </a:p>
          </p:txBody>
        </p:sp>
        <p:sp>
          <p:nvSpPr>
            <p:cNvPr id="667" name="Google Shape;667;p67"/>
            <p:cNvSpPr txBox="1"/>
            <p:nvPr/>
          </p:nvSpPr>
          <p:spPr>
            <a:xfrm>
              <a:off x="10699093" y="4262735"/>
              <a:ext cx="609169" cy="503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30</a:t>
              </a:r>
              <a:endParaRPr sz="1700">
                <a:solidFill>
                  <a:srgbClr val="000000"/>
                </a:solidFill>
                <a:latin typeface="Helvetica Neue Light"/>
                <a:ea typeface="Helvetica Neue Light"/>
                <a:cs typeface="Helvetica Neue Light"/>
                <a:sym typeface="Helvetica Neue Light"/>
              </a:endParaRPr>
            </a:p>
          </p:txBody>
        </p:sp>
      </p:grpSp>
      <p:pic>
        <p:nvPicPr>
          <p:cNvPr descr="pngfind.com-kingpin-png-4152286 (1).png" id="668" name="Google Shape;668;p67"/>
          <p:cNvPicPr preferRelativeResize="0"/>
          <p:nvPr/>
        </p:nvPicPr>
        <p:blipFill rotWithShape="1">
          <a:blip r:embed="rId3">
            <a:alphaModFix/>
          </a:blip>
          <a:srcRect b="0" l="0" r="0" t="0"/>
          <a:stretch/>
        </p:blipFill>
        <p:spPr>
          <a:xfrm>
            <a:off x="7061200" y="116632"/>
            <a:ext cx="1625600" cy="5334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68"/>
          <p:cNvSpPr txBox="1"/>
          <p:nvPr>
            <p:ph type="title"/>
          </p:nvPr>
        </p:nvSpPr>
        <p:spPr>
          <a:xfrm>
            <a:off x="683568" y="548681"/>
            <a:ext cx="8063111" cy="64807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First-Come, First-Served (FCFS)</a:t>
            </a:r>
            <a:endParaRPr/>
          </a:p>
        </p:txBody>
      </p:sp>
      <p:sp>
        <p:nvSpPr>
          <p:cNvPr id="674" name="Google Shape;674;p68"/>
          <p:cNvSpPr txBox="1"/>
          <p:nvPr>
            <p:ph idx="1" type="body"/>
          </p:nvPr>
        </p:nvSpPr>
        <p:spPr>
          <a:xfrm>
            <a:off x="685355" y="1713384"/>
            <a:ext cx="7773293" cy="418021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What if their order had been P2, P3, P1?</a:t>
            </a:r>
            <a:endParaRPr/>
          </a:p>
          <a:p>
            <a:pPr indent="-247015" lvl="1" marL="640080" rtl="0" algn="l">
              <a:spcBef>
                <a:spcPts val="480"/>
              </a:spcBef>
              <a:spcAft>
                <a:spcPts val="0"/>
              </a:spcAft>
              <a:buSzPts val="2040"/>
              <a:buChar char="⚫"/>
            </a:pPr>
            <a:r>
              <a:rPr lang="en-US"/>
              <a:t>P1 burst time: 24</a:t>
            </a:r>
            <a:endParaRPr/>
          </a:p>
          <a:p>
            <a:pPr indent="-247015" lvl="1" marL="640080" rtl="0" algn="l">
              <a:spcBef>
                <a:spcPts val="480"/>
              </a:spcBef>
              <a:spcAft>
                <a:spcPts val="0"/>
              </a:spcAft>
              <a:buSzPts val="2040"/>
              <a:buChar char="⚫"/>
            </a:pPr>
            <a:r>
              <a:rPr lang="en-US"/>
              <a:t>P2 burst time: 3</a:t>
            </a:r>
            <a:endParaRPr/>
          </a:p>
          <a:p>
            <a:pPr indent="-247015" lvl="1" marL="640080" rtl="0" algn="l">
              <a:spcBef>
                <a:spcPts val="480"/>
              </a:spcBef>
              <a:spcAft>
                <a:spcPts val="0"/>
              </a:spcAft>
              <a:buSzPts val="2040"/>
              <a:buChar char="⚫"/>
            </a:pPr>
            <a:r>
              <a:rPr lang="en-US"/>
              <a:t>P3 burst time: 3</a:t>
            </a:r>
            <a:endParaRPr/>
          </a:p>
        </p:txBody>
      </p:sp>
      <p:sp>
        <p:nvSpPr>
          <p:cNvPr id="675" name="Google Shape;675;p68"/>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lang="en-US"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pic>
        <p:nvPicPr>
          <p:cNvPr descr="pngfind.com-kingpin-png-4152286 (1).png" id="676" name="Google Shape;676;p68"/>
          <p:cNvPicPr preferRelativeResize="0"/>
          <p:nvPr/>
        </p:nvPicPr>
        <p:blipFill rotWithShape="1">
          <a:blip r:embed="rId3">
            <a:alphaModFix/>
          </a:blip>
          <a:srcRect b="0" l="0" r="0" t="0"/>
          <a:stretch/>
        </p:blipFill>
        <p:spPr>
          <a:xfrm>
            <a:off x="7061200" y="119158"/>
            <a:ext cx="1625600" cy="5334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69"/>
          <p:cNvSpPr txBox="1"/>
          <p:nvPr>
            <p:ph type="title"/>
          </p:nvPr>
        </p:nvSpPr>
        <p:spPr>
          <a:xfrm>
            <a:off x="682750" y="476673"/>
            <a:ext cx="8207127" cy="576065"/>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a:solidFill>
                  <a:srgbClr val="006600"/>
                </a:solidFill>
              </a:rPr>
              <a:t>First-Come, First-Served (FCFS)</a:t>
            </a:r>
            <a:endParaRPr/>
          </a:p>
        </p:txBody>
      </p:sp>
      <p:sp>
        <p:nvSpPr>
          <p:cNvPr id="682" name="Google Shape;682;p69"/>
          <p:cNvSpPr txBox="1"/>
          <p:nvPr>
            <p:ph idx="1" type="body"/>
          </p:nvPr>
        </p:nvSpPr>
        <p:spPr>
          <a:xfrm>
            <a:off x="685355" y="1268760"/>
            <a:ext cx="7773293" cy="5184576"/>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l">
              <a:spcBef>
                <a:spcPts val="0"/>
              </a:spcBef>
              <a:spcAft>
                <a:spcPts val="0"/>
              </a:spcAft>
              <a:buSzPct val="95000"/>
              <a:buChar char="⚫"/>
            </a:pPr>
            <a:r>
              <a:rPr lang="en-US"/>
              <a:t>What if their order had been P2, P3, P1?</a:t>
            </a:r>
            <a:endParaRPr/>
          </a:p>
          <a:p>
            <a:pPr indent="-247015" lvl="1" marL="640080" rtl="0" algn="l">
              <a:spcBef>
                <a:spcPts val="372"/>
              </a:spcBef>
              <a:spcAft>
                <a:spcPts val="0"/>
              </a:spcAft>
              <a:buSzPct val="85000"/>
              <a:buChar char="⚫"/>
            </a:pPr>
            <a:r>
              <a:rPr lang="en-US"/>
              <a:t>P1 burst time: 24</a:t>
            </a:r>
            <a:endParaRPr/>
          </a:p>
          <a:p>
            <a:pPr indent="-247015" lvl="1" marL="640080" rtl="0" algn="l">
              <a:spcBef>
                <a:spcPts val="372"/>
              </a:spcBef>
              <a:spcAft>
                <a:spcPts val="0"/>
              </a:spcAft>
              <a:buSzPct val="85000"/>
              <a:buChar char="⚫"/>
            </a:pPr>
            <a:r>
              <a:rPr lang="en-US"/>
              <a:t>P2 burst time: 3</a:t>
            </a:r>
            <a:endParaRPr/>
          </a:p>
          <a:p>
            <a:pPr indent="-247015" lvl="1" marL="640080" rtl="0" algn="l">
              <a:spcBef>
                <a:spcPts val="372"/>
              </a:spcBef>
              <a:spcAft>
                <a:spcPts val="0"/>
              </a:spcAft>
              <a:buSzPct val="85000"/>
              <a:buChar char="⚫"/>
            </a:pPr>
            <a:r>
              <a:rPr lang="en-US"/>
              <a:t>P3 burst time: 3</a:t>
            </a:r>
            <a:endParaRPr/>
          </a:p>
          <a:p>
            <a:pPr indent="-146621" lvl="1" marL="640080" rtl="0" algn="l">
              <a:spcBef>
                <a:spcPts val="372"/>
              </a:spcBef>
              <a:spcAft>
                <a:spcPts val="0"/>
              </a:spcAft>
              <a:buSzPct val="85000"/>
              <a:buNone/>
            </a:pPr>
            <a:r>
              <a:t/>
            </a:r>
            <a:endParaRPr/>
          </a:p>
          <a:p>
            <a:pPr indent="-274320" lvl="0" marL="274320" rtl="0" algn="l">
              <a:spcBef>
                <a:spcPts val="403"/>
              </a:spcBef>
              <a:spcAft>
                <a:spcPts val="0"/>
              </a:spcAft>
              <a:buSzPct val="95000"/>
              <a:buChar char="⚫"/>
            </a:pPr>
            <a:r>
              <a:rPr lang="en-US">
                <a:solidFill>
                  <a:srgbClr val="FF0000"/>
                </a:solidFill>
              </a:rPr>
              <a:t>Waiting Time</a:t>
            </a:r>
            <a:endParaRPr>
              <a:solidFill>
                <a:srgbClr val="FF0000"/>
              </a:solidFill>
            </a:endParaRPr>
          </a:p>
          <a:p>
            <a:pPr indent="-247015" lvl="1" marL="640080" rtl="0" algn="l">
              <a:spcBef>
                <a:spcPts val="372"/>
              </a:spcBef>
              <a:spcAft>
                <a:spcPts val="0"/>
              </a:spcAft>
              <a:buSzPct val="85000"/>
              <a:buChar char="⚫"/>
            </a:pPr>
            <a:r>
              <a:rPr lang="en-US"/>
              <a:t>P2: 0</a:t>
            </a:r>
            <a:endParaRPr/>
          </a:p>
          <a:p>
            <a:pPr indent="-247015" lvl="1" marL="640080" rtl="0" algn="l">
              <a:spcBef>
                <a:spcPts val="372"/>
              </a:spcBef>
              <a:spcAft>
                <a:spcPts val="0"/>
              </a:spcAft>
              <a:buSzPct val="85000"/>
              <a:buChar char="⚫"/>
            </a:pPr>
            <a:r>
              <a:rPr lang="en-US"/>
              <a:t>P3: 3</a:t>
            </a:r>
            <a:endParaRPr/>
          </a:p>
          <a:p>
            <a:pPr indent="-247015" lvl="1" marL="640080" rtl="0" algn="l">
              <a:spcBef>
                <a:spcPts val="372"/>
              </a:spcBef>
              <a:spcAft>
                <a:spcPts val="0"/>
              </a:spcAft>
              <a:buSzPct val="85000"/>
              <a:buChar char="⚫"/>
            </a:pPr>
            <a:r>
              <a:rPr lang="en-US"/>
              <a:t>P1: 6</a:t>
            </a:r>
            <a:endParaRPr/>
          </a:p>
          <a:p>
            <a:pPr indent="-146621" lvl="1" marL="640080" rtl="0" algn="l">
              <a:spcBef>
                <a:spcPts val="372"/>
              </a:spcBef>
              <a:spcAft>
                <a:spcPts val="0"/>
              </a:spcAft>
              <a:buSzPct val="85000"/>
              <a:buNone/>
            </a:pPr>
            <a:r>
              <a:t/>
            </a:r>
            <a:endParaRPr/>
          </a:p>
          <a:p>
            <a:pPr indent="-274320" lvl="0" marL="274320" rtl="0" algn="l">
              <a:spcBef>
                <a:spcPts val="403"/>
              </a:spcBef>
              <a:spcAft>
                <a:spcPts val="0"/>
              </a:spcAft>
              <a:buSzPct val="95000"/>
              <a:buChar char="⚫"/>
            </a:pPr>
            <a:r>
              <a:rPr lang="en-US">
                <a:solidFill>
                  <a:srgbClr val="FF0000"/>
                </a:solidFill>
              </a:rPr>
              <a:t>Turn-around Time</a:t>
            </a:r>
            <a:endParaRPr/>
          </a:p>
          <a:p>
            <a:pPr indent="-247015" lvl="1" marL="640080" rtl="0" algn="l">
              <a:spcBef>
                <a:spcPts val="372"/>
              </a:spcBef>
              <a:spcAft>
                <a:spcPts val="0"/>
              </a:spcAft>
              <a:buSzPct val="85000"/>
              <a:buChar char="⚫"/>
            </a:pPr>
            <a:r>
              <a:rPr lang="en-US"/>
              <a:t>P2: 3</a:t>
            </a:r>
            <a:endParaRPr/>
          </a:p>
          <a:p>
            <a:pPr indent="-247015" lvl="1" marL="640080" rtl="0" algn="l">
              <a:spcBef>
                <a:spcPts val="372"/>
              </a:spcBef>
              <a:spcAft>
                <a:spcPts val="0"/>
              </a:spcAft>
              <a:buSzPct val="85000"/>
              <a:buChar char="⚫"/>
            </a:pPr>
            <a:r>
              <a:rPr lang="en-US"/>
              <a:t>P3: 6</a:t>
            </a:r>
            <a:endParaRPr/>
          </a:p>
          <a:p>
            <a:pPr indent="-247015" lvl="1" marL="640080" rtl="0" algn="l">
              <a:spcBef>
                <a:spcPts val="372"/>
              </a:spcBef>
              <a:spcAft>
                <a:spcPts val="0"/>
              </a:spcAft>
              <a:buSzPct val="85000"/>
              <a:buChar char="⚫"/>
            </a:pPr>
            <a:r>
              <a:rPr lang="en-US"/>
              <a:t>P1: 30</a:t>
            </a:r>
            <a:endParaRPr/>
          </a:p>
          <a:p>
            <a:pPr indent="-146621" lvl="1" marL="640080" rtl="0" algn="l">
              <a:spcBef>
                <a:spcPts val="372"/>
              </a:spcBef>
              <a:spcAft>
                <a:spcPts val="0"/>
              </a:spcAft>
              <a:buSzPct val="85000"/>
              <a:buNone/>
            </a:pPr>
            <a:r>
              <a:t/>
            </a:r>
            <a:endParaRPr/>
          </a:p>
          <a:p>
            <a:pPr indent="-274320" lvl="0" marL="274320" rtl="0" algn="l">
              <a:spcBef>
                <a:spcPts val="403"/>
              </a:spcBef>
              <a:spcAft>
                <a:spcPts val="0"/>
              </a:spcAft>
              <a:buSzPct val="95000"/>
              <a:buChar char="⚫"/>
            </a:pPr>
            <a:r>
              <a:rPr lang="en-US">
                <a:solidFill>
                  <a:srgbClr val="FF0000"/>
                </a:solidFill>
              </a:rPr>
              <a:t>Average Waiting Time</a:t>
            </a:r>
            <a:r>
              <a:rPr lang="en-US"/>
              <a:t>: (0+3+6)/3 = 3 (compared to 17)</a:t>
            </a:r>
            <a:endParaRPr/>
          </a:p>
          <a:p>
            <a:pPr indent="-274320" lvl="0" marL="274320" rtl="0" algn="l">
              <a:spcBef>
                <a:spcPts val="403"/>
              </a:spcBef>
              <a:spcAft>
                <a:spcPts val="0"/>
              </a:spcAft>
              <a:buSzPct val="95000"/>
              <a:buChar char="⚫"/>
            </a:pPr>
            <a:r>
              <a:rPr lang="en-US">
                <a:solidFill>
                  <a:srgbClr val="FF0000"/>
                </a:solidFill>
              </a:rPr>
              <a:t>Average turn-around Time</a:t>
            </a:r>
            <a:r>
              <a:rPr lang="en-US"/>
              <a:t>: (3+6+30)/3 = 13 (compared to 27)</a:t>
            </a:r>
            <a:endParaRPr/>
          </a:p>
          <a:p>
            <a:pPr indent="-152765" lvl="0" marL="274320" rtl="0" algn="l">
              <a:spcBef>
                <a:spcPts val="403"/>
              </a:spcBef>
              <a:spcAft>
                <a:spcPts val="0"/>
              </a:spcAft>
              <a:buSzPct val="95000"/>
              <a:buNone/>
            </a:pPr>
            <a:r>
              <a:t/>
            </a:r>
            <a:endParaRPr/>
          </a:p>
          <a:p>
            <a:pPr indent="-152765" lvl="0" marL="274320" rtl="0" algn="l">
              <a:spcBef>
                <a:spcPts val="403"/>
              </a:spcBef>
              <a:spcAft>
                <a:spcPts val="0"/>
              </a:spcAft>
              <a:buSzPct val="95000"/>
              <a:buNone/>
            </a:pPr>
            <a:r>
              <a:t/>
            </a:r>
            <a:endParaRPr/>
          </a:p>
        </p:txBody>
      </p:sp>
      <p:sp>
        <p:nvSpPr>
          <p:cNvPr id="683" name="Google Shape;683;p69"/>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lang="en-US"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grpSp>
        <p:nvGrpSpPr>
          <p:cNvPr id="684" name="Google Shape;684;p69"/>
          <p:cNvGrpSpPr/>
          <p:nvPr/>
        </p:nvGrpSpPr>
        <p:grpSpPr>
          <a:xfrm>
            <a:off x="4089797" y="2196705"/>
            <a:ext cx="3861325" cy="889855"/>
            <a:chOff x="5816600" y="3505200"/>
            <a:chExt cx="5491662" cy="1265263"/>
          </a:xfrm>
        </p:grpSpPr>
        <p:sp>
          <p:nvSpPr>
            <p:cNvPr id="685" name="Google Shape;685;p69"/>
            <p:cNvSpPr/>
            <p:nvPr/>
          </p:nvSpPr>
          <p:spPr>
            <a:xfrm>
              <a:off x="7645400" y="3505200"/>
              <a:ext cx="3276600" cy="685633"/>
            </a:xfrm>
            <a:prstGeom prst="rect">
              <a:avLst/>
            </a:prstGeom>
            <a:solidFill>
              <a:schemeClr val="accent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200">
                  <a:solidFill>
                    <a:schemeClr val="dk1"/>
                  </a:solidFill>
                  <a:latin typeface="Constantia"/>
                  <a:ea typeface="Constantia"/>
                  <a:cs typeface="Constantia"/>
                  <a:sym typeface="Constantia"/>
                </a:rPr>
                <a:t>P1</a:t>
              </a:r>
              <a:endParaRPr sz="2200">
                <a:solidFill>
                  <a:schemeClr val="dk1"/>
                </a:solidFill>
                <a:latin typeface="Constantia"/>
                <a:ea typeface="Constantia"/>
                <a:cs typeface="Constantia"/>
                <a:sym typeface="Constantia"/>
              </a:endParaRPr>
            </a:p>
          </p:txBody>
        </p:sp>
        <p:sp>
          <p:nvSpPr>
            <p:cNvPr id="686" name="Google Shape;686;p69"/>
            <p:cNvSpPr/>
            <p:nvPr/>
          </p:nvSpPr>
          <p:spPr>
            <a:xfrm>
              <a:off x="5969000" y="3505200"/>
              <a:ext cx="838200" cy="685633"/>
            </a:xfrm>
            <a:prstGeom prst="rect">
              <a:avLst/>
            </a:prstGeom>
            <a:solidFill>
              <a:schemeClr val="accen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P2</a:t>
              </a:r>
              <a:endParaRPr sz="2200">
                <a:solidFill>
                  <a:schemeClr val="dk1"/>
                </a:solidFill>
                <a:latin typeface="Constantia"/>
                <a:ea typeface="Constantia"/>
                <a:cs typeface="Constantia"/>
                <a:sym typeface="Constantia"/>
              </a:endParaRPr>
            </a:p>
          </p:txBody>
        </p:sp>
        <p:sp>
          <p:nvSpPr>
            <p:cNvPr id="687" name="Google Shape;687;p69"/>
            <p:cNvSpPr/>
            <p:nvPr/>
          </p:nvSpPr>
          <p:spPr>
            <a:xfrm>
              <a:off x="6807200" y="3505200"/>
              <a:ext cx="838200" cy="685633"/>
            </a:xfrm>
            <a:prstGeom prst="rect">
              <a:avLst/>
            </a:prstGeom>
            <a:solidFill>
              <a:srgbClr val="FF00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P3</a:t>
              </a:r>
              <a:endParaRPr sz="2200">
                <a:solidFill>
                  <a:schemeClr val="dk1"/>
                </a:solidFill>
                <a:latin typeface="Constantia"/>
                <a:ea typeface="Constantia"/>
                <a:cs typeface="Constantia"/>
                <a:sym typeface="Constantia"/>
              </a:endParaRPr>
            </a:p>
          </p:txBody>
        </p:sp>
        <p:sp>
          <p:nvSpPr>
            <p:cNvPr id="688" name="Google Shape;688;p69"/>
            <p:cNvSpPr txBox="1"/>
            <p:nvPr/>
          </p:nvSpPr>
          <p:spPr>
            <a:xfrm>
              <a:off x="5816600" y="4267200"/>
              <a:ext cx="435903" cy="503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0</a:t>
              </a:r>
              <a:endParaRPr sz="1700">
                <a:solidFill>
                  <a:srgbClr val="000000"/>
                </a:solidFill>
                <a:latin typeface="Helvetica Neue Light"/>
                <a:ea typeface="Helvetica Neue Light"/>
                <a:cs typeface="Helvetica Neue Light"/>
                <a:sym typeface="Helvetica Neue Light"/>
              </a:endParaRPr>
            </a:p>
          </p:txBody>
        </p:sp>
        <p:sp>
          <p:nvSpPr>
            <p:cNvPr id="689" name="Google Shape;689;p69"/>
            <p:cNvSpPr txBox="1"/>
            <p:nvPr/>
          </p:nvSpPr>
          <p:spPr>
            <a:xfrm>
              <a:off x="6664360" y="4267200"/>
              <a:ext cx="435903" cy="503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3</a:t>
              </a:r>
              <a:endParaRPr sz="1700">
                <a:solidFill>
                  <a:srgbClr val="000000"/>
                </a:solidFill>
                <a:latin typeface="Helvetica Neue Light"/>
                <a:ea typeface="Helvetica Neue Light"/>
                <a:cs typeface="Helvetica Neue Light"/>
                <a:sym typeface="Helvetica Neue Light"/>
              </a:endParaRPr>
            </a:p>
          </p:txBody>
        </p:sp>
        <p:sp>
          <p:nvSpPr>
            <p:cNvPr id="690" name="Google Shape;690;p69"/>
            <p:cNvSpPr txBox="1"/>
            <p:nvPr/>
          </p:nvSpPr>
          <p:spPr>
            <a:xfrm>
              <a:off x="7426361" y="4262735"/>
              <a:ext cx="435903" cy="503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6</a:t>
              </a:r>
              <a:endParaRPr sz="1700">
                <a:solidFill>
                  <a:srgbClr val="000000"/>
                </a:solidFill>
                <a:latin typeface="Helvetica Neue Light"/>
                <a:ea typeface="Helvetica Neue Light"/>
                <a:cs typeface="Helvetica Neue Light"/>
                <a:sym typeface="Helvetica Neue Light"/>
              </a:endParaRPr>
            </a:p>
          </p:txBody>
        </p:sp>
        <p:sp>
          <p:nvSpPr>
            <p:cNvPr id="691" name="Google Shape;691;p69"/>
            <p:cNvSpPr txBox="1"/>
            <p:nvPr/>
          </p:nvSpPr>
          <p:spPr>
            <a:xfrm>
              <a:off x="10699093" y="4262735"/>
              <a:ext cx="609169" cy="503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30</a:t>
              </a:r>
              <a:endParaRPr sz="1700">
                <a:solidFill>
                  <a:srgbClr val="000000"/>
                </a:solidFill>
                <a:latin typeface="Helvetica Neue Light"/>
                <a:ea typeface="Helvetica Neue Light"/>
                <a:cs typeface="Helvetica Neue Light"/>
                <a:sym typeface="Helvetica Neue Light"/>
              </a:endParaRPr>
            </a:p>
          </p:txBody>
        </p:sp>
      </p:grpSp>
      <p:sp>
        <p:nvSpPr>
          <p:cNvPr id="692" name="Google Shape;692;p69"/>
          <p:cNvSpPr/>
          <p:nvPr/>
        </p:nvSpPr>
        <p:spPr>
          <a:xfrm>
            <a:off x="4839125" y="3140968"/>
            <a:ext cx="1893115" cy="2880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onstantia"/>
                <a:ea typeface="Constantia"/>
                <a:cs typeface="Constantia"/>
                <a:sym typeface="Constantia"/>
              </a:rPr>
              <a:t>Gnatt Chart</a:t>
            </a:r>
            <a:endParaRPr b="1" sz="1200">
              <a:solidFill>
                <a:schemeClr val="dk1"/>
              </a:solidFill>
              <a:latin typeface="Constantia"/>
              <a:ea typeface="Constantia"/>
              <a:cs typeface="Constantia"/>
              <a:sym typeface="Constantia"/>
            </a:endParaRPr>
          </a:p>
        </p:txBody>
      </p:sp>
      <p:pic>
        <p:nvPicPr>
          <p:cNvPr descr="pngfind.com-kingpin-png-4152286 (1).png" id="693" name="Google Shape;693;p69"/>
          <p:cNvPicPr preferRelativeResize="0"/>
          <p:nvPr/>
        </p:nvPicPr>
        <p:blipFill rotWithShape="1">
          <a:blip r:embed="rId3">
            <a:alphaModFix/>
          </a:blip>
          <a:srcRect b="0" l="0" r="0" t="0"/>
          <a:stretch/>
        </p:blipFill>
        <p:spPr>
          <a:xfrm>
            <a:off x="7380312" y="82925"/>
            <a:ext cx="1625600" cy="53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7"/>
          <p:cNvSpPr txBox="1"/>
          <p:nvPr>
            <p:ph type="title"/>
          </p:nvPr>
        </p:nvSpPr>
        <p:spPr>
          <a:xfrm>
            <a:off x="457200" y="1214423"/>
            <a:ext cx="8229600" cy="100013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Times New Roman"/>
              <a:buNone/>
            </a:pPr>
            <a:r>
              <a:rPr lang="en-US">
                <a:latin typeface="Times New Roman"/>
                <a:ea typeface="Times New Roman"/>
                <a:cs typeface="Times New Roman"/>
                <a:sym typeface="Times New Roman"/>
              </a:rPr>
              <a:t>  Software Solution  to CS problem   </a:t>
            </a:r>
            <a:endParaRPr>
              <a:latin typeface="Times New Roman"/>
              <a:ea typeface="Times New Roman"/>
              <a:cs typeface="Times New Roman"/>
              <a:sym typeface="Times New Roman"/>
            </a:endParaRPr>
          </a:p>
        </p:txBody>
      </p:sp>
      <p:sp>
        <p:nvSpPr>
          <p:cNvPr id="162" name="Google Shape;162;p7"/>
          <p:cNvSpPr txBox="1"/>
          <p:nvPr>
            <p:ph idx="1" type="body"/>
          </p:nvPr>
        </p:nvSpPr>
        <p:spPr>
          <a:xfrm>
            <a:off x="457200" y="2500306"/>
            <a:ext cx="8229600" cy="3286148"/>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None/>
            </a:pPr>
            <a:r>
              <a:rPr b="1" lang="en-US" sz="2000">
                <a:latin typeface="Times New Roman"/>
                <a:ea typeface="Times New Roman"/>
                <a:cs typeface="Times New Roman"/>
                <a:sym typeface="Times New Roman"/>
              </a:rPr>
              <a:t>                               Peterson’s Solution (overview)</a:t>
            </a:r>
            <a:endParaRPr b="1" sz="2000"/>
          </a:p>
          <a:p>
            <a:pPr indent="-274320" lvl="0" marL="274320" rtl="0" algn="l">
              <a:spcBef>
                <a:spcPts val="400"/>
              </a:spcBef>
              <a:spcAft>
                <a:spcPts val="0"/>
              </a:spcAft>
              <a:buSzPts val="1900"/>
              <a:buNone/>
            </a:pPr>
            <a:r>
              <a:rPr lang="en-US" sz="2000"/>
              <a:t>		</a:t>
            </a:r>
            <a:endParaRPr sz="2000"/>
          </a:p>
          <a:p>
            <a:pPr indent="-274320" lvl="0" marL="274320" rtl="0" algn="just">
              <a:lnSpc>
                <a:spcPct val="150000"/>
              </a:lnSpc>
              <a:spcBef>
                <a:spcPts val="400"/>
              </a:spcBef>
              <a:spcAft>
                <a:spcPts val="0"/>
              </a:spcAft>
              <a:buSzPts val="1900"/>
              <a:buNone/>
            </a:pPr>
            <a:r>
              <a:rPr lang="en-US" sz="2000"/>
              <a:t>    Helps to solve the critical section problem – applicable for 2 processes.  (Scenarios - Classical problems of synchronization – Bounded Buffer, Producer-consumer, Dining philosophers)</a:t>
            </a:r>
            <a:endParaRPr sz="2000"/>
          </a:p>
        </p:txBody>
      </p:sp>
      <p:sp>
        <p:nvSpPr>
          <p:cNvPr id="163" name="Google Shape;163;p7"/>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pngfind.com-kingpin-png-4152286 (1).png" id="164" name="Google Shape;164;p7"/>
          <p:cNvPicPr preferRelativeResize="0"/>
          <p:nvPr/>
        </p:nvPicPr>
        <p:blipFill rotWithShape="1">
          <a:blip r:embed="rId3">
            <a:alphaModFix/>
          </a:blip>
          <a:srcRect b="0" l="0" r="0" t="0"/>
          <a:stretch/>
        </p:blipFill>
        <p:spPr>
          <a:xfrm>
            <a:off x="7115507" y="342900"/>
            <a:ext cx="1625600" cy="5334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70"/>
          <p:cNvSpPr txBox="1"/>
          <p:nvPr>
            <p:ph type="title"/>
          </p:nvPr>
        </p:nvSpPr>
        <p:spPr>
          <a:xfrm>
            <a:off x="179512" y="260648"/>
            <a:ext cx="8856984" cy="1422648"/>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3200"/>
              <a:buFont typeface="Calibri"/>
              <a:buNone/>
            </a:pPr>
            <a:r>
              <a:rPr b="1" lang="en-US" sz="3200">
                <a:solidFill>
                  <a:srgbClr val="006600"/>
                </a:solidFill>
              </a:rPr>
              <a:t>FIFO (First In and First Out) or FCFS</a:t>
            </a:r>
            <a:br>
              <a:rPr b="1" lang="en-US" sz="3200">
                <a:solidFill>
                  <a:srgbClr val="006600"/>
                </a:solidFill>
              </a:rPr>
            </a:br>
            <a:endParaRPr b="1" sz="2400">
              <a:solidFill>
                <a:srgbClr val="006600"/>
              </a:solidFill>
            </a:endParaRPr>
          </a:p>
        </p:txBody>
      </p:sp>
      <p:sp>
        <p:nvSpPr>
          <p:cNvPr id="699" name="Google Shape;699;p70"/>
          <p:cNvSpPr txBox="1"/>
          <p:nvPr>
            <p:ph idx="1" type="body"/>
          </p:nvPr>
        </p:nvSpPr>
        <p:spPr>
          <a:xfrm>
            <a:off x="457200" y="1916832"/>
            <a:ext cx="8229600" cy="4560168"/>
          </a:xfrm>
          <a:prstGeom prst="rect">
            <a:avLst/>
          </a:prstGeom>
          <a:noFill/>
          <a:ln>
            <a:noFill/>
          </a:ln>
        </p:spPr>
        <p:txBody>
          <a:bodyPr anchorCtr="0" anchor="t" bIns="45700" lIns="91425" spcFirstLastPara="1" rIns="91425" wrap="square" tIns="45700">
            <a:normAutofit fontScale="92500"/>
          </a:bodyPr>
          <a:lstStyle/>
          <a:p>
            <a:pPr indent="0" lvl="0" marL="0" rtl="0" algn="l">
              <a:spcBef>
                <a:spcPts val="0"/>
              </a:spcBef>
              <a:spcAft>
                <a:spcPts val="0"/>
              </a:spcAft>
              <a:buSzPct val="95000"/>
              <a:buNone/>
            </a:pPr>
            <a:r>
              <a:rPr lang="en-US" u="sng"/>
              <a:t>Advantages:</a:t>
            </a:r>
            <a:endParaRPr u="sng"/>
          </a:p>
          <a:p>
            <a:pPr indent="-274320" lvl="0" marL="274320" rtl="0" algn="l">
              <a:spcBef>
                <a:spcPts val="481"/>
              </a:spcBef>
              <a:spcAft>
                <a:spcPts val="0"/>
              </a:spcAft>
              <a:buSzPct val="95000"/>
              <a:buChar char="⚫"/>
            </a:pPr>
            <a:r>
              <a:rPr lang="en-US"/>
              <a:t>Simple </a:t>
            </a:r>
            <a:endParaRPr/>
          </a:p>
          <a:p>
            <a:pPr indent="0" lvl="0" marL="0" rtl="0" algn="l">
              <a:spcBef>
                <a:spcPts val="481"/>
              </a:spcBef>
              <a:spcAft>
                <a:spcPts val="0"/>
              </a:spcAft>
              <a:buSzPct val="95000"/>
              <a:buNone/>
            </a:pPr>
            <a:r>
              <a:rPr lang="en-US" u="sng"/>
              <a:t>Disadvantages:</a:t>
            </a:r>
            <a:endParaRPr u="sng"/>
          </a:p>
          <a:p>
            <a:pPr indent="-274320" lvl="0" marL="274320" rtl="0" algn="l">
              <a:spcBef>
                <a:spcPts val="481"/>
              </a:spcBef>
              <a:spcAft>
                <a:spcPts val="0"/>
              </a:spcAft>
              <a:buSzPct val="95000"/>
              <a:buChar char="⚫"/>
            </a:pPr>
            <a:r>
              <a:rPr lang="en-US"/>
              <a:t>Short jobs get stuck behind long ones</a:t>
            </a:r>
            <a:endParaRPr/>
          </a:p>
          <a:p>
            <a:pPr indent="-274320" lvl="0" marL="274320" rtl="0" algn="l">
              <a:spcBef>
                <a:spcPts val="481"/>
              </a:spcBef>
              <a:spcAft>
                <a:spcPts val="0"/>
              </a:spcAft>
              <a:buSzPct val="95000"/>
              <a:buChar char="⚫"/>
            </a:pPr>
            <a:r>
              <a:rPr lang="en-US"/>
              <a:t>There is no option for pre-emption of a process. If a process is started, then CPU executes the process until it ends.</a:t>
            </a:r>
            <a:endParaRPr/>
          </a:p>
          <a:p>
            <a:pPr indent="-274320" lvl="0" marL="274320" rtl="0" algn="l">
              <a:spcBef>
                <a:spcPts val="481"/>
              </a:spcBef>
              <a:spcAft>
                <a:spcPts val="0"/>
              </a:spcAft>
              <a:buSzPct val="95000"/>
              <a:buChar char="⚫"/>
            </a:pPr>
            <a:r>
              <a:rPr lang="en-US"/>
              <a:t>Because there is no pre-emption, if a process executes for a long time, the processes in the back of the queue will have to wait for a long time before they get a chance to be executed.</a:t>
            </a:r>
            <a:endParaRPr/>
          </a:p>
          <a:p>
            <a:pPr indent="-274320" lvl="0" marL="274320" rtl="0" algn="l">
              <a:spcBef>
                <a:spcPts val="481"/>
              </a:spcBef>
              <a:spcAft>
                <a:spcPts val="0"/>
              </a:spcAft>
              <a:buSzPct val="95000"/>
              <a:buChar char="⚫"/>
            </a:pPr>
            <a:r>
              <a:rPr lang="en-US"/>
              <a:t> </a:t>
            </a:r>
            <a:endParaRPr/>
          </a:p>
          <a:p>
            <a:pPr indent="-129238" lvl="0" marL="274320" rtl="0" algn="l">
              <a:spcBef>
                <a:spcPts val="481"/>
              </a:spcBef>
              <a:spcAft>
                <a:spcPts val="0"/>
              </a:spcAft>
              <a:buSzPct val="95000"/>
              <a:buNone/>
            </a:pPr>
            <a:r>
              <a:t/>
            </a:r>
            <a:endParaRPr/>
          </a:p>
        </p:txBody>
      </p:sp>
      <p:pic>
        <p:nvPicPr>
          <p:cNvPr descr="pngfind.com-kingpin-png-4152286 (1).png" id="700" name="Google Shape;700;p70"/>
          <p:cNvPicPr preferRelativeResize="0"/>
          <p:nvPr/>
        </p:nvPicPr>
        <p:blipFill rotWithShape="1">
          <a:blip r:embed="rId3">
            <a:alphaModFix/>
          </a:blip>
          <a:srcRect b="0" l="0" r="0" t="0"/>
          <a:stretch/>
        </p:blipFill>
        <p:spPr>
          <a:xfrm>
            <a:off x="7338888" y="114300"/>
            <a:ext cx="1625600" cy="533400"/>
          </a:xfrm>
          <a:prstGeom prst="rect">
            <a:avLst/>
          </a:prstGeom>
          <a:noFill/>
          <a:ln>
            <a:noFill/>
          </a:ln>
        </p:spPr>
      </p:pic>
      <p:pic>
        <p:nvPicPr>
          <p:cNvPr descr="pngfind.com-kingpin-png-4152286 (1).png" id="701" name="Google Shape;701;p70"/>
          <p:cNvPicPr preferRelativeResize="0"/>
          <p:nvPr/>
        </p:nvPicPr>
        <p:blipFill rotWithShape="1">
          <a:blip r:embed="rId3">
            <a:alphaModFix/>
          </a:blip>
          <a:srcRect b="0" l="0" r="0" t="0"/>
          <a:stretch/>
        </p:blipFill>
        <p:spPr>
          <a:xfrm>
            <a:off x="10402888" y="76200"/>
            <a:ext cx="1625600" cy="533400"/>
          </a:xfrm>
          <a:prstGeom prst="rect">
            <a:avLst/>
          </a:prstGeom>
          <a:noFill/>
          <a:ln>
            <a:noFill/>
          </a:ln>
        </p:spPr>
      </p:pic>
      <p:sp>
        <p:nvSpPr>
          <p:cNvPr id="702" name="Google Shape;702;p70"/>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71"/>
          <p:cNvSpPr txBox="1"/>
          <p:nvPr>
            <p:ph type="title"/>
          </p:nvPr>
        </p:nvSpPr>
        <p:spPr>
          <a:xfrm>
            <a:off x="682750" y="476673"/>
            <a:ext cx="8207127" cy="576065"/>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rgbClr val="006600"/>
              </a:buClr>
              <a:buSzPts val="3200"/>
              <a:buFont typeface="Calibri"/>
              <a:buNone/>
            </a:pPr>
            <a:r>
              <a:rPr b="1" lang="en-US" sz="3200">
                <a:solidFill>
                  <a:srgbClr val="006600"/>
                </a:solidFill>
              </a:rPr>
              <a:t>Shortest-Job-First (SJF) Scheduling</a:t>
            </a:r>
            <a:br>
              <a:rPr b="1" lang="en-US" sz="3200">
                <a:solidFill>
                  <a:srgbClr val="006600"/>
                </a:solidFill>
              </a:rPr>
            </a:br>
            <a:r>
              <a:rPr lang="en-US" sz="1800">
                <a:solidFill>
                  <a:srgbClr val="006600"/>
                </a:solidFill>
              </a:rPr>
              <a:t>(simultaneous  arrival ie. all jobs arrive at the same time)</a:t>
            </a:r>
            <a:endParaRPr sz="1800"/>
          </a:p>
        </p:txBody>
      </p:sp>
      <p:sp>
        <p:nvSpPr>
          <p:cNvPr id="708" name="Google Shape;708;p71"/>
          <p:cNvSpPr txBox="1"/>
          <p:nvPr>
            <p:ph idx="1" type="body"/>
          </p:nvPr>
        </p:nvSpPr>
        <p:spPr>
          <a:xfrm>
            <a:off x="685355" y="1844825"/>
            <a:ext cx="7773293" cy="4896544"/>
          </a:xfrm>
          <a:prstGeom prst="rect">
            <a:avLst/>
          </a:prstGeom>
          <a:noFill/>
          <a:ln>
            <a:noFill/>
          </a:ln>
        </p:spPr>
        <p:txBody>
          <a:bodyPr anchorCtr="0" anchor="t" bIns="45700" lIns="91425" spcFirstLastPara="1" rIns="91425" wrap="square" tIns="45700">
            <a:normAutofit fontScale="77500" lnSpcReduction="20000"/>
          </a:bodyPr>
          <a:lstStyle/>
          <a:p>
            <a:pPr indent="-247015" lvl="1" marL="640080" rtl="0" algn="l">
              <a:spcBef>
                <a:spcPts val="0"/>
              </a:spcBef>
              <a:spcAft>
                <a:spcPts val="0"/>
              </a:spcAft>
              <a:buSzPct val="85000"/>
              <a:buChar char="⚫"/>
            </a:pPr>
            <a:r>
              <a:rPr lang="en-US"/>
              <a:t>P1 burst time: 24</a:t>
            </a:r>
            <a:endParaRPr/>
          </a:p>
          <a:p>
            <a:pPr indent="-247015" lvl="1" marL="640080" rtl="0" algn="l">
              <a:spcBef>
                <a:spcPts val="372"/>
              </a:spcBef>
              <a:spcAft>
                <a:spcPts val="0"/>
              </a:spcAft>
              <a:buSzPct val="85000"/>
              <a:buChar char="⚫"/>
            </a:pPr>
            <a:r>
              <a:rPr lang="en-US"/>
              <a:t>P2 burst time: 3</a:t>
            </a:r>
            <a:endParaRPr/>
          </a:p>
          <a:p>
            <a:pPr indent="-247015" lvl="1" marL="640080" rtl="0" algn="l">
              <a:spcBef>
                <a:spcPts val="372"/>
              </a:spcBef>
              <a:spcAft>
                <a:spcPts val="0"/>
              </a:spcAft>
              <a:buSzPct val="85000"/>
              <a:buChar char="⚫"/>
            </a:pPr>
            <a:r>
              <a:rPr lang="en-US"/>
              <a:t>P3 burst time: 3</a:t>
            </a:r>
            <a:endParaRPr/>
          </a:p>
          <a:p>
            <a:pPr indent="-146621" lvl="1" marL="640080" rtl="0" algn="l">
              <a:spcBef>
                <a:spcPts val="372"/>
              </a:spcBef>
              <a:spcAft>
                <a:spcPts val="0"/>
              </a:spcAft>
              <a:buSzPct val="85000"/>
              <a:buNone/>
            </a:pPr>
            <a:r>
              <a:t/>
            </a:r>
            <a:endParaRPr/>
          </a:p>
          <a:p>
            <a:pPr indent="-274320" lvl="0" marL="274320" rtl="0" algn="l">
              <a:spcBef>
                <a:spcPts val="403"/>
              </a:spcBef>
              <a:spcAft>
                <a:spcPts val="0"/>
              </a:spcAft>
              <a:buSzPct val="95000"/>
              <a:buChar char="⚫"/>
            </a:pPr>
            <a:r>
              <a:rPr lang="en-US">
                <a:solidFill>
                  <a:srgbClr val="FF0000"/>
                </a:solidFill>
              </a:rPr>
              <a:t>Waiting Time</a:t>
            </a:r>
            <a:endParaRPr>
              <a:solidFill>
                <a:srgbClr val="FF0000"/>
              </a:solidFill>
            </a:endParaRPr>
          </a:p>
          <a:p>
            <a:pPr indent="-247015" lvl="1" marL="640080" rtl="0" algn="l">
              <a:spcBef>
                <a:spcPts val="372"/>
              </a:spcBef>
              <a:spcAft>
                <a:spcPts val="0"/>
              </a:spcAft>
              <a:buSzPct val="85000"/>
              <a:buChar char="⚫"/>
            </a:pPr>
            <a:r>
              <a:rPr lang="en-US"/>
              <a:t>P2: 0</a:t>
            </a:r>
            <a:endParaRPr/>
          </a:p>
          <a:p>
            <a:pPr indent="-247015" lvl="1" marL="640080" rtl="0" algn="l">
              <a:spcBef>
                <a:spcPts val="372"/>
              </a:spcBef>
              <a:spcAft>
                <a:spcPts val="0"/>
              </a:spcAft>
              <a:buSzPct val="85000"/>
              <a:buChar char="⚫"/>
            </a:pPr>
            <a:r>
              <a:rPr lang="en-US"/>
              <a:t>P3: 3</a:t>
            </a:r>
            <a:endParaRPr/>
          </a:p>
          <a:p>
            <a:pPr indent="-247015" lvl="1" marL="640080" rtl="0" algn="l">
              <a:spcBef>
                <a:spcPts val="372"/>
              </a:spcBef>
              <a:spcAft>
                <a:spcPts val="0"/>
              </a:spcAft>
              <a:buSzPct val="85000"/>
              <a:buChar char="⚫"/>
            </a:pPr>
            <a:r>
              <a:rPr lang="en-US"/>
              <a:t>P1: 6</a:t>
            </a:r>
            <a:endParaRPr/>
          </a:p>
          <a:p>
            <a:pPr indent="-146621" lvl="1" marL="640080" rtl="0" algn="l">
              <a:spcBef>
                <a:spcPts val="372"/>
              </a:spcBef>
              <a:spcAft>
                <a:spcPts val="0"/>
              </a:spcAft>
              <a:buSzPct val="85000"/>
              <a:buNone/>
            </a:pPr>
            <a:r>
              <a:t/>
            </a:r>
            <a:endParaRPr/>
          </a:p>
          <a:p>
            <a:pPr indent="-274320" lvl="0" marL="274320" rtl="0" algn="l">
              <a:spcBef>
                <a:spcPts val="403"/>
              </a:spcBef>
              <a:spcAft>
                <a:spcPts val="0"/>
              </a:spcAft>
              <a:buSzPct val="95000"/>
              <a:buChar char="⚫"/>
            </a:pPr>
            <a:r>
              <a:rPr lang="en-US">
                <a:solidFill>
                  <a:srgbClr val="FF0000"/>
                </a:solidFill>
              </a:rPr>
              <a:t>Turn-around Time</a:t>
            </a:r>
            <a:endParaRPr/>
          </a:p>
          <a:p>
            <a:pPr indent="-247015" lvl="1" marL="640080" rtl="0" algn="l">
              <a:spcBef>
                <a:spcPts val="372"/>
              </a:spcBef>
              <a:spcAft>
                <a:spcPts val="0"/>
              </a:spcAft>
              <a:buSzPct val="85000"/>
              <a:buChar char="⚫"/>
            </a:pPr>
            <a:r>
              <a:rPr lang="en-US"/>
              <a:t>P2: 3</a:t>
            </a:r>
            <a:endParaRPr/>
          </a:p>
          <a:p>
            <a:pPr indent="-247015" lvl="1" marL="640080" rtl="0" algn="l">
              <a:spcBef>
                <a:spcPts val="372"/>
              </a:spcBef>
              <a:spcAft>
                <a:spcPts val="0"/>
              </a:spcAft>
              <a:buSzPct val="85000"/>
              <a:buChar char="⚫"/>
            </a:pPr>
            <a:r>
              <a:rPr lang="en-US"/>
              <a:t>P3: 6</a:t>
            </a:r>
            <a:endParaRPr/>
          </a:p>
          <a:p>
            <a:pPr indent="-247015" lvl="1" marL="640080" rtl="0" algn="l">
              <a:spcBef>
                <a:spcPts val="372"/>
              </a:spcBef>
              <a:spcAft>
                <a:spcPts val="0"/>
              </a:spcAft>
              <a:buSzPct val="85000"/>
              <a:buChar char="⚫"/>
            </a:pPr>
            <a:r>
              <a:rPr lang="en-US"/>
              <a:t>P1: 30</a:t>
            </a:r>
            <a:endParaRPr/>
          </a:p>
          <a:p>
            <a:pPr indent="-146621" lvl="1" marL="640080" rtl="0" algn="l">
              <a:spcBef>
                <a:spcPts val="372"/>
              </a:spcBef>
              <a:spcAft>
                <a:spcPts val="0"/>
              </a:spcAft>
              <a:buSzPct val="85000"/>
              <a:buNone/>
            </a:pPr>
            <a:r>
              <a:t/>
            </a:r>
            <a:endParaRPr/>
          </a:p>
          <a:p>
            <a:pPr indent="-274320" lvl="0" marL="274320" rtl="0" algn="l">
              <a:spcBef>
                <a:spcPts val="403"/>
              </a:spcBef>
              <a:spcAft>
                <a:spcPts val="0"/>
              </a:spcAft>
              <a:buSzPct val="95000"/>
              <a:buChar char="⚫"/>
            </a:pPr>
            <a:r>
              <a:rPr lang="en-US">
                <a:solidFill>
                  <a:srgbClr val="FF0000"/>
                </a:solidFill>
              </a:rPr>
              <a:t>Average Waiting Time</a:t>
            </a:r>
            <a:r>
              <a:rPr lang="en-US"/>
              <a:t>: (0+3+6)/3 = 3 </a:t>
            </a:r>
            <a:endParaRPr/>
          </a:p>
          <a:p>
            <a:pPr indent="-274320" lvl="0" marL="274320" rtl="0" algn="l">
              <a:spcBef>
                <a:spcPts val="403"/>
              </a:spcBef>
              <a:spcAft>
                <a:spcPts val="0"/>
              </a:spcAft>
              <a:buSzPct val="95000"/>
              <a:buChar char="⚫"/>
            </a:pPr>
            <a:r>
              <a:rPr lang="en-US">
                <a:solidFill>
                  <a:srgbClr val="FF0000"/>
                </a:solidFill>
              </a:rPr>
              <a:t>Average turn-around Time</a:t>
            </a:r>
            <a:r>
              <a:rPr lang="en-US"/>
              <a:t>: (3+6+30)/3 = 13</a:t>
            </a:r>
            <a:endParaRPr/>
          </a:p>
          <a:p>
            <a:pPr indent="-152765" lvl="0" marL="274320" rtl="0" algn="l">
              <a:spcBef>
                <a:spcPts val="403"/>
              </a:spcBef>
              <a:spcAft>
                <a:spcPts val="0"/>
              </a:spcAft>
              <a:buSzPct val="95000"/>
              <a:buNone/>
            </a:pPr>
            <a:r>
              <a:t/>
            </a:r>
            <a:endParaRPr/>
          </a:p>
        </p:txBody>
      </p:sp>
      <p:sp>
        <p:nvSpPr>
          <p:cNvPr id="709" name="Google Shape;709;p71"/>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lang="en-US"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grpSp>
        <p:nvGrpSpPr>
          <p:cNvPr id="710" name="Google Shape;710;p71"/>
          <p:cNvGrpSpPr/>
          <p:nvPr/>
        </p:nvGrpSpPr>
        <p:grpSpPr>
          <a:xfrm>
            <a:off x="4089797" y="3115210"/>
            <a:ext cx="3861325" cy="889855"/>
            <a:chOff x="5816600" y="3505200"/>
            <a:chExt cx="5491662" cy="1265263"/>
          </a:xfrm>
        </p:grpSpPr>
        <p:sp>
          <p:nvSpPr>
            <p:cNvPr id="711" name="Google Shape;711;p71"/>
            <p:cNvSpPr/>
            <p:nvPr/>
          </p:nvSpPr>
          <p:spPr>
            <a:xfrm>
              <a:off x="7645400" y="3505200"/>
              <a:ext cx="3276600" cy="685633"/>
            </a:xfrm>
            <a:prstGeom prst="rect">
              <a:avLst/>
            </a:prstGeom>
            <a:solidFill>
              <a:schemeClr val="accent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200">
                  <a:solidFill>
                    <a:schemeClr val="dk1"/>
                  </a:solidFill>
                  <a:latin typeface="Constantia"/>
                  <a:ea typeface="Constantia"/>
                  <a:cs typeface="Constantia"/>
                  <a:sym typeface="Constantia"/>
                </a:rPr>
                <a:t>P1</a:t>
              </a:r>
              <a:endParaRPr sz="2200">
                <a:solidFill>
                  <a:schemeClr val="dk1"/>
                </a:solidFill>
                <a:latin typeface="Constantia"/>
                <a:ea typeface="Constantia"/>
                <a:cs typeface="Constantia"/>
                <a:sym typeface="Constantia"/>
              </a:endParaRPr>
            </a:p>
          </p:txBody>
        </p:sp>
        <p:sp>
          <p:nvSpPr>
            <p:cNvPr id="712" name="Google Shape;712;p71"/>
            <p:cNvSpPr/>
            <p:nvPr/>
          </p:nvSpPr>
          <p:spPr>
            <a:xfrm>
              <a:off x="5969000" y="3505200"/>
              <a:ext cx="838200" cy="685633"/>
            </a:xfrm>
            <a:prstGeom prst="rect">
              <a:avLst/>
            </a:prstGeom>
            <a:solidFill>
              <a:schemeClr val="accen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P2</a:t>
              </a:r>
              <a:endParaRPr sz="2200">
                <a:solidFill>
                  <a:schemeClr val="dk1"/>
                </a:solidFill>
                <a:latin typeface="Constantia"/>
                <a:ea typeface="Constantia"/>
                <a:cs typeface="Constantia"/>
                <a:sym typeface="Constantia"/>
              </a:endParaRPr>
            </a:p>
          </p:txBody>
        </p:sp>
        <p:sp>
          <p:nvSpPr>
            <p:cNvPr id="713" name="Google Shape;713;p71"/>
            <p:cNvSpPr/>
            <p:nvPr/>
          </p:nvSpPr>
          <p:spPr>
            <a:xfrm>
              <a:off x="6807200" y="3505200"/>
              <a:ext cx="838200" cy="685633"/>
            </a:xfrm>
            <a:prstGeom prst="rect">
              <a:avLst/>
            </a:prstGeom>
            <a:solidFill>
              <a:srgbClr val="FF00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P3</a:t>
              </a:r>
              <a:endParaRPr sz="2200">
                <a:solidFill>
                  <a:schemeClr val="dk1"/>
                </a:solidFill>
                <a:latin typeface="Constantia"/>
                <a:ea typeface="Constantia"/>
                <a:cs typeface="Constantia"/>
                <a:sym typeface="Constantia"/>
              </a:endParaRPr>
            </a:p>
          </p:txBody>
        </p:sp>
        <p:sp>
          <p:nvSpPr>
            <p:cNvPr id="714" name="Google Shape;714;p71"/>
            <p:cNvSpPr txBox="1"/>
            <p:nvPr/>
          </p:nvSpPr>
          <p:spPr>
            <a:xfrm>
              <a:off x="5816600" y="4267200"/>
              <a:ext cx="435903" cy="503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0</a:t>
              </a:r>
              <a:endParaRPr sz="1700">
                <a:solidFill>
                  <a:srgbClr val="000000"/>
                </a:solidFill>
                <a:latin typeface="Helvetica Neue Light"/>
                <a:ea typeface="Helvetica Neue Light"/>
                <a:cs typeface="Helvetica Neue Light"/>
                <a:sym typeface="Helvetica Neue Light"/>
              </a:endParaRPr>
            </a:p>
          </p:txBody>
        </p:sp>
        <p:sp>
          <p:nvSpPr>
            <p:cNvPr id="715" name="Google Shape;715;p71"/>
            <p:cNvSpPr txBox="1"/>
            <p:nvPr/>
          </p:nvSpPr>
          <p:spPr>
            <a:xfrm>
              <a:off x="6664360" y="4267200"/>
              <a:ext cx="435903" cy="503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3</a:t>
              </a:r>
              <a:endParaRPr sz="1700">
                <a:solidFill>
                  <a:srgbClr val="000000"/>
                </a:solidFill>
                <a:latin typeface="Helvetica Neue Light"/>
                <a:ea typeface="Helvetica Neue Light"/>
                <a:cs typeface="Helvetica Neue Light"/>
                <a:sym typeface="Helvetica Neue Light"/>
              </a:endParaRPr>
            </a:p>
          </p:txBody>
        </p:sp>
        <p:sp>
          <p:nvSpPr>
            <p:cNvPr id="716" name="Google Shape;716;p71"/>
            <p:cNvSpPr txBox="1"/>
            <p:nvPr/>
          </p:nvSpPr>
          <p:spPr>
            <a:xfrm>
              <a:off x="7426361" y="4262735"/>
              <a:ext cx="435903" cy="503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6</a:t>
              </a:r>
              <a:endParaRPr sz="1700">
                <a:solidFill>
                  <a:srgbClr val="000000"/>
                </a:solidFill>
                <a:latin typeface="Helvetica Neue Light"/>
                <a:ea typeface="Helvetica Neue Light"/>
                <a:cs typeface="Helvetica Neue Light"/>
                <a:sym typeface="Helvetica Neue Light"/>
              </a:endParaRPr>
            </a:p>
          </p:txBody>
        </p:sp>
        <p:sp>
          <p:nvSpPr>
            <p:cNvPr id="717" name="Google Shape;717;p71"/>
            <p:cNvSpPr txBox="1"/>
            <p:nvPr/>
          </p:nvSpPr>
          <p:spPr>
            <a:xfrm>
              <a:off x="10699093" y="4262735"/>
              <a:ext cx="609169" cy="503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000000"/>
                  </a:solidFill>
                  <a:latin typeface="Helvetica Neue Light"/>
                  <a:ea typeface="Helvetica Neue Light"/>
                  <a:cs typeface="Helvetica Neue Light"/>
                  <a:sym typeface="Helvetica Neue Light"/>
                </a:rPr>
                <a:t>30</a:t>
              </a:r>
              <a:endParaRPr sz="1700">
                <a:solidFill>
                  <a:srgbClr val="000000"/>
                </a:solidFill>
                <a:latin typeface="Helvetica Neue Light"/>
                <a:ea typeface="Helvetica Neue Light"/>
                <a:cs typeface="Helvetica Neue Light"/>
                <a:sym typeface="Helvetica Neue Light"/>
              </a:endParaRPr>
            </a:p>
          </p:txBody>
        </p:sp>
      </p:grpSp>
      <p:sp>
        <p:nvSpPr>
          <p:cNvPr id="718" name="Google Shape;718;p71"/>
          <p:cNvSpPr/>
          <p:nvPr/>
        </p:nvSpPr>
        <p:spPr>
          <a:xfrm>
            <a:off x="395536" y="1268760"/>
            <a:ext cx="2304256" cy="360040"/>
          </a:xfrm>
          <a:prstGeom prst="rect">
            <a:avLst/>
          </a:prstGeom>
          <a:solidFill>
            <a:srgbClr val="FFFF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nstantia"/>
                <a:ea typeface="Constantia"/>
                <a:cs typeface="Constantia"/>
                <a:sym typeface="Constantia"/>
              </a:rPr>
              <a:t>Example 1</a:t>
            </a:r>
            <a:endParaRPr b="1" sz="1800">
              <a:solidFill>
                <a:schemeClr val="dk1"/>
              </a:solidFill>
              <a:latin typeface="Constantia"/>
              <a:ea typeface="Constantia"/>
              <a:cs typeface="Constantia"/>
              <a:sym typeface="Constantia"/>
            </a:endParaRPr>
          </a:p>
        </p:txBody>
      </p:sp>
      <p:sp>
        <p:nvSpPr>
          <p:cNvPr id="719" name="Google Shape;719;p71"/>
          <p:cNvSpPr/>
          <p:nvPr/>
        </p:nvSpPr>
        <p:spPr>
          <a:xfrm>
            <a:off x="4839125" y="4039701"/>
            <a:ext cx="1893115" cy="2880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onstantia"/>
                <a:ea typeface="Constantia"/>
                <a:cs typeface="Constantia"/>
                <a:sym typeface="Constantia"/>
              </a:rPr>
              <a:t>Gnatt Chart</a:t>
            </a:r>
            <a:endParaRPr b="1" sz="1200">
              <a:solidFill>
                <a:schemeClr val="dk1"/>
              </a:solidFill>
              <a:latin typeface="Constantia"/>
              <a:ea typeface="Constantia"/>
              <a:cs typeface="Constantia"/>
              <a:sym typeface="Constantia"/>
            </a:endParaRPr>
          </a:p>
        </p:txBody>
      </p:sp>
      <p:pic>
        <p:nvPicPr>
          <p:cNvPr descr="pngfind.com-kingpin-png-4152286 (1).png" id="720" name="Google Shape;720;p71"/>
          <p:cNvPicPr preferRelativeResize="0"/>
          <p:nvPr/>
        </p:nvPicPr>
        <p:blipFill rotWithShape="1">
          <a:blip r:embed="rId3">
            <a:alphaModFix/>
          </a:blip>
          <a:srcRect b="0" l="0" r="0" t="0"/>
          <a:stretch/>
        </p:blipFill>
        <p:spPr>
          <a:xfrm>
            <a:off x="7061200" y="196703"/>
            <a:ext cx="1625600" cy="5334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72"/>
          <p:cNvSpPr txBox="1"/>
          <p:nvPr>
            <p:ph type="title"/>
          </p:nvPr>
        </p:nvSpPr>
        <p:spPr>
          <a:xfrm>
            <a:off x="323529" y="692697"/>
            <a:ext cx="8609119" cy="79208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3000"/>
              </a:lnSpc>
              <a:spcBef>
                <a:spcPts val="0"/>
              </a:spcBef>
              <a:spcAft>
                <a:spcPts val="0"/>
              </a:spcAft>
              <a:buClr>
                <a:srgbClr val="006600"/>
              </a:buClr>
              <a:buSzPct val="100000"/>
              <a:buFont typeface="Calibri"/>
              <a:buNone/>
            </a:pPr>
            <a:r>
              <a:rPr b="1" lang="en-US" sz="3600">
                <a:solidFill>
                  <a:srgbClr val="006600"/>
                </a:solidFill>
              </a:rPr>
              <a:t>Shortest-Job-First (SJF) Scheduling</a:t>
            </a:r>
            <a:br>
              <a:rPr b="1" lang="en-US">
                <a:solidFill>
                  <a:srgbClr val="006600"/>
                </a:solidFill>
              </a:rPr>
            </a:br>
            <a:r>
              <a:rPr b="1" lang="en-US" sz="2000">
                <a:solidFill>
                  <a:srgbClr val="006600"/>
                </a:solidFill>
              </a:rPr>
              <a:t>Here come the concept of arrival time. </a:t>
            </a:r>
            <a:br>
              <a:rPr b="1" lang="en-US" sz="2000">
                <a:solidFill>
                  <a:srgbClr val="006600"/>
                </a:solidFill>
              </a:rPr>
            </a:br>
            <a:r>
              <a:rPr lang="en-US" sz="2000">
                <a:solidFill>
                  <a:srgbClr val="006600"/>
                </a:solidFill>
              </a:rPr>
              <a:t>SJF (non-preemptive, varied arrival times)</a:t>
            </a:r>
            <a:br>
              <a:rPr lang="en-US" sz="2000">
                <a:solidFill>
                  <a:srgbClr val="006600"/>
                </a:solidFill>
              </a:rPr>
            </a:br>
            <a:endParaRPr sz="2000">
              <a:solidFill>
                <a:srgbClr val="006600"/>
              </a:solidFill>
            </a:endParaRPr>
          </a:p>
        </p:txBody>
      </p:sp>
      <p:sp>
        <p:nvSpPr>
          <p:cNvPr id="726" name="Google Shape;726;p72"/>
          <p:cNvSpPr txBox="1"/>
          <p:nvPr>
            <p:ph idx="1" type="body"/>
          </p:nvPr>
        </p:nvSpPr>
        <p:spPr>
          <a:xfrm>
            <a:off x="251520" y="1628800"/>
            <a:ext cx="8892480" cy="5157762"/>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lnSpc>
                <a:spcPct val="93000"/>
              </a:lnSpc>
              <a:spcBef>
                <a:spcPts val="0"/>
              </a:spcBef>
              <a:spcAft>
                <a:spcPts val="0"/>
              </a:spcAft>
              <a:buSzPct val="95000"/>
              <a:buFont typeface="Arial"/>
              <a:buNone/>
            </a:pPr>
            <a:r>
              <a:rPr lang="en-US" u="sng"/>
              <a:t>Process	 </a:t>
            </a:r>
            <a:r>
              <a:rPr lang="en-US"/>
              <a:t>     </a:t>
            </a:r>
            <a:r>
              <a:rPr lang="en-US" u="sng"/>
              <a:t>Arrival Time</a:t>
            </a:r>
            <a:r>
              <a:rPr lang="en-US"/>
              <a:t>    </a:t>
            </a:r>
            <a:r>
              <a:rPr lang="en-US" u="sng"/>
              <a:t>Burst Time   </a:t>
            </a:r>
            <a:endParaRPr u="sng"/>
          </a:p>
          <a:p>
            <a:pPr indent="-274320" lvl="0" marL="274320" rtl="0" algn="l">
              <a:spcBef>
                <a:spcPts val="481"/>
              </a:spcBef>
              <a:spcAft>
                <a:spcPts val="0"/>
              </a:spcAft>
              <a:buSzPct val="95000"/>
              <a:buFont typeface="Arial"/>
              <a:buNone/>
            </a:pPr>
            <a:r>
              <a:rPr lang="en-US"/>
              <a:t>		</a:t>
            </a:r>
            <a:r>
              <a:rPr i="1" lang="en-US"/>
              <a:t>P</a:t>
            </a:r>
            <a:r>
              <a:rPr baseline="-25000" i="1" lang="en-US"/>
              <a:t>1</a:t>
            </a:r>
            <a:r>
              <a:rPr lang="en-US"/>
              <a:t>	                0                      7</a:t>
            </a:r>
            <a:endParaRPr/>
          </a:p>
          <a:p>
            <a:pPr indent="-274320" lvl="0" marL="274320" rtl="0" algn="l">
              <a:spcBef>
                <a:spcPts val="481"/>
              </a:spcBef>
              <a:spcAft>
                <a:spcPts val="0"/>
              </a:spcAft>
              <a:buSzPct val="95000"/>
              <a:buFont typeface="Arial"/>
              <a:buNone/>
            </a:pPr>
            <a:r>
              <a:rPr lang="en-US"/>
              <a:t>		 </a:t>
            </a:r>
            <a:r>
              <a:rPr i="1" lang="en-US"/>
              <a:t>P</a:t>
            </a:r>
            <a:r>
              <a:rPr baseline="-25000" i="1" lang="en-US"/>
              <a:t>2	                       </a:t>
            </a:r>
            <a:r>
              <a:rPr lang="en-US"/>
              <a:t>2                      4</a:t>
            </a:r>
            <a:endParaRPr/>
          </a:p>
          <a:p>
            <a:pPr indent="-274320" lvl="0" marL="274320" rtl="0" algn="l">
              <a:spcBef>
                <a:spcPts val="481"/>
              </a:spcBef>
              <a:spcAft>
                <a:spcPts val="0"/>
              </a:spcAft>
              <a:buSzPct val="95000"/>
              <a:buFont typeface="Arial"/>
              <a:buNone/>
            </a:pPr>
            <a:r>
              <a:rPr lang="en-US"/>
              <a:t>		 </a:t>
            </a:r>
            <a:r>
              <a:rPr i="1" lang="en-US"/>
              <a:t>P</a:t>
            </a:r>
            <a:r>
              <a:rPr baseline="-25000" i="1" lang="en-US"/>
              <a:t>3</a:t>
            </a:r>
            <a:r>
              <a:rPr lang="en-US"/>
              <a:t>	               4                       1</a:t>
            </a:r>
            <a:endParaRPr/>
          </a:p>
          <a:p>
            <a:pPr indent="-274320" lvl="0" marL="274320" rtl="0" algn="l">
              <a:spcBef>
                <a:spcPts val="481"/>
              </a:spcBef>
              <a:spcAft>
                <a:spcPts val="0"/>
              </a:spcAft>
              <a:buSzPct val="95000"/>
              <a:buFont typeface="Arial"/>
              <a:buNone/>
            </a:pPr>
            <a:r>
              <a:rPr lang="en-US"/>
              <a:t>		 </a:t>
            </a:r>
            <a:r>
              <a:rPr i="1" lang="en-US"/>
              <a:t>P</a:t>
            </a:r>
            <a:r>
              <a:rPr baseline="-25000" i="1" lang="en-US"/>
              <a:t>4</a:t>
            </a:r>
            <a:r>
              <a:rPr lang="en-US"/>
              <a:t>	               5                       4</a:t>
            </a:r>
            <a:endParaRPr/>
          </a:p>
          <a:p>
            <a:pPr indent="-274320" lvl="0" marL="274320" rtl="0" algn="l">
              <a:spcBef>
                <a:spcPts val="481"/>
              </a:spcBef>
              <a:spcAft>
                <a:spcPts val="0"/>
              </a:spcAft>
              <a:buSzPct val="95000"/>
              <a:buFont typeface="Arial"/>
              <a:buNone/>
            </a:pPr>
            <a:r>
              <a:t/>
            </a:r>
            <a:endParaRPr/>
          </a:p>
          <a:p>
            <a:pPr indent="-274320" lvl="0" marL="274320" rtl="0" algn="l">
              <a:spcBef>
                <a:spcPts val="481"/>
              </a:spcBef>
              <a:spcAft>
                <a:spcPts val="0"/>
              </a:spcAft>
              <a:buSzPct val="95000"/>
              <a:buFont typeface="Arial"/>
              <a:buNone/>
            </a:pPr>
            <a:r>
              <a:t/>
            </a:r>
            <a:endParaRPr/>
          </a:p>
          <a:p>
            <a:pPr indent="-274320" lvl="0" marL="274320" rtl="0" algn="l">
              <a:spcBef>
                <a:spcPts val="481"/>
              </a:spcBef>
              <a:spcAft>
                <a:spcPts val="0"/>
              </a:spcAft>
              <a:buSzPct val="95000"/>
              <a:buFont typeface="Arial"/>
              <a:buNone/>
            </a:pPr>
            <a:r>
              <a:t/>
            </a:r>
            <a:endParaRPr/>
          </a:p>
          <a:p>
            <a:pPr indent="-274320" lvl="0" marL="274320" rtl="0" algn="l">
              <a:spcBef>
                <a:spcPts val="407"/>
              </a:spcBef>
              <a:spcAft>
                <a:spcPts val="0"/>
              </a:spcAft>
              <a:buSzPct val="95000"/>
              <a:buChar char="⚫"/>
            </a:pPr>
            <a:r>
              <a:rPr lang="en-US" sz="2200">
                <a:solidFill>
                  <a:srgbClr val="FF0000"/>
                </a:solidFill>
              </a:rPr>
              <a:t>Average waiting time </a:t>
            </a:r>
            <a:br>
              <a:rPr lang="en-US" sz="2200"/>
            </a:br>
            <a:r>
              <a:rPr lang="en-US" sz="2200"/>
              <a:t> 	                           = ( (0 – 0) + (8 – 2) + (7 – 4) + (12 – 5) )/4  </a:t>
            </a:r>
            <a:br>
              <a:rPr lang="en-US" sz="2200"/>
            </a:br>
            <a:r>
              <a:rPr lang="en-US" sz="2200"/>
              <a:t> 	                           = (0 + 6 + 3 + 7)/4 = 4                            </a:t>
            </a:r>
            <a:endParaRPr sz="2200"/>
          </a:p>
          <a:p>
            <a:pPr indent="-274320" lvl="0" marL="274320" rtl="0" algn="l">
              <a:spcBef>
                <a:spcPts val="407"/>
              </a:spcBef>
              <a:spcAft>
                <a:spcPts val="0"/>
              </a:spcAft>
              <a:buSzPct val="95000"/>
              <a:buChar char="⚫"/>
            </a:pPr>
            <a:r>
              <a:rPr lang="en-US" sz="2200">
                <a:solidFill>
                  <a:srgbClr val="FF0000"/>
                </a:solidFill>
              </a:rPr>
              <a:t>Average turn-around time</a:t>
            </a:r>
            <a:r>
              <a:rPr lang="en-US" sz="2200"/>
              <a:t>: </a:t>
            </a:r>
            <a:br>
              <a:rPr lang="en-US" sz="2200"/>
            </a:br>
            <a:r>
              <a:rPr lang="en-US" sz="2200"/>
              <a:t>                            = ( (7 – 0) + (12 – 2) + (8 - 4) + (16 – 5))/4 </a:t>
            </a:r>
            <a:br>
              <a:rPr lang="en-US" sz="2200"/>
            </a:br>
            <a:r>
              <a:rPr lang="en-US" sz="2200"/>
              <a:t>	                            = ( 7 + 10 + 4 + 11)/4  = 8</a:t>
            </a:r>
            <a:endParaRPr sz="2200"/>
          </a:p>
        </p:txBody>
      </p:sp>
      <p:grpSp>
        <p:nvGrpSpPr>
          <p:cNvPr id="727" name="Google Shape;727;p72"/>
          <p:cNvGrpSpPr/>
          <p:nvPr/>
        </p:nvGrpSpPr>
        <p:grpSpPr>
          <a:xfrm>
            <a:off x="2043114" y="3475041"/>
            <a:ext cx="5575301" cy="1114425"/>
            <a:chOff x="1287" y="2325"/>
            <a:chExt cx="3512" cy="702"/>
          </a:xfrm>
        </p:grpSpPr>
        <p:sp>
          <p:nvSpPr>
            <p:cNvPr id="728" name="Google Shape;728;p72"/>
            <p:cNvSpPr/>
            <p:nvPr/>
          </p:nvSpPr>
          <p:spPr>
            <a:xfrm>
              <a:off x="1383" y="2325"/>
              <a:ext cx="3312" cy="384"/>
            </a:xfrm>
            <a:prstGeom prst="roundRect">
              <a:avLst>
                <a:gd fmla="val 259" name="adj"/>
              </a:avLst>
            </a:prstGeom>
            <a:solidFill>
              <a:schemeClr val="lt2"/>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729" name="Google Shape;729;p72"/>
            <p:cNvSpPr/>
            <p:nvPr/>
          </p:nvSpPr>
          <p:spPr>
            <a:xfrm>
              <a:off x="1815" y="2373"/>
              <a:ext cx="265" cy="222"/>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b="1" lang="en-US" sz="1800">
                  <a:solidFill>
                    <a:schemeClr val="dk1"/>
                  </a:solidFill>
                  <a:latin typeface="Helvetica Neue"/>
                  <a:ea typeface="Helvetica Neue"/>
                  <a:cs typeface="Helvetica Neue"/>
                  <a:sym typeface="Helvetica Neue"/>
                </a:rPr>
                <a:t>P</a:t>
              </a:r>
              <a:r>
                <a:rPr b="1" baseline="-25000" lang="en-US" sz="1800">
                  <a:solidFill>
                    <a:schemeClr val="dk1"/>
                  </a:solidFill>
                  <a:latin typeface="Helvetica Neue"/>
                  <a:ea typeface="Helvetica Neue"/>
                  <a:cs typeface="Helvetica Neue"/>
                  <a:sym typeface="Helvetica Neue"/>
                </a:rPr>
                <a:t>1</a:t>
              </a:r>
              <a:endParaRPr b="1" baseline="-25000" sz="1800">
                <a:solidFill>
                  <a:schemeClr val="dk1"/>
                </a:solidFill>
                <a:latin typeface="Helvetica Neue"/>
                <a:ea typeface="Helvetica Neue"/>
                <a:cs typeface="Helvetica Neue"/>
                <a:sym typeface="Helvetica Neue"/>
              </a:endParaRPr>
            </a:p>
          </p:txBody>
        </p:sp>
        <p:sp>
          <p:nvSpPr>
            <p:cNvPr id="730" name="Google Shape;730;p72"/>
            <p:cNvSpPr/>
            <p:nvPr/>
          </p:nvSpPr>
          <p:spPr>
            <a:xfrm>
              <a:off x="2823" y="2373"/>
              <a:ext cx="265" cy="222"/>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b="1" lang="en-US" sz="1800">
                  <a:solidFill>
                    <a:schemeClr val="dk1"/>
                  </a:solidFill>
                  <a:latin typeface="Helvetica Neue"/>
                  <a:ea typeface="Helvetica Neue"/>
                  <a:cs typeface="Helvetica Neue"/>
                  <a:sym typeface="Helvetica Neue"/>
                </a:rPr>
                <a:t>P</a:t>
              </a:r>
              <a:r>
                <a:rPr b="1" baseline="-25000" lang="en-US" sz="1800">
                  <a:solidFill>
                    <a:schemeClr val="dk1"/>
                  </a:solidFill>
                  <a:latin typeface="Helvetica Neue"/>
                  <a:ea typeface="Helvetica Neue"/>
                  <a:cs typeface="Helvetica Neue"/>
                  <a:sym typeface="Helvetica Neue"/>
                </a:rPr>
                <a:t>3</a:t>
              </a:r>
              <a:endParaRPr b="1" baseline="-25000" sz="1800">
                <a:solidFill>
                  <a:schemeClr val="dk1"/>
                </a:solidFill>
                <a:latin typeface="Helvetica Neue"/>
                <a:ea typeface="Helvetica Neue"/>
                <a:cs typeface="Helvetica Neue"/>
                <a:sym typeface="Helvetica Neue"/>
              </a:endParaRPr>
            </a:p>
          </p:txBody>
        </p:sp>
        <p:sp>
          <p:nvSpPr>
            <p:cNvPr id="731" name="Google Shape;731;p72"/>
            <p:cNvSpPr/>
            <p:nvPr/>
          </p:nvSpPr>
          <p:spPr>
            <a:xfrm>
              <a:off x="3399" y="2373"/>
              <a:ext cx="265" cy="222"/>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b="1" lang="en-US" sz="1800">
                  <a:solidFill>
                    <a:schemeClr val="dk1"/>
                  </a:solidFill>
                  <a:latin typeface="Helvetica Neue"/>
                  <a:ea typeface="Helvetica Neue"/>
                  <a:cs typeface="Helvetica Neue"/>
                  <a:sym typeface="Helvetica Neue"/>
                </a:rPr>
                <a:t>P</a:t>
              </a:r>
              <a:r>
                <a:rPr b="1" baseline="-25000" lang="en-US" sz="1800">
                  <a:solidFill>
                    <a:schemeClr val="dk1"/>
                  </a:solidFill>
                  <a:latin typeface="Helvetica Neue"/>
                  <a:ea typeface="Helvetica Neue"/>
                  <a:cs typeface="Helvetica Neue"/>
                  <a:sym typeface="Helvetica Neue"/>
                </a:rPr>
                <a:t>2</a:t>
              </a:r>
              <a:endParaRPr b="1" baseline="-25000" sz="1800">
                <a:solidFill>
                  <a:schemeClr val="dk1"/>
                </a:solidFill>
                <a:latin typeface="Helvetica Neue"/>
                <a:ea typeface="Helvetica Neue"/>
                <a:cs typeface="Helvetica Neue"/>
                <a:sym typeface="Helvetica Neue"/>
              </a:endParaRPr>
            </a:p>
          </p:txBody>
        </p:sp>
        <p:cxnSp>
          <p:nvCxnSpPr>
            <p:cNvPr id="732" name="Google Shape;732;p72"/>
            <p:cNvCxnSpPr/>
            <p:nvPr/>
          </p:nvCxnSpPr>
          <p:spPr>
            <a:xfrm>
              <a:off x="4695" y="2709"/>
              <a:ext cx="1" cy="144"/>
            </a:xfrm>
            <a:prstGeom prst="straightConnector1">
              <a:avLst/>
            </a:prstGeom>
            <a:noFill/>
            <a:ln cap="flat" cmpd="sng" w="9525">
              <a:solidFill>
                <a:srgbClr val="000000"/>
              </a:solidFill>
              <a:prstDash val="solid"/>
              <a:round/>
              <a:headEnd len="sm" w="sm" type="none"/>
              <a:tailEnd len="sm" w="sm" type="none"/>
            </a:ln>
          </p:spPr>
        </p:cxnSp>
        <p:cxnSp>
          <p:nvCxnSpPr>
            <p:cNvPr id="733" name="Google Shape;733;p72"/>
            <p:cNvCxnSpPr/>
            <p:nvPr/>
          </p:nvCxnSpPr>
          <p:spPr>
            <a:xfrm>
              <a:off x="1383" y="2709"/>
              <a:ext cx="1" cy="144"/>
            </a:xfrm>
            <a:prstGeom prst="straightConnector1">
              <a:avLst/>
            </a:prstGeom>
            <a:noFill/>
            <a:ln cap="flat" cmpd="sng" w="9525">
              <a:solidFill>
                <a:srgbClr val="000000"/>
              </a:solidFill>
              <a:prstDash val="solid"/>
              <a:round/>
              <a:headEnd len="sm" w="sm" type="none"/>
              <a:tailEnd len="sm" w="sm" type="none"/>
            </a:ln>
          </p:spPr>
        </p:cxnSp>
        <p:cxnSp>
          <p:nvCxnSpPr>
            <p:cNvPr id="734" name="Google Shape;734;p72"/>
            <p:cNvCxnSpPr/>
            <p:nvPr/>
          </p:nvCxnSpPr>
          <p:spPr>
            <a:xfrm>
              <a:off x="3111" y="2325"/>
              <a:ext cx="1" cy="384"/>
            </a:xfrm>
            <a:prstGeom prst="straightConnector1">
              <a:avLst/>
            </a:prstGeom>
            <a:noFill/>
            <a:ln cap="flat" cmpd="sng" w="9525">
              <a:solidFill>
                <a:srgbClr val="000000"/>
              </a:solidFill>
              <a:prstDash val="solid"/>
              <a:round/>
              <a:headEnd len="sm" w="sm" type="none"/>
              <a:tailEnd len="sm" w="sm" type="none"/>
            </a:ln>
          </p:spPr>
        </p:cxnSp>
        <p:cxnSp>
          <p:nvCxnSpPr>
            <p:cNvPr id="735" name="Google Shape;735;p72"/>
            <p:cNvCxnSpPr/>
            <p:nvPr/>
          </p:nvCxnSpPr>
          <p:spPr>
            <a:xfrm>
              <a:off x="2823" y="2325"/>
              <a:ext cx="1" cy="384"/>
            </a:xfrm>
            <a:prstGeom prst="straightConnector1">
              <a:avLst/>
            </a:prstGeom>
            <a:noFill/>
            <a:ln cap="flat" cmpd="sng" w="9525">
              <a:solidFill>
                <a:srgbClr val="000000"/>
              </a:solidFill>
              <a:prstDash val="solid"/>
              <a:round/>
              <a:headEnd len="sm" w="sm" type="none"/>
              <a:tailEnd len="sm" w="sm" type="none"/>
            </a:ln>
          </p:spPr>
        </p:cxnSp>
        <p:cxnSp>
          <p:nvCxnSpPr>
            <p:cNvPr id="736" name="Google Shape;736;p72"/>
            <p:cNvCxnSpPr/>
            <p:nvPr/>
          </p:nvCxnSpPr>
          <p:spPr>
            <a:xfrm>
              <a:off x="2823" y="2709"/>
              <a:ext cx="1" cy="144"/>
            </a:xfrm>
            <a:prstGeom prst="straightConnector1">
              <a:avLst/>
            </a:prstGeom>
            <a:noFill/>
            <a:ln cap="flat" cmpd="sng" w="9525">
              <a:solidFill>
                <a:srgbClr val="000000"/>
              </a:solidFill>
              <a:prstDash val="solid"/>
              <a:round/>
              <a:headEnd len="sm" w="sm" type="none"/>
              <a:tailEnd len="sm" w="sm" type="none"/>
            </a:ln>
          </p:spPr>
        </p:cxnSp>
        <p:cxnSp>
          <p:nvCxnSpPr>
            <p:cNvPr id="737" name="Google Shape;737;p72"/>
            <p:cNvCxnSpPr/>
            <p:nvPr/>
          </p:nvCxnSpPr>
          <p:spPr>
            <a:xfrm>
              <a:off x="1815" y="2638"/>
              <a:ext cx="1" cy="144"/>
            </a:xfrm>
            <a:prstGeom prst="straightConnector1">
              <a:avLst/>
            </a:prstGeom>
            <a:noFill/>
            <a:ln cap="flat" cmpd="sng" w="9525">
              <a:solidFill>
                <a:srgbClr val="000000"/>
              </a:solidFill>
              <a:prstDash val="solid"/>
              <a:round/>
              <a:headEnd len="sm" w="sm" type="none"/>
              <a:tailEnd len="sm" w="sm" type="none"/>
            </a:ln>
          </p:spPr>
        </p:cxnSp>
        <p:sp>
          <p:nvSpPr>
            <p:cNvPr id="738" name="Google Shape;738;p72"/>
            <p:cNvSpPr/>
            <p:nvPr/>
          </p:nvSpPr>
          <p:spPr>
            <a:xfrm>
              <a:off x="2727" y="2805"/>
              <a:ext cx="195" cy="222"/>
            </a:xfrm>
            <a:prstGeom prst="roundRect">
              <a:avLst>
                <a:gd fmla="val 509"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7</a:t>
              </a:r>
              <a:endParaRPr sz="1800">
                <a:solidFill>
                  <a:schemeClr val="dk1"/>
                </a:solidFill>
                <a:latin typeface="Helvetica Neue"/>
                <a:ea typeface="Helvetica Neue"/>
                <a:cs typeface="Helvetica Neue"/>
                <a:sym typeface="Helvetica Neue"/>
              </a:endParaRPr>
            </a:p>
          </p:txBody>
        </p:sp>
        <p:sp>
          <p:nvSpPr>
            <p:cNvPr id="739" name="Google Shape;739;p72"/>
            <p:cNvSpPr/>
            <p:nvPr/>
          </p:nvSpPr>
          <p:spPr>
            <a:xfrm>
              <a:off x="1915" y="2805"/>
              <a:ext cx="195" cy="222"/>
            </a:xfrm>
            <a:prstGeom prst="roundRect">
              <a:avLst>
                <a:gd fmla="val 509"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3</a:t>
              </a:r>
              <a:endParaRPr sz="1800">
                <a:solidFill>
                  <a:schemeClr val="dk1"/>
                </a:solidFill>
                <a:latin typeface="Helvetica Neue"/>
                <a:ea typeface="Helvetica Neue"/>
                <a:cs typeface="Helvetica Neue"/>
                <a:sym typeface="Helvetica Neue"/>
              </a:endParaRPr>
            </a:p>
          </p:txBody>
        </p:sp>
        <p:sp>
          <p:nvSpPr>
            <p:cNvPr id="740" name="Google Shape;740;p72"/>
            <p:cNvSpPr/>
            <p:nvPr/>
          </p:nvSpPr>
          <p:spPr>
            <a:xfrm>
              <a:off x="4523" y="2805"/>
              <a:ext cx="276" cy="222"/>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16</a:t>
              </a:r>
              <a:endParaRPr sz="1800">
                <a:solidFill>
                  <a:schemeClr val="dk1"/>
                </a:solidFill>
                <a:latin typeface="Helvetica Neue"/>
                <a:ea typeface="Helvetica Neue"/>
                <a:cs typeface="Helvetica Neue"/>
                <a:sym typeface="Helvetica Neue"/>
              </a:endParaRPr>
            </a:p>
          </p:txBody>
        </p:sp>
        <p:sp>
          <p:nvSpPr>
            <p:cNvPr id="741" name="Google Shape;741;p72"/>
            <p:cNvSpPr/>
            <p:nvPr/>
          </p:nvSpPr>
          <p:spPr>
            <a:xfrm>
              <a:off x="1287" y="2805"/>
              <a:ext cx="195" cy="222"/>
            </a:xfrm>
            <a:prstGeom prst="roundRect">
              <a:avLst>
                <a:gd fmla="val 509"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0</a:t>
              </a:r>
              <a:endParaRPr sz="1800">
                <a:solidFill>
                  <a:schemeClr val="dk1"/>
                </a:solidFill>
                <a:latin typeface="Helvetica Neue"/>
                <a:ea typeface="Helvetica Neue"/>
                <a:cs typeface="Helvetica Neue"/>
                <a:sym typeface="Helvetica Neue"/>
              </a:endParaRPr>
            </a:p>
          </p:txBody>
        </p:sp>
        <p:sp>
          <p:nvSpPr>
            <p:cNvPr id="742" name="Google Shape;742;p72"/>
            <p:cNvSpPr/>
            <p:nvPr/>
          </p:nvSpPr>
          <p:spPr>
            <a:xfrm>
              <a:off x="4119" y="2373"/>
              <a:ext cx="265" cy="222"/>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b="1" lang="en-US" sz="1800">
                  <a:solidFill>
                    <a:schemeClr val="dk1"/>
                  </a:solidFill>
                  <a:latin typeface="Helvetica Neue"/>
                  <a:ea typeface="Helvetica Neue"/>
                  <a:cs typeface="Helvetica Neue"/>
                  <a:sym typeface="Helvetica Neue"/>
                </a:rPr>
                <a:t>P</a:t>
              </a:r>
              <a:r>
                <a:rPr b="1" baseline="-25000" lang="en-US" sz="1800">
                  <a:solidFill>
                    <a:schemeClr val="dk1"/>
                  </a:solidFill>
                  <a:latin typeface="Helvetica Neue"/>
                  <a:ea typeface="Helvetica Neue"/>
                  <a:cs typeface="Helvetica Neue"/>
                  <a:sym typeface="Helvetica Neue"/>
                </a:rPr>
                <a:t>4</a:t>
              </a:r>
              <a:endParaRPr b="1" baseline="-25000" sz="1800">
                <a:solidFill>
                  <a:schemeClr val="dk1"/>
                </a:solidFill>
                <a:latin typeface="Helvetica Neue"/>
                <a:ea typeface="Helvetica Neue"/>
                <a:cs typeface="Helvetica Neue"/>
                <a:sym typeface="Helvetica Neue"/>
              </a:endParaRPr>
            </a:p>
          </p:txBody>
        </p:sp>
        <p:cxnSp>
          <p:nvCxnSpPr>
            <p:cNvPr id="743" name="Google Shape;743;p72"/>
            <p:cNvCxnSpPr/>
            <p:nvPr/>
          </p:nvCxnSpPr>
          <p:spPr>
            <a:xfrm>
              <a:off x="3879" y="2325"/>
              <a:ext cx="1" cy="384"/>
            </a:xfrm>
            <a:prstGeom prst="straightConnector1">
              <a:avLst/>
            </a:prstGeom>
            <a:noFill/>
            <a:ln cap="flat" cmpd="sng" w="9525">
              <a:solidFill>
                <a:srgbClr val="000000"/>
              </a:solidFill>
              <a:prstDash val="solid"/>
              <a:round/>
              <a:headEnd len="sm" w="sm" type="none"/>
              <a:tailEnd len="sm" w="sm" type="none"/>
            </a:ln>
          </p:spPr>
        </p:cxnSp>
        <p:cxnSp>
          <p:nvCxnSpPr>
            <p:cNvPr id="744" name="Google Shape;744;p72"/>
            <p:cNvCxnSpPr/>
            <p:nvPr/>
          </p:nvCxnSpPr>
          <p:spPr>
            <a:xfrm>
              <a:off x="1575" y="2638"/>
              <a:ext cx="1" cy="144"/>
            </a:xfrm>
            <a:prstGeom prst="straightConnector1">
              <a:avLst/>
            </a:prstGeom>
            <a:noFill/>
            <a:ln cap="flat" cmpd="sng" w="9525">
              <a:solidFill>
                <a:srgbClr val="000000"/>
              </a:solidFill>
              <a:prstDash val="solid"/>
              <a:round/>
              <a:headEnd len="sm" w="sm" type="none"/>
              <a:tailEnd len="sm" w="sm" type="none"/>
            </a:ln>
          </p:spPr>
        </p:cxnSp>
        <p:cxnSp>
          <p:nvCxnSpPr>
            <p:cNvPr id="745" name="Google Shape;745;p72"/>
            <p:cNvCxnSpPr/>
            <p:nvPr/>
          </p:nvCxnSpPr>
          <p:spPr>
            <a:xfrm>
              <a:off x="2055" y="2638"/>
              <a:ext cx="1" cy="144"/>
            </a:xfrm>
            <a:prstGeom prst="straightConnector1">
              <a:avLst/>
            </a:prstGeom>
            <a:noFill/>
            <a:ln cap="flat" cmpd="sng" w="9525">
              <a:solidFill>
                <a:srgbClr val="000000"/>
              </a:solidFill>
              <a:prstDash val="solid"/>
              <a:round/>
              <a:headEnd len="sm" w="sm" type="none"/>
              <a:tailEnd len="sm" w="sm" type="none"/>
            </a:ln>
          </p:spPr>
        </p:cxnSp>
        <p:cxnSp>
          <p:nvCxnSpPr>
            <p:cNvPr id="746" name="Google Shape;746;p72"/>
            <p:cNvCxnSpPr/>
            <p:nvPr/>
          </p:nvCxnSpPr>
          <p:spPr>
            <a:xfrm>
              <a:off x="2295" y="2638"/>
              <a:ext cx="1" cy="144"/>
            </a:xfrm>
            <a:prstGeom prst="straightConnector1">
              <a:avLst/>
            </a:prstGeom>
            <a:noFill/>
            <a:ln cap="flat" cmpd="sng" w="9525">
              <a:solidFill>
                <a:srgbClr val="000000"/>
              </a:solidFill>
              <a:prstDash val="solid"/>
              <a:round/>
              <a:headEnd len="sm" w="sm" type="none"/>
              <a:tailEnd len="sm" w="sm" type="none"/>
            </a:ln>
          </p:spPr>
        </p:cxnSp>
        <p:cxnSp>
          <p:nvCxnSpPr>
            <p:cNvPr id="747" name="Google Shape;747;p72"/>
            <p:cNvCxnSpPr/>
            <p:nvPr/>
          </p:nvCxnSpPr>
          <p:spPr>
            <a:xfrm>
              <a:off x="2487" y="2638"/>
              <a:ext cx="1" cy="144"/>
            </a:xfrm>
            <a:prstGeom prst="straightConnector1">
              <a:avLst/>
            </a:prstGeom>
            <a:noFill/>
            <a:ln cap="flat" cmpd="sng" w="9525">
              <a:solidFill>
                <a:srgbClr val="000000"/>
              </a:solidFill>
              <a:prstDash val="solid"/>
              <a:round/>
              <a:headEnd len="sm" w="sm" type="none"/>
              <a:tailEnd len="sm" w="sm" type="none"/>
            </a:ln>
          </p:spPr>
        </p:cxnSp>
        <p:cxnSp>
          <p:nvCxnSpPr>
            <p:cNvPr id="748" name="Google Shape;748;p72"/>
            <p:cNvCxnSpPr/>
            <p:nvPr/>
          </p:nvCxnSpPr>
          <p:spPr>
            <a:xfrm>
              <a:off x="2679" y="2638"/>
              <a:ext cx="1" cy="144"/>
            </a:xfrm>
            <a:prstGeom prst="straightConnector1">
              <a:avLst/>
            </a:prstGeom>
            <a:noFill/>
            <a:ln cap="flat" cmpd="sng" w="9525">
              <a:solidFill>
                <a:srgbClr val="000000"/>
              </a:solidFill>
              <a:prstDash val="solid"/>
              <a:round/>
              <a:headEnd len="sm" w="sm" type="none"/>
              <a:tailEnd len="sm" w="sm" type="none"/>
            </a:ln>
          </p:spPr>
        </p:cxnSp>
        <p:cxnSp>
          <p:nvCxnSpPr>
            <p:cNvPr id="749" name="Google Shape;749;p72"/>
            <p:cNvCxnSpPr/>
            <p:nvPr/>
          </p:nvCxnSpPr>
          <p:spPr>
            <a:xfrm>
              <a:off x="3111" y="2709"/>
              <a:ext cx="1" cy="144"/>
            </a:xfrm>
            <a:prstGeom prst="straightConnector1">
              <a:avLst/>
            </a:prstGeom>
            <a:noFill/>
            <a:ln cap="flat" cmpd="sng" w="9525">
              <a:solidFill>
                <a:srgbClr val="000000"/>
              </a:solidFill>
              <a:prstDash val="solid"/>
              <a:round/>
              <a:headEnd len="sm" w="sm" type="none"/>
              <a:tailEnd len="sm" w="sm" type="none"/>
            </a:ln>
          </p:spPr>
        </p:cxnSp>
        <p:sp>
          <p:nvSpPr>
            <p:cNvPr id="750" name="Google Shape;750;p72"/>
            <p:cNvSpPr/>
            <p:nvPr/>
          </p:nvSpPr>
          <p:spPr>
            <a:xfrm>
              <a:off x="3015" y="2805"/>
              <a:ext cx="195" cy="222"/>
            </a:xfrm>
            <a:prstGeom prst="roundRect">
              <a:avLst>
                <a:gd fmla="val 509"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8</a:t>
              </a:r>
              <a:endParaRPr sz="1800">
                <a:solidFill>
                  <a:schemeClr val="dk1"/>
                </a:solidFill>
                <a:latin typeface="Helvetica Neue"/>
                <a:ea typeface="Helvetica Neue"/>
                <a:cs typeface="Helvetica Neue"/>
                <a:sym typeface="Helvetica Neue"/>
              </a:endParaRPr>
            </a:p>
          </p:txBody>
        </p:sp>
        <p:cxnSp>
          <p:nvCxnSpPr>
            <p:cNvPr id="751" name="Google Shape;751;p72"/>
            <p:cNvCxnSpPr/>
            <p:nvPr/>
          </p:nvCxnSpPr>
          <p:spPr>
            <a:xfrm>
              <a:off x="3351" y="2638"/>
              <a:ext cx="1" cy="144"/>
            </a:xfrm>
            <a:prstGeom prst="straightConnector1">
              <a:avLst/>
            </a:prstGeom>
            <a:noFill/>
            <a:ln cap="flat" cmpd="sng" w="9525">
              <a:solidFill>
                <a:srgbClr val="000000"/>
              </a:solidFill>
              <a:prstDash val="solid"/>
              <a:round/>
              <a:headEnd len="sm" w="sm" type="none"/>
              <a:tailEnd len="sm" w="sm" type="none"/>
            </a:ln>
          </p:spPr>
        </p:cxnSp>
        <p:cxnSp>
          <p:nvCxnSpPr>
            <p:cNvPr id="752" name="Google Shape;752;p72"/>
            <p:cNvCxnSpPr/>
            <p:nvPr/>
          </p:nvCxnSpPr>
          <p:spPr>
            <a:xfrm>
              <a:off x="3543" y="2638"/>
              <a:ext cx="1" cy="144"/>
            </a:xfrm>
            <a:prstGeom prst="straightConnector1">
              <a:avLst/>
            </a:prstGeom>
            <a:noFill/>
            <a:ln cap="flat" cmpd="sng" w="9525">
              <a:solidFill>
                <a:srgbClr val="000000"/>
              </a:solidFill>
              <a:prstDash val="solid"/>
              <a:round/>
              <a:headEnd len="sm" w="sm" type="none"/>
              <a:tailEnd len="sm" w="sm" type="none"/>
            </a:ln>
          </p:spPr>
        </p:cxnSp>
        <p:cxnSp>
          <p:nvCxnSpPr>
            <p:cNvPr id="753" name="Google Shape;753;p72"/>
            <p:cNvCxnSpPr/>
            <p:nvPr/>
          </p:nvCxnSpPr>
          <p:spPr>
            <a:xfrm>
              <a:off x="3735" y="2638"/>
              <a:ext cx="1" cy="144"/>
            </a:xfrm>
            <a:prstGeom prst="straightConnector1">
              <a:avLst/>
            </a:prstGeom>
            <a:noFill/>
            <a:ln cap="flat" cmpd="sng" w="9525">
              <a:solidFill>
                <a:srgbClr val="000000"/>
              </a:solidFill>
              <a:prstDash val="solid"/>
              <a:round/>
              <a:headEnd len="sm" w="sm" type="none"/>
              <a:tailEnd len="sm" w="sm" type="none"/>
            </a:ln>
          </p:spPr>
        </p:cxnSp>
        <p:cxnSp>
          <p:nvCxnSpPr>
            <p:cNvPr id="754" name="Google Shape;754;p72"/>
            <p:cNvCxnSpPr/>
            <p:nvPr/>
          </p:nvCxnSpPr>
          <p:spPr>
            <a:xfrm>
              <a:off x="3879" y="2709"/>
              <a:ext cx="1" cy="144"/>
            </a:xfrm>
            <a:prstGeom prst="straightConnector1">
              <a:avLst/>
            </a:prstGeom>
            <a:noFill/>
            <a:ln cap="flat" cmpd="sng" w="9525">
              <a:solidFill>
                <a:srgbClr val="000000"/>
              </a:solidFill>
              <a:prstDash val="solid"/>
              <a:round/>
              <a:headEnd len="sm" w="sm" type="none"/>
              <a:tailEnd len="sm" w="sm" type="none"/>
            </a:ln>
          </p:spPr>
        </p:cxnSp>
        <p:sp>
          <p:nvSpPr>
            <p:cNvPr id="755" name="Google Shape;755;p72"/>
            <p:cNvSpPr/>
            <p:nvPr/>
          </p:nvSpPr>
          <p:spPr>
            <a:xfrm>
              <a:off x="3735" y="2805"/>
              <a:ext cx="276" cy="222"/>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12</a:t>
              </a:r>
              <a:endParaRPr sz="1800">
                <a:solidFill>
                  <a:schemeClr val="dk1"/>
                </a:solidFill>
                <a:latin typeface="Helvetica Neue"/>
                <a:ea typeface="Helvetica Neue"/>
                <a:cs typeface="Helvetica Neue"/>
                <a:sym typeface="Helvetica Neue"/>
              </a:endParaRPr>
            </a:p>
          </p:txBody>
        </p:sp>
        <p:cxnSp>
          <p:nvCxnSpPr>
            <p:cNvPr id="756" name="Google Shape;756;p72"/>
            <p:cNvCxnSpPr/>
            <p:nvPr/>
          </p:nvCxnSpPr>
          <p:spPr>
            <a:xfrm>
              <a:off x="4119" y="2638"/>
              <a:ext cx="1" cy="144"/>
            </a:xfrm>
            <a:prstGeom prst="straightConnector1">
              <a:avLst/>
            </a:prstGeom>
            <a:noFill/>
            <a:ln cap="flat" cmpd="sng" w="9525">
              <a:solidFill>
                <a:srgbClr val="000000"/>
              </a:solidFill>
              <a:prstDash val="solid"/>
              <a:round/>
              <a:headEnd len="sm" w="sm" type="none"/>
              <a:tailEnd len="sm" w="sm" type="none"/>
            </a:ln>
          </p:spPr>
        </p:cxnSp>
        <p:cxnSp>
          <p:nvCxnSpPr>
            <p:cNvPr id="757" name="Google Shape;757;p72"/>
            <p:cNvCxnSpPr/>
            <p:nvPr/>
          </p:nvCxnSpPr>
          <p:spPr>
            <a:xfrm>
              <a:off x="4311" y="2638"/>
              <a:ext cx="1" cy="144"/>
            </a:xfrm>
            <a:prstGeom prst="straightConnector1">
              <a:avLst/>
            </a:prstGeom>
            <a:noFill/>
            <a:ln cap="flat" cmpd="sng" w="9525">
              <a:solidFill>
                <a:srgbClr val="000000"/>
              </a:solidFill>
              <a:prstDash val="solid"/>
              <a:round/>
              <a:headEnd len="sm" w="sm" type="none"/>
              <a:tailEnd len="sm" w="sm" type="none"/>
            </a:ln>
          </p:spPr>
        </p:cxnSp>
        <p:cxnSp>
          <p:nvCxnSpPr>
            <p:cNvPr id="758" name="Google Shape;758;p72"/>
            <p:cNvCxnSpPr/>
            <p:nvPr/>
          </p:nvCxnSpPr>
          <p:spPr>
            <a:xfrm>
              <a:off x="4503" y="2638"/>
              <a:ext cx="1" cy="144"/>
            </a:xfrm>
            <a:prstGeom prst="straightConnector1">
              <a:avLst/>
            </a:prstGeom>
            <a:noFill/>
            <a:ln cap="flat" cmpd="sng" w="9525">
              <a:solidFill>
                <a:srgbClr val="000000"/>
              </a:solidFill>
              <a:prstDash val="solid"/>
              <a:round/>
              <a:headEnd len="sm" w="sm" type="none"/>
              <a:tailEnd len="sm" w="sm" type="none"/>
            </a:ln>
          </p:spPr>
        </p:cxnSp>
      </p:grpSp>
      <p:sp>
        <p:nvSpPr>
          <p:cNvPr id="759" name="Google Shape;759;p72"/>
          <p:cNvSpPr txBox="1"/>
          <p:nvPr/>
        </p:nvSpPr>
        <p:spPr>
          <a:xfrm>
            <a:off x="3085885" y="6478588"/>
            <a:ext cx="579524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Waiting time : sum of time that a process has spent waiting in the ready queue</a:t>
            </a:r>
            <a:endParaRPr sz="1400">
              <a:solidFill>
                <a:schemeClr val="dk1"/>
              </a:solidFill>
              <a:latin typeface="Times New Roman"/>
              <a:ea typeface="Times New Roman"/>
              <a:cs typeface="Times New Roman"/>
              <a:sym typeface="Times New Roman"/>
            </a:endParaRPr>
          </a:p>
        </p:txBody>
      </p:sp>
      <p:sp>
        <p:nvSpPr>
          <p:cNvPr id="760" name="Google Shape;760;p72"/>
          <p:cNvSpPr/>
          <p:nvPr/>
        </p:nvSpPr>
        <p:spPr>
          <a:xfrm>
            <a:off x="6145663" y="1096737"/>
            <a:ext cx="2304256" cy="360040"/>
          </a:xfrm>
          <a:prstGeom prst="rect">
            <a:avLst/>
          </a:prstGeom>
          <a:solidFill>
            <a:srgbClr val="FFFF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nstantia"/>
                <a:ea typeface="Constantia"/>
                <a:cs typeface="Constantia"/>
                <a:sym typeface="Constantia"/>
              </a:rPr>
              <a:t>Example 2</a:t>
            </a:r>
            <a:endParaRPr b="1" sz="1800">
              <a:solidFill>
                <a:schemeClr val="dk1"/>
              </a:solidFill>
              <a:latin typeface="Constantia"/>
              <a:ea typeface="Constantia"/>
              <a:cs typeface="Constantia"/>
              <a:sym typeface="Constantia"/>
            </a:endParaRPr>
          </a:p>
        </p:txBody>
      </p:sp>
      <p:sp>
        <p:nvSpPr>
          <p:cNvPr id="761" name="Google Shape;761;p72"/>
          <p:cNvSpPr/>
          <p:nvPr/>
        </p:nvSpPr>
        <p:spPr>
          <a:xfrm>
            <a:off x="200581" y="3792592"/>
            <a:ext cx="1893115" cy="2880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onstantia"/>
                <a:ea typeface="Constantia"/>
                <a:cs typeface="Constantia"/>
                <a:sym typeface="Constantia"/>
              </a:rPr>
              <a:t>Gnatt Chart</a:t>
            </a:r>
            <a:endParaRPr b="1" sz="1200">
              <a:solidFill>
                <a:schemeClr val="dk1"/>
              </a:solidFill>
              <a:latin typeface="Constantia"/>
              <a:ea typeface="Constantia"/>
              <a:cs typeface="Constantia"/>
              <a:sym typeface="Constantia"/>
            </a:endParaRPr>
          </a:p>
        </p:txBody>
      </p:sp>
      <p:pic>
        <p:nvPicPr>
          <p:cNvPr descr="pngfind.com-kingpin-png-4152286 (1).png" id="762" name="Google Shape;762;p72"/>
          <p:cNvPicPr preferRelativeResize="0"/>
          <p:nvPr/>
        </p:nvPicPr>
        <p:blipFill rotWithShape="1">
          <a:blip r:embed="rId3">
            <a:alphaModFix/>
          </a:blip>
          <a:srcRect b="0" l="0" r="0" t="0"/>
          <a:stretch/>
        </p:blipFill>
        <p:spPr>
          <a:xfrm>
            <a:off x="7270888" y="155091"/>
            <a:ext cx="1625600" cy="533400"/>
          </a:xfrm>
          <a:prstGeom prst="rect">
            <a:avLst/>
          </a:prstGeom>
          <a:noFill/>
          <a:ln>
            <a:noFill/>
          </a:ln>
        </p:spPr>
      </p:pic>
      <p:sp>
        <p:nvSpPr>
          <p:cNvPr id="763" name="Google Shape;763;p72"/>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73"/>
          <p:cNvSpPr txBox="1"/>
          <p:nvPr>
            <p:ph type="title"/>
          </p:nvPr>
        </p:nvSpPr>
        <p:spPr>
          <a:xfrm>
            <a:off x="272584" y="476672"/>
            <a:ext cx="8856984" cy="609600"/>
          </a:xfrm>
          <a:prstGeom prst="rect">
            <a:avLst/>
          </a:prstGeom>
          <a:noFill/>
          <a:ln>
            <a:noFill/>
          </a:ln>
        </p:spPr>
        <p:txBody>
          <a:bodyPr anchorCtr="0" anchor="b" bIns="0" lIns="0" spcFirstLastPara="1" rIns="0" wrap="square" tIns="45700">
            <a:normAutofit fontScale="90000"/>
          </a:bodyPr>
          <a:lstStyle/>
          <a:p>
            <a:pPr indent="0" lvl="0" marL="0" rtl="0" algn="l">
              <a:lnSpc>
                <a:spcPct val="93000"/>
              </a:lnSpc>
              <a:spcBef>
                <a:spcPts val="0"/>
              </a:spcBef>
              <a:spcAft>
                <a:spcPts val="0"/>
              </a:spcAft>
              <a:buClr>
                <a:srgbClr val="006600"/>
              </a:buClr>
              <a:buSzPct val="100000"/>
              <a:buFont typeface="Calibri"/>
              <a:buNone/>
            </a:pPr>
            <a:r>
              <a:rPr b="1" lang="en-US" sz="2700">
                <a:solidFill>
                  <a:srgbClr val="006600"/>
                </a:solidFill>
              </a:rPr>
              <a:t>Shortest-remaining time First (SRT) Scheduling</a:t>
            </a:r>
            <a:br>
              <a:rPr b="1" lang="en-US">
                <a:solidFill>
                  <a:srgbClr val="006600"/>
                </a:solidFill>
              </a:rPr>
            </a:br>
            <a:r>
              <a:rPr b="1" lang="en-US" sz="2000">
                <a:solidFill>
                  <a:srgbClr val="006600"/>
                </a:solidFill>
              </a:rPr>
              <a:t>Preemptive SJF with varied arrival times</a:t>
            </a:r>
            <a:br>
              <a:rPr b="1" lang="en-US" sz="2000">
                <a:solidFill>
                  <a:srgbClr val="006600"/>
                </a:solidFill>
              </a:rPr>
            </a:br>
            <a:endParaRPr b="1" sz="2000">
              <a:solidFill>
                <a:srgbClr val="006600"/>
              </a:solidFill>
            </a:endParaRPr>
          </a:p>
        </p:txBody>
      </p:sp>
      <p:sp>
        <p:nvSpPr>
          <p:cNvPr id="769" name="Google Shape;769;p73"/>
          <p:cNvSpPr txBox="1"/>
          <p:nvPr>
            <p:ph idx="1" type="body"/>
          </p:nvPr>
        </p:nvSpPr>
        <p:spPr>
          <a:xfrm>
            <a:off x="609600" y="1196752"/>
            <a:ext cx="8153400" cy="5544617"/>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l">
              <a:lnSpc>
                <a:spcPct val="93000"/>
              </a:lnSpc>
              <a:spcBef>
                <a:spcPts val="0"/>
              </a:spcBef>
              <a:spcAft>
                <a:spcPts val="0"/>
              </a:spcAft>
              <a:buSzPct val="95000"/>
              <a:buFont typeface="Arial"/>
              <a:buNone/>
            </a:pPr>
            <a:r>
              <a:rPr lang="en-US"/>
              <a:t>		</a:t>
            </a:r>
            <a:r>
              <a:rPr lang="en-US" u="sng"/>
              <a:t>Process	    Arrival Time</a:t>
            </a:r>
            <a:r>
              <a:rPr lang="en-US"/>
              <a:t>	    </a:t>
            </a:r>
            <a:r>
              <a:rPr lang="en-US" u="sng"/>
              <a:t>Burst Time</a:t>
            </a:r>
            <a:endParaRPr u="sng"/>
          </a:p>
          <a:p>
            <a:pPr indent="-274320" lvl="0" marL="274320" rtl="0" algn="l">
              <a:spcBef>
                <a:spcPts val="403"/>
              </a:spcBef>
              <a:spcAft>
                <a:spcPts val="0"/>
              </a:spcAft>
              <a:buSzPct val="95000"/>
              <a:buFont typeface="Arial"/>
              <a:buNone/>
            </a:pPr>
            <a:r>
              <a:rPr lang="en-US"/>
              <a:t>		</a:t>
            </a:r>
            <a:r>
              <a:rPr i="1" lang="en-US"/>
              <a:t>P</a:t>
            </a:r>
            <a:r>
              <a:rPr baseline="-25000" i="1" lang="en-US"/>
              <a:t>1</a:t>
            </a:r>
            <a:r>
              <a:rPr lang="en-US"/>
              <a:t>	          0.0	                  7</a:t>
            </a:r>
            <a:endParaRPr/>
          </a:p>
          <a:p>
            <a:pPr indent="-274320" lvl="0" marL="274320" rtl="0" algn="l">
              <a:spcBef>
                <a:spcPts val="403"/>
              </a:spcBef>
              <a:spcAft>
                <a:spcPts val="0"/>
              </a:spcAft>
              <a:buSzPct val="95000"/>
              <a:buFont typeface="Arial"/>
              <a:buNone/>
            </a:pPr>
            <a:r>
              <a:rPr lang="en-US"/>
              <a:t>		 </a:t>
            </a:r>
            <a:r>
              <a:rPr i="1" lang="en-US"/>
              <a:t>P</a:t>
            </a:r>
            <a:r>
              <a:rPr baseline="-25000" i="1" lang="en-US"/>
              <a:t>2	               </a:t>
            </a:r>
            <a:r>
              <a:rPr lang="en-US"/>
              <a:t>2.0	                  4</a:t>
            </a:r>
            <a:endParaRPr/>
          </a:p>
          <a:p>
            <a:pPr indent="-274320" lvl="0" marL="274320" rtl="0" algn="l">
              <a:spcBef>
                <a:spcPts val="403"/>
              </a:spcBef>
              <a:spcAft>
                <a:spcPts val="0"/>
              </a:spcAft>
              <a:buSzPct val="95000"/>
              <a:buFont typeface="Arial"/>
              <a:buNone/>
            </a:pPr>
            <a:r>
              <a:rPr lang="en-US"/>
              <a:t>		 </a:t>
            </a:r>
            <a:r>
              <a:rPr i="1" lang="en-US"/>
              <a:t>P</a:t>
            </a:r>
            <a:r>
              <a:rPr baseline="-25000" i="1" lang="en-US"/>
              <a:t>3</a:t>
            </a:r>
            <a:r>
              <a:rPr lang="en-US"/>
              <a:t>	          4.0	                   1</a:t>
            </a:r>
            <a:endParaRPr/>
          </a:p>
          <a:p>
            <a:pPr indent="-274320" lvl="0" marL="274320" rtl="0" algn="l">
              <a:spcBef>
                <a:spcPts val="403"/>
              </a:spcBef>
              <a:spcAft>
                <a:spcPts val="0"/>
              </a:spcAft>
              <a:buSzPct val="95000"/>
              <a:buFont typeface="Arial"/>
              <a:buNone/>
            </a:pPr>
            <a:r>
              <a:rPr lang="en-US"/>
              <a:t>		 </a:t>
            </a:r>
            <a:r>
              <a:rPr i="1" lang="en-US"/>
              <a:t>P</a:t>
            </a:r>
            <a:r>
              <a:rPr baseline="-25000" i="1" lang="en-US"/>
              <a:t>4</a:t>
            </a:r>
            <a:r>
              <a:rPr lang="en-US"/>
              <a:t>	          5.0	                   4</a:t>
            </a:r>
            <a:endParaRPr/>
          </a:p>
          <a:p>
            <a:pPr indent="-274320" lvl="0" marL="274320" rtl="0" algn="l">
              <a:spcBef>
                <a:spcPts val="403"/>
              </a:spcBef>
              <a:spcAft>
                <a:spcPts val="0"/>
              </a:spcAft>
              <a:buSzPct val="95000"/>
              <a:buFont typeface="Arial"/>
              <a:buNone/>
            </a:pPr>
            <a:r>
              <a:t/>
            </a:r>
            <a:endParaRPr/>
          </a:p>
          <a:p>
            <a:pPr indent="-274320" lvl="0" marL="274320" rtl="0" algn="l">
              <a:spcBef>
                <a:spcPts val="403"/>
              </a:spcBef>
              <a:spcAft>
                <a:spcPts val="0"/>
              </a:spcAft>
              <a:buSzPct val="95000"/>
              <a:buFont typeface="Arial"/>
              <a:buNone/>
            </a:pPr>
            <a:r>
              <a:t/>
            </a:r>
            <a:endParaRPr/>
          </a:p>
          <a:p>
            <a:pPr indent="-274320" lvl="0" marL="274320" rtl="0" algn="l">
              <a:spcBef>
                <a:spcPts val="403"/>
              </a:spcBef>
              <a:spcAft>
                <a:spcPts val="0"/>
              </a:spcAft>
              <a:buSzPct val="95000"/>
              <a:buFont typeface="Arial"/>
              <a:buNone/>
            </a:pPr>
            <a:r>
              <a:t/>
            </a:r>
            <a:endParaRPr/>
          </a:p>
          <a:p>
            <a:pPr indent="-274320" lvl="0" marL="274320" rtl="0" algn="l">
              <a:spcBef>
                <a:spcPts val="403"/>
              </a:spcBef>
              <a:spcAft>
                <a:spcPts val="0"/>
              </a:spcAft>
              <a:buSzPct val="95000"/>
              <a:buFont typeface="Arial"/>
              <a:buNone/>
            </a:pPr>
            <a:r>
              <a:t/>
            </a:r>
            <a:endParaRPr/>
          </a:p>
          <a:p>
            <a:pPr indent="-152765" lvl="0" marL="274320" rtl="0" algn="l">
              <a:spcBef>
                <a:spcPts val="403"/>
              </a:spcBef>
              <a:spcAft>
                <a:spcPts val="0"/>
              </a:spcAft>
              <a:buSzPct val="95000"/>
              <a:buNone/>
            </a:pPr>
            <a:r>
              <a:t/>
            </a:r>
            <a:endParaRPr/>
          </a:p>
          <a:p>
            <a:pPr indent="-274320" lvl="0" marL="274320" rtl="0" algn="l">
              <a:spcBef>
                <a:spcPts val="403"/>
              </a:spcBef>
              <a:spcAft>
                <a:spcPts val="0"/>
              </a:spcAft>
              <a:buSzPct val="95000"/>
              <a:buChar char="⚫"/>
            </a:pPr>
            <a:r>
              <a:rPr lang="en-US">
                <a:solidFill>
                  <a:srgbClr val="FF0000"/>
                </a:solidFill>
              </a:rPr>
              <a:t>Average waiting time </a:t>
            </a:r>
            <a:br>
              <a:rPr lang="en-US"/>
            </a:br>
            <a:r>
              <a:rPr lang="en-US"/>
              <a:t>		</a:t>
            </a:r>
            <a:endParaRPr/>
          </a:p>
          <a:p>
            <a:pPr indent="-274320" lvl="0" marL="274320" rtl="0" algn="l">
              <a:spcBef>
                <a:spcPts val="403"/>
              </a:spcBef>
              <a:spcAft>
                <a:spcPts val="0"/>
              </a:spcAft>
              <a:buSzPct val="95000"/>
              <a:buChar char="⚫"/>
            </a:pPr>
            <a:r>
              <a:rPr lang="en-US"/>
              <a:t>= ( [(0 – 0) + (11 - 2)] + [(2 – 2) + (5 – 4)] + (4 - 4) + </a:t>
            </a:r>
            <a:endParaRPr/>
          </a:p>
          <a:p>
            <a:pPr indent="-274320" lvl="0" marL="274320" rtl="0" algn="l">
              <a:spcBef>
                <a:spcPts val="403"/>
              </a:spcBef>
              <a:spcAft>
                <a:spcPts val="0"/>
              </a:spcAft>
              <a:buSzPct val="95000"/>
              <a:buChar char="⚫"/>
            </a:pPr>
            <a:r>
              <a:rPr lang="en-US"/>
              <a:t>       (7 – 5) )/4 </a:t>
            </a:r>
            <a:br>
              <a:rPr lang="en-US"/>
            </a:br>
            <a:r>
              <a:rPr lang="en-US"/>
              <a:t>= 9 + 1 + 0 + 2)/4 </a:t>
            </a:r>
            <a:endParaRPr/>
          </a:p>
          <a:p>
            <a:pPr indent="-274320" lvl="0" marL="274320" rtl="0" algn="l">
              <a:spcBef>
                <a:spcPts val="403"/>
              </a:spcBef>
              <a:spcAft>
                <a:spcPts val="0"/>
              </a:spcAft>
              <a:buSzPct val="95000"/>
              <a:buChar char="⚫"/>
            </a:pPr>
            <a:r>
              <a:rPr lang="en-US"/>
              <a:t> = 3</a:t>
            </a:r>
            <a:endParaRPr/>
          </a:p>
          <a:p>
            <a:pPr indent="-152765" lvl="0" marL="274320" rtl="0" algn="l">
              <a:spcBef>
                <a:spcPts val="403"/>
              </a:spcBef>
              <a:spcAft>
                <a:spcPts val="0"/>
              </a:spcAft>
              <a:buSzPct val="95000"/>
              <a:buNone/>
            </a:pPr>
            <a:r>
              <a:t/>
            </a:r>
            <a:endParaRPr/>
          </a:p>
          <a:p>
            <a:pPr indent="-274320" lvl="0" marL="274320" rtl="0" algn="l">
              <a:spcBef>
                <a:spcPts val="403"/>
              </a:spcBef>
              <a:spcAft>
                <a:spcPts val="0"/>
              </a:spcAft>
              <a:buSzPct val="95000"/>
              <a:buChar char="⚫"/>
            </a:pPr>
            <a:r>
              <a:rPr lang="en-US">
                <a:solidFill>
                  <a:srgbClr val="FF0000"/>
                </a:solidFill>
              </a:rPr>
              <a:t>Average turn-around time </a:t>
            </a:r>
            <a:r>
              <a:rPr lang="en-US"/>
              <a:t>	= (16-0) + (7-2) + (5-4) + 11-4)/4 = 7</a:t>
            </a:r>
            <a:endParaRPr/>
          </a:p>
        </p:txBody>
      </p:sp>
      <p:grpSp>
        <p:nvGrpSpPr>
          <p:cNvPr id="770" name="Google Shape;770;p73"/>
          <p:cNvGrpSpPr/>
          <p:nvPr/>
        </p:nvGrpSpPr>
        <p:grpSpPr>
          <a:xfrm>
            <a:off x="1371601" y="2872160"/>
            <a:ext cx="5924551" cy="1190626"/>
            <a:chOff x="864" y="2364"/>
            <a:chExt cx="3732" cy="750"/>
          </a:xfrm>
        </p:grpSpPr>
        <p:sp>
          <p:nvSpPr>
            <p:cNvPr id="771" name="Google Shape;771;p73"/>
            <p:cNvSpPr/>
            <p:nvPr/>
          </p:nvSpPr>
          <p:spPr>
            <a:xfrm>
              <a:off x="960" y="2373"/>
              <a:ext cx="3504" cy="384"/>
            </a:xfrm>
            <a:prstGeom prst="roundRect">
              <a:avLst>
                <a:gd fmla="val 259" name="adj"/>
              </a:avLst>
            </a:prstGeom>
            <a:solidFill>
              <a:srgbClr val="DBE6B4"/>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772" name="Google Shape;772;p73"/>
            <p:cNvSpPr/>
            <p:nvPr/>
          </p:nvSpPr>
          <p:spPr>
            <a:xfrm>
              <a:off x="1008" y="2412"/>
              <a:ext cx="265" cy="222"/>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P</a:t>
              </a:r>
              <a:r>
                <a:rPr baseline="-25000" lang="en-US" sz="1800">
                  <a:solidFill>
                    <a:schemeClr val="dk1"/>
                  </a:solidFill>
                  <a:latin typeface="Helvetica Neue"/>
                  <a:ea typeface="Helvetica Neue"/>
                  <a:cs typeface="Helvetica Neue"/>
                  <a:sym typeface="Helvetica Neue"/>
                </a:rPr>
                <a:t>1</a:t>
              </a:r>
              <a:endParaRPr baseline="-25000" sz="1800">
                <a:solidFill>
                  <a:schemeClr val="dk1"/>
                </a:solidFill>
                <a:latin typeface="Helvetica Neue"/>
                <a:ea typeface="Helvetica Neue"/>
                <a:cs typeface="Helvetica Neue"/>
                <a:sym typeface="Helvetica Neue"/>
              </a:endParaRPr>
            </a:p>
          </p:txBody>
        </p:sp>
        <p:sp>
          <p:nvSpPr>
            <p:cNvPr id="773" name="Google Shape;773;p73"/>
            <p:cNvSpPr/>
            <p:nvPr/>
          </p:nvSpPr>
          <p:spPr>
            <a:xfrm>
              <a:off x="1824" y="2412"/>
              <a:ext cx="265" cy="222"/>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P</a:t>
              </a:r>
              <a:r>
                <a:rPr baseline="-25000" lang="en-US" sz="1800">
                  <a:solidFill>
                    <a:schemeClr val="dk1"/>
                  </a:solidFill>
                  <a:latin typeface="Helvetica Neue"/>
                  <a:ea typeface="Helvetica Neue"/>
                  <a:cs typeface="Helvetica Neue"/>
                  <a:sym typeface="Helvetica Neue"/>
                </a:rPr>
                <a:t>3</a:t>
              </a:r>
              <a:endParaRPr baseline="-25000" sz="1800">
                <a:solidFill>
                  <a:schemeClr val="dk1"/>
                </a:solidFill>
                <a:latin typeface="Helvetica Neue"/>
                <a:ea typeface="Helvetica Neue"/>
                <a:cs typeface="Helvetica Neue"/>
                <a:sym typeface="Helvetica Neue"/>
              </a:endParaRPr>
            </a:p>
          </p:txBody>
        </p:sp>
        <p:sp>
          <p:nvSpPr>
            <p:cNvPr id="774" name="Google Shape;774;p73"/>
            <p:cNvSpPr/>
            <p:nvPr/>
          </p:nvSpPr>
          <p:spPr>
            <a:xfrm>
              <a:off x="1488" y="2412"/>
              <a:ext cx="265" cy="222"/>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P</a:t>
              </a:r>
              <a:r>
                <a:rPr baseline="-25000" lang="en-US" sz="1800">
                  <a:solidFill>
                    <a:schemeClr val="dk1"/>
                  </a:solidFill>
                  <a:latin typeface="Helvetica Neue"/>
                  <a:ea typeface="Helvetica Neue"/>
                  <a:cs typeface="Helvetica Neue"/>
                  <a:sym typeface="Helvetica Neue"/>
                </a:rPr>
                <a:t>2</a:t>
              </a:r>
              <a:endParaRPr baseline="-25000" sz="1800">
                <a:solidFill>
                  <a:schemeClr val="dk1"/>
                </a:solidFill>
                <a:latin typeface="Helvetica Neue"/>
                <a:ea typeface="Helvetica Neue"/>
                <a:cs typeface="Helvetica Neue"/>
                <a:sym typeface="Helvetica Neue"/>
              </a:endParaRPr>
            </a:p>
          </p:txBody>
        </p:sp>
        <p:cxnSp>
          <p:nvCxnSpPr>
            <p:cNvPr id="775" name="Google Shape;775;p73"/>
            <p:cNvCxnSpPr/>
            <p:nvPr/>
          </p:nvCxnSpPr>
          <p:spPr>
            <a:xfrm>
              <a:off x="4452" y="2748"/>
              <a:ext cx="1" cy="144"/>
            </a:xfrm>
            <a:prstGeom prst="straightConnector1">
              <a:avLst/>
            </a:prstGeom>
            <a:noFill/>
            <a:ln cap="flat" cmpd="sng" w="9525">
              <a:solidFill>
                <a:srgbClr val="000000"/>
              </a:solidFill>
              <a:prstDash val="solid"/>
              <a:round/>
              <a:headEnd len="sm" w="sm" type="none"/>
              <a:tailEnd len="sm" w="sm" type="none"/>
            </a:ln>
          </p:spPr>
        </p:cxnSp>
        <p:cxnSp>
          <p:nvCxnSpPr>
            <p:cNvPr id="776" name="Google Shape;776;p73"/>
            <p:cNvCxnSpPr/>
            <p:nvPr/>
          </p:nvCxnSpPr>
          <p:spPr>
            <a:xfrm>
              <a:off x="960" y="2757"/>
              <a:ext cx="1" cy="144"/>
            </a:xfrm>
            <a:prstGeom prst="straightConnector1">
              <a:avLst/>
            </a:prstGeom>
            <a:noFill/>
            <a:ln cap="flat" cmpd="sng" w="9525">
              <a:solidFill>
                <a:srgbClr val="000000"/>
              </a:solidFill>
              <a:prstDash val="solid"/>
              <a:round/>
              <a:headEnd len="sm" w="sm" type="none"/>
              <a:tailEnd len="sm" w="sm" type="none"/>
            </a:ln>
          </p:spPr>
        </p:cxnSp>
        <p:cxnSp>
          <p:nvCxnSpPr>
            <p:cNvPr id="777" name="Google Shape;777;p73"/>
            <p:cNvCxnSpPr/>
            <p:nvPr/>
          </p:nvCxnSpPr>
          <p:spPr>
            <a:xfrm>
              <a:off x="2688" y="2373"/>
              <a:ext cx="1" cy="384"/>
            </a:xfrm>
            <a:prstGeom prst="straightConnector1">
              <a:avLst/>
            </a:prstGeom>
            <a:noFill/>
            <a:ln cap="flat" cmpd="sng" w="9525">
              <a:solidFill>
                <a:srgbClr val="000000"/>
              </a:solidFill>
              <a:prstDash val="solid"/>
              <a:round/>
              <a:headEnd len="sm" w="sm" type="none"/>
              <a:tailEnd len="sm" w="sm" type="none"/>
            </a:ln>
          </p:spPr>
        </p:cxnSp>
        <p:cxnSp>
          <p:nvCxnSpPr>
            <p:cNvPr id="778" name="Google Shape;778;p73"/>
            <p:cNvCxnSpPr/>
            <p:nvPr/>
          </p:nvCxnSpPr>
          <p:spPr>
            <a:xfrm>
              <a:off x="1344" y="2364"/>
              <a:ext cx="1" cy="576"/>
            </a:xfrm>
            <a:prstGeom prst="straightConnector1">
              <a:avLst/>
            </a:prstGeom>
            <a:noFill/>
            <a:ln cap="flat" cmpd="sng" w="9525">
              <a:solidFill>
                <a:srgbClr val="000000"/>
              </a:solidFill>
              <a:prstDash val="solid"/>
              <a:round/>
              <a:headEnd len="sm" w="sm" type="none"/>
              <a:tailEnd len="sm" w="sm" type="none"/>
            </a:ln>
          </p:spPr>
        </p:cxnSp>
        <p:cxnSp>
          <p:nvCxnSpPr>
            <p:cNvPr id="779" name="Google Shape;779;p73"/>
            <p:cNvCxnSpPr/>
            <p:nvPr/>
          </p:nvCxnSpPr>
          <p:spPr>
            <a:xfrm>
              <a:off x="2400" y="2757"/>
              <a:ext cx="1" cy="144"/>
            </a:xfrm>
            <a:prstGeom prst="straightConnector1">
              <a:avLst/>
            </a:prstGeom>
            <a:noFill/>
            <a:ln cap="flat" cmpd="sng" w="9525">
              <a:solidFill>
                <a:srgbClr val="000000"/>
              </a:solidFill>
              <a:prstDash val="solid"/>
              <a:round/>
              <a:headEnd len="sm" w="sm" type="none"/>
              <a:tailEnd len="sm" w="sm" type="none"/>
            </a:ln>
          </p:spPr>
        </p:cxnSp>
        <p:sp>
          <p:nvSpPr>
            <p:cNvPr id="780" name="Google Shape;780;p73"/>
            <p:cNvSpPr/>
            <p:nvPr/>
          </p:nvSpPr>
          <p:spPr>
            <a:xfrm>
              <a:off x="1728" y="2892"/>
              <a:ext cx="195" cy="222"/>
            </a:xfrm>
            <a:prstGeom prst="roundRect">
              <a:avLst>
                <a:gd fmla="val 509"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4</a:t>
              </a:r>
              <a:endParaRPr sz="1800">
                <a:solidFill>
                  <a:schemeClr val="dk1"/>
                </a:solidFill>
                <a:latin typeface="Helvetica Neue"/>
                <a:ea typeface="Helvetica Neue"/>
                <a:cs typeface="Helvetica Neue"/>
                <a:sym typeface="Helvetica Neue"/>
              </a:endParaRPr>
            </a:p>
          </p:txBody>
        </p:sp>
        <p:sp>
          <p:nvSpPr>
            <p:cNvPr id="781" name="Google Shape;781;p73"/>
            <p:cNvSpPr/>
            <p:nvPr/>
          </p:nvSpPr>
          <p:spPr>
            <a:xfrm>
              <a:off x="1248" y="2892"/>
              <a:ext cx="195" cy="222"/>
            </a:xfrm>
            <a:prstGeom prst="roundRect">
              <a:avLst>
                <a:gd fmla="val 509"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2</a:t>
              </a:r>
              <a:endParaRPr sz="1800">
                <a:solidFill>
                  <a:schemeClr val="dk1"/>
                </a:solidFill>
                <a:latin typeface="Helvetica Neue"/>
                <a:ea typeface="Helvetica Neue"/>
                <a:cs typeface="Helvetica Neue"/>
                <a:sym typeface="Helvetica Neue"/>
              </a:endParaRPr>
            </a:p>
          </p:txBody>
        </p:sp>
        <p:sp>
          <p:nvSpPr>
            <p:cNvPr id="782" name="Google Shape;782;p73"/>
            <p:cNvSpPr/>
            <p:nvPr/>
          </p:nvSpPr>
          <p:spPr>
            <a:xfrm>
              <a:off x="3312" y="2880"/>
              <a:ext cx="265" cy="222"/>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11</a:t>
              </a:r>
              <a:endParaRPr sz="1800">
                <a:solidFill>
                  <a:schemeClr val="dk1"/>
                </a:solidFill>
                <a:latin typeface="Helvetica Neue"/>
                <a:ea typeface="Helvetica Neue"/>
                <a:cs typeface="Helvetica Neue"/>
                <a:sym typeface="Helvetica Neue"/>
              </a:endParaRPr>
            </a:p>
          </p:txBody>
        </p:sp>
        <p:sp>
          <p:nvSpPr>
            <p:cNvPr id="783" name="Google Shape;783;p73"/>
            <p:cNvSpPr/>
            <p:nvPr/>
          </p:nvSpPr>
          <p:spPr>
            <a:xfrm>
              <a:off x="864" y="2880"/>
              <a:ext cx="195" cy="222"/>
            </a:xfrm>
            <a:prstGeom prst="roundRect">
              <a:avLst>
                <a:gd fmla="val 509"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0</a:t>
              </a:r>
              <a:endParaRPr sz="1800">
                <a:solidFill>
                  <a:schemeClr val="dk1"/>
                </a:solidFill>
                <a:latin typeface="Helvetica Neue"/>
                <a:ea typeface="Helvetica Neue"/>
                <a:cs typeface="Helvetica Neue"/>
                <a:sym typeface="Helvetica Neue"/>
              </a:endParaRPr>
            </a:p>
          </p:txBody>
        </p:sp>
        <p:sp>
          <p:nvSpPr>
            <p:cNvPr id="784" name="Google Shape;784;p73"/>
            <p:cNvSpPr/>
            <p:nvPr/>
          </p:nvSpPr>
          <p:spPr>
            <a:xfrm>
              <a:off x="2976" y="2412"/>
              <a:ext cx="265" cy="222"/>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P</a:t>
              </a:r>
              <a:r>
                <a:rPr baseline="-25000" lang="en-US" sz="1800">
                  <a:solidFill>
                    <a:schemeClr val="dk1"/>
                  </a:solidFill>
                  <a:latin typeface="Helvetica Neue"/>
                  <a:ea typeface="Helvetica Neue"/>
                  <a:cs typeface="Helvetica Neue"/>
                  <a:sym typeface="Helvetica Neue"/>
                </a:rPr>
                <a:t>4</a:t>
              </a:r>
              <a:endParaRPr baseline="-25000" sz="1800">
                <a:solidFill>
                  <a:schemeClr val="dk1"/>
                </a:solidFill>
                <a:latin typeface="Helvetica Neue"/>
                <a:ea typeface="Helvetica Neue"/>
                <a:cs typeface="Helvetica Neue"/>
                <a:sym typeface="Helvetica Neue"/>
              </a:endParaRPr>
            </a:p>
          </p:txBody>
        </p:sp>
        <p:cxnSp>
          <p:nvCxnSpPr>
            <p:cNvPr id="785" name="Google Shape;785;p73"/>
            <p:cNvCxnSpPr/>
            <p:nvPr/>
          </p:nvCxnSpPr>
          <p:spPr>
            <a:xfrm>
              <a:off x="3456" y="2373"/>
              <a:ext cx="1" cy="384"/>
            </a:xfrm>
            <a:prstGeom prst="straightConnector1">
              <a:avLst/>
            </a:prstGeom>
            <a:noFill/>
            <a:ln cap="flat" cmpd="sng" w="9525">
              <a:solidFill>
                <a:srgbClr val="000000"/>
              </a:solidFill>
              <a:prstDash val="solid"/>
              <a:round/>
              <a:headEnd len="sm" w="sm" type="none"/>
              <a:tailEnd len="sm" w="sm" type="none"/>
            </a:ln>
          </p:spPr>
        </p:cxnSp>
        <p:cxnSp>
          <p:nvCxnSpPr>
            <p:cNvPr id="786" name="Google Shape;786;p73"/>
            <p:cNvCxnSpPr/>
            <p:nvPr/>
          </p:nvCxnSpPr>
          <p:spPr>
            <a:xfrm>
              <a:off x="1152" y="2686"/>
              <a:ext cx="1" cy="144"/>
            </a:xfrm>
            <a:prstGeom prst="straightConnector1">
              <a:avLst/>
            </a:prstGeom>
            <a:noFill/>
            <a:ln cap="flat" cmpd="sng" w="9525">
              <a:solidFill>
                <a:srgbClr val="000000"/>
              </a:solidFill>
              <a:prstDash val="solid"/>
              <a:round/>
              <a:headEnd len="sm" w="sm" type="none"/>
              <a:tailEnd len="sm" w="sm" type="none"/>
            </a:ln>
          </p:spPr>
        </p:cxnSp>
        <p:cxnSp>
          <p:nvCxnSpPr>
            <p:cNvPr id="787" name="Google Shape;787;p73"/>
            <p:cNvCxnSpPr/>
            <p:nvPr/>
          </p:nvCxnSpPr>
          <p:spPr>
            <a:xfrm>
              <a:off x="1632" y="2686"/>
              <a:ext cx="1" cy="144"/>
            </a:xfrm>
            <a:prstGeom prst="straightConnector1">
              <a:avLst/>
            </a:prstGeom>
            <a:noFill/>
            <a:ln cap="flat" cmpd="sng" w="9525">
              <a:solidFill>
                <a:srgbClr val="000000"/>
              </a:solidFill>
              <a:prstDash val="solid"/>
              <a:round/>
              <a:headEnd len="sm" w="sm" type="none"/>
              <a:tailEnd len="sm" w="sm" type="none"/>
            </a:ln>
          </p:spPr>
        </p:cxnSp>
        <p:cxnSp>
          <p:nvCxnSpPr>
            <p:cNvPr id="788" name="Google Shape;788;p73"/>
            <p:cNvCxnSpPr/>
            <p:nvPr/>
          </p:nvCxnSpPr>
          <p:spPr>
            <a:xfrm>
              <a:off x="2688" y="2757"/>
              <a:ext cx="1" cy="144"/>
            </a:xfrm>
            <a:prstGeom prst="straightConnector1">
              <a:avLst/>
            </a:prstGeom>
            <a:noFill/>
            <a:ln cap="flat" cmpd="sng" w="9525">
              <a:solidFill>
                <a:srgbClr val="000000"/>
              </a:solidFill>
              <a:prstDash val="solid"/>
              <a:round/>
              <a:headEnd len="sm" w="sm" type="none"/>
              <a:tailEnd len="sm" w="sm" type="none"/>
            </a:ln>
          </p:spPr>
        </p:cxnSp>
        <p:sp>
          <p:nvSpPr>
            <p:cNvPr id="789" name="Google Shape;789;p73"/>
            <p:cNvSpPr/>
            <p:nvPr/>
          </p:nvSpPr>
          <p:spPr>
            <a:xfrm>
              <a:off x="2064" y="2892"/>
              <a:ext cx="195" cy="222"/>
            </a:xfrm>
            <a:prstGeom prst="roundRect">
              <a:avLst>
                <a:gd fmla="val 509"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5</a:t>
              </a:r>
              <a:endParaRPr sz="1800">
                <a:solidFill>
                  <a:schemeClr val="dk1"/>
                </a:solidFill>
                <a:latin typeface="Helvetica Neue"/>
                <a:ea typeface="Helvetica Neue"/>
                <a:cs typeface="Helvetica Neue"/>
                <a:sym typeface="Helvetica Neue"/>
              </a:endParaRPr>
            </a:p>
          </p:txBody>
        </p:sp>
        <p:cxnSp>
          <p:nvCxnSpPr>
            <p:cNvPr id="790" name="Google Shape;790;p73"/>
            <p:cNvCxnSpPr/>
            <p:nvPr/>
          </p:nvCxnSpPr>
          <p:spPr>
            <a:xfrm>
              <a:off x="2928" y="2686"/>
              <a:ext cx="1" cy="144"/>
            </a:xfrm>
            <a:prstGeom prst="straightConnector1">
              <a:avLst/>
            </a:prstGeom>
            <a:noFill/>
            <a:ln cap="flat" cmpd="sng" w="9525">
              <a:solidFill>
                <a:srgbClr val="000000"/>
              </a:solidFill>
              <a:prstDash val="solid"/>
              <a:round/>
              <a:headEnd len="sm" w="sm" type="none"/>
              <a:tailEnd len="sm" w="sm" type="none"/>
            </a:ln>
          </p:spPr>
        </p:cxnSp>
        <p:cxnSp>
          <p:nvCxnSpPr>
            <p:cNvPr id="791" name="Google Shape;791;p73"/>
            <p:cNvCxnSpPr/>
            <p:nvPr/>
          </p:nvCxnSpPr>
          <p:spPr>
            <a:xfrm>
              <a:off x="3120" y="2686"/>
              <a:ext cx="1" cy="144"/>
            </a:xfrm>
            <a:prstGeom prst="straightConnector1">
              <a:avLst/>
            </a:prstGeom>
            <a:noFill/>
            <a:ln cap="flat" cmpd="sng" w="9525">
              <a:solidFill>
                <a:srgbClr val="000000"/>
              </a:solidFill>
              <a:prstDash val="solid"/>
              <a:round/>
              <a:headEnd len="sm" w="sm" type="none"/>
              <a:tailEnd len="sm" w="sm" type="none"/>
            </a:ln>
          </p:spPr>
        </p:cxnSp>
        <p:cxnSp>
          <p:nvCxnSpPr>
            <p:cNvPr id="792" name="Google Shape;792;p73"/>
            <p:cNvCxnSpPr/>
            <p:nvPr/>
          </p:nvCxnSpPr>
          <p:spPr>
            <a:xfrm>
              <a:off x="3312" y="2686"/>
              <a:ext cx="1" cy="144"/>
            </a:xfrm>
            <a:prstGeom prst="straightConnector1">
              <a:avLst/>
            </a:prstGeom>
            <a:noFill/>
            <a:ln cap="flat" cmpd="sng" w="9525">
              <a:solidFill>
                <a:srgbClr val="000000"/>
              </a:solidFill>
              <a:prstDash val="solid"/>
              <a:round/>
              <a:headEnd len="sm" w="sm" type="none"/>
              <a:tailEnd len="sm" w="sm" type="none"/>
            </a:ln>
          </p:spPr>
        </p:cxnSp>
        <p:cxnSp>
          <p:nvCxnSpPr>
            <p:cNvPr id="793" name="Google Shape;793;p73"/>
            <p:cNvCxnSpPr/>
            <p:nvPr/>
          </p:nvCxnSpPr>
          <p:spPr>
            <a:xfrm>
              <a:off x="3456" y="2757"/>
              <a:ext cx="1" cy="144"/>
            </a:xfrm>
            <a:prstGeom prst="straightConnector1">
              <a:avLst/>
            </a:prstGeom>
            <a:noFill/>
            <a:ln cap="flat" cmpd="sng" w="9525">
              <a:solidFill>
                <a:srgbClr val="000000"/>
              </a:solidFill>
              <a:prstDash val="solid"/>
              <a:round/>
              <a:headEnd len="sm" w="sm" type="none"/>
              <a:tailEnd len="sm" w="sm" type="none"/>
            </a:ln>
          </p:spPr>
        </p:cxnSp>
        <p:sp>
          <p:nvSpPr>
            <p:cNvPr id="794" name="Google Shape;794;p73"/>
            <p:cNvSpPr/>
            <p:nvPr/>
          </p:nvSpPr>
          <p:spPr>
            <a:xfrm>
              <a:off x="2592" y="2892"/>
              <a:ext cx="195" cy="222"/>
            </a:xfrm>
            <a:prstGeom prst="roundRect">
              <a:avLst>
                <a:gd fmla="val 509"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7</a:t>
              </a:r>
              <a:endParaRPr sz="1800">
                <a:solidFill>
                  <a:schemeClr val="dk1"/>
                </a:solidFill>
                <a:latin typeface="Helvetica Neue"/>
                <a:ea typeface="Helvetica Neue"/>
                <a:cs typeface="Helvetica Neue"/>
                <a:sym typeface="Helvetica Neue"/>
              </a:endParaRPr>
            </a:p>
          </p:txBody>
        </p:sp>
        <p:cxnSp>
          <p:nvCxnSpPr>
            <p:cNvPr id="795" name="Google Shape;795;p73"/>
            <p:cNvCxnSpPr/>
            <p:nvPr/>
          </p:nvCxnSpPr>
          <p:spPr>
            <a:xfrm>
              <a:off x="3696" y="2686"/>
              <a:ext cx="1" cy="144"/>
            </a:xfrm>
            <a:prstGeom prst="straightConnector1">
              <a:avLst/>
            </a:prstGeom>
            <a:noFill/>
            <a:ln cap="flat" cmpd="sng" w="9525">
              <a:solidFill>
                <a:srgbClr val="000000"/>
              </a:solidFill>
              <a:prstDash val="solid"/>
              <a:round/>
              <a:headEnd len="sm" w="sm" type="none"/>
              <a:tailEnd len="sm" w="sm" type="none"/>
            </a:ln>
          </p:spPr>
        </p:cxnSp>
        <p:cxnSp>
          <p:nvCxnSpPr>
            <p:cNvPr id="796" name="Google Shape;796;p73"/>
            <p:cNvCxnSpPr/>
            <p:nvPr/>
          </p:nvCxnSpPr>
          <p:spPr>
            <a:xfrm>
              <a:off x="3888" y="2686"/>
              <a:ext cx="1" cy="144"/>
            </a:xfrm>
            <a:prstGeom prst="straightConnector1">
              <a:avLst/>
            </a:prstGeom>
            <a:noFill/>
            <a:ln cap="flat" cmpd="sng" w="9525">
              <a:solidFill>
                <a:srgbClr val="000000"/>
              </a:solidFill>
              <a:prstDash val="solid"/>
              <a:round/>
              <a:headEnd len="sm" w="sm" type="none"/>
              <a:tailEnd len="sm" w="sm" type="none"/>
            </a:ln>
          </p:spPr>
        </p:cxnSp>
        <p:cxnSp>
          <p:nvCxnSpPr>
            <p:cNvPr id="797" name="Google Shape;797;p73"/>
            <p:cNvCxnSpPr/>
            <p:nvPr/>
          </p:nvCxnSpPr>
          <p:spPr>
            <a:xfrm>
              <a:off x="4080" y="2686"/>
              <a:ext cx="1" cy="144"/>
            </a:xfrm>
            <a:prstGeom prst="straightConnector1">
              <a:avLst/>
            </a:prstGeom>
            <a:noFill/>
            <a:ln cap="flat" cmpd="sng" w="9525">
              <a:solidFill>
                <a:srgbClr val="000000"/>
              </a:solidFill>
              <a:prstDash val="solid"/>
              <a:round/>
              <a:headEnd len="sm" w="sm" type="none"/>
              <a:tailEnd len="sm" w="sm" type="none"/>
            </a:ln>
          </p:spPr>
        </p:cxnSp>
        <p:cxnSp>
          <p:nvCxnSpPr>
            <p:cNvPr id="798" name="Google Shape;798;p73"/>
            <p:cNvCxnSpPr/>
            <p:nvPr/>
          </p:nvCxnSpPr>
          <p:spPr>
            <a:xfrm>
              <a:off x="1824" y="2364"/>
              <a:ext cx="1" cy="576"/>
            </a:xfrm>
            <a:prstGeom prst="straightConnector1">
              <a:avLst/>
            </a:prstGeom>
            <a:noFill/>
            <a:ln cap="flat" cmpd="sng" w="9525">
              <a:solidFill>
                <a:srgbClr val="000000"/>
              </a:solidFill>
              <a:prstDash val="solid"/>
              <a:round/>
              <a:headEnd len="sm" w="sm" type="none"/>
              <a:tailEnd len="sm" w="sm" type="none"/>
            </a:ln>
          </p:spPr>
        </p:cxnSp>
        <p:cxnSp>
          <p:nvCxnSpPr>
            <p:cNvPr id="799" name="Google Shape;799;p73"/>
            <p:cNvCxnSpPr/>
            <p:nvPr/>
          </p:nvCxnSpPr>
          <p:spPr>
            <a:xfrm>
              <a:off x="2160" y="2364"/>
              <a:ext cx="1" cy="576"/>
            </a:xfrm>
            <a:prstGeom prst="straightConnector1">
              <a:avLst/>
            </a:prstGeom>
            <a:noFill/>
            <a:ln cap="flat" cmpd="sng" w="9525">
              <a:solidFill>
                <a:srgbClr val="000000"/>
              </a:solidFill>
              <a:prstDash val="solid"/>
              <a:round/>
              <a:headEnd len="sm" w="sm" type="none"/>
              <a:tailEnd len="sm" w="sm" type="none"/>
            </a:ln>
          </p:spPr>
        </p:cxnSp>
        <p:sp>
          <p:nvSpPr>
            <p:cNvPr id="800" name="Google Shape;800;p73"/>
            <p:cNvSpPr/>
            <p:nvPr/>
          </p:nvSpPr>
          <p:spPr>
            <a:xfrm>
              <a:off x="2256" y="2412"/>
              <a:ext cx="265" cy="222"/>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P</a:t>
              </a:r>
              <a:r>
                <a:rPr baseline="-25000" lang="en-US" sz="1800">
                  <a:solidFill>
                    <a:schemeClr val="dk1"/>
                  </a:solidFill>
                  <a:latin typeface="Helvetica Neue"/>
                  <a:ea typeface="Helvetica Neue"/>
                  <a:cs typeface="Helvetica Neue"/>
                  <a:sym typeface="Helvetica Neue"/>
                </a:rPr>
                <a:t>2</a:t>
              </a:r>
              <a:endParaRPr baseline="-25000" sz="1800">
                <a:solidFill>
                  <a:schemeClr val="dk1"/>
                </a:solidFill>
                <a:latin typeface="Helvetica Neue"/>
                <a:ea typeface="Helvetica Neue"/>
                <a:cs typeface="Helvetica Neue"/>
                <a:sym typeface="Helvetica Neue"/>
              </a:endParaRPr>
            </a:p>
          </p:txBody>
        </p:sp>
        <p:sp>
          <p:nvSpPr>
            <p:cNvPr id="801" name="Google Shape;801;p73"/>
            <p:cNvSpPr/>
            <p:nvPr/>
          </p:nvSpPr>
          <p:spPr>
            <a:xfrm>
              <a:off x="3840" y="2412"/>
              <a:ext cx="265" cy="222"/>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P</a:t>
              </a:r>
              <a:r>
                <a:rPr baseline="-25000" lang="en-US" sz="1800">
                  <a:solidFill>
                    <a:schemeClr val="dk1"/>
                  </a:solidFill>
                  <a:latin typeface="Helvetica Neue"/>
                  <a:ea typeface="Helvetica Neue"/>
                  <a:cs typeface="Helvetica Neue"/>
                  <a:sym typeface="Helvetica Neue"/>
                </a:rPr>
                <a:t>1</a:t>
              </a:r>
              <a:endParaRPr baseline="-25000" sz="1800">
                <a:solidFill>
                  <a:schemeClr val="dk1"/>
                </a:solidFill>
                <a:latin typeface="Helvetica Neue"/>
                <a:ea typeface="Helvetica Neue"/>
                <a:cs typeface="Helvetica Neue"/>
                <a:sym typeface="Helvetica Neue"/>
              </a:endParaRPr>
            </a:p>
          </p:txBody>
        </p:sp>
        <p:cxnSp>
          <p:nvCxnSpPr>
            <p:cNvPr id="802" name="Google Shape;802;p73"/>
            <p:cNvCxnSpPr/>
            <p:nvPr/>
          </p:nvCxnSpPr>
          <p:spPr>
            <a:xfrm>
              <a:off x="4272" y="2686"/>
              <a:ext cx="1" cy="144"/>
            </a:xfrm>
            <a:prstGeom prst="straightConnector1">
              <a:avLst/>
            </a:prstGeom>
            <a:noFill/>
            <a:ln cap="flat" cmpd="sng" w="9525">
              <a:solidFill>
                <a:srgbClr val="000000"/>
              </a:solidFill>
              <a:prstDash val="solid"/>
              <a:round/>
              <a:headEnd len="sm" w="sm" type="none"/>
              <a:tailEnd len="sm" w="sm" type="none"/>
            </a:ln>
          </p:spPr>
        </p:cxnSp>
        <p:sp>
          <p:nvSpPr>
            <p:cNvPr id="803" name="Google Shape;803;p73"/>
            <p:cNvSpPr/>
            <p:nvPr/>
          </p:nvSpPr>
          <p:spPr>
            <a:xfrm>
              <a:off x="4320" y="2844"/>
              <a:ext cx="276" cy="222"/>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16</a:t>
              </a:r>
              <a:endParaRPr sz="1800">
                <a:solidFill>
                  <a:schemeClr val="dk1"/>
                </a:solidFill>
                <a:latin typeface="Helvetica Neue"/>
                <a:ea typeface="Helvetica Neue"/>
                <a:cs typeface="Helvetica Neue"/>
                <a:sym typeface="Helvetica Neue"/>
              </a:endParaRPr>
            </a:p>
          </p:txBody>
        </p:sp>
      </p:grpSp>
      <p:sp>
        <p:nvSpPr>
          <p:cNvPr id="804" name="Google Shape;804;p73"/>
          <p:cNvSpPr/>
          <p:nvPr/>
        </p:nvSpPr>
        <p:spPr>
          <a:xfrm>
            <a:off x="6145663" y="1096737"/>
            <a:ext cx="2304256" cy="360040"/>
          </a:xfrm>
          <a:prstGeom prst="rect">
            <a:avLst/>
          </a:prstGeom>
          <a:solidFill>
            <a:srgbClr val="FFFF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nstantia"/>
                <a:ea typeface="Constantia"/>
                <a:cs typeface="Constantia"/>
                <a:sym typeface="Constantia"/>
              </a:rPr>
              <a:t>Example 3</a:t>
            </a:r>
            <a:endParaRPr b="1" sz="1800">
              <a:solidFill>
                <a:schemeClr val="dk1"/>
              </a:solidFill>
              <a:latin typeface="Constantia"/>
              <a:ea typeface="Constantia"/>
              <a:cs typeface="Constantia"/>
              <a:sym typeface="Constantia"/>
            </a:endParaRPr>
          </a:p>
        </p:txBody>
      </p:sp>
      <p:sp>
        <p:nvSpPr>
          <p:cNvPr id="805" name="Google Shape;805;p73"/>
          <p:cNvSpPr/>
          <p:nvPr/>
        </p:nvSpPr>
        <p:spPr>
          <a:xfrm>
            <a:off x="179513" y="3140968"/>
            <a:ext cx="1401639" cy="24236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onstantia"/>
                <a:ea typeface="Constantia"/>
                <a:cs typeface="Constantia"/>
                <a:sym typeface="Constantia"/>
              </a:rPr>
              <a:t>Gnatt Chart</a:t>
            </a:r>
            <a:endParaRPr b="1" sz="1200">
              <a:solidFill>
                <a:schemeClr val="dk1"/>
              </a:solidFill>
              <a:latin typeface="Constantia"/>
              <a:ea typeface="Constantia"/>
              <a:cs typeface="Constantia"/>
              <a:sym typeface="Constantia"/>
            </a:endParaRPr>
          </a:p>
        </p:txBody>
      </p:sp>
      <p:pic>
        <p:nvPicPr>
          <p:cNvPr descr="pngfind.com-kingpin-png-4152286 (1).png" id="806" name="Google Shape;806;p73"/>
          <p:cNvPicPr preferRelativeResize="0"/>
          <p:nvPr/>
        </p:nvPicPr>
        <p:blipFill rotWithShape="1">
          <a:blip r:embed="rId3">
            <a:alphaModFix/>
          </a:blip>
          <a:srcRect b="0" l="0" r="0" t="0"/>
          <a:stretch/>
        </p:blipFill>
        <p:spPr>
          <a:xfrm>
            <a:off x="7086600" y="140916"/>
            <a:ext cx="1625600" cy="533400"/>
          </a:xfrm>
          <a:prstGeom prst="rect">
            <a:avLst/>
          </a:prstGeom>
          <a:noFill/>
          <a:ln>
            <a:noFill/>
          </a:ln>
        </p:spPr>
      </p:pic>
      <p:sp>
        <p:nvSpPr>
          <p:cNvPr id="807" name="Google Shape;807;p73"/>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74"/>
          <p:cNvSpPr txBox="1"/>
          <p:nvPr>
            <p:ph type="title"/>
          </p:nvPr>
        </p:nvSpPr>
        <p:spPr>
          <a:xfrm>
            <a:off x="179512" y="260648"/>
            <a:ext cx="8856984" cy="1422648"/>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3200"/>
              <a:buFont typeface="Calibri"/>
              <a:buNone/>
            </a:pPr>
            <a:r>
              <a:rPr b="1" lang="en-US" sz="3200">
                <a:solidFill>
                  <a:srgbClr val="006600"/>
                </a:solidFill>
              </a:rPr>
              <a:t>Shortest-Job-First (SJF) Scheduling</a:t>
            </a:r>
            <a:br>
              <a:rPr b="1" lang="en-US" sz="3200">
                <a:solidFill>
                  <a:srgbClr val="006600"/>
                </a:solidFill>
              </a:rPr>
            </a:br>
            <a:r>
              <a:rPr b="1" lang="en-US" sz="2400">
                <a:solidFill>
                  <a:srgbClr val="006600"/>
                </a:solidFill>
              </a:rPr>
              <a:t>Pros and Cons</a:t>
            </a:r>
            <a:endParaRPr b="1" sz="2400">
              <a:solidFill>
                <a:srgbClr val="006600"/>
              </a:solidFill>
            </a:endParaRPr>
          </a:p>
        </p:txBody>
      </p:sp>
      <p:sp>
        <p:nvSpPr>
          <p:cNvPr id="813" name="Google Shape;813;p74"/>
          <p:cNvSpPr txBox="1"/>
          <p:nvPr>
            <p:ph idx="1" type="body"/>
          </p:nvPr>
        </p:nvSpPr>
        <p:spPr>
          <a:xfrm>
            <a:off x="457200" y="1916832"/>
            <a:ext cx="8229600" cy="456016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70"/>
              <a:buNone/>
            </a:pPr>
            <a:r>
              <a:rPr lang="en-US" u="sng"/>
              <a:t>Advantages:</a:t>
            </a:r>
            <a:endParaRPr u="sng"/>
          </a:p>
          <a:p>
            <a:pPr indent="-274320" lvl="0" marL="274320" rtl="0" algn="l">
              <a:spcBef>
                <a:spcPts val="520"/>
              </a:spcBef>
              <a:spcAft>
                <a:spcPts val="0"/>
              </a:spcAft>
              <a:buSzPts val="2470"/>
              <a:buChar char="⚫"/>
            </a:pPr>
            <a:r>
              <a:rPr lang="en-US"/>
              <a:t>Works based on the next process CPU burst</a:t>
            </a:r>
            <a:endParaRPr/>
          </a:p>
          <a:p>
            <a:pPr indent="-274320" lvl="0" marL="274320" rtl="0" algn="l">
              <a:spcBef>
                <a:spcPts val="520"/>
              </a:spcBef>
              <a:spcAft>
                <a:spcPts val="0"/>
              </a:spcAft>
              <a:buSzPts val="2470"/>
              <a:buChar char="⚫"/>
            </a:pPr>
            <a:r>
              <a:rPr lang="en-US"/>
              <a:t>It gives optimal waiting time </a:t>
            </a:r>
            <a:endParaRPr/>
          </a:p>
          <a:p>
            <a:pPr indent="-117475" lvl="0" marL="274320" rtl="0" algn="l">
              <a:spcBef>
                <a:spcPts val="520"/>
              </a:spcBef>
              <a:spcAft>
                <a:spcPts val="0"/>
              </a:spcAft>
              <a:buSzPts val="2470"/>
              <a:buNone/>
            </a:pPr>
            <a:r>
              <a:t/>
            </a:r>
            <a:endParaRPr/>
          </a:p>
          <a:p>
            <a:pPr indent="-117475" lvl="0" marL="274320" rtl="0" algn="l">
              <a:spcBef>
                <a:spcPts val="520"/>
              </a:spcBef>
              <a:spcAft>
                <a:spcPts val="0"/>
              </a:spcAft>
              <a:buSzPts val="2470"/>
              <a:buNone/>
            </a:pPr>
            <a:r>
              <a:t/>
            </a:r>
            <a:endParaRPr/>
          </a:p>
          <a:p>
            <a:pPr indent="0" lvl="0" marL="0" rtl="0" algn="l">
              <a:spcBef>
                <a:spcPts val="520"/>
              </a:spcBef>
              <a:spcAft>
                <a:spcPts val="0"/>
              </a:spcAft>
              <a:buSzPts val="2470"/>
              <a:buNone/>
            </a:pPr>
            <a:r>
              <a:rPr lang="en-US" u="sng"/>
              <a:t>Disadvantages:</a:t>
            </a:r>
            <a:endParaRPr u="sng"/>
          </a:p>
          <a:p>
            <a:pPr indent="-274320" lvl="0" marL="274320" rtl="0" algn="l">
              <a:spcBef>
                <a:spcPts val="520"/>
              </a:spcBef>
              <a:spcAft>
                <a:spcPts val="0"/>
              </a:spcAft>
              <a:buSzPts val="2470"/>
              <a:buChar char="⚫"/>
            </a:pPr>
            <a:r>
              <a:rPr lang="en-US"/>
              <a:t>Long jobs get stuck behind short ones </a:t>
            </a:r>
            <a:endParaRPr/>
          </a:p>
          <a:p>
            <a:pPr indent="-117475" lvl="0" marL="274320" rtl="0" algn="l">
              <a:spcBef>
                <a:spcPts val="520"/>
              </a:spcBef>
              <a:spcAft>
                <a:spcPts val="0"/>
              </a:spcAft>
              <a:buSzPts val="2470"/>
              <a:buNone/>
            </a:pPr>
            <a:r>
              <a:t/>
            </a:r>
            <a:endParaRPr/>
          </a:p>
        </p:txBody>
      </p:sp>
      <p:pic>
        <p:nvPicPr>
          <p:cNvPr descr="pngfind.com-kingpin-png-4152286 (1).png" id="814" name="Google Shape;814;p74"/>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815" name="Google Shape;815;p7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7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accent2"/>
              </a:buClr>
              <a:buSzPct val="100000"/>
              <a:buFont typeface="Calibri"/>
              <a:buNone/>
            </a:pPr>
            <a:r>
              <a:rPr lang="en-US">
                <a:solidFill>
                  <a:schemeClr val="accent2"/>
                </a:solidFill>
              </a:rPr>
              <a:t>Priority Scheduling</a:t>
            </a:r>
            <a:br>
              <a:rPr lang="en-US">
                <a:solidFill>
                  <a:schemeClr val="accent2"/>
                </a:solidFill>
              </a:rPr>
            </a:br>
            <a:endParaRPr/>
          </a:p>
        </p:txBody>
      </p:sp>
      <p:sp>
        <p:nvSpPr>
          <p:cNvPr id="821" name="Google Shape;821;p7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Clr>
                <a:srgbClr val="993300"/>
              </a:buClr>
              <a:buSzPts val="1620"/>
              <a:buFont typeface="Arial"/>
              <a:buChar char="●"/>
            </a:pPr>
            <a:r>
              <a:rPr lang="en-US" sz="1800">
                <a:solidFill>
                  <a:srgbClr val="000000"/>
                </a:solidFill>
                <a:latin typeface="Helvetica Neue"/>
                <a:ea typeface="Helvetica Neue"/>
                <a:cs typeface="Helvetica Neue"/>
                <a:sym typeface="Helvetica Neue"/>
              </a:rPr>
              <a:t>A priority number (integer) is associated with each process</a:t>
            </a:r>
            <a:endParaRPr sz="1800">
              <a:solidFill>
                <a:srgbClr val="000000"/>
              </a:solidFill>
              <a:latin typeface="Helvetica Neue"/>
              <a:ea typeface="Helvetica Neue"/>
              <a:cs typeface="Helvetica Neue"/>
              <a:sym typeface="Helvetica Neue"/>
            </a:endParaRPr>
          </a:p>
          <a:p>
            <a:pPr indent="-228600" lvl="0" marL="274320" rtl="0" algn="l">
              <a:spcBef>
                <a:spcPts val="280"/>
              </a:spcBef>
              <a:spcAft>
                <a:spcPts val="0"/>
              </a:spcAft>
              <a:buClr>
                <a:srgbClr val="993300"/>
              </a:buClr>
              <a:buSzPts val="720"/>
              <a:buFont typeface="Arial"/>
              <a:buNone/>
            </a:pPr>
            <a:r>
              <a:t/>
            </a:r>
            <a:endParaRPr sz="800">
              <a:solidFill>
                <a:srgbClr val="000000"/>
              </a:solidFill>
              <a:latin typeface="Helvetica Neue"/>
              <a:ea typeface="Helvetica Neue"/>
              <a:cs typeface="Helvetica Neue"/>
              <a:sym typeface="Helvetica Neue"/>
            </a:endParaRPr>
          </a:p>
          <a:p>
            <a:pPr indent="-274320" lvl="0" marL="274320" rtl="0" algn="l">
              <a:spcBef>
                <a:spcPts val="630"/>
              </a:spcBef>
              <a:spcAft>
                <a:spcPts val="0"/>
              </a:spcAft>
              <a:buClr>
                <a:srgbClr val="993300"/>
              </a:buClr>
              <a:buSzPts val="1620"/>
              <a:buFont typeface="Arial"/>
              <a:buChar char="●"/>
            </a:pPr>
            <a:r>
              <a:rPr lang="en-US" sz="1800">
                <a:solidFill>
                  <a:srgbClr val="000000"/>
                </a:solidFill>
                <a:latin typeface="Helvetica Neue"/>
                <a:ea typeface="Helvetica Neue"/>
                <a:cs typeface="Helvetica Neue"/>
                <a:sym typeface="Helvetica Neue"/>
              </a:rPr>
              <a:t>The CPU is allocated to the process with the highest priority (smallest integer ≡ highest priority)</a:t>
            </a:r>
            <a:endParaRPr sz="1800">
              <a:solidFill>
                <a:srgbClr val="000000"/>
              </a:solidFill>
              <a:latin typeface="Helvetica Neue"/>
              <a:ea typeface="Helvetica Neue"/>
              <a:cs typeface="Helvetica Neue"/>
              <a:sym typeface="Helvetica Neue"/>
            </a:endParaRPr>
          </a:p>
          <a:p>
            <a:pPr indent="-247015" lvl="1" marL="640080" rtl="0" algn="l">
              <a:spcBef>
                <a:spcPts val="630"/>
              </a:spcBef>
              <a:spcAft>
                <a:spcPts val="0"/>
              </a:spcAft>
              <a:buClr>
                <a:srgbClr val="CC6600"/>
              </a:buClr>
              <a:buSzPts val="1440"/>
              <a:buFont typeface="Arial"/>
              <a:buChar char="●"/>
            </a:pPr>
            <a:r>
              <a:rPr lang="en-US" sz="1800">
                <a:solidFill>
                  <a:srgbClr val="000000"/>
                </a:solidFill>
                <a:latin typeface="Helvetica Neue"/>
                <a:ea typeface="Helvetica Neue"/>
                <a:cs typeface="Helvetica Neue"/>
                <a:sym typeface="Helvetica Neue"/>
              </a:rPr>
              <a:t>Preemptive</a:t>
            </a:r>
            <a:endParaRPr sz="1800">
              <a:solidFill>
                <a:srgbClr val="000000"/>
              </a:solidFill>
              <a:latin typeface="Helvetica Neue"/>
              <a:ea typeface="Helvetica Neue"/>
              <a:cs typeface="Helvetica Neue"/>
              <a:sym typeface="Helvetica Neue"/>
            </a:endParaRPr>
          </a:p>
          <a:p>
            <a:pPr indent="-247015" lvl="1" marL="640080" rtl="0" algn="l">
              <a:spcBef>
                <a:spcPts val="630"/>
              </a:spcBef>
              <a:spcAft>
                <a:spcPts val="0"/>
              </a:spcAft>
              <a:buClr>
                <a:srgbClr val="CC6600"/>
              </a:buClr>
              <a:buSzPts val="1440"/>
              <a:buFont typeface="Arial"/>
              <a:buChar char="●"/>
            </a:pPr>
            <a:r>
              <a:rPr lang="en-US" sz="1800">
                <a:solidFill>
                  <a:srgbClr val="000000"/>
                </a:solidFill>
                <a:latin typeface="Helvetica Neue"/>
                <a:ea typeface="Helvetica Neue"/>
                <a:cs typeface="Helvetica Neue"/>
                <a:sym typeface="Helvetica Neue"/>
              </a:rPr>
              <a:t>Nonpreemptive</a:t>
            </a:r>
            <a:endParaRPr sz="1800">
              <a:solidFill>
                <a:srgbClr val="000000"/>
              </a:solidFill>
              <a:latin typeface="Helvetica Neue"/>
              <a:ea typeface="Helvetica Neue"/>
              <a:cs typeface="Helvetica Neue"/>
              <a:sym typeface="Helvetica Neue"/>
            </a:endParaRPr>
          </a:p>
          <a:p>
            <a:pPr indent="-206375" lvl="1" marL="640080" rtl="0" algn="l">
              <a:spcBef>
                <a:spcPts val="280"/>
              </a:spcBef>
              <a:spcAft>
                <a:spcPts val="0"/>
              </a:spcAft>
              <a:buClr>
                <a:srgbClr val="CC6600"/>
              </a:buClr>
              <a:buSzPts val="640"/>
              <a:buFont typeface="Arial"/>
              <a:buNone/>
            </a:pPr>
            <a:r>
              <a:t/>
            </a:r>
            <a:endParaRPr sz="800">
              <a:solidFill>
                <a:srgbClr val="000000"/>
              </a:solidFill>
              <a:latin typeface="Helvetica Neue"/>
              <a:ea typeface="Helvetica Neue"/>
              <a:cs typeface="Helvetica Neue"/>
              <a:sym typeface="Helvetica Neue"/>
            </a:endParaRPr>
          </a:p>
          <a:p>
            <a:pPr indent="-274320" lvl="0" marL="274320" rtl="0" algn="l">
              <a:spcBef>
                <a:spcPts val="630"/>
              </a:spcBef>
              <a:spcAft>
                <a:spcPts val="0"/>
              </a:spcAft>
              <a:buClr>
                <a:srgbClr val="993300"/>
              </a:buClr>
              <a:buSzPts val="1620"/>
              <a:buFont typeface="Arial"/>
              <a:buChar char="●"/>
            </a:pPr>
            <a:r>
              <a:rPr lang="en-US" sz="1800">
                <a:solidFill>
                  <a:srgbClr val="000000"/>
                </a:solidFill>
                <a:latin typeface="Helvetica Neue"/>
                <a:ea typeface="Helvetica Neue"/>
                <a:cs typeface="Helvetica Neue"/>
                <a:sym typeface="Helvetica Neue"/>
              </a:rPr>
              <a:t>SJF is priority scheduling where priority is the inverse of predicted next CPU burst time</a:t>
            </a:r>
            <a:endParaRPr sz="1800">
              <a:solidFill>
                <a:srgbClr val="000000"/>
              </a:solidFill>
              <a:latin typeface="Helvetica Neue"/>
              <a:ea typeface="Helvetica Neue"/>
              <a:cs typeface="Helvetica Neue"/>
              <a:sym typeface="Helvetica Neue"/>
            </a:endParaRPr>
          </a:p>
          <a:p>
            <a:pPr indent="-228600" lvl="0" marL="274320" rtl="0" algn="l">
              <a:spcBef>
                <a:spcPts val="280"/>
              </a:spcBef>
              <a:spcAft>
                <a:spcPts val="0"/>
              </a:spcAft>
              <a:buClr>
                <a:srgbClr val="993300"/>
              </a:buClr>
              <a:buSzPts val="720"/>
              <a:buFont typeface="Arial"/>
              <a:buNone/>
            </a:pPr>
            <a:r>
              <a:t/>
            </a:r>
            <a:endParaRPr sz="800">
              <a:solidFill>
                <a:srgbClr val="000000"/>
              </a:solidFill>
              <a:latin typeface="Helvetica Neue"/>
              <a:ea typeface="Helvetica Neue"/>
              <a:cs typeface="Helvetica Neue"/>
              <a:sym typeface="Helvetica Neue"/>
            </a:endParaRPr>
          </a:p>
          <a:p>
            <a:pPr indent="-274320" lvl="0" marL="274320" rtl="0" algn="l">
              <a:spcBef>
                <a:spcPts val="630"/>
              </a:spcBef>
              <a:spcAft>
                <a:spcPts val="0"/>
              </a:spcAft>
              <a:buClr>
                <a:srgbClr val="993300"/>
              </a:buClr>
              <a:buSzPts val="1620"/>
              <a:buFont typeface="Arial"/>
              <a:buChar char="●"/>
            </a:pPr>
            <a:r>
              <a:rPr lang="en-US" sz="1800">
                <a:solidFill>
                  <a:srgbClr val="000000"/>
                </a:solidFill>
                <a:latin typeface="Helvetica Neue"/>
                <a:ea typeface="Helvetica Neue"/>
                <a:cs typeface="Helvetica Neue"/>
                <a:sym typeface="Helvetica Neue"/>
              </a:rPr>
              <a:t>Problem ≡ </a:t>
            </a:r>
            <a:r>
              <a:rPr b="1" lang="en-US" sz="1800">
                <a:solidFill>
                  <a:srgbClr val="3366FF"/>
                </a:solidFill>
                <a:latin typeface="Helvetica Neue"/>
                <a:ea typeface="Helvetica Neue"/>
                <a:cs typeface="Helvetica Neue"/>
                <a:sym typeface="Helvetica Neue"/>
              </a:rPr>
              <a:t>Starvation</a:t>
            </a:r>
            <a:r>
              <a:rPr b="1" lang="en-US" sz="1800">
                <a:solidFill>
                  <a:srgbClr val="000000"/>
                </a:solidFill>
                <a:latin typeface="Helvetica Neue"/>
                <a:ea typeface="Helvetica Neue"/>
                <a:cs typeface="Helvetica Neue"/>
                <a:sym typeface="Helvetica Neue"/>
              </a:rPr>
              <a:t> </a:t>
            </a:r>
            <a:r>
              <a:rPr lang="en-US" sz="1800">
                <a:solidFill>
                  <a:srgbClr val="000000"/>
                </a:solidFill>
                <a:latin typeface="Helvetica Neue"/>
                <a:ea typeface="Helvetica Neue"/>
                <a:cs typeface="Helvetica Neue"/>
                <a:sym typeface="Helvetica Neue"/>
              </a:rPr>
              <a:t>– low priority processes may never execute</a:t>
            </a:r>
            <a:endParaRPr sz="1800">
              <a:solidFill>
                <a:srgbClr val="000000"/>
              </a:solidFill>
              <a:latin typeface="Helvetica Neue"/>
              <a:ea typeface="Helvetica Neue"/>
              <a:cs typeface="Helvetica Neue"/>
              <a:sym typeface="Helvetica Neue"/>
            </a:endParaRPr>
          </a:p>
          <a:p>
            <a:pPr indent="-228600" lvl="0" marL="274320" rtl="0" algn="l">
              <a:spcBef>
                <a:spcPts val="280"/>
              </a:spcBef>
              <a:spcAft>
                <a:spcPts val="0"/>
              </a:spcAft>
              <a:buClr>
                <a:srgbClr val="993300"/>
              </a:buClr>
              <a:buSzPts val="720"/>
              <a:buFont typeface="Arial"/>
              <a:buNone/>
            </a:pPr>
            <a:r>
              <a:t/>
            </a:r>
            <a:endParaRPr sz="800">
              <a:solidFill>
                <a:srgbClr val="000000"/>
              </a:solidFill>
              <a:latin typeface="Helvetica Neue"/>
              <a:ea typeface="Helvetica Neue"/>
              <a:cs typeface="Helvetica Neue"/>
              <a:sym typeface="Helvetica Neue"/>
            </a:endParaRPr>
          </a:p>
          <a:p>
            <a:pPr indent="-274320" lvl="0" marL="274320" rtl="0" algn="l">
              <a:spcBef>
                <a:spcPts val="630"/>
              </a:spcBef>
              <a:spcAft>
                <a:spcPts val="0"/>
              </a:spcAft>
              <a:buClr>
                <a:srgbClr val="993300"/>
              </a:buClr>
              <a:buSzPts val="1620"/>
              <a:buFont typeface="Arial"/>
              <a:buChar char="●"/>
            </a:pPr>
            <a:r>
              <a:rPr lang="en-US" sz="1800">
                <a:solidFill>
                  <a:srgbClr val="000000"/>
                </a:solidFill>
                <a:latin typeface="Helvetica Neue"/>
                <a:ea typeface="Helvetica Neue"/>
                <a:cs typeface="Helvetica Neue"/>
                <a:sym typeface="Helvetica Neue"/>
              </a:rPr>
              <a:t>Solution ≡ </a:t>
            </a:r>
            <a:r>
              <a:rPr b="1" lang="en-US" sz="1800">
                <a:solidFill>
                  <a:srgbClr val="3366FF"/>
                </a:solidFill>
                <a:latin typeface="Helvetica Neue"/>
                <a:ea typeface="Helvetica Neue"/>
                <a:cs typeface="Helvetica Neue"/>
                <a:sym typeface="Helvetica Neue"/>
              </a:rPr>
              <a:t>Aging</a:t>
            </a:r>
            <a:r>
              <a:rPr b="1" lang="en-US" sz="1800">
                <a:solidFill>
                  <a:srgbClr val="000000"/>
                </a:solidFill>
                <a:latin typeface="Helvetica Neue"/>
                <a:ea typeface="Helvetica Neue"/>
                <a:cs typeface="Helvetica Neue"/>
                <a:sym typeface="Helvetica Neue"/>
              </a:rPr>
              <a:t> </a:t>
            </a:r>
            <a:r>
              <a:rPr lang="en-US" sz="1800">
                <a:solidFill>
                  <a:srgbClr val="000000"/>
                </a:solidFill>
                <a:latin typeface="Helvetica Neue"/>
                <a:ea typeface="Helvetica Neue"/>
                <a:cs typeface="Helvetica Neue"/>
                <a:sym typeface="Helvetica Neue"/>
              </a:rPr>
              <a:t>– as time progresses increase the priority of the process</a:t>
            </a:r>
            <a:endParaRPr sz="1800">
              <a:solidFill>
                <a:srgbClr val="000000"/>
              </a:solidFill>
              <a:latin typeface="Helvetica Neue"/>
              <a:ea typeface="Helvetica Neue"/>
              <a:cs typeface="Helvetica Neue"/>
              <a:sym typeface="Helvetica Neue"/>
            </a:endParaRPr>
          </a:p>
          <a:p>
            <a:pPr indent="-274320" lvl="0" marL="274320" rtl="0" algn="l">
              <a:spcBef>
                <a:spcPts val="630"/>
              </a:spcBef>
              <a:spcAft>
                <a:spcPts val="0"/>
              </a:spcAft>
              <a:buClr>
                <a:srgbClr val="993300"/>
              </a:buClr>
              <a:buSzPts val="1620"/>
              <a:buNone/>
            </a:pPr>
            <a:r>
              <a:t/>
            </a:r>
            <a:endParaRPr b="1" sz="1800">
              <a:solidFill>
                <a:srgbClr val="3366FF"/>
              </a:solidFill>
              <a:latin typeface="Helvetica Neue"/>
              <a:ea typeface="Helvetica Neue"/>
              <a:cs typeface="Helvetica Neue"/>
              <a:sym typeface="Helvetica Neue"/>
            </a:endParaRPr>
          </a:p>
          <a:p>
            <a:pPr indent="-117475" lvl="0" marL="274320" rtl="0" algn="l">
              <a:spcBef>
                <a:spcPts val="520"/>
              </a:spcBef>
              <a:spcAft>
                <a:spcPts val="0"/>
              </a:spcAft>
              <a:buSzPts val="2470"/>
              <a:buNone/>
            </a:pPr>
            <a:r>
              <a:t/>
            </a:r>
            <a:endParaRPr/>
          </a:p>
        </p:txBody>
      </p:sp>
      <p:sp>
        <p:nvSpPr>
          <p:cNvPr id="822" name="Google Shape;822;p75"/>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76"/>
          <p:cNvSpPr txBox="1"/>
          <p:nvPr>
            <p:ph type="title"/>
          </p:nvPr>
        </p:nvSpPr>
        <p:spPr>
          <a:xfrm>
            <a:off x="679451" y="7996"/>
            <a:ext cx="7772400" cy="1143000"/>
          </a:xfrm>
          <a:prstGeom prst="rect">
            <a:avLst/>
          </a:prstGeom>
          <a:noFill/>
          <a:ln>
            <a:noFill/>
          </a:ln>
        </p:spPr>
        <p:txBody>
          <a:bodyPr anchorCtr="0" anchor="b" bIns="46025" lIns="92075" spcFirstLastPara="1" rIns="92075" wrap="square" tIns="46025">
            <a:normAutofit fontScale="90000"/>
          </a:bodyPr>
          <a:lstStyle/>
          <a:p>
            <a:pPr indent="0" lvl="0" marL="0" rtl="0" algn="l">
              <a:spcBef>
                <a:spcPts val="0"/>
              </a:spcBef>
              <a:spcAft>
                <a:spcPts val="0"/>
              </a:spcAft>
              <a:buClr>
                <a:srgbClr val="006600"/>
              </a:buClr>
              <a:buSzPct val="185185"/>
              <a:buFont typeface="Calibri"/>
              <a:buNone/>
            </a:pPr>
            <a:br>
              <a:rPr b="1" lang="en-US">
                <a:solidFill>
                  <a:srgbClr val="006600"/>
                </a:solidFill>
              </a:rPr>
            </a:br>
            <a:r>
              <a:rPr b="1" lang="en-US" sz="4900">
                <a:solidFill>
                  <a:srgbClr val="006600"/>
                </a:solidFill>
              </a:rPr>
              <a:t>Priority Scheduling</a:t>
            </a:r>
            <a:br>
              <a:rPr b="1" lang="en-US" sz="4900">
                <a:solidFill>
                  <a:srgbClr val="006600"/>
                </a:solidFill>
              </a:rPr>
            </a:br>
            <a:r>
              <a:rPr b="1" lang="en-US" sz="2700">
                <a:solidFill>
                  <a:srgbClr val="006600"/>
                </a:solidFill>
              </a:rPr>
              <a:t>(non –Preemptive)</a:t>
            </a:r>
            <a:endParaRPr sz="2700"/>
          </a:p>
        </p:txBody>
      </p:sp>
      <p:sp>
        <p:nvSpPr>
          <p:cNvPr id="829" name="Google Shape;829;p76"/>
          <p:cNvSpPr txBox="1"/>
          <p:nvPr>
            <p:ph idx="1" type="body"/>
          </p:nvPr>
        </p:nvSpPr>
        <p:spPr>
          <a:xfrm>
            <a:off x="381000" y="1066800"/>
            <a:ext cx="7772400" cy="628650"/>
          </a:xfrm>
          <a:prstGeom prst="rect">
            <a:avLst/>
          </a:prstGeom>
          <a:noFill/>
          <a:ln>
            <a:noFill/>
          </a:ln>
        </p:spPr>
        <p:txBody>
          <a:bodyPr anchorCtr="0" anchor="t" bIns="46025" lIns="92075" spcFirstLastPara="1" rIns="92075" wrap="square" tIns="46025">
            <a:normAutofit fontScale="77500" lnSpcReduction="20000"/>
          </a:bodyPr>
          <a:lstStyle/>
          <a:p>
            <a:pPr indent="-274320" lvl="0" marL="274320" rtl="0" algn="l">
              <a:lnSpc>
                <a:spcPct val="90000"/>
              </a:lnSpc>
              <a:spcBef>
                <a:spcPts val="0"/>
              </a:spcBef>
              <a:spcAft>
                <a:spcPts val="0"/>
              </a:spcAft>
              <a:buSzPct val="95000"/>
              <a:buChar char="⚫"/>
            </a:pPr>
            <a:r>
              <a:rPr lang="en-US"/>
              <a:t>A priority number (integer) is associated with each process</a:t>
            </a:r>
            <a:endParaRPr/>
          </a:p>
          <a:p>
            <a:pPr indent="0" lvl="0" marL="0" rtl="0" algn="l">
              <a:lnSpc>
                <a:spcPct val="90000"/>
              </a:lnSpc>
              <a:spcBef>
                <a:spcPts val="700"/>
              </a:spcBef>
              <a:spcAft>
                <a:spcPts val="0"/>
              </a:spcAft>
              <a:buSzPct val="95000"/>
              <a:buNone/>
            </a:pPr>
            <a:r>
              <a:rPr lang="en-US"/>
              <a:t>   (smallest integer = highest priority)</a:t>
            </a:r>
            <a:endParaRPr/>
          </a:p>
        </p:txBody>
      </p:sp>
      <p:sp>
        <p:nvSpPr>
          <p:cNvPr id="830" name="Google Shape;830;p76"/>
          <p:cNvSpPr/>
          <p:nvPr/>
        </p:nvSpPr>
        <p:spPr>
          <a:xfrm>
            <a:off x="679451" y="1727200"/>
            <a:ext cx="2133600" cy="2457450"/>
          </a:xfrm>
          <a:prstGeom prst="rect">
            <a:avLst/>
          </a:prstGeom>
          <a:noFill/>
          <a:ln>
            <a:noFill/>
          </a:ln>
        </p:spPr>
        <p:txBody>
          <a:bodyPr anchorCtr="0" anchor="t" bIns="46025" lIns="92075" spcFirstLastPara="1" rIns="92075" wrap="square" tIns="46025">
            <a:noAutofit/>
          </a:bodyPr>
          <a:lstStyle/>
          <a:p>
            <a:pPr indent="-342900" lvl="0" marL="342900" marR="0" rtl="0" algn="ctr">
              <a:spcBef>
                <a:spcPts val="0"/>
              </a:spcBef>
              <a:spcAft>
                <a:spcPts val="0"/>
              </a:spcAft>
              <a:buNone/>
            </a:pPr>
            <a:r>
              <a:rPr lang="en-US" sz="2000" u="sng">
                <a:solidFill>
                  <a:schemeClr val="dk1"/>
                </a:solidFill>
                <a:latin typeface="Constantia"/>
                <a:ea typeface="Constantia"/>
                <a:cs typeface="Constantia"/>
                <a:sym typeface="Constantia"/>
              </a:rPr>
              <a:t>Process</a:t>
            </a:r>
            <a:endParaRPr sz="2000" u="sng">
              <a:solidFill>
                <a:schemeClr val="dk1"/>
              </a:solidFill>
              <a:latin typeface="Constantia"/>
              <a:ea typeface="Constantia"/>
              <a:cs typeface="Constantia"/>
              <a:sym typeface="Constantia"/>
            </a:endParaRPr>
          </a:p>
          <a:p>
            <a:pPr indent="-342900" lvl="0" marL="342900" marR="0" rtl="0" algn="ctr">
              <a:spcBef>
                <a:spcPts val="400"/>
              </a:spcBef>
              <a:spcAft>
                <a:spcPts val="0"/>
              </a:spcAft>
              <a:buNone/>
            </a:pPr>
            <a:r>
              <a:rPr lang="en-US" sz="2000">
                <a:solidFill>
                  <a:schemeClr val="dk1"/>
                </a:solidFill>
                <a:latin typeface="Constantia"/>
                <a:ea typeface="Constantia"/>
                <a:cs typeface="Constantia"/>
                <a:sym typeface="Constantia"/>
              </a:rPr>
              <a:t>A</a:t>
            </a:r>
            <a:endParaRPr sz="2000">
              <a:solidFill>
                <a:schemeClr val="dk1"/>
              </a:solidFill>
              <a:latin typeface="Constantia"/>
              <a:ea typeface="Constantia"/>
              <a:cs typeface="Constantia"/>
              <a:sym typeface="Constantia"/>
            </a:endParaRPr>
          </a:p>
          <a:p>
            <a:pPr indent="-342900" lvl="0" marL="342900" marR="0" rtl="0" algn="ctr">
              <a:spcBef>
                <a:spcPts val="400"/>
              </a:spcBef>
              <a:spcAft>
                <a:spcPts val="0"/>
              </a:spcAft>
              <a:buNone/>
            </a:pPr>
            <a:r>
              <a:rPr lang="en-US" sz="2000">
                <a:solidFill>
                  <a:schemeClr val="dk1"/>
                </a:solidFill>
                <a:latin typeface="Constantia"/>
                <a:ea typeface="Constantia"/>
                <a:cs typeface="Constantia"/>
                <a:sym typeface="Constantia"/>
              </a:rPr>
              <a:t>B</a:t>
            </a:r>
            <a:endParaRPr b="1" sz="2000">
              <a:solidFill>
                <a:schemeClr val="dk1"/>
              </a:solidFill>
              <a:latin typeface="Constantia"/>
              <a:ea typeface="Constantia"/>
              <a:cs typeface="Constantia"/>
              <a:sym typeface="Constantia"/>
            </a:endParaRPr>
          </a:p>
          <a:p>
            <a:pPr indent="-342900" lvl="0" marL="342900" marR="0" rtl="0" algn="ctr">
              <a:spcBef>
                <a:spcPts val="400"/>
              </a:spcBef>
              <a:spcAft>
                <a:spcPts val="0"/>
              </a:spcAft>
              <a:buNone/>
            </a:pPr>
            <a:r>
              <a:rPr lang="en-US" sz="2000">
                <a:solidFill>
                  <a:schemeClr val="dk1"/>
                </a:solidFill>
                <a:latin typeface="Constantia"/>
                <a:ea typeface="Constantia"/>
                <a:cs typeface="Constantia"/>
                <a:sym typeface="Constantia"/>
              </a:rPr>
              <a:t>C</a:t>
            </a:r>
            <a:endParaRPr sz="2000">
              <a:solidFill>
                <a:schemeClr val="dk1"/>
              </a:solidFill>
              <a:latin typeface="Constantia"/>
              <a:ea typeface="Constantia"/>
              <a:cs typeface="Constantia"/>
              <a:sym typeface="Constantia"/>
            </a:endParaRPr>
          </a:p>
        </p:txBody>
      </p:sp>
      <p:sp>
        <p:nvSpPr>
          <p:cNvPr id="831" name="Google Shape;831;p76"/>
          <p:cNvSpPr/>
          <p:nvPr/>
        </p:nvSpPr>
        <p:spPr>
          <a:xfrm>
            <a:off x="3270251" y="1727200"/>
            <a:ext cx="2133600" cy="2457450"/>
          </a:xfrm>
          <a:prstGeom prst="rect">
            <a:avLst/>
          </a:prstGeom>
          <a:noFill/>
          <a:ln>
            <a:noFill/>
          </a:ln>
        </p:spPr>
        <p:txBody>
          <a:bodyPr anchorCtr="0" anchor="t" bIns="46025" lIns="92075" spcFirstLastPara="1" rIns="92075" wrap="square" tIns="46025">
            <a:noAutofit/>
          </a:bodyPr>
          <a:lstStyle/>
          <a:p>
            <a:pPr indent="-342900" lvl="0" marL="342900" marR="0" rtl="0" algn="ctr">
              <a:spcBef>
                <a:spcPts val="0"/>
              </a:spcBef>
              <a:spcAft>
                <a:spcPts val="0"/>
              </a:spcAft>
              <a:buNone/>
            </a:pPr>
            <a:r>
              <a:rPr lang="en-US" sz="2000" u="sng">
                <a:solidFill>
                  <a:schemeClr val="dk1"/>
                </a:solidFill>
                <a:latin typeface="Constantia"/>
                <a:ea typeface="Constantia"/>
                <a:cs typeface="Constantia"/>
                <a:sym typeface="Constantia"/>
              </a:rPr>
              <a:t>Burst Time</a:t>
            </a:r>
            <a:endParaRPr sz="2000" u="sng">
              <a:solidFill>
                <a:schemeClr val="dk1"/>
              </a:solidFill>
              <a:latin typeface="Constantia"/>
              <a:ea typeface="Constantia"/>
              <a:cs typeface="Constantia"/>
              <a:sym typeface="Constantia"/>
            </a:endParaRPr>
          </a:p>
          <a:p>
            <a:pPr indent="-342900" lvl="0" marL="342900" marR="0" rtl="0" algn="ctr">
              <a:spcBef>
                <a:spcPts val="400"/>
              </a:spcBef>
              <a:spcAft>
                <a:spcPts val="0"/>
              </a:spcAft>
              <a:buNone/>
            </a:pPr>
            <a:r>
              <a:rPr lang="en-US" sz="2000">
                <a:solidFill>
                  <a:schemeClr val="dk1"/>
                </a:solidFill>
                <a:latin typeface="Constantia"/>
                <a:ea typeface="Constantia"/>
                <a:cs typeface="Constantia"/>
                <a:sym typeface="Constantia"/>
              </a:rPr>
              <a:t>8</a:t>
            </a:r>
            <a:endParaRPr sz="2000">
              <a:solidFill>
                <a:schemeClr val="dk1"/>
              </a:solidFill>
              <a:latin typeface="Constantia"/>
              <a:ea typeface="Constantia"/>
              <a:cs typeface="Constantia"/>
              <a:sym typeface="Constantia"/>
            </a:endParaRPr>
          </a:p>
          <a:p>
            <a:pPr indent="-342900" lvl="0" marL="342900" marR="0" rtl="0" algn="ctr">
              <a:spcBef>
                <a:spcPts val="400"/>
              </a:spcBef>
              <a:spcAft>
                <a:spcPts val="0"/>
              </a:spcAft>
              <a:buNone/>
            </a:pPr>
            <a:r>
              <a:rPr lang="en-US" sz="2000">
                <a:solidFill>
                  <a:schemeClr val="dk1"/>
                </a:solidFill>
                <a:latin typeface="Constantia"/>
                <a:ea typeface="Constantia"/>
                <a:cs typeface="Constantia"/>
                <a:sym typeface="Constantia"/>
              </a:rPr>
              <a:t>1</a:t>
            </a:r>
            <a:endParaRPr sz="2000">
              <a:solidFill>
                <a:schemeClr val="dk1"/>
              </a:solidFill>
              <a:latin typeface="Constantia"/>
              <a:ea typeface="Constantia"/>
              <a:cs typeface="Constantia"/>
              <a:sym typeface="Constantia"/>
            </a:endParaRPr>
          </a:p>
          <a:p>
            <a:pPr indent="-342900" lvl="0" marL="342900" marR="0" rtl="0" algn="ctr">
              <a:spcBef>
                <a:spcPts val="400"/>
              </a:spcBef>
              <a:spcAft>
                <a:spcPts val="0"/>
              </a:spcAft>
              <a:buNone/>
            </a:pPr>
            <a:r>
              <a:rPr lang="en-US" sz="2000">
                <a:solidFill>
                  <a:schemeClr val="dk1"/>
                </a:solidFill>
                <a:latin typeface="Constantia"/>
                <a:ea typeface="Constantia"/>
                <a:cs typeface="Constantia"/>
                <a:sym typeface="Constantia"/>
              </a:rPr>
              <a:t>1</a:t>
            </a:r>
            <a:endParaRPr sz="2000">
              <a:solidFill>
                <a:schemeClr val="dk1"/>
              </a:solidFill>
              <a:latin typeface="Constantia"/>
              <a:ea typeface="Constantia"/>
              <a:cs typeface="Constantia"/>
              <a:sym typeface="Constantia"/>
            </a:endParaRPr>
          </a:p>
        </p:txBody>
      </p:sp>
      <p:sp>
        <p:nvSpPr>
          <p:cNvPr id="832" name="Google Shape;832;p76"/>
          <p:cNvSpPr/>
          <p:nvPr/>
        </p:nvSpPr>
        <p:spPr>
          <a:xfrm>
            <a:off x="5937251" y="1727200"/>
            <a:ext cx="2133600" cy="2457450"/>
          </a:xfrm>
          <a:prstGeom prst="rect">
            <a:avLst/>
          </a:prstGeom>
          <a:noFill/>
          <a:ln>
            <a:noFill/>
          </a:ln>
        </p:spPr>
        <p:txBody>
          <a:bodyPr anchorCtr="0" anchor="t" bIns="46025" lIns="92075" spcFirstLastPara="1" rIns="92075" wrap="square" tIns="46025">
            <a:noAutofit/>
          </a:bodyPr>
          <a:lstStyle/>
          <a:p>
            <a:pPr indent="-342900" lvl="0" marL="342900" marR="0" rtl="0" algn="ctr">
              <a:spcBef>
                <a:spcPts val="0"/>
              </a:spcBef>
              <a:spcAft>
                <a:spcPts val="0"/>
              </a:spcAft>
              <a:buNone/>
            </a:pPr>
            <a:r>
              <a:rPr lang="en-US" sz="2000" u="sng">
                <a:solidFill>
                  <a:schemeClr val="dk1"/>
                </a:solidFill>
                <a:latin typeface="Constantia"/>
                <a:ea typeface="Constantia"/>
                <a:cs typeface="Constantia"/>
                <a:sym typeface="Constantia"/>
              </a:rPr>
              <a:t>Priority</a:t>
            </a:r>
            <a:endParaRPr sz="2000" u="sng">
              <a:solidFill>
                <a:schemeClr val="dk1"/>
              </a:solidFill>
              <a:latin typeface="Constantia"/>
              <a:ea typeface="Constantia"/>
              <a:cs typeface="Constantia"/>
              <a:sym typeface="Constantia"/>
            </a:endParaRPr>
          </a:p>
          <a:p>
            <a:pPr indent="-342900" lvl="0" marL="342900" marR="0" rtl="0" algn="ctr">
              <a:spcBef>
                <a:spcPts val="400"/>
              </a:spcBef>
              <a:spcAft>
                <a:spcPts val="0"/>
              </a:spcAft>
              <a:buNone/>
            </a:pPr>
            <a:r>
              <a:rPr lang="en-US" sz="2000">
                <a:solidFill>
                  <a:schemeClr val="dk1"/>
                </a:solidFill>
                <a:latin typeface="Constantia"/>
                <a:ea typeface="Constantia"/>
                <a:cs typeface="Constantia"/>
                <a:sym typeface="Constantia"/>
              </a:rPr>
              <a:t>2</a:t>
            </a:r>
            <a:endParaRPr sz="2000">
              <a:solidFill>
                <a:schemeClr val="dk1"/>
              </a:solidFill>
              <a:latin typeface="Constantia"/>
              <a:ea typeface="Constantia"/>
              <a:cs typeface="Constantia"/>
              <a:sym typeface="Constantia"/>
            </a:endParaRPr>
          </a:p>
          <a:p>
            <a:pPr indent="-342900" lvl="0" marL="342900" marR="0" rtl="0" algn="ctr">
              <a:spcBef>
                <a:spcPts val="400"/>
              </a:spcBef>
              <a:spcAft>
                <a:spcPts val="0"/>
              </a:spcAft>
              <a:buNone/>
            </a:pPr>
            <a:r>
              <a:rPr lang="en-US" sz="2000">
                <a:solidFill>
                  <a:schemeClr val="dk1"/>
                </a:solidFill>
                <a:latin typeface="Constantia"/>
                <a:ea typeface="Constantia"/>
                <a:cs typeface="Constantia"/>
                <a:sym typeface="Constantia"/>
              </a:rPr>
              <a:t>1</a:t>
            </a:r>
            <a:endParaRPr sz="2000">
              <a:solidFill>
                <a:schemeClr val="dk1"/>
              </a:solidFill>
              <a:latin typeface="Constantia"/>
              <a:ea typeface="Constantia"/>
              <a:cs typeface="Constantia"/>
              <a:sym typeface="Constantia"/>
            </a:endParaRPr>
          </a:p>
          <a:p>
            <a:pPr indent="-342900" lvl="0" marL="342900" marR="0" rtl="0" algn="ctr">
              <a:spcBef>
                <a:spcPts val="400"/>
              </a:spcBef>
              <a:spcAft>
                <a:spcPts val="0"/>
              </a:spcAft>
              <a:buNone/>
            </a:pPr>
            <a:r>
              <a:rPr lang="en-US" sz="2000">
                <a:solidFill>
                  <a:schemeClr val="dk1"/>
                </a:solidFill>
                <a:latin typeface="Constantia"/>
                <a:ea typeface="Constantia"/>
                <a:cs typeface="Constantia"/>
                <a:sym typeface="Constantia"/>
              </a:rPr>
              <a:t>3</a:t>
            </a:r>
            <a:endParaRPr sz="2000">
              <a:solidFill>
                <a:schemeClr val="dk1"/>
              </a:solidFill>
              <a:latin typeface="Constantia"/>
              <a:ea typeface="Constantia"/>
              <a:cs typeface="Constantia"/>
              <a:sym typeface="Constantia"/>
            </a:endParaRPr>
          </a:p>
        </p:txBody>
      </p:sp>
      <p:grpSp>
        <p:nvGrpSpPr>
          <p:cNvPr id="833" name="Google Shape;833;p76"/>
          <p:cNvGrpSpPr/>
          <p:nvPr/>
        </p:nvGrpSpPr>
        <p:grpSpPr>
          <a:xfrm>
            <a:off x="2263775" y="3761781"/>
            <a:ext cx="4562476" cy="1216026"/>
            <a:chOff x="1426" y="2736"/>
            <a:chExt cx="2874" cy="766"/>
          </a:xfrm>
        </p:grpSpPr>
        <p:sp>
          <p:nvSpPr>
            <p:cNvPr id="834" name="Google Shape;834;p76"/>
            <p:cNvSpPr/>
            <p:nvPr/>
          </p:nvSpPr>
          <p:spPr>
            <a:xfrm>
              <a:off x="1968" y="2736"/>
              <a:ext cx="1768" cy="424"/>
            </a:xfrm>
            <a:prstGeom prst="rect">
              <a:avLst/>
            </a:prstGeom>
            <a:solidFill>
              <a:srgbClr val="FF00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onstantia"/>
                <a:ea typeface="Constantia"/>
                <a:cs typeface="Constantia"/>
                <a:sym typeface="Constantia"/>
              </a:endParaRPr>
            </a:p>
          </p:txBody>
        </p:sp>
        <p:sp>
          <p:nvSpPr>
            <p:cNvPr id="835" name="Google Shape;835;p76"/>
            <p:cNvSpPr/>
            <p:nvPr/>
          </p:nvSpPr>
          <p:spPr>
            <a:xfrm>
              <a:off x="1426" y="3211"/>
              <a:ext cx="221" cy="291"/>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0</a:t>
              </a:r>
              <a:endParaRPr sz="2400">
                <a:solidFill>
                  <a:schemeClr val="dk1"/>
                </a:solidFill>
                <a:latin typeface="Constantia"/>
                <a:ea typeface="Constantia"/>
                <a:cs typeface="Constantia"/>
                <a:sym typeface="Constantia"/>
              </a:endParaRPr>
            </a:p>
          </p:txBody>
        </p:sp>
        <p:sp>
          <p:nvSpPr>
            <p:cNvPr id="836" name="Google Shape;836;p76"/>
            <p:cNvSpPr/>
            <p:nvPr/>
          </p:nvSpPr>
          <p:spPr>
            <a:xfrm>
              <a:off x="1858" y="3211"/>
              <a:ext cx="178" cy="291"/>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1</a:t>
              </a:r>
              <a:endParaRPr sz="2400">
                <a:solidFill>
                  <a:schemeClr val="dk1"/>
                </a:solidFill>
                <a:latin typeface="Constantia"/>
                <a:ea typeface="Constantia"/>
                <a:cs typeface="Constantia"/>
                <a:sym typeface="Constantia"/>
              </a:endParaRPr>
            </a:p>
          </p:txBody>
        </p:sp>
        <p:sp>
          <p:nvSpPr>
            <p:cNvPr id="837" name="Google Shape;837;p76"/>
            <p:cNvSpPr/>
            <p:nvPr/>
          </p:nvSpPr>
          <p:spPr>
            <a:xfrm>
              <a:off x="1536" y="2736"/>
              <a:ext cx="424" cy="424"/>
            </a:xfrm>
            <a:prstGeom prst="rect">
              <a:avLst/>
            </a:prstGeom>
            <a:solidFill>
              <a:schemeClr val="accent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onstantia"/>
                <a:ea typeface="Constantia"/>
                <a:cs typeface="Constantia"/>
                <a:sym typeface="Constantia"/>
              </a:endParaRPr>
            </a:p>
          </p:txBody>
        </p:sp>
        <p:sp>
          <p:nvSpPr>
            <p:cNvPr id="838" name="Google Shape;838;p76"/>
            <p:cNvSpPr/>
            <p:nvPr/>
          </p:nvSpPr>
          <p:spPr>
            <a:xfrm>
              <a:off x="3744" y="2736"/>
              <a:ext cx="424" cy="424"/>
            </a:xfrm>
            <a:prstGeom prst="rect">
              <a:avLst/>
            </a:prstGeom>
            <a:solidFill>
              <a:srgbClr val="56A9F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onstantia"/>
                <a:ea typeface="Constantia"/>
                <a:cs typeface="Constantia"/>
                <a:sym typeface="Constantia"/>
              </a:endParaRPr>
            </a:p>
          </p:txBody>
        </p:sp>
        <p:sp>
          <p:nvSpPr>
            <p:cNvPr id="839" name="Google Shape;839;p76"/>
            <p:cNvSpPr/>
            <p:nvPr/>
          </p:nvSpPr>
          <p:spPr>
            <a:xfrm>
              <a:off x="3634" y="3211"/>
              <a:ext cx="223" cy="291"/>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9</a:t>
              </a:r>
              <a:endParaRPr sz="2400">
                <a:solidFill>
                  <a:schemeClr val="dk1"/>
                </a:solidFill>
                <a:latin typeface="Constantia"/>
                <a:ea typeface="Constantia"/>
                <a:cs typeface="Constantia"/>
                <a:sym typeface="Constantia"/>
              </a:endParaRPr>
            </a:p>
          </p:txBody>
        </p:sp>
        <p:sp>
          <p:nvSpPr>
            <p:cNvPr id="840" name="Google Shape;840;p76"/>
            <p:cNvSpPr/>
            <p:nvPr/>
          </p:nvSpPr>
          <p:spPr>
            <a:xfrm>
              <a:off x="4018" y="3211"/>
              <a:ext cx="282" cy="291"/>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10</a:t>
              </a:r>
              <a:endParaRPr sz="2400">
                <a:solidFill>
                  <a:schemeClr val="dk1"/>
                </a:solidFill>
                <a:latin typeface="Constantia"/>
                <a:ea typeface="Constantia"/>
                <a:cs typeface="Constantia"/>
                <a:sym typeface="Constantia"/>
              </a:endParaRPr>
            </a:p>
          </p:txBody>
        </p:sp>
        <p:sp>
          <p:nvSpPr>
            <p:cNvPr id="841" name="Google Shape;841;p76"/>
            <p:cNvSpPr/>
            <p:nvPr/>
          </p:nvSpPr>
          <p:spPr>
            <a:xfrm>
              <a:off x="2722" y="2799"/>
              <a:ext cx="247" cy="291"/>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400">
                  <a:solidFill>
                    <a:schemeClr val="dk1"/>
                  </a:solidFill>
                  <a:latin typeface="Constantia"/>
                  <a:ea typeface="Constantia"/>
                  <a:cs typeface="Constantia"/>
                  <a:sym typeface="Constantia"/>
                </a:rPr>
                <a:t>A</a:t>
              </a:r>
              <a:endParaRPr b="1" sz="2400">
                <a:solidFill>
                  <a:schemeClr val="dk1"/>
                </a:solidFill>
                <a:latin typeface="Constantia"/>
                <a:ea typeface="Constantia"/>
                <a:cs typeface="Constantia"/>
                <a:sym typeface="Constantia"/>
              </a:endParaRPr>
            </a:p>
          </p:txBody>
        </p:sp>
        <p:sp>
          <p:nvSpPr>
            <p:cNvPr id="842" name="Google Shape;842;p76"/>
            <p:cNvSpPr/>
            <p:nvPr/>
          </p:nvSpPr>
          <p:spPr>
            <a:xfrm>
              <a:off x="1618" y="2799"/>
              <a:ext cx="245" cy="291"/>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400">
                  <a:solidFill>
                    <a:schemeClr val="dk1"/>
                  </a:solidFill>
                  <a:latin typeface="Constantia"/>
                  <a:ea typeface="Constantia"/>
                  <a:cs typeface="Constantia"/>
                  <a:sym typeface="Constantia"/>
                </a:rPr>
                <a:t>B</a:t>
              </a:r>
              <a:endParaRPr b="1" sz="2400">
                <a:solidFill>
                  <a:schemeClr val="dk1"/>
                </a:solidFill>
                <a:latin typeface="Constantia"/>
                <a:ea typeface="Constantia"/>
                <a:cs typeface="Constantia"/>
                <a:sym typeface="Constantia"/>
              </a:endParaRPr>
            </a:p>
          </p:txBody>
        </p:sp>
        <p:sp>
          <p:nvSpPr>
            <p:cNvPr id="843" name="Google Shape;843;p76"/>
            <p:cNvSpPr/>
            <p:nvPr/>
          </p:nvSpPr>
          <p:spPr>
            <a:xfrm>
              <a:off x="3826" y="2799"/>
              <a:ext cx="245" cy="291"/>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400">
                  <a:solidFill>
                    <a:schemeClr val="dk1"/>
                  </a:solidFill>
                  <a:latin typeface="Constantia"/>
                  <a:ea typeface="Constantia"/>
                  <a:cs typeface="Constantia"/>
                  <a:sym typeface="Constantia"/>
                </a:rPr>
                <a:t>C</a:t>
              </a:r>
              <a:endParaRPr b="1" sz="2400">
                <a:solidFill>
                  <a:schemeClr val="dk1"/>
                </a:solidFill>
                <a:latin typeface="Constantia"/>
                <a:ea typeface="Constantia"/>
                <a:cs typeface="Constantia"/>
                <a:sym typeface="Constantia"/>
              </a:endParaRPr>
            </a:p>
          </p:txBody>
        </p:sp>
      </p:grpSp>
      <p:sp>
        <p:nvSpPr>
          <p:cNvPr id="844" name="Google Shape;844;p76"/>
          <p:cNvSpPr/>
          <p:nvPr/>
        </p:nvSpPr>
        <p:spPr>
          <a:xfrm>
            <a:off x="831850" y="5708651"/>
            <a:ext cx="7556575" cy="684213"/>
          </a:xfrm>
          <a:prstGeom prst="rect">
            <a:avLst/>
          </a:prstGeom>
          <a:noFill/>
          <a:ln>
            <a:noFill/>
          </a:ln>
        </p:spPr>
        <p:txBody>
          <a:bodyPr anchorCtr="0" anchor="t" bIns="46025" lIns="92075" spcFirstLastPara="1" rIns="92075" wrap="square" tIns="46025">
            <a:noAutofit/>
          </a:bodyPr>
          <a:lstStyle/>
          <a:p>
            <a:pPr indent="-342900" lvl="0" marL="342900" marR="0" rtl="0" algn="ctr">
              <a:spcBef>
                <a:spcPts val="0"/>
              </a:spcBef>
              <a:spcAft>
                <a:spcPts val="0"/>
              </a:spcAft>
              <a:buClr>
                <a:schemeClr val="dk2"/>
              </a:buClr>
              <a:buSzPts val="1800"/>
              <a:buFont typeface="Arial"/>
              <a:buChar char="●"/>
            </a:pPr>
            <a:r>
              <a:rPr b="1" lang="en-US" sz="2400">
                <a:solidFill>
                  <a:schemeClr val="dk1"/>
                </a:solidFill>
                <a:latin typeface="Constantia"/>
                <a:ea typeface="Constantia"/>
                <a:cs typeface="Constantia"/>
                <a:sym typeface="Constantia"/>
              </a:rPr>
              <a:t>Avg Wait Time  (0 + 1 + 9) / 3 = 3.3 </a:t>
            </a:r>
            <a:endParaRPr b="1" sz="2400">
              <a:solidFill>
                <a:schemeClr val="dk1"/>
              </a:solidFill>
              <a:latin typeface="Constantia"/>
              <a:ea typeface="Constantia"/>
              <a:cs typeface="Constantia"/>
              <a:sym typeface="Constantia"/>
            </a:endParaRPr>
          </a:p>
        </p:txBody>
      </p:sp>
      <p:sp>
        <p:nvSpPr>
          <p:cNvPr id="845" name="Google Shape;845;p76"/>
          <p:cNvSpPr/>
          <p:nvPr/>
        </p:nvSpPr>
        <p:spPr>
          <a:xfrm>
            <a:off x="3826731" y="5301208"/>
            <a:ext cx="1401639" cy="24236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onstantia"/>
                <a:ea typeface="Constantia"/>
                <a:cs typeface="Constantia"/>
                <a:sym typeface="Constantia"/>
              </a:rPr>
              <a:t>Gnatt Chart</a:t>
            </a:r>
            <a:endParaRPr b="1" sz="1200">
              <a:solidFill>
                <a:schemeClr val="dk1"/>
              </a:solidFill>
              <a:latin typeface="Constantia"/>
              <a:ea typeface="Constantia"/>
              <a:cs typeface="Constantia"/>
              <a:sym typeface="Constantia"/>
            </a:endParaRPr>
          </a:p>
        </p:txBody>
      </p:sp>
      <p:pic>
        <p:nvPicPr>
          <p:cNvPr descr="pngfind.com-kingpin-png-4152286 (1).png" id="846" name="Google Shape;846;p76"/>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847" name="Google Shape;847;p76"/>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30"/>
                                        </p:tgtEl>
                                        <p:attrNameLst>
                                          <p:attrName>style.visibility</p:attrName>
                                        </p:attrNameLst>
                                      </p:cBhvr>
                                      <p:to>
                                        <p:strVal val="visible"/>
                                      </p:to>
                                    </p:set>
                                    <p:anim calcmode="lin" valueType="num">
                                      <p:cBhvr additive="base">
                                        <p:cTn dur="500"/>
                                        <p:tgtEl>
                                          <p:spTgt spid="83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31"/>
                                        </p:tgtEl>
                                        <p:attrNameLst>
                                          <p:attrName>style.visibility</p:attrName>
                                        </p:attrNameLst>
                                      </p:cBhvr>
                                      <p:to>
                                        <p:strVal val="visible"/>
                                      </p:to>
                                    </p:set>
                                    <p:anim calcmode="lin" valueType="num">
                                      <p:cBhvr additive="base">
                                        <p:cTn dur="500"/>
                                        <p:tgtEl>
                                          <p:spTgt spid="83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32"/>
                                        </p:tgtEl>
                                        <p:attrNameLst>
                                          <p:attrName>style.visibility</p:attrName>
                                        </p:attrNameLst>
                                      </p:cBhvr>
                                      <p:to>
                                        <p:strVal val="visible"/>
                                      </p:to>
                                    </p:set>
                                    <p:anim calcmode="lin" valueType="num">
                                      <p:cBhvr additive="base">
                                        <p:cTn dur="500"/>
                                        <p:tgtEl>
                                          <p:spTgt spid="83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29">
                                            <p:txEl>
                                              <p:pRg end="0" st="0"/>
                                            </p:txEl>
                                          </p:spTgt>
                                        </p:tgtEl>
                                        <p:attrNameLst>
                                          <p:attrName>style.visibility</p:attrName>
                                        </p:attrNameLst>
                                      </p:cBhvr>
                                      <p:to>
                                        <p:strVal val="visible"/>
                                      </p:to>
                                    </p:set>
                                    <p:anim calcmode="lin" valueType="num">
                                      <p:cBhvr additive="base">
                                        <p:cTn dur="500"/>
                                        <p:tgtEl>
                                          <p:spTgt spid="82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29">
                                            <p:txEl>
                                              <p:pRg end="1" st="1"/>
                                            </p:txEl>
                                          </p:spTgt>
                                        </p:tgtEl>
                                        <p:attrNameLst>
                                          <p:attrName>style.visibility</p:attrName>
                                        </p:attrNameLst>
                                      </p:cBhvr>
                                      <p:to>
                                        <p:strVal val="visible"/>
                                      </p:to>
                                    </p:set>
                                    <p:anim calcmode="lin" valueType="num">
                                      <p:cBhvr additive="base">
                                        <p:cTn dur="500"/>
                                        <p:tgtEl>
                                          <p:spTgt spid="82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33"/>
                                        </p:tgtEl>
                                        <p:attrNameLst>
                                          <p:attrName>style.visibility</p:attrName>
                                        </p:attrNameLst>
                                      </p:cBhvr>
                                      <p:to>
                                        <p:strVal val="visible"/>
                                      </p:to>
                                    </p:set>
                                    <p:anim calcmode="lin" valueType="num">
                                      <p:cBhvr additive="base">
                                        <p:cTn dur="500"/>
                                        <p:tgtEl>
                                          <p:spTgt spid="83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44"/>
                                        </p:tgtEl>
                                        <p:attrNameLst>
                                          <p:attrName>style.visibility</p:attrName>
                                        </p:attrNameLst>
                                      </p:cBhvr>
                                      <p:to>
                                        <p:strVal val="visible"/>
                                      </p:to>
                                    </p:set>
                                    <p:anim calcmode="lin" valueType="num">
                                      <p:cBhvr additive="base">
                                        <p:cTn dur="500"/>
                                        <p:tgtEl>
                                          <p:spTgt spid="84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7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rgbClr val="006600"/>
              </a:buClr>
              <a:buSzPct val="100000"/>
              <a:buFont typeface="Calibri"/>
              <a:buNone/>
            </a:pPr>
            <a:r>
              <a:rPr b="1" lang="en-US" sz="5400">
                <a:solidFill>
                  <a:srgbClr val="006600"/>
                </a:solidFill>
              </a:rPr>
              <a:t>Priority Scheduling</a:t>
            </a:r>
            <a:br>
              <a:rPr b="1" lang="en-US" sz="5400">
                <a:solidFill>
                  <a:srgbClr val="006600"/>
                </a:solidFill>
              </a:rPr>
            </a:br>
            <a:r>
              <a:rPr b="1" lang="en-US" sz="2800">
                <a:solidFill>
                  <a:srgbClr val="006600"/>
                </a:solidFill>
              </a:rPr>
              <a:t>(Preemptive)</a:t>
            </a:r>
            <a:endParaRPr/>
          </a:p>
        </p:txBody>
      </p:sp>
      <p:sp>
        <p:nvSpPr>
          <p:cNvPr id="853" name="Google Shape;853;p77"/>
          <p:cNvSpPr txBox="1"/>
          <p:nvPr>
            <p:ph idx="1" type="body"/>
          </p:nvPr>
        </p:nvSpPr>
        <p:spPr>
          <a:xfrm>
            <a:off x="322560" y="2081232"/>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Consider the example with seven process.</a:t>
            </a:r>
            <a:endParaRPr/>
          </a:p>
          <a:p>
            <a:pPr indent="-117475" lvl="0" marL="274320" rtl="0" algn="l">
              <a:spcBef>
                <a:spcPts val="520"/>
              </a:spcBef>
              <a:spcAft>
                <a:spcPts val="0"/>
              </a:spcAft>
              <a:buSzPts val="2470"/>
              <a:buNone/>
            </a:pPr>
            <a:r>
              <a:t/>
            </a:r>
            <a:endParaRPr/>
          </a:p>
        </p:txBody>
      </p:sp>
      <p:pic>
        <p:nvPicPr>
          <p:cNvPr descr="Tutorialwing Operating System Preemptive Priority Scheduling Example of preemptive priority scheduling " id="854" name="Google Shape;854;p77"/>
          <p:cNvPicPr preferRelativeResize="0"/>
          <p:nvPr/>
        </p:nvPicPr>
        <p:blipFill rotWithShape="1">
          <a:blip r:embed="rId3">
            <a:alphaModFix/>
          </a:blip>
          <a:srcRect b="0" l="0" r="0" t="0"/>
          <a:stretch/>
        </p:blipFill>
        <p:spPr>
          <a:xfrm>
            <a:off x="827585" y="2689880"/>
            <a:ext cx="6067425" cy="3171825"/>
          </a:xfrm>
          <a:prstGeom prst="rect">
            <a:avLst/>
          </a:prstGeom>
          <a:noFill/>
          <a:ln>
            <a:noFill/>
          </a:ln>
        </p:spPr>
      </p:pic>
      <p:sp>
        <p:nvSpPr>
          <p:cNvPr id="855" name="Google Shape;855;p77"/>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78"/>
          <p:cNvSpPr txBox="1"/>
          <p:nvPr>
            <p:ph idx="1" type="body"/>
          </p:nvPr>
        </p:nvSpPr>
        <p:spPr>
          <a:xfrm>
            <a:off x="263327" y="548680"/>
            <a:ext cx="8229600" cy="57759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Gantt chart</a:t>
            </a:r>
            <a:endParaRPr/>
          </a:p>
          <a:p>
            <a:pPr indent="-117475" lvl="0" marL="274320" rtl="0" algn="l">
              <a:spcBef>
                <a:spcPts val="520"/>
              </a:spcBef>
              <a:spcAft>
                <a:spcPts val="0"/>
              </a:spcAft>
              <a:buSzPts val="2470"/>
              <a:buNone/>
            </a:pPr>
            <a:r>
              <a:t/>
            </a:r>
            <a:endParaRPr/>
          </a:p>
          <a:p>
            <a:pPr indent="-117475" lvl="0" marL="274320" rtl="0" algn="l">
              <a:spcBef>
                <a:spcPts val="520"/>
              </a:spcBef>
              <a:spcAft>
                <a:spcPts val="0"/>
              </a:spcAft>
              <a:buSzPts val="2470"/>
              <a:buNone/>
            </a:pPr>
            <a:r>
              <a:t/>
            </a:r>
            <a:endParaRPr/>
          </a:p>
          <a:p>
            <a:pPr indent="-117475" lvl="0" marL="274320" rtl="0" algn="l">
              <a:spcBef>
                <a:spcPts val="520"/>
              </a:spcBef>
              <a:spcAft>
                <a:spcPts val="0"/>
              </a:spcAft>
              <a:buSzPts val="2470"/>
              <a:buNone/>
            </a:pPr>
            <a:r>
              <a:t/>
            </a:r>
            <a:endParaRPr/>
          </a:p>
          <a:p>
            <a:pPr indent="0" lvl="0" marL="0" rtl="0" algn="l">
              <a:spcBef>
                <a:spcPts val="520"/>
              </a:spcBef>
              <a:spcAft>
                <a:spcPts val="0"/>
              </a:spcAft>
              <a:buSzPts val="2470"/>
              <a:buNone/>
            </a:pPr>
            <a:r>
              <a:rPr lang="en-US"/>
              <a:t>Average waiting time</a:t>
            </a:r>
            <a:endParaRPr/>
          </a:p>
          <a:p>
            <a:pPr indent="-274320" lvl="0" marL="274320" rtl="0" algn="l">
              <a:spcBef>
                <a:spcPts val="380"/>
              </a:spcBef>
              <a:spcAft>
                <a:spcPts val="0"/>
              </a:spcAft>
              <a:buSzPts val="1805"/>
              <a:buChar char="⚫"/>
            </a:pPr>
            <a:r>
              <a:rPr b="1" lang="en-US" sz="1900">
                <a:latin typeface="Times New Roman"/>
                <a:ea typeface="Times New Roman"/>
                <a:cs typeface="Times New Roman"/>
                <a:sym typeface="Times New Roman"/>
              </a:rPr>
              <a:t>Starvation</a:t>
            </a:r>
            <a:endParaRPr b="1" sz="1900">
              <a:latin typeface="Times New Roman"/>
              <a:ea typeface="Times New Roman"/>
              <a:cs typeface="Times New Roman"/>
              <a:sym typeface="Times New Roman"/>
            </a:endParaRPr>
          </a:p>
          <a:p>
            <a:pPr indent="-274320" lvl="0" marL="274320" rtl="0" algn="l">
              <a:spcBef>
                <a:spcPts val="380"/>
              </a:spcBef>
              <a:spcAft>
                <a:spcPts val="0"/>
              </a:spcAft>
              <a:buSzPts val="1805"/>
              <a:buChar char="⚫"/>
            </a:pPr>
            <a:r>
              <a:rPr lang="en-US" sz="1900">
                <a:latin typeface="Times New Roman"/>
                <a:ea typeface="Times New Roman"/>
                <a:cs typeface="Times New Roman"/>
                <a:sym typeface="Times New Roman"/>
              </a:rPr>
              <a:t>It is a situation in which the continuous arrival of higher priority process keeps the lowest priority process always in waiting state. The waiting process will starve (in other words, the deadline of the waiting process will never meet). We can resolve the starvation problem in the priority scheduling with the help of Aging technique.</a:t>
            </a:r>
            <a:endParaRPr sz="1900">
              <a:latin typeface="Times New Roman"/>
              <a:ea typeface="Times New Roman"/>
              <a:cs typeface="Times New Roman"/>
              <a:sym typeface="Times New Roman"/>
            </a:endParaRPr>
          </a:p>
          <a:p>
            <a:pPr indent="-274320" lvl="0" marL="274320" rtl="0" algn="l">
              <a:spcBef>
                <a:spcPts val="380"/>
              </a:spcBef>
              <a:spcAft>
                <a:spcPts val="0"/>
              </a:spcAft>
              <a:buSzPts val="1805"/>
              <a:buChar char="⚫"/>
            </a:pPr>
            <a:r>
              <a:rPr b="1" lang="en-US" sz="1900">
                <a:latin typeface="Times New Roman"/>
                <a:ea typeface="Times New Roman"/>
                <a:cs typeface="Times New Roman"/>
                <a:sym typeface="Times New Roman"/>
              </a:rPr>
              <a:t>Aging Technique</a:t>
            </a:r>
            <a:endParaRPr b="1" sz="1900">
              <a:latin typeface="Times New Roman"/>
              <a:ea typeface="Times New Roman"/>
              <a:cs typeface="Times New Roman"/>
              <a:sym typeface="Times New Roman"/>
            </a:endParaRPr>
          </a:p>
          <a:p>
            <a:pPr indent="-274320" lvl="0" marL="274320" rtl="0" algn="l">
              <a:spcBef>
                <a:spcPts val="380"/>
              </a:spcBef>
              <a:spcAft>
                <a:spcPts val="0"/>
              </a:spcAft>
              <a:buSzPts val="1805"/>
              <a:buChar char="⚫"/>
            </a:pPr>
            <a:r>
              <a:rPr lang="en-US" sz="1900">
                <a:latin typeface="Times New Roman"/>
                <a:ea typeface="Times New Roman"/>
                <a:cs typeface="Times New Roman"/>
                <a:sym typeface="Times New Roman"/>
              </a:rPr>
              <a:t>In Aging technique, the priority of every lower priority processes has to be increased after a fixed interval of time.</a:t>
            </a:r>
            <a:endParaRPr sz="1900">
              <a:latin typeface="Times New Roman"/>
              <a:ea typeface="Times New Roman"/>
              <a:cs typeface="Times New Roman"/>
              <a:sym typeface="Times New Roman"/>
            </a:endParaRPr>
          </a:p>
          <a:p>
            <a:pPr indent="-159702" lvl="0" marL="274320" rtl="0" algn="l">
              <a:spcBef>
                <a:spcPts val="380"/>
              </a:spcBef>
              <a:spcAft>
                <a:spcPts val="0"/>
              </a:spcAft>
              <a:buSzPts val="1805"/>
              <a:buNone/>
            </a:pPr>
            <a:r>
              <a:t/>
            </a:r>
            <a:endParaRPr sz="1900">
              <a:latin typeface="Times New Roman"/>
              <a:ea typeface="Times New Roman"/>
              <a:cs typeface="Times New Roman"/>
              <a:sym typeface="Times New Roman"/>
            </a:endParaRPr>
          </a:p>
          <a:p>
            <a:pPr indent="-117475" lvl="0" marL="274320" rtl="0" algn="l">
              <a:spcBef>
                <a:spcPts val="520"/>
              </a:spcBef>
              <a:spcAft>
                <a:spcPts val="0"/>
              </a:spcAft>
              <a:buSzPts val="2470"/>
              <a:buNone/>
            </a:pPr>
            <a:r>
              <a:t/>
            </a:r>
            <a:endParaRPr/>
          </a:p>
          <a:p>
            <a:pPr indent="-117475" lvl="0" marL="274320" rtl="0" algn="l">
              <a:spcBef>
                <a:spcPts val="520"/>
              </a:spcBef>
              <a:spcAft>
                <a:spcPts val="0"/>
              </a:spcAft>
              <a:buSzPts val="2470"/>
              <a:buNone/>
            </a:pPr>
            <a:r>
              <a:t/>
            </a:r>
            <a:endParaRPr/>
          </a:p>
          <a:p>
            <a:pPr indent="-117475" lvl="0" marL="274320" rtl="0" algn="l">
              <a:spcBef>
                <a:spcPts val="520"/>
              </a:spcBef>
              <a:spcAft>
                <a:spcPts val="0"/>
              </a:spcAft>
              <a:buSzPts val="2470"/>
              <a:buNone/>
            </a:pPr>
            <a:r>
              <a:t/>
            </a:r>
            <a:endParaRPr/>
          </a:p>
          <a:p>
            <a:pPr indent="0" lvl="0" marL="0" rtl="0" algn="l">
              <a:spcBef>
                <a:spcPts val="520"/>
              </a:spcBef>
              <a:spcAft>
                <a:spcPts val="0"/>
              </a:spcAft>
              <a:buSzPts val="2470"/>
              <a:buNone/>
            </a:pPr>
            <a:r>
              <a:t/>
            </a:r>
            <a:endParaRPr/>
          </a:p>
        </p:txBody>
      </p:sp>
      <p:pic>
        <p:nvPicPr>
          <p:cNvPr descr="Tutorialwing Preemptive Example GANTT Chart " id="861" name="Google Shape;861;p78"/>
          <p:cNvPicPr preferRelativeResize="0"/>
          <p:nvPr/>
        </p:nvPicPr>
        <p:blipFill rotWithShape="1">
          <a:blip r:embed="rId3">
            <a:alphaModFix/>
          </a:blip>
          <a:srcRect b="0" l="0" r="0" t="0"/>
          <a:stretch/>
        </p:blipFill>
        <p:spPr>
          <a:xfrm>
            <a:off x="395537" y="1412777"/>
            <a:ext cx="7677151" cy="1008112"/>
          </a:xfrm>
          <a:prstGeom prst="rect">
            <a:avLst/>
          </a:prstGeom>
          <a:noFill/>
          <a:ln>
            <a:noFill/>
          </a:ln>
        </p:spPr>
      </p:pic>
      <p:sp>
        <p:nvSpPr>
          <p:cNvPr id="862" name="Google Shape;862;p78"/>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79"/>
          <p:cNvSpPr txBox="1"/>
          <p:nvPr>
            <p:ph type="title"/>
          </p:nvPr>
        </p:nvSpPr>
        <p:spPr>
          <a:xfrm>
            <a:off x="179512" y="260648"/>
            <a:ext cx="8856984" cy="1422648"/>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3200"/>
              <a:buFont typeface="Calibri"/>
              <a:buNone/>
            </a:pPr>
            <a:r>
              <a:rPr b="1" lang="en-US" sz="3200">
                <a:solidFill>
                  <a:srgbClr val="006600"/>
                </a:solidFill>
              </a:rPr>
              <a:t>Priority Scheduling</a:t>
            </a:r>
            <a:br>
              <a:rPr b="1" lang="en-US" sz="3200">
                <a:solidFill>
                  <a:srgbClr val="006600"/>
                </a:solidFill>
              </a:rPr>
            </a:br>
            <a:r>
              <a:rPr b="1" lang="en-US" sz="2400">
                <a:solidFill>
                  <a:srgbClr val="006600"/>
                </a:solidFill>
              </a:rPr>
              <a:t>Pros and Cons</a:t>
            </a:r>
            <a:endParaRPr b="1" sz="2400">
              <a:solidFill>
                <a:srgbClr val="006600"/>
              </a:solidFill>
            </a:endParaRPr>
          </a:p>
        </p:txBody>
      </p:sp>
      <p:sp>
        <p:nvSpPr>
          <p:cNvPr id="868" name="Google Shape;868;p79"/>
          <p:cNvSpPr txBox="1"/>
          <p:nvPr>
            <p:ph idx="1" type="body"/>
          </p:nvPr>
        </p:nvSpPr>
        <p:spPr>
          <a:xfrm>
            <a:off x="457200" y="1916832"/>
            <a:ext cx="8229600" cy="456016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70"/>
              <a:buNone/>
            </a:pPr>
            <a:r>
              <a:rPr lang="en-US" u="sng"/>
              <a:t>Advantages:</a:t>
            </a:r>
            <a:endParaRPr u="sng"/>
          </a:p>
          <a:p>
            <a:pPr indent="-274320" lvl="0" marL="274320" rtl="0" algn="l">
              <a:spcBef>
                <a:spcPts val="520"/>
              </a:spcBef>
              <a:spcAft>
                <a:spcPts val="0"/>
              </a:spcAft>
              <a:buSzPts val="2470"/>
              <a:buChar char="⚫"/>
            </a:pPr>
            <a:r>
              <a:rPr lang="en-US"/>
              <a:t>Higher priority job executes first</a:t>
            </a:r>
            <a:endParaRPr/>
          </a:p>
          <a:p>
            <a:pPr indent="-117475" lvl="0" marL="274320" rtl="0" algn="l">
              <a:spcBef>
                <a:spcPts val="520"/>
              </a:spcBef>
              <a:spcAft>
                <a:spcPts val="0"/>
              </a:spcAft>
              <a:buSzPts val="2470"/>
              <a:buNone/>
            </a:pPr>
            <a:r>
              <a:t/>
            </a:r>
            <a:endParaRPr/>
          </a:p>
          <a:p>
            <a:pPr indent="0" lvl="0" marL="0" rtl="0" algn="l">
              <a:spcBef>
                <a:spcPts val="520"/>
              </a:spcBef>
              <a:spcAft>
                <a:spcPts val="0"/>
              </a:spcAft>
              <a:buSzPts val="2470"/>
              <a:buNone/>
            </a:pPr>
            <a:r>
              <a:rPr lang="en-US" u="sng"/>
              <a:t>Disadvantages:</a:t>
            </a:r>
            <a:endParaRPr u="sng"/>
          </a:p>
          <a:p>
            <a:pPr indent="-274320" lvl="0" marL="274320" rtl="0" algn="l">
              <a:spcBef>
                <a:spcPts val="520"/>
              </a:spcBef>
              <a:spcAft>
                <a:spcPts val="0"/>
              </a:spcAft>
              <a:buSzPts val="2470"/>
              <a:buChar char="⚫"/>
            </a:pPr>
            <a:r>
              <a:rPr lang="en-US"/>
              <a:t>Starvation ie. low priority processes never execute.</a:t>
            </a:r>
            <a:endParaRPr/>
          </a:p>
          <a:p>
            <a:pPr indent="-117475" lvl="0" marL="274320" rtl="0" algn="l">
              <a:spcBef>
                <a:spcPts val="520"/>
              </a:spcBef>
              <a:spcAft>
                <a:spcPts val="0"/>
              </a:spcAft>
              <a:buSzPts val="2470"/>
              <a:buNone/>
            </a:pPr>
            <a:r>
              <a:t/>
            </a:r>
            <a:endParaRPr/>
          </a:p>
          <a:p>
            <a:pPr indent="-274320" lvl="0" marL="274320" rtl="0" algn="l">
              <a:spcBef>
                <a:spcPts val="520"/>
              </a:spcBef>
              <a:spcAft>
                <a:spcPts val="0"/>
              </a:spcAft>
              <a:buSzPts val="2470"/>
              <a:buChar char="⚫"/>
            </a:pPr>
            <a:r>
              <a:rPr lang="en-US"/>
              <a:t>To overcome the above problem “AGING” 🡪 the priority of a process is increased</a:t>
            </a:r>
            <a:endParaRPr/>
          </a:p>
          <a:p>
            <a:pPr indent="-117475" lvl="0" marL="274320" rtl="0" algn="l">
              <a:spcBef>
                <a:spcPts val="520"/>
              </a:spcBef>
              <a:spcAft>
                <a:spcPts val="0"/>
              </a:spcAft>
              <a:buSzPts val="2470"/>
              <a:buNone/>
            </a:pPr>
            <a:r>
              <a:t/>
            </a:r>
            <a:endParaRPr/>
          </a:p>
          <a:p>
            <a:pPr indent="-117475" lvl="0" marL="274320" rtl="0" algn="l">
              <a:spcBef>
                <a:spcPts val="520"/>
              </a:spcBef>
              <a:spcAft>
                <a:spcPts val="0"/>
              </a:spcAft>
              <a:buSzPts val="2470"/>
              <a:buNone/>
            </a:pPr>
            <a:r>
              <a:t/>
            </a:r>
            <a:endParaRPr/>
          </a:p>
        </p:txBody>
      </p:sp>
      <p:pic>
        <p:nvPicPr>
          <p:cNvPr descr="pngfind.com-kingpin-png-4152286 (1).png" id="869" name="Google Shape;869;p79"/>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870" name="Google Shape;870;p79"/>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Times New Roman"/>
              <a:buNone/>
            </a:pPr>
            <a:r>
              <a:rPr lang="en-US">
                <a:latin typeface="Times New Roman"/>
                <a:ea typeface="Times New Roman"/>
                <a:cs typeface="Times New Roman"/>
                <a:sym typeface="Times New Roman"/>
              </a:rPr>
              <a:t>Peterson’s solution</a:t>
            </a:r>
            <a:endParaRPr>
              <a:latin typeface="Times New Roman"/>
              <a:ea typeface="Times New Roman"/>
              <a:cs typeface="Times New Roman"/>
              <a:sym typeface="Times New Roman"/>
            </a:endParaRPr>
          </a:p>
        </p:txBody>
      </p:sp>
      <p:sp>
        <p:nvSpPr>
          <p:cNvPr id="170" name="Google Shape;170;p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117475" lvl="0" marL="274320" rtl="0" algn="l">
              <a:spcBef>
                <a:spcPts val="0"/>
              </a:spcBef>
              <a:spcAft>
                <a:spcPts val="0"/>
              </a:spcAft>
              <a:buSzPts val="2470"/>
              <a:buNone/>
            </a:pPr>
            <a:r>
              <a:t/>
            </a:r>
            <a:endParaRPr/>
          </a:p>
          <a:p>
            <a:pPr indent="-274320" lvl="0" marL="274320" rtl="0" algn="l">
              <a:spcBef>
                <a:spcPts val="400"/>
              </a:spcBef>
              <a:spcAft>
                <a:spcPts val="0"/>
              </a:spcAft>
              <a:buSzPts val="1900"/>
              <a:buChar char="⚫"/>
            </a:pPr>
            <a:r>
              <a:rPr lang="en-US" sz="2000"/>
              <a:t>The algorithm deals with 2 variables </a:t>
            </a:r>
            <a:endParaRPr sz="2000"/>
          </a:p>
          <a:p>
            <a:pPr indent="-274320" lvl="0" marL="274320" rtl="0" algn="l">
              <a:spcBef>
                <a:spcPts val="400"/>
              </a:spcBef>
              <a:spcAft>
                <a:spcPts val="0"/>
              </a:spcAft>
              <a:buSzPts val="1900"/>
              <a:buChar char="⚫"/>
            </a:pPr>
            <a:r>
              <a:rPr lang="en-US" sz="2000"/>
              <a:t>Turn and flag </a:t>
            </a:r>
            <a:endParaRPr sz="2000"/>
          </a:p>
          <a:p>
            <a:pPr indent="-274320" lvl="0" marL="274320" rtl="0" algn="l">
              <a:spcBef>
                <a:spcPts val="400"/>
              </a:spcBef>
              <a:spcAft>
                <a:spcPts val="0"/>
              </a:spcAft>
              <a:buSzPts val="1900"/>
              <a:buNone/>
            </a:pPr>
            <a:r>
              <a:rPr lang="en-US" sz="2000"/>
              <a:t>  </a:t>
            </a:r>
            <a:endParaRPr sz="2000"/>
          </a:p>
          <a:p>
            <a:pPr indent="-274320" lvl="0" marL="274320" rtl="0" algn="l">
              <a:spcBef>
                <a:spcPts val="400"/>
              </a:spcBef>
              <a:spcAft>
                <a:spcPts val="0"/>
              </a:spcAft>
              <a:buSzPts val="1900"/>
              <a:buNone/>
            </a:pPr>
            <a:r>
              <a:rPr lang="en-US" sz="2000"/>
              <a:t>    Using these 2 variables , the critical section problem is addressed by Peterson.</a:t>
            </a:r>
            <a:endParaRPr sz="2000"/>
          </a:p>
        </p:txBody>
      </p:sp>
      <p:sp>
        <p:nvSpPr>
          <p:cNvPr id="171" name="Google Shape;171;p8"/>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80"/>
          <p:cNvSpPr txBox="1"/>
          <p:nvPr>
            <p:ph type="title"/>
          </p:nvPr>
        </p:nvSpPr>
        <p:spPr>
          <a:xfrm>
            <a:off x="683568" y="548680"/>
            <a:ext cx="8077200" cy="609600"/>
          </a:xfrm>
          <a:prstGeom prst="rect">
            <a:avLst/>
          </a:prstGeom>
          <a:noFill/>
          <a:ln>
            <a:noFill/>
          </a:ln>
        </p:spPr>
        <p:txBody>
          <a:bodyPr anchorCtr="0" anchor="b" bIns="0" lIns="0" spcFirstLastPara="1" rIns="0" wrap="square" tIns="45700">
            <a:normAutofit fontScale="90000"/>
          </a:bodyPr>
          <a:lstStyle/>
          <a:p>
            <a:pPr indent="0" lvl="0" marL="0" rtl="0" algn="l">
              <a:lnSpc>
                <a:spcPct val="93000"/>
              </a:lnSpc>
              <a:spcBef>
                <a:spcPts val="0"/>
              </a:spcBef>
              <a:spcAft>
                <a:spcPts val="0"/>
              </a:spcAft>
              <a:buClr>
                <a:srgbClr val="006600"/>
              </a:buClr>
              <a:buSzPct val="100000"/>
              <a:buFont typeface="Helvetica Neue"/>
              <a:buNone/>
            </a:pPr>
            <a:r>
              <a:rPr b="1" lang="en-US">
                <a:solidFill>
                  <a:srgbClr val="006600"/>
                </a:solidFill>
              </a:rPr>
              <a:t>Round Robin (RR)  Scheduling</a:t>
            </a:r>
            <a:endParaRPr b="1">
              <a:solidFill>
                <a:srgbClr val="006600"/>
              </a:solidFill>
            </a:endParaRPr>
          </a:p>
        </p:txBody>
      </p:sp>
      <p:sp>
        <p:nvSpPr>
          <p:cNvPr id="876" name="Google Shape;876;p80"/>
          <p:cNvSpPr txBox="1"/>
          <p:nvPr>
            <p:ph idx="1" type="body"/>
          </p:nvPr>
        </p:nvSpPr>
        <p:spPr>
          <a:xfrm>
            <a:off x="812801" y="1397001"/>
            <a:ext cx="7734300" cy="5056336"/>
          </a:xfrm>
          <a:prstGeom prst="rect">
            <a:avLst/>
          </a:prstGeom>
          <a:noFill/>
          <a:ln>
            <a:noFill/>
          </a:ln>
        </p:spPr>
        <p:txBody>
          <a:bodyPr anchorCtr="0" anchor="t" bIns="45700" lIns="91425" spcFirstLastPara="1" rIns="91425" wrap="square" tIns="45700">
            <a:normAutofit/>
          </a:bodyPr>
          <a:lstStyle/>
          <a:p>
            <a:pPr indent="-274320" lvl="0" marL="274320" rtl="0" algn="l">
              <a:lnSpc>
                <a:spcPct val="150000"/>
              </a:lnSpc>
              <a:spcBef>
                <a:spcPts val="0"/>
              </a:spcBef>
              <a:spcAft>
                <a:spcPts val="0"/>
              </a:spcAft>
              <a:buSzPts val="1900"/>
              <a:buChar char="⚫"/>
            </a:pPr>
            <a:r>
              <a:rPr lang="en-US" sz="2000"/>
              <a:t>In the round robin algorithm, each process gets a small unit of CPU time (</a:t>
            </a:r>
            <a:r>
              <a:rPr lang="en-US" sz="2000">
                <a:solidFill>
                  <a:srgbClr val="FF0000"/>
                </a:solidFill>
              </a:rPr>
              <a:t>a </a:t>
            </a:r>
            <a:r>
              <a:rPr i="1" lang="en-US" sz="2000">
                <a:solidFill>
                  <a:srgbClr val="FF0000"/>
                </a:solidFill>
              </a:rPr>
              <a:t>time quantum</a:t>
            </a:r>
            <a:r>
              <a:rPr lang="en-US" sz="2000"/>
              <a:t>), usually </a:t>
            </a:r>
            <a:r>
              <a:rPr lang="en-US" sz="2000">
                <a:solidFill>
                  <a:srgbClr val="FF0000"/>
                </a:solidFill>
              </a:rPr>
              <a:t>10-100 ms</a:t>
            </a:r>
            <a:r>
              <a:rPr lang="en-US" sz="2000"/>
              <a:t>.  </a:t>
            </a:r>
            <a:endParaRPr sz="2000"/>
          </a:p>
          <a:p>
            <a:pPr indent="-153670" lvl="0" marL="274320" rtl="0" algn="l">
              <a:lnSpc>
                <a:spcPct val="150000"/>
              </a:lnSpc>
              <a:spcBef>
                <a:spcPts val="700"/>
              </a:spcBef>
              <a:spcAft>
                <a:spcPts val="0"/>
              </a:spcAft>
              <a:buSzPts val="1900"/>
              <a:buNone/>
            </a:pPr>
            <a:r>
              <a:t/>
            </a:r>
            <a:endParaRPr sz="2000"/>
          </a:p>
          <a:p>
            <a:pPr indent="-274320" lvl="0" marL="274320" rtl="0" algn="l">
              <a:lnSpc>
                <a:spcPct val="150000"/>
              </a:lnSpc>
              <a:spcBef>
                <a:spcPts val="700"/>
              </a:spcBef>
              <a:spcAft>
                <a:spcPts val="0"/>
              </a:spcAft>
              <a:buSzPts val="1900"/>
              <a:buChar char="⚫"/>
            </a:pPr>
            <a:r>
              <a:rPr lang="en-US" sz="2000"/>
              <a:t>After this time has elapsed, the process is preempted and added to the end of the ready queue.</a:t>
            </a:r>
            <a:endParaRPr sz="2000"/>
          </a:p>
          <a:p>
            <a:pPr indent="-177800" lvl="0" marL="274320" rtl="0" algn="l">
              <a:lnSpc>
                <a:spcPct val="150000"/>
              </a:lnSpc>
              <a:spcBef>
                <a:spcPts val="700"/>
              </a:spcBef>
              <a:spcAft>
                <a:spcPts val="0"/>
              </a:spcAft>
              <a:buSzPts val="1520"/>
              <a:buNone/>
            </a:pPr>
            <a:r>
              <a:t/>
            </a:r>
            <a:endParaRPr sz="1600"/>
          </a:p>
          <a:p>
            <a:pPr indent="-274320" lvl="0" marL="274320" rtl="0" algn="l">
              <a:lnSpc>
                <a:spcPct val="150000"/>
              </a:lnSpc>
              <a:spcBef>
                <a:spcPts val="700"/>
              </a:spcBef>
              <a:spcAft>
                <a:spcPts val="0"/>
              </a:spcAft>
              <a:buSzPts val="1520"/>
              <a:buChar char="⚫"/>
            </a:pPr>
            <a:r>
              <a:rPr lang="en-US" sz="1600"/>
              <a:t>Performance of the round robin algorithm</a:t>
            </a:r>
            <a:endParaRPr sz="1600"/>
          </a:p>
          <a:p>
            <a:pPr indent="-247015" lvl="1" marL="640080" rtl="0" algn="l">
              <a:lnSpc>
                <a:spcPct val="150000"/>
              </a:lnSpc>
              <a:spcBef>
                <a:spcPts val="700"/>
              </a:spcBef>
              <a:spcAft>
                <a:spcPts val="0"/>
              </a:spcAft>
              <a:buSzPts val="1360"/>
              <a:buChar char="⚫"/>
            </a:pPr>
            <a:r>
              <a:rPr i="1" lang="en-US" sz="1600"/>
              <a:t>q</a:t>
            </a:r>
            <a:r>
              <a:rPr lang="en-US" sz="1600"/>
              <a:t> large </a:t>
            </a:r>
            <a:r>
              <a:rPr lang="en-US" sz="1600">
                <a:latin typeface="Noto Sans Symbols"/>
                <a:ea typeface="Noto Sans Symbols"/>
                <a:cs typeface="Noto Sans Symbols"/>
                <a:sym typeface="Noto Sans Symbols"/>
              </a:rPr>
              <a:t>⇒</a:t>
            </a:r>
            <a:r>
              <a:rPr lang="en-US" sz="1600"/>
              <a:t> FCFS</a:t>
            </a:r>
            <a:endParaRPr sz="1600"/>
          </a:p>
          <a:p>
            <a:pPr indent="-247015" lvl="1" marL="640080" rtl="0" algn="l">
              <a:lnSpc>
                <a:spcPct val="150000"/>
              </a:lnSpc>
              <a:spcBef>
                <a:spcPts val="700"/>
              </a:spcBef>
              <a:spcAft>
                <a:spcPts val="0"/>
              </a:spcAft>
              <a:buSzPts val="1360"/>
              <a:buChar char="⚫"/>
            </a:pPr>
            <a:r>
              <a:rPr i="1" lang="en-US" sz="1600"/>
              <a:t>q </a:t>
            </a:r>
            <a:r>
              <a:rPr lang="en-US" sz="1600"/>
              <a:t>small </a:t>
            </a:r>
            <a:r>
              <a:rPr lang="en-US" sz="1600">
                <a:latin typeface="Noto Sans Symbols"/>
                <a:ea typeface="Noto Sans Symbols"/>
                <a:cs typeface="Noto Sans Symbols"/>
                <a:sym typeface="Noto Sans Symbols"/>
              </a:rPr>
              <a:t>⇒</a:t>
            </a:r>
            <a:r>
              <a:rPr lang="en-US" sz="1600"/>
              <a:t> </a:t>
            </a:r>
            <a:r>
              <a:rPr i="1" lang="en-US" sz="1600"/>
              <a:t>q </a:t>
            </a:r>
            <a:r>
              <a:rPr lang="en-US" sz="1600"/>
              <a:t>must be greater than the </a:t>
            </a:r>
            <a:r>
              <a:rPr lang="en-US" sz="1600" u="sng"/>
              <a:t>context switch</a:t>
            </a:r>
            <a:r>
              <a:rPr lang="en-US" sz="1600"/>
              <a:t> time; otherwise, the overhead is too high</a:t>
            </a:r>
            <a:endParaRPr sz="1600"/>
          </a:p>
        </p:txBody>
      </p:sp>
      <p:pic>
        <p:nvPicPr>
          <p:cNvPr descr="pngfind.com-kingpin-png-4152286 (1).png" id="877" name="Google Shape;877;p80"/>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878" name="Google Shape;878;p80"/>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81"/>
          <p:cNvSpPr txBox="1"/>
          <p:nvPr>
            <p:ph type="title"/>
          </p:nvPr>
        </p:nvSpPr>
        <p:spPr>
          <a:xfrm>
            <a:off x="553641" y="482204"/>
            <a:ext cx="8054579" cy="844972"/>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2800"/>
              <a:buFont typeface="Calibri"/>
              <a:buNone/>
            </a:pPr>
            <a:r>
              <a:rPr b="1" lang="en-US" sz="2800">
                <a:solidFill>
                  <a:srgbClr val="006600"/>
                </a:solidFill>
              </a:rPr>
              <a:t>Example of RR with Time Quantum = 4</a:t>
            </a:r>
            <a:endParaRPr b="1" sz="2800">
              <a:solidFill>
                <a:srgbClr val="006600"/>
              </a:solidFill>
            </a:endParaRPr>
          </a:p>
        </p:txBody>
      </p:sp>
      <p:sp>
        <p:nvSpPr>
          <p:cNvPr id="885" name="Google Shape;885;p81"/>
          <p:cNvSpPr txBox="1"/>
          <p:nvPr>
            <p:ph idx="1" type="body"/>
          </p:nvPr>
        </p:nvSpPr>
        <p:spPr>
          <a:xfrm>
            <a:off x="827114" y="1511351"/>
            <a:ext cx="7351365" cy="4077889"/>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lnSpc>
                <a:spcPct val="90000"/>
              </a:lnSpc>
              <a:spcBef>
                <a:spcPts val="0"/>
              </a:spcBef>
              <a:spcAft>
                <a:spcPts val="0"/>
              </a:spcAft>
              <a:buSzPct val="95000"/>
              <a:buNone/>
            </a:pPr>
            <a:r>
              <a:rPr lang="en-US"/>
              <a:t>		</a:t>
            </a:r>
            <a:r>
              <a:rPr lang="en-US" u="sng"/>
              <a:t>Process</a:t>
            </a:r>
            <a:r>
              <a:rPr lang="en-US"/>
              <a:t>	</a:t>
            </a:r>
            <a:r>
              <a:rPr lang="en-US" u="sng"/>
              <a:t>Burst Time</a:t>
            </a:r>
            <a:endParaRPr u="sng"/>
          </a:p>
          <a:p>
            <a:pPr indent="-274320" lvl="0" marL="274320" rtl="0" algn="l">
              <a:lnSpc>
                <a:spcPct val="90000"/>
              </a:lnSpc>
              <a:spcBef>
                <a:spcPts val="481"/>
              </a:spcBef>
              <a:spcAft>
                <a:spcPts val="0"/>
              </a:spcAft>
              <a:buSzPct val="95000"/>
              <a:buNone/>
            </a:pPr>
            <a:r>
              <a:rPr i="1" lang="en-US"/>
              <a:t>		P</a:t>
            </a:r>
            <a:r>
              <a:rPr baseline="-25000" i="1" lang="en-US"/>
              <a:t>1	</a:t>
            </a:r>
            <a:r>
              <a:rPr lang="en-US"/>
              <a:t>24</a:t>
            </a:r>
            <a:endParaRPr/>
          </a:p>
          <a:p>
            <a:pPr indent="-274320" lvl="0" marL="274320" rtl="0" algn="l">
              <a:lnSpc>
                <a:spcPct val="90000"/>
              </a:lnSpc>
              <a:spcBef>
                <a:spcPts val="481"/>
              </a:spcBef>
              <a:spcAft>
                <a:spcPts val="0"/>
              </a:spcAft>
              <a:buSzPct val="95000"/>
              <a:buNone/>
            </a:pPr>
            <a:r>
              <a:rPr lang="en-US"/>
              <a:t>		 </a:t>
            </a:r>
            <a:r>
              <a:rPr i="1" lang="en-US"/>
              <a:t>P</a:t>
            </a:r>
            <a:r>
              <a:rPr baseline="-25000" i="1" lang="en-US"/>
              <a:t>2	  </a:t>
            </a:r>
            <a:r>
              <a:rPr lang="en-US"/>
              <a:t>3</a:t>
            </a:r>
            <a:endParaRPr/>
          </a:p>
          <a:p>
            <a:pPr indent="-274320" lvl="0" marL="274320" rtl="0" algn="l">
              <a:lnSpc>
                <a:spcPct val="90000"/>
              </a:lnSpc>
              <a:spcBef>
                <a:spcPts val="481"/>
              </a:spcBef>
              <a:spcAft>
                <a:spcPts val="0"/>
              </a:spcAft>
              <a:buSzPct val="95000"/>
              <a:buNone/>
            </a:pPr>
            <a:r>
              <a:rPr lang="en-US"/>
              <a:t>		 </a:t>
            </a:r>
            <a:r>
              <a:rPr i="1" lang="en-US"/>
              <a:t>P</a:t>
            </a:r>
            <a:r>
              <a:rPr baseline="-25000" i="1" lang="en-US"/>
              <a:t>3	  </a:t>
            </a:r>
            <a:r>
              <a:rPr lang="en-US"/>
              <a:t>3</a:t>
            </a:r>
            <a:endParaRPr/>
          </a:p>
          <a:p>
            <a:pPr indent="-274320" lvl="0" marL="274320" rtl="0" algn="l">
              <a:lnSpc>
                <a:spcPct val="90000"/>
              </a:lnSpc>
              <a:spcBef>
                <a:spcPts val="481"/>
              </a:spcBef>
              <a:spcAft>
                <a:spcPts val="0"/>
              </a:spcAft>
              <a:buSzPct val="95000"/>
              <a:buNone/>
            </a:pPr>
            <a:r>
              <a:rPr lang="en-US"/>
              <a:t>		</a:t>
            </a:r>
            <a:endParaRPr/>
          </a:p>
          <a:p>
            <a:pPr indent="-274320" lvl="0" marL="274320" rtl="0" algn="l">
              <a:lnSpc>
                <a:spcPct val="90000"/>
              </a:lnSpc>
              <a:spcBef>
                <a:spcPts val="481"/>
              </a:spcBef>
              <a:spcAft>
                <a:spcPts val="0"/>
              </a:spcAft>
              <a:buSzPct val="95000"/>
              <a:buChar char="⚫"/>
            </a:pPr>
            <a:r>
              <a:rPr lang="en-US"/>
              <a:t>The Gantt chart is: </a:t>
            </a:r>
            <a:br>
              <a:rPr lang="en-US"/>
            </a:br>
            <a:br>
              <a:rPr lang="en-US"/>
            </a:br>
            <a:br>
              <a:rPr lang="en-US"/>
            </a:br>
            <a:br>
              <a:rPr lang="en-US"/>
            </a:br>
            <a:br>
              <a:rPr lang="en-US"/>
            </a:br>
            <a:br>
              <a:rPr lang="en-US"/>
            </a:br>
            <a:endParaRPr/>
          </a:p>
        </p:txBody>
      </p:sp>
      <p:sp>
        <p:nvSpPr>
          <p:cNvPr id="886" name="Google Shape;886;p81"/>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lang="en-US"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grpSp>
        <p:nvGrpSpPr>
          <p:cNvPr id="887" name="Google Shape;887;p81"/>
          <p:cNvGrpSpPr/>
          <p:nvPr/>
        </p:nvGrpSpPr>
        <p:grpSpPr>
          <a:xfrm>
            <a:off x="1595066" y="3952508"/>
            <a:ext cx="4740831" cy="973252"/>
            <a:chOff x="1047" y="2640"/>
            <a:chExt cx="2986" cy="613"/>
          </a:xfrm>
        </p:grpSpPr>
        <p:grpSp>
          <p:nvGrpSpPr>
            <p:cNvPr id="888" name="Google Shape;888;p81"/>
            <p:cNvGrpSpPr/>
            <p:nvPr/>
          </p:nvGrpSpPr>
          <p:grpSpPr>
            <a:xfrm>
              <a:off x="1152" y="2640"/>
              <a:ext cx="2842" cy="384"/>
              <a:chOff x="1152" y="2736"/>
              <a:chExt cx="2304" cy="288"/>
            </a:xfrm>
          </p:grpSpPr>
          <p:sp>
            <p:nvSpPr>
              <p:cNvPr id="889" name="Google Shape;889;p81"/>
              <p:cNvSpPr/>
              <p:nvPr/>
            </p:nvSpPr>
            <p:spPr>
              <a:xfrm>
                <a:off x="1152" y="2736"/>
                <a:ext cx="288" cy="288"/>
              </a:xfrm>
              <a:prstGeom prst="rect">
                <a:avLst/>
              </a:prstGeom>
              <a:solidFill>
                <a:schemeClr val="accent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1</a:t>
                </a:r>
                <a:endParaRPr b="1" sz="1600">
                  <a:solidFill>
                    <a:schemeClr val="dk1"/>
                  </a:solidFill>
                  <a:latin typeface="Helvetica Neue"/>
                  <a:ea typeface="Helvetica Neue"/>
                  <a:cs typeface="Helvetica Neue"/>
                  <a:sym typeface="Helvetica Neue"/>
                </a:endParaRPr>
              </a:p>
            </p:txBody>
          </p:sp>
          <p:sp>
            <p:nvSpPr>
              <p:cNvPr id="890" name="Google Shape;890;p81"/>
              <p:cNvSpPr/>
              <p:nvPr/>
            </p:nvSpPr>
            <p:spPr>
              <a:xfrm>
                <a:off x="1440" y="2736"/>
                <a:ext cx="288" cy="288"/>
              </a:xfrm>
              <a:prstGeom prst="rect">
                <a:avLst/>
              </a:prstGeom>
              <a:solidFill>
                <a:srgbClr val="FF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2</a:t>
                </a:r>
                <a:endParaRPr b="1" baseline="-25000" sz="1600">
                  <a:solidFill>
                    <a:schemeClr val="dk1"/>
                  </a:solidFill>
                  <a:latin typeface="Helvetica Neue"/>
                  <a:ea typeface="Helvetica Neue"/>
                  <a:cs typeface="Helvetica Neue"/>
                  <a:sym typeface="Helvetica Neue"/>
                </a:endParaRPr>
              </a:p>
            </p:txBody>
          </p:sp>
          <p:sp>
            <p:nvSpPr>
              <p:cNvPr id="891" name="Google Shape;891;p81"/>
              <p:cNvSpPr/>
              <p:nvPr/>
            </p:nvSpPr>
            <p:spPr>
              <a:xfrm>
                <a:off x="1728" y="2736"/>
                <a:ext cx="288" cy="288"/>
              </a:xfrm>
              <a:prstGeom prst="rect">
                <a:avLst/>
              </a:prstGeom>
              <a:solidFill>
                <a:srgbClr val="56A9F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3</a:t>
                </a:r>
                <a:endParaRPr b="1" baseline="-25000" sz="1600">
                  <a:solidFill>
                    <a:schemeClr val="dk1"/>
                  </a:solidFill>
                  <a:latin typeface="Helvetica Neue"/>
                  <a:ea typeface="Helvetica Neue"/>
                  <a:cs typeface="Helvetica Neue"/>
                  <a:sym typeface="Helvetica Neue"/>
                </a:endParaRPr>
              </a:p>
            </p:txBody>
          </p:sp>
          <p:sp>
            <p:nvSpPr>
              <p:cNvPr id="892" name="Google Shape;892;p81"/>
              <p:cNvSpPr/>
              <p:nvPr/>
            </p:nvSpPr>
            <p:spPr>
              <a:xfrm>
                <a:off x="2016" y="2736"/>
                <a:ext cx="288" cy="288"/>
              </a:xfrm>
              <a:prstGeom prst="rect">
                <a:avLst/>
              </a:prstGeom>
              <a:solidFill>
                <a:schemeClr val="accent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1</a:t>
                </a:r>
                <a:endParaRPr b="1" baseline="-25000" sz="1600">
                  <a:solidFill>
                    <a:schemeClr val="dk1"/>
                  </a:solidFill>
                  <a:latin typeface="Helvetica Neue"/>
                  <a:ea typeface="Helvetica Neue"/>
                  <a:cs typeface="Helvetica Neue"/>
                  <a:sym typeface="Helvetica Neue"/>
                </a:endParaRPr>
              </a:p>
            </p:txBody>
          </p:sp>
          <p:sp>
            <p:nvSpPr>
              <p:cNvPr id="893" name="Google Shape;893;p81"/>
              <p:cNvSpPr/>
              <p:nvPr/>
            </p:nvSpPr>
            <p:spPr>
              <a:xfrm>
                <a:off x="2304" y="2736"/>
                <a:ext cx="288" cy="288"/>
              </a:xfrm>
              <a:prstGeom prst="rect">
                <a:avLst/>
              </a:prstGeom>
              <a:solidFill>
                <a:schemeClr val="accent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1</a:t>
                </a:r>
                <a:endParaRPr b="1" baseline="-25000" sz="1600">
                  <a:solidFill>
                    <a:schemeClr val="dk1"/>
                  </a:solidFill>
                  <a:latin typeface="Helvetica Neue"/>
                  <a:ea typeface="Helvetica Neue"/>
                  <a:cs typeface="Helvetica Neue"/>
                  <a:sym typeface="Helvetica Neue"/>
                </a:endParaRPr>
              </a:p>
            </p:txBody>
          </p:sp>
          <p:sp>
            <p:nvSpPr>
              <p:cNvPr id="894" name="Google Shape;894;p81"/>
              <p:cNvSpPr/>
              <p:nvPr/>
            </p:nvSpPr>
            <p:spPr>
              <a:xfrm>
                <a:off x="2592" y="2736"/>
                <a:ext cx="288" cy="288"/>
              </a:xfrm>
              <a:prstGeom prst="rect">
                <a:avLst/>
              </a:prstGeom>
              <a:solidFill>
                <a:schemeClr val="accent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1</a:t>
                </a:r>
                <a:endParaRPr b="1" baseline="-25000" sz="1600">
                  <a:solidFill>
                    <a:schemeClr val="dk1"/>
                  </a:solidFill>
                  <a:latin typeface="Helvetica Neue"/>
                  <a:ea typeface="Helvetica Neue"/>
                  <a:cs typeface="Helvetica Neue"/>
                  <a:sym typeface="Helvetica Neue"/>
                </a:endParaRPr>
              </a:p>
            </p:txBody>
          </p:sp>
          <p:sp>
            <p:nvSpPr>
              <p:cNvPr id="895" name="Google Shape;895;p81"/>
              <p:cNvSpPr/>
              <p:nvPr/>
            </p:nvSpPr>
            <p:spPr>
              <a:xfrm>
                <a:off x="2880" y="2736"/>
                <a:ext cx="288" cy="288"/>
              </a:xfrm>
              <a:prstGeom prst="rect">
                <a:avLst/>
              </a:prstGeom>
              <a:solidFill>
                <a:schemeClr val="accent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1</a:t>
                </a:r>
                <a:endParaRPr b="1" baseline="-25000" sz="1600">
                  <a:solidFill>
                    <a:schemeClr val="dk1"/>
                  </a:solidFill>
                  <a:latin typeface="Helvetica Neue"/>
                  <a:ea typeface="Helvetica Neue"/>
                  <a:cs typeface="Helvetica Neue"/>
                  <a:sym typeface="Helvetica Neue"/>
                </a:endParaRPr>
              </a:p>
            </p:txBody>
          </p:sp>
          <p:sp>
            <p:nvSpPr>
              <p:cNvPr id="896" name="Google Shape;896;p81"/>
              <p:cNvSpPr/>
              <p:nvPr/>
            </p:nvSpPr>
            <p:spPr>
              <a:xfrm>
                <a:off x="3168" y="2736"/>
                <a:ext cx="288" cy="288"/>
              </a:xfrm>
              <a:prstGeom prst="rect">
                <a:avLst/>
              </a:prstGeom>
              <a:solidFill>
                <a:schemeClr val="accent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1</a:t>
                </a:r>
                <a:endParaRPr b="1" baseline="-25000" sz="1600">
                  <a:solidFill>
                    <a:schemeClr val="dk1"/>
                  </a:solidFill>
                  <a:latin typeface="Helvetica Neue"/>
                  <a:ea typeface="Helvetica Neue"/>
                  <a:cs typeface="Helvetica Neue"/>
                  <a:sym typeface="Helvetica Neue"/>
                </a:endParaRPr>
              </a:p>
            </p:txBody>
          </p:sp>
        </p:grpSp>
        <p:sp>
          <p:nvSpPr>
            <p:cNvPr id="897" name="Google Shape;897;p81"/>
            <p:cNvSpPr txBox="1"/>
            <p:nvPr/>
          </p:nvSpPr>
          <p:spPr>
            <a:xfrm>
              <a:off x="1047" y="3033"/>
              <a:ext cx="188" cy="21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600">
                  <a:solidFill>
                    <a:srgbClr val="000000"/>
                  </a:solidFill>
                  <a:latin typeface="Helvetica Neue"/>
                  <a:ea typeface="Helvetica Neue"/>
                  <a:cs typeface="Helvetica Neue"/>
                  <a:sym typeface="Helvetica Neue"/>
                </a:rPr>
                <a:t>0</a:t>
              </a:r>
              <a:endParaRPr b="1" sz="1600">
                <a:solidFill>
                  <a:srgbClr val="000000"/>
                </a:solidFill>
                <a:latin typeface="Helvetica Neue"/>
                <a:ea typeface="Helvetica Neue"/>
                <a:cs typeface="Helvetica Neue"/>
                <a:sym typeface="Helvetica Neue"/>
              </a:endParaRPr>
            </a:p>
          </p:txBody>
        </p:sp>
        <p:sp>
          <p:nvSpPr>
            <p:cNvPr id="898" name="Google Shape;898;p81"/>
            <p:cNvSpPr txBox="1"/>
            <p:nvPr/>
          </p:nvSpPr>
          <p:spPr>
            <a:xfrm>
              <a:off x="1386" y="3040"/>
              <a:ext cx="197" cy="21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600">
                  <a:solidFill>
                    <a:srgbClr val="000000"/>
                  </a:solidFill>
                  <a:latin typeface="Helvetica Neue"/>
                  <a:ea typeface="Helvetica Neue"/>
                  <a:cs typeface="Helvetica Neue"/>
                  <a:sym typeface="Helvetica Neue"/>
                </a:rPr>
                <a:t>4</a:t>
              </a:r>
              <a:endParaRPr b="1" sz="1600">
                <a:solidFill>
                  <a:srgbClr val="000000"/>
                </a:solidFill>
                <a:latin typeface="Helvetica Neue"/>
                <a:ea typeface="Helvetica Neue"/>
                <a:cs typeface="Helvetica Neue"/>
                <a:sym typeface="Helvetica Neue"/>
              </a:endParaRPr>
            </a:p>
          </p:txBody>
        </p:sp>
        <p:sp>
          <p:nvSpPr>
            <p:cNvPr id="899" name="Google Shape;899;p81"/>
            <p:cNvSpPr txBox="1"/>
            <p:nvPr/>
          </p:nvSpPr>
          <p:spPr>
            <a:xfrm>
              <a:off x="1761" y="3040"/>
              <a:ext cx="188" cy="21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600">
                  <a:solidFill>
                    <a:srgbClr val="000000"/>
                  </a:solidFill>
                  <a:latin typeface="Helvetica Neue"/>
                  <a:ea typeface="Helvetica Neue"/>
                  <a:cs typeface="Helvetica Neue"/>
                  <a:sym typeface="Helvetica Neue"/>
                </a:rPr>
                <a:t>7</a:t>
              </a:r>
              <a:endParaRPr b="1" sz="1600">
                <a:solidFill>
                  <a:srgbClr val="000000"/>
                </a:solidFill>
                <a:latin typeface="Helvetica Neue"/>
                <a:ea typeface="Helvetica Neue"/>
                <a:cs typeface="Helvetica Neue"/>
                <a:sym typeface="Helvetica Neue"/>
              </a:endParaRPr>
            </a:p>
          </p:txBody>
        </p:sp>
        <p:sp>
          <p:nvSpPr>
            <p:cNvPr id="900" name="Google Shape;900;p81"/>
            <p:cNvSpPr txBox="1"/>
            <p:nvPr/>
          </p:nvSpPr>
          <p:spPr>
            <a:xfrm>
              <a:off x="2033" y="3034"/>
              <a:ext cx="260" cy="21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600">
                  <a:solidFill>
                    <a:srgbClr val="000000"/>
                  </a:solidFill>
                  <a:latin typeface="Helvetica Neue"/>
                  <a:ea typeface="Helvetica Neue"/>
                  <a:cs typeface="Helvetica Neue"/>
                  <a:sym typeface="Helvetica Neue"/>
                </a:rPr>
                <a:t>10</a:t>
              </a:r>
              <a:endParaRPr b="1" sz="1600">
                <a:solidFill>
                  <a:srgbClr val="000000"/>
                </a:solidFill>
                <a:latin typeface="Helvetica Neue"/>
                <a:ea typeface="Helvetica Neue"/>
                <a:cs typeface="Helvetica Neue"/>
                <a:sym typeface="Helvetica Neue"/>
              </a:endParaRPr>
            </a:p>
          </p:txBody>
        </p:sp>
        <p:sp>
          <p:nvSpPr>
            <p:cNvPr id="901" name="Google Shape;901;p81"/>
            <p:cNvSpPr txBox="1"/>
            <p:nvPr/>
          </p:nvSpPr>
          <p:spPr>
            <a:xfrm>
              <a:off x="2421" y="3034"/>
              <a:ext cx="260" cy="21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600">
                  <a:solidFill>
                    <a:srgbClr val="000000"/>
                  </a:solidFill>
                  <a:latin typeface="Helvetica Neue"/>
                  <a:ea typeface="Helvetica Neue"/>
                  <a:cs typeface="Helvetica Neue"/>
                  <a:sym typeface="Helvetica Neue"/>
                </a:rPr>
                <a:t>14</a:t>
              </a:r>
              <a:endParaRPr b="1" sz="1600">
                <a:solidFill>
                  <a:srgbClr val="000000"/>
                </a:solidFill>
                <a:latin typeface="Helvetica Neue"/>
                <a:ea typeface="Helvetica Neue"/>
                <a:cs typeface="Helvetica Neue"/>
                <a:sym typeface="Helvetica Neue"/>
              </a:endParaRPr>
            </a:p>
          </p:txBody>
        </p:sp>
        <p:sp>
          <p:nvSpPr>
            <p:cNvPr id="902" name="Google Shape;902;p81"/>
            <p:cNvSpPr txBox="1"/>
            <p:nvPr/>
          </p:nvSpPr>
          <p:spPr>
            <a:xfrm>
              <a:off x="2757" y="3034"/>
              <a:ext cx="260" cy="21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600">
                  <a:solidFill>
                    <a:srgbClr val="000000"/>
                  </a:solidFill>
                  <a:latin typeface="Helvetica Neue"/>
                  <a:ea typeface="Helvetica Neue"/>
                  <a:cs typeface="Helvetica Neue"/>
                  <a:sym typeface="Helvetica Neue"/>
                </a:rPr>
                <a:t>18</a:t>
              </a:r>
              <a:endParaRPr b="1" sz="1600">
                <a:solidFill>
                  <a:srgbClr val="000000"/>
                </a:solidFill>
                <a:latin typeface="Helvetica Neue"/>
                <a:ea typeface="Helvetica Neue"/>
                <a:cs typeface="Helvetica Neue"/>
                <a:sym typeface="Helvetica Neue"/>
              </a:endParaRPr>
            </a:p>
          </p:txBody>
        </p:sp>
        <p:sp>
          <p:nvSpPr>
            <p:cNvPr id="903" name="Google Shape;903;p81"/>
            <p:cNvSpPr txBox="1"/>
            <p:nvPr/>
          </p:nvSpPr>
          <p:spPr>
            <a:xfrm>
              <a:off x="3053" y="3034"/>
              <a:ext cx="260" cy="21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600">
                  <a:solidFill>
                    <a:srgbClr val="000000"/>
                  </a:solidFill>
                  <a:latin typeface="Helvetica Neue"/>
                  <a:ea typeface="Helvetica Neue"/>
                  <a:cs typeface="Helvetica Neue"/>
                  <a:sym typeface="Helvetica Neue"/>
                </a:rPr>
                <a:t>22</a:t>
              </a:r>
              <a:endParaRPr b="1" sz="1600">
                <a:solidFill>
                  <a:srgbClr val="000000"/>
                </a:solidFill>
                <a:latin typeface="Helvetica Neue"/>
                <a:ea typeface="Helvetica Neue"/>
                <a:cs typeface="Helvetica Neue"/>
                <a:sym typeface="Helvetica Neue"/>
              </a:endParaRPr>
            </a:p>
          </p:txBody>
        </p:sp>
        <p:sp>
          <p:nvSpPr>
            <p:cNvPr id="904" name="Google Shape;904;p81"/>
            <p:cNvSpPr txBox="1"/>
            <p:nvPr/>
          </p:nvSpPr>
          <p:spPr>
            <a:xfrm>
              <a:off x="3437" y="3034"/>
              <a:ext cx="260" cy="21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600">
                  <a:solidFill>
                    <a:srgbClr val="000000"/>
                  </a:solidFill>
                  <a:latin typeface="Helvetica Neue"/>
                  <a:ea typeface="Helvetica Neue"/>
                  <a:cs typeface="Helvetica Neue"/>
                  <a:sym typeface="Helvetica Neue"/>
                </a:rPr>
                <a:t>26</a:t>
              </a:r>
              <a:endParaRPr b="1" sz="1600">
                <a:solidFill>
                  <a:srgbClr val="000000"/>
                </a:solidFill>
                <a:latin typeface="Helvetica Neue"/>
                <a:ea typeface="Helvetica Neue"/>
                <a:cs typeface="Helvetica Neue"/>
                <a:sym typeface="Helvetica Neue"/>
              </a:endParaRPr>
            </a:p>
          </p:txBody>
        </p:sp>
        <p:sp>
          <p:nvSpPr>
            <p:cNvPr id="905" name="Google Shape;905;p81"/>
            <p:cNvSpPr txBox="1"/>
            <p:nvPr/>
          </p:nvSpPr>
          <p:spPr>
            <a:xfrm>
              <a:off x="3773" y="3034"/>
              <a:ext cx="260" cy="21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600">
                  <a:solidFill>
                    <a:srgbClr val="000000"/>
                  </a:solidFill>
                  <a:latin typeface="Helvetica Neue"/>
                  <a:ea typeface="Helvetica Neue"/>
                  <a:cs typeface="Helvetica Neue"/>
                  <a:sym typeface="Helvetica Neue"/>
                </a:rPr>
                <a:t>30</a:t>
              </a:r>
              <a:endParaRPr b="1" sz="1600">
                <a:solidFill>
                  <a:srgbClr val="000000"/>
                </a:solidFill>
                <a:latin typeface="Helvetica Neue"/>
                <a:ea typeface="Helvetica Neue"/>
                <a:cs typeface="Helvetica Neue"/>
                <a:sym typeface="Helvetica Neue"/>
              </a:endParaRPr>
            </a:p>
          </p:txBody>
        </p:sp>
      </p:grpSp>
      <p:sp>
        <p:nvSpPr>
          <p:cNvPr id="906" name="Google Shape;906;p81"/>
          <p:cNvSpPr/>
          <p:nvPr/>
        </p:nvSpPr>
        <p:spPr>
          <a:xfrm>
            <a:off x="6362473" y="1268760"/>
            <a:ext cx="2304256" cy="360040"/>
          </a:xfrm>
          <a:prstGeom prst="rect">
            <a:avLst/>
          </a:prstGeom>
          <a:solidFill>
            <a:srgbClr val="FFFF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nstantia"/>
                <a:ea typeface="Constantia"/>
                <a:cs typeface="Constantia"/>
                <a:sym typeface="Constantia"/>
              </a:rPr>
              <a:t>Example 1</a:t>
            </a:r>
            <a:endParaRPr b="1" sz="1800">
              <a:solidFill>
                <a:schemeClr val="dk1"/>
              </a:solidFill>
              <a:latin typeface="Constantia"/>
              <a:ea typeface="Constantia"/>
              <a:cs typeface="Constantia"/>
              <a:sym typeface="Constantia"/>
            </a:endParaRPr>
          </a:p>
        </p:txBody>
      </p:sp>
      <p:sp>
        <p:nvSpPr>
          <p:cNvPr id="907" name="Google Shape;907;p81"/>
          <p:cNvSpPr/>
          <p:nvPr/>
        </p:nvSpPr>
        <p:spPr>
          <a:xfrm>
            <a:off x="971601" y="5445225"/>
            <a:ext cx="7695129" cy="10081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onstantia"/>
                <a:ea typeface="Constantia"/>
                <a:cs typeface="Constantia"/>
                <a:sym typeface="Constantia"/>
              </a:rPr>
              <a:t>Average turn around time is larger than SJF</a:t>
            </a:r>
            <a:endParaRPr sz="16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600">
                <a:solidFill>
                  <a:schemeClr val="dk1"/>
                </a:solidFill>
                <a:latin typeface="Constantia"/>
                <a:ea typeface="Constantia"/>
                <a:cs typeface="Constantia"/>
                <a:sym typeface="Constantia"/>
              </a:rPr>
              <a:t>But more context switching</a:t>
            </a:r>
            <a:endParaRPr sz="16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6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600">
                <a:solidFill>
                  <a:srgbClr val="FF0000"/>
                </a:solidFill>
                <a:latin typeface="Constantia"/>
                <a:ea typeface="Constantia"/>
                <a:cs typeface="Constantia"/>
                <a:sym typeface="Constantia"/>
              </a:rPr>
              <a:t>Average waiting time </a:t>
            </a:r>
            <a:r>
              <a:rPr lang="en-US" sz="1600">
                <a:solidFill>
                  <a:schemeClr val="dk1"/>
                </a:solidFill>
                <a:latin typeface="Constantia"/>
                <a:ea typeface="Constantia"/>
                <a:cs typeface="Constantia"/>
                <a:sym typeface="Constantia"/>
              </a:rPr>
              <a:t>=(6+4+7)/3 = 5.6 ms</a:t>
            </a:r>
            <a:endParaRPr sz="16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600">
              <a:solidFill>
                <a:schemeClr val="dk1"/>
              </a:solidFill>
              <a:latin typeface="Constantia"/>
              <a:ea typeface="Constantia"/>
              <a:cs typeface="Constantia"/>
              <a:sym typeface="Constantia"/>
            </a:endParaRPr>
          </a:p>
        </p:txBody>
      </p:sp>
      <p:pic>
        <p:nvPicPr>
          <p:cNvPr descr="pngfind.com-kingpin-png-4152286 (1).png" id="908" name="Google Shape;908;p81"/>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82"/>
          <p:cNvSpPr txBox="1"/>
          <p:nvPr>
            <p:ph type="title"/>
          </p:nvPr>
        </p:nvSpPr>
        <p:spPr>
          <a:xfrm>
            <a:off x="971601" y="188641"/>
            <a:ext cx="8054975" cy="844550"/>
          </a:xfrm>
          <a:prstGeom prst="rect">
            <a:avLst/>
          </a:prstGeom>
          <a:noFill/>
          <a:ln>
            <a:noFill/>
          </a:ln>
        </p:spPr>
        <p:txBody>
          <a:bodyPr anchorCtr="0" anchor="b" bIns="0" lIns="0" spcFirstLastPara="1" rIns="0" wrap="square" tIns="45700">
            <a:normAutofit/>
          </a:bodyPr>
          <a:lstStyle/>
          <a:p>
            <a:pPr indent="0" lvl="0" marL="0" rtl="0" algn="l">
              <a:lnSpc>
                <a:spcPct val="93000"/>
              </a:lnSpc>
              <a:spcBef>
                <a:spcPts val="0"/>
              </a:spcBef>
              <a:spcAft>
                <a:spcPts val="0"/>
              </a:spcAft>
              <a:buClr>
                <a:srgbClr val="006600"/>
              </a:buClr>
              <a:buSzPts val="2800"/>
              <a:buFont typeface="Helvetica Neue"/>
              <a:buNone/>
            </a:pPr>
            <a:r>
              <a:rPr b="1" lang="en-US" sz="2800">
                <a:solidFill>
                  <a:srgbClr val="006600"/>
                </a:solidFill>
              </a:rPr>
              <a:t>Example of RR with Time Quantum = 20</a:t>
            </a:r>
            <a:endParaRPr b="1" sz="2800">
              <a:solidFill>
                <a:srgbClr val="006600"/>
              </a:solidFill>
            </a:endParaRPr>
          </a:p>
        </p:txBody>
      </p:sp>
      <p:sp>
        <p:nvSpPr>
          <p:cNvPr id="914" name="Google Shape;914;p82"/>
          <p:cNvSpPr txBox="1"/>
          <p:nvPr>
            <p:ph idx="1" type="body"/>
          </p:nvPr>
        </p:nvSpPr>
        <p:spPr>
          <a:xfrm>
            <a:off x="323529" y="764705"/>
            <a:ext cx="8399785" cy="5976664"/>
          </a:xfrm>
          <a:prstGeom prst="rect">
            <a:avLst/>
          </a:prstGeom>
          <a:noFill/>
          <a:ln>
            <a:noFill/>
          </a:ln>
        </p:spPr>
        <p:txBody>
          <a:bodyPr anchorCtr="0" anchor="t" bIns="45700" lIns="91425" spcFirstLastPara="1" rIns="91425" wrap="square" tIns="45700">
            <a:normAutofit/>
          </a:bodyPr>
          <a:lstStyle/>
          <a:p>
            <a:pPr indent="-274320" lvl="0" marL="274320" rtl="0" algn="l">
              <a:lnSpc>
                <a:spcPct val="93000"/>
              </a:lnSpc>
              <a:spcBef>
                <a:spcPts val="0"/>
              </a:spcBef>
              <a:spcAft>
                <a:spcPts val="0"/>
              </a:spcAft>
              <a:buSzPts val="2470"/>
              <a:buFont typeface="Arial"/>
              <a:buNone/>
            </a:pPr>
            <a:r>
              <a:rPr lang="en-US"/>
              <a:t>		</a:t>
            </a:r>
            <a:r>
              <a:rPr lang="en-US" sz="2000" u="sng"/>
              <a:t>Process</a:t>
            </a:r>
            <a:r>
              <a:rPr lang="en-US" sz="2000"/>
              <a:t>	   </a:t>
            </a:r>
            <a:r>
              <a:rPr lang="en-US" sz="2000" u="sng"/>
              <a:t>Burst Time</a:t>
            </a:r>
            <a:endParaRPr sz="2000" u="sng"/>
          </a:p>
          <a:p>
            <a:pPr indent="-274320" lvl="0" marL="274320" rtl="0" algn="l">
              <a:lnSpc>
                <a:spcPct val="90000"/>
              </a:lnSpc>
              <a:spcBef>
                <a:spcPts val="400"/>
              </a:spcBef>
              <a:spcAft>
                <a:spcPts val="0"/>
              </a:spcAft>
              <a:buSzPts val="1900"/>
              <a:buFont typeface="Arial"/>
              <a:buNone/>
            </a:pPr>
            <a:r>
              <a:rPr i="1" lang="en-US" sz="2000"/>
              <a:t>		P</a:t>
            </a:r>
            <a:r>
              <a:rPr baseline="-25000" i="1" lang="en-US" sz="2000"/>
              <a:t>1	</a:t>
            </a:r>
            <a:r>
              <a:rPr lang="en-US" sz="2000"/>
              <a:t>53</a:t>
            </a:r>
            <a:endParaRPr sz="2000"/>
          </a:p>
          <a:p>
            <a:pPr indent="-274320" lvl="0" marL="274320" rtl="0" algn="l">
              <a:lnSpc>
                <a:spcPct val="90000"/>
              </a:lnSpc>
              <a:spcBef>
                <a:spcPts val="400"/>
              </a:spcBef>
              <a:spcAft>
                <a:spcPts val="0"/>
              </a:spcAft>
              <a:buSzPts val="1900"/>
              <a:buFont typeface="Arial"/>
              <a:buNone/>
            </a:pPr>
            <a:r>
              <a:rPr lang="en-US" sz="2000"/>
              <a:t>		 </a:t>
            </a:r>
            <a:r>
              <a:rPr i="1" lang="en-US" sz="2000"/>
              <a:t>P</a:t>
            </a:r>
            <a:r>
              <a:rPr baseline="-25000" i="1" lang="en-US" sz="2000"/>
              <a:t>2	 </a:t>
            </a:r>
            <a:r>
              <a:rPr lang="en-US" sz="2000"/>
              <a:t>17</a:t>
            </a:r>
            <a:endParaRPr sz="2000"/>
          </a:p>
          <a:p>
            <a:pPr indent="-274320" lvl="0" marL="274320" rtl="0" algn="l">
              <a:lnSpc>
                <a:spcPct val="90000"/>
              </a:lnSpc>
              <a:spcBef>
                <a:spcPts val="400"/>
              </a:spcBef>
              <a:spcAft>
                <a:spcPts val="0"/>
              </a:spcAft>
              <a:buSzPts val="1900"/>
              <a:buFont typeface="Arial"/>
              <a:buNone/>
            </a:pPr>
            <a:r>
              <a:rPr lang="en-US" sz="2000"/>
              <a:t>		 </a:t>
            </a:r>
            <a:r>
              <a:rPr i="1" lang="en-US" sz="2000"/>
              <a:t>P</a:t>
            </a:r>
            <a:r>
              <a:rPr baseline="-25000" i="1" lang="en-US" sz="2000"/>
              <a:t>3	</a:t>
            </a:r>
            <a:r>
              <a:rPr lang="en-US" sz="2000"/>
              <a:t>68</a:t>
            </a:r>
            <a:endParaRPr sz="2000"/>
          </a:p>
          <a:p>
            <a:pPr indent="-274320" lvl="0" marL="274320" rtl="0" algn="l">
              <a:lnSpc>
                <a:spcPct val="90000"/>
              </a:lnSpc>
              <a:spcBef>
                <a:spcPts val="400"/>
              </a:spcBef>
              <a:spcAft>
                <a:spcPts val="0"/>
              </a:spcAft>
              <a:buSzPts val="1900"/>
              <a:buFont typeface="Arial"/>
              <a:buNone/>
            </a:pPr>
            <a:r>
              <a:rPr lang="en-US" sz="2000"/>
              <a:t>		 </a:t>
            </a:r>
            <a:r>
              <a:rPr i="1" lang="en-US" sz="2000"/>
              <a:t>P</a:t>
            </a:r>
            <a:r>
              <a:rPr baseline="-25000" i="1" lang="en-US" sz="2000"/>
              <a:t>4	 </a:t>
            </a:r>
            <a:r>
              <a:rPr lang="en-US" sz="2000"/>
              <a:t>24</a:t>
            </a:r>
            <a:endParaRPr sz="2000"/>
          </a:p>
          <a:p>
            <a:pPr indent="0" lvl="0" marL="0" rtl="0" algn="l">
              <a:lnSpc>
                <a:spcPct val="90000"/>
              </a:lnSpc>
              <a:spcBef>
                <a:spcPts val="400"/>
              </a:spcBef>
              <a:spcAft>
                <a:spcPts val="0"/>
              </a:spcAft>
              <a:buSzPts val="1900"/>
              <a:buNone/>
            </a:pPr>
            <a:r>
              <a:t/>
            </a:r>
            <a:endParaRPr sz="2000"/>
          </a:p>
          <a:p>
            <a:pPr indent="0" lvl="0" marL="0" rtl="0" algn="l">
              <a:lnSpc>
                <a:spcPct val="90000"/>
              </a:lnSpc>
              <a:spcBef>
                <a:spcPts val="400"/>
              </a:spcBef>
              <a:spcAft>
                <a:spcPts val="0"/>
              </a:spcAft>
              <a:buSzPts val="1900"/>
              <a:buNone/>
            </a:pPr>
            <a:r>
              <a:rPr lang="en-US" sz="2000"/>
              <a:t>Gantt chart is: </a:t>
            </a:r>
            <a:endParaRPr sz="2000"/>
          </a:p>
          <a:p>
            <a:pPr indent="-274320" lvl="0" marL="274320" rtl="0" algn="l">
              <a:lnSpc>
                <a:spcPct val="90000"/>
              </a:lnSpc>
              <a:spcBef>
                <a:spcPts val="520"/>
              </a:spcBef>
              <a:spcAft>
                <a:spcPts val="0"/>
              </a:spcAft>
              <a:buSzPts val="2470"/>
              <a:buChar char="⚫"/>
            </a:pPr>
            <a:br>
              <a:rPr lang="en-US"/>
            </a:br>
            <a:br>
              <a:rPr lang="en-US"/>
            </a:br>
            <a:br>
              <a:rPr lang="en-US"/>
            </a:br>
            <a:endParaRPr/>
          </a:p>
          <a:p>
            <a:pPr indent="-274320" lvl="0" marL="274320" rtl="0" algn="l">
              <a:lnSpc>
                <a:spcPct val="90000"/>
              </a:lnSpc>
              <a:spcBef>
                <a:spcPts val="320"/>
              </a:spcBef>
              <a:spcAft>
                <a:spcPts val="0"/>
              </a:spcAft>
              <a:buSzPts val="1520"/>
              <a:buChar char="⚫"/>
            </a:pPr>
            <a:r>
              <a:rPr lang="en-US" sz="1600">
                <a:solidFill>
                  <a:srgbClr val="FF0000"/>
                </a:solidFill>
              </a:rPr>
              <a:t>Average waiting time </a:t>
            </a:r>
            <a:br>
              <a:rPr lang="en-US" sz="1600"/>
            </a:br>
            <a:r>
              <a:rPr lang="en-US" sz="1600"/>
              <a:t>	= ( [(0 – 0) + (77 - 20) + (121 – 97)] + (20 – 0) + [(37 – 0) + (97 - 57) +           </a:t>
            </a:r>
            <a:endParaRPr sz="1600"/>
          </a:p>
          <a:p>
            <a:pPr indent="0" lvl="0" marL="0" rtl="0" algn="l">
              <a:lnSpc>
                <a:spcPct val="90000"/>
              </a:lnSpc>
              <a:spcBef>
                <a:spcPts val="320"/>
              </a:spcBef>
              <a:spcAft>
                <a:spcPts val="0"/>
              </a:spcAft>
              <a:buSzPts val="1520"/>
              <a:buNone/>
            </a:pPr>
            <a:r>
              <a:rPr lang="en-US" sz="1600"/>
              <a:t>          (134 – 117)] + [(57 – 0) + (117 – 77)] ) / 4 </a:t>
            </a:r>
            <a:br>
              <a:rPr lang="en-US" sz="1600"/>
            </a:br>
            <a:r>
              <a:rPr lang="en-US" sz="1600"/>
              <a:t>     = (0 + 57 + 24) + 20 + (37 + 40 + 17) + (57 + 40) ) / 4 </a:t>
            </a:r>
            <a:br>
              <a:rPr lang="en-US" sz="1600"/>
            </a:br>
            <a:r>
              <a:rPr lang="en-US" sz="1600"/>
              <a:t>     = (81 + 20 + 94 + 97)/4</a:t>
            </a:r>
            <a:br>
              <a:rPr lang="en-US" sz="1600"/>
            </a:br>
            <a:r>
              <a:rPr lang="en-US" sz="1600"/>
              <a:t>     = 292 / 4 = 73</a:t>
            </a:r>
            <a:endParaRPr sz="1600"/>
          </a:p>
          <a:p>
            <a:pPr indent="-274320" lvl="0" marL="274320" rtl="0" algn="l">
              <a:lnSpc>
                <a:spcPct val="90000"/>
              </a:lnSpc>
              <a:spcBef>
                <a:spcPts val="320"/>
              </a:spcBef>
              <a:spcAft>
                <a:spcPts val="0"/>
              </a:spcAft>
              <a:buSzPts val="1520"/>
              <a:buChar char="⚫"/>
            </a:pPr>
            <a:r>
              <a:rPr lang="en-US" sz="1600">
                <a:solidFill>
                  <a:srgbClr val="FF0000"/>
                </a:solidFill>
              </a:rPr>
              <a:t>Average turn-around time </a:t>
            </a:r>
            <a:r>
              <a:rPr lang="en-US" sz="1600"/>
              <a:t>	= (134 + 37 + 162 + 121) / 4 = 113.5</a:t>
            </a:r>
            <a:endParaRPr i="1" sz="1600"/>
          </a:p>
        </p:txBody>
      </p:sp>
      <p:grpSp>
        <p:nvGrpSpPr>
          <p:cNvPr id="915" name="Google Shape;915;p82"/>
          <p:cNvGrpSpPr/>
          <p:nvPr/>
        </p:nvGrpSpPr>
        <p:grpSpPr>
          <a:xfrm>
            <a:off x="1617665" y="3409428"/>
            <a:ext cx="6022975" cy="955674"/>
            <a:chOff x="1019" y="2490"/>
            <a:chExt cx="3794" cy="602"/>
          </a:xfrm>
        </p:grpSpPr>
        <p:grpSp>
          <p:nvGrpSpPr>
            <p:cNvPr id="916" name="Google Shape;916;p82"/>
            <p:cNvGrpSpPr/>
            <p:nvPr/>
          </p:nvGrpSpPr>
          <p:grpSpPr>
            <a:xfrm>
              <a:off x="1110" y="2490"/>
              <a:ext cx="3552" cy="384"/>
              <a:chOff x="1110" y="2490"/>
              <a:chExt cx="3552" cy="384"/>
            </a:xfrm>
          </p:grpSpPr>
          <p:grpSp>
            <p:nvGrpSpPr>
              <p:cNvPr id="917" name="Google Shape;917;p82"/>
              <p:cNvGrpSpPr/>
              <p:nvPr/>
            </p:nvGrpSpPr>
            <p:grpSpPr>
              <a:xfrm>
                <a:off x="1110" y="2490"/>
                <a:ext cx="355" cy="384"/>
                <a:chOff x="1110" y="2490"/>
                <a:chExt cx="355" cy="384"/>
              </a:xfrm>
            </p:grpSpPr>
            <p:sp>
              <p:nvSpPr>
                <p:cNvPr id="918" name="Google Shape;918;p82"/>
                <p:cNvSpPr/>
                <p:nvPr/>
              </p:nvSpPr>
              <p:spPr>
                <a:xfrm>
                  <a:off x="1110" y="2490"/>
                  <a:ext cx="355" cy="384"/>
                </a:xfrm>
                <a:prstGeom prst="roundRect">
                  <a:avLst>
                    <a:gd fmla="val 282" name="adj"/>
                  </a:avLst>
                </a:prstGeom>
                <a:solidFill>
                  <a:schemeClr val="accent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Constantia"/>
                    <a:ea typeface="Constantia"/>
                    <a:cs typeface="Constantia"/>
                    <a:sym typeface="Constantia"/>
                  </a:endParaRPr>
                </a:p>
              </p:txBody>
            </p:sp>
            <p:sp>
              <p:nvSpPr>
                <p:cNvPr id="919" name="Google Shape;919;p82"/>
                <p:cNvSpPr/>
                <p:nvPr/>
              </p:nvSpPr>
              <p:spPr>
                <a:xfrm>
                  <a:off x="1110" y="2490"/>
                  <a:ext cx="355" cy="384"/>
                </a:xfrm>
                <a:prstGeom prst="roundRect">
                  <a:avLst>
                    <a:gd fmla="val 282"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1</a:t>
                  </a:r>
                  <a:endParaRPr b="1" baseline="-25000" sz="1600">
                    <a:solidFill>
                      <a:schemeClr val="dk1"/>
                    </a:solidFill>
                    <a:latin typeface="Helvetica Neue"/>
                    <a:ea typeface="Helvetica Neue"/>
                    <a:cs typeface="Helvetica Neue"/>
                    <a:sym typeface="Helvetica Neue"/>
                  </a:endParaRPr>
                </a:p>
              </p:txBody>
            </p:sp>
          </p:grpSp>
          <p:grpSp>
            <p:nvGrpSpPr>
              <p:cNvPr id="920" name="Google Shape;920;p82"/>
              <p:cNvGrpSpPr/>
              <p:nvPr/>
            </p:nvGrpSpPr>
            <p:grpSpPr>
              <a:xfrm>
                <a:off x="1465" y="2490"/>
                <a:ext cx="356" cy="384"/>
                <a:chOff x="1465" y="2490"/>
                <a:chExt cx="356" cy="384"/>
              </a:xfrm>
            </p:grpSpPr>
            <p:sp>
              <p:nvSpPr>
                <p:cNvPr id="921" name="Google Shape;921;p82"/>
                <p:cNvSpPr/>
                <p:nvPr/>
              </p:nvSpPr>
              <p:spPr>
                <a:xfrm>
                  <a:off x="1465" y="2490"/>
                  <a:ext cx="356" cy="384"/>
                </a:xfrm>
                <a:prstGeom prst="roundRect">
                  <a:avLst>
                    <a:gd fmla="val 278" name="adj"/>
                  </a:avLst>
                </a:prstGeom>
                <a:solidFill>
                  <a:srgbClr val="FF00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Constantia"/>
                    <a:ea typeface="Constantia"/>
                    <a:cs typeface="Constantia"/>
                    <a:sym typeface="Constantia"/>
                  </a:endParaRPr>
                </a:p>
              </p:txBody>
            </p:sp>
            <p:sp>
              <p:nvSpPr>
                <p:cNvPr id="922" name="Google Shape;922;p82"/>
                <p:cNvSpPr/>
                <p:nvPr/>
              </p:nvSpPr>
              <p:spPr>
                <a:xfrm>
                  <a:off x="1465" y="2490"/>
                  <a:ext cx="356" cy="384"/>
                </a:xfrm>
                <a:prstGeom prst="roundRect">
                  <a:avLst>
                    <a:gd fmla="val 278"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2</a:t>
                  </a:r>
                  <a:endParaRPr b="1" baseline="-25000" sz="1600">
                    <a:solidFill>
                      <a:schemeClr val="dk1"/>
                    </a:solidFill>
                    <a:latin typeface="Helvetica Neue"/>
                    <a:ea typeface="Helvetica Neue"/>
                    <a:cs typeface="Helvetica Neue"/>
                    <a:sym typeface="Helvetica Neue"/>
                  </a:endParaRPr>
                </a:p>
              </p:txBody>
            </p:sp>
          </p:grpSp>
          <p:grpSp>
            <p:nvGrpSpPr>
              <p:cNvPr id="923" name="Google Shape;923;p82"/>
              <p:cNvGrpSpPr/>
              <p:nvPr/>
            </p:nvGrpSpPr>
            <p:grpSpPr>
              <a:xfrm>
                <a:off x="1820" y="2490"/>
                <a:ext cx="355" cy="384"/>
                <a:chOff x="1820" y="2490"/>
                <a:chExt cx="355" cy="384"/>
              </a:xfrm>
            </p:grpSpPr>
            <p:sp>
              <p:nvSpPr>
                <p:cNvPr id="924" name="Google Shape;924;p82"/>
                <p:cNvSpPr/>
                <p:nvPr/>
              </p:nvSpPr>
              <p:spPr>
                <a:xfrm>
                  <a:off x="1820" y="2490"/>
                  <a:ext cx="355" cy="384"/>
                </a:xfrm>
                <a:prstGeom prst="roundRect">
                  <a:avLst>
                    <a:gd fmla="val 282" name="adj"/>
                  </a:avLst>
                </a:prstGeom>
                <a:solidFill>
                  <a:srgbClr val="FFFF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Constantia"/>
                    <a:ea typeface="Constantia"/>
                    <a:cs typeface="Constantia"/>
                    <a:sym typeface="Constantia"/>
                  </a:endParaRPr>
                </a:p>
              </p:txBody>
            </p:sp>
            <p:sp>
              <p:nvSpPr>
                <p:cNvPr id="925" name="Google Shape;925;p82"/>
                <p:cNvSpPr/>
                <p:nvPr/>
              </p:nvSpPr>
              <p:spPr>
                <a:xfrm>
                  <a:off x="1820" y="2490"/>
                  <a:ext cx="355" cy="384"/>
                </a:xfrm>
                <a:prstGeom prst="roundRect">
                  <a:avLst>
                    <a:gd fmla="val 282" name="adj"/>
                  </a:avLst>
                </a:prstGeom>
                <a:solidFill>
                  <a:srgbClr val="56A9F3"/>
                </a:solidFill>
                <a:ln cap="flat" cmpd="sng" w="9525">
                  <a:solidFill>
                    <a:srgbClr val="000000"/>
                  </a:solidFill>
                  <a:prstDash val="solid"/>
                  <a:round/>
                  <a:headEnd len="sm" w="sm" type="none"/>
                  <a:tailEnd len="sm" w="sm" type="none"/>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3</a:t>
                  </a:r>
                  <a:endParaRPr b="1" baseline="-25000" sz="1600">
                    <a:solidFill>
                      <a:schemeClr val="dk1"/>
                    </a:solidFill>
                    <a:latin typeface="Helvetica Neue"/>
                    <a:ea typeface="Helvetica Neue"/>
                    <a:cs typeface="Helvetica Neue"/>
                    <a:sym typeface="Helvetica Neue"/>
                  </a:endParaRPr>
                </a:p>
              </p:txBody>
            </p:sp>
          </p:grpSp>
          <p:grpSp>
            <p:nvGrpSpPr>
              <p:cNvPr id="926" name="Google Shape;926;p82"/>
              <p:cNvGrpSpPr/>
              <p:nvPr/>
            </p:nvGrpSpPr>
            <p:grpSpPr>
              <a:xfrm>
                <a:off x="2175" y="2490"/>
                <a:ext cx="355" cy="384"/>
                <a:chOff x="2175" y="2490"/>
                <a:chExt cx="355" cy="384"/>
              </a:xfrm>
            </p:grpSpPr>
            <p:sp>
              <p:nvSpPr>
                <p:cNvPr id="927" name="Google Shape;927;p82"/>
                <p:cNvSpPr/>
                <p:nvPr/>
              </p:nvSpPr>
              <p:spPr>
                <a:xfrm>
                  <a:off x="2175" y="2490"/>
                  <a:ext cx="355" cy="384"/>
                </a:xfrm>
                <a:prstGeom prst="roundRect">
                  <a:avLst>
                    <a:gd fmla="val 282" name="adj"/>
                  </a:avLst>
                </a:prstGeom>
                <a:solidFill>
                  <a:srgbClr val="00B0F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Constantia"/>
                    <a:ea typeface="Constantia"/>
                    <a:cs typeface="Constantia"/>
                    <a:sym typeface="Constantia"/>
                  </a:endParaRPr>
                </a:p>
              </p:txBody>
            </p:sp>
            <p:sp>
              <p:nvSpPr>
                <p:cNvPr id="928" name="Google Shape;928;p82"/>
                <p:cNvSpPr/>
                <p:nvPr/>
              </p:nvSpPr>
              <p:spPr>
                <a:xfrm>
                  <a:off x="2175" y="2490"/>
                  <a:ext cx="355" cy="384"/>
                </a:xfrm>
                <a:prstGeom prst="roundRect">
                  <a:avLst>
                    <a:gd fmla="val 282"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4</a:t>
                  </a:r>
                  <a:endParaRPr b="1" baseline="-25000" sz="1600">
                    <a:solidFill>
                      <a:schemeClr val="dk1"/>
                    </a:solidFill>
                    <a:latin typeface="Helvetica Neue"/>
                    <a:ea typeface="Helvetica Neue"/>
                    <a:cs typeface="Helvetica Neue"/>
                    <a:sym typeface="Helvetica Neue"/>
                  </a:endParaRPr>
                </a:p>
              </p:txBody>
            </p:sp>
          </p:grpSp>
          <p:grpSp>
            <p:nvGrpSpPr>
              <p:cNvPr id="929" name="Google Shape;929;p82"/>
              <p:cNvGrpSpPr/>
              <p:nvPr/>
            </p:nvGrpSpPr>
            <p:grpSpPr>
              <a:xfrm>
                <a:off x="2531" y="2490"/>
                <a:ext cx="356" cy="384"/>
                <a:chOff x="2531" y="2490"/>
                <a:chExt cx="356" cy="384"/>
              </a:xfrm>
            </p:grpSpPr>
            <p:sp>
              <p:nvSpPr>
                <p:cNvPr id="930" name="Google Shape;930;p82"/>
                <p:cNvSpPr/>
                <p:nvPr/>
              </p:nvSpPr>
              <p:spPr>
                <a:xfrm>
                  <a:off x="2531" y="2490"/>
                  <a:ext cx="356" cy="384"/>
                </a:xfrm>
                <a:prstGeom prst="roundRect">
                  <a:avLst>
                    <a:gd fmla="val 278" name="adj"/>
                  </a:avLst>
                </a:prstGeom>
                <a:solidFill>
                  <a:schemeClr val="accent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Constantia"/>
                    <a:ea typeface="Constantia"/>
                    <a:cs typeface="Constantia"/>
                    <a:sym typeface="Constantia"/>
                  </a:endParaRPr>
                </a:p>
              </p:txBody>
            </p:sp>
            <p:sp>
              <p:nvSpPr>
                <p:cNvPr id="931" name="Google Shape;931;p82"/>
                <p:cNvSpPr/>
                <p:nvPr/>
              </p:nvSpPr>
              <p:spPr>
                <a:xfrm>
                  <a:off x="2531" y="2490"/>
                  <a:ext cx="356" cy="384"/>
                </a:xfrm>
                <a:prstGeom prst="roundRect">
                  <a:avLst>
                    <a:gd fmla="val 278"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1</a:t>
                  </a:r>
                  <a:endParaRPr b="1" baseline="-25000" sz="1600">
                    <a:solidFill>
                      <a:schemeClr val="dk1"/>
                    </a:solidFill>
                    <a:latin typeface="Helvetica Neue"/>
                    <a:ea typeface="Helvetica Neue"/>
                    <a:cs typeface="Helvetica Neue"/>
                    <a:sym typeface="Helvetica Neue"/>
                  </a:endParaRPr>
                </a:p>
              </p:txBody>
            </p:sp>
          </p:grpSp>
          <p:grpSp>
            <p:nvGrpSpPr>
              <p:cNvPr id="932" name="Google Shape;932;p82"/>
              <p:cNvGrpSpPr/>
              <p:nvPr/>
            </p:nvGrpSpPr>
            <p:grpSpPr>
              <a:xfrm>
                <a:off x="2886" y="2490"/>
                <a:ext cx="355" cy="384"/>
                <a:chOff x="2886" y="2490"/>
                <a:chExt cx="355" cy="384"/>
              </a:xfrm>
            </p:grpSpPr>
            <p:sp>
              <p:nvSpPr>
                <p:cNvPr id="933" name="Google Shape;933;p82"/>
                <p:cNvSpPr/>
                <p:nvPr/>
              </p:nvSpPr>
              <p:spPr>
                <a:xfrm>
                  <a:off x="2886" y="2490"/>
                  <a:ext cx="355" cy="384"/>
                </a:xfrm>
                <a:prstGeom prst="roundRect">
                  <a:avLst>
                    <a:gd fmla="val 282" name="adj"/>
                  </a:avLst>
                </a:prstGeom>
                <a:solidFill>
                  <a:srgbClr val="56A9F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Constantia"/>
                    <a:ea typeface="Constantia"/>
                    <a:cs typeface="Constantia"/>
                    <a:sym typeface="Constantia"/>
                  </a:endParaRPr>
                </a:p>
              </p:txBody>
            </p:sp>
            <p:sp>
              <p:nvSpPr>
                <p:cNvPr id="934" name="Google Shape;934;p82"/>
                <p:cNvSpPr/>
                <p:nvPr/>
              </p:nvSpPr>
              <p:spPr>
                <a:xfrm>
                  <a:off x="2886" y="2490"/>
                  <a:ext cx="355" cy="384"/>
                </a:xfrm>
                <a:prstGeom prst="roundRect">
                  <a:avLst>
                    <a:gd fmla="val 282"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3</a:t>
                  </a:r>
                  <a:endParaRPr b="1" baseline="-25000" sz="1600">
                    <a:solidFill>
                      <a:schemeClr val="dk1"/>
                    </a:solidFill>
                    <a:latin typeface="Helvetica Neue"/>
                    <a:ea typeface="Helvetica Neue"/>
                    <a:cs typeface="Helvetica Neue"/>
                    <a:sym typeface="Helvetica Neue"/>
                  </a:endParaRPr>
                </a:p>
              </p:txBody>
            </p:sp>
          </p:grpSp>
          <p:grpSp>
            <p:nvGrpSpPr>
              <p:cNvPr id="935" name="Google Shape;935;p82"/>
              <p:cNvGrpSpPr/>
              <p:nvPr/>
            </p:nvGrpSpPr>
            <p:grpSpPr>
              <a:xfrm>
                <a:off x="3241" y="2490"/>
                <a:ext cx="355" cy="384"/>
                <a:chOff x="3241" y="2490"/>
                <a:chExt cx="355" cy="384"/>
              </a:xfrm>
            </p:grpSpPr>
            <p:sp>
              <p:nvSpPr>
                <p:cNvPr id="936" name="Google Shape;936;p82"/>
                <p:cNvSpPr/>
                <p:nvPr/>
              </p:nvSpPr>
              <p:spPr>
                <a:xfrm>
                  <a:off x="3241" y="2490"/>
                  <a:ext cx="355" cy="384"/>
                </a:xfrm>
                <a:prstGeom prst="roundRect">
                  <a:avLst>
                    <a:gd fmla="val 282" name="adj"/>
                  </a:avLst>
                </a:prstGeom>
                <a:solidFill>
                  <a:srgbClr val="00B0F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Constantia"/>
                    <a:ea typeface="Constantia"/>
                    <a:cs typeface="Constantia"/>
                    <a:sym typeface="Constantia"/>
                  </a:endParaRPr>
                </a:p>
              </p:txBody>
            </p:sp>
            <p:sp>
              <p:nvSpPr>
                <p:cNvPr id="937" name="Google Shape;937;p82"/>
                <p:cNvSpPr/>
                <p:nvPr/>
              </p:nvSpPr>
              <p:spPr>
                <a:xfrm>
                  <a:off x="3241" y="2490"/>
                  <a:ext cx="355" cy="384"/>
                </a:xfrm>
                <a:prstGeom prst="roundRect">
                  <a:avLst>
                    <a:gd fmla="val 282"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4</a:t>
                  </a:r>
                  <a:endParaRPr b="1" baseline="-25000" sz="1600">
                    <a:solidFill>
                      <a:schemeClr val="dk1"/>
                    </a:solidFill>
                    <a:latin typeface="Helvetica Neue"/>
                    <a:ea typeface="Helvetica Neue"/>
                    <a:cs typeface="Helvetica Neue"/>
                    <a:sym typeface="Helvetica Neue"/>
                  </a:endParaRPr>
                </a:p>
              </p:txBody>
            </p:sp>
          </p:grpSp>
          <p:grpSp>
            <p:nvGrpSpPr>
              <p:cNvPr id="938" name="Google Shape;938;p82"/>
              <p:cNvGrpSpPr/>
              <p:nvPr/>
            </p:nvGrpSpPr>
            <p:grpSpPr>
              <a:xfrm>
                <a:off x="3596" y="2490"/>
                <a:ext cx="355" cy="384"/>
                <a:chOff x="3596" y="2490"/>
                <a:chExt cx="355" cy="384"/>
              </a:xfrm>
            </p:grpSpPr>
            <p:sp>
              <p:nvSpPr>
                <p:cNvPr id="939" name="Google Shape;939;p82"/>
                <p:cNvSpPr/>
                <p:nvPr/>
              </p:nvSpPr>
              <p:spPr>
                <a:xfrm>
                  <a:off x="3596" y="2490"/>
                  <a:ext cx="355" cy="384"/>
                </a:xfrm>
                <a:prstGeom prst="roundRect">
                  <a:avLst>
                    <a:gd fmla="val 282" name="adj"/>
                  </a:avLst>
                </a:prstGeom>
                <a:solidFill>
                  <a:schemeClr val="accent6"/>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Constantia"/>
                    <a:ea typeface="Constantia"/>
                    <a:cs typeface="Constantia"/>
                    <a:sym typeface="Constantia"/>
                  </a:endParaRPr>
                </a:p>
              </p:txBody>
            </p:sp>
            <p:sp>
              <p:nvSpPr>
                <p:cNvPr id="940" name="Google Shape;940;p82"/>
                <p:cNvSpPr/>
                <p:nvPr/>
              </p:nvSpPr>
              <p:spPr>
                <a:xfrm>
                  <a:off x="3596" y="2490"/>
                  <a:ext cx="355" cy="384"/>
                </a:xfrm>
                <a:prstGeom prst="roundRect">
                  <a:avLst>
                    <a:gd fmla="val 282"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1</a:t>
                  </a:r>
                  <a:endParaRPr b="1" baseline="-25000" sz="1600">
                    <a:solidFill>
                      <a:schemeClr val="dk1"/>
                    </a:solidFill>
                    <a:latin typeface="Helvetica Neue"/>
                    <a:ea typeface="Helvetica Neue"/>
                    <a:cs typeface="Helvetica Neue"/>
                    <a:sym typeface="Helvetica Neue"/>
                  </a:endParaRPr>
                </a:p>
              </p:txBody>
            </p:sp>
          </p:grpSp>
          <p:grpSp>
            <p:nvGrpSpPr>
              <p:cNvPr id="941" name="Google Shape;941;p82"/>
              <p:cNvGrpSpPr/>
              <p:nvPr/>
            </p:nvGrpSpPr>
            <p:grpSpPr>
              <a:xfrm>
                <a:off x="3951" y="2490"/>
                <a:ext cx="356" cy="384"/>
                <a:chOff x="3951" y="2490"/>
                <a:chExt cx="356" cy="384"/>
              </a:xfrm>
            </p:grpSpPr>
            <p:sp>
              <p:nvSpPr>
                <p:cNvPr id="942" name="Google Shape;942;p82"/>
                <p:cNvSpPr/>
                <p:nvPr/>
              </p:nvSpPr>
              <p:spPr>
                <a:xfrm>
                  <a:off x="3951" y="2490"/>
                  <a:ext cx="356" cy="384"/>
                </a:xfrm>
                <a:prstGeom prst="roundRect">
                  <a:avLst>
                    <a:gd fmla="val 278" name="adj"/>
                  </a:avLst>
                </a:prstGeom>
                <a:solidFill>
                  <a:srgbClr val="56A9F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Constantia"/>
                    <a:ea typeface="Constantia"/>
                    <a:cs typeface="Constantia"/>
                    <a:sym typeface="Constantia"/>
                  </a:endParaRPr>
                </a:p>
              </p:txBody>
            </p:sp>
            <p:sp>
              <p:nvSpPr>
                <p:cNvPr id="943" name="Google Shape;943;p82"/>
                <p:cNvSpPr/>
                <p:nvPr/>
              </p:nvSpPr>
              <p:spPr>
                <a:xfrm>
                  <a:off x="3951" y="2490"/>
                  <a:ext cx="356" cy="384"/>
                </a:xfrm>
                <a:prstGeom prst="roundRect">
                  <a:avLst>
                    <a:gd fmla="val 278"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3</a:t>
                  </a:r>
                  <a:endParaRPr b="1" baseline="-25000" sz="1600">
                    <a:solidFill>
                      <a:schemeClr val="dk1"/>
                    </a:solidFill>
                    <a:latin typeface="Helvetica Neue"/>
                    <a:ea typeface="Helvetica Neue"/>
                    <a:cs typeface="Helvetica Neue"/>
                    <a:sym typeface="Helvetica Neue"/>
                  </a:endParaRPr>
                </a:p>
              </p:txBody>
            </p:sp>
          </p:grpSp>
          <p:grpSp>
            <p:nvGrpSpPr>
              <p:cNvPr id="944" name="Google Shape;944;p82"/>
              <p:cNvGrpSpPr/>
              <p:nvPr/>
            </p:nvGrpSpPr>
            <p:grpSpPr>
              <a:xfrm>
                <a:off x="4307" y="2490"/>
                <a:ext cx="355" cy="384"/>
                <a:chOff x="4307" y="2490"/>
                <a:chExt cx="355" cy="384"/>
              </a:xfrm>
            </p:grpSpPr>
            <p:sp>
              <p:nvSpPr>
                <p:cNvPr id="945" name="Google Shape;945;p82"/>
                <p:cNvSpPr/>
                <p:nvPr/>
              </p:nvSpPr>
              <p:spPr>
                <a:xfrm>
                  <a:off x="4307" y="2490"/>
                  <a:ext cx="355" cy="384"/>
                </a:xfrm>
                <a:prstGeom prst="roundRect">
                  <a:avLst>
                    <a:gd fmla="val 282" name="adj"/>
                  </a:avLst>
                </a:prstGeom>
                <a:solidFill>
                  <a:srgbClr val="56A9F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Constantia"/>
                    <a:ea typeface="Constantia"/>
                    <a:cs typeface="Constantia"/>
                    <a:sym typeface="Constantia"/>
                  </a:endParaRPr>
                </a:p>
              </p:txBody>
            </p:sp>
            <p:sp>
              <p:nvSpPr>
                <p:cNvPr id="946" name="Google Shape;946;p82"/>
                <p:cNvSpPr/>
                <p:nvPr/>
              </p:nvSpPr>
              <p:spPr>
                <a:xfrm>
                  <a:off x="4307" y="2490"/>
                  <a:ext cx="355" cy="384"/>
                </a:xfrm>
                <a:prstGeom prst="roundRect">
                  <a:avLst>
                    <a:gd fmla="val 282" name="adj"/>
                  </a:avLst>
                </a:prstGeom>
                <a:noFill/>
                <a:ln>
                  <a:noFill/>
                </a:ln>
              </p:spPr>
              <p:txBody>
                <a:bodyPr anchorCtr="0" anchor="ctr" bIns="46800" lIns="90000" spcFirstLastPara="1" rIns="90000" wrap="square" tIns="46800">
                  <a:no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P</a:t>
                  </a:r>
                  <a:r>
                    <a:rPr b="1" baseline="-25000" lang="en-US" sz="1600">
                      <a:solidFill>
                        <a:schemeClr val="dk1"/>
                      </a:solidFill>
                      <a:latin typeface="Helvetica Neue"/>
                      <a:ea typeface="Helvetica Neue"/>
                      <a:cs typeface="Helvetica Neue"/>
                      <a:sym typeface="Helvetica Neue"/>
                    </a:rPr>
                    <a:t>3</a:t>
                  </a:r>
                  <a:endParaRPr b="1" baseline="-25000" sz="1600">
                    <a:solidFill>
                      <a:schemeClr val="dk1"/>
                    </a:solidFill>
                    <a:latin typeface="Helvetica Neue"/>
                    <a:ea typeface="Helvetica Neue"/>
                    <a:cs typeface="Helvetica Neue"/>
                    <a:sym typeface="Helvetica Neue"/>
                  </a:endParaRPr>
                </a:p>
              </p:txBody>
            </p:sp>
          </p:grpSp>
        </p:grpSp>
        <p:sp>
          <p:nvSpPr>
            <p:cNvPr id="947" name="Google Shape;947;p82"/>
            <p:cNvSpPr/>
            <p:nvPr/>
          </p:nvSpPr>
          <p:spPr>
            <a:xfrm>
              <a:off x="1019" y="2888"/>
              <a:ext cx="186" cy="204"/>
            </a:xfrm>
            <a:prstGeom prst="roundRect">
              <a:avLst>
                <a:gd fmla="val 509"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0</a:t>
              </a:r>
              <a:endParaRPr b="1" sz="1600">
                <a:solidFill>
                  <a:schemeClr val="dk1"/>
                </a:solidFill>
                <a:latin typeface="Helvetica Neue"/>
                <a:ea typeface="Helvetica Neue"/>
                <a:cs typeface="Helvetica Neue"/>
                <a:sym typeface="Helvetica Neue"/>
              </a:endParaRPr>
            </a:p>
          </p:txBody>
        </p:sp>
        <p:sp>
          <p:nvSpPr>
            <p:cNvPr id="948" name="Google Shape;948;p82"/>
            <p:cNvSpPr/>
            <p:nvPr/>
          </p:nvSpPr>
          <p:spPr>
            <a:xfrm>
              <a:off x="1319" y="2888"/>
              <a:ext cx="258" cy="204"/>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20</a:t>
              </a:r>
              <a:endParaRPr b="1" sz="1600">
                <a:solidFill>
                  <a:schemeClr val="dk1"/>
                </a:solidFill>
                <a:latin typeface="Helvetica Neue"/>
                <a:ea typeface="Helvetica Neue"/>
                <a:cs typeface="Helvetica Neue"/>
                <a:sym typeface="Helvetica Neue"/>
              </a:endParaRPr>
            </a:p>
          </p:txBody>
        </p:sp>
        <p:sp>
          <p:nvSpPr>
            <p:cNvPr id="949" name="Google Shape;949;p82"/>
            <p:cNvSpPr/>
            <p:nvPr/>
          </p:nvSpPr>
          <p:spPr>
            <a:xfrm>
              <a:off x="1655" y="2888"/>
              <a:ext cx="258" cy="204"/>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37</a:t>
              </a:r>
              <a:endParaRPr b="1" sz="1600">
                <a:solidFill>
                  <a:schemeClr val="dk1"/>
                </a:solidFill>
                <a:latin typeface="Helvetica Neue"/>
                <a:ea typeface="Helvetica Neue"/>
                <a:cs typeface="Helvetica Neue"/>
                <a:sym typeface="Helvetica Neue"/>
              </a:endParaRPr>
            </a:p>
          </p:txBody>
        </p:sp>
        <p:sp>
          <p:nvSpPr>
            <p:cNvPr id="950" name="Google Shape;950;p82"/>
            <p:cNvSpPr/>
            <p:nvPr/>
          </p:nvSpPr>
          <p:spPr>
            <a:xfrm>
              <a:off x="2035" y="2888"/>
              <a:ext cx="258" cy="204"/>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57</a:t>
              </a:r>
              <a:endParaRPr b="1" sz="1600">
                <a:solidFill>
                  <a:schemeClr val="dk1"/>
                </a:solidFill>
                <a:latin typeface="Helvetica Neue"/>
                <a:ea typeface="Helvetica Neue"/>
                <a:cs typeface="Helvetica Neue"/>
                <a:sym typeface="Helvetica Neue"/>
              </a:endParaRPr>
            </a:p>
          </p:txBody>
        </p:sp>
        <p:sp>
          <p:nvSpPr>
            <p:cNvPr id="951" name="Google Shape;951;p82"/>
            <p:cNvSpPr/>
            <p:nvPr/>
          </p:nvSpPr>
          <p:spPr>
            <a:xfrm>
              <a:off x="2423" y="2888"/>
              <a:ext cx="258" cy="204"/>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77</a:t>
              </a:r>
              <a:endParaRPr b="1" sz="1600">
                <a:solidFill>
                  <a:schemeClr val="dk1"/>
                </a:solidFill>
                <a:latin typeface="Helvetica Neue"/>
                <a:ea typeface="Helvetica Neue"/>
                <a:cs typeface="Helvetica Neue"/>
                <a:sym typeface="Helvetica Neue"/>
              </a:endParaRPr>
            </a:p>
          </p:txBody>
        </p:sp>
        <p:sp>
          <p:nvSpPr>
            <p:cNvPr id="952" name="Google Shape;952;p82"/>
            <p:cNvSpPr/>
            <p:nvPr/>
          </p:nvSpPr>
          <p:spPr>
            <a:xfrm>
              <a:off x="2759" y="2888"/>
              <a:ext cx="258" cy="204"/>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97</a:t>
              </a:r>
              <a:endParaRPr b="1" sz="1600">
                <a:solidFill>
                  <a:schemeClr val="dk1"/>
                </a:solidFill>
                <a:latin typeface="Helvetica Neue"/>
                <a:ea typeface="Helvetica Neue"/>
                <a:cs typeface="Helvetica Neue"/>
                <a:sym typeface="Helvetica Neue"/>
              </a:endParaRPr>
            </a:p>
          </p:txBody>
        </p:sp>
        <p:sp>
          <p:nvSpPr>
            <p:cNvPr id="953" name="Google Shape;953;p82"/>
            <p:cNvSpPr/>
            <p:nvPr/>
          </p:nvSpPr>
          <p:spPr>
            <a:xfrm>
              <a:off x="3064" y="2888"/>
              <a:ext cx="322" cy="204"/>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117</a:t>
              </a:r>
              <a:endParaRPr b="1" sz="1600">
                <a:solidFill>
                  <a:schemeClr val="dk1"/>
                </a:solidFill>
                <a:latin typeface="Helvetica Neue"/>
                <a:ea typeface="Helvetica Neue"/>
                <a:cs typeface="Helvetica Neue"/>
                <a:sym typeface="Helvetica Neue"/>
              </a:endParaRPr>
            </a:p>
          </p:txBody>
        </p:sp>
        <p:sp>
          <p:nvSpPr>
            <p:cNvPr id="954" name="Google Shape;954;p82"/>
            <p:cNvSpPr/>
            <p:nvPr/>
          </p:nvSpPr>
          <p:spPr>
            <a:xfrm>
              <a:off x="3443" y="2888"/>
              <a:ext cx="330" cy="204"/>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121</a:t>
              </a:r>
              <a:endParaRPr b="1" sz="1600">
                <a:solidFill>
                  <a:schemeClr val="dk1"/>
                </a:solidFill>
                <a:latin typeface="Helvetica Neue"/>
                <a:ea typeface="Helvetica Neue"/>
                <a:cs typeface="Helvetica Neue"/>
                <a:sym typeface="Helvetica Neue"/>
              </a:endParaRPr>
            </a:p>
          </p:txBody>
        </p:sp>
        <p:sp>
          <p:nvSpPr>
            <p:cNvPr id="955" name="Google Shape;955;p82"/>
            <p:cNvSpPr/>
            <p:nvPr/>
          </p:nvSpPr>
          <p:spPr>
            <a:xfrm>
              <a:off x="3779" y="2888"/>
              <a:ext cx="330" cy="204"/>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134</a:t>
              </a:r>
              <a:endParaRPr b="1" sz="1600">
                <a:solidFill>
                  <a:schemeClr val="dk1"/>
                </a:solidFill>
                <a:latin typeface="Helvetica Neue"/>
                <a:ea typeface="Helvetica Neue"/>
                <a:cs typeface="Helvetica Neue"/>
                <a:sym typeface="Helvetica Neue"/>
              </a:endParaRPr>
            </a:p>
          </p:txBody>
        </p:sp>
        <p:sp>
          <p:nvSpPr>
            <p:cNvPr id="956" name="Google Shape;956;p82"/>
            <p:cNvSpPr/>
            <p:nvPr/>
          </p:nvSpPr>
          <p:spPr>
            <a:xfrm>
              <a:off x="4147" y="2888"/>
              <a:ext cx="330" cy="204"/>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154</a:t>
              </a:r>
              <a:endParaRPr b="1" sz="1600">
                <a:solidFill>
                  <a:schemeClr val="dk1"/>
                </a:solidFill>
                <a:latin typeface="Helvetica Neue"/>
                <a:ea typeface="Helvetica Neue"/>
                <a:cs typeface="Helvetica Neue"/>
                <a:sym typeface="Helvetica Neue"/>
              </a:endParaRPr>
            </a:p>
          </p:txBody>
        </p:sp>
        <p:sp>
          <p:nvSpPr>
            <p:cNvPr id="957" name="Google Shape;957;p82"/>
            <p:cNvSpPr/>
            <p:nvPr/>
          </p:nvSpPr>
          <p:spPr>
            <a:xfrm>
              <a:off x="4483" y="2888"/>
              <a:ext cx="330" cy="204"/>
            </a:xfrm>
            <a:prstGeom prst="roundRect">
              <a:avLst>
                <a:gd fmla="val 431" name="adj"/>
              </a:avLst>
            </a:prstGeom>
            <a:noFill/>
            <a:ln>
              <a:noFill/>
            </a:ln>
          </p:spPr>
          <p:txBody>
            <a:bodyPr anchorCtr="0" anchor="ctr"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600"/>
                <a:buFont typeface="Helvetica Neue"/>
                <a:buNone/>
              </a:pPr>
              <a:r>
                <a:rPr b="1" lang="en-US" sz="1600">
                  <a:solidFill>
                    <a:schemeClr val="dk1"/>
                  </a:solidFill>
                  <a:latin typeface="Helvetica Neue"/>
                  <a:ea typeface="Helvetica Neue"/>
                  <a:cs typeface="Helvetica Neue"/>
                  <a:sym typeface="Helvetica Neue"/>
                </a:rPr>
                <a:t>162</a:t>
              </a:r>
              <a:endParaRPr b="1" sz="1600">
                <a:solidFill>
                  <a:schemeClr val="dk1"/>
                </a:solidFill>
                <a:latin typeface="Helvetica Neue"/>
                <a:ea typeface="Helvetica Neue"/>
                <a:cs typeface="Helvetica Neue"/>
                <a:sym typeface="Helvetica Neue"/>
              </a:endParaRPr>
            </a:p>
          </p:txBody>
        </p:sp>
      </p:grpSp>
      <p:sp>
        <p:nvSpPr>
          <p:cNvPr id="958" name="Google Shape;958;p82"/>
          <p:cNvSpPr/>
          <p:nvPr/>
        </p:nvSpPr>
        <p:spPr>
          <a:xfrm>
            <a:off x="6287672" y="1088741"/>
            <a:ext cx="2304256" cy="360040"/>
          </a:xfrm>
          <a:prstGeom prst="rect">
            <a:avLst/>
          </a:prstGeom>
          <a:solidFill>
            <a:srgbClr val="FFFF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onstantia"/>
                <a:ea typeface="Constantia"/>
                <a:cs typeface="Constantia"/>
                <a:sym typeface="Constantia"/>
              </a:rPr>
              <a:t>Example 2</a:t>
            </a:r>
            <a:endParaRPr b="1" sz="1800">
              <a:solidFill>
                <a:schemeClr val="dk1"/>
              </a:solidFill>
              <a:latin typeface="Constantia"/>
              <a:ea typeface="Constantia"/>
              <a:cs typeface="Constantia"/>
              <a:sym typeface="Constantia"/>
            </a:endParaRPr>
          </a:p>
        </p:txBody>
      </p:sp>
      <p:pic>
        <p:nvPicPr>
          <p:cNvPr descr="pngfind.com-kingpin-png-4152286 (1).png" id="959" name="Google Shape;959;p82"/>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960" name="Google Shape;960;p82"/>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83"/>
          <p:cNvSpPr txBox="1"/>
          <p:nvPr>
            <p:ph type="title"/>
          </p:nvPr>
        </p:nvSpPr>
        <p:spPr>
          <a:xfrm>
            <a:off x="1043609" y="692697"/>
            <a:ext cx="7829551" cy="530225"/>
          </a:xfrm>
          <a:prstGeom prst="rect">
            <a:avLst/>
          </a:prstGeom>
          <a:noFill/>
          <a:ln>
            <a:noFill/>
          </a:ln>
        </p:spPr>
        <p:txBody>
          <a:bodyPr anchorCtr="0" anchor="b" bIns="0" lIns="0" spcFirstLastPara="1" rIns="0" wrap="square" tIns="45700">
            <a:normAutofit/>
          </a:bodyPr>
          <a:lstStyle/>
          <a:p>
            <a:pPr indent="0" lvl="0" marL="0" rtl="0" algn="l">
              <a:lnSpc>
                <a:spcPct val="93000"/>
              </a:lnSpc>
              <a:spcBef>
                <a:spcPts val="0"/>
              </a:spcBef>
              <a:spcAft>
                <a:spcPts val="0"/>
              </a:spcAft>
              <a:buClr>
                <a:srgbClr val="006600"/>
              </a:buClr>
              <a:buSzPts val="3000"/>
              <a:buFont typeface="Helvetica Neue"/>
              <a:buNone/>
            </a:pPr>
            <a:r>
              <a:rPr b="1" lang="en-US" sz="3000">
                <a:solidFill>
                  <a:srgbClr val="006600"/>
                </a:solidFill>
              </a:rPr>
              <a:t>Time Quantum and Context Switches</a:t>
            </a:r>
            <a:endParaRPr b="1" sz="3000">
              <a:solidFill>
                <a:srgbClr val="006600"/>
              </a:solidFill>
            </a:endParaRPr>
          </a:p>
        </p:txBody>
      </p:sp>
      <p:grpSp>
        <p:nvGrpSpPr>
          <p:cNvPr id="966" name="Google Shape;966;p83"/>
          <p:cNvGrpSpPr/>
          <p:nvPr/>
        </p:nvGrpSpPr>
        <p:grpSpPr>
          <a:xfrm>
            <a:off x="827585" y="2132857"/>
            <a:ext cx="7130676" cy="3045405"/>
            <a:chOff x="840" y="1291"/>
            <a:chExt cx="4173" cy="1744"/>
          </a:xfrm>
        </p:grpSpPr>
        <p:pic>
          <p:nvPicPr>
            <p:cNvPr id="967" name="Google Shape;967;p83"/>
            <p:cNvPicPr preferRelativeResize="0"/>
            <p:nvPr/>
          </p:nvPicPr>
          <p:blipFill rotWithShape="1">
            <a:blip r:embed="rId3">
              <a:alphaModFix/>
            </a:blip>
            <a:srcRect b="22532" l="380" r="567" t="22276"/>
            <a:stretch/>
          </p:blipFill>
          <p:spPr>
            <a:xfrm>
              <a:off x="840" y="1291"/>
              <a:ext cx="4173" cy="1744"/>
            </a:xfrm>
            <a:prstGeom prst="rect">
              <a:avLst/>
            </a:prstGeom>
            <a:noFill/>
            <a:ln>
              <a:noFill/>
            </a:ln>
          </p:spPr>
        </p:pic>
        <p:sp>
          <p:nvSpPr>
            <p:cNvPr id="968" name="Google Shape;968;p83"/>
            <p:cNvSpPr/>
            <p:nvPr/>
          </p:nvSpPr>
          <p:spPr>
            <a:xfrm>
              <a:off x="840" y="1291"/>
              <a:ext cx="4173" cy="1744"/>
            </a:xfrm>
            <a:prstGeom prst="roundRect">
              <a:avLst>
                <a:gd fmla="val 56" name="adj"/>
              </a:avLst>
            </a:prstGeom>
            <a:noFill/>
            <a:ln cap="flat" cmpd="sng" w="38150">
              <a:solidFill>
                <a:srgbClr val="CC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pic>
        <p:nvPicPr>
          <p:cNvPr descr="pngfind.com-kingpin-png-4152286 (1).png" id="969" name="Google Shape;969;p83"/>
          <p:cNvPicPr preferRelativeResize="0"/>
          <p:nvPr/>
        </p:nvPicPr>
        <p:blipFill rotWithShape="1">
          <a:blip r:embed="rId4">
            <a:alphaModFix/>
          </a:blip>
          <a:srcRect b="0" l="0" r="0" t="0"/>
          <a:stretch/>
        </p:blipFill>
        <p:spPr>
          <a:xfrm>
            <a:off x="7095579" y="260648"/>
            <a:ext cx="1625600" cy="533400"/>
          </a:xfrm>
          <a:prstGeom prst="rect">
            <a:avLst/>
          </a:prstGeom>
          <a:noFill/>
          <a:ln>
            <a:noFill/>
          </a:ln>
        </p:spPr>
      </p:pic>
      <p:sp>
        <p:nvSpPr>
          <p:cNvPr id="970" name="Google Shape;970;p83"/>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84"/>
          <p:cNvSpPr txBox="1"/>
          <p:nvPr>
            <p:ph type="title"/>
          </p:nvPr>
        </p:nvSpPr>
        <p:spPr>
          <a:xfrm>
            <a:off x="287016" y="548680"/>
            <a:ext cx="8856984" cy="1422648"/>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rgbClr val="006600"/>
              </a:buClr>
              <a:buSzPts val="2800"/>
              <a:buFont typeface="Calibri"/>
              <a:buNone/>
            </a:pPr>
            <a:r>
              <a:rPr b="1" lang="en-US" sz="2800">
                <a:solidFill>
                  <a:srgbClr val="006600"/>
                </a:solidFill>
              </a:rPr>
              <a:t>Round Robin (RR)  Scheduling</a:t>
            </a:r>
            <a:br>
              <a:rPr b="1" lang="en-US" sz="3200">
                <a:solidFill>
                  <a:srgbClr val="006600"/>
                </a:solidFill>
              </a:rPr>
            </a:br>
            <a:r>
              <a:rPr b="1" lang="en-US" sz="2400">
                <a:solidFill>
                  <a:srgbClr val="006600"/>
                </a:solidFill>
              </a:rPr>
              <a:t>Pros and Cons</a:t>
            </a:r>
            <a:endParaRPr b="1" sz="2400">
              <a:solidFill>
                <a:srgbClr val="006600"/>
              </a:solidFill>
            </a:endParaRPr>
          </a:p>
        </p:txBody>
      </p:sp>
      <p:sp>
        <p:nvSpPr>
          <p:cNvPr id="976" name="Google Shape;976;p84"/>
          <p:cNvSpPr txBox="1"/>
          <p:nvPr>
            <p:ph idx="1" type="body"/>
          </p:nvPr>
        </p:nvSpPr>
        <p:spPr>
          <a:xfrm>
            <a:off x="457200" y="2132856"/>
            <a:ext cx="8229600" cy="434414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70"/>
              <a:buNone/>
            </a:pPr>
            <a:r>
              <a:rPr lang="en-US" u="sng"/>
              <a:t>Advantages:</a:t>
            </a:r>
            <a:endParaRPr u="sng"/>
          </a:p>
          <a:p>
            <a:pPr indent="-274320" lvl="0" marL="274320" rtl="0" algn="l">
              <a:spcBef>
                <a:spcPts val="520"/>
              </a:spcBef>
              <a:spcAft>
                <a:spcPts val="0"/>
              </a:spcAft>
              <a:buSzPts val="2470"/>
              <a:buChar char="⚫"/>
            </a:pPr>
            <a:r>
              <a:rPr lang="en-US"/>
              <a:t>Fair for smaller tasks</a:t>
            </a:r>
            <a:endParaRPr/>
          </a:p>
          <a:p>
            <a:pPr indent="-117475" lvl="0" marL="274320" rtl="0" algn="l">
              <a:spcBef>
                <a:spcPts val="520"/>
              </a:spcBef>
              <a:spcAft>
                <a:spcPts val="0"/>
              </a:spcAft>
              <a:buSzPts val="2470"/>
              <a:buNone/>
            </a:pPr>
            <a:r>
              <a:t/>
            </a:r>
            <a:endParaRPr/>
          </a:p>
          <a:p>
            <a:pPr indent="0" lvl="0" marL="0" rtl="0" algn="l">
              <a:spcBef>
                <a:spcPts val="520"/>
              </a:spcBef>
              <a:spcAft>
                <a:spcPts val="0"/>
              </a:spcAft>
              <a:buSzPts val="2470"/>
              <a:buNone/>
            </a:pPr>
            <a:r>
              <a:rPr lang="en-US" u="sng"/>
              <a:t>Disadvantages:</a:t>
            </a:r>
            <a:endParaRPr u="sng"/>
          </a:p>
          <a:p>
            <a:pPr indent="-274320" lvl="0" marL="274320" rtl="0" algn="l">
              <a:spcBef>
                <a:spcPts val="520"/>
              </a:spcBef>
              <a:spcAft>
                <a:spcPts val="0"/>
              </a:spcAft>
              <a:buSzPts val="2470"/>
              <a:buChar char="⚫"/>
            </a:pPr>
            <a:r>
              <a:rPr lang="en-US"/>
              <a:t>More context switching</a:t>
            </a:r>
            <a:endParaRPr/>
          </a:p>
          <a:p>
            <a:pPr indent="-117475" lvl="0" marL="274320" rtl="0" algn="l">
              <a:spcBef>
                <a:spcPts val="520"/>
              </a:spcBef>
              <a:spcAft>
                <a:spcPts val="0"/>
              </a:spcAft>
              <a:buSzPts val="2470"/>
              <a:buNone/>
            </a:pPr>
            <a:r>
              <a:t/>
            </a:r>
            <a:endParaRPr/>
          </a:p>
          <a:p>
            <a:pPr indent="-117475" lvl="0" marL="274320" rtl="0" algn="l">
              <a:spcBef>
                <a:spcPts val="520"/>
              </a:spcBef>
              <a:spcAft>
                <a:spcPts val="0"/>
              </a:spcAft>
              <a:buSzPts val="2470"/>
              <a:buNone/>
            </a:pPr>
            <a:r>
              <a:t/>
            </a:r>
            <a:endParaRPr/>
          </a:p>
        </p:txBody>
      </p:sp>
      <p:pic>
        <p:nvPicPr>
          <p:cNvPr descr="pngfind.com-kingpin-png-4152286 (1).png" id="977" name="Google Shape;977;p84"/>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978" name="Google Shape;978;p8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85"/>
          <p:cNvSpPr txBox="1"/>
          <p:nvPr>
            <p:ph type="title"/>
          </p:nvPr>
        </p:nvSpPr>
        <p:spPr>
          <a:xfrm>
            <a:off x="685800" y="443136"/>
            <a:ext cx="8077200" cy="609600"/>
          </a:xfrm>
          <a:prstGeom prst="rect">
            <a:avLst/>
          </a:prstGeom>
          <a:noFill/>
          <a:ln>
            <a:noFill/>
          </a:ln>
        </p:spPr>
        <p:txBody>
          <a:bodyPr anchorCtr="0" anchor="b" bIns="0" lIns="0" spcFirstLastPara="1" rIns="0" wrap="square" tIns="45700">
            <a:normAutofit fontScale="90000"/>
          </a:bodyPr>
          <a:lstStyle/>
          <a:p>
            <a:pPr indent="0" lvl="0" marL="0" rtl="0" algn="l">
              <a:lnSpc>
                <a:spcPct val="93000"/>
              </a:lnSpc>
              <a:spcBef>
                <a:spcPts val="0"/>
              </a:spcBef>
              <a:spcAft>
                <a:spcPts val="0"/>
              </a:spcAft>
              <a:buClr>
                <a:srgbClr val="006600"/>
              </a:buClr>
              <a:buSzPct val="100000"/>
              <a:buFont typeface="Helvetica Neue"/>
              <a:buNone/>
            </a:pPr>
            <a:r>
              <a:rPr b="1" lang="en-US">
                <a:solidFill>
                  <a:srgbClr val="006600"/>
                </a:solidFill>
              </a:rPr>
              <a:t>Multi-level Queue Scheduling</a:t>
            </a:r>
            <a:endParaRPr b="1">
              <a:solidFill>
                <a:srgbClr val="006600"/>
              </a:solidFill>
            </a:endParaRPr>
          </a:p>
        </p:txBody>
      </p:sp>
      <p:sp>
        <p:nvSpPr>
          <p:cNvPr id="984" name="Google Shape;984;p85"/>
          <p:cNvSpPr txBox="1"/>
          <p:nvPr>
            <p:ph idx="1" type="body"/>
          </p:nvPr>
        </p:nvSpPr>
        <p:spPr>
          <a:xfrm>
            <a:off x="814388" y="1052736"/>
            <a:ext cx="7834312" cy="4357464"/>
          </a:xfrm>
          <a:prstGeom prst="rect">
            <a:avLst/>
          </a:prstGeom>
          <a:noFill/>
          <a:ln>
            <a:noFill/>
          </a:ln>
        </p:spPr>
        <p:txBody>
          <a:bodyPr anchorCtr="0" anchor="t" bIns="45700" lIns="91425" spcFirstLastPara="1" rIns="91425" wrap="square" tIns="45700">
            <a:normAutofit/>
          </a:bodyPr>
          <a:lstStyle/>
          <a:p>
            <a:pPr indent="-274320" lvl="0" marL="274320" rtl="0" algn="l">
              <a:lnSpc>
                <a:spcPct val="93000"/>
              </a:lnSpc>
              <a:spcBef>
                <a:spcPts val="0"/>
              </a:spcBef>
              <a:spcAft>
                <a:spcPts val="0"/>
              </a:spcAft>
              <a:buSzPts val="1900"/>
              <a:buChar char="⚫"/>
            </a:pPr>
            <a:r>
              <a:rPr lang="en-US" sz="2000"/>
              <a:t>Multi-level queue scheduling is used when processes can be classified into groups</a:t>
            </a:r>
            <a:endParaRPr sz="2000"/>
          </a:p>
          <a:p>
            <a:pPr indent="-247015" lvl="1" marL="640080" rtl="0" algn="l">
              <a:lnSpc>
                <a:spcPct val="93000"/>
              </a:lnSpc>
              <a:spcBef>
                <a:spcPts val="700"/>
              </a:spcBef>
              <a:spcAft>
                <a:spcPts val="0"/>
              </a:spcAft>
              <a:buSzPts val="1360"/>
              <a:buChar char="⚫"/>
            </a:pPr>
            <a:r>
              <a:rPr lang="en-US" sz="1600"/>
              <a:t>For example, foreground (interactive) processes and background (batch) processes</a:t>
            </a:r>
            <a:endParaRPr sz="1600"/>
          </a:p>
          <a:p>
            <a:pPr indent="-247015" lvl="2" marL="914400" rtl="0" algn="l">
              <a:lnSpc>
                <a:spcPct val="93000"/>
              </a:lnSpc>
              <a:spcBef>
                <a:spcPts val="700"/>
              </a:spcBef>
              <a:spcAft>
                <a:spcPts val="0"/>
              </a:spcAft>
              <a:buSzPts val="980"/>
              <a:buChar char="⚫"/>
            </a:pPr>
            <a:r>
              <a:rPr lang="en-US" sz="1400"/>
              <a:t>80% of the CPU time to foreground queue using RR.</a:t>
            </a:r>
            <a:endParaRPr sz="1400"/>
          </a:p>
          <a:p>
            <a:pPr indent="-247015" lvl="2" marL="914400" rtl="0" algn="l">
              <a:lnSpc>
                <a:spcPct val="93000"/>
              </a:lnSpc>
              <a:spcBef>
                <a:spcPts val="700"/>
              </a:spcBef>
              <a:spcAft>
                <a:spcPts val="0"/>
              </a:spcAft>
              <a:buSzPts val="980"/>
              <a:buChar char="⚫"/>
            </a:pPr>
            <a:r>
              <a:rPr lang="en-US" sz="1400"/>
              <a:t>20% of the CPU time to background queue using FCFS</a:t>
            </a:r>
            <a:endParaRPr sz="1400"/>
          </a:p>
        </p:txBody>
      </p:sp>
      <p:grpSp>
        <p:nvGrpSpPr>
          <p:cNvPr id="985" name="Google Shape;985;p85"/>
          <p:cNvGrpSpPr/>
          <p:nvPr/>
        </p:nvGrpSpPr>
        <p:grpSpPr>
          <a:xfrm>
            <a:off x="1715829" y="2852936"/>
            <a:ext cx="5305971" cy="3673071"/>
            <a:chOff x="1069" y="1766"/>
            <a:chExt cx="3472" cy="2424"/>
          </a:xfrm>
        </p:grpSpPr>
        <p:pic>
          <p:nvPicPr>
            <p:cNvPr id="986" name="Google Shape;986;p85"/>
            <p:cNvPicPr preferRelativeResize="0"/>
            <p:nvPr/>
          </p:nvPicPr>
          <p:blipFill rotWithShape="1">
            <a:blip r:embed="rId3">
              <a:alphaModFix/>
            </a:blip>
            <a:srcRect b="6743" l="232" r="455" t="6742"/>
            <a:stretch/>
          </p:blipFill>
          <p:spPr>
            <a:xfrm>
              <a:off x="1069" y="1908"/>
              <a:ext cx="3472" cy="2282"/>
            </a:xfrm>
            <a:prstGeom prst="rect">
              <a:avLst/>
            </a:prstGeom>
            <a:noFill/>
            <a:ln>
              <a:noFill/>
            </a:ln>
          </p:spPr>
        </p:pic>
        <p:sp>
          <p:nvSpPr>
            <p:cNvPr id="987" name="Google Shape;987;p85"/>
            <p:cNvSpPr/>
            <p:nvPr/>
          </p:nvSpPr>
          <p:spPr>
            <a:xfrm>
              <a:off x="1069" y="1766"/>
              <a:ext cx="3472" cy="2282"/>
            </a:xfrm>
            <a:prstGeom prst="roundRect">
              <a:avLst>
                <a:gd fmla="val 42" name="adj"/>
              </a:avLst>
            </a:prstGeom>
            <a:noFill/>
            <a:ln cap="flat" cmpd="sng" w="38150">
              <a:solidFill>
                <a:srgbClr val="CC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pic>
        <p:nvPicPr>
          <p:cNvPr descr="pngfind.com-kingpin-png-4152286 (1).png" id="988" name="Google Shape;988;p85"/>
          <p:cNvPicPr preferRelativeResize="0"/>
          <p:nvPr/>
        </p:nvPicPr>
        <p:blipFill rotWithShape="1">
          <a:blip r:embed="rId4">
            <a:alphaModFix/>
          </a:blip>
          <a:srcRect b="0" l="0" r="0" t="0"/>
          <a:stretch/>
        </p:blipFill>
        <p:spPr>
          <a:xfrm>
            <a:off x="7095579" y="260648"/>
            <a:ext cx="1625600" cy="533400"/>
          </a:xfrm>
          <a:prstGeom prst="rect">
            <a:avLst/>
          </a:prstGeom>
          <a:noFill/>
          <a:ln>
            <a:noFill/>
          </a:ln>
        </p:spPr>
      </p:pic>
      <p:sp>
        <p:nvSpPr>
          <p:cNvPr id="989" name="Google Shape;989;p85"/>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pic>
        <p:nvPicPr>
          <p:cNvPr id="994" name="Google Shape;994;p86"/>
          <p:cNvPicPr preferRelativeResize="0"/>
          <p:nvPr/>
        </p:nvPicPr>
        <p:blipFill rotWithShape="1">
          <a:blip r:embed="rId3">
            <a:alphaModFix/>
          </a:blip>
          <a:srcRect b="0" l="0" r="0" t="0"/>
          <a:stretch/>
        </p:blipFill>
        <p:spPr>
          <a:xfrm>
            <a:off x="2843808" y="3669779"/>
            <a:ext cx="3797541" cy="2999581"/>
          </a:xfrm>
          <a:prstGeom prst="rect">
            <a:avLst/>
          </a:prstGeom>
          <a:noFill/>
          <a:ln>
            <a:noFill/>
          </a:ln>
        </p:spPr>
      </p:pic>
      <p:sp>
        <p:nvSpPr>
          <p:cNvPr id="995" name="Google Shape;995;p86"/>
          <p:cNvSpPr txBox="1"/>
          <p:nvPr>
            <p:ph type="title"/>
          </p:nvPr>
        </p:nvSpPr>
        <p:spPr>
          <a:xfrm>
            <a:off x="323528" y="476673"/>
            <a:ext cx="8820472" cy="576064"/>
          </a:xfrm>
          <a:prstGeom prst="rect">
            <a:avLst/>
          </a:prstGeom>
          <a:noFill/>
          <a:ln>
            <a:noFill/>
          </a:ln>
        </p:spPr>
        <p:txBody>
          <a:bodyPr anchorCtr="0" anchor="b" bIns="0" lIns="0" spcFirstLastPara="1" rIns="0" wrap="square" tIns="45700">
            <a:normAutofit/>
          </a:bodyPr>
          <a:lstStyle/>
          <a:p>
            <a:pPr indent="0" lvl="0" marL="0" rtl="0" algn="l">
              <a:lnSpc>
                <a:spcPct val="93000"/>
              </a:lnSpc>
              <a:spcBef>
                <a:spcPts val="0"/>
              </a:spcBef>
              <a:spcAft>
                <a:spcPts val="0"/>
              </a:spcAft>
              <a:buClr>
                <a:srgbClr val="006600"/>
              </a:buClr>
              <a:buSzPts val="3200"/>
              <a:buFont typeface="Calibri"/>
              <a:buNone/>
            </a:pPr>
            <a:r>
              <a:rPr b="1" lang="en-US" sz="3200">
                <a:solidFill>
                  <a:srgbClr val="006600"/>
                </a:solidFill>
              </a:rPr>
              <a:t>Multilevel Feedback Queue Scheduling</a:t>
            </a:r>
            <a:endParaRPr b="1" sz="3200">
              <a:solidFill>
                <a:srgbClr val="006600"/>
              </a:solidFill>
            </a:endParaRPr>
          </a:p>
        </p:txBody>
      </p:sp>
      <p:sp>
        <p:nvSpPr>
          <p:cNvPr id="996" name="Google Shape;996;p86"/>
          <p:cNvSpPr txBox="1"/>
          <p:nvPr>
            <p:ph idx="1" type="body"/>
          </p:nvPr>
        </p:nvSpPr>
        <p:spPr>
          <a:xfrm>
            <a:off x="467544" y="1268760"/>
            <a:ext cx="8136904" cy="2208137"/>
          </a:xfrm>
          <a:prstGeom prst="rect">
            <a:avLst/>
          </a:prstGeom>
          <a:noFill/>
          <a:ln>
            <a:noFill/>
          </a:ln>
        </p:spPr>
        <p:txBody>
          <a:bodyPr anchorCtr="0" anchor="t" bIns="45700" lIns="91425" spcFirstLastPara="1" rIns="91425" wrap="square" tIns="45700">
            <a:normAutofit/>
          </a:bodyPr>
          <a:lstStyle/>
          <a:p>
            <a:pPr indent="-274320" lvl="0" marL="274320" rtl="0" algn="l">
              <a:lnSpc>
                <a:spcPct val="93000"/>
              </a:lnSpc>
              <a:spcBef>
                <a:spcPts val="0"/>
              </a:spcBef>
              <a:spcAft>
                <a:spcPts val="0"/>
              </a:spcAft>
              <a:buSzPts val="2090"/>
              <a:buChar char="⚫"/>
            </a:pPr>
            <a:r>
              <a:rPr lang="en-US" sz="2200"/>
              <a:t>In multi-level feedback queue scheduling, a process can move between the various queues</a:t>
            </a:r>
            <a:r>
              <a:rPr lang="en-US" sz="1600"/>
              <a:t>;</a:t>
            </a:r>
            <a:endParaRPr sz="1600"/>
          </a:p>
          <a:p>
            <a:pPr indent="-247015" lvl="1" marL="640080" rtl="0" algn="l">
              <a:spcBef>
                <a:spcPts val="700"/>
              </a:spcBef>
              <a:spcAft>
                <a:spcPts val="0"/>
              </a:spcAft>
              <a:buSzPts val="1190"/>
              <a:buChar char="⚫"/>
            </a:pPr>
            <a:r>
              <a:rPr lang="en-US" sz="1400"/>
              <a:t>A new job enters queue </a:t>
            </a:r>
            <a:r>
              <a:rPr i="1" lang="en-US" sz="1400"/>
              <a:t>Q</a:t>
            </a:r>
            <a:r>
              <a:rPr baseline="-25000" i="1" lang="en-US" sz="1400"/>
              <a:t>0</a:t>
            </a:r>
            <a:r>
              <a:rPr i="1" lang="en-US" sz="1400"/>
              <a:t> (RR) </a:t>
            </a:r>
            <a:r>
              <a:rPr lang="en-US" sz="1400"/>
              <a:t>and is placed at the end. When it gains the CPU, the job receives 8 milliseconds.  If it does not finish in 8 milliseconds, the job is moved to the end of queue </a:t>
            </a:r>
            <a:r>
              <a:rPr i="1" lang="en-US" sz="1400"/>
              <a:t>Q</a:t>
            </a:r>
            <a:r>
              <a:rPr baseline="-25000" lang="en-US" sz="1400"/>
              <a:t>1</a:t>
            </a:r>
            <a:r>
              <a:rPr lang="en-US" sz="1400"/>
              <a:t>.</a:t>
            </a:r>
            <a:endParaRPr sz="1400"/>
          </a:p>
          <a:p>
            <a:pPr indent="-247015" lvl="1" marL="640080" rtl="0" algn="l">
              <a:spcBef>
                <a:spcPts val="700"/>
              </a:spcBef>
              <a:spcAft>
                <a:spcPts val="0"/>
              </a:spcAft>
              <a:buSzPts val="1190"/>
              <a:buChar char="⚫"/>
            </a:pPr>
            <a:r>
              <a:rPr lang="en-US" sz="1400"/>
              <a:t>A </a:t>
            </a:r>
            <a:r>
              <a:rPr i="1" lang="en-US" sz="1400"/>
              <a:t>Q</a:t>
            </a:r>
            <a:r>
              <a:rPr baseline="-25000" lang="en-US" sz="1400"/>
              <a:t>1</a:t>
            </a:r>
            <a:r>
              <a:rPr lang="en-US" sz="1400"/>
              <a:t> (RR) job receives 16 milliseconds.  If it still does not complete, it is preempted and moved to queue </a:t>
            </a:r>
            <a:r>
              <a:rPr i="1" lang="en-US" sz="1400"/>
              <a:t>Q</a:t>
            </a:r>
            <a:r>
              <a:rPr baseline="-25000" lang="en-US" sz="1400"/>
              <a:t>2  </a:t>
            </a:r>
            <a:r>
              <a:rPr lang="en-US" sz="1400"/>
              <a:t>(FCFS).</a:t>
            </a:r>
            <a:endParaRPr sz="1400"/>
          </a:p>
        </p:txBody>
      </p:sp>
      <p:sp>
        <p:nvSpPr>
          <p:cNvPr id="997" name="Google Shape;997;p86"/>
          <p:cNvSpPr txBox="1"/>
          <p:nvPr/>
        </p:nvSpPr>
        <p:spPr>
          <a:xfrm>
            <a:off x="2997202" y="3476898"/>
            <a:ext cx="677863" cy="352149"/>
          </a:xfrm>
          <a:prstGeom prst="rect">
            <a:avLst/>
          </a:prstGeom>
          <a:noFill/>
          <a:ln>
            <a:noFill/>
          </a:ln>
        </p:spPr>
        <p:txBody>
          <a:bodyPr anchorCtr="0" anchor="t" bIns="46800" lIns="90000" spcFirstLastPara="1" rIns="90000" wrap="square" tIns="46800">
            <a:spAutoFit/>
          </a:bodyPr>
          <a:lstStyle/>
          <a:p>
            <a:pPr indent="0" lvl="0" marL="0" marR="0" rtl="0" algn="l">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Q</a:t>
            </a:r>
            <a:r>
              <a:rPr baseline="-25000" lang="en-US" sz="1800">
                <a:solidFill>
                  <a:schemeClr val="dk1"/>
                </a:solidFill>
                <a:latin typeface="Helvetica Neue"/>
                <a:ea typeface="Helvetica Neue"/>
                <a:cs typeface="Helvetica Neue"/>
                <a:sym typeface="Helvetica Neue"/>
              </a:rPr>
              <a:t>0</a:t>
            </a:r>
            <a:endParaRPr baseline="-25000" sz="1800">
              <a:solidFill>
                <a:schemeClr val="dk1"/>
              </a:solidFill>
              <a:latin typeface="Helvetica Neue"/>
              <a:ea typeface="Helvetica Neue"/>
              <a:cs typeface="Helvetica Neue"/>
              <a:sym typeface="Helvetica Neue"/>
            </a:endParaRPr>
          </a:p>
        </p:txBody>
      </p:sp>
      <p:sp>
        <p:nvSpPr>
          <p:cNvPr id="998" name="Google Shape;998;p86"/>
          <p:cNvSpPr txBox="1"/>
          <p:nvPr/>
        </p:nvSpPr>
        <p:spPr>
          <a:xfrm>
            <a:off x="2994026" y="4872311"/>
            <a:ext cx="677863" cy="352149"/>
          </a:xfrm>
          <a:prstGeom prst="rect">
            <a:avLst/>
          </a:prstGeom>
          <a:noFill/>
          <a:ln>
            <a:noFill/>
          </a:ln>
        </p:spPr>
        <p:txBody>
          <a:bodyPr anchorCtr="0" anchor="t" bIns="46800" lIns="90000" spcFirstLastPara="1" rIns="90000" wrap="square" tIns="46800">
            <a:spAutoFit/>
          </a:bodyPr>
          <a:lstStyle/>
          <a:p>
            <a:pPr indent="0" lvl="0" marL="0" marR="0" rtl="0" algn="l">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Q</a:t>
            </a:r>
            <a:r>
              <a:rPr baseline="-25000" lang="en-US" sz="1800">
                <a:solidFill>
                  <a:schemeClr val="dk1"/>
                </a:solidFill>
                <a:latin typeface="Helvetica Neue"/>
                <a:ea typeface="Helvetica Neue"/>
                <a:cs typeface="Helvetica Neue"/>
                <a:sym typeface="Helvetica Neue"/>
              </a:rPr>
              <a:t>1</a:t>
            </a:r>
            <a:endParaRPr baseline="-25000" sz="1800">
              <a:solidFill>
                <a:schemeClr val="dk1"/>
              </a:solidFill>
              <a:latin typeface="Helvetica Neue"/>
              <a:ea typeface="Helvetica Neue"/>
              <a:cs typeface="Helvetica Neue"/>
              <a:sym typeface="Helvetica Neue"/>
            </a:endParaRPr>
          </a:p>
        </p:txBody>
      </p:sp>
      <p:sp>
        <p:nvSpPr>
          <p:cNvPr id="999" name="Google Shape;999;p86"/>
          <p:cNvSpPr txBox="1"/>
          <p:nvPr/>
        </p:nvSpPr>
        <p:spPr>
          <a:xfrm>
            <a:off x="3008314" y="6283598"/>
            <a:ext cx="677863" cy="352149"/>
          </a:xfrm>
          <a:prstGeom prst="rect">
            <a:avLst/>
          </a:prstGeom>
          <a:noFill/>
          <a:ln>
            <a:noFill/>
          </a:ln>
        </p:spPr>
        <p:txBody>
          <a:bodyPr anchorCtr="0" anchor="t" bIns="46800" lIns="90000" spcFirstLastPara="1" rIns="90000" wrap="square" tIns="46800">
            <a:spAutoFit/>
          </a:bodyPr>
          <a:lstStyle/>
          <a:p>
            <a:pPr indent="0" lvl="0" marL="0" marR="0" rtl="0" algn="l">
              <a:lnSpc>
                <a:spcPct val="93000"/>
              </a:lnSpc>
              <a:spcBef>
                <a:spcPts val="0"/>
              </a:spcBef>
              <a:spcAft>
                <a:spcPts val="0"/>
              </a:spcAft>
              <a:buClr>
                <a:srgbClr val="000000"/>
              </a:buClr>
              <a:buSzPts val="1800"/>
              <a:buFont typeface="Helvetica Neue"/>
              <a:buNone/>
            </a:pPr>
            <a:r>
              <a:rPr lang="en-US" sz="1800">
                <a:solidFill>
                  <a:schemeClr val="dk1"/>
                </a:solidFill>
                <a:latin typeface="Helvetica Neue"/>
                <a:ea typeface="Helvetica Neue"/>
                <a:cs typeface="Helvetica Neue"/>
                <a:sym typeface="Helvetica Neue"/>
              </a:rPr>
              <a:t>Q</a:t>
            </a:r>
            <a:r>
              <a:rPr baseline="-25000" lang="en-US" sz="1800">
                <a:solidFill>
                  <a:schemeClr val="dk1"/>
                </a:solidFill>
                <a:latin typeface="Helvetica Neue"/>
                <a:ea typeface="Helvetica Neue"/>
                <a:cs typeface="Helvetica Neue"/>
                <a:sym typeface="Helvetica Neue"/>
              </a:rPr>
              <a:t>2</a:t>
            </a:r>
            <a:endParaRPr baseline="-25000" sz="1800">
              <a:solidFill>
                <a:schemeClr val="dk1"/>
              </a:solidFill>
              <a:latin typeface="Helvetica Neue"/>
              <a:ea typeface="Helvetica Neue"/>
              <a:cs typeface="Helvetica Neue"/>
              <a:sym typeface="Helvetica Neue"/>
            </a:endParaRPr>
          </a:p>
        </p:txBody>
      </p:sp>
      <p:pic>
        <p:nvPicPr>
          <p:cNvPr descr="pngfind.com-kingpin-png-4152286 (1).png" id="1000" name="Google Shape;1000;p86"/>
          <p:cNvPicPr preferRelativeResize="0"/>
          <p:nvPr/>
        </p:nvPicPr>
        <p:blipFill rotWithShape="1">
          <a:blip r:embed="rId4">
            <a:alphaModFix/>
          </a:blip>
          <a:srcRect b="0" l="0" r="0" t="0"/>
          <a:stretch/>
        </p:blipFill>
        <p:spPr>
          <a:xfrm>
            <a:off x="7095579" y="260648"/>
            <a:ext cx="1625600" cy="533400"/>
          </a:xfrm>
          <a:prstGeom prst="rect">
            <a:avLst/>
          </a:prstGeom>
          <a:noFill/>
          <a:ln>
            <a:noFill/>
          </a:ln>
        </p:spPr>
      </p:pic>
      <p:sp>
        <p:nvSpPr>
          <p:cNvPr id="1001" name="Google Shape;1001;p86"/>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87"/>
          <p:cNvSpPr txBox="1"/>
          <p:nvPr>
            <p:ph type="title"/>
          </p:nvPr>
        </p:nvSpPr>
        <p:spPr>
          <a:xfrm>
            <a:off x="901193" y="241077"/>
            <a:ext cx="7821612" cy="57626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Real-Time CPU Scheduling</a:t>
            </a:r>
            <a:endParaRPr/>
          </a:p>
        </p:txBody>
      </p:sp>
      <p:sp>
        <p:nvSpPr>
          <p:cNvPr id="1007" name="Google Shape;1007;p87"/>
          <p:cNvSpPr txBox="1"/>
          <p:nvPr>
            <p:ph idx="1" type="body"/>
          </p:nvPr>
        </p:nvSpPr>
        <p:spPr>
          <a:xfrm>
            <a:off x="143508" y="1196752"/>
            <a:ext cx="8856984" cy="5363864"/>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1900"/>
              <a:buChar char="⚫"/>
            </a:pPr>
            <a:r>
              <a:rPr b="1" lang="en-US" sz="2000"/>
              <a:t>CPU scheduling for real-time operating systems involves special issues</a:t>
            </a:r>
            <a:r>
              <a:rPr lang="en-US" sz="2000"/>
              <a:t>. </a:t>
            </a:r>
            <a:endParaRPr sz="2000"/>
          </a:p>
          <a:p>
            <a:pPr indent="-153670" lvl="0" marL="274320" rtl="0" algn="l">
              <a:spcBef>
                <a:spcPts val="400"/>
              </a:spcBef>
              <a:spcAft>
                <a:spcPts val="0"/>
              </a:spcAft>
              <a:buSzPts val="1900"/>
              <a:buNone/>
            </a:pPr>
            <a:r>
              <a:t/>
            </a:r>
            <a:endParaRPr sz="2000"/>
          </a:p>
          <a:p>
            <a:pPr indent="-274320" lvl="0" marL="274320" rtl="0" algn="l">
              <a:spcBef>
                <a:spcPts val="400"/>
              </a:spcBef>
              <a:spcAft>
                <a:spcPts val="0"/>
              </a:spcAft>
              <a:buSzPts val="1900"/>
              <a:buChar char="⚫"/>
            </a:pPr>
            <a:r>
              <a:rPr lang="en-US" sz="2000"/>
              <a:t>In general, we can distinguish between soft real-time systems and hard real-time systems. </a:t>
            </a:r>
            <a:endParaRPr sz="2000"/>
          </a:p>
          <a:p>
            <a:pPr indent="-153670" lvl="0" marL="274320" rtl="0" algn="l">
              <a:spcBef>
                <a:spcPts val="400"/>
              </a:spcBef>
              <a:spcAft>
                <a:spcPts val="0"/>
              </a:spcAft>
              <a:buSzPts val="1900"/>
              <a:buNone/>
            </a:pPr>
            <a:r>
              <a:t/>
            </a:r>
            <a:endParaRPr sz="2000"/>
          </a:p>
          <a:p>
            <a:pPr indent="-274320" lvl="0" marL="274320" rtl="0" algn="l">
              <a:spcBef>
                <a:spcPts val="400"/>
              </a:spcBef>
              <a:spcAft>
                <a:spcPts val="0"/>
              </a:spcAft>
              <a:buSzPts val="1900"/>
              <a:buChar char="⚫"/>
            </a:pPr>
            <a:r>
              <a:rPr b="1" lang="en-US" sz="2000"/>
              <a:t>Soft real-time systems</a:t>
            </a:r>
            <a:r>
              <a:rPr lang="en-US" sz="2000"/>
              <a:t> provide no guarantee as to when a critical real-time process will be scheduled. They guarantee only that the process will be given preference over noncritical processes. </a:t>
            </a:r>
            <a:endParaRPr sz="2000"/>
          </a:p>
          <a:p>
            <a:pPr indent="-153670" lvl="0" marL="274320" rtl="0" algn="l">
              <a:spcBef>
                <a:spcPts val="400"/>
              </a:spcBef>
              <a:spcAft>
                <a:spcPts val="0"/>
              </a:spcAft>
              <a:buSzPts val="1900"/>
              <a:buNone/>
            </a:pPr>
            <a:r>
              <a:t/>
            </a:r>
            <a:endParaRPr sz="2000"/>
          </a:p>
          <a:p>
            <a:pPr indent="-274320" lvl="0" marL="274320" rtl="0" algn="l">
              <a:spcBef>
                <a:spcPts val="400"/>
              </a:spcBef>
              <a:spcAft>
                <a:spcPts val="0"/>
              </a:spcAft>
              <a:buSzPts val="1900"/>
              <a:buChar char="⚫"/>
            </a:pPr>
            <a:r>
              <a:rPr b="1" lang="en-US" sz="2000"/>
              <a:t>Hard real-time systems </a:t>
            </a:r>
            <a:r>
              <a:rPr lang="en-US" sz="2000"/>
              <a:t>have stricter requirements. A task must be serviced by its deadline; service after the deadline has expired is the same as no service at all. </a:t>
            </a:r>
            <a:endParaRPr sz="2000"/>
          </a:p>
          <a:p>
            <a:pPr indent="-153670" lvl="0" marL="274320" rtl="0" algn="l">
              <a:spcBef>
                <a:spcPts val="400"/>
              </a:spcBef>
              <a:spcAft>
                <a:spcPts val="0"/>
              </a:spcAft>
              <a:buSzPts val="1900"/>
              <a:buNone/>
            </a:pPr>
            <a:r>
              <a:t/>
            </a:r>
            <a:endParaRPr sz="2000"/>
          </a:p>
          <a:p>
            <a:pPr indent="-274320" lvl="0" marL="274320" rtl="0" algn="l">
              <a:spcBef>
                <a:spcPts val="400"/>
              </a:spcBef>
              <a:spcAft>
                <a:spcPts val="0"/>
              </a:spcAft>
              <a:buSzPts val="1900"/>
              <a:buChar char="⚫"/>
            </a:pPr>
            <a:r>
              <a:rPr lang="en-US" sz="2000"/>
              <a:t>In this section, we explore several issues related to process scheduling in both soft and hard real-time operating systems</a:t>
            </a:r>
            <a:endParaRPr sz="2000"/>
          </a:p>
        </p:txBody>
      </p:sp>
      <p:pic>
        <p:nvPicPr>
          <p:cNvPr descr="pngfind.com-kingpin-png-4152286 (1).png" id="1008" name="Google Shape;1008;p87"/>
          <p:cNvPicPr preferRelativeResize="0"/>
          <p:nvPr/>
        </p:nvPicPr>
        <p:blipFill rotWithShape="1">
          <a:blip r:embed="rId3">
            <a:alphaModFix/>
          </a:blip>
          <a:srcRect b="0" l="0" r="0" t="0"/>
          <a:stretch/>
        </p:blipFill>
        <p:spPr>
          <a:xfrm>
            <a:off x="7131583" y="223912"/>
            <a:ext cx="1625600" cy="533400"/>
          </a:xfrm>
          <a:prstGeom prst="rect">
            <a:avLst/>
          </a:prstGeom>
          <a:noFill/>
          <a:ln>
            <a:noFill/>
          </a:ln>
        </p:spPr>
      </p:pic>
      <p:sp>
        <p:nvSpPr>
          <p:cNvPr id="1009" name="Google Shape;1009;p87"/>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88"/>
          <p:cNvSpPr txBox="1"/>
          <p:nvPr>
            <p:ph type="title"/>
          </p:nvPr>
        </p:nvSpPr>
        <p:spPr>
          <a:xfrm>
            <a:off x="865189" y="277814"/>
            <a:ext cx="7821612" cy="57626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Real-Time CPU Scheduling</a:t>
            </a:r>
            <a:endParaRPr/>
          </a:p>
        </p:txBody>
      </p:sp>
      <p:sp>
        <p:nvSpPr>
          <p:cNvPr id="1015" name="Google Shape;1015;p88"/>
          <p:cNvSpPr txBox="1"/>
          <p:nvPr>
            <p:ph idx="1" type="body"/>
          </p:nvPr>
        </p:nvSpPr>
        <p:spPr>
          <a:xfrm>
            <a:off x="103187" y="1233489"/>
            <a:ext cx="4252791" cy="5363864"/>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Two types of latencies affect performance</a:t>
            </a:r>
            <a:endParaRPr/>
          </a:p>
          <a:p>
            <a:pPr indent="-117475" lvl="0" marL="274320" rtl="0" algn="l">
              <a:spcBef>
                <a:spcPts val="520"/>
              </a:spcBef>
              <a:spcAft>
                <a:spcPts val="0"/>
              </a:spcAft>
              <a:buSzPts val="2470"/>
              <a:buNone/>
            </a:pPr>
            <a:r>
              <a:t/>
            </a:r>
            <a:endParaRPr/>
          </a:p>
          <a:p>
            <a:pPr indent="-247015" lvl="1" marL="640080" rtl="0" algn="l">
              <a:spcBef>
                <a:spcPts val="400"/>
              </a:spcBef>
              <a:spcAft>
                <a:spcPts val="0"/>
              </a:spcAft>
              <a:buSzPts val="1700"/>
              <a:buFont typeface="Arial"/>
              <a:buAutoNum type="arabicPeriod"/>
            </a:pPr>
            <a:r>
              <a:rPr b="1" lang="en-US" sz="2000"/>
              <a:t>Interrupt latency </a:t>
            </a:r>
            <a:r>
              <a:rPr lang="en-US" sz="2000"/>
              <a:t>– time from arrival of interrupt to start of routine that services interrupt</a:t>
            </a:r>
            <a:endParaRPr sz="2000"/>
          </a:p>
          <a:p>
            <a:pPr indent="-139065" lvl="1" marL="640080" rtl="0" algn="l">
              <a:spcBef>
                <a:spcPts val="400"/>
              </a:spcBef>
              <a:spcAft>
                <a:spcPts val="0"/>
              </a:spcAft>
              <a:buSzPts val="1700"/>
              <a:buFont typeface="Arial"/>
              <a:buNone/>
            </a:pPr>
            <a:r>
              <a:t/>
            </a:r>
            <a:endParaRPr sz="2000"/>
          </a:p>
          <a:p>
            <a:pPr indent="-247015" lvl="1" marL="640080" rtl="0" algn="l">
              <a:spcBef>
                <a:spcPts val="400"/>
              </a:spcBef>
              <a:spcAft>
                <a:spcPts val="0"/>
              </a:spcAft>
              <a:buSzPts val="1700"/>
              <a:buFont typeface="Arial"/>
              <a:buAutoNum type="arabicPeriod"/>
            </a:pPr>
            <a:r>
              <a:rPr b="1" lang="en-US" sz="2000"/>
              <a:t>Dispatch latency </a:t>
            </a:r>
            <a:r>
              <a:rPr lang="en-US" sz="2000"/>
              <a:t>– time for schedule to take current process off CPU and switch to another</a:t>
            </a:r>
            <a:endParaRPr sz="2000"/>
          </a:p>
          <a:p>
            <a:pPr indent="-117475" lvl="0" marL="274320" rtl="0" algn="l">
              <a:spcBef>
                <a:spcPts val="520"/>
              </a:spcBef>
              <a:spcAft>
                <a:spcPts val="0"/>
              </a:spcAft>
              <a:buSzPts val="2470"/>
              <a:buNone/>
            </a:pPr>
            <a:r>
              <a:t/>
            </a:r>
            <a:endParaRPr/>
          </a:p>
          <a:p>
            <a:pPr indent="-247015" lvl="1" marL="640080" rtl="0" algn="l">
              <a:spcBef>
                <a:spcPts val="480"/>
              </a:spcBef>
              <a:spcAft>
                <a:spcPts val="0"/>
              </a:spcAft>
              <a:buSzPts val="2040"/>
              <a:buFont typeface="Arial"/>
              <a:buNone/>
            </a:pPr>
            <a:r>
              <a:rPr lang="en-US"/>
              <a:t> </a:t>
            </a:r>
            <a:endParaRPr/>
          </a:p>
        </p:txBody>
      </p:sp>
      <p:pic>
        <p:nvPicPr>
          <p:cNvPr descr="Screen Shot 2012-12-17 at 8.37.21 PM.png" id="1016" name="Google Shape;1016;p88"/>
          <p:cNvPicPr preferRelativeResize="0"/>
          <p:nvPr/>
        </p:nvPicPr>
        <p:blipFill rotWithShape="1">
          <a:blip r:embed="rId3">
            <a:alphaModFix/>
          </a:blip>
          <a:srcRect b="0" l="0" r="0" t="0"/>
          <a:stretch/>
        </p:blipFill>
        <p:spPr>
          <a:xfrm>
            <a:off x="4227514" y="1233488"/>
            <a:ext cx="4813300" cy="4787799"/>
          </a:xfrm>
          <a:prstGeom prst="rect">
            <a:avLst/>
          </a:prstGeom>
          <a:noFill/>
          <a:ln>
            <a:noFill/>
          </a:ln>
        </p:spPr>
      </p:pic>
      <p:pic>
        <p:nvPicPr>
          <p:cNvPr descr="pngfind.com-kingpin-png-4152286 (1).png" id="1017" name="Google Shape;1017;p88"/>
          <p:cNvPicPr preferRelativeResize="0"/>
          <p:nvPr/>
        </p:nvPicPr>
        <p:blipFill rotWithShape="1">
          <a:blip r:embed="rId4">
            <a:alphaModFix/>
          </a:blip>
          <a:srcRect b="0" l="0" r="0" t="0"/>
          <a:stretch/>
        </p:blipFill>
        <p:spPr>
          <a:xfrm>
            <a:off x="7095579" y="260648"/>
            <a:ext cx="1625600" cy="533400"/>
          </a:xfrm>
          <a:prstGeom prst="rect">
            <a:avLst/>
          </a:prstGeom>
          <a:noFill/>
          <a:ln>
            <a:noFill/>
          </a:ln>
        </p:spPr>
      </p:pic>
      <p:sp>
        <p:nvSpPr>
          <p:cNvPr id="1018" name="Google Shape;1018;p88"/>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89"/>
          <p:cNvSpPr txBox="1"/>
          <p:nvPr>
            <p:ph type="title"/>
          </p:nvPr>
        </p:nvSpPr>
        <p:spPr>
          <a:xfrm>
            <a:off x="422823" y="551421"/>
            <a:ext cx="7821612" cy="57626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br>
              <a:rPr lang="en-US"/>
            </a:br>
            <a:br>
              <a:rPr lang="en-US"/>
            </a:br>
            <a:br>
              <a:rPr lang="en-US"/>
            </a:br>
            <a:br>
              <a:rPr lang="en-US"/>
            </a:br>
            <a:br>
              <a:rPr lang="en-US"/>
            </a:br>
            <a:br>
              <a:rPr lang="en-US"/>
            </a:br>
            <a:br>
              <a:rPr lang="en-US"/>
            </a:br>
            <a:r>
              <a:rPr lang="en-US"/>
              <a:t>Real-Time CPU Scheduling (Cont.)</a:t>
            </a:r>
            <a:endParaRPr/>
          </a:p>
        </p:txBody>
      </p:sp>
      <p:sp>
        <p:nvSpPr>
          <p:cNvPr id="1024" name="Google Shape;1024;p89"/>
          <p:cNvSpPr txBox="1"/>
          <p:nvPr>
            <p:ph idx="1" type="body"/>
          </p:nvPr>
        </p:nvSpPr>
        <p:spPr>
          <a:xfrm>
            <a:off x="0" y="1233489"/>
            <a:ext cx="3854451" cy="4530725"/>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80"/>
              <a:buChar char="⚫"/>
            </a:pPr>
            <a:r>
              <a:rPr lang="en-US" sz="2400"/>
              <a:t>Conflict phase of dispatch latency:</a:t>
            </a:r>
            <a:endParaRPr sz="2400"/>
          </a:p>
          <a:p>
            <a:pPr indent="-129540" lvl="0" marL="274320" rtl="0" algn="l">
              <a:spcBef>
                <a:spcPts val="480"/>
              </a:spcBef>
              <a:spcAft>
                <a:spcPts val="0"/>
              </a:spcAft>
              <a:buSzPts val="2280"/>
              <a:buNone/>
            </a:pPr>
            <a:r>
              <a:t/>
            </a:r>
            <a:endParaRPr sz="2400"/>
          </a:p>
          <a:p>
            <a:pPr indent="-247015" lvl="1" marL="640080" rtl="0" algn="l">
              <a:spcBef>
                <a:spcPts val="480"/>
              </a:spcBef>
              <a:spcAft>
                <a:spcPts val="0"/>
              </a:spcAft>
              <a:buSzPts val="2040"/>
              <a:buFont typeface="Arial"/>
              <a:buAutoNum type="arabicPeriod"/>
            </a:pPr>
            <a:r>
              <a:rPr lang="en-US"/>
              <a:t>Preemption of any process running in kernel mode</a:t>
            </a:r>
            <a:endParaRPr/>
          </a:p>
          <a:p>
            <a:pPr indent="-117475" lvl="1" marL="640080" rtl="0" algn="l">
              <a:spcBef>
                <a:spcPts val="480"/>
              </a:spcBef>
              <a:spcAft>
                <a:spcPts val="0"/>
              </a:spcAft>
              <a:buSzPts val="2040"/>
              <a:buFont typeface="Arial"/>
              <a:buNone/>
            </a:pPr>
            <a:r>
              <a:t/>
            </a:r>
            <a:endParaRPr/>
          </a:p>
          <a:p>
            <a:pPr indent="-247015" lvl="1" marL="640080" rtl="0" algn="l">
              <a:spcBef>
                <a:spcPts val="480"/>
              </a:spcBef>
              <a:spcAft>
                <a:spcPts val="0"/>
              </a:spcAft>
              <a:buSzPts val="2040"/>
              <a:buFont typeface="Arial"/>
              <a:buAutoNum type="arabicPeriod"/>
            </a:pPr>
            <a:r>
              <a:rPr lang="en-US"/>
              <a:t>Release by low-priority process of resources needed by high-priority processes</a:t>
            </a:r>
            <a:endParaRPr/>
          </a:p>
          <a:p>
            <a:pPr indent="-129540" lvl="0" marL="274320" rtl="0" algn="l">
              <a:spcBef>
                <a:spcPts val="480"/>
              </a:spcBef>
              <a:spcAft>
                <a:spcPts val="0"/>
              </a:spcAft>
              <a:buSzPts val="2280"/>
              <a:buNone/>
            </a:pPr>
            <a:r>
              <a:t/>
            </a:r>
            <a:endParaRPr sz="2400"/>
          </a:p>
          <a:p>
            <a:pPr indent="-247015" lvl="1" marL="640080" rtl="0" algn="l">
              <a:spcBef>
                <a:spcPts val="480"/>
              </a:spcBef>
              <a:spcAft>
                <a:spcPts val="0"/>
              </a:spcAft>
              <a:buSzPts val="2040"/>
              <a:buFont typeface="Arial"/>
              <a:buNone/>
            </a:pPr>
            <a:r>
              <a:rPr lang="en-US"/>
              <a:t> </a:t>
            </a:r>
            <a:endParaRPr/>
          </a:p>
        </p:txBody>
      </p:sp>
      <p:pic>
        <p:nvPicPr>
          <p:cNvPr descr="6_14.pdf" id="1025" name="Google Shape;1025;p89"/>
          <p:cNvPicPr preferRelativeResize="0"/>
          <p:nvPr/>
        </p:nvPicPr>
        <p:blipFill rotWithShape="1">
          <a:blip r:embed="rId3">
            <a:alphaModFix/>
          </a:blip>
          <a:srcRect b="0" l="0" r="0" t="0"/>
          <a:stretch/>
        </p:blipFill>
        <p:spPr>
          <a:xfrm>
            <a:off x="3854451" y="1384301"/>
            <a:ext cx="4572000" cy="3795713"/>
          </a:xfrm>
          <a:prstGeom prst="rect">
            <a:avLst/>
          </a:prstGeom>
          <a:noFill/>
          <a:ln>
            <a:noFill/>
          </a:ln>
        </p:spPr>
      </p:pic>
      <p:pic>
        <p:nvPicPr>
          <p:cNvPr descr="pngfind.com-kingpin-png-4152286 (1).png" id="1026" name="Google Shape;1026;p89"/>
          <p:cNvPicPr preferRelativeResize="0"/>
          <p:nvPr/>
        </p:nvPicPr>
        <p:blipFill rotWithShape="1">
          <a:blip r:embed="rId4">
            <a:alphaModFix/>
          </a:blip>
          <a:srcRect b="0" l="0" r="0" t="0"/>
          <a:stretch/>
        </p:blipFill>
        <p:spPr>
          <a:xfrm>
            <a:off x="7095579" y="260648"/>
            <a:ext cx="1625600" cy="533400"/>
          </a:xfrm>
          <a:prstGeom prst="rect">
            <a:avLst/>
          </a:prstGeom>
          <a:noFill/>
          <a:ln>
            <a:noFill/>
          </a:ln>
        </p:spPr>
      </p:pic>
      <p:sp>
        <p:nvSpPr>
          <p:cNvPr id="1027" name="Google Shape;1027;p89"/>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txBox="1"/>
          <p:nvPr>
            <p:ph idx="1" type="body"/>
          </p:nvPr>
        </p:nvSpPr>
        <p:spPr>
          <a:xfrm>
            <a:off x="457200" y="857232"/>
            <a:ext cx="8229600" cy="561976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70"/>
              <a:buNone/>
            </a:pPr>
            <a:r>
              <a:rPr b="1" lang="en-US"/>
              <a:t> Contd..</a:t>
            </a:r>
            <a:endParaRPr b="1"/>
          </a:p>
          <a:p>
            <a:pPr indent="0" lvl="0" marL="0" rtl="0" algn="l">
              <a:spcBef>
                <a:spcPts val="520"/>
              </a:spcBef>
              <a:spcAft>
                <a:spcPts val="0"/>
              </a:spcAft>
              <a:buSzPts val="2470"/>
              <a:buNone/>
            </a:pPr>
            <a:r>
              <a:t/>
            </a:r>
            <a:endParaRPr b="1"/>
          </a:p>
          <a:p>
            <a:pPr indent="0" lvl="0" marL="0" rtl="0" algn="l">
              <a:spcBef>
                <a:spcPts val="400"/>
              </a:spcBef>
              <a:spcAft>
                <a:spcPts val="0"/>
              </a:spcAft>
              <a:buSzPts val="1900"/>
              <a:buNone/>
            </a:pPr>
            <a:r>
              <a:rPr lang="en-US" sz="2000">
                <a:solidFill>
                  <a:srgbClr val="000000"/>
                </a:solidFill>
              </a:rPr>
              <a:t>Two variables are used:</a:t>
            </a:r>
            <a:endParaRPr sz="2000">
              <a:solidFill>
                <a:srgbClr val="000000"/>
              </a:solidFill>
            </a:endParaRPr>
          </a:p>
          <a:p>
            <a:pPr indent="-274320" lvl="0" marL="274320" rtl="0" algn="l">
              <a:lnSpc>
                <a:spcPct val="90000"/>
              </a:lnSpc>
              <a:spcBef>
                <a:spcPts val="400"/>
              </a:spcBef>
              <a:spcAft>
                <a:spcPts val="0"/>
              </a:spcAft>
              <a:buSzPts val="1900"/>
              <a:buNone/>
            </a:pPr>
            <a:r>
              <a:t/>
            </a:r>
            <a:endParaRPr sz="2000">
              <a:solidFill>
                <a:srgbClr val="000000"/>
              </a:solidFill>
            </a:endParaRPr>
          </a:p>
          <a:p>
            <a:pPr indent="-247015" lvl="1" marL="640080" rtl="0" algn="l">
              <a:lnSpc>
                <a:spcPct val="90000"/>
              </a:lnSpc>
              <a:spcBef>
                <a:spcPts val="400"/>
              </a:spcBef>
              <a:spcAft>
                <a:spcPts val="0"/>
              </a:spcAft>
              <a:buSzPts val="1700"/>
              <a:buChar char="⚫"/>
            </a:pPr>
            <a:r>
              <a:rPr b="1" lang="en-US" sz="2000">
                <a:latin typeface="Courier New"/>
                <a:ea typeface="Courier New"/>
                <a:cs typeface="Courier New"/>
                <a:sym typeface="Courier New"/>
              </a:rPr>
              <a:t>int turn </a:t>
            </a:r>
            <a:endParaRPr b="1" sz="2000">
              <a:latin typeface="Courier New"/>
              <a:ea typeface="Courier New"/>
              <a:cs typeface="Courier New"/>
              <a:sym typeface="Courier New"/>
            </a:endParaRPr>
          </a:p>
          <a:p>
            <a:pPr indent="-139065" lvl="1" marL="640080" rtl="0" algn="l">
              <a:lnSpc>
                <a:spcPct val="90000"/>
              </a:lnSpc>
              <a:spcBef>
                <a:spcPts val="400"/>
              </a:spcBef>
              <a:spcAft>
                <a:spcPts val="0"/>
              </a:spcAft>
              <a:buSzPts val="1700"/>
              <a:buNone/>
            </a:pPr>
            <a:r>
              <a:t/>
            </a:r>
            <a:endParaRPr b="1" sz="2000">
              <a:latin typeface="Courier New"/>
              <a:ea typeface="Courier New"/>
              <a:cs typeface="Courier New"/>
              <a:sym typeface="Courier New"/>
            </a:endParaRPr>
          </a:p>
          <a:p>
            <a:pPr indent="-247015" lvl="1" marL="640080" rtl="0" algn="l">
              <a:lnSpc>
                <a:spcPct val="90000"/>
              </a:lnSpc>
              <a:spcBef>
                <a:spcPts val="400"/>
              </a:spcBef>
              <a:spcAft>
                <a:spcPts val="0"/>
              </a:spcAft>
              <a:buSzPts val="1700"/>
              <a:buChar char="⚫"/>
            </a:pPr>
            <a:r>
              <a:rPr b="1" lang="en-US" sz="2000">
                <a:latin typeface="Courier New"/>
                <a:ea typeface="Courier New"/>
                <a:cs typeface="Courier New"/>
                <a:sym typeface="Courier New"/>
              </a:rPr>
              <a:t>boolean flag[2]</a:t>
            </a:r>
            <a:endParaRPr b="1" sz="2000">
              <a:latin typeface="Courier New"/>
              <a:ea typeface="Courier New"/>
              <a:cs typeface="Courier New"/>
              <a:sym typeface="Courier New"/>
            </a:endParaRPr>
          </a:p>
          <a:p>
            <a:pPr indent="-139065" lvl="1" marL="640080" rtl="0" algn="l">
              <a:lnSpc>
                <a:spcPct val="90000"/>
              </a:lnSpc>
              <a:spcBef>
                <a:spcPts val="400"/>
              </a:spcBef>
              <a:spcAft>
                <a:spcPts val="0"/>
              </a:spcAft>
              <a:buSzPts val="1700"/>
              <a:buNone/>
            </a:pPr>
            <a:r>
              <a:t/>
            </a:r>
            <a:endParaRPr b="1" sz="2000">
              <a:solidFill>
                <a:srgbClr val="000000"/>
              </a:solidFill>
            </a:endParaRPr>
          </a:p>
          <a:p>
            <a:pPr indent="-274320" lvl="0" marL="274320" rtl="0" algn="l">
              <a:lnSpc>
                <a:spcPct val="90000"/>
              </a:lnSpc>
              <a:spcBef>
                <a:spcPts val="400"/>
              </a:spcBef>
              <a:spcAft>
                <a:spcPts val="0"/>
              </a:spcAft>
              <a:buSzPts val="1900"/>
              <a:buFont typeface="Arial"/>
              <a:buNone/>
            </a:pPr>
            <a:r>
              <a:t/>
            </a:r>
            <a:endParaRPr b="1" sz="2000">
              <a:solidFill>
                <a:srgbClr val="000000"/>
              </a:solidFill>
              <a:latin typeface="Courier New"/>
              <a:ea typeface="Courier New"/>
              <a:cs typeface="Courier New"/>
              <a:sym typeface="Courier New"/>
            </a:endParaRPr>
          </a:p>
          <a:p>
            <a:pPr indent="-274320" lvl="0" marL="274320" rtl="0" algn="l">
              <a:lnSpc>
                <a:spcPct val="90000"/>
              </a:lnSpc>
              <a:spcBef>
                <a:spcPts val="400"/>
              </a:spcBef>
              <a:spcAft>
                <a:spcPts val="0"/>
              </a:spcAft>
              <a:buSzPts val="1900"/>
              <a:buFont typeface="Arial"/>
              <a:buNone/>
            </a:pPr>
            <a:r>
              <a:rPr b="1" lang="en-US" sz="2000">
                <a:solidFill>
                  <a:srgbClr val="000000"/>
                </a:solidFill>
                <a:latin typeface="Courier New"/>
                <a:ea typeface="Courier New"/>
                <a:cs typeface="Courier New"/>
                <a:sym typeface="Courier New"/>
              </a:rPr>
              <a:t>	</a:t>
            </a:r>
            <a:r>
              <a:rPr b="1" lang="en-US" sz="2000">
                <a:solidFill>
                  <a:srgbClr val="FF0000"/>
                </a:solidFill>
                <a:latin typeface="Courier New"/>
                <a:ea typeface="Courier New"/>
                <a:cs typeface="Courier New"/>
                <a:sym typeface="Courier New"/>
              </a:rPr>
              <a:t>flag[i] == true</a:t>
            </a:r>
            <a:r>
              <a:rPr lang="en-US" sz="2000">
                <a:solidFill>
                  <a:srgbClr val="FF0000"/>
                </a:solidFill>
              </a:rPr>
              <a:t> </a:t>
            </a:r>
            <a:r>
              <a:rPr lang="en-US" sz="2000">
                <a:solidFill>
                  <a:srgbClr val="000000"/>
                </a:solidFill>
              </a:rPr>
              <a:t>implies that process </a:t>
            </a:r>
            <a:r>
              <a:rPr b="1" i="1" lang="en-US" sz="2000">
                <a:solidFill>
                  <a:srgbClr val="000000"/>
                </a:solidFill>
                <a:latin typeface="Courier New"/>
                <a:ea typeface="Courier New"/>
                <a:cs typeface="Courier New"/>
                <a:sym typeface="Courier New"/>
              </a:rPr>
              <a:t>P</a:t>
            </a:r>
            <a:r>
              <a:rPr b="1" baseline="-25000" i="1" lang="en-US" sz="2000">
                <a:solidFill>
                  <a:srgbClr val="000000"/>
                </a:solidFill>
                <a:latin typeface="Courier New"/>
                <a:ea typeface="Courier New"/>
                <a:cs typeface="Courier New"/>
                <a:sym typeface="Courier New"/>
              </a:rPr>
              <a:t>i</a:t>
            </a:r>
            <a:r>
              <a:rPr i="1" lang="en-US" sz="2000">
                <a:solidFill>
                  <a:srgbClr val="000000"/>
                </a:solidFill>
              </a:rPr>
              <a:t> </a:t>
            </a:r>
            <a:r>
              <a:rPr lang="en-US" sz="2000">
                <a:solidFill>
                  <a:srgbClr val="000000"/>
                </a:solidFill>
              </a:rPr>
              <a:t>is ready to enter its critical section</a:t>
            </a:r>
            <a:endParaRPr sz="2000">
              <a:solidFill>
                <a:srgbClr val="000000"/>
              </a:solidFill>
            </a:endParaRPr>
          </a:p>
          <a:p>
            <a:pPr indent="-117475" lvl="0" marL="274320" rtl="0" algn="l">
              <a:spcBef>
                <a:spcPts val="520"/>
              </a:spcBef>
              <a:spcAft>
                <a:spcPts val="0"/>
              </a:spcAft>
              <a:buSzPts val="2470"/>
              <a:buNone/>
            </a:pPr>
            <a:r>
              <a:t/>
            </a:r>
            <a:endParaRPr/>
          </a:p>
        </p:txBody>
      </p:sp>
      <p:sp>
        <p:nvSpPr>
          <p:cNvPr id="178" name="Google Shape;178;p9"/>
          <p:cNvSpPr/>
          <p:nvPr/>
        </p:nvSpPr>
        <p:spPr>
          <a:xfrm>
            <a:off x="2500298" y="2786058"/>
            <a:ext cx="5857916" cy="318001"/>
          </a:xfrm>
          <a:prstGeom prst="rect">
            <a:avLst/>
          </a:prstGeom>
          <a:solidFill>
            <a:srgbClr val="8EC5F7"/>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onstantia"/>
                <a:ea typeface="Constantia"/>
                <a:cs typeface="Constantia"/>
                <a:sym typeface="Constantia"/>
              </a:rPr>
              <a:t>Turn 🡪 whose turn to enter critical section</a:t>
            </a:r>
            <a:endParaRPr sz="1400">
              <a:solidFill>
                <a:schemeClr val="dk1"/>
              </a:solidFill>
              <a:latin typeface="Constantia"/>
              <a:ea typeface="Constantia"/>
              <a:cs typeface="Constantia"/>
              <a:sym typeface="Constantia"/>
            </a:endParaRPr>
          </a:p>
        </p:txBody>
      </p:sp>
      <p:sp>
        <p:nvSpPr>
          <p:cNvPr id="179" name="Google Shape;179;p9"/>
          <p:cNvSpPr/>
          <p:nvPr/>
        </p:nvSpPr>
        <p:spPr>
          <a:xfrm>
            <a:off x="2500298" y="3643314"/>
            <a:ext cx="6009487" cy="288032"/>
          </a:xfrm>
          <a:prstGeom prst="rect">
            <a:avLst/>
          </a:prstGeom>
          <a:solidFill>
            <a:srgbClr val="FFCC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onstantia"/>
                <a:ea typeface="Constantia"/>
                <a:cs typeface="Constantia"/>
                <a:sym typeface="Constantia"/>
              </a:rPr>
              <a:t>Flag 🡪to indicate if the process is ready to enter critical section</a:t>
            </a:r>
            <a:endParaRPr sz="1400">
              <a:solidFill>
                <a:schemeClr val="dk1"/>
              </a:solidFill>
              <a:latin typeface="Constantia"/>
              <a:ea typeface="Constantia"/>
              <a:cs typeface="Constantia"/>
              <a:sym typeface="Constantia"/>
            </a:endParaRPr>
          </a:p>
        </p:txBody>
      </p:sp>
      <p:sp>
        <p:nvSpPr>
          <p:cNvPr id="180" name="Google Shape;180;p9"/>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pngfind.com-kingpin-png-4152286 (1).png" id="181" name="Google Shape;181;p9"/>
          <p:cNvPicPr preferRelativeResize="0"/>
          <p:nvPr/>
        </p:nvPicPr>
        <p:blipFill rotWithShape="1">
          <a:blip r:embed="rId3">
            <a:alphaModFix/>
          </a:blip>
          <a:srcRect b="0" l="0" r="0" t="0"/>
          <a:stretch/>
        </p:blipFill>
        <p:spPr>
          <a:xfrm>
            <a:off x="7115507" y="466708"/>
            <a:ext cx="1625600" cy="53340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90"/>
          <p:cNvSpPr txBox="1"/>
          <p:nvPr>
            <p:ph type="title"/>
          </p:nvPr>
        </p:nvSpPr>
        <p:spPr>
          <a:xfrm>
            <a:off x="865189" y="277814"/>
            <a:ext cx="7821612" cy="57626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Priority-based Scheduling</a:t>
            </a:r>
            <a:endParaRPr/>
          </a:p>
        </p:txBody>
      </p:sp>
      <p:sp>
        <p:nvSpPr>
          <p:cNvPr id="1033" name="Google Shape;1033;p90"/>
          <p:cNvSpPr txBox="1"/>
          <p:nvPr>
            <p:ph idx="1" type="body"/>
          </p:nvPr>
        </p:nvSpPr>
        <p:spPr>
          <a:xfrm>
            <a:off x="0" y="1195388"/>
            <a:ext cx="8964488" cy="5113932"/>
          </a:xfrm>
          <a:prstGeom prst="rect">
            <a:avLst/>
          </a:prstGeom>
          <a:noFill/>
          <a:ln>
            <a:noFill/>
          </a:ln>
        </p:spPr>
        <p:txBody>
          <a:bodyPr anchorCtr="0" anchor="t" bIns="45700" lIns="91425" spcFirstLastPara="1" rIns="91425" wrap="square" tIns="45700">
            <a:normAutofit fontScale="85000" lnSpcReduction="20000"/>
          </a:bodyPr>
          <a:lstStyle/>
          <a:p>
            <a:pPr indent="-136905" lvl="1" marL="640080" rtl="0" algn="just">
              <a:spcBef>
                <a:spcPts val="0"/>
              </a:spcBef>
              <a:spcAft>
                <a:spcPts val="0"/>
              </a:spcAft>
              <a:buSzPct val="85000"/>
              <a:buNone/>
            </a:pPr>
            <a:r>
              <a:t/>
            </a:r>
            <a:endParaRPr/>
          </a:p>
          <a:p>
            <a:pPr indent="-247014" lvl="1" marL="640080" rtl="0" algn="just">
              <a:spcBef>
                <a:spcPts val="408"/>
              </a:spcBef>
              <a:spcAft>
                <a:spcPts val="0"/>
              </a:spcAft>
              <a:buSzPct val="85000"/>
              <a:buChar char="⚫"/>
            </a:pPr>
            <a:r>
              <a:rPr lang="en-US"/>
              <a:t>The most important feature of a real-time operating system is to </a:t>
            </a:r>
            <a:r>
              <a:rPr b="1" lang="en-US"/>
              <a:t>respond immediately to a real-time process as soon as that process requires the CPU</a:t>
            </a:r>
            <a:r>
              <a:rPr lang="en-US"/>
              <a:t>. </a:t>
            </a:r>
            <a:endParaRPr/>
          </a:p>
          <a:p>
            <a:pPr indent="-136905" lvl="1" marL="640080" rtl="0" algn="just">
              <a:spcBef>
                <a:spcPts val="408"/>
              </a:spcBef>
              <a:spcAft>
                <a:spcPts val="0"/>
              </a:spcAft>
              <a:buSzPct val="85000"/>
              <a:buNone/>
            </a:pPr>
            <a:r>
              <a:t/>
            </a:r>
            <a:endParaRPr/>
          </a:p>
          <a:p>
            <a:pPr indent="-247014" lvl="1" marL="640080" rtl="0" algn="just">
              <a:spcBef>
                <a:spcPts val="408"/>
              </a:spcBef>
              <a:spcAft>
                <a:spcPts val="0"/>
              </a:spcAft>
              <a:buSzPct val="85000"/>
              <a:buChar char="⚫"/>
            </a:pPr>
            <a:r>
              <a:rPr lang="en-US"/>
              <a:t>As a result the scheduler for a real-time operating system must support a </a:t>
            </a:r>
            <a:r>
              <a:rPr b="1" lang="en-US"/>
              <a:t>priority-based algorithm with preemption</a:t>
            </a:r>
            <a:r>
              <a:rPr lang="en-US"/>
              <a:t>.</a:t>
            </a:r>
            <a:endParaRPr/>
          </a:p>
          <a:p>
            <a:pPr indent="-136905" lvl="1" marL="640080" rtl="0" algn="just">
              <a:spcBef>
                <a:spcPts val="408"/>
              </a:spcBef>
              <a:spcAft>
                <a:spcPts val="0"/>
              </a:spcAft>
              <a:buSzPct val="85000"/>
              <a:buNone/>
            </a:pPr>
            <a:r>
              <a:t/>
            </a:r>
            <a:endParaRPr/>
          </a:p>
          <a:p>
            <a:pPr indent="-247014" lvl="1" marL="640080" rtl="0" algn="just">
              <a:spcBef>
                <a:spcPts val="408"/>
              </a:spcBef>
              <a:spcAft>
                <a:spcPts val="0"/>
              </a:spcAft>
              <a:buSzPct val="85000"/>
              <a:buChar char="⚫"/>
            </a:pPr>
            <a:r>
              <a:rPr lang="en-US"/>
              <a:t> Recall that priority-based scheduling algorithm </a:t>
            </a:r>
            <a:r>
              <a:rPr b="1" lang="en-US"/>
              <a:t>assign each process a priority based on its importance;</a:t>
            </a:r>
            <a:r>
              <a:rPr lang="en-US"/>
              <a:t> more are assigned higher priorities than those deemed less important.</a:t>
            </a:r>
            <a:endParaRPr/>
          </a:p>
          <a:p>
            <a:pPr indent="-136905" lvl="1" marL="640080" rtl="0" algn="just">
              <a:spcBef>
                <a:spcPts val="408"/>
              </a:spcBef>
              <a:spcAft>
                <a:spcPts val="0"/>
              </a:spcAft>
              <a:buSzPct val="85000"/>
              <a:buNone/>
            </a:pPr>
            <a:r>
              <a:t/>
            </a:r>
            <a:endParaRPr/>
          </a:p>
          <a:p>
            <a:pPr indent="-247014" lvl="1" marL="640080" rtl="0" algn="just">
              <a:spcBef>
                <a:spcPts val="408"/>
              </a:spcBef>
              <a:spcAft>
                <a:spcPts val="0"/>
              </a:spcAft>
              <a:buSzPct val="85000"/>
              <a:buChar char="⚫"/>
            </a:pPr>
            <a:r>
              <a:rPr lang="en-US"/>
              <a:t> If the scheduler also supports preemption, a process currently running on the CPU will preempted if a higher-priority process becomes available to run.</a:t>
            </a:r>
            <a:endParaRPr/>
          </a:p>
          <a:p>
            <a:pPr indent="-141001" lvl="0" marL="274320" rtl="0" algn="just">
              <a:spcBef>
                <a:spcPts val="442"/>
              </a:spcBef>
              <a:spcAft>
                <a:spcPts val="0"/>
              </a:spcAft>
              <a:buSzPct val="95000"/>
              <a:buNone/>
            </a:pPr>
            <a:r>
              <a:t/>
            </a:r>
            <a:endParaRPr/>
          </a:p>
          <a:p>
            <a:pPr indent="-247015" lvl="1" marL="640080" rtl="0" algn="just">
              <a:spcBef>
                <a:spcPts val="408"/>
              </a:spcBef>
              <a:spcAft>
                <a:spcPts val="0"/>
              </a:spcAft>
              <a:buSzPct val="85000"/>
              <a:buFont typeface="Arial"/>
              <a:buNone/>
            </a:pPr>
            <a:r>
              <a:rPr lang="en-US"/>
              <a:t> </a:t>
            </a:r>
            <a:endParaRPr/>
          </a:p>
        </p:txBody>
      </p:sp>
      <p:pic>
        <p:nvPicPr>
          <p:cNvPr descr="pngfind.com-kingpin-png-4152286 (1).png" id="1034" name="Google Shape;1034;p90"/>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035" name="Google Shape;1035;p90"/>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91"/>
          <p:cNvSpPr txBox="1"/>
          <p:nvPr>
            <p:ph type="title"/>
          </p:nvPr>
        </p:nvSpPr>
        <p:spPr>
          <a:xfrm>
            <a:off x="865189" y="277814"/>
            <a:ext cx="7821612" cy="57626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Priority-based Scheduling</a:t>
            </a:r>
            <a:endParaRPr/>
          </a:p>
        </p:txBody>
      </p:sp>
      <p:sp>
        <p:nvSpPr>
          <p:cNvPr id="1041" name="Google Shape;1041;p91"/>
          <p:cNvSpPr txBox="1"/>
          <p:nvPr>
            <p:ph idx="1" type="body"/>
          </p:nvPr>
        </p:nvSpPr>
        <p:spPr>
          <a:xfrm>
            <a:off x="107504" y="1195389"/>
            <a:ext cx="8736459" cy="5662612"/>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spcBef>
                <a:spcPts val="0"/>
              </a:spcBef>
              <a:spcAft>
                <a:spcPts val="0"/>
              </a:spcAft>
              <a:buSzPct val="95000"/>
              <a:buChar char="⚫"/>
            </a:pPr>
            <a:r>
              <a:rPr lang="en-US" sz="2400"/>
              <a:t>Before we proceed with the details of the individual schedulers, how we must </a:t>
            </a:r>
            <a:r>
              <a:rPr b="1" lang="en-US" sz="2400"/>
              <a:t>define certain characteristics of the processes that are to be scheduled</a:t>
            </a:r>
            <a:r>
              <a:rPr lang="en-US" sz="2400"/>
              <a:t>.</a:t>
            </a:r>
            <a:endParaRPr sz="2400"/>
          </a:p>
          <a:p>
            <a:pPr indent="-140398" lvl="0" marL="274320" rtl="0" algn="l">
              <a:spcBef>
                <a:spcPts val="444"/>
              </a:spcBef>
              <a:spcAft>
                <a:spcPts val="0"/>
              </a:spcAft>
              <a:buSzPct val="95000"/>
              <a:buNone/>
            </a:pPr>
            <a:r>
              <a:t/>
            </a:r>
            <a:endParaRPr sz="2400"/>
          </a:p>
          <a:p>
            <a:pPr indent="-274320" lvl="0" marL="274320" rtl="0" algn="l">
              <a:spcBef>
                <a:spcPts val="444"/>
              </a:spcBef>
              <a:spcAft>
                <a:spcPts val="0"/>
              </a:spcAft>
              <a:buSzPct val="95000"/>
              <a:buChar char="⚫"/>
            </a:pPr>
            <a:r>
              <a:rPr lang="en-US" sz="2400"/>
              <a:t>Periodic processes require the CPU at specified intervals (periods). </a:t>
            </a:r>
            <a:endParaRPr sz="2400"/>
          </a:p>
          <a:p>
            <a:pPr indent="-140398" lvl="0" marL="274320" rtl="0" algn="l">
              <a:spcBef>
                <a:spcPts val="444"/>
              </a:spcBef>
              <a:spcAft>
                <a:spcPts val="0"/>
              </a:spcAft>
              <a:buSzPct val="95000"/>
              <a:buNone/>
            </a:pPr>
            <a:r>
              <a:t/>
            </a:r>
            <a:endParaRPr sz="2400"/>
          </a:p>
          <a:p>
            <a:pPr indent="-274320" lvl="0" marL="274320" rtl="0" algn="l">
              <a:spcBef>
                <a:spcPts val="444"/>
              </a:spcBef>
              <a:spcAft>
                <a:spcPts val="0"/>
              </a:spcAft>
              <a:buSzPct val="95000"/>
              <a:buChar char="⚫"/>
            </a:pPr>
            <a:r>
              <a:rPr b="1" lang="en-US" sz="2400"/>
              <a:t>p is the duration of the period. </a:t>
            </a:r>
            <a:endParaRPr b="1" sz="2400"/>
          </a:p>
          <a:p>
            <a:pPr indent="-140398" lvl="0" marL="274320" rtl="0" algn="l">
              <a:spcBef>
                <a:spcPts val="444"/>
              </a:spcBef>
              <a:spcAft>
                <a:spcPts val="0"/>
              </a:spcAft>
              <a:buSzPct val="95000"/>
              <a:buNone/>
            </a:pPr>
            <a:r>
              <a:t/>
            </a:r>
            <a:endParaRPr b="1" sz="2400"/>
          </a:p>
          <a:p>
            <a:pPr indent="-274320" lvl="0" marL="274320" rtl="0" algn="l">
              <a:spcBef>
                <a:spcPts val="444"/>
              </a:spcBef>
              <a:spcAft>
                <a:spcPts val="0"/>
              </a:spcAft>
              <a:buSzPct val="95000"/>
              <a:buChar char="⚫"/>
            </a:pPr>
            <a:r>
              <a:rPr b="1" lang="en-US" sz="2400"/>
              <a:t>d is the deadline </a:t>
            </a:r>
            <a:r>
              <a:rPr lang="en-US" sz="2400"/>
              <a:t>by when the process must be serviced.</a:t>
            </a:r>
            <a:endParaRPr sz="2400"/>
          </a:p>
          <a:p>
            <a:pPr indent="-140398" lvl="0" marL="274320" rtl="0" algn="l">
              <a:spcBef>
                <a:spcPts val="444"/>
              </a:spcBef>
              <a:spcAft>
                <a:spcPts val="0"/>
              </a:spcAft>
              <a:buSzPct val="95000"/>
              <a:buNone/>
            </a:pPr>
            <a:r>
              <a:t/>
            </a:r>
            <a:endParaRPr sz="2400"/>
          </a:p>
          <a:p>
            <a:pPr indent="-274320" lvl="0" marL="274320" rtl="0" algn="l">
              <a:spcBef>
                <a:spcPts val="444"/>
              </a:spcBef>
              <a:spcAft>
                <a:spcPts val="0"/>
              </a:spcAft>
              <a:buSzPct val="95000"/>
              <a:buChar char="⚫"/>
            </a:pPr>
            <a:r>
              <a:rPr lang="en-US" sz="2400"/>
              <a:t> </a:t>
            </a:r>
            <a:r>
              <a:rPr b="1" lang="en-US" sz="2400"/>
              <a:t>t is the processing time.</a:t>
            </a:r>
            <a:endParaRPr b="1" sz="2400"/>
          </a:p>
          <a:p>
            <a:pPr indent="-140398" lvl="0" marL="274320" rtl="0" algn="l">
              <a:spcBef>
                <a:spcPts val="444"/>
              </a:spcBef>
              <a:spcAft>
                <a:spcPts val="0"/>
              </a:spcAft>
              <a:buSzPct val="95000"/>
              <a:buNone/>
            </a:pPr>
            <a:r>
              <a:t/>
            </a:r>
            <a:endParaRPr b="1" sz="2400"/>
          </a:p>
          <a:p>
            <a:pPr indent="-274320" lvl="0" marL="274320" rtl="0" algn="l">
              <a:spcBef>
                <a:spcPts val="444"/>
              </a:spcBef>
              <a:spcAft>
                <a:spcPts val="0"/>
              </a:spcAft>
              <a:buSzPct val="95000"/>
              <a:buChar char="⚫"/>
            </a:pPr>
            <a:r>
              <a:rPr lang="en-US" sz="2400"/>
              <a:t>The </a:t>
            </a:r>
            <a:r>
              <a:rPr b="1" lang="en-US" sz="2400"/>
              <a:t>relationship of the processing time, the deadline, and the period can be expressed as  0 ≤ </a:t>
            </a:r>
            <a:r>
              <a:rPr b="1" i="1" lang="en-US" sz="2400"/>
              <a:t>t</a:t>
            </a:r>
            <a:r>
              <a:rPr b="1" lang="en-US" sz="2400"/>
              <a:t> ≤ </a:t>
            </a:r>
            <a:r>
              <a:rPr b="1" i="1" lang="en-US" sz="2400"/>
              <a:t>d</a:t>
            </a:r>
            <a:r>
              <a:rPr b="1" lang="en-US" sz="2400"/>
              <a:t> ≤ </a:t>
            </a:r>
            <a:r>
              <a:rPr b="1" i="1" lang="en-US" sz="2400"/>
              <a:t>p.</a:t>
            </a:r>
            <a:endParaRPr b="1" i="1" sz="2400"/>
          </a:p>
          <a:p>
            <a:pPr indent="-140398" lvl="0" marL="274320" rtl="0" algn="l">
              <a:spcBef>
                <a:spcPts val="444"/>
              </a:spcBef>
              <a:spcAft>
                <a:spcPts val="0"/>
              </a:spcAft>
              <a:buSzPct val="95000"/>
              <a:buNone/>
            </a:pPr>
            <a:r>
              <a:t/>
            </a:r>
            <a:endParaRPr sz="2400"/>
          </a:p>
          <a:p>
            <a:pPr indent="-247015" lvl="1" marL="640080" rtl="0" algn="l">
              <a:spcBef>
                <a:spcPts val="444"/>
              </a:spcBef>
              <a:spcAft>
                <a:spcPts val="0"/>
              </a:spcAft>
              <a:buSzPct val="85000"/>
              <a:buFont typeface="Arial"/>
              <a:buNone/>
            </a:pPr>
            <a:r>
              <a:rPr lang="en-US"/>
              <a:t> </a:t>
            </a:r>
            <a:endParaRPr/>
          </a:p>
        </p:txBody>
      </p:sp>
      <p:pic>
        <p:nvPicPr>
          <p:cNvPr descr="pngfind.com-kingpin-png-4152286 (1).png" id="1042" name="Google Shape;1042;p91"/>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043" name="Google Shape;1043;p91"/>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92"/>
          <p:cNvSpPr txBox="1"/>
          <p:nvPr>
            <p:ph type="title"/>
          </p:nvPr>
        </p:nvSpPr>
        <p:spPr>
          <a:xfrm>
            <a:off x="865189" y="277814"/>
            <a:ext cx="7821612" cy="576262"/>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Priority-based Scheduling</a:t>
            </a:r>
            <a:endParaRPr/>
          </a:p>
        </p:txBody>
      </p:sp>
      <p:pic>
        <p:nvPicPr>
          <p:cNvPr descr="pngfind.com-kingpin-png-4152286 (1).png" id="1049" name="Google Shape;1049;p92"/>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pic>
        <p:nvPicPr>
          <p:cNvPr descr="periodic task" id="1050" name="Google Shape;1050;p92"/>
          <p:cNvPicPr preferRelativeResize="0"/>
          <p:nvPr>
            <p:ph idx="1" type="body"/>
          </p:nvPr>
        </p:nvPicPr>
        <p:blipFill rotWithShape="1">
          <a:blip r:embed="rId4">
            <a:alphaModFix/>
          </a:blip>
          <a:srcRect b="0" l="0" r="0" t="0"/>
          <a:stretch/>
        </p:blipFill>
        <p:spPr>
          <a:xfrm>
            <a:off x="395536" y="1196752"/>
            <a:ext cx="8568952" cy="4536504"/>
          </a:xfrm>
          <a:prstGeom prst="rect">
            <a:avLst/>
          </a:prstGeom>
          <a:noFill/>
          <a:ln>
            <a:noFill/>
          </a:ln>
        </p:spPr>
      </p:pic>
      <p:sp>
        <p:nvSpPr>
          <p:cNvPr id="1051" name="Google Shape;1051;p92"/>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93"/>
          <p:cNvSpPr txBox="1"/>
          <p:nvPr>
            <p:ph type="title"/>
          </p:nvPr>
        </p:nvSpPr>
        <p:spPr>
          <a:xfrm>
            <a:off x="876301" y="277814"/>
            <a:ext cx="7810500" cy="576262"/>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000"/>
              <a:buFont typeface="Calibri"/>
              <a:buNone/>
            </a:pPr>
            <a:r>
              <a:rPr lang="en-US" sz="4000"/>
              <a:t>Rate Monotonic Scheduling</a:t>
            </a:r>
            <a:endParaRPr sz="4000"/>
          </a:p>
        </p:txBody>
      </p:sp>
      <p:sp>
        <p:nvSpPr>
          <p:cNvPr id="1058" name="Google Shape;1058;p93"/>
          <p:cNvSpPr txBox="1"/>
          <p:nvPr>
            <p:ph idx="1" type="body"/>
          </p:nvPr>
        </p:nvSpPr>
        <p:spPr>
          <a:xfrm>
            <a:off x="107504" y="871240"/>
            <a:ext cx="9036496" cy="598676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95000"/>
              <a:buChar char="⚫"/>
            </a:pPr>
            <a:r>
              <a:rPr lang="en-US" sz="2000"/>
              <a:t>The rate-monotonic scheduling algorithm schedules periodic tasks using static priority policy with preemption.</a:t>
            </a:r>
            <a:endParaRPr sz="2000"/>
          </a:p>
          <a:p>
            <a:pPr indent="-162718" lvl="0" marL="274320" rtl="0" algn="l">
              <a:spcBef>
                <a:spcPts val="370"/>
              </a:spcBef>
              <a:spcAft>
                <a:spcPts val="0"/>
              </a:spcAft>
              <a:buSzPct val="95000"/>
              <a:buNone/>
            </a:pPr>
            <a:r>
              <a:t/>
            </a:r>
            <a:endParaRPr sz="2000"/>
          </a:p>
          <a:p>
            <a:pPr indent="-274320" lvl="0" marL="274320" rtl="0" algn="l">
              <a:spcBef>
                <a:spcPts val="370"/>
              </a:spcBef>
              <a:spcAft>
                <a:spcPts val="0"/>
              </a:spcAft>
              <a:buSzPct val="95000"/>
              <a:buChar char="⚫"/>
            </a:pPr>
            <a:r>
              <a:rPr lang="en-US" sz="2000"/>
              <a:t> If a lower-priority process is running and a higher-priority process becomes available to run, it will preempt the lower priority process. </a:t>
            </a:r>
            <a:endParaRPr sz="2000"/>
          </a:p>
          <a:p>
            <a:pPr indent="-162718" lvl="0" marL="274320" rtl="0" algn="l">
              <a:spcBef>
                <a:spcPts val="370"/>
              </a:spcBef>
              <a:spcAft>
                <a:spcPts val="0"/>
              </a:spcAft>
              <a:buSzPct val="95000"/>
              <a:buNone/>
            </a:pPr>
            <a:r>
              <a:t/>
            </a:r>
            <a:endParaRPr sz="2000"/>
          </a:p>
          <a:p>
            <a:pPr indent="-274320" lvl="0" marL="274320" rtl="0" algn="l">
              <a:spcBef>
                <a:spcPts val="370"/>
              </a:spcBef>
              <a:spcAft>
                <a:spcPts val="0"/>
              </a:spcAft>
              <a:buSzPct val="95000"/>
              <a:buChar char="⚫"/>
            </a:pPr>
            <a:r>
              <a:rPr lang="en-US" sz="2000"/>
              <a:t>Upon entering the system, </a:t>
            </a:r>
            <a:r>
              <a:rPr b="1" lang="en-US" sz="2000"/>
              <a:t>each periodic tasks and Priority inversely based on its period. </a:t>
            </a:r>
            <a:endParaRPr b="1" sz="2000"/>
          </a:p>
          <a:p>
            <a:pPr indent="-162718" lvl="0" marL="274320" rtl="0" algn="l">
              <a:spcBef>
                <a:spcPts val="370"/>
              </a:spcBef>
              <a:spcAft>
                <a:spcPts val="0"/>
              </a:spcAft>
              <a:buSzPct val="95000"/>
              <a:buNone/>
            </a:pPr>
            <a:r>
              <a:t/>
            </a:r>
            <a:endParaRPr sz="2000"/>
          </a:p>
          <a:p>
            <a:pPr indent="-274320" lvl="0" marL="274320" rtl="0" algn="l">
              <a:spcBef>
                <a:spcPts val="370"/>
              </a:spcBef>
              <a:spcAft>
                <a:spcPts val="0"/>
              </a:spcAft>
              <a:buSzPct val="95000"/>
              <a:buChar char="⚫"/>
            </a:pPr>
            <a:r>
              <a:rPr b="1" lang="en-US" sz="2000"/>
              <a:t>Shorter periods = higher priority;</a:t>
            </a:r>
            <a:endParaRPr b="1" sz="2000"/>
          </a:p>
          <a:p>
            <a:pPr indent="-240839" lvl="0" marL="274320" rtl="0" algn="l">
              <a:spcBef>
                <a:spcPts val="111"/>
              </a:spcBef>
              <a:spcAft>
                <a:spcPts val="0"/>
              </a:spcAft>
              <a:buSzPct val="95000"/>
              <a:buNone/>
            </a:pPr>
            <a:r>
              <a:t/>
            </a:r>
            <a:endParaRPr b="1" sz="600"/>
          </a:p>
          <a:p>
            <a:pPr indent="-274320" lvl="0" marL="274320" rtl="0" algn="l">
              <a:spcBef>
                <a:spcPts val="370"/>
              </a:spcBef>
              <a:spcAft>
                <a:spcPts val="0"/>
              </a:spcAft>
              <a:buSzPct val="95000"/>
              <a:buChar char="⚫"/>
            </a:pPr>
            <a:r>
              <a:rPr b="1" lang="en-US" sz="2000"/>
              <a:t>Longer periods = lower priority</a:t>
            </a:r>
            <a:endParaRPr b="1" sz="2000"/>
          </a:p>
          <a:p>
            <a:pPr indent="-162718" lvl="0" marL="274320" rtl="0" algn="l">
              <a:spcBef>
                <a:spcPts val="370"/>
              </a:spcBef>
              <a:spcAft>
                <a:spcPts val="0"/>
              </a:spcAft>
              <a:buSzPct val="95000"/>
              <a:buNone/>
            </a:pPr>
            <a:r>
              <a:t/>
            </a:r>
            <a:endParaRPr b="1" sz="2000"/>
          </a:p>
          <a:p>
            <a:pPr indent="-274320" lvl="0" marL="274320" rtl="0" algn="l">
              <a:spcBef>
                <a:spcPts val="370"/>
              </a:spcBef>
              <a:spcAft>
                <a:spcPts val="0"/>
              </a:spcAft>
              <a:buSzPct val="95000"/>
              <a:buChar char="⚫"/>
            </a:pPr>
            <a:r>
              <a:rPr b="1" lang="en-US" sz="2000"/>
              <a:t> The rationale behind this policy is to assign a higher priority to tasks that require the CPU more often.</a:t>
            </a:r>
            <a:endParaRPr b="1" sz="2000"/>
          </a:p>
          <a:p>
            <a:pPr indent="-162718" lvl="0" marL="274320" rtl="0" algn="l">
              <a:spcBef>
                <a:spcPts val="370"/>
              </a:spcBef>
              <a:spcAft>
                <a:spcPts val="0"/>
              </a:spcAft>
              <a:buSzPct val="95000"/>
              <a:buNone/>
            </a:pPr>
            <a:r>
              <a:t/>
            </a:r>
            <a:endParaRPr sz="2000"/>
          </a:p>
          <a:p>
            <a:pPr indent="-274320" lvl="0" marL="274320" rtl="0" algn="l">
              <a:spcBef>
                <a:spcPts val="370"/>
              </a:spcBef>
              <a:spcAft>
                <a:spcPts val="0"/>
              </a:spcAft>
              <a:buSzPct val="95000"/>
              <a:buChar char="⚫"/>
            </a:pPr>
            <a:r>
              <a:rPr lang="en-US" sz="2000"/>
              <a:t> Furthermore, rate-monotonic scheduling assumes that the processing time of A periodic process is the same for each CPU burst. That is, every time a process acquires the CPU, the duration of its CPU burst is the same</a:t>
            </a:r>
            <a:endParaRPr sz="2000"/>
          </a:p>
        </p:txBody>
      </p:sp>
      <p:pic>
        <p:nvPicPr>
          <p:cNvPr descr="pngfind.com-kingpin-png-4152286 (1).png" id="1059" name="Google Shape;1059;p93"/>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060" name="Google Shape;1060;p93"/>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94"/>
          <p:cNvSpPr txBox="1"/>
          <p:nvPr>
            <p:ph type="title"/>
          </p:nvPr>
        </p:nvSpPr>
        <p:spPr>
          <a:xfrm>
            <a:off x="576995" y="190887"/>
            <a:ext cx="7810500" cy="516235"/>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000"/>
              <a:buFont typeface="Calibri"/>
              <a:buNone/>
            </a:pPr>
            <a:r>
              <a:rPr lang="en-US" sz="4000"/>
              <a:t>Rate Monotonic Scheduling</a:t>
            </a:r>
            <a:endParaRPr sz="4000"/>
          </a:p>
        </p:txBody>
      </p:sp>
      <p:sp>
        <p:nvSpPr>
          <p:cNvPr id="1067" name="Google Shape;1067;p94"/>
          <p:cNvSpPr txBox="1"/>
          <p:nvPr>
            <p:ph idx="1" type="body"/>
          </p:nvPr>
        </p:nvSpPr>
        <p:spPr>
          <a:xfrm>
            <a:off x="27889" y="863811"/>
            <a:ext cx="8964488" cy="6319702"/>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95000"/>
              <a:buChar char="⚫"/>
            </a:pPr>
            <a:r>
              <a:rPr b="1" lang="en-US" sz="2400"/>
              <a:t>Let's consider an example. We</a:t>
            </a:r>
            <a:r>
              <a:rPr lang="en-US" sz="2000"/>
              <a:t> have </a:t>
            </a:r>
            <a:r>
              <a:rPr b="1" lang="en-US" sz="2000"/>
              <a:t>two processes, P1 and P2</a:t>
            </a:r>
            <a:r>
              <a:rPr lang="en-US" sz="2000"/>
              <a:t>.</a:t>
            </a:r>
            <a:endParaRPr sz="2000"/>
          </a:p>
          <a:p>
            <a:pPr indent="-162718" lvl="0" marL="274320" rtl="0" algn="l">
              <a:spcBef>
                <a:spcPts val="370"/>
              </a:spcBef>
              <a:spcAft>
                <a:spcPts val="0"/>
              </a:spcAft>
              <a:buSzPct val="95000"/>
              <a:buNone/>
            </a:pPr>
            <a:r>
              <a:t/>
            </a:r>
            <a:endParaRPr sz="2000"/>
          </a:p>
          <a:p>
            <a:pPr indent="-274320" lvl="0" marL="274320" rtl="0" algn="l">
              <a:spcBef>
                <a:spcPts val="370"/>
              </a:spcBef>
              <a:spcAft>
                <a:spcPts val="0"/>
              </a:spcAft>
              <a:buSzPct val="95000"/>
              <a:buChar char="⚫"/>
            </a:pPr>
            <a:r>
              <a:rPr lang="en-US" sz="2000"/>
              <a:t> The </a:t>
            </a:r>
            <a:r>
              <a:rPr b="1" lang="en-US" sz="2000"/>
              <a:t>periods for P1 and P2 are p1=50, p2=100</a:t>
            </a:r>
            <a:r>
              <a:rPr lang="en-US" sz="2000"/>
              <a:t>. </a:t>
            </a:r>
            <a:r>
              <a:rPr b="1" lang="en-US" sz="2000"/>
              <a:t>The processing times are t1=20, t2=35.</a:t>
            </a:r>
            <a:endParaRPr b="1" sz="2000"/>
          </a:p>
          <a:p>
            <a:pPr indent="-162718" lvl="0" marL="274320" rtl="0" algn="l">
              <a:spcBef>
                <a:spcPts val="370"/>
              </a:spcBef>
              <a:spcAft>
                <a:spcPts val="0"/>
              </a:spcAft>
              <a:buSzPct val="95000"/>
              <a:buNone/>
            </a:pPr>
            <a:r>
              <a:t/>
            </a:r>
            <a:endParaRPr b="1" sz="2000"/>
          </a:p>
          <a:p>
            <a:pPr indent="-274320" lvl="0" marL="274320" rtl="0" algn="l">
              <a:spcBef>
                <a:spcPts val="370"/>
              </a:spcBef>
              <a:spcAft>
                <a:spcPts val="0"/>
              </a:spcAft>
              <a:buSzPct val="95000"/>
              <a:buChar char="⚫"/>
            </a:pPr>
            <a:r>
              <a:rPr lang="en-US" sz="2000"/>
              <a:t> </a:t>
            </a:r>
            <a:r>
              <a:rPr b="1" lang="en-US" sz="2000"/>
              <a:t>The deadline for each it complete its CPU burst by the start of its next period</a:t>
            </a:r>
            <a:r>
              <a:rPr lang="en-US" sz="2000"/>
              <a:t>. </a:t>
            </a:r>
            <a:endParaRPr sz="2000"/>
          </a:p>
          <a:p>
            <a:pPr indent="-162718" lvl="0" marL="274320" rtl="0" algn="l">
              <a:spcBef>
                <a:spcPts val="370"/>
              </a:spcBef>
              <a:spcAft>
                <a:spcPts val="0"/>
              </a:spcAft>
              <a:buSzPct val="95000"/>
              <a:buNone/>
            </a:pPr>
            <a:r>
              <a:t/>
            </a:r>
            <a:endParaRPr sz="2000"/>
          </a:p>
          <a:p>
            <a:pPr indent="-274320" lvl="0" marL="274320" rtl="0" algn="l">
              <a:spcBef>
                <a:spcPts val="370"/>
              </a:spcBef>
              <a:spcAft>
                <a:spcPts val="0"/>
              </a:spcAft>
              <a:buSzPct val="95000"/>
              <a:buChar char="⚫"/>
            </a:pPr>
            <a:r>
              <a:rPr lang="en-US" sz="2000"/>
              <a:t>We must ask ourselves whether it is possible to schedule these tasks so that each meets its deadlines. </a:t>
            </a:r>
            <a:endParaRPr sz="2000"/>
          </a:p>
          <a:p>
            <a:pPr indent="-162718" lvl="0" marL="274320" rtl="0" algn="l">
              <a:spcBef>
                <a:spcPts val="370"/>
              </a:spcBef>
              <a:spcAft>
                <a:spcPts val="0"/>
              </a:spcAft>
              <a:buSzPct val="95000"/>
              <a:buNone/>
            </a:pPr>
            <a:r>
              <a:t/>
            </a:r>
            <a:endParaRPr sz="2000"/>
          </a:p>
          <a:p>
            <a:pPr indent="-274320" lvl="0" marL="274320" rtl="0" algn="l">
              <a:spcBef>
                <a:spcPts val="370"/>
              </a:spcBef>
              <a:spcAft>
                <a:spcPts val="0"/>
              </a:spcAft>
              <a:buSzPct val="95000"/>
              <a:buChar char="⚫"/>
            </a:pPr>
            <a:r>
              <a:rPr lang="en-US" sz="2000"/>
              <a:t>If we measure the </a:t>
            </a:r>
            <a:r>
              <a:rPr b="1" lang="en-US" sz="2000"/>
              <a:t>CPU utilization of a process Pi as the ratio of its burst to its period ti/pi. </a:t>
            </a:r>
            <a:endParaRPr b="1" sz="2000"/>
          </a:p>
          <a:p>
            <a:pPr indent="-162718" lvl="0" marL="274320" rtl="0" algn="l">
              <a:spcBef>
                <a:spcPts val="370"/>
              </a:spcBef>
              <a:spcAft>
                <a:spcPts val="0"/>
              </a:spcAft>
              <a:buSzPct val="95000"/>
              <a:buNone/>
            </a:pPr>
            <a:r>
              <a:t/>
            </a:r>
            <a:endParaRPr b="1" sz="2000"/>
          </a:p>
          <a:p>
            <a:pPr indent="-274320" lvl="0" marL="274320" rtl="0" algn="l">
              <a:spcBef>
                <a:spcPts val="370"/>
              </a:spcBef>
              <a:spcAft>
                <a:spcPts val="0"/>
              </a:spcAft>
              <a:buSzPct val="95000"/>
              <a:buChar char="⚫"/>
            </a:pPr>
            <a:r>
              <a:rPr lang="en-US" sz="2000"/>
              <a:t>The </a:t>
            </a:r>
            <a:r>
              <a:rPr b="1" lang="en-US" sz="2000"/>
              <a:t>CPU utilization of P1 is 20/50=0.40 and that P2 is 35/100 = 0.35</a:t>
            </a:r>
            <a:r>
              <a:rPr lang="en-US" sz="2000"/>
              <a:t>, for a </a:t>
            </a:r>
            <a:r>
              <a:rPr b="1" lang="en-US" sz="2000"/>
              <a:t>total CPU utilization of 75percent</a:t>
            </a:r>
            <a:r>
              <a:rPr lang="en-US" sz="2000"/>
              <a:t>.</a:t>
            </a:r>
            <a:endParaRPr sz="2000"/>
          </a:p>
          <a:p>
            <a:pPr indent="-162718" lvl="0" marL="274320" rtl="0" algn="l">
              <a:spcBef>
                <a:spcPts val="370"/>
              </a:spcBef>
              <a:spcAft>
                <a:spcPts val="0"/>
              </a:spcAft>
              <a:buSzPct val="95000"/>
              <a:buNone/>
            </a:pPr>
            <a:r>
              <a:t/>
            </a:r>
            <a:endParaRPr sz="2000"/>
          </a:p>
          <a:p>
            <a:pPr indent="-274320" lvl="0" marL="274320" rtl="0" algn="l">
              <a:spcBef>
                <a:spcPts val="370"/>
              </a:spcBef>
              <a:spcAft>
                <a:spcPts val="0"/>
              </a:spcAft>
              <a:buSzPct val="95000"/>
              <a:buChar char="⚫"/>
            </a:pPr>
            <a:r>
              <a:rPr lang="en-US" sz="2000"/>
              <a:t> Therefore, it seems we can schedule these tasks in such a way that both </a:t>
            </a:r>
            <a:r>
              <a:rPr b="1" lang="en-US" sz="2000"/>
              <a:t>meet their deadlines and</a:t>
            </a:r>
            <a:r>
              <a:rPr lang="en-US" sz="2000"/>
              <a:t> </a:t>
            </a:r>
            <a:r>
              <a:rPr b="1" lang="en-US" sz="2000"/>
              <a:t>still leave the CPU with available cycles.</a:t>
            </a:r>
            <a:br>
              <a:rPr b="1" lang="en-US" sz="2000"/>
            </a:br>
            <a:endParaRPr b="1" sz="2000"/>
          </a:p>
        </p:txBody>
      </p:sp>
      <p:pic>
        <p:nvPicPr>
          <p:cNvPr descr="pngfind.com-kingpin-png-4152286 (1).png" id="1068" name="Google Shape;1068;p94"/>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069" name="Google Shape;1069;p9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95"/>
          <p:cNvSpPr txBox="1"/>
          <p:nvPr>
            <p:ph type="title"/>
          </p:nvPr>
        </p:nvSpPr>
        <p:spPr>
          <a:xfrm>
            <a:off x="666751" y="341514"/>
            <a:ext cx="7810500" cy="516235"/>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000"/>
              <a:buFont typeface="Calibri"/>
              <a:buNone/>
            </a:pPr>
            <a:r>
              <a:rPr lang="en-US" sz="4000"/>
              <a:t>Rate Monotonic Scheduling</a:t>
            </a:r>
            <a:endParaRPr sz="4000"/>
          </a:p>
        </p:txBody>
      </p:sp>
      <p:sp>
        <p:nvSpPr>
          <p:cNvPr id="1076" name="Google Shape;1076;p95"/>
          <p:cNvSpPr txBox="1"/>
          <p:nvPr>
            <p:ph idx="1" type="body"/>
          </p:nvPr>
        </p:nvSpPr>
        <p:spPr>
          <a:xfrm>
            <a:off x="0" y="871240"/>
            <a:ext cx="8964488" cy="598676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280"/>
              <a:buNone/>
            </a:pPr>
            <a:r>
              <a:rPr b="1" lang="en-US" sz="2400"/>
              <a:t>   </a:t>
            </a:r>
            <a:endParaRPr b="1" sz="2400"/>
          </a:p>
          <a:p>
            <a:pPr indent="0" lvl="0" marL="0" rtl="0" algn="l">
              <a:spcBef>
                <a:spcPts val="480"/>
              </a:spcBef>
              <a:spcAft>
                <a:spcPts val="0"/>
              </a:spcAft>
              <a:buSzPts val="2280"/>
              <a:buNone/>
            </a:pPr>
            <a:r>
              <a:rPr b="1" lang="en-US" sz="2400"/>
              <a:t> Example(Why not Priority scheduling)</a:t>
            </a:r>
            <a:endParaRPr b="1" sz="2400"/>
          </a:p>
          <a:p>
            <a:pPr indent="-274320" lvl="0" marL="274320" rtl="0" algn="l">
              <a:spcBef>
                <a:spcPts val="360"/>
              </a:spcBef>
              <a:spcAft>
                <a:spcPts val="0"/>
              </a:spcAft>
              <a:buSzPts val="1710"/>
              <a:buChar char="⚫"/>
            </a:pPr>
            <a:r>
              <a:rPr lang="en-US" sz="1800"/>
              <a:t>Suppose we </a:t>
            </a:r>
            <a:r>
              <a:rPr b="1" lang="en-US" sz="1800"/>
              <a:t>assign P2 a higher priority than P1</a:t>
            </a:r>
            <a:r>
              <a:rPr lang="en-US" sz="1800"/>
              <a:t>.</a:t>
            </a:r>
            <a:endParaRPr sz="1800"/>
          </a:p>
          <a:p>
            <a:pPr indent="-274320" lvl="0" marL="274320" rtl="0" algn="l">
              <a:spcBef>
                <a:spcPts val="360"/>
              </a:spcBef>
              <a:spcAft>
                <a:spcPts val="0"/>
              </a:spcAft>
              <a:buSzPts val="1710"/>
              <a:buChar char="⚫"/>
            </a:pPr>
            <a:r>
              <a:rPr lang="en-US" sz="1800"/>
              <a:t> The execution of P1 and P2 in this situation is shown in the below Figure.</a:t>
            </a:r>
            <a:endParaRPr sz="1800"/>
          </a:p>
          <a:p>
            <a:pPr indent="-274320" lvl="0" marL="274320" rtl="0" algn="l">
              <a:spcBef>
                <a:spcPts val="360"/>
              </a:spcBef>
              <a:spcAft>
                <a:spcPts val="0"/>
              </a:spcAft>
              <a:buSzPts val="1710"/>
              <a:buChar char="⚫"/>
            </a:pPr>
            <a:r>
              <a:rPr lang="en-US" sz="1800"/>
              <a:t> As we can see, P2 starts execution first and completes at time 35. </a:t>
            </a:r>
            <a:endParaRPr sz="1800"/>
          </a:p>
          <a:p>
            <a:pPr indent="-274320" lvl="0" marL="274320" rtl="0" algn="l">
              <a:spcBef>
                <a:spcPts val="360"/>
              </a:spcBef>
              <a:spcAft>
                <a:spcPts val="0"/>
              </a:spcAft>
              <a:buSzPts val="1710"/>
              <a:buChar char="⚫"/>
            </a:pPr>
            <a:r>
              <a:rPr lang="en-US" sz="1800"/>
              <a:t>At this point, P1 starts; it completes its CPU burst at time 55. </a:t>
            </a:r>
            <a:endParaRPr sz="1800"/>
          </a:p>
          <a:p>
            <a:pPr indent="-274320" lvl="0" marL="274320" rtl="0" algn="l">
              <a:spcBef>
                <a:spcPts val="360"/>
              </a:spcBef>
              <a:spcAft>
                <a:spcPts val="0"/>
              </a:spcAft>
              <a:buSzPts val="1710"/>
              <a:buChar char="⚫"/>
            </a:pPr>
            <a:r>
              <a:rPr lang="en-US" sz="1800"/>
              <a:t>However, the first deadline for P1 was at time 50, so the scheduler has caused </a:t>
            </a:r>
            <a:r>
              <a:rPr b="1" lang="en-US" sz="1800"/>
              <a:t>P1 to miss its deadline.</a:t>
            </a:r>
            <a:endParaRPr b="1" sz="1800"/>
          </a:p>
          <a:p>
            <a:pPr indent="-165735" lvl="0" marL="274320" rtl="0" algn="l">
              <a:spcBef>
                <a:spcPts val="360"/>
              </a:spcBef>
              <a:spcAft>
                <a:spcPts val="0"/>
              </a:spcAft>
              <a:buSzPts val="1710"/>
              <a:buNone/>
            </a:pPr>
            <a:r>
              <a:t/>
            </a:r>
            <a:endParaRPr sz="1800"/>
          </a:p>
        </p:txBody>
      </p:sp>
      <p:pic>
        <p:nvPicPr>
          <p:cNvPr descr="pngfind.com-kingpin-png-4152286 (1).png" id="1077" name="Google Shape;1077;p95"/>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pic>
        <p:nvPicPr>
          <p:cNvPr id="1078" name="Google Shape;1078;p95"/>
          <p:cNvPicPr preferRelativeResize="0"/>
          <p:nvPr/>
        </p:nvPicPr>
        <p:blipFill rotWithShape="1">
          <a:blip r:embed="rId4">
            <a:alphaModFix/>
          </a:blip>
          <a:srcRect b="0" l="0" r="0" t="0"/>
          <a:stretch/>
        </p:blipFill>
        <p:spPr>
          <a:xfrm>
            <a:off x="0" y="4005064"/>
            <a:ext cx="9144000" cy="2611186"/>
          </a:xfrm>
          <a:prstGeom prst="rect">
            <a:avLst/>
          </a:prstGeom>
          <a:noFill/>
          <a:ln>
            <a:noFill/>
          </a:ln>
        </p:spPr>
      </p:pic>
      <p:sp>
        <p:nvSpPr>
          <p:cNvPr id="1079" name="Google Shape;1079;p95"/>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96"/>
          <p:cNvSpPr txBox="1"/>
          <p:nvPr>
            <p:ph type="title"/>
          </p:nvPr>
        </p:nvSpPr>
        <p:spPr>
          <a:xfrm>
            <a:off x="666751" y="341514"/>
            <a:ext cx="7810500" cy="516235"/>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000"/>
              <a:buFont typeface="Calibri"/>
              <a:buNone/>
            </a:pPr>
            <a:r>
              <a:rPr lang="en-US" sz="4000"/>
              <a:t>Rate Monotonic Scheduling</a:t>
            </a:r>
            <a:endParaRPr sz="4000"/>
          </a:p>
        </p:txBody>
      </p:sp>
      <p:sp>
        <p:nvSpPr>
          <p:cNvPr id="1086" name="Google Shape;1086;p96"/>
          <p:cNvSpPr txBox="1"/>
          <p:nvPr>
            <p:ph idx="1" type="body"/>
          </p:nvPr>
        </p:nvSpPr>
        <p:spPr>
          <a:xfrm>
            <a:off x="0" y="871240"/>
            <a:ext cx="8964488" cy="598676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900"/>
              <a:buNone/>
            </a:pPr>
            <a:r>
              <a:rPr lang="en-US" sz="2000"/>
              <a:t>    </a:t>
            </a:r>
            <a:r>
              <a:rPr b="1" lang="en-US" sz="2000"/>
              <a:t>Now suppose we use rate-monotonic scheduling</a:t>
            </a:r>
            <a:r>
              <a:rPr lang="en-US" sz="2000"/>
              <a:t>, in which we assign </a:t>
            </a:r>
            <a:r>
              <a:rPr b="1" lang="en-US" sz="2000"/>
              <a:t>P1 a higher priority than P2 because the period of P1 is shorter than that of P2.</a:t>
            </a:r>
            <a:endParaRPr b="1" sz="2000"/>
          </a:p>
          <a:p>
            <a:pPr indent="-274320" lvl="0" marL="274320" rtl="0" algn="l">
              <a:spcBef>
                <a:spcPts val="400"/>
              </a:spcBef>
              <a:spcAft>
                <a:spcPts val="0"/>
              </a:spcAft>
              <a:buSzPts val="1900"/>
              <a:buFont typeface="Arial"/>
              <a:buChar char="•"/>
            </a:pPr>
            <a:r>
              <a:rPr lang="en-US" sz="2000"/>
              <a:t> The execution of these processes in this situation is shown in the below Figure.</a:t>
            </a:r>
            <a:endParaRPr sz="2000"/>
          </a:p>
          <a:p>
            <a:pPr indent="-274320" lvl="0" marL="274320" rtl="0" algn="l">
              <a:spcBef>
                <a:spcPts val="400"/>
              </a:spcBef>
              <a:spcAft>
                <a:spcPts val="0"/>
              </a:spcAft>
              <a:buSzPts val="1900"/>
              <a:buFont typeface="Arial"/>
              <a:buChar char="•"/>
            </a:pPr>
            <a:r>
              <a:rPr lang="en-US" sz="2000"/>
              <a:t> P1 starts first and completes its CPU burst at time 20, thereby meeting its first deadline.</a:t>
            </a:r>
            <a:endParaRPr sz="2000"/>
          </a:p>
          <a:p>
            <a:pPr indent="-274320" lvl="0" marL="274320" rtl="0" algn="l">
              <a:spcBef>
                <a:spcPts val="400"/>
              </a:spcBef>
              <a:spcAft>
                <a:spcPts val="0"/>
              </a:spcAft>
              <a:buSzPts val="1900"/>
              <a:buFont typeface="Arial"/>
              <a:buChar char="•"/>
            </a:pPr>
            <a:r>
              <a:rPr lang="en-US" sz="2000"/>
              <a:t> P2 starts running at this point and runs until time 50. </a:t>
            </a:r>
            <a:endParaRPr sz="2000"/>
          </a:p>
          <a:p>
            <a:pPr indent="-274320" lvl="0" marL="274320" rtl="0" algn="l">
              <a:spcBef>
                <a:spcPts val="400"/>
              </a:spcBef>
              <a:spcAft>
                <a:spcPts val="0"/>
              </a:spcAft>
              <a:buSzPts val="1900"/>
              <a:buFont typeface="Arial"/>
              <a:buChar char="•"/>
            </a:pPr>
            <a:r>
              <a:rPr lang="en-US" sz="2000"/>
              <a:t>At this time, it is preempted by P1, although </a:t>
            </a:r>
            <a:r>
              <a:rPr b="1" lang="en-US" sz="2000"/>
              <a:t>it still has 5 milliseconds remaining in its CPU burst. </a:t>
            </a:r>
            <a:endParaRPr b="1" sz="2000"/>
          </a:p>
          <a:p>
            <a:pPr indent="-274320" lvl="0" marL="274320" rtl="0" algn="l">
              <a:spcBef>
                <a:spcPts val="400"/>
              </a:spcBef>
              <a:spcAft>
                <a:spcPts val="0"/>
              </a:spcAft>
              <a:buSzPts val="1900"/>
              <a:buFont typeface="Arial"/>
              <a:buChar char="•"/>
            </a:pPr>
            <a:r>
              <a:rPr lang="en-US" sz="2000"/>
              <a:t>P1 completes its CPU burst at time 70, at which point the scheduler resumes P2.</a:t>
            </a:r>
            <a:endParaRPr sz="2000"/>
          </a:p>
        </p:txBody>
      </p:sp>
      <p:pic>
        <p:nvPicPr>
          <p:cNvPr descr="pngfind.com-kingpin-png-4152286 (1).png" id="1087" name="Google Shape;1087;p96"/>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pic>
        <p:nvPicPr>
          <p:cNvPr id="1088" name="Google Shape;1088;p96"/>
          <p:cNvPicPr preferRelativeResize="0"/>
          <p:nvPr/>
        </p:nvPicPr>
        <p:blipFill rotWithShape="1">
          <a:blip r:embed="rId4">
            <a:alphaModFix/>
          </a:blip>
          <a:srcRect b="0" l="0" r="0" t="0"/>
          <a:stretch/>
        </p:blipFill>
        <p:spPr>
          <a:xfrm>
            <a:off x="407224" y="4799809"/>
            <a:ext cx="8070027" cy="1772816"/>
          </a:xfrm>
          <a:prstGeom prst="rect">
            <a:avLst/>
          </a:prstGeom>
          <a:noFill/>
          <a:ln>
            <a:noFill/>
          </a:ln>
        </p:spPr>
      </p:pic>
      <p:sp>
        <p:nvSpPr>
          <p:cNvPr id="1089" name="Google Shape;1089;p96"/>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97"/>
          <p:cNvSpPr txBox="1"/>
          <p:nvPr>
            <p:ph type="title"/>
          </p:nvPr>
        </p:nvSpPr>
        <p:spPr>
          <a:xfrm>
            <a:off x="251521" y="760313"/>
            <a:ext cx="7810500" cy="516235"/>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2800"/>
              <a:buFont typeface="Calibri"/>
              <a:buNone/>
            </a:pPr>
            <a:r>
              <a:rPr b="1" lang="en-US" sz="2800"/>
              <a:t>Missed Deadlines with Rate Monotonic Scheduling</a:t>
            </a:r>
            <a:endParaRPr b="1" sz="2800"/>
          </a:p>
        </p:txBody>
      </p:sp>
      <p:sp>
        <p:nvSpPr>
          <p:cNvPr id="1096" name="Google Shape;1096;p97"/>
          <p:cNvSpPr txBox="1"/>
          <p:nvPr>
            <p:ph idx="1" type="body"/>
          </p:nvPr>
        </p:nvSpPr>
        <p:spPr>
          <a:xfrm>
            <a:off x="0" y="1484784"/>
            <a:ext cx="8964488" cy="5373216"/>
          </a:xfrm>
          <a:prstGeom prst="rect">
            <a:avLst/>
          </a:prstGeom>
          <a:noFill/>
          <a:ln>
            <a:noFill/>
          </a:ln>
        </p:spPr>
        <p:txBody>
          <a:bodyPr anchorCtr="0" anchor="t" bIns="45700" lIns="91425" spcFirstLastPara="1" rIns="91425" wrap="square" tIns="45700">
            <a:normAutofit fontScale="92500" lnSpcReduction="10000"/>
          </a:bodyPr>
          <a:lstStyle/>
          <a:p>
            <a:pPr indent="-140398" lvl="0" marL="274320" rtl="0" algn="l">
              <a:spcBef>
                <a:spcPts val="0"/>
              </a:spcBef>
              <a:spcAft>
                <a:spcPts val="0"/>
              </a:spcAft>
              <a:buSzPct val="95000"/>
              <a:buNone/>
            </a:pPr>
            <a:r>
              <a:t/>
            </a:r>
            <a:endParaRPr sz="2400"/>
          </a:p>
          <a:p>
            <a:pPr indent="-274320" lvl="0" marL="274320" rtl="0" algn="l">
              <a:spcBef>
                <a:spcPts val="444"/>
              </a:spcBef>
              <a:spcAft>
                <a:spcPts val="0"/>
              </a:spcAft>
              <a:buSzPct val="95000"/>
              <a:buChar char="⚫"/>
            </a:pPr>
            <a:r>
              <a:rPr lang="en-US" sz="2400"/>
              <a:t>Let's next examine </a:t>
            </a:r>
            <a:r>
              <a:rPr b="1" lang="en-US" sz="2400"/>
              <a:t>a set of processes that cannot be scheduled using the rate Monotonic algorithm.</a:t>
            </a:r>
            <a:endParaRPr b="1" sz="2400"/>
          </a:p>
          <a:p>
            <a:pPr indent="-140398" lvl="0" marL="274320" rtl="0" algn="l">
              <a:spcBef>
                <a:spcPts val="444"/>
              </a:spcBef>
              <a:spcAft>
                <a:spcPts val="0"/>
              </a:spcAft>
              <a:buSzPct val="95000"/>
              <a:buNone/>
            </a:pPr>
            <a:r>
              <a:t/>
            </a:r>
            <a:endParaRPr sz="2400"/>
          </a:p>
          <a:p>
            <a:pPr indent="-274320" lvl="0" marL="274320" rtl="0" algn="l">
              <a:spcBef>
                <a:spcPts val="444"/>
              </a:spcBef>
              <a:spcAft>
                <a:spcPts val="0"/>
              </a:spcAft>
              <a:buSzPct val="95000"/>
              <a:buChar char="⚫"/>
            </a:pPr>
            <a:r>
              <a:rPr lang="en-US" sz="2400"/>
              <a:t> Assume that process P1 has a period of </a:t>
            </a:r>
            <a:r>
              <a:rPr b="1" lang="en-US" sz="2400"/>
              <a:t>p1 = 50</a:t>
            </a:r>
            <a:r>
              <a:rPr lang="en-US" sz="2400"/>
              <a:t> and a CPU burst of </a:t>
            </a:r>
            <a:r>
              <a:rPr b="1" lang="en-US" sz="2400"/>
              <a:t>t1=25</a:t>
            </a:r>
            <a:r>
              <a:rPr lang="en-US" sz="2400"/>
              <a:t>.</a:t>
            </a:r>
            <a:endParaRPr sz="2400"/>
          </a:p>
          <a:p>
            <a:pPr indent="-140398" lvl="0" marL="274320" rtl="0" algn="l">
              <a:spcBef>
                <a:spcPts val="444"/>
              </a:spcBef>
              <a:spcAft>
                <a:spcPts val="0"/>
              </a:spcAft>
              <a:buSzPct val="95000"/>
              <a:buNone/>
            </a:pPr>
            <a:r>
              <a:t/>
            </a:r>
            <a:endParaRPr sz="2400"/>
          </a:p>
          <a:p>
            <a:pPr indent="-274320" lvl="0" marL="274320" rtl="0" algn="l">
              <a:spcBef>
                <a:spcPts val="444"/>
              </a:spcBef>
              <a:spcAft>
                <a:spcPts val="0"/>
              </a:spcAft>
              <a:buSzPct val="95000"/>
              <a:buChar char="⚫"/>
            </a:pPr>
            <a:r>
              <a:rPr lang="en-US" sz="2400"/>
              <a:t>For P2, the corresponding values are </a:t>
            </a:r>
            <a:r>
              <a:rPr b="1" lang="en-US" sz="2400"/>
              <a:t>p2= 80 and t2= 35</a:t>
            </a:r>
            <a:r>
              <a:rPr lang="en-US" sz="2400"/>
              <a:t>.</a:t>
            </a:r>
            <a:endParaRPr sz="2400"/>
          </a:p>
          <a:p>
            <a:pPr indent="-140398" lvl="0" marL="274320" rtl="0" algn="l">
              <a:spcBef>
                <a:spcPts val="444"/>
              </a:spcBef>
              <a:spcAft>
                <a:spcPts val="0"/>
              </a:spcAft>
              <a:buSzPct val="95000"/>
              <a:buNone/>
            </a:pPr>
            <a:r>
              <a:t/>
            </a:r>
            <a:endParaRPr sz="2400"/>
          </a:p>
          <a:p>
            <a:pPr indent="-274320" lvl="0" marL="274320" rtl="0" algn="l">
              <a:spcBef>
                <a:spcPts val="444"/>
              </a:spcBef>
              <a:spcAft>
                <a:spcPts val="0"/>
              </a:spcAft>
              <a:buSzPct val="95000"/>
              <a:buChar char="⚫"/>
            </a:pPr>
            <a:r>
              <a:rPr lang="en-US" sz="2400"/>
              <a:t> </a:t>
            </a:r>
            <a:r>
              <a:rPr b="1" lang="en-US" sz="2400"/>
              <a:t>Rate-monotonic scheduling would assign process P1 a higher priority as it has the shorter period.</a:t>
            </a:r>
            <a:endParaRPr b="1" sz="2400"/>
          </a:p>
          <a:p>
            <a:pPr indent="-140398" lvl="0" marL="274320" rtl="0" algn="l">
              <a:spcBef>
                <a:spcPts val="444"/>
              </a:spcBef>
              <a:spcAft>
                <a:spcPts val="0"/>
              </a:spcAft>
              <a:buSzPct val="95000"/>
              <a:buNone/>
            </a:pPr>
            <a:r>
              <a:t/>
            </a:r>
            <a:endParaRPr sz="2400"/>
          </a:p>
          <a:p>
            <a:pPr indent="-274320" lvl="0" marL="274320" rtl="0" algn="l">
              <a:spcBef>
                <a:spcPts val="444"/>
              </a:spcBef>
              <a:spcAft>
                <a:spcPts val="0"/>
              </a:spcAft>
              <a:buSzPct val="95000"/>
              <a:buChar char="⚫"/>
            </a:pPr>
            <a:r>
              <a:rPr lang="en-US" sz="2400"/>
              <a:t>The total CPU utilization of the two processes is (25/50)+(35/80)=0.94,  and it therefore seems logical that the two processes could be scheduled an leave the CPU with 6 percent available time. </a:t>
            </a:r>
            <a:endParaRPr sz="2400"/>
          </a:p>
        </p:txBody>
      </p:sp>
      <p:pic>
        <p:nvPicPr>
          <p:cNvPr descr="pngfind.com-kingpin-png-4152286 (1).png" id="1097" name="Google Shape;1097;p97"/>
          <p:cNvPicPr preferRelativeResize="0"/>
          <p:nvPr/>
        </p:nvPicPr>
        <p:blipFill rotWithShape="1">
          <a:blip r:embed="rId3">
            <a:alphaModFix/>
          </a:blip>
          <a:srcRect b="0" l="0" r="0" t="0"/>
          <a:stretch/>
        </p:blipFill>
        <p:spPr>
          <a:xfrm>
            <a:off x="7249220" y="18675"/>
            <a:ext cx="1625600" cy="533400"/>
          </a:xfrm>
          <a:prstGeom prst="rect">
            <a:avLst/>
          </a:prstGeom>
          <a:noFill/>
          <a:ln>
            <a:noFill/>
          </a:ln>
        </p:spPr>
      </p:pic>
      <p:sp>
        <p:nvSpPr>
          <p:cNvPr id="1098" name="Google Shape;1098;p97"/>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98"/>
          <p:cNvSpPr txBox="1"/>
          <p:nvPr>
            <p:ph type="title"/>
          </p:nvPr>
        </p:nvSpPr>
        <p:spPr>
          <a:xfrm>
            <a:off x="269181" y="194045"/>
            <a:ext cx="7810500" cy="516235"/>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2800"/>
              <a:buFont typeface="Calibri"/>
              <a:buNone/>
            </a:pPr>
            <a:r>
              <a:rPr lang="en-US" sz="2800"/>
              <a:t>Missed Deadlines with Rate Monotonic Scheduling</a:t>
            </a:r>
            <a:endParaRPr sz="2800"/>
          </a:p>
        </p:txBody>
      </p:sp>
      <p:sp>
        <p:nvSpPr>
          <p:cNvPr id="1105" name="Google Shape;1105;p98"/>
          <p:cNvSpPr txBox="1"/>
          <p:nvPr>
            <p:ph idx="1" type="body"/>
          </p:nvPr>
        </p:nvSpPr>
        <p:spPr>
          <a:xfrm>
            <a:off x="0" y="871240"/>
            <a:ext cx="8964488" cy="5986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Char char="⚫"/>
            </a:pPr>
            <a:r>
              <a:rPr lang="en-US" sz="2000"/>
              <a:t>Below figure shows the scheduling processes P1 and P2. Initially P1, runs until it completes its CPU burst at time 25.</a:t>
            </a:r>
            <a:endParaRPr sz="2000"/>
          </a:p>
          <a:p>
            <a:pPr indent="-153670" lvl="0" marL="274320" rtl="0" algn="l">
              <a:spcBef>
                <a:spcPts val="400"/>
              </a:spcBef>
              <a:spcAft>
                <a:spcPts val="0"/>
              </a:spcAft>
              <a:buSzPts val="1900"/>
              <a:buNone/>
            </a:pPr>
            <a:r>
              <a:t/>
            </a:r>
            <a:endParaRPr sz="2000"/>
          </a:p>
          <a:p>
            <a:pPr indent="-274320" lvl="0" marL="274320" rtl="0" algn="l">
              <a:spcBef>
                <a:spcPts val="400"/>
              </a:spcBef>
              <a:spcAft>
                <a:spcPts val="0"/>
              </a:spcAft>
              <a:buSzPts val="1900"/>
              <a:buChar char="⚫"/>
            </a:pPr>
            <a:r>
              <a:rPr lang="en-US" sz="2000"/>
              <a:t>Process P2 then begins running and runs until time 50, when it is preempted by P1.</a:t>
            </a:r>
            <a:endParaRPr sz="2000"/>
          </a:p>
          <a:p>
            <a:pPr indent="-153670" lvl="0" marL="274320" rtl="0" algn="l">
              <a:spcBef>
                <a:spcPts val="400"/>
              </a:spcBef>
              <a:spcAft>
                <a:spcPts val="0"/>
              </a:spcAft>
              <a:buSzPts val="1900"/>
              <a:buNone/>
            </a:pPr>
            <a:r>
              <a:t/>
            </a:r>
            <a:endParaRPr sz="2000"/>
          </a:p>
          <a:p>
            <a:pPr indent="-274320" lvl="0" marL="274320" rtl="0" algn="l">
              <a:spcBef>
                <a:spcPts val="400"/>
              </a:spcBef>
              <a:spcAft>
                <a:spcPts val="0"/>
              </a:spcAft>
              <a:buSzPts val="1900"/>
              <a:buChar char="⚫"/>
            </a:pPr>
            <a:r>
              <a:rPr lang="en-US" sz="2000"/>
              <a:t>At this point, P2, still has 10 milliseconds remaining in its CPU burst. Process P1 runs until time 75; consequently, P2 finishes its burst at time 85, after the deadline for completion of its CPU burst at time 80.</a:t>
            </a:r>
            <a:endParaRPr sz="2000"/>
          </a:p>
        </p:txBody>
      </p:sp>
      <p:pic>
        <p:nvPicPr>
          <p:cNvPr descr="pngfind.com-kingpin-png-4152286 (1).png" id="1106" name="Google Shape;1106;p98"/>
          <p:cNvPicPr preferRelativeResize="0"/>
          <p:nvPr/>
        </p:nvPicPr>
        <p:blipFill rotWithShape="1">
          <a:blip r:embed="rId3">
            <a:alphaModFix/>
          </a:blip>
          <a:srcRect b="0" l="0" r="0" t="0"/>
          <a:stretch/>
        </p:blipFill>
        <p:spPr>
          <a:xfrm>
            <a:off x="7249220" y="18675"/>
            <a:ext cx="1625600" cy="533400"/>
          </a:xfrm>
          <a:prstGeom prst="rect">
            <a:avLst/>
          </a:prstGeom>
          <a:noFill/>
          <a:ln>
            <a:noFill/>
          </a:ln>
        </p:spPr>
      </p:pic>
      <p:pic>
        <p:nvPicPr>
          <p:cNvPr id="1107" name="Google Shape;1107;p98"/>
          <p:cNvPicPr preferRelativeResize="0"/>
          <p:nvPr/>
        </p:nvPicPr>
        <p:blipFill rotWithShape="1">
          <a:blip r:embed="rId4">
            <a:alphaModFix/>
          </a:blip>
          <a:srcRect b="40047" l="662" r="664" t="40077"/>
          <a:stretch/>
        </p:blipFill>
        <p:spPr>
          <a:xfrm>
            <a:off x="251522" y="4691037"/>
            <a:ext cx="8623300" cy="1850554"/>
          </a:xfrm>
          <a:prstGeom prst="rect">
            <a:avLst/>
          </a:prstGeom>
          <a:noFill/>
          <a:ln>
            <a:noFill/>
          </a:ln>
        </p:spPr>
      </p:pic>
      <p:sp>
        <p:nvSpPr>
          <p:cNvPr id="1108" name="Google Shape;1108;p98"/>
          <p:cNvSpPr/>
          <p:nvPr/>
        </p:nvSpPr>
        <p:spPr>
          <a:xfrm>
            <a:off x="1259634" y="4080466"/>
            <a:ext cx="29672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p1=50, p2=80      t1=25, t2=35</a:t>
            </a:r>
            <a:endParaRPr sz="1800">
              <a:solidFill>
                <a:schemeClr val="dk1"/>
              </a:solidFill>
              <a:latin typeface="Constantia"/>
              <a:ea typeface="Constantia"/>
              <a:cs typeface="Constantia"/>
              <a:sym typeface="Constantia"/>
            </a:endParaRPr>
          </a:p>
        </p:txBody>
      </p:sp>
      <p:sp>
        <p:nvSpPr>
          <p:cNvPr id="1109" name="Google Shape;1109;p98"/>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99"/>
          <p:cNvSpPr txBox="1"/>
          <p:nvPr>
            <p:ph type="title"/>
          </p:nvPr>
        </p:nvSpPr>
        <p:spPr>
          <a:xfrm>
            <a:off x="1081089" y="163514"/>
            <a:ext cx="7694612" cy="576262"/>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2800"/>
              <a:buFont typeface="Calibri"/>
              <a:buNone/>
            </a:pPr>
            <a:r>
              <a:rPr lang="en-US" sz="2800"/>
              <a:t>Earliest Deadline First Scheduling (EDF)</a:t>
            </a:r>
            <a:endParaRPr sz="2800"/>
          </a:p>
        </p:txBody>
      </p:sp>
      <p:sp>
        <p:nvSpPr>
          <p:cNvPr id="1116" name="Google Shape;1116;p99"/>
          <p:cNvSpPr txBox="1"/>
          <p:nvPr>
            <p:ph idx="1" type="body"/>
          </p:nvPr>
        </p:nvSpPr>
        <p:spPr>
          <a:xfrm>
            <a:off x="0" y="891184"/>
            <a:ext cx="9036496" cy="5966817"/>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95000"/>
              <a:buFont typeface="Arial"/>
              <a:buChar char="•"/>
            </a:pPr>
            <a:r>
              <a:rPr lang="en-US" sz="2400"/>
              <a:t>Earliest-deadline-first (EDF) scheduling dynamically </a:t>
            </a:r>
            <a:r>
              <a:rPr b="1" lang="en-US" sz="2400"/>
              <a:t>assigns priorities according to deadline. </a:t>
            </a:r>
            <a:endParaRPr b="1" sz="2400"/>
          </a:p>
          <a:p>
            <a:pPr indent="-140398" lvl="0" marL="274320" rtl="0" algn="l">
              <a:spcBef>
                <a:spcPts val="444"/>
              </a:spcBef>
              <a:spcAft>
                <a:spcPts val="0"/>
              </a:spcAft>
              <a:buSzPct val="95000"/>
              <a:buFont typeface="Arial"/>
              <a:buNone/>
            </a:pPr>
            <a:r>
              <a:t/>
            </a:r>
            <a:endParaRPr b="1" sz="2400"/>
          </a:p>
          <a:p>
            <a:pPr indent="-274320" lvl="0" marL="274320" rtl="0" algn="l">
              <a:spcBef>
                <a:spcPts val="444"/>
              </a:spcBef>
              <a:spcAft>
                <a:spcPts val="0"/>
              </a:spcAft>
              <a:buSzPct val="95000"/>
              <a:buFont typeface="Arial"/>
              <a:buChar char="•"/>
            </a:pPr>
            <a:r>
              <a:rPr lang="en-US" sz="2400"/>
              <a:t>The </a:t>
            </a:r>
            <a:r>
              <a:rPr b="1" lang="en-US" sz="2400"/>
              <a:t>earlier the deadline, the higher the priority; the later the deadline, the lower the priority.</a:t>
            </a:r>
            <a:endParaRPr b="1" sz="2400"/>
          </a:p>
          <a:p>
            <a:pPr indent="-140398" lvl="0" marL="274320" rtl="0" algn="l">
              <a:spcBef>
                <a:spcPts val="444"/>
              </a:spcBef>
              <a:spcAft>
                <a:spcPts val="0"/>
              </a:spcAft>
              <a:buSzPct val="95000"/>
              <a:buFont typeface="Arial"/>
              <a:buNone/>
            </a:pPr>
            <a:r>
              <a:t/>
            </a:r>
            <a:endParaRPr b="1" sz="2400"/>
          </a:p>
          <a:p>
            <a:pPr indent="-274320" lvl="0" marL="274320" rtl="0" algn="l">
              <a:spcBef>
                <a:spcPts val="444"/>
              </a:spcBef>
              <a:spcAft>
                <a:spcPts val="0"/>
              </a:spcAft>
              <a:buSzPct val="95000"/>
              <a:buFont typeface="Arial"/>
              <a:buChar char="•"/>
            </a:pPr>
            <a:r>
              <a:rPr lang="en-US" sz="2400"/>
              <a:t> Under the EDF policy, when a process becomes runnable, it must announce its deadline requirements to the system. Priorities may have to be adjusted to reflect the deadline of the newly runnable process.</a:t>
            </a:r>
            <a:endParaRPr sz="2400"/>
          </a:p>
          <a:p>
            <a:pPr indent="-140398" lvl="0" marL="274320" rtl="0" algn="l">
              <a:spcBef>
                <a:spcPts val="444"/>
              </a:spcBef>
              <a:spcAft>
                <a:spcPts val="0"/>
              </a:spcAft>
              <a:buSzPct val="95000"/>
              <a:buFont typeface="Arial"/>
              <a:buNone/>
            </a:pPr>
            <a:r>
              <a:t/>
            </a:r>
            <a:endParaRPr sz="2400"/>
          </a:p>
          <a:p>
            <a:pPr indent="-274320" lvl="0" marL="274320" rtl="0" algn="l">
              <a:spcBef>
                <a:spcPts val="444"/>
              </a:spcBef>
              <a:spcAft>
                <a:spcPts val="0"/>
              </a:spcAft>
              <a:buSzPct val="95000"/>
              <a:buFont typeface="Arial"/>
              <a:buChar char="•"/>
            </a:pPr>
            <a:r>
              <a:rPr lang="en-US" sz="2400"/>
              <a:t>Note how this differs from </a:t>
            </a:r>
            <a:r>
              <a:rPr b="1" lang="en-US" sz="2400"/>
              <a:t>rate-monotonic scheduling, where priorities are fixed.</a:t>
            </a:r>
            <a:endParaRPr b="1" sz="2400"/>
          </a:p>
          <a:p>
            <a:pPr indent="-140398" lvl="0" marL="274320" rtl="0" algn="l">
              <a:spcBef>
                <a:spcPts val="444"/>
              </a:spcBef>
              <a:spcAft>
                <a:spcPts val="0"/>
              </a:spcAft>
              <a:buSzPct val="95000"/>
              <a:buFont typeface="Arial"/>
              <a:buNone/>
            </a:pPr>
            <a:r>
              <a:t/>
            </a:r>
            <a:endParaRPr sz="2400"/>
          </a:p>
          <a:p>
            <a:pPr indent="-274320" lvl="0" marL="274320" rtl="0" algn="l">
              <a:spcBef>
                <a:spcPts val="444"/>
              </a:spcBef>
              <a:spcAft>
                <a:spcPts val="0"/>
              </a:spcAft>
              <a:buSzPct val="95000"/>
              <a:buFont typeface="Arial"/>
              <a:buChar char="•"/>
            </a:pPr>
            <a:r>
              <a:rPr b="1" lang="en-US" sz="2400"/>
              <a:t>To illustrate EDF scheduling</a:t>
            </a:r>
            <a:r>
              <a:rPr lang="en-US" sz="2400"/>
              <a:t>, </a:t>
            </a:r>
            <a:r>
              <a:rPr b="1" lang="en-US" sz="2400"/>
              <a:t>we again schedule the processes which failed to meet deadline requirement under the rate-monotonic scheduling. </a:t>
            </a:r>
            <a:endParaRPr b="1" sz="2400"/>
          </a:p>
        </p:txBody>
      </p:sp>
      <p:pic>
        <p:nvPicPr>
          <p:cNvPr descr="pngfind.com-kingpin-png-4152286 (1).png" id="1117" name="Google Shape;1117;p99"/>
          <p:cNvPicPr preferRelativeResize="0"/>
          <p:nvPr/>
        </p:nvPicPr>
        <p:blipFill rotWithShape="1">
          <a:blip r:embed="rId3">
            <a:alphaModFix/>
          </a:blip>
          <a:srcRect b="0" l="0" r="0" t="0"/>
          <a:stretch/>
        </p:blipFill>
        <p:spPr>
          <a:xfrm>
            <a:off x="7095579" y="260648"/>
            <a:ext cx="1625600" cy="533400"/>
          </a:xfrm>
          <a:prstGeom prst="rect">
            <a:avLst/>
          </a:prstGeom>
          <a:noFill/>
          <a:ln>
            <a:noFill/>
          </a:ln>
        </p:spPr>
      </p:pic>
      <p:sp>
        <p:nvSpPr>
          <p:cNvPr id="1118" name="Google Shape;1118;p99"/>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2016-01-28T04:32:00Z</dcterms:created>
  <dc:creator>dhaya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