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90A749-DAFE-4D49-810F-DDBC5E5877FD}">
  <a:tblStyle styleId="{0490A749-DAFE-4D49-810F-DDBC5E5877F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2866c53f3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2866c53f3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2866c53f3e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2866c53f3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2866c53f3e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2866c53f3e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2866c53f3e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2866c53f3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2866c53f3e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2866c53f3e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866c53f3e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866c53f3e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2866c53f3e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2866c53f3e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2457000" y="931500"/>
            <a:ext cx="733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55" name="Google Shape;55;p13"/>
          <p:cNvPicPr preferRelativeResize="0"/>
          <p:nvPr/>
        </p:nvPicPr>
        <p:blipFill>
          <a:blip r:embed="rId3">
            <a:alphaModFix/>
          </a:blip>
          <a:stretch>
            <a:fillRect/>
          </a:stretch>
        </p:blipFill>
        <p:spPr>
          <a:xfrm>
            <a:off x="165900" y="152500"/>
            <a:ext cx="2507202" cy="846500"/>
          </a:xfrm>
          <a:prstGeom prst="rect">
            <a:avLst/>
          </a:prstGeom>
          <a:noFill/>
          <a:ln>
            <a:noFill/>
          </a:ln>
        </p:spPr>
      </p:pic>
      <p:sp>
        <p:nvSpPr>
          <p:cNvPr id="56" name="Google Shape;56;p13"/>
          <p:cNvSpPr txBox="1"/>
          <p:nvPr/>
        </p:nvSpPr>
        <p:spPr>
          <a:xfrm>
            <a:off x="372150" y="1331700"/>
            <a:ext cx="8399700" cy="1723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000"/>
              <a:t>Literature Survey On Stock Market Prediction</a:t>
            </a:r>
            <a:endParaRPr sz="5000"/>
          </a:p>
        </p:txBody>
      </p:sp>
      <p:sp>
        <p:nvSpPr>
          <p:cNvPr id="57" name="Google Shape;57;p13"/>
          <p:cNvSpPr txBox="1"/>
          <p:nvPr/>
        </p:nvSpPr>
        <p:spPr>
          <a:xfrm>
            <a:off x="1810800" y="3550500"/>
            <a:ext cx="7333200" cy="1338798"/>
          </a:xfrm>
          <a:prstGeom prst="rect">
            <a:avLst/>
          </a:prstGeom>
          <a:noFill/>
          <a:ln>
            <a:noFill/>
          </a:ln>
        </p:spPr>
        <p:txBody>
          <a:bodyPr spcFirstLastPara="1" wrap="square" lIns="91425" tIns="91425" rIns="91425" bIns="91425" anchor="t" anchorCtr="0">
            <a:spAutoFit/>
          </a:bodyPr>
          <a:lstStyle/>
          <a:p>
            <a:pPr marL="457200" lvl="0" indent="-387350" algn="l" rtl="0">
              <a:spcBef>
                <a:spcPts val="0"/>
              </a:spcBef>
              <a:spcAft>
                <a:spcPts val="0"/>
              </a:spcAft>
              <a:buSzPts val="2500"/>
              <a:buChar char="-"/>
            </a:pPr>
            <a:r>
              <a:rPr lang="en" sz="2500" dirty="0"/>
              <a:t>Aishwarya Lakshmi A P - RA2011026020084</a:t>
            </a:r>
            <a:endParaRPr sz="2500" dirty="0"/>
          </a:p>
          <a:p>
            <a:pPr marL="457200" lvl="0" indent="-387350" algn="l" rtl="0">
              <a:spcBef>
                <a:spcPts val="0"/>
              </a:spcBef>
              <a:spcAft>
                <a:spcPts val="0"/>
              </a:spcAft>
              <a:buSzPts val="2500"/>
              <a:buChar char="-"/>
            </a:pPr>
            <a:r>
              <a:rPr lang="en" sz="2500"/>
              <a:t>Amruthaa S	             - RA2011026020073</a:t>
            </a:r>
            <a:endParaRPr sz="2500" dirty="0"/>
          </a:p>
          <a:p>
            <a:pPr marL="457200" lvl="0" indent="-387350" algn="l" rtl="0">
              <a:spcBef>
                <a:spcPts val="0"/>
              </a:spcBef>
              <a:spcAft>
                <a:spcPts val="0"/>
              </a:spcAft>
              <a:buSzPts val="2500"/>
              <a:buChar char="-"/>
            </a:pPr>
            <a:r>
              <a:rPr lang="en" sz="2500" dirty="0"/>
              <a:t>Grace Hephzibah M	   - RA2011026020084</a:t>
            </a:r>
            <a:endParaRPr sz="2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i="1" u="sng"/>
              <a:t>Stock Market Prediction using Simple Linear Regression</a:t>
            </a:r>
            <a:endParaRPr sz="2400" i="1" u="sng"/>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Published By:</a:t>
            </a:r>
            <a:r>
              <a:rPr lang="en" sz="1400"/>
              <a:t> International Conference on Electronics, Communication and Aerospace Technology (ICECA 2017).</a:t>
            </a:r>
            <a:endParaRPr sz="1400"/>
          </a:p>
          <a:p>
            <a:pPr marL="0" lvl="0" indent="0" algn="l" rtl="0">
              <a:spcBef>
                <a:spcPts val="1200"/>
              </a:spcBef>
              <a:spcAft>
                <a:spcPts val="1200"/>
              </a:spcAft>
              <a:buNone/>
            </a:pPr>
            <a:endParaRPr sz="1400"/>
          </a:p>
        </p:txBody>
      </p:sp>
      <p:graphicFrame>
        <p:nvGraphicFramePr>
          <p:cNvPr id="64" name="Google Shape;64;p14"/>
          <p:cNvGraphicFramePr/>
          <p:nvPr/>
        </p:nvGraphicFramePr>
        <p:xfrm>
          <a:off x="952500" y="2443500"/>
          <a:ext cx="3000000" cy="3000000"/>
        </p:xfrm>
        <a:graphic>
          <a:graphicData uri="http://schemas.openxmlformats.org/drawingml/2006/table">
            <a:tbl>
              <a:tblPr>
                <a:noFill/>
                <a:tableStyleId>{0490A749-DAFE-4D49-810F-DDBC5E5877FD}</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sz="1800" b="1"/>
                        <a:t>Merits</a:t>
                      </a:r>
                      <a:endParaRPr sz="1800" b="1"/>
                    </a:p>
                  </a:txBody>
                  <a:tcPr marL="91425" marR="91425" marT="91425" marB="91425"/>
                </a:tc>
                <a:tc>
                  <a:txBody>
                    <a:bodyPr/>
                    <a:lstStyle/>
                    <a:p>
                      <a:pPr marL="0" lvl="0" indent="0" algn="ctr" rtl="0">
                        <a:spcBef>
                          <a:spcPts val="0"/>
                        </a:spcBef>
                        <a:spcAft>
                          <a:spcPts val="0"/>
                        </a:spcAft>
                        <a:buNone/>
                      </a:pPr>
                      <a:r>
                        <a:rPr lang="en" sz="1800" b="1"/>
                        <a:t>Demerits</a:t>
                      </a:r>
                      <a:endParaRPr sz="1800" b="1"/>
                    </a:p>
                  </a:txBody>
                  <a:tcPr marL="91425" marR="91425" marT="91425" marB="91425"/>
                </a:tc>
                <a:extLst>
                  <a:ext uri="{0D108BD9-81ED-4DB2-BD59-A6C34878D82A}">
                    <a16:rowId xmlns:a16="http://schemas.microsoft.com/office/drawing/2014/main" val="10000"/>
                  </a:ext>
                </a:extLst>
              </a:tr>
              <a:tr h="381000">
                <a:tc>
                  <a:txBody>
                    <a:bodyPr/>
                    <a:lstStyle/>
                    <a:p>
                      <a:pPr marL="457200" lvl="0" indent="-317500" algn="l" rtl="0">
                        <a:spcBef>
                          <a:spcPts val="0"/>
                        </a:spcBef>
                        <a:spcAft>
                          <a:spcPts val="0"/>
                        </a:spcAft>
                        <a:buSzPts val="1400"/>
                        <a:buChar char="●"/>
                      </a:pPr>
                      <a:r>
                        <a:rPr lang="en"/>
                        <a:t>The project forecasts the TCS datasets behaviour and the result is compared and evaluated against other approaches.</a:t>
                      </a:r>
                      <a:endParaRPr/>
                    </a:p>
                    <a:p>
                      <a:pPr marL="457200" lvl="0" indent="-317500" algn="l" rtl="0">
                        <a:spcBef>
                          <a:spcPts val="0"/>
                        </a:spcBef>
                        <a:spcAft>
                          <a:spcPts val="0"/>
                        </a:spcAft>
                        <a:buSzPts val="1400"/>
                        <a:buChar char="●"/>
                      </a:pPr>
                      <a:r>
                        <a:rPr lang="en"/>
                        <a:t>incorporates techniques like analysing a large dataset; techniques to train the model and predict </a:t>
                      </a:r>
                      <a:endParaRPr/>
                    </a:p>
                  </a:txBody>
                  <a:tcPr marL="91425" marR="91425" marT="91425" marB="91425"/>
                </a:tc>
                <a:tc>
                  <a:txBody>
                    <a:bodyPr/>
                    <a:lstStyle/>
                    <a:p>
                      <a:pPr marL="457200" lvl="0" indent="-317500" algn="l" rtl="0">
                        <a:spcBef>
                          <a:spcPts val="0"/>
                        </a:spcBef>
                        <a:spcAft>
                          <a:spcPts val="0"/>
                        </a:spcAft>
                        <a:buSzPts val="1400"/>
                        <a:buChar char="●"/>
                      </a:pPr>
                      <a:r>
                        <a:rPr lang="en"/>
                        <a:t>The prediction model was run on one stock set only and not on the entire market. This creates a certain degree of short sightedness on the entire evaluation process.</a:t>
                      </a:r>
                      <a:endParaRPr/>
                    </a:p>
                    <a:p>
                      <a:pPr marL="457200" lvl="0" indent="-317500" algn="l" rtl="0">
                        <a:spcBef>
                          <a:spcPts val="0"/>
                        </a:spcBef>
                        <a:spcAft>
                          <a:spcPts val="0"/>
                        </a:spcAft>
                        <a:buSzPts val="1400"/>
                        <a:buChar char="●"/>
                      </a:pPr>
                      <a:r>
                        <a:rPr lang="en"/>
                        <a:t>The method of prediction using Linear Regression is comparatively less accurate, when compared to other methods.</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292388"/>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i="1" u="sng"/>
              <a:t>Stock market Prediction using Artificial Neural Networks.</a:t>
            </a:r>
            <a:endParaRPr sz="2400" i="1" u="sng"/>
          </a:p>
        </p:txBody>
      </p:sp>
      <p:sp>
        <p:nvSpPr>
          <p:cNvPr id="70" name="Google Shape;70;p15"/>
          <p:cNvSpPr txBox="1">
            <a:spLocks noGrp="1"/>
          </p:cNvSpPr>
          <p:nvPr>
            <p:ph type="body" idx="1"/>
          </p:nvPr>
        </p:nvSpPr>
        <p:spPr>
          <a:xfrm>
            <a:off x="311700" y="999838"/>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Published By:</a:t>
            </a:r>
            <a:r>
              <a:rPr lang="en" sz="1400"/>
              <a:t> 2017 International Conference on Technical Advancements in Computers and Communications.</a:t>
            </a:r>
            <a:endParaRPr sz="1400"/>
          </a:p>
          <a:p>
            <a:pPr marL="0" lvl="0" indent="0" algn="l" rtl="0">
              <a:spcBef>
                <a:spcPts val="1200"/>
              </a:spcBef>
              <a:spcAft>
                <a:spcPts val="1200"/>
              </a:spcAft>
              <a:buNone/>
            </a:pPr>
            <a:endParaRPr sz="1400"/>
          </a:p>
        </p:txBody>
      </p:sp>
      <p:graphicFrame>
        <p:nvGraphicFramePr>
          <p:cNvPr id="71" name="Google Shape;71;p15"/>
          <p:cNvGraphicFramePr/>
          <p:nvPr/>
        </p:nvGraphicFramePr>
        <p:xfrm>
          <a:off x="858000" y="1831863"/>
          <a:ext cx="3000000" cy="3000000"/>
        </p:xfrm>
        <a:graphic>
          <a:graphicData uri="http://schemas.openxmlformats.org/drawingml/2006/table">
            <a:tbl>
              <a:tblPr>
                <a:noFill/>
                <a:tableStyleId>{0490A749-DAFE-4D49-810F-DDBC5E5877FD}</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sz="1800" b="1"/>
                        <a:t>Merits</a:t>
                      </a:r>
                      <a:endParaRPr sz="1800" b="1"/>
                    </a:p>
                  </a:txBody>
                  <a:tcPr marL="91425" marR="91425" marT="91425" marB="91425"/>
                </a:tc>
                <a:tc>
                  <a:txBody>
                    <a:bodyPr/>
                    <a:lstStyle/>
                    <a:p>
                      <a:pPr marL="0" lvl="0" indent="0" algn="ctr" rtl="0">
                        <a:spcBef>
                          <a:spcPts val="0"/>
                        </a:spcBef>
                        <a:spcAft>
                          <a:spcPts val="0"/>
                        </a:spcAft>
                        <a:buNone/>
                      </a:pPr>
                      <a:r>
                        <a:rPr lang="en" sz="1800" b="1"/>
                        <a:t>Demerits</a:t>
                      </a:r>
                      <a:endParaRPr sz="1800" b="1"/>
                    </a:p>
                  </a:txBody>
                  <a:tcPr marL="91425" marR="91425" marT="91425" marB="91425"/>
                </a:tc>
                <a:extLst>
                  <a:ext uri="{0D108BD9-81ED-4DB2-BD59-A6C34878D82A}">
                    <a16:rowId xmlns:a16="http://schemas.microsoft.com/office/drawing/2014/main" val="10000"/>
                  </a:ext>
                </a:extLst>
              </a:tr>
              <a:tr h="381000">
                <a:tc>
                  <a:txBody>
                    <a:bodyPr/>
                    <a:lstStyle/>
                    <a:p>
                      <a:pPr marL="457200" lvl="0" indent="-317500" algn="l" rtl="0">
                        <a:spcBef>
                          <a:spcPts val="0"/>
                        </a:spcBef>
                        <a:spcAft>
                          <a:spcPts val="0"/>
                        </a:spcAft>
                        <a:buSzPts val="1400"/>
                        <a:buChar char="●"/>
                      </a:pPr>
                      <a:r>
                        <a:rPr lang="en"/>
                        <a:t>This project employs Sentiment Analysis of the social media platform which gives an accurate prediction or evaluation of human behavioural tendencies. </a:t>
                      </a:r>
                      <a:endParaRPr/>
                    </a:p>
                    <a:p>
                      <a:pPr marL="457200" lvl="0" indent="-317500" algn="l" rtl="0">
                        <a:spcBef>
                          <a:spcPts val="0"/>
                        </a:spcBef>
                        <a:spcAft>
                          <a:spcPts val="0"/>
                        </a:spcAft>
                        <a:buSzPts val="1400"/>
                        <a:buChar char="●"/>
                      </a:pPr>
                      <a:r>
                        <a:rPr lang="en"/>
                        <a:t>The model has multifaceted use; in the stock market, finance, auditing, investment patterns and business strategies. </a:t>
                      </a:r>
                      <a:endParaRPr/>
                    </a:p>
                  </a:txBody>
                  <a:tcPr marL="91425" marR="91425" marT="91425" marB="91425"/>
                </a:tc>
                <a:tc>
                  <a:txBody>
                    <a:bodyPr/>
                    <a:lstStyle/>
                    <a:p>
                      <a:pPr marL="457200" lvl="0" indent="-317500" algn="l" rtl="0">
                        <a:spcBef>
                          <a:spcPts val="0"/>
                        </a:spcBef>
                        <a:spcAft>
                          <a:spcPts val="0"/>
                        </a:spcAft>
                        <a:buSzPts val="1400"/>
                        <a:buChar char="●"/>
                      </a:pPr>
                      <a:r>
                        <a:rPr lang="en"/>
                        <a:t>This paper aims at developing an algorithm to predict stock values but does not talk about the accuracy of prediction. It gives a qualitative approach, not a quantitative one. </a:t>
                      </a:r>
                      <a:endParaRPr/>
                    </a:p>
                    <a:p>
                      <a:pPr marL="457200" lvl="0" indent="-317500" algn="l" rtl="0">
                        <a:spcBef>
                          <a:spcPts val="0"/>
                        </a:spcBef>
                        <a:spcAft>
                          <a:spcPts val="0"/>
                        </a:spcAft>
                        <a:buSzPts val="1400"/>
                        <a:buChar char="●"/>
                      </a:pPr>
                      <a:r>
                        <a:rPr lang="en"/>
                        <a:t> It provides a semantic figure and not a visual outcome to analyse the prediction. No graphs are provided to demonstrate patterns in investment, in the market.</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292388"/>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i="1" u="sng"/>
              <a:t>Stock Market Prediction using Sentiment Analysis: Hybrid Approach.</a:t>
            </a:r>
            <a:endParaRPr sz="2400" i="1" u="sng"/>
          </a:p>
        </p:txBody>
      </p:sp>
      <p:sp>
        <p:nvSpPr>
          <p:cNvPr id="77" name="Google Shape;77;p16"/>
          <p:cNvSpPr txBox="1">
            <a:spLocks noGrp="1"/>
          </p:cNvSpPr>
          <p:nvPr>
            <p:ph type="body" idx="1"/>
          </p:nvPr>
        </p:nvSpPr>
        <p:spPr>
          <a:xfrm>
            <a:off x="311700" y="999838"/>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Published By:</a:t>
            </a:r>
            <a:r>
              <a:rPr lang="en" sz="1400"/>
              <a:t> International Conference on Computing, Communication and Automation (ICCCA2016) </a:t>
            </a:r>
            <a:endParaRPr sz="1400"/>
          </a:p>
          <a:p>
            <a:pPr marL="0" lvl="0" indent="0" algn="l" rtl="0">
              <a:spcBef>
                <a:spcPts val="1200"/>
              </a:spcBef>
              <a:spcAft>
                <a:spcPts val="1200"/>
              </a:spcAft>
              <a:buNone/>
            </a:pPr>
            <a:endParaRPr sz="1400"/>
          </a:p>
        </p:txBody>
      </p:sp>
      <p:graphicFrame>
        <p:nvGraphicFramePr>
          <p:cNvPr id="78" name="Google Shape;78;p16"/>
          <p:cNvGraphicFramePr/>
          <p:nvPr/>
        </p:nvGraphicFramePr>
        <p:xfrm>
          <a:off x="952500" y="1764363"/>
          <a:ext cx="3000000" cy="3000000"/>
        </p:xfrm>
        <a:graphic>
          <a:graphicData uri="http://schemas.openxmlformats.org/drawingml/2006/table">
            <a:tbl>
              <a:tblPr>
                <a:noFill/>
                <a:tableStyleId>{0490A749-DAFE-4D49-810F-DDBC5E5877FD}</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sz="1800" b="1"/>
                        <a:t>Merits</a:t>
                      </a:r>
                      <a:endParaRPr sz="1800" b="1"/>
                    </a:p>
                  </a:txBody>
                  <a:tcPr marL="91425" marR="91425" marT="91425" marB="91425"/>
                </a:tc>
                <a:tc>
                  <a:txBody>
                    <a:bodyPr/>
                    <a:lstStyle/>
                    <a:p>
                      <a:pPr marL="0" lvl="0" indent="0" algn="ctr" rtl="0">
                        <a:spcBef>
                          <a:spcPts val="0"/>
                        </a:spcBef>
                        <a:spcAft>
                          <a:spcPts val="0"/>
                        </a:spcAft>
                        <a:buNone/>
                      </a:pPr>
                      <a:r>
                        <a:rPr lang="en" sz="1800" b="1"/>
                        <a:t>Demerits</a:t>
                      </a:r>
                      <a:endParaRPr sz="1800" b="1"/>
                    </a:p>
                  </a:txBody>
                  <a:tcPr marL="91425" marR="91425" marT="91425" marB="91425"/>
                </a:tc>
                <a:extLst>
                  <a:ext uri="{0D108BD9-81ED-4DB2-BD59-A6C34878D82A}">
                    <a16:rowId xmlns:a16="http://schemas.microsoft.com/office/drawing/2014/main" val="10000"/>
                  </a:ext>
                </a:extLst>
              </a:tr>
              <a:tr h="381000">
                <a:tc>
                  <a:txBody>
                    <a:bodyPr/>
                    <a:lstStyle/>
                    <a:p>
                      <a:pPr marL="457200" lvl="0" indent="-317500" algn="l" rtl="0">
                        <a:spcBef>
                          <a:spcPts val="0"/>
                        </a:spcBef>
                        <a:spcAft>
                          <a:spcPts val="0"/>
                        </a:spcAft>
                        <a:buSzPts val="1400"/>
                        <a:buChar char="●"/>
                      </a:pPr>
                      <a:r>
                        <a:rPr lang="en"/>
                        <a:t>This model employs both sentiment analysis and clustering techniques to give a more accurate result. </a:t>
                      </a:r>
                      <a:endParaRPr/>
                    </a:p>
                    <a:p>
                      <a:pPr marL="457200" lvl="0" indent="-317500" algn="l" rtl="0">
                        <a:spcBef>
                          <a:spcPts val="0"/>
                        </a:spcBef>
                        <a:spcAft>
                          <a:spcPts val="0"/>
                        </a:spcAft>
                        <a:buSzPts val="1400"/>
                        <a:buChar char="●"/>
                      </a:pPr>
                      <a:r>
                        <a:rPr lang="en"/>
                        <a:t>This model can be extended to predict the degree of change. This may be achieved by predicting to which extent specific stock price will move, such as „very high‟, „little high‟, „little low‟, „very low‟.</a:t>
                      </a:r>
                      <a:endParaRPr/>
                    </a:p>
                  </a:txBody>
                  <a:tcPr marL="91425" marR="91425" marT="91425" marB="91425"/>
                </a:tc>
                <a:tc>
                  <a:txBody>
                    <a:bodyPr/>
                    <a:lstStyle/>
                    <a:p>
                      <a:pPr marL="457200" lvl="0" indent="-317500" algn="l" rtl="0">
                        <a:spcBef>
                          <a:spcPts val="0"/>
                        </a:spcBef>
                        <a:spcAft>
                          <a:spcPts val="0"/>
                        </a:spcAft>
                        <a:buSzPts val="1400"/>
                        <a:buChar char="●"/>
                      </a:pPr>
                      <a:r>
                        <a:rPr lang="en"/>
                        <a:t>No visual representation of the prediction model is provided.</a:t>
                      </a:r>
                      <a:endParaRPr/>
                    </a:p>
                    <a:p>
                      <a:pPr marL="457200" lvl="0" indent="-317500" algn="l" rtl="0">
                        <a:spcBef>
                          <a:spcPts val="0"/>
                        </a:spcBef>
                        <a:spcAft>
                          <a:spcPts val="0"/>
                        </a:spcAft>
                        <a:buSzPts val="1400"/>
                        <a:buChar char="●"/>
                      </a:pPr>
                      <a:r>
                        <a:rPr lang="en"/>
                        <a:t> Does not implement regression. Only clustering techniques is used to predict stock values. </a:t>
                      </a:r>
                      <a:endParaRPr/>
                    </a:p>
                    <a:p>
                      <a:pPr marL="457200" lvl="0" indent="-317500" algn="l" rtl="0">
                        <a:spcBef>
                          <a:spcPts val="0"/>
                        </a:spcBef>
                        <a:spcAft>
                          <a:spcPts val="0"/>
                        </a:spcAft>
                        <a:buSzPts val="1400"/>
                        <a:buChar char="●"/>
                      </a:pPr>
                      <a:r>
                        <a:rPr lang="en"/>
                        <a:t>Does not provide a dynamic model for comparison or prediction, rather uses only fixed values. Hence, it‟s applicability in the real world is questioned, without any valid evidence to prove otherwise</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292388"/>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i="1" u="sng"/>
              <a:t>Stock Market Prediction Model using ANN and Back Propagation.</a:t>
            </a:r>
            <a:endParaRPr sz="2400" i="1" u="sng"/>
          </a:p>
        </p:txBody>
      </p:sp>
      <p:sp>
        <p:nvSpPr>
          <p:cNvPr id="84" name="Google Shape;84;p17"/>
          <p:cNvSpPr txBox="1">
            <a:spLocks noGrp="1"/>
          </p:cNvSpPr>
          <p:nvPr>
            <p:ph type="body" idx="1"/>
          </p:nvPr>
        </p:nvSpPr>
        <p:spPr>
          <a:xfrm>
            <a:off x="311700" y="999838"/>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Published By:</a:t>
            </a:r>
            <a:r>
              <a:rPr lang="en" sz="1400"/>
              <a:t> ICCCNT'12 26th _28th July 2012, Coimbatore, India</a:t>
            </a:r>
            <a:endParaRPr sz="1400"/>
          </a:p>
          <a:p>
            <a:pPr marL="0" lvl="0" indent="0" algn="l" rtl="0">
              <a:spcBef>
                <a:spcPts val="1200"/>
              </a:spcBef>
              <a:spcAft>
                <a:spcPts val="1200"/>
              </a:spcAft>
              <a:buNone/>
            </a:pPr>
            <a:endParaRPr sz="1400"/>
          </a:p>
        </p:txBody>
      </p:sp>
      <p:graphicFrame>
        <p:nvGraphicFramePr>
          <p:cNvPr id="85" name="Google Shape;85;p17"/>
          <p:cNvGraphicFramePr/>
          <p:nvPr/>
        </p:nvGraphicFramePr>
        <p:xfrm>
          <a:off x="952500" y="1575363"/>
          <a:ext cx="3000000" cy="3000000"/>
        </p:xfrm>
        <a:graphic>
          <a:graphicData uri="http://schemas.openxmlformats.org/drawingml/2006/table">
            <a:tbl>
              <a:tblPr>
                <a:noFill/>
                <a:tableStyleId>{0490A749-DAFE-4D49-810F-DDBC5E5877FD}</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509450">
                <a:tc>
                  <a:txBody>
                    <a:bodyPr/>
                    <a:lstStyle/>
                    <a:p>
                      <a:pPr marL="0" lvl="0" indent="0" algn="ctr" rtl="0">
                        <a:spcBef>
                          <a:spcPts val="0"/>
                        </a:spcBef>
                        <a:spcAft>
                          <a:spcPts val="0"/>
                        </a:spcAft>
                        <a:buNone/>
                      </a:pPr>
                      <a:r>
                        <a:rPr lang="en" sz="1800" b="1"/>
                        <a:t>Merits</a:t>
                      </a:r>
                      <a:endParaRPr sz="1800" b="1"/>
                    </a:p>
                  </a:txBody>
                  <a:tcPr marL="91425" marR="91425" marT="91425" marB="91425"/>
                </a:tc>
                <a:tc>
                  <a:txBody>
                    <a:bodyPr/>
                    <a:lstStyle/>
                    <a:p>
                      <a:pPr marL="0" lvl="0" indent="0" algn="ctr" rtl="0">
                        <a:spcBef>
                          <a:spcPts val="0"/>
                        </a:spcBef>
                        <a:spcAft>
                          <a:spcPts val="0"/>
                        </a:spcAft>
                        <a:buNone/>
                      </a:pPr>
                      <a:r>
                        <a:rPr lang="en" sz="1800" b="1"/>
                        <a:t>Demerits</a:t>
                      </a:r>
                      <a:endParaRPr sz="1800" b="1"/>
                    </a:p>
                  </a:txBody>
                  <a:tcPr marL="91425" marR="91425" marT="91425" marB="91425"/>
                </a:tc>
                <a:extLst>
                  <a:ext uri="{0D108BD9-81ED-4DB2-BD59-A6C34878D82A}">
                    <a16:rowId xmlns:a16="http://schemas.microsoft.com/office/drawing/2014/main" val="10000"/>
                  </a:ext>
                </a:extLst>
              </a:tr>
              <a:tr h="2581400">
                <a:tc>
                  <a:txBody>
                    <a:bodyPr/>
                    <a:lstStyle/>
                    <a:p>
                      <a:pPr marL="457200" lvl="0" indent="-317500" algn="l" rtl="0">
                        <a:spcBef>
                          <a:spcPts val="0"/>
                        </a:spcBef>
                        <a:spcAft>
                          <a:spcPts val="0"/>
                        </a:spcAft>
                        <a:buSzPts val="1400"/>
                        <a:buChar char="●"/>
                      </a:pPr>
                      <a:r>
                        <a:rPr lang="en"/>
                        <a:t>This prediction model uses artificial neural networks which gives an overall prediction rate of 63% and market direction accuracy of 81%, theoretically. </a:t>
                      </a:r>
                      <a:endParaRPr/>
                    </a:p>
                    <a:p>
                      <a:pPr marL="457200" lvl="0" indent="-317500" algn="l" rtl="0">
                        <a:spcBef>
                          <a:spcPts val="0"/>
                        </a:spcBef>
                        <a:spcAft>
                          <a:spcPts val="0"/>
                        </a:spcAft>
                        <a:buSzPts val="1400"/>
                        <a:buChar char="●"/>
                      </a:pPr>
                      <a:r>
                        <a:rPr lang="en"/>
                        <a:t>This paper uses back propagation algorithm for training the data which is not very commonly used. </a:t>
                      </a:r>
                      <a:endParaRPr/>
                    </a:p>
                    <a:p>
                      <a:pPr marL="457200" lvl="0" indent="-317500" algn="l" rtl="0">
                        <a:spcBef>
                          <a:spcPts val="0"/>
                        </a:spcBef>
                        <a:spcAft>
                          <a:spcPts val="0"/>
                        </a:spcAft>
                        <a:buSzPts val="1400"/>
                        <a:buChar char="●"/>
                      </a:pPr>
                      <a:r>
                        <a:rPr lang="en"/>
                        <a:t>This model gives extensive graphical output to visualize the result.</a:t>
                      </a:r>
                      <a:endParaRPr/>
                    </a:p>
                  </a:txBody>
                  <a:tcPr marL="91425" marR="91425" marT="91425" marB="91425"/>
                </a:tc>
                <a:tc>
                  <a:txBody>
                    <a:bodyPr/>
                    <a:lstStyle/>
                    <a:p>
                      <a:pPr marL="457200" lvl="0" indent="-317500" algn="l" rtl="0">
                        <a:spcBef>
                          <a:spcPts val="0"/>
                        </a:spcBef>
                        <a:spcAft>
                          <a:spcPts val="0"/>
                        </a:spcAft>
                        <a:buSzPts val="1400"/>
                        <a:buChar char="●"/>
                      </a:pPr>
                      <a:r>
                        <a:rPr lang="en"/>
                        <a:t>Requires in-depth knowledge of deep learning and neural networks, to understand and implement. </a:t>
                      </a:r>
                      <a:endParaRPr/>
                    </a:p>
                    <a:p>
                      <a:pPr marL="457200" lvl="0" indent="-317500" algn="l" rtl="0">
                        <a:spcBef>
                          <a:spcPts val="0"/>
                        </a:spcBef>
                        <a:spcAft>
                          <a:spcPts val="0"/>
                        </a:spcAft>
                        <a:buSzPts val="1400"/>
                        <a:buChar char="●"/>
                      </a:pPr>
                      <a:r>
                        <a:rPr lang="en"/>
                        <a:t> As a vast difference in the empirical and actual accuracy as represented by the models.</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292388"/>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i="1" u="sng"/>
              <a:t>Stock Market Prediction Using Long Short Term Memory.</a:t>
            </a:r>
            <a:endParaRPr sz="2400" i="1" u="sng"/>
          </a:p>
        </p:txBody>
      </p:sp>
      <p:sp>
        <p:nvSpPr>
          <p:cNvPr id="91" name="Google Shape;91;p18"/>
          <p:cNvSpPr txBox="1">
            <a:spLocks noGrp="1"/>
          </p:cNvSpPr>
          <p:nvPr>
            <p:ph type="body" idx="1"/>
          </p:nvPr>
        </p:nvSpPr>
        <p:spPr>
          <a:xfrm>
            <a:off x="311700" y="999838"/>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Published By: </a:t>
            </a:r>
            <a:r>
              <a:rPr lang="en" sz="1400"/>
              <a:t>2018 First International Conference on Secure Cyber Computing and Communication (ICSCCC)</a:t>
            </a:r>
            <a:endParaRPr sz="1400"/>
          </a:p>
          <a:p>
            <a:pPr marL="0" lvl="0" indent="0" algn="l" rtl="0">
              <a:spcBef>
                <a:spcPts val="1200"/>
              </a:spcBef>
              <a:spcAft>
                <a:spcPts val="0"/>
              </a:spcAft>
              <a:buNone/>
            </a:pPr>
            <a:endParaRPr sz="1400"/>
          </a:p>
          <a:p>
            <a:pPr marL="0" lvl="0" indent="0" algn="l" rtl="0">
              <a:spcBef>
                <a:spcPts val="1200"/>
              </a:spcBef>
              <a:spcAft>
                <a:spcPts val="1200"/>
              </a:spcAft>
              <a:buNone/>
            </a:pPr>
            <a:endParaRPr sz="1400"/>
          </a:p>
        </p:txBody>
      </p:sp>
      <p:graphicFrame>
        <p:nvGraphicFramePr>
          <p:cNvPr id="92" name="Google Shape;92;p18"/>
          <p:cNvGraphicFramePr/>
          <p:nvPr/>
        </p:nvGraphicFramePr>
        <p:xfrm>
          <a:off x="952500" y="1896813"/>
          <a:ext cx="3000000" cy="3000000"/>
        </p:xfrm>
        <a:graphic>
          <a:graphicData uri="http://schemas.openxmlformats.org/drawingml/2006/table">
            <a:tbl>
              <a:tblPr>
                <a:noFill/>
                <a:tableStyleId>{0490A749-DAFE-4D49-810F-DDBC5E5877FD}</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9400">
                <a:tc>
                  <a:txBody>
                    <a:bodyPr/>
                    <a:lstStyle/>
                    <a:p>
                      <a:pPr marL="0" lvl="0" indent="0" algn="ctr" rtl="0">
                        <a:spcBef>
                          <a:spcPts val="0"/>
                        </a:spcBef>
                        <a:spcAft>
                          <a:spcPts val="0"/>
                        </a:spcAft>
                        <a:buNone/>
                      </a:pPr>
                      <a:r>
                        <a:rPr lang="en" sz="1800" b="1"/>
                        <a:t>Merits</a:t>
                      </a:r>
                      <a:endParaRPr sz="1800" b="1"/>
                    </a:p>
                  </a:txBody>
                  <a:tcPr marL="91425" marR="91425" marT="91425" marB="91425"/>
                </a:tc>
                <a:tc>
                  <a:txBody>
                    <a:bodyPr/>
                    <a:lstStyle/>
                    <a:p>
                      <a:pPr marL="0" lvl="0" indent="0" algn="ctr" rtl="0">
                        <a:spcBef>
                          <a:spcPts val="0"/>
                        </a:spcBef>
                        <a:spcAft>
                          <a:spcPts val="0"/>
                        </a:spcAft>
                        <a:buNone/>
                      </a:pPr>
                      <a:r>
                        <a:rPr lang="en" sz="1800" b="1"/>
                        <a:t>Demerits</a:t>
                      </a:r>
                      <a:endParaRPr sz="1800" b="1"/>
                    </a:p>
                  </a:txBody>
                  <a:tcPr marL="91425" marR="91425" marT="91425" marB="91425"/>
                </a:tc>
                <a:extLst>
                  <a:ext uri="{0D108BD9-81ED-4DB2-BD59-A6C34878D82A}">
                    <a16:rowId xmlns:a16="http://schemas.microsoft.com/office/drawing/2014/main" val="10000"/>
                  </a:ext>
                </a:extLst>
              </a:tr>
              <a:tr h="1973100">
                <a:tc>
                  <a:txBody>
                    <a:bodyPr/>
                    <a:lstStyle/>
                    <a:p>
                      <a:pPr marL="457200" lvl="0" indent="-317500" algn="l" rtl="0">
                        <a:spcBef>
                          <a:spcPts val="0"/>
                        </a:spcBef>
                        <a:spcAft>
                          <a:spcPts val="0"/>
                        </a:spcAft>
                        <a:buSzPts val="1400"/>
                        <a:buChar char="●"/>
                      </a:pPr>
                      <a:r>
                        <a:rPr lang="en"/>
                        <a:t>The upgraded LSTM approach is more accurate than the regression-based models.</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Provides graphical data on predictions.</a:t>
                      </a:r>
                      <a:endParaRPr/>
                    </a:p>
                    <a:p>
                      <a:pPr marL="0" lvl="0" indent="0" algn="l" rtl="0">
                        <a:spcBef>
                          <a:spcPts val="0"/>
                        </a:spcBef>
                        <a:spcAft>
                          <a:spcPts val="0"/>
                        </a:spcAft>
                        <a:buNone/>
                      </a:pPr>
                      <a:endParaRPr/>
                    </a:p>
                  </a:txBody>
                  <a:tcPr marL="91425" marR="91425" marT="91425" marB="91425"/>
                </a:tc>
                <a:tc>
                  <a:txBody>
                    <a:bodyPr/>
                    <a:lstStyle/>
                    <a:p>
                      <a:pPr marL="457200" lvl="0" indent="-317500" algn="l" rtl="0">
                        <a:spcBef>
                          <a:spcPts val="0"/>
                        </a:spcBef>
                        <a:spcAft>
                          <a:spcPts val="0"/>
                        </a:spcAft>
                        <a:buSzPts val="1400"/>
                        <a:buChar char="●"/>
                      </a:pPr>
                      <a:r>
                        <a:rPr lang="en"/>
                        <a:t>Other emerging models of ML should also be tested for more accuracy of prediction.</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Sentiment analysis is required, since it is also an important factor in stock price fluctuation.</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292388"/>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i="1" u="sng"/>
              <a:t>Stock Transaction Prediction Modelling and Analysis Based on LSTM.</a:t>
            </a:r>
            <a:endParaRPr sz="2400" i="1" u="sng"/>
          </a:p>
          <a:p>
            <a:pPr marL="0" lvl="0" indent="0" algn="l" rtl="0">
              <a:spcBef>
                <a:spcPts val="0"/>
              </a:spcBef>
              <a:spcAft>
                <a:spcPts val="0"/>
              </a:spcAft>
              <a:buNone/>
            </a:pPr>
            <a:endParaRPr sz="2400" i="1" u="sng"/>
          </a:p>
        </p:txBody>
      </p:sp>
      <p:sp>
        <p:nvSpPr>
          <p:cNvPr id="98" name="Google Shape;98;p19"/>
          <p:cNvSpPr txBox="1">
            <a:spLocks noGrp="1"/>
          </p:cNvSpPr>
          <p:nvPr>
            <p:ph type="body" idx="1"/>
          </p:nvPr>
        </p:nvSpPr>
        <p:spPr>
          <a:xfrm>
            <a:off x="311700" y="1120388"/>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Published By: </a:t>
            </a:r>
            <a:r>
              <a:rPr lang="en" sz="1400"/>
              <a:t>2018 13th IEEE Conference on Industrial Electronics and Applications (ICIEA)</a:t>
            </a:r>
            <a:endParaRPr sz="1400"/>
          </a:p>
          <a:p>
            <a:pPr marL="0" lvl="0" indent="0" algn="l" rtl="0">
              <a:spcBef>
                <a:spcPts val="1200"/>
              </a:spcBef>
              <a:spcAft>
                <a:spcPts val="0"/>
              </a:spcAft>
              <a:buNone/>
            </a:pPr>
            <a:endParaRPr sz="1400"/>
          </a:p>
          <a:p>
            <a:pPr marL="0" lvl="0" indent="0" algn="l" rtl="0">
              <a:spcBef>
                <a:spcPts val="1200"/>
              </a:spcBef>
              <a:spcAft>
                <a:spcPts val="1200"/>
              </a:spcAft>
              <a:buNone/>
            </a:pPr>
            <a:endParaRPr sz="1400"/>
          </a:p>
        </p:txBody>
      </p:sp>
      <p:graphicFrame>
        <p:nvGraphicFramePr>
          <p:cNvPr id="99" name="Google Shape;99;p19"/>
          <p:cNvGraphicFramePr/>
          <p:nvPr/>
        </p:nvGraphicFramePr>
        <p:xfrm>
          <a:off x="952500" y="1886763"/>
          <a:ext cx="3000000" cy="3000000"/>
        </p:xfrm>
        <a:graphic>
          <a:graphicData uri="http://schemas.openxmlformats.org/drawingml/2006/table">
            <a:tbl>
              <a:tblPr>
                <a:noFill/>
                <a:tableStyleId>{0490A749-DAFE-4D49-810F-DDBC5E5877FD}</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420850">
                <a:tc>
                  <a:txBody>
                    <a:bodyPr/>
                    <a:lstStyle/>
                    <a:p>
                      <a:pPr marL="0" lvl="0" indent="0" algn="ctr" rtl="0">
                        <a:spcBef>
                          <a:spcPts val="0"/>
                        </a:spcBef>
                        <a:spcAft>
                          <a:spcPts val="0"/>
                        </a:spcAft>
                        <a:buNone/>
                      </a:pPr>
                      <a:r>
                        <a:rPr lang="en" sz="1800" b="1"/>
                        <a:t>Merits</a:t>
                      </a:r>
                      <a:endParaRPr sz="1800" b="1"/>
                    </a:p>
                  </a:txBody>
                  <a:tcPr marL="91425" marR="91425" marT="91425" marB="91425"/>
                </a:tc>
                <a:tc>
                  <a:txBody>
                    <a:bodyPr/>
                    <a:lstStyle/>
                    <a:p>
                      <a:pPr marL="0" lvl="0" indent="0" algn="ctr" rtl="0">
                        <a:spcBef>
                          <a:spcPts val="0"/>
                        </a:spcBef>
                        <a:spcAft>
                          <a:spcPts val="0"/>
                        </a:spcAft>
                        <a:buNone/>
                      </a:pPr>
                      <a:r>
                        <a:rPr lang="en" sz="1800" b="1"/>
                        <a:t>Demerits</a:t>
                      </a:r>
                      <a:endParaRPr sz="1800" b="1"/>
                    </a:p>
                  </a:txBody>
                  <a:tcPr marL="91425" marR="91425" marT="91425" marB="91425"/>
                </a:tc>
                <a:extLst>
                  <a:ext uri="{0D108BD9-81ED-4DB2-BD59-A6C34878D82A}">
                    <a16:rowId xmlns:a16="http://schemas.microsoft.com/office/drawing/2014/main" val="10000"/>
                  </a:ext>
                </a:extLst>
              </a:tr>
              <a:tr h="2132525">
                <a:tc>
                  <a:txBody>
                    <a:bodyPr/>
                    <a:lstStyle/>
                    <a:p>
                      <a:pPr marL="457200" lvl="0" indent="-317500" algn="l" rtl="0">
                        <a:spcBef>
                          <a:spcPts val="0"/>
                        </a:spcBef>
                        <a:spcAft>
                          <a:spcPts val="0"/>
                        </a:spcAft>
                        <a:buSzPts val="1400"/>
                        <a:buChar char="●"/>
                      </a:pPr>
                      <a:r>
                        <a:rPr lang="en"/>
                        <a:t>This is the first model to solely use, Long Short-Term Memory (LSTM) as a prediction technique.</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This paper provides a good explanation of the LSTM model and how it is trained.</a:t>
                      </a:r>
                      <a:endParaRPr/>
                    </a:p>
                    <a:p>
                      <a:pPr marL="0" lvl="0" indent="0" algn="l" rtl="0">
                        <a:spcBef>
                          <a:spcPts val="0"/>
                        </a:spcBef>
                        <a:spcAft>
                          <a:spcPts val="0"/>
                        </a:spcAft>
                        <a:buNone/>
                      </a:pPr>
                      <a:endParaRPr/>
                    </a:p>
                  </a:txBody>
                  <a:tcPr marL="91425" marR="91425" marT="91425" marB="91425"/>
                </a:tc>
                <a:tc>
                  <a:txBody>
                    <a:bodyPr/>
                    <a:lstStyle/>
                    <a:p>
                      <a:pPr marL="457200" lvl="0" indent="-317500" algn="l" rtl="0">
                        <a:spcBef>
                          <a:spcPts val="0"/>
                        </a:spcBef>
                        <a:spcAft>
                          <a:spcPts val="0"/>
                        </a:spcAft>
                        <a:buSzPts val="1400"/>
                        <a:buChar char="●"/>
                      </a:pPr>
                      <a:r>
                        <a:rPr lang="en"/>
                        <a:t>The LSTM model requires a large number of layers.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It is necessary for the LSTM network to be combined with existing clustering techniques.</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292388"/>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i="1" u="sng"/>
              <a:t>Real-Time Stock Prediction using Neural Network.</a:t>
            </a:r>
            <a:endParaRPr sz="2400" i="1" u="sng"/>
          </a:p>
        </p:txBody>
      </p:sp>
      <p:sp>
        <p:nvSpPr>
          <p:cNvPr id="105" name="Google Shape;105;p20"/>
          <p:cNvSpPr txBox="1">
            <a:spLocks noGrp="1"/>
          </p:cNvSpPr>
          <p:nvPr>
            <p:ph type="body" idx="1"/>
          </p:nvPr>
        </p:nvSpPr>
        <p:spPr>
          <a:xfrm>
            <a:off x="311700" y="999838"/>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Published By: </a:t>
            </a:r>
            <a:r>
              <a:rPr lang="en" sz="1400"/>
              <a:t>2018 8th International Conference on Cloud Computing, Data Science &amp; Engineering (Confluence)</a:t>
            </a:r>
            <a:endParaRPr sz="1400"/>
          </a:p>
          <a:p>
            <a:pPr marL="0" lvl="0" indent="0" algn="l" rtl="0">
              <a:spcBef>
                <a:spcPts val="1200"/>
              </a:spcBef>
              <a:spcAft>
                <a:spcPts val="0"/>
              </a:spcAft>
              <a:buNone/>
            </a:pPr>
            <a:endParaRPr sz="1400"/>
          </a:p>
          <a:p>
            <a:pPr marL="0" lvl="0" indent="0" algn="l" rtl="0">
              <a:spcBef>
                <a:spcPts val="1200"/>
              </a:spcBef>
              <a:spcAft>
                <a:spcPts val="1200"/>
              </a:spcAft>
              <a:buNone/>
            </a:pPr>
            <a:endParaRPr sz="1400"/>
          </a:p>
        </p:txBody>
      </p:sp>
      <p:graphicFrame>
        <p:nvGraphicFramePr>
          <p:cNvPr id="106" name="Google Shape;106;p20"/>
          <p:cNvGraphicFramePr/>
          <p:nvPr/>
        </p:nvGraphicFramePr>
        <p:xfrm>
          <a:off x="952500" y="1957088"/>
          <a:ext cx="3000000" cy="3000000"/>
        </p:xfrm>
        <a:graphic>
          <a:graphicData uri="http://schemas.openxmlformats.org/drawingml/2006/table">
            <a:tbl>
              <a:tblPr>
                <a:noFill/>
                <a:tableStyleId>{0490A749-DAFE-4D49-810F-DDBC5E5877FD}</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425825">
                <a:tc>
                  <a:txBody>
                    <a:bodyPr/>
                    <a:lstStyle/>
                    <a:p>
                      <a:pPr marL="0" lvl="0" indent="0" algn="ctr" rtl="0">
                        <a:spcBef>
                          <a:spcPts val="0"/>
                        </a:spcBef>
                        <a:spcAft>
                          <a:spcPts val="0"/>
                        </a:spcAft>
                        <a:buNone/>
                      </a:pPr>
                      <a:r>
                        <a:rPr lang="en" sz="1800" b="1"/>
                        <a:t>Merits</a:t>
                      </a:r>
                      <a:endParaRPr sz="1800" b="1"/>
                    </a:p>
                  </a:txBody>
                  <a:tcPr marL="91425" marR="91425" marT="91425" marB="91425"/>
                </a:tc>
                <a:tc>
                  <a:txBody>
                    <a:bodyPr/>
                    <a:lstStyle/>
                    <a:p>
                      <a:pPr marL="0" lvl="0" indent="0" algn="ctr" rtl="0">
                        <a:spcBef>
                          <a:spcPts val="0"/>
                        </a:spcBef>
                        <a:spcAft>
                          <a:spcPts val="0"/>
                        </a:spcAft>
                        <a:buNone/>
                      </a:pPr>
                      <a:r>
                        <a:rPr lang="en" sz="1800" b="1"/>
                        <a:t>Demerits</a:t>
                      </a:r>
                      <a:endParaRPr sz="1800" b="1"/>
                    </a:p>
                  </a:txBody>
                  <a:tcPr marL="91425" marR="91425" marT="91425" marB="91425"/>
                </a:tc>
                <a:extLst>
                  <a:ext uri="{0D108BD9-81ED-4DB2-BD59-A6C34878D82A}">
                    <a16:rowId xmlns:a16="http://schemas.microsoft.com/office/drawing/2014/main" val="10000"/>
                  </a:ext>
                </a:extLst>
              </a:tr>
              <a:tr h="1605675">
                <a:tc>
                  <a:txBody>
                    <a:bodyPr/>
                    <a:lstStyle/>
                    <a:p>
                      <a:pPr marL="457200" lvl="0" indent="-317500" algn="l" rtl="0">
                        <a:spcBef>
                          <a:spcPts val="0"/>
                        </a:spcBef>
                        <a:spcAft>
                          <a:spcPts val="0"/>
                        </a:spcAft>
                        <a:buSzPts val="1400"/>
                        <a:buChar char="●"/>
                      </a:pPr>
                      <a:r>
                        <a:rPr lang="en"/>
                        <a:t>This paper incorporates concepts in real time to calculate stock prices.</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Uses a feed forward neural network.</a:t>
                      </a:r>
                      <a:endParaRPr/>
                    </a:p>
                    <a:p>
                      <a:pPr marL="0" lvl="0" indent="0" algn="l" rtl="0">
                        <a:spcBef>
                          <a:spcPts val="0"/>
                        </a:spcBef>
                        <a:spcAft>
                          <a:spcPts val="0"/>
                        </a:spcAft>
                        <a:buNone/>
                      </a:pPr>
                      <a:endParaRPr/>
                    </a:p>
                  </a:txBody>
                  <a:tcPr marL="91425" marR="91425" marT="91425" marB="91425"/>
                </a:tc>
                <a:tc>
                  <a:txBody>
                    <a:bodyPr/>
                    <a:lstStyle/>
                    <a:p>
                      <a:pPr marL="457200" lvl="0" indent="-317500" algn="l" rtl="0">
                        <a:spcBef>
                          <a:spcPts val="0"/>
                        </a:spcBef>
                        <a:spcAft>
                          <a:spcPts val="0"/>
                        </a:spcAft>
                        <a:buSzPts val="1400"/>
                        <a:buChar char="●"/>
                      </a:pPr>
                      <a:r>
                        <a:rPr lang="en"/>
                        <a:t>Requires in-depth knowledge about deep learning and neural networks.</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The implementation of this model requires heavy computational power to execute.</a:t>
                      </a:r>
                      <a:endParaRPr/>
                    </a:p>
                    <a:p>
                      <a:pPr marL="45720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754</Words>
  <Application>Microsoft Office PowerPoint</Application>
  <PresentationFormat>On-screen Show (16:9)</PresentationFormat>
  <Paragraphs>68</Paragraphs>
  <Slides>8</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Light</vt:lpstr>
      <vt:lpstr>PowerPoint Presentation</vt:lpstr>
      <vt:lpstr>Stock Market Prediction using Simple Linear Regression</vt:lpstr>
      <vt:lpstr>Stock market Prediction using Artificial Neural Networks.</vt:lpstr>
      <vt:lpstr>Stock Market Prediction using Sentiment Analysis: Hybrid Approach.</vt:lpstr>
      <vt:lpstr>Stock Market Prediction Model using ANN and Back Propagation.</vt:lpstr>
      <vt:lpstr>Stock Market Prediction Using Long Short Term Memory.</vt:lpstr>
      <vt:lpstr>Stock Transaction Prediction Modelling and Analysis Based on LSTM. </vt:lpstr>
      <vt:lpstr>Real-Time Stock Prediction using Neural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Grace Hephzibah M</cp:lastModifiedBy>
  <cp:revision>1</cp:revision>
  <dcterms:modified xsi:type="dcterms:W3CDTF">2022-05-12T04:23:30Z</dcterms:modified>
</cp:coreProperties>
</file>