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2" r:id="rId59"/>
    <p:sldId id="473" r:id="rId60"/>
    <p:sldId id="314" r:id="rId61"/>
    <p:sldId id="315" r:id="rId62"/>
    <p:sldId id="316" r:id="rId63"/>
    <p:sldId id="474" r:id="rId64"/>
    <p:sldId id="475" r:id="rId65"/>
    <p:sldId id="317" r:id="rId66"/>
    <p:sldId id="318" r:id="rId67"/>
    <p:sldId id="319" r:id="rId68"/>
    <p:sldId id="320" r:id="rId69"/>
    <p:sldId id="321" r:id="rId70"/>
    <p:sldId id="322" r:id="rId71"/>
    <p:sldId id="323" r:id="rId72"/>
    <p:sldId id="324" r:id="rId73"/>
    <p:sldId id="476" r:id="rId74"/>
    <p:sldId id="477" r:id="rId75"/>
    <p:sldId id="478" r:id="rId76"/>
    <p:sldId id="479" r:id="rId77"/>
    <p:sldId id="480" r:id="rId78"/>
    <p:sldId id="481" r:id="rId79"/>
    <p:sldId id="482" r:id="rId80"/>
    <p:sldId id="483" r:id="rId81"/>
  </p:sldIdLst>
  <p:sldSz cx="12192000" cy="6858000"/>
  <p:notesSz cx="6858000" cy="9144000"/>
  <p:embeddedFontLst>
    <p:embeddedFont>
      <p:font typeface="Quattrocento Sans" panose="020B0604020202020204" charset="0"/>
      <p:regular r:id="rId83"/>
      <p:bold r:id="rId84"/>
      <p:italic r:id="rId85"/>
      <p:boldItalic r:id="rId86"/>
    </p:embeddedFont>
    <p:embeddedFont>
      <p:font typeface="Calibri" panose="020F0502020204030204" pitchFamily="34" charset="0"/>
      <p:regular r:id="rId87"/>
      <p:bold r:id="rId88"/>
      <p:italic r:id="rId89"/>
      <p:boldItalic r:id="rId90"/>
    </p:embeddedFont>
    <p:embeddedFont>
      <p:font typeface="Candara" panose="020E050203030302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4" roundtripDataSignature="AMtx7mh45bBRjOk1fdlyXZRLvMEOFezn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AEA97CF-D41C-4979-AF5D-30E2FAEA9296}">
  <a:tblStyle styleId="{FAEA97CF-D41C-4979-AF5D-30E2FAEA929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24E1A1-18DD-4291-A6A0-72C584FCCC4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666" y="-24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4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19" Type="http://schemas.openxmlformats.org/officeDocument/2006/relationships/slide" Target="slides/slide18.xml"/><Relationship Id="rId245" Type="http://schemas.openxmlformats.org/officeDocument/2006/relationships/presProps" Target="pres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3" Type="http://schemas.openxmlformats.org/officeDocument/2006/relationships/slide" Target="slides/slide2.xml"/><Relationship Id="rId248"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246" Type="http://schemas.openxmlformats.org/officeDocument/2006/relationships/viewProps" Target="viewProp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244"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4167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2" name="Google Shape;23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6" name="Google Shape;28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6" name="Google Shape;29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3" name="Google Shape;33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3" name="Google Shape;34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3" name="Google Shape;35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3" name="Google Shape;36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3" name="Google Shape;37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3" name="Google Shape;38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4" name="Google Shape;41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0" name="Google Shape;42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0" name="Google Shape;4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0" name="Google Shape;47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2" name="Google Shape;49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3" name="Google Shape;50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5" name="Google Shape;51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7" name="Google Shape;52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8" name="Google Shape;54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8" name="Google Shape;56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4" name="Google Shape;59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4" name="Google Shape;60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4" name="Google Shape;61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4" name="Google Shape;62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3" name="Google Shape;63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4" name="Google Shape;64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6" name="Google Shape;656;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8" name="Google Shape;678;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5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7" name="Google Shape;66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9" name="Google Shape;68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6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1" name="Google Shape;70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1" name="Google Shape;71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1" name="Google Shape;721;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6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1" name="Google Shape;731;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1" name="Google Shape;741;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1" name="Google Shape;75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1" name="Google Shape;761;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6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3" name="Google Shape;77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3" name="Google Shape;783;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6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7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6" name="Google Shape;806;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8" name="Google Shape;818;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7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8" name="Google Shape;828;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1" name="Google Shape;84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7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2" name="Google Shape;852;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7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2" name="Google Shape;86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7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2" name="Google Shape;872;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7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1" name="Google Shape;881;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2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2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en.wikipedia.org/wiki/Lambda_calculus" TargetMode="External"/><Relationship Id="rId13" Type="http://schemas.openxmlformats.org/officeDocument/2006/relationships/hyperlink" Target="https://en.wikipedia.org/wiki/Local_variable" TargetMode="External"/><Relationship Id="rId3" Type="http://schemas.openxmlformats.org/officeDocument/2006/relationships/hyperlink" Target="https://en.wikipedia.org/wiki/Computation" TargetMode="External"/><Relationship Id="rId7" Type="http://schemas.openxmlformats.org/officeDocument/2006/relationships/hyperlink" Target="https://en.wikipedia.org/wiki/Modular_programming" TargetMode="External"/><Relationship Id="rId12" Type="http://schemas.openxmlformats.org/officeDocument/2006/relationships/hyperlink" Target="https://en.wikipedia.org/wiki/Referential_transparency"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s://en.wikipedia.org/wiki/Immutable_object" TargetMode="External"/><Relationship Id="rId11" Type="http://schemas.openxmlformats.org/officeDocument/2006/relationships/hyperlink" Target="https://en.wikipedia.org/wiki/Recursion_(computer_science)" TargetMode="External"/><Relationship Id="rId5" Type="http://schemas.openxmlformats.org/officeDocument/2006/relationships/hyperlink" Target="https://en.wikipedia.org/wiki/Program_state" TargetMode="External"/><Relationship Id="rId10" Type="http://schemas.openxmlformats.org/officeDocument/2006/relationships/hyperlink" Target="https://en.wikipedia.org/wiki/Formula" TargetMode="External"/><Relationship Id="rId4" Type="http://schemas.openxmlformats.org/officeDocument/2006/relationships/hyperlink" Target="https://en.wikipedia.org/wiki/Function_(mathematics)" TargetMode="External"/><Relationship Id="rId9" Type="http://schemas.openxmlformats.org/officeDocument/2006/relationships/hyperlink" Target="https://en.wikipedia.org/wiki/Denotational_semantics" TargetMode="External"/><Relationship Id="rId14" Type="http://schemas.openxmlformats.org/officeDocument/2006/relationships/hyperlink" Target="https://en.wikipedia.org/wiki/Itera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14634" y="0"/>
            <a:ext cx="12193057" cy="6858000"/>
          </a:xfrm>
          <a:prstGeom prst="rect">
            <a:avLst/>
          </a:prstGeom>
          <a:noFill/>
          <a:ln>
            <a:noFill/>
          </a:ln>
        </p:spPr>
      </p:pic>
      <p:sp>
        <p:nvSpPr>
          <p:cNvPr id="91" name="Google Shape;91;p1"/>
          <p:cNvSpPr txBox="1"/>
          <p:nvPr/>
        </p:nvSpPr>
        <p:spPr>
          <a:xfrm>
            <a:off x="743003" y="2351782"/>
            <a:ext cx="1073631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FFFFFF"/>
                </a:solidFill>
                <a:latin typeface="Quattrocento Sans"/>
                <a:ea typeface="Quattrocento Sans"/>
                <a:cs typeface="Quattrocento Sans"/>
                <a:sym typeface="Quattrocento Sans"/>
              </a:rPr>
              <a:t>18CSC207J – Advanced Programming Practice</a:t>
            </a:r>
            <a:endParaRPr sz="2400" b="1"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76" name="Google Shape;176;p10"/>
          <p:cNvGrpSpPr/>
          <p:nvPr/>
        </p:nvGrpSpPr>
        <p:grpSpPr>
          <a:xfrm>
            <a:off x="53788" y="538909"/>
            <a:ext cx="12075459" cy="5820713"/>
            <a:chOff x="193908" y="1281925"/>
            <a:chExt cx="9318899" cy="1927621"/>
          </a:xfrm>
        </p:grpSpPr>
        <p:sp>
          <p:nvSpPr>
            <p:cNvPr id="177" name="Google Shape;177;p10"/>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344488" marR="0" lvl="0" indent="-34448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Programming languages can be categorized into </a:t>
              </a:r>
              <a:r>
                <a:rPr lang="en-IN" sz="1800" b="1" i="1">
                  <a:solidFill>
                    <a:schemeClr val="dk1"/>
                  </a:solidFill>
                  <a:latin typeface="Calibri"/>
                  <a:ea typeface="Calibri"/>
                  <a:cs typeface="Calibri"/>
                  <a:sym typeface="Calibri"/>
                </a:rPr>
                <a:t>programming paradigms</a:t>
              </a:r>
              <a:endParaRPr/>
            </a:p>
            <a:p>
              <a:pPr marL="344488" marR="0" lvl="0" indent="-34448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Meaning of the word </a:t>
              </a:r>
              <a:r>
                <a:rPr lang="en-IN" sz="1800" b="1" i="1">
                  <a:solidFill>
                    <a:schemeClr val="dk1"/>
                  </a:solidFill>
                  <a:latin typeface="Calibri"/>
                  <a:ea typeface="Calibri"/>
                  <a:cs typeface="Calibri"/>
                  <a:sym typeface="Calibri"/>
                </a:rPr>
                <a:t>’paradigm’</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“An example that serves as pattern or model”</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a:t>
              </a:r>
              <a:r>
                <a:rPr lang="en-IN" sz="1800" b="1" i="1" u="none" strike="noStrike" cap="none">
                  <a:solidFill>
                    <a:schemeClr val="dk1"/>
                  </a:solidFill>
                  <a:latin typeface="Calibri"/>
                  <a:ea typeface="Calibri"/>
                  <a:cs typeface="Calibri"/>
                  <a:sym typeface="Calibri"/>
                </a:rPr>
                <a:t>Paradigms</a:t>
              </a:r>
              <a:r>
                <a:rPr lang="en-IN" sz="1800" b="0" i="0" u="none" strike="noStrike" cap="none">
                  <a:solidFill>
                    <a:schemeClr val="dk1"/>
                  </a:solidFill>
                  <a:latin typeface="Calibri"/>
                  <a:ea typeface="Calibri"/>
                  <a:cs typeface="Calibri"/>
                  <a:sym typeface="Calibri"/>
                </a:rPr>
                <a:t> emerge as the result of social processes in which people develop ideas and create principles and practices that embody those ideas”</a:t>
              </a:r>
              <a:endParaRPr/>
            </a:p>
            <a:p>
              <a:pPr marL="344488" marR="0" lvl="0" indent="-34448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Programming paradigms are the result of people’s ideas about how computer programs should be constructed</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Patterns that serves as a “</a:t>
              </a:r>
              <a:r>
                <a:rPr lang="en-IN" sz="1800" b="1" i="1" u="none" strike="noStrike" cap="none">
                  <a:solidFill>
                    <a:schemeClr val="dk1"/>
                  </a:solidFill>
                  <a:latin typeface="Calibri"/>
                  <a:ea typeface="Calibri"/>
                  <a:cs typeface="Calibri"/>
                  <a:sym typeface="Calibri"/>
                </a:rPr>
                <a:t>school of thoughts</a:t>
              </a:r>
              <a:r>
                <a:rPr lang="en-IN" sz="1800" b="0" i="0" u="none" strike="noStrike" cap="none">
                  <a:solidFill>
                    <a:schemeClr val="dk1"/>
                  </a:solidFill>
                  <a:latin typeface="Calibri"/>
                  <a:ea typeface="Calibri"/>
                  <a:cs typeface="Calibri"/>
                  <a:sym typeface="Calibri"/>
                </a:rPr>
                <a:t>” for programming of computers</a:t>
              </a:r>
              <a:endParaRPr/>
            </a:p>
            <a:p>
              <a:pPr marL="344488" marR="0" lvl="0" indent="-34448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Once you have understood the general concepts of programming paradigms, it becomes easier to learn new programming languages</a:t>
              </a:r>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78" name="Google Shape;178;p10"/>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79" name="Google Shape;179;p10"/>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80" name="Google Shape;180;p10"/>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Introduction to Programming Languages</a:t>
            </a:r>
            <a:endParaRPr sz="2000" b="1">
              <a:solidFill>
                <a:schemeClr val="lt1"/>
              </a:solidFill>
              <a:latin typeface="Calibri"/>
              <a:ea typeface="Calibri"/>
              <a:cs typeface="Calibri"/>
              <a:sym typeface="Calibri"/>
            </a:endParaRPr>
          </a:p>
        </p:txBody>
      </p:sp>
      <p:pic>
        <p:nvPicPr>
          <p:cNvPr id="181" name="Google Shape;181;p10"/>
          <p:cNvPicPr preferRelativeResize="0"/>
          <p:nvPr/>
        </p:nvPicPr>
        <p:blipFill rotWithShape="1">
          <a:blip r:embed="rId3">
            <a:alphaModFix/>
          </a:blip>
          <a:srcRect/>
          <a:stretch/>
        </p:blipFill>
        <p:spPr>
          <a:xfrm>
            <a:off x="6977139" y="3997534"/>
            <a:ext cx="2976329" cy="2237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87" name="Google Shape;187;p11"/>
          <p:cNvGrpSpPr/>
          <p:nvPr/>
        </p:nvGrpSpPr>
        <p:grpSpPr>
          <a:xfrm>
            <a:off x="53788" y="538909"/>
            <a:ext cx="12075459" cy="5820713"/>
            <a:chOff x="193908" y="1281925"/>
            <a:chExt cx="9318899" cy="1927621"/>
          </a:xfrm>
        </p:grpSpPr>
        <p:sp>
          <p:nvSpPr>
            <p:cNvPr id="188" name="Google Shape;188;p11"/>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344488" marR="0" lvl="0" indent="-344488" algn="l" rtl="0">
                <a:lnSpc>
                  <a:spcPct val="150000"/>
                </a:lnSpc>
                <a:spcBef>
                  <a:spcPts val="0"/>
                </a:spcBef>
                <a:spcAft>
                  <a:spcPts val="0"/>
                </a:spcAft>
                <a:buNone/>
              </a:pPr>
              <a:r>
                <a:rPr lang="en-IN" sz="2000" b="1">
                  <a:solidFill>
                    <a:schemeClr val="dk1"/>
                  </a:solidFill>
                  <a:latin typeface="Calibri"/>
                  <a:ea typeface="Calibri"/>
                  <a:cs typeface="Calibri"/>
                  <a:sym typeface="Calibri"/>
                </a:rPr>
                <a:t>Elements of Programming Language</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Programming languages have many similarities with natural languages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e.g., they conform to rules for syntax and semantics, there are many dialects, etc.</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We are going to have a quick look at the following concepts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Compiled/Interpreted</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Syntax</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Semantics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Typing</a:t>
              </a:r>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89" name="Google Shape;189;p11"/>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90" name="Google Shape;190;p11"/>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91" name="Google Shape;191;p11"/>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Basics of Programming Language</a:t>
            </a:r>
            <a:endParaRPr sz="2000" b="1">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97" name="Google Shape;197;p12"/>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Structured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03" name="Google Shape;203;p13"/>
          <p:cNvGrpSpPr/>
          <p:nvPr/>
        </p:nvGrpSpPr>
        <p:grpSpPr>
          <a:xfrm>
            <a:off x="53788" y="538909"/>
            <a:ext cx="12075459" cy="5820713"/>
            <a:chOff x="193908" y="1281925"/>
            <a:chExt cx="9318899" cy="1927621"/>
          </a:xfrm>
        </p:grpSpPr>
        <p:sp>
          <p:nvSpPr>
            <p:cNvPr id="204" name="Google Shape;204;p13"/>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Program is made as a single structure. </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Code will execute the instruction by instruction one after the other. </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It doesn’t support the possibility of jumping from one instruction to some other with the help of any statement like GOTO, etc. </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structured program consists of well structured and separated modules. But the entry and exit in a Structured program is a single-time event. It means that the program uses single-entry and single-exit elements.</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Instructions in this approach will be executed in a serial and structured manner. The languages that support Structured programming approach are: C, C++, Java, C# ..etc </a:t>
              </a:r>
              <a:endParaRPr/>
            </a:p>
            <a:p>
              <a:pPr marL="465138" marR="0" lvl="0" indent="-46513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structured program mainly consists of three types of elements: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Selection Statements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Sequence Statements</a:t>
              </a:r>
              <a:endParaRPr/>
            </a:p>
            <a:p>
              <a:pPr marL="922338" marR="0" lvl="1" indent="-46513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Iteration Statements</a:t>
              </a:r>
              <a:endParaRPr sz="2000" b="0" i="0" u="none" strike="noStrike" cap="none">
                <a:solidFill>
                  <a:schemeClr val="dk1"/>
                </a:solidFill>
                <a:latin typeface="Calibri"/>
                <a:ea typeface="Calibri"/>
                <a:cs typeface="Calibri"/>
                <a:sym typeface="Calibri"/>
              </a:endParaRPr>
            </a:p>
          </p:txBody>
        </p:sp>
        <p:sp>
          <p:nvSpPr>
            <p:cNvPr id="205" name="Google Shape;205;p13"/>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06" name="Google Shape;206;p13"/>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07" name="Google Shape;207;p13"/>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13" name="Google Shape;213;p14"/>
          <p:cNvGrpSpPr/>
          <p:nvPr/>
        </p:nvGrpSpPr>
        <p:grpSpPr>
          <a:xfrm>
            <a:off x="53788" y="538909"/>
            <a:ext cx="12075459" cy="5820713"/>
            <a:chOff x="193908" y="1281925"/>
            <a:chExt cx="9318899" cy="1927621"/>
          </a:xfrm>
        </p:grpSpPr>
        <p:sp>
          <p:nvSpPr>
            <p:cNvPr id="214" name="Google Shape;214;p14"/>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15" name="Google Shape;215;p14"/>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16" name="Google Shape;216;p14"/>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17" name="Google Shape;217;p14"/>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pic>
        <p:nvPicPr>
          <p:cNvPr id="218" name="Google Shape;218;p14"/>
          <p:cNvPicPr preferRelativeResize="0"/>
          <p:nvPr/>
        </p:nvPicPr>
        <p:blipFill rotWithShape="1">
          <a:blip r:embed="rId3">
            <a:alphaModFix/>
          </a:blip>
          <a:srcRect/>
          <a:stretch/>
        </p:blipFill>
        <p:spPr>
          <a:xfrm>
            <a:off x="883717" y="735300"/>
            <a:ext cx="10863481" cy="55006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24" name="Google Shape;224;p15"/>
          <p:cNvGrpSpPr/>
          <p:nvPr/>
        </p:nvGrpSpPr>
        <p:grpSpPr>
          <a:xfrm>
            <a:off x="53788" y="538909"/>
            <a:ext cx="12075459" cy="5820713"/>
            <a:chOff x="193908" y="1281925"/>
            <a:chExt cx="9318899" cy="1927621"/>
          </a:xfrm>
        </p:grpSpPr>
        <p:sp>
          <p:nvSpPr>
            <p:cNvPr id="225" name="Google Shape;225;p15"/>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26" name="Google Shape;226;p15"/>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27" name="Google Shape;227;p15"/>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28" name="Google Shape;228;p15"/>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pic>
        <p:nvPicPr>
          <p:cNvPr id="229" name="Google Shape;229;p15"/>
          <p:cNvPicPr preferRelativeResize="0"/>
          <p:nvPr/>
        </p:nvPicPr>
        <p:blipFill rotWithShape="1">
          <a:blip r:embed="rId3">
            <a:alphaModFix/>
          </a:blip>
          <a:srcRect/>
          <a:stretch/>
        </p:blipFill>
        <p:spPr>
          <a:xfrm>
            <a:off x="1114192" y="653632"/>
            <a:ext cx="8774525" cy="55672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35" name="Google Shape;235;p16"/>
          <p:cNvGrpSpPr/>
          <p:nvPr/>
        </p:nvGrpSpPr>
        <p:grpSpPr>
          <a:xfrm>
            <a:off x="53788" y="538909"/>
            <a:ext cx="12075459" cy="5820713"/>
            <a:chOff x="193908" y="1281925"/>
            <a:chExt cx="9318899" cy="1927621"/>
          </a:xfrm>
        </p:grpSpPr>
        <p:sp>
          <p:nvSpPr>
            <p:cNvPr id="236" name="Google Shape;236;p16"/>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37" name="Google Shape;237;p16"/>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38" name="Google Shape;238;p16"/>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39" name="Google Shape;239;p16"/>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pic>
        <p:nvPicPr>
          <p:cNvPr id="240" name="Google Shape;240;p16"/>
          <p:cNvPicPr preferRelativeResize="0"/>
          <p:nvPr/>
        </p:nvPicPr>
        <p:blipFill rotWithShape="1">
          <a:blip r:embed="rId3">
            <a:alphaModFix/>
          </a:blip>
          <a:srcRect/>
          <a:stretch/>
        </p:blipFill>
        <p:spPr>
          <a:xfrm>
            <a:off x="748493" y="636224"/>
            <a:ext cx="9399848" cy="56446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46" name="Google Shape;246;p17"/>
          <p:cNvGrpSpPr/>
          <p:nvPr/>
        </p:nvGrpSpPr>
        <p:grpSpPr>
          <a:xfrm>
            <a:off x="53788" y="538909"/>
            <a:ext cx="12075459" cy="5820713"/>
            <a:chOff x="193908" y="1281925"/>
            <a:chExt cx="9318899" cy="1927621"/>
          </a:xfrm>
        </p:grpSpPr>
        <p:sp>
          <p:nvSpPr>
            <p:cNvPr id="247" name="Google Shape;247;p17"/>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48" name="Google Shape;248;p17"/>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49" name="Google Shape;249;p17"/>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50" name="Google Shape;250;p17"/>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pic>
        <p:nvPicPr>
          <p:cNvPr id="251" name="Google Shape;251;p17"/>
          <p:cNvPicPr preferRelativeResize="0"/>
          <p:nvPr/>
        </p:nvPicPr>
        <p:blipFill rotWithShape="1">
          <a:blip r:embed="rId3">
            <a:alphaModFix/>
          </a:blip>
          <a:srcRect/>
          <a:stretch/>
        </p:blipFill>
        <p:spPr>
          <a:xfrm>
            <a:off x="717966" y="622247"/>
            <a:ext cx="8381064" cy="56287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57" name="Google Shape;257;p18"/>
          <p:cNvGrpSpPr/>
          <p:nvPr/>
        </p:nvGrpSpPr>
        <p:grpSpPr>
          <a:xfrm>
            <a:off x="53788" y="538909"/>
            <a:ext cx="12075459" cy="5820713"/>
            <a:chOff x="193908" y="1281925"/>
            <a:chExt cx="9318899" cy="1927621"/>
          </a:xfrm>
        </p:grpSpPr>
        <p:sp>
          <p:nvSpPr>
            <p:cNvPr id="258" name="Google Shape;258;p18"/>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338138" algn="l" rtl="0">
                <a:lnSpc>
                  <a:spcPct val="150000"/>
                </a:lnSpc>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59" name="Google Shape;259;p18"/>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60" name="Google Shape;260;p18"/>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61" name="Google Shape;261;p18"/>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Selection Statement</a:t>
            </a:r>
            <a:endParaRPr sz="2000" b="1">
              <a:solidFill>
                <a:schemeClr val="lt1"/>
              </a:solidFill>
              <a:latin typeface="Calibri"/>
              <a:ea typeface="Calibri"/>
              <a:cs typeface="Calibri"/>
              <a:sym typeface="Calibri"/>
            </a:endParaRPr>
          </a:p>
        </p:txBody>
      </p:sp>
      <p:sp>
        <p:nvSpPr>
          <p:cNvPr id="262" name="Google Shape;262;p18"/>
          <p:cNvSpPr txBox="1">
            <a:spLocks noGrp="1"/>
          </p:cNvSpPr>
          <p:nvPr>
            <p:ph type="body" idx="1"/>
          </p:nvPr>
        </p:nvSpPr>
        <p:spPr>
          <a:xfrm>
            <a:off x="-1" y="495946"/>
            <a:ext cx="12007123" cy="63620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sz="1800" b="1">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If else</a:t>
            </a:r>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Syntax:</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if test expression:</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statement(s)</a:t>
            </a:r>
            <a:endParaRPr/>
          </a:p>
          <a:p>
            <a:pPr marL="0" lvl="0" indent="0" algn="l" rtl="0">
              <a:lnSpc>
                <a:spcPct val="90000"/>
              </a:lnSpc>
              <a:spcBef>
                <a:spcPts val="0"/>
              </a:spcBef>
              <a:spcAft>
                <a:spcPts val="0"/>
              </a:spcAft>
              <a:buClr>
                <a:schemeClr val="dk1"/>
              </a:buClr>
              <a:buSzPts val="1800"/>
              <a:buNone/>
            </a:pPr>
            <a:endParaRPr sz="1800" b="1">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If else </a:t>
            </a:r>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Syntax:</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if test expression:</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Body of if</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else:</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Body of else</a:t>
            </a:r>
            <a:endParaRPr/>
          </a:p>
          <a:p>
            <a:pPr marL="0" lvl="0" indent="0" algn="l" rtl="0">
              <a:lnSpc>
                <a:spcPct val="90000"/>
              </a:lnSpc>
              <a:spcBef>
                <a:spcPts val="0"/>
              </a:spcBef>
              <a:spcAft>
                <a:spcPts val="0"/>
              </a:spcAft>
              <a:buClr>
                <a:schemeClr val="dk1"/>
              </a:buClr>
              <a:buSzPts val="1800"/>
              <a:buNone/>
            </a:pPr>
            <a:endParaRPr sz="1800" b="1">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If elif else</a:t>
            </a:r>
            <a:endParaRPr/>
          </a:p>
          <a:p>
            <a:pPr marL="0" lvl="0" indent="0" algn="l" rtl="0">
              <a:lnSpc>
                <a:spcPct val="90000"/>
              </a:lnSpc>
              <a:spcBef>
                <a:spcPts val="0"/>
              </a:spcBef>
              <a:spcAft>
                <a:spcPts val="0"/>
              </a:spcAft>
              <a:buClr>
                <a:schemeClr val="dk1"/>
              </a:buClr>
              <a:buSzPts val="1800"/>
              <a:buNone/>
            </a:pPr>
            <a:r>
              <a:rPr lang="en-IN" sz="1800" b="1">
                <a:latin typeface="Calibri"/>
                <a:ea typeface="Calibri"/>
                <a:cs typeface="Calibri"/>
                <a:sym typeface="Calibri"/>
              </a:rPr>
              <a:t>Syntax:</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if test expression:</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Body of if</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elif test expression:</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Body of elif</a:t>
            </a: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else: </a:t>
            </a:r>
            <a:endParaRPr/>
          </a:p>
          <a:p>
            <a:pPr marL="0" lvl="0" indent="0" algn="l" rtl="0">
              <a:lnSpc>
                <a:spcPct val="90000"/>
              </a:lnSpc>
              <a:spcBef>
                <a:spcPts val="0"/>
              </a:spcBef>
              <a:spcAft>
                <a:spcPts val="0"/>
              </a:spcAft>
              <a:buClr>
                <a:schemeClr val="dk1"/>
              </a:buClr>
              <a:buSzPts val="1800"/>
              <a:buNone/>
            </a:pPr>
            <a:r>
              <a:rPr lang="en-IN" sz="1800">
                <a:latin typeface="Calibri"/>
                <a:ea typeface="Calibri"/>
                <a:cs typeface="Calibri"/>
                <a:sym typeface="Calibri"/>
              </a:rPr>
              <a:t>	    Body of else</a:t>
            </a:r>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r>
              <a:rPr lang="en-IN" sz="1800" b="1">
                <a:latin typeface="Calibri"/>
                <a:ea typeface="Calibri"/>
                <a:cs typeface="Calibri"/>
                <a:sym typeface="Calibri"/>
              </a:rPr>
              <a:t>Example:</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num = float(input("Enter a number: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if num &gt; 0:</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print("Positive number")</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print("This is always printed")</a:t>
            </a:r>
            <a:endParaRPr/>
          </a:p>
          <a:p>
            <a:pPr marL="0" lvl="0" indent="0" algn="l" rtl="0">
              <a:lnSpc>
                <a:spcPct val="90000"/>
              </a:lnSpc>
              <a:spcBef>
                <a:spcPts val="1000"/>
              </a:spcBef>
              <a:spcAft>
                <a:spcPts val="0"/>
              </a:spcAft>
              <a:buClr>
                <a:schemeClr val="dk1"/>
              </a:buClr>
              <a:buSzPts val="1800"/>
              <a:buFont typeface="Calibri"/>
              <a:buNone/>
            </a:pPr>
            <a:endParaRPr sz="1800" b="1">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r>
              <a:rPr lang="en-IN" sz="1800" b="1">
                <a:latin typeface="Calibri"/>
                <a:ea typeface="Calibri"/>
                <a:cs typeface="Calibri"/>
                <a:sym typeface="Calibri"/>
              </a:rPr>
              <a:t>Example:</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num = float(input("Enter a number: "))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if num &gt;= 0: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print("Positive or Zero")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else: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print("Negative number") </a:t>
            </a:r>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800"/>
              <a:buFont typeface="Calibri"/>
              <a:buNone/>
            </a:pPr>
            <a:r>
              <a:rPr lang="en-IN" sz="1800" b="1">
                <a:latin typeface="Calibri"/>
                <a:ea typeface="Calibri"/>
                <a:cs typeface="Calibri"/>
                <a:sym typeface="Calibri"/>
              </a:rPr>
              <a:t>Example:</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num = float(input("Enter a number: "))</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if num &gt; 0:</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print("Positive number")</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elif num == 0:</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print("Zero")</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else:</a:t>
            </a:r>
            <a:endParaRPr/>
          </a:p>
          <a:p>
            <a:pPr marL="0" lvl="0" indent="0" algn="l" rtl="0">
              <a:lnSpc>
                <a:spcPct val="90000"/>
              </a:lnSpc>
              <a:spcBef>
                <a:spcPts val="1000"/>
              </a:spcBef>
              <a:spcAft>
                <a:spcPts val="0"/>
              </a:spcAft>
              <a:buClr>
                <a:schemeClr val="dk1"/>
              </a:buClr>
              <a:buSzPts val="1800"/>
              <a:buFont typeface="Calibri"/>
              <a:buNone/>
            </a:pPr>
            <a:r>
              <a:rPr lang="en-IN" sz="1800">
                <a:latin typeface="Calibri"/>
                <a:ea typeface="Calibri"/>
                <a:cs typeface="Calibri"/>
                <a:sym typeface="Calibri"/>
              </a:rPr>
              <a:t>    print("Negative number")</a:t>
            </a:r>
            <a:endParaRPr/>
          </a:p>
          <a:p>
            <a:pPr marL="0" lvl="0" indent="0" algn="l" rtl="0">
              <a:lnSpc>
                <a:spcPct val="90000"/>
              </a:lnSpc>
              <a:spcBef>
                <a:spcPts val="1000"/>
              </a:spcBef>
              <a:spcAft>
                <a:spcPts val="0"/>
              </a:spcAft>
              <a:buClr>
                <a:schemeClr val="dk1"/>
              </a:buClr>
              <a:buSzPts val="1800"/>
              <a:buFont typeface="Calibri"/>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endParaRPr sz="1800" b="1">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68" name="Google Shape;268;p19"/>
          <p:cNvGrpSpPr/>
          <p:nvPr/>
        </p:nvGrpSpPr>
        <p:grpSpPr>
          <a:xfrm>
            <a:off x="53788" y="538909"/>
            <a:ext cx="12075459" cy="5820713"/>
            <a:chOff x="193908" y="1281925"/>
            <a:chExt cx="9318899" cy="1927621"/>
          </a:xfrm>
        </p:grpSpPr>
        <p:sp>
          <p:nvSpPr>
            <p:cNvPr id="269" name="Google Shape;269;p19"/>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r>
                <a:rPr lang="en-IN" sz="2000" b="1">
                  <a:solidFill>
                    <a:schemeClr val="dk1"/>
                  </a:solidFill>
                  <a:latin typeface="Calibri"/>
                  <a:ea typeface="Calibri"/>
                  <a:cs typeface="Calibri"/>
                  <a:sym typeface="Calibri"/>
                </a:rPr>
                <a:t>Conditional</a:t>
              </a:r>
              <a:endParaRPr/>
            </a:p>
            <a:p>
              <a:pPr marL="0" marR="0" lvl="0" indent="-127000" algn="l" rtl="0">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 conditional expression evaluates an expression based on a condition.</a:t>
              </a:r>
              <a:endParaRPr/>
            </a:p>
            <a:p>
              <a:pPr marL="0" marR="0" lvl="0" indent="-127000" algn="l" rtl="0">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Conditional expression is expressed using </a:t>
              </a:r>
              <a:r>
                <a:rPr lang="en-IN" sz="2000" b="1">
                  <a:solidFill>
                    <a:schemeClr val="dk1"/>
                  </a:solidFill>
                  <a:latin typeface="Calibri"/>
                  <a:ea typeface="Calibri"/>
                  <a:cs typeface="Calibri"/>
                  <a:sym typeface="Calibri"/>
                </a:rPr>
                <a:t>if</a:t>
              </a:r>
              <a:r>
                <a:rPr lang="en-IN" sz="2000">
                  <a:solidFill>
                    <a:schemeClr val="dk1"/>
                  </a:solidFill>
                  <a:latin typeface="Calibri"/>
                  <a:ea typeface="Calibri"/>
                  <a:cs typeface="Calibri"/>
                  <a:sym typeface="Calibri"/>
                </a:rPr>
                <a:t> and </a:t>
              </a:r>
              <a:r>
                <a:rPr lang="en-IN" sz="2000" b="1">
                  <a:solidFill>
                    <a:schemeClr val="dk1"/>
                  </a:solidFill>
                  <a:latin typeface="Calibri"/>
                  <a:ea typeface="Calibri"/>
                  <a:cs typeface="Calibri"/>
                  <a:sym typeface="Calibri"/>
                </a:rPr>
                <a:t>else </a:t>
              </a:r>
              <a:r>
                <a:rPr lang="en-IN" sz="2000">
                  <a:solidFill>
                    <a:schemeClr val="dk1"/>
                  </a:solidFill>
                  <a:latin typeface="Calibri"/>
                  <a:ea typeface="Calibri"/>
                  <a:cs typeface="Calibri"/>
                  <a:sym typeface="Calibri"/>
                </a:rPr>
                <a:t>combined with expression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Syntax:</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expression if Boolean-expression else expression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Biggest of two numbers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num1 = 23</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num2 = 15</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big = num1</a:t>
              </a:r>
              <a:r>
                <a:rPr lang="en-IN" sz="2000" b="1">
                  <a:solidFill>
                    <a:schemeClr val="dk1"/>
                  </a:solidFill>
                  <a:latin typeface="Calibri"/>
                  <a:ea typeface="Calibri"/>
                  <a:cs typeface="Calibri"/>
                  <a:sym typeface="Calibri"/>
                </a:rPr>
                <a:t> if </a:t>
              </a:r>
              <a:r>
                <a:rPr lang="en-IN" sz="2000">
                  <a:solidFill>
                    <a:schemeClr val="dk1"/>
                  </a:solidFill>
                  <a:latin typeface="Calibri"/>
                  <a:ea typeface="Calibri"/>
                  <a:cs typeface="Calibri"/>
                  <a:sym typeface="Calibri"/>
                </a:rPr>
                <a:t>num1 &gt; num2 </a:t>
              </a:r>
              <a:r>
                <a:rPr lang="en-IN" sz="2000" b="1">
                  <a:solidFill>
                    <a:schemeClr val="dk1"/>
                  </a:solidFill>
                  <a:latin typeface="Calibri"/>
                  <a:ea typeface="Calibri"/>
                  <a:cs typeface="Calibri"/>
                  <a:sym typeface="Calibri"/>
                </a:rPr>
                <a:t>else</a:t>
              </a:r>
              <a:r>
                <a:rPr lang="en-IN" sz="2000">
                  <a:solidFill>
                    <a:schemeClr val="dk1"/>
                  </a:solidFill>
                  <a:latin typeface="Calibri"/>
                  <a:ea typeface="Calibri"/>
                  <a:cs typeface="Calibri"/>
                  <a:sym typeface="Calibri"/>
                </a:rPr>
                <a:t> num2</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print ( “ the biggest number is “ , big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Even or odd</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print ( “ num is even “ if num % 2 == 0 else “ num is odd “)</a:t>
              </a:r>
              <a:endParaRPr sz="2000">
                <a:solidFill>
                  <a:schemeClr val="dk1"/>
                </a:solidFill>
                <a:latin typeface="Calibri"/>
                <a:ea typeface="Calibri"/>
                <a:cs typeface="Calibri"/>
                <a:sym typeface="Calibri"/>
              </a:endParaRPr>
            </a:p>
          </p:txBody>
        </p:sp>
        <p:sp>
          <p:nvSpPr>
            <p:cNvPr id="270" name="Google Shape;270;p19"/>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71" name="Google Shape;271;p19"/>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72" name="Google Shape;272;p19"/>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97" name="Google Shape;97;p2"/>
          <p:cNvGrpSpPr/>
          <p:nvPr/>
        </p:nvGrpSpPr>
        <p:grpSpPr>
          <a:xfrm>
            <a:off x="53788" y="538909"/>
            <a:ext cx="12075459" cy="5820713"/>
            <a:chOff x="193908" y="1281925"/>
            <a:chExt cx="9318899" cy="1927621"/>
          </a:xfrm>
        </p:grpSpPr>
        <p:sp>
          <p:nvSpPr>
            <p:cNvPr id="98" name="Google Shape;98;p2"/>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1800" u="sng">
                  <a:solidFill>
                    <a:schemeClr val="dk1"/>
                  </a:solidFill>
                  <a:latin typeface="Calibri"/>
                  <a:ea typeface="Calibri"/>
                  <a:cs typeface="Calibri"/>
                  <a:sym typeface="Calibri"/>
                </a:rPr>
                <a:t>Unit 1</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Structured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Procedural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Object Oriented Programming Paradigm</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u="sng">
                  <a:solidFill>
                    <a:schemeClr val="dk1"/>
                  </a:solidFill>
                  <a:latin typeface="Calibri"/>
                  <a:ea typeface="Calibri"/>
                  <a:cs typeface="Calibri"/>
                  <a:sym typeface="Calibri"/>
                </a:rPr>
                <a:t>Unit 2</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Event Driven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Declarative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Imperative Programming Paradigm</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u="sng">
                  <a:solidFill>
                    <a:schemeClr val="dk1"/>
                  </a:solidFill>
                  <a:latin typeface="Calibri"/>
                  <a:ea typeface="Calibri"/>
                  <a:cs typeface="Calibri"/>
                  <a:sym typeface="Calibri"/>
                </a:rPr>
                <a:t>Unit 3</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Parallel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Concurrent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Functional Programming Paradigm</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u="sng">
                  <a:solidFill>
                    <a:schemeClr val="dk1"/>
                  </a:solidFill>
                  <a:latin typeface="Calibri"/>
                  <a:ea typeface="Calibri"/>
                  <a:cs typeface="Calibri"/>
                  <a:sym typeface="Calibri"/>
                </a:rPr>
                <a:t>Unit 4</a:t>
              </a:r>
              <a:endParaRPr sz="1800" u="sng">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Logic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Dependent Type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Network Programming Paradigm</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u="sng">
                  <a:solidFill>
                    <a:schemeClr val="dk1"/>
                  </a:solidFill>
                  <a:latin typeface="Calibri"/>
                  <a:ea typeface="Calibri"/>
                  <a:cs typeface="Calibri"/>
                  <a:sym typeface="Calibri"/>
                </a:rPr>
                <a:t>Unit 5</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Symbolic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Automata Programming Paradigm</a:t>
              </a:r>
              <a:endParaRPr/>
            </a:p>
            <a:p>
              <a:pPr marL="342900" marR="0" lvl="0" indent="-34290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GUI Programming paradigm</a:t>
              </a:r>
              <a:endParaRPr sz="1800">
                <a:solidFill>
                  <a:schemeClr val="dk1"/>
                </a:solidFill>
                <a:latin typeface="Calibri"/>
                <a:ea typeface="Calibri"/>
                <a:cs typeface="Calibri"/>
                <a:sym typeface="Calibri"/>
              </a:endParaRPr>
            </a:p>
            <a:p>
              <a:pPr marL="800100" marR="0" lvl="1" indent="-228600" algn="l"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800100" marR="0" lvl="1" indent="-228600" algn="l"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1" indent="0" algn="l" rtl="0">
                <a:lnSpc>
                  <a:spcPct val="15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2"/>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00" name="Google Shape;100;p2"/>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01" name="Google Shape;101;p2"/>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Course Content</a:t>
            </a:r>
            <a:endParaRPr sz="20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0"/>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78" name="Google Shape;278;p20"/>
          <p:cNvGrpSpPr/>
          <p:nvPr/>
        </p:nvGrpSpPr>
        <p:grpSpPr>
          <a:xfrm>
            <a:off x="53788" y="538909"/>
            <a:ext cx="12075459" cy="5820713"/>
            <a:chOff x="193908" y="1281925"/>
            <a:chExt cx="9318899" cy="1927621"/>
          </a:xfrm>
        </p:grpSpPr>
        <p:sp>
          <p:nvSpPr>
            <p:cNvPr id="279" name="Google Shape;279;p20"/>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r>
                <a:rPr lang="en-IN" sz="2000" b="1">
                  <a:solidFill>
                    <a:schemeClr val="dk1"/>
                  </a:solidFill>
                  <a:latin typeface="Calibri"/>
                  <a:ea typeface="Calibri"/>
                  <a:cs typeface="Calibri"/>
                  <a:sym typeface="Calibri"/>
                </a:rPr>
                <a:t>Looping</a:t>
              </a:r>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b="1">
                <a:solidFill>
                  <a:schemeClr val="dk1"/>
                </a:solidFill>
                <a:latin typeface="Calibri"/>
                <a:ea typeface="Calibri"/>
                <a:cs typeface="Calibri"/>
                <a:sym typeface="Calibri"/>
              </a:endParaRPr>
            </a:p>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80" name="Google Shape;280;p20"/>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81" name="Google Shape;281;p20"/>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82" name="Google Shape;282;p20"/>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pic>
        <p:nvPicPr>
          <p:cNvPr id="283" name="Google Shape;283;p20"/>
          <p:cNvPicPr preferRelativeResize="0">
            <a:picLocks noGrp="1"/>
          </p:cNvPicPr>
          <p:nvPr>
            <p:ph type="body" idx="1"/>
          </p:nvPr>
        </p:nvPicPr>
        <p:blipFill rotWithShape="1">
          <a:blip r:embed="rId3">
            <a:alphaModFix/>
          </a:blip>
          <a:srcRect/>
          <a:stretch/>
        </p:blipFill>
        <p:spPr>
          <a:xfrm>
            <a:off x="982991" y="1518280"/>
            <a:ext cx="9555094" cy="39681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1"/>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89" name="Google Shape;289;p21"/>
          <p:cNvGrpSpPr/>
          <p:nvPr/>
        </p:nvGrpSpPr>
        <p:grpSpPr>
          <a:xfrm>
            <a:off x="53788" y="538909"/>
            <a:ext cx="12075459" cy="5820713"/>
            <a:chOff x="193908" y="1281925"/>
            <a:chExt cx="9318899" cy="1927621"/>
          </a:xfrm>
        </p:grpSpPr>
        <p:sp>
          <p:nvSpPr>
            <p:cNvPr id="290" name="Google Shape;290;p21"/>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r>
                <a:rPr lang="en-IN" sz="2000" b="1">
                  <a:solidFill>
                    <a:schemeClr val="dk1"/>
                  </a:solidFill>
                  <a:latin typeface="Calibri"/>
                  <a:ea typeface="Calibri"/>
                  <a:cs typeface="Calibri"/>
                  <a:sym typeface="Calibri"/>
                </a:rPr>
                <a:t>while loop</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Syntax: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while expression: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statement(s)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count = 0</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while (count &lt; 9):</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print 'The count is:', count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count = count + 1</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print "Good bye!”</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For Loop</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Syntax: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for iterating_var in sequence: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statements(s)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Example: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for letter in 'Python':     # First Example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print 'Current Letter :', letter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fruits = ['banana', 'apple',  'mango']</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for index in range(len(fruits)):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print 'Current fruit :', fruits[index]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print "Good bye!“</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 Else with looping:</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Example</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for num in range(10,20):  #to iterate between 10 to 20</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for i in range(2,num): #to iterate on the factors of the number</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if num%i == 0:      #to determine the first factor</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j=num/i          #to calculate the second factor</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print '%d equals %d * %d' % (num,i,j)</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break #to move to the next number, the #first FOR</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else:                  # else part of the loop</a:t>
              </a:r>
              <a:endParaRPr/>
            </a:p>
            <a:p>
              <a:pPr marL="511175"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print num, 'is a prime number‘</a:t>
              </a:r>
              <a:endParaRPr/>
            </a:p>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291" name="Google Shape;291;p21"/>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292" name="Google Shape;292;p21"/>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293" name="Google Shape;293;p21"/>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1. Structured Programming Paradigm</a:t>
            </a:r>
            <a:endParaRPr sz="2000" b="1">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2"/>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99" name="Google Shape;299;p22"/>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Procedure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05" name="Google Shape;305;p23"/>
          <p:cNvSpPr txBox="1"/>
          <p:nvPr/>
        </p:nvSpPr>
        <p:spPr>
          <a:xfrm>
            <a:off x="122557" y="71678"/>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Introduction</a:t>
            </a:r>
            <a:endParaRPr sz="2563">
              <a:solidFill>
                <a:schemeClr val="dk1"/>
              </a:solidFill>
              <a:latin typeface="Arial"/>
              <a:ea typeface="Arial"/>
              <a:cs typeface="Arial"/>
              <a:sym typeface="Arial"/>
            </a:endParaRPr>
          </a:p>
        </p:txBody>
      </p:sp>
      <p:sp>
        <p:nvSpPr>
          <p:cNvPr id="306" name="Google Shape;306;p23"/>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07" name="Google Shape;307;p23"/>
          <p:cNvGrpSpPr/>
          <p:nvPr/>
        </p:nvGrpSpPr>
        <p:grpSpPr>
          <a:xfrm>
            <a:off x="31953" y="739191"/>
            <a:ext cx="12105503" cy="5829414"/>
            <a:chOff x="152400" y="1236340"/>
            <a:chExt cx="9296400" cy="877541"/>
          </a:xfrm>
        </p:grpSpPr>
        <p:sp>
          <p:nvSpPr>
            <p:cNvPr id="308" name="Google Shape;308;p23"/>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09" name="Google Shape;309;p23"/>
            <p:cNvSpPr txBox="1"/>
            <p:nvPr/>
          </p:nvSpPr>
          <p:spPr>
            <a:xfrm>
              <a:off x="261541" y="1262536"/>
              <a:ext cx="9071457" cy="851345"/>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High level languages such as COBOL, FORTRAN and C, is commonly known as procedure oriented programming(POP). In the procedure oriented programming, program is divided into sub programs or modules and then assembled to form a complete program. These modules are called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problem is viewed as a sequence of things to be done.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primary focus is on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Procedure-oriented programming basically consists of writing a list of instructions for the computer to follow and organizing these instructions into groups known as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a multi-function program, many important data items are placed as global so that they may be accessed by all functions. Each function may have its own local data. If a function made any changes to global data, these changes will reflect in other functions. Global data are more unsafe to an accidental change by a function. In a large program it is very difficult to identify what data is used by which function.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This approach does not model real world problems. This is because functions are action-oriented and do not really correspond to the elements of the problem.</a:t>
              </a:r>
              <a:endParaRPr sz="1750">
                <a:solidFill>
                  <a:schemeClr val="dk1"/>
                </a:solidFill>
                <a:latin typeface="Calibri"/>
                <a:ea typeface="Calibri"/>
                <a:cs typeface="Calibri"/>
                <a:sym typeface="Calibri"/>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15" name="Google Shape;315;p24"/>
          <p:cNvGrpSpPr/>
          <p:nvPr/>
        </p:nvGrpSpPr>
        <p:grpSpPr>
          <a:xfrm>
            <a:off x="53788" y="538909"/>
            <a:ext cx="12075459" cy="5820713"/>
            <a:chOff x="193908" y="1281925"/>
            <a:chExt cx="9318899" cy="1927621"/>
          </a:xfrm>
        </p:grpSpPr>
        <p:sp>
          <p:nvSpPr>
            <p:cNvPr id="316" name="Google Shape;316;p24"/>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5138" marR="0" lvl="0" indent="-465138"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
          <p:nvSpPr>
            <p:cNvPr id="317" name="Google Shape;317;p24"/>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318" name="Google Shape;318;p24"/>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319" name="Google Shape;319;p24"/>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Typical structure of procedure-oriented program</a:t>
            </a:r>
            <a:endParaRPr/>
          </a:p>
        </p:txBody>
      </p:sp>
      <p:pic>
        <p:nvPicPr>
          <p:cNvPr id="320" name="Google Shape;320;p24"/>
          <p:cNvPicPr preferRelativeResize="0"/>
          <p:nvPr/>
        </p:nvPicPr>
        <p:blipFill rotWithShape="1">
          <a:blip r:embed="rId3">
            <a:alphaModFix/>
          </a:blip>
          <a:srcRect/>
          <a:stretch/>
        </p:blipFill>
        <p:spPr>
          <a:xfrm>
            <a:off x="2685061" y="1253331"/>
            <a:ext cx="6821877" cy="43513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5"/>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26" name="Google Shape;326;p25"/>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Characteristics of Procedure-Oriented Programming</a:t>
            </a:r>
            <a:endParaRPr sz="2563">
              <a:solidFill>
                <a:schemeClr val="dk1"/>
              </a:solidFill>
              <a:latin typeface="Arial"/>
              <a:ea typeface="Arial"/>
              <a:cs typeface="Arial"/>
              <a:sym typeface="Arial"/>
            </a:endParaRPr>
          </a:p>
        </p:txBody>
      </p:sp>
      <p:sp>
        <p:nvSpPr>
          <p:cNvPr id="327" name="Google Shape;327;p25"/>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28" name="Google Shape;328;p25"/>
          <p:cNvGrpSpPr/>
          <p:nvPr/>
        </p:nvGrpSpPr>
        <p:grpSpPr>
          <a:xfrm>
            <a:off x="31953" y="739190"/>
            <a:ext cx="12105503" cy="5550007"/>
            <a:chOff x="152400" y="1236340"/>
            <a:chExt cx="9296400" cy="835480"/>
          </a:xfrm>
        </p:grpSpPr>
        <p:sp>
          <p:nvSpPr>
            <p:cNvPr id="329" name="Google Shape;329;p25"/>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30" name="Google Shape;330;p25"/>
            <p:cNvSpPr txBox="1"/>
            <p:nvPr/>
          </p:nvSpPr>
          <p:spPr>
            <a:xfrm>
              <a:off x="261541" y="1262536"/>
              <a:ext cx="9071457" cy="419389"/>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Emphasis is on doing things.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Large programs are divided into smaller programs known as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Most of the functions share global data.</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Data move openly around the system from function to function.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Functions transform data from one form to another.</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Employs top-down approach in program design.</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36" name="Google Shape;336;p26"/>
          <p:cNvSpPr txBox="1"/>
          <p:nvPr/>
        </p:nvSpPr>
        <p:spPr>
          <a:xfrm>
            <a:off x="122556" y="71678"/>
            <a:ext cx="1205830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Logical view and Control flow of POP (routine, subroutine and function)</a:t>
            </a:r>
            <a:endParaRPr sz="2563">
              <a:solidFill>
                <a:schemeClr val="dk1"/>
              </a:solidFill>
              <a:latin typeface="Arial"/>
              <a:ea typeface="Arial"/>
              <a:cs typeface="Arial"/>
              <a:sym typeface="Arial"/>
            </a:endParaRPr>
          </a:p>
        </p:txBody>
      </p:sp>
      <p:sp>
        <p:nvSpPr>
          <p:cNvPr id="337" name="Google Shape;337;p26"/>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38" name="Google Shape;338;p26"/>
          <p:cNvGrpSpPr/>
          <p:nvPr/>
        </p:nvGrpSpPr>
        <p:grpSpPr>
          <a:xfrm>
            <a:off x="31953" y="739190"/>
            <a:ext cx="12105503" cy="5550007"/>
            <a:chOff x="152400" y="1236340"/>
            <a:chExt cx="9296400" cy="835480"/>
          </a:xfrm>
        </p:grpSpPr>
        <p:sp>
          <p:nvSpPr>
            <p:cNvPr id="339" name="Google Shape;339;p26"/>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40" name="Google Shape;340;p26"/>
            <p:cNvSpPr txBox="1"/>
            <p:nvPr/>
          </p:nvSpPr>
          <p:spPr>
            <a:xfrm>
              <a:off x="261541" y="1262536"/>
              <a:ext cx="9071457" cy="66891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Procedural programming is a programming paradigm, derived from structured programming, based on the concept of the procedure call. Procedures, also known as routines, subroutines, or functions, simply contain a series of computational steps to be carried out. Any given procedure might be called at any point during a program's execution, including by other procedures or itself.</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procedural languages generally use reserved words that act on blocks, such as if, while, and for, to implement control flow, whereas non-structured imperative languages use goto statements and branch tables for the same purpose.</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Note: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Subroutine:-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Subroutines; callable units such as procedures, functions, methods, or subprograms are used to allow a sequence to be referred to by a single statement.</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46" name="Google Shape;346;p27"/>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Functions in Python</a:t>
            </a:r>
            <a:endParaRPr sz="2563">
              <a:solidFill>
                <a:schemeClr val="dk1"/>
              </a:solidFill>
              <a:latin typeface="Arial"/>
              <a:ea typeface="Arial"/>
              <a:cs typeface="Arial"/>
              <a:sym typeface="Arial"/>
            </a:endParaRPr>
          </a:p>
        </p:txBody>
      </p:sp>
      <p:sp>
        <p:nvSpPr>
          <p:cNvPr id="347" name="Google Shape;347;p27"/>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48" name="Google Shape;348;p27"/>
          <p:cNvGrpSpPr/>
          <p:nvPr/>
        </p:nvGrpSpPr>
        <p:grpSpPr>
          <a:xfrm>
            <a:off x="31953" y="739190"/>
            <a:ext cx="12105503" cy="5550007"/>
            <a:chOff x="152400" y="1236340"/>
            <a:chExt cx="9296400" cy="835480"/>
          </a:xfrm>
        </p:grpSpPr>
        <p:sp>
          <p:nvSpPr>
            <p:cNvPr id="349" name="Google Shape;349;p27"/>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50" name="Google Shape;350;p27"/>
            <p:cNvSpPr txBox="1"/>
            <p:nvPr/>
          </p:nvSpPr>
          <p:spPr>
            <a:xfrm>
              <a:off x="261541" y="1262536"/>
              <a:ext cx="9071457" cy="297768"/>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 function is a block of organized, reusable code that is used to perform a single, related action. Functions provide better modularity for your application and a high degree of code reusing.</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There are 2 types of function </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	 Built-in function   ex. Print()</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	 User defined function -User can create their own functions.</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8"/>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56" name="Google Shape;356;p28"/>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Defining a Function</a:t>
            </a:r>
            <a:endParaRPr sz="2563">
              <a:solidFill>
                <a:schemeClr val="dk1"/>
              </a:solidFill>
              <a:latin typeface="Arial"/>
              <a:ea typeface="Arial"/>
              <a:cs typeface="Arial"/>
              <a:sym typeface="Arial"/>
            </a:endParaRPr>
          </a:p>
        </p:txBody>
      </p:sp>
      <p:sp>
        <p:nvSpPr>
          <p:cNvPr id="357" name="Google Shape;357;p28"/>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58" name="Google Shape;358;p28"/>
          <p:cNvGrpSpPr/>
          <p:nvPr/>
        </p:nvGrpSpPr>
        <p:grpSpPr>
          <a:xfrm>
            <a:off x="31953" y="739190"/>
            <a:ext cx="12105503" cy="5550007"/>
            <a:chOff x="152400" y="1236340"/>
            <a:chExt cx="9296400" cy="835480"/>
          </a:xfrm>
        </p:grpSpPr>
        <p:sp>
          <p:nvSpPr>
            <p:cNvPr id="359" name="Google Shape;359;p28"/>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60" name="Google Shape;360;p28"/>
            <p:cNvSpPr txBox="1"/>
            <p:nvPr/>
          </p:nvSpPr>
          <p:spPr>
            <a:xfrm>
              <a:off x="261541" y="1262536"/>
              <a:ext cx="9071457" cy="79053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 blocks begin with the keyword def followed by the function name and parentheses ( ( ) ).</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Any input parameters or arguments should be placed within these parentheses. You can also define parameters inside these parentheses.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first statement of a function can be an optional statement - the documentation string of the function or docstring.</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code block within every function starts with a colon (:) and is indented.</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statement return [expression] exits a function, optionally passing back an expression to the caller. A return statement with no arguments is the same as return None.</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functionname( parameters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"function_docstring"</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function_suite</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[expression]	</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9"/>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66" name="Google Shape;366;p29"/>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Function Arguments</a:t>
            </a:r>
            <a:endParaRPr sz="2563">
              <a:solidFill>
                <a:schemeClr val="dk1"/>
              </a:solidFill>
              <a:latin typeface="Arial"/>
              <a:ea typeface="Arial"/>
              <a:cs typeface="Arial"/>
              <a:sym typeface="Arial"/>
            </a:endParaRPr>
          </a:p>
        </p:txBody>
      </p:sp>
      <p:sp>
        <p:nvSpPr>
          <p:cNvPr id="367" name="Google Shape;367;p29"/>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68" name="Google Shape;368;p29"/>
          <p:cNvGrpSpPr/>
          <p:nvPr/>
        </p:nvGrpSpPr>
        <p:grpSpPr>
          <a:xfrm>
            <a:off x="31953" y="739190"/>
            <a:ext cx="12105503" cy="5550007"/>
            <a:chOff x="152400" y="1236340"/>
            <a:chExt cx="9296400" cy="835480"/>
          </a:xfrm>
        </p:grpSpPr>
        <p:sp>
          <p:nvSpPr>
            <p:cNvPr id="369" name="Google Shape;369;p29"/>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70" name="Google Shape;370;p29"/>
            <p:cNvSpPr txBox="1"/>
            <p:nvPr/>
          </p:nvSpPr>
          <p:spPr>
            <a:xfrm>
              <a:off x="261541" y="1262536"/>
              <a:ext cx="9071457" cy="297768"/>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You can call a function by using the following types of formal arguments −</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Required arguments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Keyword arguments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Default arguments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Variable-length arguments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07" name="Google Shape;107;p3"/>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Introduction to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0"/>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76" name="Google Shape;376;p30"/>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Function Arguments</a:t>
            </a:r>
            <a:endParaRPr sz="2563">
              <a:solidFill>
                <a:schemeClr val="dk1"/>
              </a:solidFill>
              <a:latin typeface="Arial"/>
              <a:ea typeface="Arial"/>
              <a:cs typeface="Arial"/>
              <a:sym typeface="Arial"/>
            </a:endParaRPr>
          </a:p>
        </p:txBody>
      </p:sp>
      <p:sp>
        <p:nvSpPr>
          <p:cNvPr id="377" name="Google Shape;377;p30"/>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78" name="Google Shape;378;p30"/>
          <p:cNvGrpSpPr/>
          <p:nvPr/>
        </p:nvGrpSpPr>
        <p:grpSpPr>
          <a:xfrm>
            <a:off x="31953" y="739190"/>
            <a:ext cx="12105503" cy="5550007"/>
            <a:chOff x="152400" y="1236340"/>
            <a:chExt cx="9296400" cy="835480"/>
          </a:xfrm>
        </p:grpSpPr>
        <p:sp>
          <p:nvSpPr>
            <p:cNvPr id="379" name="Google Shape;379;p30"/>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80" name="Google Shape;380;p30"/>
            <p:cNvSpPr txBox="1"/>
            <p:nvPr/>
          </p:nvSpPr>
          <p:spPr>
            <a:xfrm>
              <a:off x="261541" y="1262536"/>
              <a:ext cx="9071457" cy="72972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We want to make some of its parameters as optional and use default values if the user does not want to provide values for such parameters.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say(message, times = 1):</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print message * times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say('Hello')</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say('World', 5)</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Note : Default parameters placed at the end of the parameter list.</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86" name="Google Shape;386;p31"/>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Keyword Arguments</a:t>
            </a:r>
            <a:endParaRPr sz="2563">
              <a:solidFill>
                <a:schemeClr val="dk1"/>
              </a:solidFill>
              <a:latin typeface="Arial"/>
              <a:ea typeface="Arial"/>
              <a:cs typeface="Arial"/>
              <a:sym typeface="Arial"/>
            </a:endParaRPr>
          </a:p>
        </p:txBody>
      </p:sp>
      <p:sp>
        <p:nvSpPr>
          <p:cNvPr id="387" name="Google Shape;387;p31"/>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88" name="Google Shape;388;p31"/>
          <p:cNvGrpSpPr/>
          <p:nvPr/>
        </p:nvGrpSpPr>
        <p:grpSpPr>
          <a:xfrm>
            <a:off x="31953" y="675545"/>
            <a:ext cx="12105503" cy="5613653"/>
            <a:chOff x="152400" y="1226759"/>
            <a:chExt cx="9296400" cy="845061"/>
          </a:xfrm>
        </p:grpSpPr>
        <p:sp>
          <p:nvSpPr>
            <p:cNvPr id="389" name="Google Shape;389;p31"/>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90" name="Google Shape;390;p31"/>
            <p:cNvSpPr txBox="1"/>
            <p:nvPr/>
          </p:nvSpPr>
          <p:spPr>
            <a:xfrm>
              <a:off x="221978" y="1226759"/>
              <a:ext cx="9071457" cy="84506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If you have some functions with many parameters and you want to specify only some of them, then you can give values for such parameters by naming them - this is called keyword arguments. By specifying the name of the parameter we can substitute the value.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Advantages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one, using the function is easier since we do not need to worry about the or-der of the arguments.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we can give values to only those parameters which we want, provided that the other parameters have default argument values.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func(a, b=5, c=10):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print 'a is', a, 'and b is', b, 'and c is', 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func(3, 7)</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func(25, c=24)</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func(c=50, a=100)</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96" name="Google Shape;396;p32"/>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Variable length Parameter</a:t>
            </a:r>
            <a:endParaRPr sz="2563">
              <a:solidFill>
                <a:schemeClr val="dk1"/>
              </a:solidFill>
              <a:latin typeface="Arial"/>
              <a:ea typeface="Arial"/>
              <a:cs typeface="Arial"/>
              <a:sym typeface="Arial"/>
            </a:endParaRPr>
          </a:p>
        </p:txBody>
      </p:sp>
      <p:sp>
        <p:nvSpPr>
          <p:cNvPr id="397" name="Google Shape;397;p32"/>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98" name="Google Shape;398;p32"/>
          <p:cNvGrpSpPr/>
          <p:nvPr/>
        </p:nvGrpSpPr>
        <p:grpSpPr>
          <a:xfrm>
            <a:off x="31952" y="675544"/>
            <a:ext cx="12148912" cy="5728297"/>
            <a:chOff x="152399" y="1226759"/>
            <a:chExt cx="9329734" cy="862319"/>
          </a:xfrm>
        </p:grpSpPr>
        <p:sp>
          <p:nvSpPr>
            <p:cNvPr id="399" name="Google Shape;399;p32"/>
            <p:cNvSpPr/>
            <p:nvPr/>
          </p:nvSpPr>
          <p:spPr>
            <a:xfrm>
              <a:off x="152399" y="1236340"/>
              <a:ext cx="9329734" cy="85273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00" name="Google Shape;400;p32"/>
            <p:cNvSpPr txBox="1"/>
            <p:nvPr/>
          </p:nvSpPr>
          <p:spPr>
            <a:xfrm>
              <a:off x="221978" y="1226759"/>
              <a:ext cx="9071457" cy="79053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Python allows us to create functions that can take multiple arguments. So, lets create multi-argument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Python, by adding * and ** (one or two asterisks) to the head of parameter names in the function definition, you can specify an arbitrary number of arguments (variable-length arguments) when calling the function.</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By convention, the names *args (arguments) and **kwargs (keyword arguments) are often used, but as long as * and ** are headed, there are no problems with other names. The sample code below uses the names *args and **kwargs.</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my_sum(*args):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sum(args)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print(my_sum(1, 2, 3, 4))			# 10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print(my_sum(1, 2, 3, 4, 5, 6, 7, 8))		# 36</a:t>
              </a:r>
              <a:endParaRPr/>
            </a:p>
          </p:txBody>
        </p:sp>
      </p:grpSp>
      <p:pic>
        <p:nvPicPr>
          <p:cNvPr id="401" name="Google Shape;401;p32"/>
          <p:cNvPicPr preferRelativeResize="0"/>
          <p:nvPr/>
        </p:nvPicPr>
        <p:blipFill rotWithShape="1">
          <a:blip r:embed="rId3">
            <a:alphaModFix/>
          </a:blip>
          <a:srcRect/>
          <a:stretch/>
        </p:blipFill>
        <p:spPr>
          <a:xfrm>
            <a:off x="5324823" y="3863200"/>
            <a:ext cx="6733182" cy="23022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07" name="Google Shape;407;p33"/>
          <p:cNvSpPr txBox="1"/>
          <p:nvPr/>
        </p:nvSpPr>
        <p:spPr>
          <a:xfrm>
            <a:off x="122556" y="71678"/>
            <a:ext cx="8537349"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Anonymous function</a:t>
            </a:r>
            <a:endParaRPr sz="2563">
              <a:solidFill>
                <a:schemeClr val="dk1"/>
              </a:solidFill>
              <a:latin typeface="Arial"/>
              <a:ea typeface="Arial"/>
              <a:cs typeface="Arial"/>
              <a:sym typeface="Arial"/>
            </a:endParaRPr>
          </a:p>
        </p:txBody>
      </p:sp>
      <p:sp>
        <p:nvSpPr>
          <p:cNvPr id="408" name="Google Shape;408;p33"/>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09" name="Google Shape;409;p33"/>
          <p:cNvGrpSpPr/>
          <p:nvPr/>
        </p:nvGrpSpPr>
        <p:grpSpPr>
          <a:xfrm>
            <a:off x="31952" y="675544"/>
            <a:ext cx="12148912" cy="5728297"/>
            <a:chOff x="152399" y="1226759"/>
            <a:chExt cx="9329734" cy="862319"/>
          </a:xfrm>
        </p:grpSpPr>
        <p:sp>
          <p:nvSpPr>
            <p:cNvPr id="410" name="Google Shape;410;p33"/>
            <p:cNvSpPr/>
            <p:nvPr/>
          </p:nvSpPr>
          <p:spPr>
            <a:xfrm>
              <a:off x="152399" y="1236340"/>
              <a:ext cx="9329734" cy="85273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11" name="Google Shape;411;p33"/>
            <p:cNvSpPr txBox="1"/>
            <p:nvPr/>
          </p:nvSpPr>
          <p:spPr>
            <a:xfrm>
              <a:off x="221978" y="1226759"/>
              <a:ext cx="9071457" cy="85134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Usually in any programming function declaration should have a valid identifier as name to be invoked, but python supports user defined function to be defined without any name. Such function are called as anonymous function or lambda function.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Syntax:</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lambda arguments: expression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double = lambda x: x * 2</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print(double(5))</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Lambda functions are used along with built-in functions like filter(), map() etc</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my_list = [1, 5, 4, 6, 8, 11, 3, 12]</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new_list = list(filter(lambda x: (x%2 == 0) , my_list))</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17" name="Google Shape;417;p34"/>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Object Oriented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23" name="Google Shape;423;p35"/>
          <p:cNvSpPr txBox="1"/>
          <p:nvPr/>
        </p:nvSpPr>
        <p:spPr>
          <a:xfrm>
            <a:off x="122557" y="71678"/>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Introduction</a:t>
            </a:r>
            <a:endParaRPr sz="2563">
              <a:solidFill>
                <a:schemeClr val="dk1"/>
              </a:solidFill>
              <a:latin typeface="Arial"/>
              <a:ea typeface="Arial"/>
              <a:cs typeface="Arial"/>
              <a:sym typeface="Arial"/>
            </a:endParaRPr>
          </a:p>
        </p:txBody>
      </p:sp>
      <p:sp>
        <p:nvSpPr>
          <p:cNvPr id="424" name="Google Shape;424;p35"/>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25" name="Google Shape;425;p35"/>
          <p:cNvGrpSpPr/>
          <p:nvPr/>
        </p:nvGrpSpPr>
        <p:grpSpPr>
          <a:xfrm>
            <a:off x="21917" y="588014"/>
            <a:ext cx="12148912" cy="5917100"/>
            <a:chOff x="152399" y="1203952"/>
            <a:chExt cx="9329734" cy="890741"/>
          </a:xfrm>
        </p:grpSpPr>
        <p:sp>
          <p:nvSpPr>
            <p:cNvPr id="426" name="Google Shape;426;p35"/>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27" name="Google Shape;427;p35"/>
            <p:cNvSpPr txBox="1"/>
            <p:nvPr/>
          </p:nvSpPr>
          <p:spPr>
            <a:xfrm>
              <a:off x="264871" y="1236329"/>
              <a:ext cx="9071457" cy="419389"/>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OOP treat data as a critical element in the program development and does not allow it to flow freely around the system.</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It ties data  more closely to the functions that operate on it, and protects it from accidental modification from outside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OOP allows decomposition of a problem into a number of entities called objects and then build data functions around these 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data of an object can be accessed only by the functions associated with that object.</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Functions of one object can access the functions of another objects</a:t>
              </a:r>
              <a:endParaRPr/>
            </a:p>
          </p:txBody>
        </p:sp>
      </p:grpSp>
      <p:grpSp>
        <p:nvGrpSpPr>
          <p:cNvPr id="428" name="Google Shape;428;p35"/>
          <p:cNvGrpSpPr/>
          <p:nvPr/>
        </p:nvGrpSpPr>
        <p:grpSpPr>
          <a:xfrm>
            <a:off x="7026089" y="3163520"/>
            <a:ext cx="4672853" cy="3341594"/>
            <a:chOff x="2857500" y="1257301"/>
            <a:chExt cx="6477000" cy="4343399"/>
          </a:xfrm>
        </p:grpSpPr>
        <p:sp>
          <p:nvSpPr>
            <p:cNvPr id="429" name="Google Shape;429;p35"/>
            <p:cNvSpPr/>
            <p:nvPr/>
          </p:nvSpPr>
          <p:spPr>
            <a:xfrm>
              <a:off x="2857500" y="1638300"/>
              <a:ext cx="1828800" cy="1600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35"/>
            <p:cNvSpPr/>
            <p:nvPr/>
          </p:nvSpPr>
          <p:spPr>
            <a:xfrm>
              <a:off x="3238500" y="1866900"/>
              <a:ext cx="1066800" cy="304800"/>
            </a:xfrm>
            <a:prstGeom prst="rect">
              <a:avLst/>
            </a:prstGeom>
            <a:solidFill>
              <a:srgbClr val="9EE08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Data</a:t>
              </a:r>
              <a:endParaRPr/>
            </a:p>
          </p:txBody>
        </p:sp>
        <p:sp>
          <p:nvSpPr>
            <p:cNvPr id="431" name="Google Shape;431;p35"/>
            <p:cNvSpPr/>
            <p:nvPr/>
          </p:nvSpPr>
          <p:spPr>
            <a:xfrm>
              <a:off x="3086100" y="2552700"/>
              <a:ext cx="1371600" cy="457200"/>
            </a:xfrm>
            <a:prstGeom prst="rect">
              <a:avLst/>
            </a:prstGeom>
            <a:solidFill>
              <a:srgbClr val="CC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Functions</a:t>
              </a:r>
              <a:endParaRPr/>
            </a:p>
          </p:txBody>
        </p:sp>
        <p:cxnSp>
          <p:nvCxnSpPr>
            <p:cNvPr id="432" name="Google Shape;432;p35"/>
            <p:cNvCxnSpPr>
              <a:stCxn id="430" idx="2"/>
              <a:endCxn id="431" idx="0"/>
            </p:cNvCxnSpPr>
            <p:nvPr/>
          </p:nvCxnSpPr>
          <p:spPr>
            <a:xfrm>
              <a:off x="3771900" y="2171700"/>
              <a:ext cx="0" cy="381000"/>
            </a:xfrm>
            <a:prstGeom prst="straightConnector1">
              <a:avLst/>
            </a:prstGeom>
            <a:noFill/>
            <a:ln w="9525" cap="flat" cmpd="sng">
              <a:solidFill>
                <a:schemeClr val="dk1"/>
              </a:solidFill>
              <a:prstDash val="solid"/>
              <a:round/>
              <a:headEnd type="none" w="med" len="med"/>
              <a:tailEnd type="triangle" w="med" len="med"/>
            </a:ln>
          </p:spPr>
        </p:cxnSp>
        <p:sp>
          <p:nvSpPr>
            <p:cNvPr id="433" name="Google Shape;433;p35"/>
            <p:cNvSpPr txBox="1"/>
            <p:nvPr/>
          </p:nvSpPr>
          <p:spPr>
            <a:xfrm>
              <a:off x="3298826" y="1257301"/>
              <a:ext cx="1001713"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Object A</a:t>
              </a:r>
              <a:endParaRPr/>
            </a:p>
          </p:txBody>
        </p:sp>
        <p:sp>
          <p:nvSpPr>
            <p:cNvPr id="434" name="Google Shape;434;p35"/>
            <p:cNvSpPr/>
            <p:nvPr/>
          </p:nvSpPr>
          <p:spPr>
            <a:xfrm>
              <a:off x="7505700" y="1638300"/>
              <a:ext cx="1828800" cy="1600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5"/>
            <p:cNvSpPr/>
            <p:nvPr/>
          </p:nvSpPr>
          <p:spPr>
            <a:xfrm>
              <a:off x="7886700" y="1866900"/>
              <a:ext cx="1066800" cy="304800"/>
            </a:xfrm>
            <a:prstGeom prst="rect">
              <a:avLst/>
            </a:prstGeom>
            <a:solidFill>
              <a:srgbClr val="9EE08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Data</a:t>
              </a:r>
              <a:endParaRPr/>
            </a:p>
          </p:txBody>
        </p:sp>
        <p:sp>
          <p:nvSpPr>
            <p:cNvPr id="436" name="Google Shape;436;p35"/>
            <p:cNvSpPr/>
            <p:nvPr/>
          </p:nvSpPr>
          <p:spPr>
            <a:xfrm>
              <a:off x="7734300" y="2552700"/>
              <a:ext cx="1371600" cy="457200"/>
            </a:xfrm>
            <a:prstGeom prst="rect">
              <a:avLst/>
            </a:prstGeom>
            <a:solidFill>
              <a:srgbClr val="CC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Functions</a:t>
              </a:r>
              <a:endParaRPr/>
            </a:p>
          </p:txBody>
        </p:sp>
        <p:cxnSp>
          <p:nvCxnSpPr>
            <p:cNvPr id="437" name="Google Shape;437;p35"/>
            <p:cNvCxnSpPr>
              <a:stCxn id="435" idx="2"/>
              <a:endCxn id="436" idx="0"/>
            </p:cNvCxnSpPr>
            <p:nvPr/>
          </p:nvCxnSpPr>
          <p:spPr>
            <a:xfrm>
              <a:off x="8420100" y="2171700"/>
              <a:ext cx="0" cy="381000"/>
            </a:xfrm>
            <a:prstGeom prst="straightConnector1">
              <a:avLst/>
            </a:prstGeom>
            <a:noFill/>
            <a:ln w="9525" cap="flat" cmpd="sng">
              <a:solidFill>
                <a:schemeClr val="dk1"/>
              </a:solidFill>
              <a:prstDash val="solid"/>
              <a:round/>
              <a:headEnd type="none" w="med" len="med"/>
              <a:tailEnd type="triangle" w="med" len="med"/>
            </a:ln>
          </p:spPr>
        </p:cxnSp>
        <p:sp>
          <p:nvSpPr>
            <p:cNvPr id="438" name="Google Shape;438;p35"/>
            <p:cNvSpPr txBox="1"/>
            <p:nvPr/>
          </p:nvSpPr>
          <p:spPr>
            <a:xfrm>
              <a:off x="7947026" y="1257301"/>
              <a:ext cx="9874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Object B</a:t>
              </a:r>
              <a:endParaRPr/>
            </a:p>
          </p:txBody>
        </p:sp>
        <p:sp>
          <p:nvSpPr>
            <p:cNvPr id="439" name="Google Shape;439;p35"/>
            <p:cNvSpPr/>
            <p:nvPr/>
          </p:nvSpPr>
          <p:spPr>
            <a:xfrm>
              <a:off x="5219700" y="4000500"/>
              <a:ext cx="1828800" cy="1600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5"/>
            <p:cNvSpPr/>
            <p:nvPr/>
          </p:nvSpPr>
          <p:spPr>
            <a:xfrm>
              <a:off x="5600700" y="4229100"/>
              <a:ext cx="1066800" cy="304800"/>
            </a:xfrm>
            <a:prstGeom prst="rect">
              <a:avLst/>
            </a:prstGeom>
            <a:solidFill>
              <a:srgbClr val="9EE08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Data</a:t>
              </a:r>
              <a:endParaRPr/>
            </a:p>
          </p:txBody>
        </p:sp>
        <p:sp>
          <p:nvSpPr>
            <p:cNvPr id="441" name="Google Shape;441;p35"/>
            <p:cNvSpPr/>
            <p:nvPr/>
          </p:nvSpPr>
          <p:spPr>
            <a:xfrm>
              <a:off x="5448300" y="4914900"/>
              <a:ext cx="1371600" cy="457200"/>
            </a:xfrm>
            <a:prstGeom prst="rect">
              <a:avLst/>
            </a:prstGeom>
            <a:solidFill>
              <a:srgbClr val="CC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lt2"/>
                  </a:solidFill>
                  <a:latin typeface="Calibri"/>
                  <a:ea typeface="Calibri"/>
                  <a:cs typeface="Calibri"/>
                  <a:sym typeface="Calibri"/>
                </a:rPr>
                <a:t>Functions</a:t>
              </a:r>
              <a:endParaRPr/>
            </a:p>
          </p:txBody>
        </p:sp>
        <p:cxnSp>
          <p:nvCxnSpPr>
            <p:cNvPr id="442" name="Google Shape;442;p35"/>
            <p:cNvCxnSpPr>
              <a:stCxn id="440" idx="2"/>
              <a:endCxn id="441" idx="0"/>
            </p:cNvCxnSpPr>
            <p:nvPr/>
          </p:nvCxnSpPr>
          <p:spPr>
            <a:xfrm>
              <a:off x="6134100" y="4533900"/>
              <a:ext cx="0" cy="381000"/>
            </a:xfrm>
            <a:prstGeom prst="straightConnector1">
              <a:avLst/>
            </a:prstGeom>
            <a:noFill/>
            <a:ln w="9525" cap="flat" cmpd="sng">
              <a:solidFill>
                <a:schemeClr val="dk1"/>
              </a:solidFill>
              <a:prstDash val="solid"/>
              <a:round/>
              <a:headEnd type="none" w="med" len="med"/>
              <a:tailEnd type="triangle" w="med" len="med"/>
            </a:ln>
          </p:spPr>
        </p:cxnSp>
        <p:sp>
          <p:nvSpPr>
            <p:cNvPr id="443" name="Google Shape;443;p35"/>
            <p:cNvSpPr txBox="1"/>
            <p:nvPr/>
          </p:nvSpPr>
          <p:spPr>
            <a:xfrm>
              <a:off x="5661025" y="3619501"/>
              <a:ext cx="9906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Object C</a:t>
              </a:r>
              <a:endParaRPr/>
            </a:p>
          </p:txBody>
        </p:sp>
        <p:cxnSp>
          <p:nvCxnSpPr>
            <p:cNvPr id="444" name="Google Shape;444;p35"/>
            <p:cNvCxnSpPr>
              <a:stCxn id="431" idx="2"/>
              <a:endCxn id="441" idx="1"/>
            </p:cNvCxnSpPr>
            <p:nvPr/>
          </p:nvCxnSpPr>
          <p:spPr>
            <a:xfrm>
              <a:off x="3771900" y="3009900"/>
              <a:ext cx="1676400" cy="2133600"/>
            </a:xfrm>
            <a:prstGeom prst="straightConnector1">
              <a:avLst/>
            </a:prstGeom>
            <a:noFill/>
            <a:ln w="9525" cap="flat" cmpd="sng">
              <a:solidFill>
                <a:schemeClr val="dk1"/>
              </a:solidFill>
              <a:prstDash val="solid"/>
              <a:round/>
              <a:headEnd type="none" w="med" len="med"/>
              <a:tailEnd type="triangle" w="med" len="med"/>
            </a:ln>
          </p:spPr>
        </p:cxnSp>
        <p:cxnSp>
          <p:nvCxnSpPr>
            <p:cNvPr id="445" name="Google Shape;445;p35"/>
            <p:cNvCxnSpPr>
              <a:stCxn id="436" idx="2"/>
              <a:endCxn id="441" idx="3"/>
            </p:cNvCxnSpPr>
            <p:nvPr/>
          </p:nvCxnSpPr>
          <p:spPr>
            <a:xfrm flipH="1">
              <a:off x="6819900" y="3009900"/>
              <a:ext cx="1600200" cy="2133600"/>
            </a:xfrm>
            <a:prstGeom prst="straightConnector1">
              <a:avLst/>
            </a:prstGeom>
            <a:noFill/>
            <a:ln w="9525" cap="flat" cmpd="sng">
              <a:solidFill>
                <a:schemeClr val="dk1"/>
              </a:solidFill>
              <a:prstDash val="solid"/>
              <a:round/>
              <a:headEnd type="none" w="med" len="med"/>
              <a:tailEnd type="triangle" w="med" len="med"/>
            </a:ln>
          </p:spPr>
        </p:cxnSp>
        <p:cxnSp>
          <p:nvCxnSpPr>
            <p:cNvPr id="446" name="Google Shape;446;p35"/>
            <p:cNvCxnSpPr>
              <a:stCxn id="431" idx="3"/>
              <a:endCxn id="436" idx="1"/>
            </p:cNvCxnSpPr>
            <p:nvPr/>
          </p:nvCxnSpPr>
          <p:spPr>
            <a:xfrm>
              <a:off x="4457700" y="2781300"/>
              <a:ext cx="3276600" cy="0"/>
            </a:xfrm>
            <a:prstGeom prst="straightConnector1">
              <a:avLst/>
            </a:prstGeom>
            <a:noFill/>
            <a:ln w="9525" cap="flat" cmpd="sng">
              <a:solidFill>
                <a:schemeClr val="dk1"/>
              </a:solidFill>
              <a:prstDash val="solid"/>
              <a:round/>
              <a:headEnd type="triangle" w="med" len="med"/>
              <a:tailEnd type="triangle" w="med" len="med"/>
            </a:ln>
          </p:spPr>
        </p:cxnSp>
        <p:sp>
          <p:nvSpPr>
            <p:cNvPr id="447" name="Google Shape;447;p35"/>
            <p:cNvSpPr txBox="1"/>
            <p:nvPr/>
          </p:nvSpPr>
          <p:spPr>
            <a:xfrm>
              <a:off x="5295900" y="2373313"/>
              <a:ext cx="16730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Communication</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53" name="Google Shape;453;p36"/>
          <p:cNvSpPr txBox="1"/>
          <p:nvPr/>
        </p:nvSpPr>
        <p:spPr>
          <a:xfrm>
            <a:off x="122557" y="71678"/>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Characteristics</a:t>
            </a:r>
            <a:endParaRPr sz="2563">
              <a:solidFill>
                <a:schemeClr val="dk1"/>
              </a:solidFill>
              <a:latin typeface="Arial"/>
              <a:ea typeface="Arial"/>
              <a:cs typeface="Arial"/>
              <a:sym typeface="Arial"/>
            </a:endParaRPr>
          </a:p>
        </p:txBody>
      </p:sp>
      <p:sp>
        <p:nvSpPr>
          <p:cNvPr id="454" name="Google Shape;454;p36"/>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55" name="Google Shape;455;p36"/>
          <p:cNvGrpSpPr/>
          <p:nvPr/>
        </p:nvGrpSpPr>
        <p:grpSpPr>
          <a:xfrm>
            <a:off x="21917" y="588014"/>
            <a:ext cx="12148912" cy="5917100"/>
            <a:chOff x="152399" y="1203952"/>
            <a:chExt cx="9329734" cy="890741"/>
          </a:xfrm>
        </p:grpSpPr>
        <p:sp>
          <p:nvSpPr>
            <p:cNvPr id="456" name="Google Shape;456;p36"/>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57" name="Google Shape;457;p36"/>
            <p:cNvSpPr txBox="1"/>
            <p:nvPr/>
          </p:nvSpPr>
          <p:spPr>
            <a:xfrm>
              <a:off x="264871" y="1236329"/>
              <a:ext cx="9071457" cy="541009"/>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Emphasis is on data rather than procedure.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Programs are divided into 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Data structures are designed such that they characterize the 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Functions that operate on the data of an object are tied together in the data structure.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Data is hidden and can not be accessed by external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Objects may communicate with each other through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New data and functions can be added easily whenever necessary.</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Follows bottom-up approach in program design.</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63" name="Google Shape;463;p37"/>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Basic Concepts of Object-Oriented Programming</a:t>
            </a:r>
            <a:endParaRPr sz="2563">
              <a:solidFill>
                <a:schemeClr val="dk1"/>
              </a:solidFill>
              <a:latin typeface="Arial"/>
              <a:ea typeface="Arial"/>
              <a:cs typeface="Arial"/>
              <a:sym typeface="Arial"/>
            </a:endParaRPr>
          </a:p>
        </p:txBody>
      </p:sp>
      <p:sp>
        <p:nvSpPr>
          <p:cNvPr id="464" name="Google Shape;464;p37"/>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65" name="Google Shape;465;p37"/>
          <p:cNvGrpSpPr/>
          <p:nvPr/>
        </p:nvGrpSpPr>
        <p:grpSpPr>
          <a:xfrm>
            <a:off x="21917" y="588014"/>
            <a:ext cx="12148912" cy="5917100"/>
            <a:chOff x="152399" y="1203952"/>
            <a:chExt cx="9329734" cy="890741"/>
          </a:xfrm>
        </p:grpSpPr>
        <p:sp>
          <p:nvSpPr>
            <p:cNvPr id="466" name="Google Shape;466;p37"/>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67" name="Google Shape;467;p37"/>
            <p:cNvSpPr txBox="1"/>
            <p:nvPr/>
          </p:nvSpPr>
          <p:spPr>
            <a:xfrm>
              <a:off x="264871" y="1236329"/>
              <a:ext cx="9071457" cy="419389"/>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Classes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Data Abstraction and Encapsulation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Inheritance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Polymorphism</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Dynamic Binding</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Message Passing</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8"/>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73" name="Google Shape;473;p38"/>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Classes in Python</a:t>
            </a:r>
            <a:endParaRPr sz="2563">
              <a:solidFill>
                <a:schemeClr val="dk1"/>
              </a:solidFill>
              <a:latin typeface="Arial"/>
              <a:ea typeface="Arial"/>
              <a:cs typeface="Arial"/>
              <a:sym typeface="Arial"/>
            </a:endParaRPr>
          </a:p>
        </p:txBody>
      </p:sp>
      <p:sp>
        <p:nvSpPr>
          <p:cNvPr id="474" name="Google Shape;474;p38"/>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75" name="Google Shape;475;p38"/>
          <p:cNvGrpSpPr/>
          <p:nvPr/>
        </p:nvGrpSpPr>
        <p:grpSpPr>
          <a:xfrm>
            <a:off x="21917" y="524043"/>
            <a:ext cx="12148912" cy="5981071"/>
            <a:chOff x="152399" y="1194322"/>
            <a:chExt cx="9329734" cy="900371"/>
          </a:xfrm>
        </p:grpSpPr>
        <p:sp>
          <p:nvSpPr>
            <p:cNvPr id="476" name="Google Shape;476;p38"/>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77" name="Google Shape;477;p38"/>
            <p:cNvSpPr txBox="1"/>
            <p:nvPr/>
          </p:nvSpPr>
          <p:spPr>
            <a:xfrm>
              <a:off x="281537" y="1194322"/>
              <a:ext cx="9071457" cy="304052"/>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Defining a class is simple, all you have to do is use the keyword class followed by the name that you want to give your class, and then a colon symbol :. It is standard approach to start the name of class with a capital letter and then follow the camel case style.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class definition is included, starting from the next line and it should be indented, as shown in the code below. Also, a class can have variables and member functions in it.</a:t>
              </a:r>
              <a:endParaRPr/>
            </a:p>
          </p:txBody>
        </p:sp>
      </p:grpSp>
      <p:pic>
        <p:nvPicPr>
          <p:cNvPr id="478" name="Google Shape;478;p38"/>
          <p:cNvPicPr preferRelativeResize="0"/>
          <p:nvPr/>
        </p:nvPicPr>
        <p:blipFill rotWithShape="1">
          <a:blip r:embed="rId3">
            <a:alphaModFix/>
          </a:blip>
          <a:srcRect/>
          <a:stretch/>
        </p:blipFill>
        <p:spPr>
          <a:xfrm>
            <a:off x="1871382" y="2543829"/>
            <a:ext cx="7434054" cy="380318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9"/>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84" name="Google Shape;484;p39"/>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Classes in Python</a:t>
            </a:r>
            <a:endParaRPr sz="2563">
              <a:solidFill>
                <a:schemeClr val="dk1"/>
              </a:solidFill>
              <a:latin typeface="Arial"/>
              <a:ea typeface="Arial"/>
              <a:cs typeface="Arial"/>
              <a:sym typeface="Arial"/>
            </a:endParaRPr>
          </a:p>
        </p:txBody>
      </p:sp>
      <p:sp>
        <p:nvSpPr>
          <p:cNvPr id="485" name="Google Shape;485;p39"/>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86" name="Google Shape;486;p39"/>
          <p:cNvGrpSpPr/>
          <p:nvPr/>
        </p:nvGrpSpPr>
        <p:grpSpPr>
          <a:xfrm>
            <a:off x="21917" y="524043"/>
            <a:ext cx="12148912" cy="5981071"/>
            <a:chOff x="152399" y="1194322"/>
            <a:chExt cx="9329734" cy="900371"/>
          </a:xfrm>
        </p:grpSpPr>
        <p:sp>
          <p:nvSpPr>
            <p:cNvPr id="487" name="Google Shape;487;p39"/>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88" name="Google Shape;488;p39"/>
            <p:cNvSpPr txBox="1"/>
            <p:nvPr/>
          </p:nvSpPr>
          <p:spPr>
            <a:xfrm>
              <a:off x="281537" y="1194322"/>
              <a:ext cx="9071457" cy="54527"/>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pic>
        <p:nvPicPr>
          <p:cNvPr id="489" name="Google Shape;489;p39"/>
          <p:cNvPicPr preferRelativeResize="0"/>
          <p:nvPr/>
        </p:nvPicPr>
        <p:blipFill rotWithShape="1">
          <a:blip r:embed="rId3">
            <a:alphaModFix/>
          </a:blip>
          <a:srcRect/>
          <a:stretch/>
        </p:blipFill>
        <p:spPr>
          <a:xfrm>
            <a:off x="908515" y="886260"/>
            <a:ext cx="10522958" cy="5420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13" name="Google Shape;113;p4"/>
          <p:cNvGrpSpPr/>
          <p:nvPr/>
        </p:nvGrpSpPr>
        <p:grpSpPr>
          <a:xfrm>
            <a:off x="53788" y="585668"/>
            <a:ext cx="12075458" cy="5773954"/>
            <a:chOff x="193908" y="1297410"/>
            <a:chExt cx="9318899" cy="1912136"/>
          </a:xfrm>
        </p:grpSpPr>
        <p:sp>
          <p:nvSpPr>
            <p:cNvPr id="114" name="Google Shape;114;p4"/>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237936" y="1327806"/>
              <a:ext cx="9071458" cy="1223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Hundreds of programming languages are in use...</a:t>
              </a:r>
              <a:endParaRPr sz="2400" b="1">
                <a:solidFill>
                  <a:schemeClr val="dk1"/>
                </a:solidFill>
                <a:latin typeface="Calibri"/>
                <a:ea typeface="Calibri"/>
                <a:cs typeface="Calibri"/>
                <a:sym typeface="Calibri"/>
              </a:endParaRPr>
            </a:p>
          </p:txBody>
        </p:sp>
      </p:grpSp>
      <p:sp>
        <p:nvSpPr>
          <p:cNvPr id="116" name="Google Shape;116;p4"/>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17" name="Google Shape;117;p4"/>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Introduction to Programming Paradigm</a:t>
            </a:r>
            <a:endParaRPr sz="2000" b="1">
              <a:solidFill>
                <a:schemeClr val="lt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462520" y="1096928"/>
            <a:ext cx="8637443" cy="526230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0"/>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95" name="Google Shape;495;p40"/>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Classes</a:t>
            </a:r>
            <a:endParaRPr sz="2563">
              <a:solidFill>
                <a:schemeClr val="dk1"/>
              </a:solidFill>
              <a:latin typeface="Arial"/>
              <a:ea typeface="Arial"/>
              <a:cs typeface="Arial"/>
              <a:sym typeface="Arial"/>
            </a:endParaRPr>
          </a:p>
        </p:txBody>
      </p:sp>
      <p:sp>
        <p:nvSpPr>
          <p:cNvPr id="496" name="Google Shape;496;p40"/>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97" name="Google Shape;497;p40"/>
          <p:cNvGrpSpPr/>
          <p:nvPr/>
        </p:nvGrpSpPr>
        <p:grpSpPr>
          <a:xfrm>
            <a:off x="0" y="530824"/>
            <a:ext cx="12148912" cy="5917100"/>
            <a:chOff x="152399" y="1203952"/>
            <a:chExt cx="9329734" cy="890741"/>
          </a:xfrm>
        </p:grpSpPr>
        <p:sp>
          <p:nvSpPr>
            <p:cNvPr id="498" name="Google Shape;498;p40"/>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99" name="Google Shape;499;p40"/>
            <p:cNvSpPr txBox="1"/>
            <p:nvPr/>
          </p:nvSpPr>
          <p:spPr>
            <a:xfrm>
              <a:off x="264871" y="1236329"/>
              <a:ext cx="9071457" cy="42567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Note: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We add the self parameter when we define a member function, but do not specify it while calling the function.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When we called get_destination function for objFirst it gave output as Destination is: mars, because we updated the value for the variable destination for the object objFirst</a:t>
              </a: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To access a member function or a member variable using an object, we use a dot . symbol.</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And to create an object of any class, we have to call the function with same name as of the class.</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pic>
        <p:nvPicPr>
          <p:cNvPr id="500" name="Google Shape;500;p40"/>
          <p:cNvPicPr preferRelativeResize="0"/>
          <p:nvPr/>
        </p:nvPicPr>
        <p:blipFill rotWithShape="1">
          <a:blip r:embed="rId3">
            <a:alphaModFix/>
          </a:blip>
          <a:srcRect/>
          <a:stretch/>
        </p:blipFill>
        <p:spPr>
          <a:xfrm>
            <a:off x="2656635" y="3113046"/>
            <a:ext cx="5991225" cy="3409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1"/>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06" name="Google Shape;506;p41"/>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Constructor and Destructor</a:t>
            </a:r>
            <a:endParaRPr sz="2563">
              <a:solidFill>
                <a:schemeClr val="dk1"/>
              </a:solidFill>
              <a:latin typeface="Arial"/>
              <a:ea typeface="Arial"/>
              <a:cs typeface="Arial"/>
              <a:sym typeface="Arial"/>
            </a:endParaRPr>
          </a:p>
        </p:txBody>
      </p:sp>
      <p:sp>
        <p:nvSpPr>
          <p:cNvPr id="507" name="Google Shape;507;p41"/>
          <p:cNvSpPr/>
          <p:nvPr/>
        </p:nvSpPr>
        <p:spPr>
          <a:xfrm rot="10800000" flipH="1">
            <a:off x="728"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08" name="Google Shape;508;p41"/>
          <p:cNvGrpSpPr/>
          <p:nvPr/>
        </p:nvGrpSpPr>
        <p:grpSpPr>
          <a:xfrm>
            <a:off x="0" y="588014"/>
            <a:ext cx="12148912" cy="5917100"/>
            <a:chOff x="152399" y="1203952"/>
            <a:chExt cx="9329734" cy="890741"/>
          </a:xfrm>
        </p:grpSpPr>
        <p:sp>
          <p:nvSpPr>
            <p:cNvPr id="509" name="Google Shape;509;p41"/>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10" name="Google Shape;510;p41"/>
            <p:cNvSpPr txBox="1"/>
            <p:nvPr/>
          </p:nvSpPr>
          <p:spPr>
            <a:xfrm>
              <a:off x="264871" y="1236329"/>
              <a:ext cx="9071457" cy="5452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511" name="Google Shape;511;p41"/>
          <p:cNvPicPr preferRelativeResize="0"/>
          <p:nvPr/>
        </p:nvPicPr>
        <p:blipFill rotWithShape="1">
          <a:blip r:embed="rId3">
            <a:alphaModFix/>
          </a:blip>
          <a:srcRect/>
          <a:stretch/>
        </p:blipFill>
        <p:spPr>
          <a:xfrm>
            <a:off x="1955632" y="736519"/>
            <a:ext cx="7063068" cy="3558492"/>
          </a:xfrm>
          <a:prstGeom prst="rect">
            <a:avLst/>
          </a:prstGeom>
          <a:noFill/>
          <a:ln>
            <a:noFill/>
          </a:ln>
        </p:spPr>
      </p:pic>
      <p:sp>
        <p:nvSpPr>
          <p:cNvPr id="512" name="Google Shape;512;p41"/>
          <p:cNvSpPr txBox="1"/>
          <p:nvPr/>
        </p:nvSpPr>
        <p:spPr>
          <a:xfrm>
            <a:off x="190077" y="4081374"/>
            <a:ext cx="11812590" cy="242374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Note: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Like Destructor is counter-part of a Constructor, function __del__ is the counter-part of function __new__. Because __new__ is the function which creates the object.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__del__ method is called for any object when the reference count for that object becomes zero.</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As reference counting is performed, hence it is not necessary that for an object __del__ method will be called if it goes out of scope. The destructor method will only be called when the reference count becomes zero.</a:t>
            </a:r>
            <a:endParaRPr sz="175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2"/>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18" name="Google Shape;518;p42"/>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Function Overloading</a:t>
            </a:r>
            <a:endParaRPr sz="2563">
              <a:solidFill>
                <a:schemeClr val="dk1"/>
              </a:solidFill>
              <a:latin typeface="Arial"/>
              <a:ea typeface="Arial"/>
              <a:cs typeface="Arial"/>
              <a:sym typeface="Arial"/>
            </a:endParaRPr>
          </a:p>
        </p:txBody>
      </p:sp>
      <p:sp>
        <p:nvSpPr>
          <p:cNvPr id="519" name="Google Shape;519;p42"/>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20" name="Google Shape;520;p42"/>
          <p:cNvGrpSpPr/>
          <p:nvPr/>
        </p:nvGrpSpPr>
        <p:grpSpPr>
          <a:xfrm>
            <a:off x="21917" y="588014"/>
            <a:ext cx="12148912" cy="5917100"/>
            <a:chOff x="152399" y="1203952"/>
            <a:chExt cx="9329734" cy="890741"/>
          </a:xfrm>
        </p:grpSpPr>
        <p:sp>
          <p:nvSpPr>
            <p:cNvPr id="521" name="Google Shape;521;p42"/>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22" name="Google Shape;522;p42"/>
            <p:cNvSpPr txBox="1"/>
            <p:nvPr/>
          </p:nvSpPr>
          <p:spPr>
            <a:xfrm>
              <a:off x="264871" y="1236329"/>
              <a:ext cx="9071457" cy="425672"/>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OOP, it is possible to make a function act differently using function overloading. All we have to do is, create different functions with same name having different parameters. For example, consider a function add(), which adds all its parameters and returns the result. In python we will define it as, </a:t>
              </a:r>
              <a:endParaRPr sz="1750">
                <a:solidFill>
                  <a:schemeClr val="dk1"/>
                </a:solidFill>
                <a:latin typeface="Calibri"/>
                <a:ea typeface="Calibri"/>
                <a:cs typeface="Calibri"/>
                <a:sym typeface="Calibri"/>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Python doesn't support method overloading on the basis of different number of parameters in functions.</a:t>
              </a:r>
              <a:endParaRPr/>
            </a:p>
          </p:txBody>
        </p:sp>
      </p:grpSp>
      <p:pic>
        <p:nvPicPr>
          <p:cNvPr id="523" name="Google Shape;523;p42"/>
          <p:cNvPicPr preferRelativeResize="0"/>
          <p:nvPr/>
        </p:nvPicPr>
        <p:blipFill rotWithShape="1">
          <a:blip r:embed="rId3">
            <a:alphaModFix/>
          </a:blip>
          <a:srcRect/>
          <a:stretch/>
        </p:blipFill>
        <p:spPr>
          <a:xfrm>
            <a:off x="1629894" y="2132359"/>
            <a:ext cx="7514105" cy="787192"/>
          </a:xfrm>
          <a:prstGeom prst="rect">
            <a:avLst/>
          </a:prstGeom>
          <a:noFill/>
          <a:ln>
            <a:noFill/>
          </a:ln>
        </p:spPr>
      </p:pic>
      <p:pic>
        <p:nvPicPr>
          <p:cNvPr id="524" name="Google Shape;524;p42"/>
          <p:cNvPicPr preferRelativeResize="0"/>
          <p:nvPr/>
        </p:nvPicPr>
        <p:blipFill rotWithShape="1">
          <a:blip r:embed="rId4">
            <a:alphaModFix/>
          </a:blip>
          <a:srcRect/>
          <a:stretch/>
        </p:blipFill>
        <p:spPr>
          <a:xfrm>
            <a:off x="899831" y="3984582"/>
            <a:ext cx="9319933" cy="216673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3"/>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30" name="Google Shape;530;p43"/>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Function Overloading</a:t>
            </a:r>
            <a:endParaRPr sz="2563">
              <a:solidFill>
                <a:schemeClr val="dk1"/>
              </a:solidFill>
              <a:latin typeface="Arial"/>
              <a:ea typeface="Arial"/>
              <a:cs typeface="Arial"/>
              <a:sym typeface="Arial"/>
            </a:endParaRPr>
          </a:p>
        </p:txBody>
      </p:sp>
      <p:sp>
        <p:nvSpPr>
          <p:cNvPr id="531" name="Google Shape;531;p43"/>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32" name="Google Shape;532;p43"/>
          <p:cNvGrpSpPr/>
          <p:nvPr/>
        </p:nvGrpSpPr>
        <p:grpSpPr>
          <a:xfrm>
            <a:off x="21917" y="588014"/>
            <a:ext cx="12148912" cy="5917100"/>
            <a:chOff x="152399" y="1203952"/>
            <a:chExt cx="9329734" cy="890741"/>
          </a:xfrm>
        </p:grpSpPr>
        <p:sp>
          <p:nvSpPr>
            <p:cNvPr id="533" name="Google Shape;533;p43"/>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34" name="Google Shape;534;p43"/>
            <p:cNvSpPr txBox="1"/>
            <p:nvPr/>
          </p:nvSpPr>
          <p:spPr>
            <a:xfrm>
              <a:off x="264871" y="1236329"/>
              <a:ext cx="9071457" cy="66891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def add(a,b):</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a+b</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def add(a,b,c):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a+b+c</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 add(4,5)</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If you try to run the above piece of code, you get an error stating, “TypeError: add() takes exactly 3 arguments (2 given)”. This is because, Python understands the latest definition of method add() which takes only two arguments. Even though a method add() that takes care of three arguments exists, it didn’t get called. Hence you would be safe to say, overloading methods in Python is not supported.</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40" name="Google Shape;540;p44"/>
          <p:cNvSpPr txBox="1"/>
          <p:nvPr/>
        </p:nvSpPr>
        <p:spPr>
          <a:xfrm>
            <a:off x="122557" y="71678"/>
            <a:ext cx="8174278"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Inheritance</a:t>
            </a:r>
            <a:endParaRPr sz="2563">
              <a:solidFill>
                <a:schemeClr val="dk1"/>
              </a:solidFill>
              <a:latin typeface="Arial"/>
              <a:ea typeface="Arial"/>
              <a:cs typeface="Arial"/>
              <a:sym typeface="Arial"/>
            </a:endParaRPr>
          </a:p>
        </p:txBody>
      </p:sp>
      <p:sp>
        <p:nvSpPr>
          <p:cNvPr id="541" name="Google Shape;541;p44"/>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42" name="Google Shape;542;p44"/>
          <p:cNvGrpSpPr/>
          <p:nvPr/>
        </p:nvGrpSpPr>
        <p:grpSpPr>
          <a:xfrm>
            <a:off x="0" y="530824"/>
            <a:ext cx="12148912" cy="5917100"/>
            <a:chOff x="152399" y="1203952"/>
            <a:chExt cx="9329734" cy="890741"/>
          </a:xfrm>
        </p:grpSpPr>
        <p:sp>
          <p:nvSpPr>
            <p:cNvPr id="543" name="Google Shape;543;p44"/>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44" name="Google Shape;544;p44"/>
            <p:cNvSpPr txBox="1"/>
            <p:nvPr/>
          </p:nvSpPr>
          <p:spPr>
            <a:xfrm>
              <a:off x="264871" y="1236329"/>
              <a:ext cx="9071457" cy="54527"/>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pic>
        <p:nvPicPr>
          <p:cNvPr id="545" name="Google Shape;545;p44"/>
          <p:cNvPicPr preferRelativeResize="0"/>
          <p:nvPr/>
        </p:nvPicPr>
        <p:blipFill rotWithShape="1">
          <a:blip r:embed="rId3">
            <a:alphaModFix/>
          </a:blip>
          <a:srcRect/>
          <a:stretch/>
        </p:blipFill>
        <p:spPr>
          <a:xfrm>
            <a:off x="612681" y="616224"/>
            <a:ext cx="10246199" cy="5831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5"/>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51" name="Google Shape;551;p45"/>
          <p:cNvSpPr txBox="1"/>
          <p:nvPr/>
        </p:nvSpPr>
        <p:spPr>
          <a:xfrm>
            <a:off x="122557" y="71678"/>
            <a:ext cx="8174278"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800" b="1">
                <a:solidFill>
                  <a:schemeClr val="dk1"/>
                </a:solidFill>
                <a:latin typeface="Calibri"/>
                <a:ea typeface="Calibri"/>
                <a:cs typeface="Calibri"/>
                <a:sym typeface="Calibri"/>
              </a:rPr>
              <a:t>Method overriding</a:t>
            </a:r>
            <a:endParaRPr sz="2563" b="1">
              <a:solidFill>
                <a:schemeClr val="dk1"/>
              </a:solidFill>
              <a:latin typeface="Arial"/>
              <a:ea typeface="Arial"/>
              <a:cs typeface="Arial"/>
              <a:sym typeface="Arial"/>
            </a:endParaRPr>
          </a:p>
        </p:txBody>
      </p:sp>
      <p:sp>
        <p:nvSpPr>
          <p:cNvPr id="552" name="Google Shape;552;p45"/>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53" name="Google Shape;553;p45"/>
          <p:cNvGrpSpPr/>
          <p:nvPr/>
        </p:nvGrpSpPr>
        <p:grpSpPr>
          <a:xfrm>
            <a:off x="0" y="530824"/>
            <a:ext cx="12148912" cy="5917100"/>
            <a:chOff x="152399" y="1203952"/>
            <a:chExt cx="9329734" cy="890741"/>
          </a:xfrm>
        </p:grpSpPr>
        <p:sp>
          <p:nvSpPr>
            <p:cNvPr id="554" name="Google Shape;554;p45"/>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55" name="Google Shape;555;p45"/>
            <p:cNvSpPr txBox="1"/>
            <p:nvPr/>
          </p:nvSpPr>
          <p:spPr>
            <a:xfrm>
              <a:off x="264871" y="1236329"/>
              <a:ext cx="9071457" cy="60810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Method overriding is a concept of object oriented programming that allows us to change the implementation of a function in the child class that is defined in the parent class. It is the ability of a child class to change the implementation of any method which is already provided by one of its parent class(ancestors).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Following conditions must be met for overriding a function:</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Inheritance should be there. Function overriding cannot be done within a class. We need to derive a child class from a parent class.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The function that is redefined in the child class should have the same signature as in the parent class i.e. same number of parameters.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p:nvPr/>
        </p:nvSpPr>
        <p:spPr>
          <a:xfrm>
            <a:off x="11883" y="495060"/>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1" name="Google Shape;561;p46"/>
          <p:cNvSpPr txBox="1"/>
          <p:nvPr/>
        </p:nvSpPr>
        <p:spPr>
          <a:xfrm>
            <a:off x="122557" y="71678"/>
            <a:ext cx="8174278"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Method Overriding</a:t>
            </a:r>
            <a:endParaRPr sz="2400">
              <a:solidFill>
                <a:schemeClr val="dk1"/>
              </a:solidFill>
              <a:latin typeface="Arial"/>
              <a:ea typeface="Arial"/>
              <a:cs typeface="Arial"/>
              <a:sym typeface="Arial"/>
            </a:endParaRPr>
          </a:p>
        </p:txBody>
      </p:sp>
      <p:sp>
        <p:nvSpPr>
          <p:cNvPr id="562" name="Google Shape;562;p46"/>
          <p:cNvSpPr/>
          <p:nvPr/>
        </p:nvSpPr>
        <p:spPr>
          <a:xfrm rot="10800000" flipH="1">
            <a:off x="67963" y="6598067"/>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563" name="Google Shape;563;p46"/>
          <p:cNvGrpSpPr/>
          <p:nvPr/>
        </p:nvGrpSpPr>
        <p:grpSpPr>
          <a:xfrm>
            <a:off x="21917" y="588014"/>
            <a:ext cx="12148912" cy="6153423"/>
            <a:chOff x="152399" y="1203952"/>
            <a:chExt cx="9329734" cy="926316"/>
          </a:xfrm>
        </p:grpSpPr>
        <p:sp>
          <p:nvSpPr>
            <p:cNvPr id="564" name="Google Shape;564;p46"/>
            <p:cNvSpPr/>
            <p:nvPr/>
          </p:nvSpPr>
          <p:spPr>
            <a:xfrm>
              <a:off x="152399" y="1203952"/>
              <a:ext cx="9329734" cy="890741"/>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65" name="Google Shape;565;p46"/>
            <p:cNvSpPr txBox="1"/>
            <p:nvPr/>
          </p:nvSpPr>
          <p:spPr>
            <a:xfrm>
              <a:off x="264871" y="1218113"/>
              <a:ext cx="9071457" cy="91215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parent class</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class Animal:</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 properties</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multicellular = True</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 Eukaryotic means Cells with Nucleus</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eukaryotic = True</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 function breath</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def breathe(self):</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print("I breathe oxygen.")</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 function feed</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def feed(self):</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print("I eat food.")</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child class	    </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class Herbivorous(Animal):</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 function feed</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def feed(self):</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print("I eat only plants. I am vegetarian.")</a:t>
              </a:r>
              <a:endParaRPr/>
            </a:p>
            <a:p>
              <a:pPr marL="0" marR="0" lvl="0" indent="0" algn="just" rtl="0">
                <a:lnSpc>
                  <a:spcPct val="150000"/>
                </a:lnSpc>
                <a:spcBef>
                  <a:spcPts val="0"/>
                </a:spcBef>
                <a:spcAft>
                  <a:spcPts val="0"/>
                </a:spcAft>
                <a:buNone/>
              </a:pP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herbi = Herbivorous()</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herbi.feed()</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calling some other function</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herbi.breathe()</a:t>
              </a:r>
              <a:endParaRPr/>
            </a:p>
            <a:p>
              <a:pPr marL="0" marR="0" lvl="0" indent="0" algn="just" rtl="0">
                <a:lnSpc>
                  <a:spcPct val="150000"/>
                </a:lnSpc>
                <a:spcBef>
                  <a:spcPts val="0"/>
                </a:spcBef>
                <a:spcAft>
                  <a:spcPts val="0"/>
                </a:spcAft>
                <a:buNone/>
              </a:pP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7"/>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71" name="Google Shape;571;p47"/>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Functional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8"/>
          <p:cNvSpPr/>
          <p:nvPr/>
        </p:nvSpPr>
        <p:spPr>
          <a:xfrm>
            <a:off x="11883" y="60263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77" name="Google Shape;577;p48"/>
          <p:cNvSpPr txBox="1"/>
          <p:nvPr/>
        </p:nvSpPr>
        <p:spPr>
          <a:xfrm>
            <a:off x="122557" y="71678"/>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Introduction</a:t>
            </a:r>
            <a:endParaRPr sz="2563">
              <a:solidFill>
                <a:schemeClr val="dk1"/>
              </a:solidFill>
              <a:latin typeface="Arial"/>
              <a:ea typeface="Arial"/>
              <a:cs typeface="Arial"/>
              <a:sym typeface="Arial"/>
            </a:endParaRPr>
          </a:p>
        </p:txBody>
      </p:sp>
      <p:sp>
        <p:nvSpPr>
          <p:cNvPr id="578" name="Google Shape;578;p48"/>
          <p:cNvSpPr/>
          <p:nvPr/>
        </p:nvSpPr>
        <p:spPr>
          <a:xfrm rot="10800000" flipH="1">
            <a:off x="0" y="64770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79" name="Google Shape;579;p48"/>
          <p:cNvGrpSpPr/>
          <p:nvPr/>
        </p:nvGrpSpPr>
        <p:grpSpPr>
          <a:xfrm>
            <a:off x="31953" y="739190"/>
            <a:ext cx="12105503" cy="5550007"/>
            <a:chOff x="152400" y="1236340"/>
            <a:chExt cx="9296400" cy="835480"/>
          </a:xfrm>
        </p:grpSpPr>
        <p:sp>
          <p:nvSpPr>
            <p:cNvPr id="580" name="Google Shape;580;p48"/>
            <p:cNvSpPr/>
            <p:nvPr/>
          </p:nvSpPr>
          <p:spPr>
            <a:xfrm>
              <a:off x="152400" y="1236340"/>
              <a:ext cx="9296400" cy="83548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81" name="Google Shape;581;p48"/>
            <p:cNvSpPr txBox="1"/>
            <p:nvPr/>
          </p:nvSpPr>
          <p:spPr>
            <a:xfrm>
              <a:off x="261541" y="1262536"/>
              <a:ext cx="9071457" cy="663701"/>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Functional programming is a programming paradigm in which it is tried to bind each and everything in pure mathematical functions. It is a declarative type of programming style that focuses on what to solve rather than how to solve.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Functional programming paradigm is based on lambda calculus.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Instead of statements, functional programming makes use of expressions. Unlike a statement, which is executed to assign variables, evaluation of an expression produces a value.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Functional programming is a declarative paradigm because it relies on expressions and declarations rather than statements. Unlike procedures that depend on a local or global state, value outputs in FP depend only on the arguments passed to the function.</a:t>
              </a:r>
              <a:endParaRPr/>
            </a:p>
            <a:p>
              <a:pPr marL="285750" marR="0" lvl="0" indent="-285750" algn="just" rtl="0">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Functional programming consists only of PURE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functional programming, control flow is expressed by combining function calls, rather than by assigning values to variables.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Example:</a:t>
              </a:r>
              <a:endParaRPr/>
            </a:p>
          </p:txBody>
        </p:sp>
      </p:grpSp>
      <p:pic>
        <p:nvPicPr>
          <p:cNvPr id="582" name="Google Shape;582;p48"/>
          <p:cNvPicPr preferRelativeResize="0"/>
          <p:nvPr/>
        </p:nvPicPr>
        <p:blipFill rotWithShape="1">
          <a:blip r:embed="rId3">
            <a:alphaModFix/>
          </a:blip>
          <a:srcRect/>
          <a:stretch/>
        </p:blipFill>
        <p:spPr>
          <a:xfrm>
            <a:off x="2051765" y="5430895"/>
            <a:ext cx="5984651" cy="43784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9"/>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88" name="Google Shape;588;p49"/>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Characteristics of Functional Programming</a:t>
            </a:r>
            <a:endParaRPr sz="2400" b="1">
              <a:solidFill>
                <a:schemeClr val="dk1"/>
              </a:solidFill>
              <a:latin typeface="Arial"/>
              <a:ea typeface="Arial"/>
              <a:cs typeface="Arial"/>
              <a:sym typeface="Arial"/>
            </a:endParaRPr>
          </a:p>
        </p:txBody>
      </p:sp>
      <p:sp>
        <p:nvSpPr>
          <p:cNvPr id="589" name="Google Shape;589;p49"/>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90" name="Google Shape;590;p49"/>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91" name="Google Shape;591;p49"/>
          <p:cNvSpPr txBox="1"/>
          <p:nvPr/>
        </p:nvSpPr>
        <p:spPr>
          <a:xfrm>
            <a:off x="189705" y="625866"/>
            <a:ext cx="11812590" cy="444352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Functional programming method focuses on results, not the process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Emphasis is on what is to be computed</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Data is immutable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Functional programming Decompose the problem into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It is built on the concept of mathematical functions which uses conditional expressions and recursion to do perform the calculation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smtClean="0">
                <a:solidFill>
                  <a:schemeClr val="dk1"/>
                </a:solidFill>
                <a:latin typeface="Calibri"/>
                <a:ea typeface="Calibri"/>
                <a:cs typeface="Calibri"/>
                <a:sym typeface="Calibri"/>
              </a:rPr>
              <a:t>Functional </a:t>
            </a:r>
            <a:r>
              <a:rPr lang="en-IN" sz="1750" dirty="0">
                <a:solidFill>
                  <a:schemeClr val="dk1"/>
                </a:solidFill>
                <a:latin typeface="Calibri"/>
                <a:ea typeface="Calibri"/>
                <a:cs typeface="Calibri"/>
                <a:sym typeface="Calibri"/>
              </a:rPr>
              <a:t>programming languages are designed on the concept of mathematical functions that use conditional expressions and recursion to perform computation.</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Functional programming supports higher-order functions and lazy evaluation features.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Functional programming languages don’t support flow Controls like loop statements and conditional statements like If-Else and Switch Statements. They directly use the functions and functional calls.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24" name="Google Shape;124;p5"/>
          <p:cNvGrpSpPr/>
          <p:nvPr/>
        </p:nvGrpSpPr>
        <p:grpSpPr>
          <a:xfrm>
            <a:off x="53788" y="585668"/>
            <a:ext cx="12075458" cy="5773954"/>
            <a:chOff x="193908" y="1297410"/>
            <a:chExt cx="9318899" cy="1912136"/>
          </a:xfrm>
        </p:grpSpPr>
        <p:sp>
          <p:nvSpPr>
            <p:cNvPr id="125" name="Google Shape;125;p5"/>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5"/>
            <p:cNvSpPr txBox="1"/>
            <p:nvPr/>
          </p:nvSpPr>
          <p:spPr>
            <a:xfrm>
              <a:off x="302087" y="2718486"/>
              <a:ext cx="9071458" cy="39857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IN" sz="1800" b="1">
                  <a:solidFill>
                    <a:schemeClr val="dk1"/>
                  </a:solidFill>
                  <a:latin typeface="Calibri"/>
                  <a:ea typeface="Calibri"/>
                  <a:cs typeface="Calibri"/>
                  <a:sym typeface="Calibri"/>
                </a:rPr>
                <a:t>Key insight: </a:t>
              </a:r>
              <a:endParaRPr/>
            </a:p>
            <a:p>
              <a:pPr marL="0" marR="0" lvl="0" indent="0" algn="l" rtl="0">
                <a:lnSpc>
                  <a:spcPct val="150000"/>
                </a:lnSpc>
                <a:spcBef>
                  <a:spcPts val="0"/>
                </a:spcBef>
                <a:spcAft>
                  <a:spcPts val="0"/>
                </a:spcAft>
                <a:buNone/>
              </a:pPr>
              <a:r>
                <a:rPr lang="en-IN" sz="1800">
                  <a:solidFill>
                    <a:schemeClr val="dk1"/>
                  </a:solidFill>
                  <a:latin typeface="Calibri"/>
                  <a:ea typeface="Calibri"/>
                  <a:cs typeface="Calibri"/>
                  <a:sym typeface="Calibri"/>
                </a:rPr>
                <a:t>	Languages are based on paradigms, and there are many fewer paradigms than languages </a:t>
              </a:r>
              <a:endParaRPr/>
            </a:p>
            <a:p>
              <a:pPr marL="0" marR="0" lvl="0" indent="0" algn="l" rtl="0">
                <a:lnSpc>
                  <a:spcPct val="150000"/>
                </a:lnSpc>
                <a:spcBef>
                  <a:spcPts val="0"/>
                </a:spcBef>
                <a:spcAft>
                  <a:spcPts val="0"/>
                </a:spcAft>
                <a:buNone/>
              </a:pPr>
              <a:r>
                <a:rPr lang="en-IN" sz="1800">
                  <a:solidFill>
                    <a:schemeClr val="dk1"/>
                  </a:solidFill>
                  <a:latin typeface="Calibri"/>
                  <a:ea typeface="Calibri"/>
                  <a:cs typeface="Calibri"/>
                  <a:sym typeface="Calibri"/>
                </a:rPr>
                <a:t>We can </a:t>
              </a:r>
              <a:r>
                <a:rPr lang="en-IN" sz="1800" b="1" i="1">
                  <a:solidFill>
                    <a:schemeClr val="dk1"/>
                  </a:solidFill>
                  <a:latin typeface="Calibri"/>
                  <a:ea typeface="Calibri"/>
                  <a:cs typeface="Calibri"/>
                  <a:sym typeface="Calibri"/>
                </a:rPr>
                <a:t>understand many languages by learning few paradigms</a:t>
              </a:r>
              <a:endParaRPr sz="1800" b="1" i="1">
                <a:solidFill>
                  <a:schemeClr val="dk1"/>
                </a:solidFill>
                <a:latin typeface="Calibri"/>
                <a:ea typeface="Calibri"/>
                <a:cs typeface="Calibri"/>
                <a:sym typeface="Calibri"/>
              </a:endParaRPr>
            </a:p>
          </p:txBody>
        </p:sp>
      </p:grpSp>
      <p:sp>
        <p:nvSpPr>
          <p:cNvPr id="127" name="Google Shape;127;p5"/>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28" name="Google Shape;128;p5"/>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Introduction to Programming Paradigm</a:t>
            </a:r>
            <a:endParaRPr sz="2000" b="1">
              <a:solidFill>
                <a:schemeClr val="lt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2809874" y="1290203"/>
            <a:ext cx="6500379" cy="3545661"/>
          </a:xfrm>
          <a:prstGeom prst="rect">
            <a:avLst/>
          </a:prstGeom>
          <a:noFill/>
          <a:ln>
            <a:noFill/>
          </a:ln>
        </p:spPr>
      </p:pic>
      <p:sp>
        <p:nvSpPr>
          <p:cNvPr id="130" name="Google Shape;130;p5"/>
          <p:cNvSpPr txBox="1"/>
          <p:nvPr/>
        </p:nvSpPr>
        <p:spPr>
          <a:xfrm>
            <a:off x="110840" y="677453"/>
            <a:ext cx="11754823"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So many, how can we understand them all?</a:t>
            </a:r>
            <a:endParaRPr sz="2400" b="1">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0"/>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97" name="Google Shape;597;p50"/>
          <p:cNvSpPr txBox="1"/>
          <p:nvPr/>
        </p:nvSpPr>
        <p:spPr>
          <a:xfrm>
            <a:off x="76564" y="59054"/>
            <a:ext cx="8274059"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Functional Programming vs Procedure Programming</a:t>
            </a:r>
            <a:endParaRPr sz="2400" b="1">
              <a:solidFill>
                <a:schemeClr val="dk1"/>
              </a:solidFill>
              <a:latin typeface="Arial"/>
              <a:ea typeface="Arial"/>
              <a:cs typeface="Arial"/>
              <a:sym typeface="Arial"/>
            </a:endParaRPr>
          </a:p>
        </p:txBody>
      </p:sp>
      <p:sp>
        <p:nvSpPr>
          <p:cNvPr id="598" name="Google Shape;598;p50"/>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99" name="Google Shape;599;p50"/>
          <p:cNvSpPr/>
          <p:nvPr/>
        </p:nvSpPr>
        <p:spPr>
          <a:xfrm>
            <a:off x="31953" y="501884"/>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pic>
        <p:nvPicPr>
          <p:cNvPr id="600" name="Google Shape;600;p50"/>
          <p:cNvPicPr preferRelativeResize="0">
            <a:picLocks noGrp="1"/>
          </p:cNvPicPr>
          <p:nvPr>
            <p:ph type="body" idx="4294967295"/>
          </p:nvPr>
        </p:nvPicPr>
        <p:blipFill rotWithShape="1">
          <a:blip r:embed="rId3">
            <a:alphaModFix/>
          </a:blip>
          <a:srcRect/>
          <a:stretch/>
        </p:blipFill>
        <p:spPr>
          <a:xfrm>
            <a:off x="76564" y="605118"/>
            <a:ext cx="5440636" cy="3411084"/>
          </a:xfrm>
          <a:prstGeom prst="rect">
            <a:avLst/>
          </a:prstGeom>
          <a:noFill/>
          <a:ln>
            <a:noFill/>
          </a:ln>
        </p:spPr>
      </p:pic>
      <p:pic>
        <p:nvPicPr>
          <p:cNvPr id="601" name="Google Shape;601;p50"/>
          <p:cNvPicPr preferRelativeResize="0">
            <a:picLocks noGrp="1"/>
          </p:cNvPicPr>
          <p:nvPr>
            <p:ph type="body" idx="4294967295"/>
          </p:nvPr>
        </p:nvPicPr>
        <p:blipFill rotWithShape="1">
          <a:blip r:embed="rId4">
            <a:alphaModFix/>
          </a:blip>
          <a:srcRect/>
          <a:stretch/>
        </p:blipFill>
        <p:spPr>
          <a:xfrm>
            <a:off x="5517199" y="3138397"/>
            <a:ext cx="6620257" cy="34128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1"/>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07" name="Google Shape;607;p51"/>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Mathematical Notation of Functional Programming</a:t>
            </a:r>
            <a:endParaRPr sz="2400" b="1">
              <a:solidFill>
                <a:schemeClr val="dk1"/>
              </a:solidFill>
              <a:latin typeface="Arial"/>
              <a:ea typeface="Arial"/>
              <a:cs typeface="Arial"/>
              <a:sym typeface="Arial"/>
            </a:endParaRPr>
          </a:p>
        </p:txBody>
      </p:sp>
      <p:sp>
        <p:nvSpPr>
          <p:cNvPr id="608" name="Google Shape;608;p51"/>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09" name="Google Shape;609;p51"/>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10" name="Google Shape;610;p51"/>
          <p:cNvSpPr txBox="1"/>
          <p:nvPr/>
        </p:nvSpPr>
        <p:spPr>
          <a:xfrm>
            <a:off x="189705" y="625866"/>
            <a:ext cx="4503319" cy="363561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Notation:</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a:t>
            </a:r>
            <a:r>
              <a:rPr lang="en-IN" sz="1750" b="1">
                <a:solidFill>
                  <a:schemeClr val="dk1"/>
                </a:solidFill>
                <a:latin typeface="Calibri"/>
                <a:ea typeface="Calibri"/>
                <a:cs typeface="Calibri"/>
                <a:sym typeface="Calibri"/>
              </a:rPr>
              <a:t>F(x) = y</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x , y -&gt; Arguments or parameters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x -&gt; domain and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y-&gt;codomain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Types: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1. Injective if f(a) ≠ f(b)</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2. Surjective if f(X)= Y</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3. Bijective ( support both)</a:t>
            </a:r>
            <a:endParaRPr/>
          </a:p>
        </p:txBody>
      </p:sp>
      <p:sp>
        <p:nvSpPr>
          <p:cNvPr id="611" name="Google Shape;611;p51"/>
          <p:cNvSpPr txBox="1"/>
          <p:nvPr/>
        </p:nvSpPr>
        <p:spPr>
          <a:xfrm>
            <a:off x="6272258" y="793293"/>
            <a:ext cx="4503319" cy="363561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Functional Rules:</a:t>
            </a:r>
            <a:endParaRPr sz="1750" b="1">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(f+g)(x)=f(x)+g(x)</a:t>
            </a:r>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(f-g)(x)=f(x)-g(x)</a:t>
            </a:r>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(f*g)(x)=f(x)*g(x)</a:t>
            </a:r>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(f/g)(x)=f(x)/g(x)</a:t>
            </a:r>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(gof)(x)=g(f(x))</a:t>
            </a:r>
            <a:endParaRPr/>
          </a:p>
          <a:p>
            <a:pPr marL="342900" marR="0" lvl="0" indent="-342900" algn="just" rtl="0">
              <a:lnSpc>
                <a:spcPct val="150000"/>
              </a:lnSpc>
              <a:spcBef>
                <a:spcPts val="0"/>
              </a:spcBef>
              <a:spcAft>
                <a:spcPts val="0"/>
              </a:spcAft>
              <a:buClr>
                <a:schemeClr val="dk1"/>
              </a:buClr>
              <a:buSzPts val="1750"/>
              <a:buFont typeface="Calibri"/>
              <a:buAutoNum type="arabicPeriod"/>
            </a:pPr>
            <a:r>
              <a:rPr lang="en-IN" sz="1750">
                <a:solidFill>
                  <a:schemeClr val="dk1"/>
                </a:solidFill>
                <a:latin typeface="Calibri"/>
                <a:ea typeface="Calibri"/>
                <a:cs typeface="Calibri"/>
                <a:sym typeface="Calibri"/>
              </a:rPr>
              <a:t>f f-1=idy </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2"/>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17" name="Google Shape;617;p52"/>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Mathematical Notation of Functional Programming</a:t>
            </a:r>
            <a:endParaRPr sz="2400" b="1">
              <a:solidFill>
                <a:schemeClr val="dk1"/>
              </a:solidFill>
              <a:latin typeface="Arial"/>
              <a:ea typeface="Arial"/>
              <a:cs typeface="Arial"/>
              <a:sym typeface="Arial"/>
            </a:endParaRPr>
          </a:p>
        </p:txBody>
      </p:sp>
      <p:sp>
        <p:nvSpPr>
          <p:cNvPr id="618" name="Google Shape;618;p52"/>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19" name="Google Shape;619;p52"/>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20" name="Google Shape;620;p52"/>
          <p:cNvSpPr txBox="1"/>
          <p:nvPr/>
        </p:nvSpPr>
        <p:spPr>
          <a:xfrm>
            <a:off x="189705" y="625866"/>
            <a:ext cx="4503319" cy="444352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f(x) = 3x 2 - 2x + 5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f(x):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3 * x ** 2 - 2 * x + 5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f(3)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26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f(0)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5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f(-1)</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10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result = f(3) + f(-1)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result  #output 36</a:t>
            </a:r>
            <a:endParaRPr sz="1750">
              <a:solidFill>
                <a:schemeClr val="dk1"/>
              </a:solidFill>
              <a:latin typeface="Calibri"/>
              <a:ea typeface="Calibri"/>
              <a:cs typeface="Calibri"/>
              <a:sym typeface="Calibri"/>
            </a:endParaRPr>
          </a:p>
        </p:txBody>
      </p:sp>
      <p:sp>
        <p:nvSpPr>
          <p:cNvPr id="621" name="Google Shape;621;p52"/>
          <p:cNvSpPr txBox="1"/>
          <p:nvPr/>
        </p:nvSpPr>
        <p:spPr>
          <a:xfrm>
            <a:off x="6172200" y="497459"/>
            <a:ext cx="5965257" cy="605935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Function composition is a way of combining functions such that the result of each function is passed as the argument of the next function. Example: </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def f(x):</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     return 2 * x</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def g(x):</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     return x + 5</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def h(x):</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     return x ** 2 - 3</a:t>
            </a: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f(3)		# 6</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g(3)		# 8</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h(4)		# 13</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f(g(3))	# 16</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g(f(3))	# 11</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&gt;&gt;&gt; h(f(g(0)))	# 97</a:t>
            </a:r>
            <a:endParaRPr sz="175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3"/>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27" name="Google Shape;627;p53"/>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Mathematical Notation of Functional Programming</a:t>
            </a:r>
            <a:endParaRPr sz="2400" b="1">
              <a:solidFill>
                <a:schemeClr val="dk1"/>
              </a:solidFill>
              <a:latin typeface="Arial"/>
              <a:ea typeface="Arial"/>
              <a:cs typeface="Arial"/>
              <a:sym typeface="Arial"/>
            </a:endParaRPr>
          </a:p>
        </p:txBody>
      </p:sp>
      <p:sp>
        <p:nvSpPr>
          <p:cNvPr id="628" name="Google Shape;628;p53"/>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29" name="Google Shape;629;p53"/>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30" name="Google Shape;630;p53"/>
          <p:cNvSpPr txBox="1"/>
          <p:nvPr/>
        </p:nvSpPr>
        <p:spPr>
          <a:xfrm>
            <a:off x="189705" y="625866"/>
            <a:ext cx="4503319" cy="4805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compose2(f, g):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lambda x: f(g(x))</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def double(x):</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x * 2</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def inc(x):</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x + 1</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inc_and_double = compose2(double, inc)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inc_and_double(10)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#output 22</a:t>
            </a:r>
            <a:endParaRPr sz="175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36" name="Google Shape;636;p54"/>
          <p:cNvSpPr txBox="1"/>
          <p:nvPr/>
        </p:nvSpPr>
        <p:spPr>
          <a:xfrm>
            <a:off x="89672" y="44591"/>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Concepts of FP</a:t>
            </a:r>
            <a:endParaRPr sz="2563">
              <a:solidFill>
                <a:schemeClr val="dk1"/>
              </a:solidFill>
              <a:latin typeface="Arial"/>
              <a:ea typeface="Arial"/>
              <a:cs typeface="Arial"/>
              <a:sym typeface="Arial"/>
            </a:endParaRPr>
          </a:p>
        </p:txBody>
      </p:sp>
      <p:sp>
        <p:nvSpPr>
          <p:cNvPr id="637" name="Google Shape;637;p5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38" name="Google Shape;638;p54"/>
          <p:cNvGrpSpPr/>
          <p:nvPr/>
        </p:nvGrpSpPr>
        <p:grpSpPr>
          <a:xfrm>
            <a:off x="0" y="586964"/>
            <a:ext cx="12105503" cy="5979175"/>
            <a:chOff x="127862" y="1268442"/>
            <a:chExt cx="9296400" cy="846250"/>
          </a:xfrm>
        </p:grpSpPr>
        <p:sp>
          <p:nvSpPr>
            <p:cNvPr id="639" name="Google Shape;639;p5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40" name="Google Shape;640;p54"/>
            <p:cNvSpPr txBox="1"/>
            <p:nvPr/>
          </p:nvSpPr>
          <p:spPr>
            <a:xfrm>
              <a:off x="261541" y="1281925"/>
              <a:ext cx="9071457" cy="285866"/>
            </a:xfrm>
            <a:prstGeom prst="rect">
              <a:avLst/>
            </a:prstGeom>
            <a:noFill/>
            <a:ln>
              <a:noFill/>
            </a:ln>
          </p:spPr>
          <p:txBody>
            <a:bodyPr spcFirstLastPara="1" wrap="square" lIns="0" tIns="0" rIns="0" bIns="0" anchor="t" anchorCtr="0">
              <a:spAutoFit/>
            </a:bodyPr>
            <a:lstStyle/>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Pure functions</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Recursion</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Referential transparency</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Functions are First-Class and can be Higher-Order</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Immutability</a:t>
              </a:r>
              <a:endParaRPr sz="1750">
                <a:solidFill>
                  <a:schemeClr val="dk1"/>
                </a:solidFill>
                <a:latin typeface="Calibri"/>
                <a:ea typeface="Calibri"/>
                <a:cs typeface="Calibri"/>
                <a:sym typeface="Calibri"/>
              </a:endParaRPr>
            </a:p>
          </p:txBody>
        </p:sp>
      </p:grpSp>
      <p:pic>
        <p:nvPicPr>
          <p:cNvPr id="641" name="Google Shape;641;p54"/>
          <p:cNvPicPr preferRelativeResize="0"/>
          <p:nvPr/>
        </p:nvPicPr>
        <p:blipFill rotWithShape="1">
          <a:blip r:embed="rId3">
            <a:alphaModFix/>
          </a:blip>
          <a:srcRect/>
          <a:stretch/>
        </p:blipFill>
        <p:spPr>
          <a:xfrm>
            <a:off x="5861934" y="1438835"/>
            <a:ext cx="5949776" cy="4803327"/>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5"/>
          <p:cNvSpPr/>
          <p:nvPr/>
        </p:nvSpPr>
        <p:spPr>
          <a:xfrm>
            <a:off x="11510" y="507676"/>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47" name="Google Shape;647;p55"/>
          <p:cNvSpPr txBox="1"/>
          <p:nvPr/>
        </p:nvSpPr>
        <p:spPr>
          <a:xfrm>
            <a:off x="39281" y="103044"/>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1. Pure functions</a:t>
            </a:r>
            <a:endParaRPr sz="2563">
              <a:solidFill>
                <a:schemeClr val="dk1"/>
              </a:solidFill>
              <a:latin typeface="Arial"/>
              <a:ea typeface="Arial"/>
              <a:cs typeface="Arial"/>
              <a:sym typeface="Arial"/>
            </a:endParaRPr>
          </a:p>
        </p:txBody>
      </p:sp>
      <p:sp>
        <p:nvSpPr>
          <p:cNvPr id="648" name="Google Shape;648;p55"/>
          <p:cNvSpPr/>
          <p:nvPr/>
        </p:nvSpPr>
        <p:spPr>
          <a:xfrm rot="10800000" flipH="1">
            <a:off x="0" y="673548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49" name="Google Shape;649;p55"/>
          <p:cNvSpPr txBox="1"/>
          <p:nvPr/>
        </p:nvSpPr>
        <p:spPr>
          <a:xfrm>
            <a:off x="174073" y="760876"/>
            <a:ext cx="11812590" cy="403957"/>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nvGrpSpPr>
          <p:cNvPr id="650" name="Google Shape;650;p55"/>
          <p:cNvGrpSpPr/>
          <p:nvPr/>
        </p:nvGrpSpPr>
        <p:grpSpPr>
          <a:xfrm>
            <a:off x="31953" y="558228"/>
            <a:ext cx="12105503" cy="6540902"/>
            <a:chOff x="152400" y="1253946"/>
            <a:chExt cx="9296400" cy="874319"/>
          </a:xfrm>
        </p:grpSpPr>
        <p:sp>
          <p:nvSpPr>
            <p:cNvPr id="651" name="Google Shape;651;p55"/>
            <p:cNvSpPr/>
            <p:nvPr/>
          </p:nvSpPr>
          <p:spPr>
            <a:xfrm>
              <a:off x="152400" y="1253946"/>
              <a:ext cx="9296400" cy="823265"/>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52" name="Google Shape;652;p55"/>
            <p:cNvSpPr txBox="1"/>
            <p:nvPr/>
          </p:nvSpPr>
          <p:spPr>
            <a:xfrm>
              <a:off x="201008" y="1264318"/>
              <a:ext cx="9247791" cy="863947"/>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Pure functions always return the same results when given the same inputs. Consequently, they have no side effects.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Properties of Pure functions are:</a:t>
              </a:r>
              <a:endParaRPr/>
            </a:p>
            <a:p>
              <a:pPr marL="742950" marR="0" lvl="1" indent="-285750" algn="just" rtl="0">
                <a:lnSpc>
                  <a:spcPct val="150000"/>
                </a:lnSpc>
                <a:spcBef>
                  <a:spcPts val="0"/>
                </a:spcBef>
                <a:spcAft>
                  <a:spcPts val="0"/>
                </a:spcAft>
                <a:buClr>
                  <a:schemeClr val="dk1"/>
                </a:buClr>
                <a:buSzPts val="1750"/>
                <a:buFont typeface="Arial"/>
                <a:buChar char="•"/>
              </a:pPr>
              <a:r>
                <a:rPr lang="en-IN" sz="1750" b="0" i="0" u="none" strike="noStrike" cap="none">
                  <a:solidFill>
                    <a:schemeClr val="dk1"/>
                  </a:solidFill>
                  <a:latin typeface="Calibri"/>
                  <a:ea typeface="Calibri"/>
                  <a:cs typeface="Calibri"/>
                  <a:sym typeface="Calibri"/>
                </a:rPr>
                <a:t>First, they always produce the same output for same arguments irrespective of anything else.</a:t>
              </a:r>
              <a:endParaRPr/>
            </a:p>
            <a:p>
              <a:pPr marL="742950" marR="0" lvl="1" indent="-285750" algn="just" rtl="0">
                <a:lnSpc>
                  <a:spcPct val="150000"/>
                </a:lnSpc>
                <a:spcBef>
                  <a:spcPts val="0"/>
                </a:spcBef>
                <a:spcAft>
                  <a:spcPts val="0"/>
                </a:spcAft>
                <a:buClr>
                  <a:schemeClr val="dk1"/>
                </a:buClr>
                <a:buSzPts val="1750"/>
                <a:buFont typeface="Arial"/>
                <a:buChar char="•"/>
              </a:pPr>
              <a:r>
                <a:rPr lang="en-IN" sz="1750" b="0" i="0" u="none" strike="noStrike" cap="none">
                  <a:solidFill>
                    <a:schemeClr val="dk1"/>
                  </a:solidFill>
                  <a:latin typeface="Calibri"/>
                  <a:ea typeface="Calibri"/>
                  <a:cs typeface="Calibri"/>
                  <a:sym typeface="Calibri"/>
                </a:rPr>
                <a:t>Secondly, they have no side-effects i.e. they do modify any argument or global variables or output something.</a:t>
              </a:r>
              <a:endParaRPr/>
            </a:p>
            <a:p>
              <a:pPr marL="285750" marR="0" lvl="1" indent="-285750" algn="just" rtl="0">
                <a:lnSpc>
                  <a:spcPct val="150000"/>
                </a:lnSpc>
                <a:spcBef>
                  <a:spcPts val="0"/>
                </a:spcBef>
                <a:spcAft>
                  <a:spcPts val="0"/>
                </a:spcAft>
                <a:buClr>
                  <a:schemeClr val="dk1"/>
                </a:buClr>
                <a:buSzPts val="1750"/>
                <a:buFont typeface="Arial"/>
                <a:buChar char="•"/>
              </a:pPr>
              <a:r>
                <a:rPr lang="en-IN" sz="1750" b="0" i="0" u="none" strike="noStrike" cap="none">
                  <a:solidFill>
                    <a:schemeClr val="dk1"/>
                  </a:solidFill>
                  <a:latin typeface="Calibri"/>
                  <a:ea typeface="Calibri"/>
                  <a:cs typeface="Calibri"/>
                  <a:sym typeface="Calibri"/>
                </a:rPr>
                <a:t>A simple example would be a function to receive a collection of numbers and expect it to increment each element of this collection.</a:t>
              </a:r>
              <a:endParaRPr/>
            </a:p>
            <a:p>
              <a:pPr marL="285750" marR="0" lvl="1" indent="-285750" algn="just" rtl="0">
                <a:lnSpc>
                  <a:spcPct val="150000"/>
                </a:lnSpc>
                <a:spcBef>
                  <a:spcPts val="0"/>
                </a:spcBef>
                <a:spcAft>
                  <a:spcPts val="0"/>
                </a:spcAft>
                <a:buClr>
                  <a:schemeClr val="dk1"/>
                </a:buClr>
                <a:buSzPts val="1750"/>
                <a:buFont typeface="Arial"/>
                <a:buChar char="•"/>
              </a:pPr>
              <a:r>
                <a:rPr lang="en-IN" sz="1750" b="0" i="0" u="none" strike="noStrike" cap="none">
                  <a:solidFill>
                    <a:schemeClr val="dk1"/>
                  </a:solidFill>
                  <a:latin typeface="Calibri"/>
                  <a:ea typeface="Calibri"/>
                  <a:cs typeface="Calibri"/>
                  <a:sym typeface="Calibri"/>
                </a:rPr>
                <a:t>We receive the numbers collection, use map with the</a:t>
              </a:r>
              <a:r>
                <a:rPr lang="en-IN" sz="1750" b="1" i="1" u="none" strike="noStrike" cap="none">
                  <a:solidFill>
                    <a:schemeClr val="dk1"/>
                  </a:solidFill>
                  <a:latin typeface="Calibri"/>
                  <a:ea typeface="Calibri"/>
                  <a:cs typeface="Calibri"/>
                  <a:sym typeface="Calibri"/>
                </a:rPr>
                <a:t> inc </a:t>
              </a:r>
              <a:r>
                <a:rPr lang="en-IN" sz="1750" b="0" i="0" u="none" strike="noStrike" cap="none">
                  <a:solidFill>
                    <a:schemeClr val="dk1"/>
                  </a:solidFill>
                  <a:latin typeface="Calibri"/>
                  <a:ea typeface="Calibri"/>
                  <a:cs typeface="Calibri"/>
                  <a:sym typeface="Calibri"/>
                </a:rPr>
                <a:t>function to increment each number, and return a new list of incremented numbers.</a:t>
              </a:r>
              <a:endParaRPr/>
            </a:p>
            <a:p>
              <a:pPr marL="0" marR="0" lvl="1" indent="0" algn="l" rtl="0">
                <a:lnSpc>
                  <a:spcPct val="150000"/>
                </a:lnSpc>
                <a:spcBef>
                  <a:spcPts val="0"/>
                </a:spcBef>
                <a:spcAft>
                  <a:spcPts val="0"/>
                </a:spcAft>
                <a:buNone/>
              </a:pPr>
              <a:r>
                <a:rPr lang="en-IN" sz="1750" b="0" i="0" u="none" strike="noStrike" cap="none">
                  <a:solidFill>
                    <a:schemeClr val="dk1"/>
                  </a:solidFill>
                  <a:latin typeface="Calibri"/>
                  <a:ea typeface="Calibri"/>
                  <a:cs typeface="Calibri"/>
                  <a:sym typeface="Calibri"/>
                </a:rPr>
                <a:t>Example:</a:t>
              </a:r>
              <a:endParaRPr/>
            </a:p>
            <a:p>
              <a:pPr marL="0" marR="0" lvl="1" indent="0" algn="l" rtl="0">
                <a:spcBef>
                  <a:spcPts val="0"/>
                </a:spcBef>
                <a:spcAft>
                  <a:spcPts val="0"/>
                </a:spcAft>
                <a:buNone/>
              </a:pPr>
              <a:r>
                <a:rPr lang="en-IN" sz="1750" b="0" i="0" u="none" strike="noStrike" cap="none">
                  <a:solidFill>
                    <a:schemeClr val="dk1"/>
                  </a:solidFill>
                  <a:latin typeface="Calibri"/>
                  <a:ea typeface="Calibri"/>
                  <a:cs typeface="Calibri"/>
                  <a:sym typeface="Calibri"/>
                </a:rPr>
                <a:t>	def inc(x):						Note : Function involving Reading files, </a:t>
              </a:r>
              <a:endParaRPr/>
            </a:p>
            <a:p>
              <a:pPr marL="0" marR="0" lvl="1" indent="0" algn="l" rtl="0">
                <a:spcBef>
                  <a:spcPts val="0"/>
                </a:spcBef>
                <a:spcAft>
                  <a:spcPts val="0"/>
                </a:spcAft>
                <a:buNone/>
              </a:pPr>
              <a:r>
                <a:rPr lang="en-IN" sz="1750" b="0" i="0" u="none" strike="noStrike" cap="none">
                  <a:solidFill>
                    <a:schemeClr val="dk1"/>
                  </a:solidFill>
                  <a:latin typeface="Calibri"/>
                  <a:ea typeface="Calibri"/>
                  <a:cs typeface="Calibri"/>
                  <a:sym typeface="Calibri"/>
                </a:rPr>
                <a:t>		return x+1			 	using global data, random numbers are impure functions</a:t>
              </a:r>
              <a:endParaRPr/>
            </a:p>
            <a:p>
              <a:pPr marL="0" marR="0" lvl="1" indent="0" algn="l" rtl="0">
                <a:spcBef>
                  <a:spcPts val="0"/>
                </a:spcBef>
                <a:spcAft>
                  <a:spcPts val="0"/>
                </a:spcAft>
                <a:buNone/>
              </a:pPr>
              <a:r>
                <a:rPr lang="en-IN" sz="1750" b="0" i="0" u="none" strike="noStrike" cap="none">
                  <a:solidFill>
                    <a:schemeClr val="dk1"/>
                  </a:solidFill>
                  <a:latin typeface="Calibri"/>
                  <a:ea typeface="Calibri"/>
                  <a:cs typeface="Calibri"/>
                  <a:sym typeface="Calibri"/>
                </a:rPr>
                <a:t>	list=[8,3,7,5,2,6]</a:t>
              </a:r>
              <a:endParaRPr/>
            </a:p>
            <a:p>
              <a:pPr marL="0" marR="0" lvl="1" indent="0" algn="l" rtl="0">
                <a:spcBef>
                  <a:spcPts val="0"/>
                </a:spcBef>
                <a:spcAft>
                  <a:spcPts val="0"/>
                </a:spcAft>
                <a:buNone/>
              </a:pPr>
              <a:r>
                <a:rPr lang="en-IN" sz="1750" b="0" i="0" u="none" strike="noStrike" cap="none">
                  <a:solidFill>
                    <a:schemeClr val="dk1"/>
                  </a:solidFill>
                  <a:latin typeface="Calibri"/>
                  <a:ea typeface="Calibri"/>
                  <a:cs typeface="Calibri"/>
                  <a:sym typeface="Calibri"/>
                </a:rPr>
                <a:t>	x=map(inc,list)   #print(list)</a:t>
              </a:r>
              <a:endParaRPr/>
            </a:p>
            <a:p>
              <a:pPr marL="0" marR="0" lvl="1" indent="0" algn="l" rtl="0">
                <a:spcBef>
                  <a:spcPts val="0"/>
                </a:spcBef>
                <a:spcAft>
                  <a:spcPts val="0"/>
                </a:spcAft>
                <a:buNone/>
              </a:pPr>
              <a:r>
                <a:rPr lang="en-IN" sz="1750" b="0" i="0" u="none" strike="noStrike" cap="none">
                  <a:solidFill>
                    <a:schemeClr val="dk1"/>
                  </a:solidFill>
                  <a:latin typeface="Calibri"/>
                  <a:ea typeface="Calibri"/>
                  <a:cs typeface="Calibri"/>
                  <a:sym typeface="Calibri"/>
                </a:rPr>
                <a:t>	print(x)</a:t>
              </a:r>
              <a:endParaRPr/>
            </a:p>
            <a:p>
              <a:pPr marL="0" marR="0" lvl="1" indent="0" algn="just" rtl="0">
                <a:lnSpc>
                  <a:spcPct val="150000"/>
                </a:lnSpc>
                <a:spcBef>
                  <a:spcPts val="0"/>
                </a:spcBef>
                <a:spcAft>
                  <a:spcPts val="0"/>
                </a:spcAft>
                <a:buNone/>
              </a:pPr>
              <a:r>
                <a:rPr lang="en-IN" sz="1750" b="1" i="0" u="none" strike="noStrike" cap="none">
                  <a:solidFill>
                    <a:schemeClr val="dk1"/>
                  </a:solidFill>
                  <a:latin typeface="Calibri"/>
                  <a:ea typeface="Calibri"/>
                  <a:cs typeface="Calibri"/>
                  <a:sym typeface="Calibri"/>
                </a:rPr>
                <a:t>Note: </a:t>
              </a:r>
              <a:r>
                <a:rPr lang="en-IN" sz="1750" b="0" i="0" u="none" strike="noStrike" cap="none">
                  <a:solidFill>
                    <a:schemeClr val="dk1"/>
                  </a:solidFill>
                  <a:latin typeface="Calibri"/>
                  <a:ea typeface="Calibri"/>
                  <a:cs typeface="Calibri"/>
                  <a:sym typeface="Calibri"/>
                </a:rPr>
                <a:t>if a function relies on the global variable or class member’s data, then it is not pure. And in such cases, the return value of that function is not entirely dependent on the list of arguments received as input and can also have side effects. </a:t>
              </a:r>
              <a:endParaRPr/>
            </a:p>
            <a:p>
              <a:pPr marL="0" marR="0" lvl="1" indent="0" algn="just" rtl="0">
                <a:lnSpc>
                  <a:spcPct val="150000"/>
                </a:lnSpc>
                <a:spcBef>
                  <a:spcPts val="0"/>
                </a:spcBef>
                <a:spcAft>
                  <a:spcPts val="0"/>
                </a:spcAft>
                <a:buNone/>
              </a:pPr>
              <a:r>
                <a:rPr lang="en-IN" sz="1750" b="0" i="0" u="none" strike="noStrike" cap="none">
                  <a:solidFill>
                    <a:schemeClr val="dk1"/>
                  </a:solidFill>
                  <a:latin typeface="Calibri"/>
                  <a:ea typeface="Calibri"/>
                  <a:cs typeface="Calibri"/>
                  <a:sym typeface="Calibri"/>
                </a:rPr>
                <a:t>A side effect is a change in the state of an application that is observable outside the called function other than its return value</a:t>
              </a:r>
              <a:endParaRPr/>
            </a:p>
            <a:p>
              <a:pPr marL="0" marR="0" lvl="1" indent="0" algn="l" rtl="0">
                <a:spcBef>
                  <a:spcPts val="0"/>
                </a:spcBef>
                <a:spcAft>
                  <a:spcPts val="0"/>
                </a:spcAft>
                <a:buNone/>
              </a:pPr>
              <a:endParaRPr sz="1750" b="0" i="0" u="none" strike="noStrike" cap="none">
                <a:solidFill>
                  <a:schemeClr val="dk1"/>
                </a:solidFill>
                <a:latin typeface="Calibri"/>
                <a:ea typeface="Calibri"/>
                <a:cs typeface="Calibri"/>
                <a:sym typeface="Calibri"/>
              </a:endParaRPr>
            </a:p>
          </p:txBody>
        </p:sp>
      </p:grpSp>
      <p:pic>
        <p:nvPicPr>
          <p:cNvPr id="653" name="Google Shape;653;p55"/>
          <p:cNvPicPr preferRelativeResize="0"/>
          <p:nvPr/>
        </p:nvPicPr>
        <p:blipFill rotWithShape="1">
          <a:blip r:embed="rId3">
            <a:alphaModFix/>
          </a:blip>
          <a:srcRect/>
          <a:stretch/>
        </p:blipFill>
        <p:spPr>
          <a:xfrm>
            <a:off x="3721275" y="3946990"/>
            <a:ext cx="2711500" cy="1593198"/>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59" name="Google Shape;659;p56"/>
          <p:cNvSpPr txBox="1"/>
          <p:nvPr/>
        </p:nvSpPr>
        <p:spPr>
          <a:xfrm>
            <a:off x="89672" y="44591"/>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2. Recursion</a:t>
            </a:r>
            <a:endParaRPr sz="2563">
              <a:solidFill>
                <a:schemeClr val="dk1"/>
              </a:solidFill>
              <a:latin typeface="Arial"/>
              <a:ea typeface="Arial"/>
              <a:cs typeface="Arial"/>
              <a:sym typeface="Arial"/>
            </a:endParaRPr>
          </a:p>
        </p:txBody>
      </p:sp>
      <p:sp>
        <p:nvSpPr>
          <p:cNvPr id="660" name="Google Shape;660;p5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61" name="Google Shape;661;p56"/>
          <p:cNvGrpSpPr/>
          <p:nvPr/>
        </p:nvGrpSpPr>
        <p:grpSpPr>
          <a:xfrm>
            <a:off x="0" y="1100869"/>
            <a:ext cx="12105503" cy="6445773"/>
            <a:chOff x="127862" y="1281925"/>
            <a:chExt cx="9296400" cy="912289"/>
          </a:xfrm>
        </p:grpSpPr>
        <p:sp>
          <p:nvSpPr>
            <p:cNvPr id="662" name="Google Shape;662;p56"/>
            <p:cNvSpPr/>
            <p:nvPr/>
          </p:nvSpPr>
          <p:spPr>
            <a:xfrm>
              <a:off x="127862" y="1347964"/>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63" name="Google Shape;663;p56"/>
            <p:cNvSpPr txBox="1"/>
            <p:nvPr/>
          </p:nvSpPr>
          <p:spPr>
            <a:xfrm>
              <a:off x="261541" y="1281925"/>
              <a:ext cx="9071457" cy="228693"/>
            </a:xfrm>
            <a:prstGeom prst="rect">
              <a:avLst/>
            </a:prstGeom>
            <a:noFill/>
            <a:ln>
              <a:noFill/>
            </a:ln>
          </p:spPr>
          <p:txBody>
            <a:bodyPr spcFirstLastPara="1" wrap="square" lIns="0" tIns="0" rIns="0" bIns="0" anchor="t" anchorCtr="0">
              <a:spAutoFit/>
            </a:bodyPr>
            <a:lstStyle/>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In the functional programming paradigm, there is no for and while loops. Instead, functional programming languages rely on recursion for iteration. Recursion is implemented using recursive functions, which repetitively call themselves until the base case is reached</a:t>
              </a:r>
              <a:r>
                <a:rPr lang="en-IN" sz="1750" dirty="0" smtClean="0">
                  <a:solidFill>
                    <a:schemeClr val="dk1"/>
                  </a:solidFill>
                  <a:latin typeface="Calibri"/>
                  <a:ea typeface="Calibri"/>
                  <a:cs typeface="Calibri"/>
                  <a:sym typeface="Calibri"/>
                </a:rPr>
                <a:t>.</a:t>
              </a: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5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81" name="Google Shape;681;p58"/>
          <p:cNvSpPr txBox="1"/>
          <p:nvPr/>
        </p:nvSpPr>
        <p:spPr>
          <a:xfrm>
            <a:off x="89672" y="44591"/>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Immutability</a:t>
            </a:r>
            <a:endParaRPr sz="2563">
              <a:solidFill>
                <a:schemeClr val="dk1"/>
              </a:solidFill>
              <a:latin typeface="Arial"/>
              <a:ea typeface="Arial"/>
              <a:cs typeface="Arial"/>
              <a:sym typeface="Arial"/>
            </a:endParaRPr>
          </a:p>
        </p:txBody>
      </p:sp>
      <p:sp>
        <p:nvSpPr>
          <p:cNvPr id="682" name="Google Shape;682;p5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83" name="Google Shape;683;p58"/>
          <p:cNvGrpSpPr/>
          <p:nvPr/>
        </p:nvGrpSpPr>
        <p:grpSpPr>
          <a:xfrm>
            <a:off x="0" y="586964"/>
            <a:ext cx="12105503" cy="5979175"/>
            <a:chOff x="127862" y="1268442"/>
            <a:chExt cx="9296400" cy="846250"/>
          </a:xfrm>
        </p:grpSpPr>
        <p:sp>
          <p:nvSpPr>
            <p:cNvPr id="684" name="Google Shape;684;p5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85" name="Google Shape;685;p58"/>
            <p:cNvSpPr txBox="1"/>
            <p:nvPr/>
          </p:nvSpPr>
          <p:spPr>
            <a:xfrm>
              <a:off x="261541" y="1281925"/>
              <a:ext cx="9071457" cy="628905"/>
            </a:xfrm>
            <a:prstGeom prst="rect">
              <a:avLst/>
            </a:prstGeom>
            <a:noFill/>
            <a:ln>
              <a:noFill/>
            </a:ln>
          </p:spPr>
          <p:txBody>
            <a:bodyPr spcFirstLastPara="1" wrap="square" lIns="0" tIns="0" rIns="0" bIns="0" anchor="t" anchorCtr="0">
              <a:spAutoFit/>
            </a:bodyPr>
            <a:lstStyle/>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functional programming you cannot modify a variable after it has been initialized. You can create new variables and this helps to maintain state throughout the runtime of a program.</a:t>
              </a:r>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imperative programming, this means “take the current value of x, add 1 and put the result back into x.” In functional programming, however, x = x + 1 is illegal. That’s because there are technically no variables in functional programming. </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 Using immutable data structures, you can make single or multi-valued changes by copying the variables and calculating new values, </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Since FP doesn’t depend on shared states, all data in functional code must be immutable, or incapable of changing</a:t>
              </a:r>
              <a:endParaRPr sz="1750">
                <a:solidFill>
                  <a:schemeClr val="dk1"/>
                </a:solidFill>
                <a:latin typeface="Calibri"/>
                <a:ea typeface="Calibri"/>
                <a:cs typeface="Calibri"/>
                <a:sym typeface="Calibri"/>
              </a:endParaRPr>
            </a:p>
          </p:txBody>
        </p:sp>
      </p:grpSp>
      <p:pic>
        <p:nvPicPr>
          <p:cNvPr id="686" name="Google Shape;686;p58"/>
          <p:cNvPicPr preferRelativeResize="0"/>
          <p:nvPr/>
        </p:nvPicPr>
        <p:blipFill rotWithShape="1">
          <a:blip r:embed="rId3">
            <a:alphaModFix/>
          </a:blip>
          <a:srcRect/>
          <a:stretch/>
        </p:blipFill>
        <p:spPr>
          <a:xfrm>
            <a:off x="4023237" y="1492426"/>
            <a:ext cx="3130597" cy="1389202"/>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70" name="Google Shape;670;p57"/>
          <p:cNvSpPr txBox="1"/>
          <p:nvPr/>
        </p:nvSpPr>
        <p:spPr>
          <a:xfrm>
            <a:off x="89672" y="44591"/>
            <a:ext cx="4695566"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Referential transparency</a:t>
            </a:r>
            <a:endParaRPr/>
          </a:p>
        </p:txBody>
      </p:sp>
      <p:sp>
        <p:nvSpPr>
          <p:cNvPr id="671" name="Google Shape;671;p5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72" name="Google Shape;672;p57"/>
          <p:cNvGrpSpPr/>
          <p:nvPr/>
        </p:nvGrpSpPr>
        <p:grpSpPr>
          <a:xfrm>
            <a:off x="0" y="586964"/>
            <a:ext cx="12105503" cy="5979175"/>
            <a:chOff x="127862" y="1268442"/>
            <a:chExt cx="9296400" cy="846250"/>
          </a:xfrm>
        </p:grpSpPr>
        <p:sp>
          <p:nvSpPr>
            <p:cNvPr id="673" name="Google Shape;673;p5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74" name="Google Shape;674;p57"/>
            <p:cNvSpPr txBox="1"/>
            <p:nvPr/>
          </p:nvSpPr>
          <p:spPr>
            <a:xfrm>
              <a:off x="261541" y="1281925"/>
              <a:ext cx="9071457" cy="800424"/>
            </a:xfrm>
            <a:prstGeom prst="rect">
              <a:avLst/>
            </a:prstGeom>
            <a:noFill/>
            <a:ln>
              <a:noFill/>
            </a:ln>
          </p:spPr>
          <p:txBody>
            <a:bodyPr spcFirstLastPara="1" wrap="square" lIns="0" tIns="0" rIns="0" bIns="0" anchor="t" anchorCtr="0">
              <a:spAutoFit/>
            </a:bodyPr>
            <a:lstStyle/>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An expression is said to be referentially transparent if it can be replaced with its corresponding value without changing the program's behaviour. As a result, evaluating a referentially transparent function gives the same value for fixed arguments. If a function consistently yields the same result for the same input, it is referentially transparent.</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Functional programs don’t have any assignment statements. For storing additional values in a program developed using functional programming, new variables must be defined. State of a variable in such a program is constant at any moment in time</a:t>
              </a:r>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814388" marR="0" lvl="1" indent="-357188" algn="just" rtl="0">
                <a:lnSpc>
                  <a:spcPct val="150000"/>
                </a:lnSpc>
                <a:spcBef>
                  <a:spcPts val="0"/>
                </a:spcBef>
                <a:spcAft>
                  <a:spcPts val="0"/>
                </a:spcAft>
                <a:buClr>
                  <a:schemeClr val="dk1"/>
                </a:buClr>
                <a:buSzPts val="1750"/>
                <a:buFont typeface="Arial"/>
                <a:buChar char="•"/>
              </a:pPr>
              <a:r>
                <a:rPr lang="en-IN" sz="1750" b="0" i="0" u="none" strike="noStrike" cap="none" dirty="0">
                  <a:solidFill>
                    <a:schemeClr val="dk1"/>
                  </a:solidFill>
                  <a:latin typeface="Calibri"/>
                  <a:ea typeface="Calibri"/>
                  <a:cs typeface="Calibri"/>
                  <a:sym typeface="Calibri"/>
                </a:rPr>
                <a:t>pure function + </a:t>
              </a:r>
              <a:r>
                <a:rPr lang="en-IN" sz="1750" b="0" i="0" u="none" strike="noStrike" cap="none">
                  <a:solidFill>
                    <a:schemeClr val="dk1"/>
                  </a:solidFill>
                  <a:latin typeface="Calibri"/>
                  <a:ea typeface="Calibri"/>
                  <a:cs typeface="Calibri"/>
                  <a:sym typeface="Calibri"/>
                </a:rPr>
                <a:t>immutable </a:t>
              </a:r>
              <a:r>
                <a:rPr lang="en-IN" sz="1750" b="0" i="0" u="none" strike="noStrike" cap="none" smtClean="0">
                  <a:solidFill>
                    <a:schemeClr val="dk1"/>
                  </a:solidFill>
                  <a:latin typeface="Calibri"/>
                  <a:ea typeface="Calibri"/>
                  <a:cs typeface="Calibri"/>
                  <a:sym typeface="Calibri"/>
                </a:rPr>
                <a:t>data </a:t>
              </a:r>
              <a:r>
                <a:rPr lang="en-IN" sz="1750" b="0" i="0" u="none" strike="noStrike" cap="none">
                  <a:solidFill>
                    <a:schemeClr val="dk1"/>
                  </a:solidFill>
                  <a:latin typeface="Calibri"/>
                  <a:ea typeface="Calibri"/>
                  <a:cs typeface="Calibri"/>
                  <a:sym typeface="Calibri"/>
                </a:rPr>
                <a:t>= referential transparency</a:t>
              </a:r>
              <a:endParaRPr sz="1750" b="0" i="0" u="none" strike="noStrike" cap="none">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246063"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Let’s implement a square function:</a:t>
              </a:r>
              <a:endParaRPr/>
            </a:p>
            <a:p>
              <a:pPr marL="814388" marR="0" lvl="1" indent="-357188" algn="just" rtl="0">
                <a:lnSpc>
                  <a:spcPct val="150000"/>
                </a:lnSpc>
                <a:spcBef>
                  <a:spcPts val="0"/>
                </a:spcBef>
                <a:spcAft>
                  <a:spcPts val="0"/>
                </a:spcAft>
                <a:buClr>
                  <a:schemeClr val="dk1"/>
                </a:buClr>
                <a:buSzPts val="1750"/>
                <a:buFont typeface="Arial"/>
                <a:buChar char="•"/>
              </a:pPr>
              <a:r>
                <a:rPr lang="en-IN" sz="1750" b="0" i="0" u="none" strike="noStrike" cap="none" dirty="0">
                  <a:solidFill>
                    <a:schemeClr val="dk1"/>
                  </a:solidFill>
                  <a:latin typeface="Calibri"/>
                  <a:ea typeface="Calibri"/>
                  <a:cs typeface="Calibri"/>
                  <a:sym typeface="Calibri"/>
                </a:rPr>
                <a:t>This (pure) function will always have the same output, given the same input.</a:t>
              </a:r>
              <a:endParaRPr/>
            </a:p>
            <a:p>
              <a:pPr marL="814388" marR="0" lvl="1" indent="-357188" algn="just" rtl="0">
                <a:lnSpc>
                  <a:spcPct val="150000"/>
                </a:lnSpc>
                <a:spcBef>
                  <a:spcPts val="0"/>
                </a:spcBef>
                <a:spcAft>
                  <a:spcPts val="0"/>
                </a:spcAft>
                <a:buClr>
                  <a:schemeClr val="dk1"/>
                </a:buClr>
                <a:buSzPts val="1750"/>
                <a:buFont typeface="Arial"/>
                <a:buChar char="•"/>
              </a:pPr>
              <a:r>
                <a:rPr lang="en-IN" sz="1750" b="0" i="0" u="none" strike="noStrike" cap="none" dirty="0">
                  <a:solidFill>
                    <a:schemeClr val="dk1"/>
                  </a:solidFill>
                  <a:latin typeface="Calibri"/>
                  <a:ea typeface="Calibri"/>
                  <a:cs typeface="Calibri"/>
                  <a:sym typeface="Calibri"/>
                </a:rPr>
                <a:t>Passing “2” as a parameter of the square function will always returns 4. So now we can replace the (square 2) with 4.</a:t>
              </a:r>
              <a:endParaRPr sz="1750" b="0" i="0" u="none" strike="noStrike" cap="none">
                <a:solidFill>
                  <a:schemeClr val="dk1"/>
                </a:solidFill>
                <a:latin typeface="Calibri"/>
                <a:ea typeface="Calibri"/>
                <a:cs typeface="Calibri"/>
                <a:sym typeface="Calibri"/>
              </a:endParaRPr>
            </a:p>
          </p:txBody>
        </p:sp>
      </p:grpSp>
      <p:pic>
        <p:nvPicPr>
          <p:cNvPr id="675" name="Google Shape;675;p57"/>
          <p:cNvPicPr preferRelativeResize="0"/>
          <p:nvPr/>
        </p:nvPicPr>
        <p:blipFill rotWithShape="1">
          <a:blip r:embed="rId3">
            <a:alphaModFix/>
          </a:blip>
          <a:srcRect/>
          <a:stretch/>
        </p:blipFill>
        <p:spPr>
          <a:xfrm>
            <a:off x="6717646" y="2727756"/>
            <a:ext cx="4900613" cy="2788032"/>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LAMBDA FUNCTION</a:t>
            </a:r>
            <a:endParaRPr lang="en-US" sz="3200" b="1" dirty="0"/>
          </a:p>
        </p:txBody>
      </p:sp>
      <p:sp>
        <p:nvSpPr>
          <p:cNvPr id="3" name="Text Placeholder 2"/>
          <p:cNvSpPr>
            <a:spLocks noGrp="1"/>
          </p:cNvSpPr>
          <p:nvPr>
            <p:ph type="body" idx="1"/>
          </p:nvPr>
        </p:nvSpPr>
        <p:spPr>
          <a:xfrm>
            <a:off x="838200" y="1630496"/>
            <a:ext cx="10515600" cy="4546467"/>
          </a:xfrm>
        </p:spPr>
        <p:txBody>
          <a:bodyPr>
            <a:normAutofit lnSpcReduction="10000"/>
          </a:bodyPr>
          <a:lstStyle/>
          <a:p>
            <a:r>
              <a:rPr lang="en-US" sz="2400" dirty="0" smtClean="0"/>
              <a:t>A lambda function is a small anonymous function.</a:t>
            </a:r>
          </a:p>
          <a:p>
            <a:r>
              <a:rPr lang="en-US" sz="2400" dirty="0" smtClean="0"/>
              <a:t>A lambda function can take any number of arguments, but can only have one expression.</a:t>
            </a:r>
          </a:p>
          <a:p>
            <a:pPr>
              <a:buNone/>
            </a:pPr>
            <a:r>
              <a:rPr lang="en-US" sz="2400" dirty="0" smtClean="0"/>
              <a:t/>
            </a:r>
            <a:br>
              <a:rPr lang="en-US" sz="2400" dirty="0" smtClean="0"/>
            </a:br>
            <a:r>
              <a:rPr lang="en-US" sz="2400" b="1" dirty="0" smtClean="0"/>
              <a:t>Syntax: </a:t>
            </a:r>
          </a:p>
          <a:p>
            <a:pPr>
              <a:buNone/>
            </a:pPr>
            <a:r>
              <a:rPr lang="en-US" sz="2400" dirty="0" smtClean="0"/>
              <a:t>              lambda </a:t>
            </a:r>
            <a:r>
              <a:rPr lang="en-US" sz="2400" i="1" dirty="0" smtClean="0"/>
              <a:t>arguments </a:t>
            </a:r>
            <a:r>
              <a:rPr lang="en-US" sz="2400" dirty="0" smtClean="0"/>
              <a:t>: </a:t>
            </a:r>
            <a:r>
              <a:rPr lang="en-US" sz="2400" i="1" dirty="0" smtClean="0"/>
              <a:t>expression</a:t>
            </a:r>
          </a:p>
          <a:p>
            <a:pPr>
              <a:buNone/>
            </a:pPr>
            <a:endParaRPr lang="en-US" sz="2400" i="1" dirty="0" smtClean="0"/>
          </a:p>
          <a:p>
            <a:pPr>
              <a:buNone/>
            </a:pPr>
            <a:r>
              <a:rPr lang="pt-BR" sz="2400" dirty="0" smtClean="0"/>
              <a:t>x = lambda a : a + 10</a:t>
            </a:r>
            <a:br>
              <a:rPr lang="pt-BR" sz="2400" dirty="0" smtClean="0"/>
            </a:br>
            <a:r>
              <a:rPr lang="pt-BR" sz="2400" dirty="0" smtClean="0"/>
              <a:t>print(x(5))</a:t>
            </a:r>
          </a:p>
          <a:p>
            <a:pPr>
              <a:buNone/>
            </a:pPr>
            <a:r>
              <a:rPr lang="pt-BR" sz="2400" dirty="0" smtClean="0"/>
              <a:t>x = lambda a, b : a * b</a:t>
            </a:r>
            <a:br>
              <a:rPr lang="pt-BR" sz="2400" dirty="0" smtClean="0"/>
            </a:br>
            <a:r>
              <a:rPr lang="pt-BR" sz="2400" dirty="0" smtClean="0"/>
              <a:t>print(x(5, 6))</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36" name="Google Shape;136;p6"/>
          <p:cNvGrpSpPr/>
          <p:nvPr/>
        </p:nvGrpSpPr>
        <p:grpSpPr>
          <a:xfrm>
            <a:off x="53788" y="538909"/>
            <a:ext cx="12075459" cy="5820713"/>
            <a:chOff x="193908" y="1281925"/>
            <a:chExt cx="9318899" cy="1927621"/>
          </a:xfrm>
        </p:grpSpPr>
        <p:sp>
          <p:nvSpPr>
            <p:cNvPr id="137" name="Google Shape;137;p6"/>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457200" algn="l" rtl="0">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 programming paradigm is an approach to programming a computer based on a coherent set of principles or a mathematical theory</a:t>
              </a:r>
              <a:endParaRPr/>
            </a:p>
            <a:p>
              <a:pPr marL="457200" marR="0" lvl="0" indent="-457200" algn="l" rtl="0">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 program is written to solve problems </a:t>
              </a:r>
              <a:endParaRPr/>
            </a:p>
            <a:p>
              <a:pPr marL="914400" marR="0" lvl="1" indent="-457200" algn="l" rtl="0">
                <a:lnSpc>
                  <a:spcPct val="15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Any realistic program needs to solve different kinds of problems</a:t>
              </a:r>
              <a:endParaRPr/>
            </a:p>
            <a:p>
              <a:pPr marL="914400" marR="0" lvl="1" indent="-457200" algn="l" rtl="0">
                <a:lnSpc>
                  <a:spcPct val="15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Each kind of problem needs its own paradigm</a:t>
              </a:r>
              <a:endParaRPr/>
            </a:p>
            <a:p>
              <a:pPr marL="914400" marR="0" lvl="1" indent="-457200" algn="l" rtl="0">
                <a:lnSpc>
                  <a:spcPct val="15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So we need multiple paradigms and we need to combine them in the same program</a:t>
              </a:r>
              <a:endParaRPr/>
            </a:p>
            <a:p>
              <a:pPr marL="914400" marR="0" lvl="1" indent="-330200" algn="l"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914400" marR="0" lvl="1" indent="-330200" algn="l"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914400" marR="0" lvl="1" indent="-330200" algn="l"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914400" marR="0" lvl="1" indent="-330200" algn="l"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138" name="Google Shape;138;p6"/>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39" name="Google Shape;139;p6"/>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40" name="Google Shape;140;p6"/>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What is a Programming Paradigm?</a:t>
            </a:r>
            <a:endParaRPr sz="2000" b="1">
              <a:solidFill>
                <a:schemeClr val="lt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92" name="Google Shape;692;p59"/>
          <p:cNvSpPr txBox="1"/>
          <p:nvPr/>
        </p:nvSpPr>
        <p:spPr>
          <a:xfrm>
            <a:off x="89671" y="-67235"/>
            <a:ext cx="7427235" cy="57951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800" b="1">
                <a:solidFill>
                  <a:schemeClr val="dk1"/>
                </a:solidFill>
                <a:latin typeface="Calibri"/>
                <a:ea typeface="Calibri"/>
                <a:cs typeface="Calibri"/>
                <a:sym typeface="Calibri"/>
              </a:rPr>
              <a:t>Functions are First-Class and can be Higher-Order</a:t>
            </a:r>
            <a:endParaRPr/>
          </a:p>
        </p:txBody>
      </p:sp>
      <p:sp>
        <p:nvSpPr>
          <p:cNvPr id="693" name="Google Shape;693;p5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94" name="Google Shape;694;p59"/>
          <p:cNvGrpSpPr/>
          <p:nvPr/>
        </p:nvGrpSpPr>
        <p:grpSpPr>
          <a:xfrm>
            <a:off x="0" y="495759"/>
            <a:ext cx="12105503" cy="6070374"/>
            <a:chOff x="127862" y="1255534"/>
            <a:chExt cx="9296400" cy="859158"/>
          </a:xfrm>
        </p:grpSpPr>
        <p:sp>
          <p:nvSpPr>
            <p:cNvPr id="695" name="Google Shape;695;p5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96" name="Google Shape;696;p59"/>
            <p:cNvSpPr txBox="1"/>
            <p:nvPr/>
          </p:nvSpPr>
          <p:spPr>
            <a:xfrm>
              <a:off x="240887" y="1255534"/>
              <a:ext cx="9071457" cy="445951"/>
            </a:xfrm>
            <a:prstGeom prst="rect">
              <a:avLst/>
            </a:prstGeom>
            <a:noFill/>
            <a:ln>
              <a:noFill/>
            </a:ln>
          </p:spPr>
          <p:txBody>
            <a:bodyPr spcFirstLastPara="1" wrap="square" lIns="0" tIns="0" rIns="0" bIns="0" anchor="t" anchorCtr="0">
              <a:spAutoFit/>
            </a:bodyPr>
            <a:lstStyle/>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A programming language is said to have First-class functions when functions in that language are treated like any other variable. For example, in such a language, a function can be passed as an argument to other functions, can be returned by another function and can be assigned as a value to a variable. </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Higher-order functions are functions that take at least one first-class function as a parameter</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Examples:</a:t>
              </a:r>
              <a:endParaRPr/>
            </a:p>
            <a:p>
              <a:pPr marL="814388" marR="0" lvl="1" indent="-357188" algn="just" rtl="0">
                <a:lnSpc>
                  <a:spcPct val="150000"/>
                </a:lnSpc>
                <a:spcBef>
                  <a:spcPts val="0"/>
                </a:spcBef>
                <a:spcAft>
                  <a:spcPts val="0"/>
                </a:spcAft>
                <a:buClr>
                  <a:schemeClr val="dk1"/>
                </a:buClr>
                <a:buSzPts val="1750"/>
                <a:buFont typeface="Arial"/>
                <a:buChar char="•"/>
              </a:pPr>
              <a:r>
                <a:rPr lang="en-IN" sz="1750" b="0" i="0" u="none" strike="noStrike" cap="none" dirty="0" err="1">
                  <a:solidFill>
                    <a:schemeClr val="dk1"/>
                  </a:solidFill>
                  <a:latin typeface="Calibri"/>
                  <a:ea typeface="Calibri"/>
                  <a:cs typeface="Calibri"/>
                  <a:sym typeface="Calibri"/>
                </a:rPr>
                <a:t>name_lengths</a:t>
              </a:r>
              <a:r>
                <a:rPr lang="en-IN" sz="1750" b="0" i="0" u="none" strike="noStrike" cap="none" dirty="0">
                  <a:solidFill>
                    <a:schemeClr val="dk1"/>
                  </a:solidFill>
                  <a:latin typeface="Calibri"/>
                  <a:ea typeface="Calibri"/>
                  <a:cs typeface="Calibri"/>
                  <a:sym typeface="Calibri"/>
                </a:rPr>
                <a:t> = map(</a:t>
              </a:r>
              <a:r>
                <a:rPr lang="en-IN" sz="1750" b="0" i="0" u="none" strike="noStrike" cap="none" dirty="0" err="1">
                  <a:solidFill>
                    <a:schemeClr val="dk1"/>
                  </a:solidFill>
                  <a:latin typeface="Calibri"/>
                  <a:ea typeface="Calibri"/>
                  <a:cs typeface="Calibri"/>
                  <a:sym typeface="Calibri"/>
                </a:rPr>
                <a:t>len</a:t>
              </a:r>
              <a:r>
                <a:rPr lang="en-IN" sz="1750" b="0" i="0" u="none" strike="noStrike" cap="none" dirty="0">
                  <a:solidFill>
                    <a:schemeClr val="dk1"/>
                  </a:solidFill>
                  <a:latin typeface="Calibri"/>
                  <a:ea typeface="Calibri"/>
                  <a:cs typeface="Calibri"/>
                  <a:sym typeface="Calibri"/>
                </a:rPr>
                <a:t>, ["Bob", "Rob", "Bobby"])</a:t>
              </a:r>
              <a:endParaRPr/>
            </a:p>
            <a:p>
              <a:pPr marL="363538" marR="0" lvl="1" indent="-357188" algn="just" rtl="0">
                <a:lnSpc>
                  <a:spcPct val="150000"/>
                </a:lnSpc>
                <a:spcBef>
                  <a:spcPts val="0"/>
                </a:spcBef>
                <a:spcAft>
                  <a:spcPts val="0"/>
                </a:spcAft>
                <a:buClr>
                  <a:schemeClr val="dk1"/>
                </a:buClr>
                <a:buSzPts val="1750"/>
                <a:buFont typeface="Arial"/>
                <a:buChar char="•"/>
              </a:pPr>
              <a:r>
                <a:rPr lang="en-IN" sz="1750" b="0" i="0" u="none" strike="noStrike" cap="none" dirty="0">
                  <a:solidFill>
                    <a:schemeClr val="dk1"/>
                  </a:solidFill>
                  <a:latin typeface="Calibri"/>
                  <a:ea typeface="Calibri"/>
                  <a:cs typeface="Calibri"/>
                  <a:sym typeface="Calibri"/>
                </a:rPr>
                <a:t>Higher Order functions are map, reduce, </a:t>
              </a:r>
              <a:r>
                <a:rPr lang="en-IN" sz="1750" b="0" i="0" u="none" strike="noStrike" cap="none" dirty="0" smtClean="0">
                  <a:solidFill>
                    <a:schemeClr val="dk1"/>
                  </a:solidFill>
                  <a:latin typeface="Calibri"/>
                  <a:ea typeface="Calibri"/>
                  <a:cs typeface="Calibri"/>
                  <a:sym typeface="Calibri"/>
                </a:rPr>
                <a:t>filter</a:t>
              </a:r>
            </a:p>
            <a:p>
              <a:pPr marL="363538" lvl="1" indent="-357188" algn="just">
                <a:lnSpc>
                  <a:spcPct val="150000"/>
                </a:lnSpc>
                <a:buClr>
                  <a:schemeClr val="dk1"/>
                </a:buClr>
                <a:buSzPts val="1750"/>
                <a:buFont typeface="Arial"/>
                <a:buChar char="•"/>
              </a:pPr>
              <a:r>
                <a:rPr lang="en-US" dirty="0" smtClean="0"/>
                <a:t>The </a:t>
              </a:r>
              <a:r>
                <a:rPr lang="en-US" b="1" dirty="0" smtClean="0"/>
                <a:t>reduce</a:t>
              </a:r>
              <a:r>
                <a:rPr lang="en-US" dirty="0" smtClean="0"/>
                <a:t>() method reduces the array to a single value</a:t>
              </a:r>
              <a:endParaRPr/>
            </a:p>
          </p:txBody>
        </p:sp>
      </p:grpSp>
      <p:sp>
        <p:nvSpPr>
          <p:cNvPr id="697" name="Google Shape;697;p59"/>
          <p:cNvSpPr txBox="1">
            <a:spLocks noGrp="1"/>
          </p:cNvSpPr>
          <p:nvPr>
            <p:ph type="body" idx="4294967295"/>
          </p:nvPr>
        </p:nvSpPr>
        <p:spPr>
          <a:xfrm>
            <a:off x="286439" y="3914478"/>
            <a:ext cx="5029200" cy="294352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1800"/>
              <a:buNone/>
            </a:pPr>
            <a:r>
              <a:rPr lang="en-IN" sz="1800" b="1" dirty="0"/>
              <a:t>Functional style of getting a sum of a list:</a:t>
            </a:r>
            <a:endParaRPr/>
          </a:p>
          <a:p>
            <a:pPr marL="228600" lvl="0" indent="-228600" algn="l" rtl="0">
              <a:lnSpc>
                <a:spcPct val="80000"/>
              </a:lnSpc>
              <a:spcBef>
                <a:spcPts val="1000"/>
              </a:spcBef>
              <a:spcAft>
                <a:spcPts val="0"/>
              </a:spcAft>
              <a:buClr>
                <a:schemeClr val="dk1"/>
              </a:buClr>
              <a:buSzPts val="1800"/>
              <a:buNone/>
            </a:pPr>
            <a:r>
              <a:rPr lang="en-IN" sz="1800" dirty="0" err="1"/>
              <a:t>new_lst</a:t>
            </a:r>
            <a:r>
              <a:rPr lang="en-IN" sz="1800" dirty="0"/>
              <a:t> = [1, 2, 3, 4]</a:t>
            </a:r>
            <a:endParaRPr/>
          </a:p>
          <a:p>
            <a:pPr marL="228600" lvl="0" indent="-228600" algn="l" rtl="0">
              <a:lnSpc>
                <a:spcPct val="80000"/>
              </a:lnSpc>
              <a:spcBef>
                <a:spcPts val="1000"/>
              </a:spcBef>
              <a:spcAft>
                <a:spcPts val="0"/>
              </a:spcAft>
              <a:buClr>
                <a:schemeClr val="dk1"/>
              </a:buClr>
              <a:buSzPts val="1800"/>
              <a:buNone/>
            </a:pPr>
            <a:r>
              <a:rPr lang="en-IN" sz="1800" dirty="0"/>
              <a:t>def </a:t>
            </a:r>
            <a:r>
              <a:rPr lang="en-IN" sz="1800" dirty="0" err="1"/>
              <a:t>sum_list</a:t>
            </a:r>
            <a:r>
              <a:rPr lang="en-IN" sz="1800" dirty="0"/>
              <a:t>(</a:t>
            </a:r>
            <a:r>
              <a:rPr lang="en-IN" sz="1800" dirty="0" err="1"/>
              <a:t>lst</a:t>
            </a:r>
            <a:r>
              <a:rPr lang="en-IN" sz="1800" dirty="0"/>
              <a:t>):</a:t>
            </a:r>
            <a:endParaRPr/>
          </a:p>
          <a:p>
            <a:pPr marL="228600" lvl="0" indent="-228600" algn="l" rtl="0">
              <a:lnSpc>
                <a:spcPct val="80000"/>
              </a:lnSpc>
              <a:spcBef>
                <a:spcPts val="1000"/>
              </a:spcBef>
              <a:spcAft>
                <a:spcPts val="0"/>
              </a:spcAft>
              <a:buClr>
                <a:schemeClr val="dk1"/>
              </a:buClr>
              <a:buSzPts val="1800"/>
              <a:buNone/>
            </a:pPr>
            <a:r>
              <a:rPr lang="en-IN" sz="1800" dirty="0"/>
              <a:t>	if </a:t>
            </a:r>
            <a:r>
              <a:rPr lang="en-IN" sz="1800" dirty="0" err="1"/>
              <a:t>len</a:t>
            </a:r>
            <a:r>
              <a:rPr lang="en-IN" sz="1800" dirty="0"/>
              <a:t>(</a:t>
            </a:r>
            <a:r>
              <a:rPr lang="en-IN" sz="1800" dirty="0" err="1"/>
              <a:t>lst</a:t>
            </a:r>
            <a:r>
              <a:rPr lang="en-IN" sz="1800" dirty="0"/>
              <a:t>) == 1:</a:t>
            </a:r>
            <a:endParaRPr/>
          </a:p>
          <a:p>
            <a:pPr marL="228600" lvl="0" indent="-228600" algn="l" rtl="0">
              <a:lnSpc>
                <a:spcPct val="80000"/>
              </a:lnSpc>
              <a:spcBef>
                <a:spcPts val="1000"/>
              </a:spcBef>
              <a:spcAft>
                <a:spcPts val="0"/>
              </a:spcAft>
              <a:buClr>
                <a:schemeClr val="dk1"/>
              </a:buClr>
              <a:buSzPts val="1800"/>
              <a:buNone/>
            </a:pPr>
            <a:r>
              <a:rPr lang="en-IN" sz="1800" dirty="0"/>
              <a:t>		return </a:t>
            </a:r>
            <a:r>
              <a:rPr lang="en-IN" sz="1800" dirty="0" err="1"/>
              <a:t>lst</a:t>
            </a:r>
            <a:r>
              <a:rPr lang="en-IN" sz="1800" dirty="0"/>
              <a:t>[0]</a:t>
            </a:r>
            <a:endParaRPr/>
          </a:p>
          <a:p>
            <a:pPr marL="228600" lvl="0" indent="-228600" algn="l" rtl="0">
              <a:lnSpc>
                <a:spcPct val="80000"/>
              </a:lnSpc>
              <a:spcBef>
                <a:spcPts val="1000"/>
              </a:spcBef>
              <a:spcAft>
                <a:spcPts val="0"/>
              </a:spcAft>
              <a:buClr>
                <a:schemeClr val="dk1"/>
              </a:buClr>
              <a:buSzPts val="1800"/>
              <a:buNone/>
            </a:pPr>
            <a:r>
              <a:rPr lang="en-IN" sz="1800" dirty="0"/>
              <a:t>	else:</a:t>
            </a:r>
            <a:endParaRPr/>
          </a:p>
          <a:p>
            <a:pPr marL="228600" lvl="0" indent="-228600" algn="l" rtl="0">
              <a:lnSpc>
                <a:spcPct val="80000"/>
              </a:lnSpc>
              <a:spcBef>
                <a:spcPts val="1000"/>
              </a:spcBef>
              <a:spcAft>
                <a:spcPts val="0"/>
              </a:spcAft>
              <a:buClr>
                <a:schemeClr val="dk1"/>
              </a:buClr>
              <a:buSzPts val="1800"/>
              <a:buNone/>
            </a:pPr>
            <a:r>
              <a:rPr lang="en-IN" sz="1800" dirty="0"/>
              <a:t>		return </a:t>
            </a:r>
            <a:r>
              <a:rPr lang="en-IN" sz="1800" dirty="0" err="1"/>
              <a:t>lst</a:t>
            </a:r>
            <a:r>
              <a:rPr lang="en-IN" sz="1800" dirty="0"/>
              <a:t>[0] + </a:t>
            </a:r>
            <a:r>
              <a:rPr lang="en-IN" sz="1800" dirty="0" err="1"/>
              <a:t>sum_list</a:t>
            </a:r>
            <a:r>
              <a:rPr lang="en-IN" sz="1800" dirty="0"/>
              <a:t>(</a:t>
            </a:r>
            <a:r>
              <a:rPr lang="en-IN" sz="1800" dirty="0" err="1"/>
              <a:t>lst</a:t>
            </a:r>
            <a:r>
              <a:rPr lang="en-IN" sz="1800" dirty="0"/>
              <a:t>[1:])</a:t>
            </a:r>
            <a:endParaRPr/>
          </a:p>
          <a:p>
            <a:pPr marL="228600" lvl="0" indent="-228600" algn="l" rtl="0">
              <a:lnSpc>
                <a:spcPct val="80000"/>
              </a:lnSpc>
              <a:spcBef>
                <a:spcPts val="1000"/>
              </a:spcBef>
              <a:spcAft>
                <a:spcPts val="0"/>
              </a:spcAft>
              <a:buClr>
                <a:schemeClr val="dk1"/>
              </a:buClr>
              <a:buSzPts val="1800"/>
              <a:buNone/>
            </a:pPr>
            <a:r>
              <a:rPr lang="en-IN" sz="1800" dirty="0"/>
              <a:t>print(</a:t>
            </a:r>
            <a:r>
              <a:rPr lang="en-IN" sz="1800" dirty="0" err="1"/>
              <a:t>sum_list</a:t>
            </a:r>
            <a:r>
              <a:rPr lang="en-IN" sz="1800" dirty="0"/>
              <a:t>(</a:t>
            </a:r>
            <a:r>
              <a:rPr lang="en-IN" sz="1800" dirty="0" err="1"/>
              <a:t>new_lst</a:t>
            </a:r>
            <a:r>
              <a:rPr lang="en-IN" sz="1800" dirty="0"/>
              <a:t>))</a:t>
            </a:r>
            <a:endParaRPr sz="1800"/>
          </a:p>
        </p:txBody>
      </p:sp>
      <p:sp>
        <p:nvSpPr>
          <p:cNvPr id="698" name="Google Shape;698;p59"/>
          <p:cNvSpPr txBox="1">
            <a:spLocks noGrp="1"/>
          </p:cNvSpPr>
          <p:nvPr>
            <p:ph type="body" idx="4294967295"/>
          </p:nvPr>
        </p:nvSpPr>
        <p:spPr>
          <a:xfrm>
            <a:off x="5955929" y="3859626"/>
            <a:ext cx="6025872" cy="29983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1800" b="1" dirty="0"/>
              <a:t># or the pure functional way in python using higher order function</a:t>
            </a:r>
            <a:endParaRPr/>
          </a:p>
          <a:p>
            <a:pPr marL="228600" lvl="0" indent="-2286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None/>
            </a:pPr>
            <a:r>
              <a:rPr lang="en-IN" sz="1800" dirty="0"/>
              <a:t>import </a:t>
            </a:r>
            <a:r>
              <a:rPr lang="en-IN" sz="1800" dirty="0" err="1" smtClean="0"/>
              <a:t>functools</a:t>
            </a:r>
            <a:endParaRPr lang="en-IN" sz="1800" dirty="0" smtClean="0"/>
          </a:p>
          <a:p>
            <a:pPr marL="228600" indent="-228600">
              <a:buSzPts val="1800"/>
              <a:buNone/>
            </a:pPr>
            <a:r>
              <a:rPr lang="en-US" sz="1800" dirty="0" err="1" smtClean="0"/>
              <a:t>new_lst</a:t>
            </a:r>
            <a:r>
              <a:rPr lang="en-US" sz="1800" dirty="0" smtClean="0"/>
              <a:t> = [1, 2, 3, 4]</a:t>
            </a:r>
            <a:endParaRPr sz="1800"/>
          </a:p>
          <a:p>
            <a:pPr marL="228600" lvl="0" indent="-228600" algn="l" rtl="0">
              <a:lnSpc>
                <a:spcPct val="90000"/>
              </a:lnSpc>
              <a:spcBef>
                <a:spcPts val="1000"/>
              </a:spcBef>
              <a:spcAft>
                <a:spcPts val="0"/>
              </a:spcAft>
              <a:buClr>
                <a:schemeClr val="dk1"/>
              </a:buClr>
              <a:buSzPts val="1800"/>
              <a:buNone/>
            </a:pPr>
            <a:r>
              <a:rPr lang="en-IN" sz="1800" dirty="0"/>
              <a:t>print(</a:t>
            </a:r>
            <a:r>
              <a:rPr lang="en-IN" sz="1800" dirty="0" err="1"/>
              <a:t>functools.reduce</a:t>
            </a:r>
            <a:r>
              <a:rPr lang="en-IN" sz="1800" dirty="0"/>
              <a:t>(lambda x, y: x + y, </a:t>
            </a:r>
            <a:r>
              <a:rPr lang="en-IN" sz="1800" dirty="0" err="1"/>
              <a:t>new_lst</a:t>
            </a:r>
            <a:r>
              <a:rPr lang="en-IN" sz="1800" dirty="0"/>
              <a:t>))</a:t>
            </a:r>
            <a:endParaRPr/>
          </a:p>
          <a:p>
            <a:pPr marL="228600" lvl="0" indent="-228600" algn="l" rtl="0">
              <a:lnSpc>
                <a:spcPct val="90000"/>
              </a:lnSpc>
              <a:spcBef>
                <a:spcPts val="1000"/>
              </a:spcBef>
              <a:spcAft>
                <a:spcPts val="0"/>
              </a:spcAft>
              <a:buClr>
                <a:schemeClr val="dk1"/>
              </a:buClr>
              <a:buSzPts val="1800"/>
              <a:buNone/>
            </a:pPr>
            <a:endParaRPr sz="18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04" name="Google Shape;704;p60"/>
          <p:cNvSpPr txBox="1"/>
          <p:nvPr/>
        </p:nvSpPr>
        <p:spPr>
          <a:xfrm>
            <a:off x="89671" y="-67235"/>
            <a:ext cx="7427235" cy="57951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800" b="1">
                <a:solidFill>
                  <a:schemeClr val="dk1"/>
                </a:solidFill>
                <a:latin typeface="Calibri"/>
                <a:ea typeface="Calibri"/>
                <a:cs typeface="Calibri"/>
                <a:sym typeface="Calibri"/>
              </a:rPr>
              <a:t>Functions are First-Class and can be Higher-Order</a:t>
            </a:r>
            <a:endParaRPr/>
          </a:p>
        </p:txBody>
      </p:sp>
      <p:sp>
        <p:nvSpPr>
          <p:cNvPr id="705" name="Google Shape;705;p6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06" name="Google Shape;706;p60"/>
          <p:cNvGrpSpPr/>
          <p:nvPr/>
        </p:nvGrpSpPr>
        <p:grpSpPr>
          <a:xfrm>
            <a:off x="0" y="-1"/>
            <a:ext cx="12105503" cy="7398178"/>
            <a:chOff x="127862" y="1185368"/>
            <a:chExt cx="9296400" cy="1047086"/>
          </a:xfrm>
        </p:grpSpPr>
        <p:sp>
          <p:nvSpPr>
            <p:cNvPr id="707" name="Google Shape;707;p6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08" name="Google Shape;708;p60"/>
            <p:cNvSpPr txBox="1"/>
            <p:nvPr/>
          </p:nvSpPr>
          <p:spPr>
            <a:xfrm>
              <a:off x="127862" y="1185368"/>
              <a:ext cx="9071457" cy="1047086"/>
            </a:xfrm>
            <a:prstGeom prst="rect">
              <a:avLst/>
            </a:prstGeom>
            <a:noFill/>
            <a:ln>
              <a:noFill/>
            </a:ln>
          </p:spPr>
          <p:txBody>
            <a:bodyPr spcFirstLastPara="1" wrap="square" lIns="0" tIns="0" rIns="0" bIns="0" anchor="t" anchorCtr="0">
              <a:spAutoFit/>
            </a:bodyPr>
            <a:lstStyle/>
            <a:p>
              <a:pPr marL="6350" marR="0" lvl="1" indent="0" algn="just" rtl="0">
                <a:lnSpc>
                  <a:spcPct val="150000"/>
                </a:lnSpc>
                <a:spcBef>
                  <a:spcPts val="0"/>
                </a:spcBef>
                <a:spcAft>
                  <a:spcPts val="0"/>
                </a:spcAft>
                <a:buNone/>
              </a:pPr>
              <a:r>
                <a:rPr lang="en-IN" sz="1750" b="1" i="0" u="none" strike="noStrike" cap="none" dirty="0">
                  <a:solidFill>
                    <a:schemeClr val="dk1"/>
                  </a:solidFill>
                  <a:latin typeface="Calibri"/>
                  <a:ea typeface="Calibri"/>
                  <a:cs typeface="Calibri"/>
                  <a:sym typeface="Calibri"/>
                </a:rPr>
                <a:t>Map</a:t>
              </a:r>
              <a:endParaRPr/>
            </a:p>
            <a:p>
              <a:pPr marL="6350" marR="0" lvl="1" indent="0" algn="just" rtl="0">
                <a:lnSpc>
                  <a:spcPct val="150000"/>
                </a:lnSpc>
                <a:spcBef>
                  <a:spcPts val="0"/>
                </a:spcBef>
                <a:spcAft>
                  <a:spcPts val="0"/>
                </a:spcAft>
                <a:buFont typeface="Arial" pitchFamily="34" charset="0"/>
                <a:buChar char="•"/>
              </a:pPr>
              <a:r>
                <a:rPr lang="en-IN" sz="1800" i="0" u="none" strike="noStrike" cap="none" dirty="0" smtClean="0">
                  <a:solidFill>
                    <a:schemeClr val="dk1"/>
                  </a:solidFill>
                  <a:latin typeface="Calibri"/>
                  <a:ea typeface="Calibri"/>
                  <a:cs typeface="Calibri"/>
                  <a:sym typeface="Calibri"/>
                </a:rPr>
                <a:t>map</a:t>
              </a:r>
              <a:r>
                <a:rPr lang="en-IN" sz="1800" i="0" u="none" strike="noStrike" cap="none" dirty="0">
                  <a:solidFill>
                    <a:schemeClr val="dk1"/>
                  </a:solidFill>
                  <a:latin typeface="Calibri"/>
                  <a:ea typeface="Calibri"/>
                  <a:cs typeface="Calibri"/>
                  <a:sym typeface="Calibri"/>
                </a:rPr>
                <a:t>() can </a:t>
              </a:r>
              <a:r>
                <a:rPr lang="en-IN" sz="1800" i="0" u="none" strike="noStrike" cap="none" dirty="0" smtClean="0">
                  <a:solidFill>
                    <a:schemeClr val="dk1"/>
                  </a:solidFill>
                  <a:latin typeface="Calibri"/>
                  <a:ea typeface="Calibri"/>
                  <a:cs typeface="Calibri"/>
                  <a:sym typeface="Calibri"/>
                </a:rPr>
                <a:t>run the function on each item and insert the return values into the new collection.  </a:t>
              </a:r>
            </a:p>
            <a:p>
              <a:pPr marL="6350" lvl="1" algn="just">
                <a:lnSpc>
                  <a:spcPct val="150000"/>
                </a:lnSpc>
                <a:buFont typeface="Arial" pitchFamily="34" charset="0"/>
                <a:buChar char="•"/>
              </a:pPr>
              <a:r>
                <a:rPr lang="en-US" sz="1800" dirty="0" smtClean="0">
                  <a:solidFill>
                    <a:schemeClr val="dk1"/>
                  </a:solidFill>
                  <a:latin typeface="Calibri"/>
                  <a:ea typeface="Calibri"/>
                  <a:cs typeface="Calibri"/>
                  <a:sym typeface="Calibri"/>
                </a:rPr>
                <a:t>The map() method creates a new array with the results of calling a function for every array element. The map() method calls the provided function once for each element in an array, in order. </a:t>
              </a:r>
            </a:p>
            <a:p>
              <a:pPr marL="6350" lvl="1" algn="just">
                <a:lnSpc>
                  <a:spcPct val="150000"/>
                </a:lnSpc>
              </a:pPr>
              <a:r>
                <a:rPr lang="en-US" sz="1800" dirty="0" smtClean="0"/>
                <a:t>                map(</a:t>
              </a:r>
              <a:r>
                <a:rPr lang="en-US" sz="1800" i="1" dirty="0" smtClean="0"/>
                <a:t>function</a:t>
              </a:r>
              <a:r>
                <a:rPr lang="en-US" sz="1800" dirty="0" smtClean="0"/>
                <a:t>, </a:t>
              </a:r>
              <a:r>
                <a:rPr lang="en-US" sz="1800" i="1" dirty="0" err="1" smtClean="0"/>
                <a:t>iterables</a:t>
              </a:r>
              <a:r>
                <a:rPr lang="en-US" sz="1800" dirty="0" smtClean="0"/>
                <a:t>)</a:t>
              </a:r>
              <a:endParaRPr lang="en-IN" sz="1800" dirty="0" smtClean="0">
                <a:solidFill>
                  <a:schemeClr val="dk1"/>
                </a:solidFill>
                <a:latin typeface="Calibri"/>
                <a:ea typeface="Calibri"/>
                <a:cs typeface="Calibri"/>
                <a:sym typeface="Calibri"/>
              </a:endParaRPr>
            </a:p>
            <a:p>
              <a:pPr marL="6350" marR="0" lvl="1" indent="0" algn="just" rtl="0">
                <a:lnSpc>
                  <a:spcPct val="150000"/>
                </a:lnSpc>
                <a:spcBef>
                  <a:spcPts val="0"/>
                </a:spcBef>
                <a:spcAft>
                  <a:spcPts val="0"/>
                </a:spcAft>
                <a:buNone/>
              </a:pPr>
              <a:r>
                <a:rPr lang="en-IN" sz="1750" b="1" i="0" u="none" strike="noStrike" cap="none" dirty="0" smtClean="0">
                  <a:solidFill>
                    <a:schemeClr val="dk1"/>
                  </a:solidFill>
                  <a:latin typeface="Calibri"/>
                  <a:ea typeface="Calibri"/>
                  <a:cs typeface="Calibri"/>
                  <a:sym typeface="Calibri"/>
                </a:rPr>
                <a:t>Example</a:t>
              </a:r>
              <a:r>
                <a:rPr lang="en-IN" sz="1750" b="1" i="0" u="none" strike="noStrike" cap="none" dirty="0">
                  <a:solidFill>
                    <a:schemeClr val="dk1"/>
                  </a:solidFill>
                  <a:latin typeface="Calibri"/>
                  <a:ea typeface="Calibri"/>
                  <a:cs typeface="Calibri"/>
                  <a:sym typeface="Calibri"/>
                </a:rPr>
                <a:t>: </a:t>
              </a:r>
              <a:endParaRPr lang="en-IN" sz="1750" b="1" i="0" u="none" strike="noStrike" cap="none" dirty="0" smtClean="0">
                <a:solidFill>
                  <a:schemeClr val="dk1"/>
                </a:solidFill>
                <a:latin typeface="Calibri"/>
                <a:ea typeface="Calibri"/>
                <a:cs typeface="Calibri"/>
                <a:sym typeface="Calibri"/>
              </a:endParaRPr>
            </a:p>
            <a:p>
              <a:pPr marL="6350" lvl="1" algn="just">
                <a:lnSpc>
                  <a:spcPct val="150000"/>
                </a:lnSpc>
              </a:pPr>
              <a:r>
                <a:rPr lang="en-US" b="1" dirty="0" smtClean="0"/>
                <a:t>import </a:t>
              </a:r>
              <a:r>
                <a:rPr lang="en-US" b="1" dirty="0" err="1" smtClean="0"/>
                <a:t>functools</a:t>
              </a:r>
              <a:endParaRPr lang="en-US" b="1" dirty="0" smtClean="0"/>
            </a:p>
            <a:p>
              <a:pPr marL="6350" lvl="1" algn="just">
                <a:lnSpc>
                  <a:spcPct val="150000"/>
                </a:lnSpc>
              </a:pPr>
              <a:r>
                <a:rPr lang="en-US" b="1" dirty="0" smtClean="0"/>
                <a:t>def </a:t>
              </a:r>
              <a:r>
                <a:rPr lang="en-US" b="1" dirty="0" err="1" smtClean="0"/>
                <a:t>myfunc</a:t>
              </a:r>
              <a:r>
                <a:rPr lang="en-US" b="1" dirty="0" smtClean="0"/>
                <a:t>(a, b):</a:t>
              </a:r>
            </a:p>
            <a:p>
              <a:pPr marL="6350" lvl="1" algn="just">
                <a:lnSpc>
                  <a:spcPct val="150000"/>
                </a:lnSpc>
              </a:pPr>
              <a:r>
                <a:rPr lang="en-US" b="1" dirty="0" smtClean="0"/>
                <a:t>  return a + b</a:t>
              </a:r>
            </a:p>
            <a:p>
              <a:pPr marL="6350" lvl="1" algn="just">
                <a:lnSpc>
                  <a:spcPct val="150000"/>
                </a:lnSpc>
              </a:pPr>
              <a:endParaRPr lang="en-US" b="1" dirty="0" smtClean="0"/>
            </a:p>
            <a:p>
              <a:pPr marL="6350" lvl="1" algn="just">
                <a:lnSpc>
                  <a:spcPct val="150000"/>
                </a:lnSpc>
              </a:pPr>
              <a:r>
                <a:rPr lang="en-US" b="1" dirty="0" smtClean="0"/>
                <a:t>x = map(</a:t>
              </a:r>
              <a:r>
                <a:rPr lang="en-US" b="1" dirty="0" err="1" smtClean="0"/>
                <a:t>myfunc</a:t>
              </a:r>
              <a:r>
                <a:rPr lang="en-US" b="1" dirty="0" smtClean="0"/>
                <a:t>, ('apple', 'banana', 'cherry'), ('orange', 'lemon', 'pineapple'))</a:t>
              </a:r>
            </a:p>
            <a:p>
              <a:pPr marL="6350" lvl="1" algn="just">
                <a:lnSpc>
                  <a:spcPct val="150000"/>
                </a:lnSpc>
              </a:pPr>
              <a:r>
                <a:rPr lang="en-US" b="1" dirty="0" smtClean="0"/>
                <a:t>print(x)</a:t>
              </a:r>
            </a:p>
            <a:p>
              <a:pPr marL="6350" lvl="1" algn="just">
                <a:lnSpc>
                  <a:spcPct val="150000"/>
                </a:lnSpc>
              </a:pPr>
              <a:r>
                <a:rPr lang="en-US" b="1" dirty="0" smtClean="0"/>
                <a:t>print(list(x))</a:t>
              </a:r>
              <a:endParaRPr b="1"/>
            </a:p>
            <a:p>
              <a:pPr marL="0" marR="0" lvl="0" indent="0" algn="just" rtl="0">
                <a:lnSpc>
                  <a:spcPct val="150000"/>
                </a:lnSpc>
                <a:spcBef>
                  <a:spcPts val="0"/>
                </a:spcBef>
                <a:spcAft>
                  <a:spcPts val="0"/>
                </a:spcAft>
                <a:buNone/>
              </a:pPr>
              <a:r>
                <a:rPr lang="en-IN" sz="1750" b="1" dirty="0" smtClean="0">
                  <a:solidFill>
                    <a:schemeClr val="dk1"/>
                  </a:solidFill>
                  <a:latin typeface="Calibri"/>
                  <a:ea typeface="Calibri"/>
                  <a:cs typeface="Calibri"/>
                  <a:sym typeface="Calibri"/>
                </a:rPr>
                <a:t>reduce</a:t>
              </a:r>
              <a:r>
                <a:rPr lang="en-IN" sz="1750" b="1" dirty="0">
                  <a:solidFill>
                    <a:schemeClr val="dk1"/>
                  </a:solidFill>
                  <a:latin typeface="Calibri"/>
                  <a:ea typeface="Calibri"/>
                  <a:cs typeface="Calibri"/>
                  <a:sym typeface="Calibri"/>
                </a:rPr>
                <a:t>()</a:t>
              </a:r>
              <a:endParaRPr/>
            </a:p>
            <a:p>
              <a:pPr marL="357188" marR="0" lvl="0" indent="-357188"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reduce() is another higher order function for performing iterations. It takes functions and collections of items, and then it returns the value of combining the items</a:t>
              </a:r>
              <a:endParaRPr/>
            </a:p>
            <a:p>
              <a:pPr lvl="0" algn="just">
                <a:lnSpc>
                  <a:spcPct val="150000"/>
                </a:lnSpc>
              </a:pPr>
              <a:r>
                <a:rPr lang="en-IN" sz="1750" dirty="0">
                  <a:solidFill>
                    <a:schemeClr val="dk1"/>
                  </a:solidFill>
                  <a:latin typeface="Calibri"/>
                  <a:ea typeface="Calibri"/>
                  <a:cs typeface="Calibri"/>
                  <a:sym typeface="Calibri"/>
                </a:rPr>
                <a:t>Example</a:t>
              </a:r>
              <a:r>
                <a:rPr lang="en-IN" sz="1750" dirty="0" smtClean="0">
                  <a:solidFill>
                    <a:schemeClr val="dk1"/>
                  </a:solidFill>
                  <a:latin typeface="Calibri"/>
                  <a:ea typeface="Calibri"/>
                  <a:cs typeface="Calibri"/>
                  <a:sym typeface="Calibri"/>
                </a:rPr>
                <a:t>:  </a:t>
              </a:r>
              <a:r>
                <a:rPr lang="en-IN" dirty="0" smtClean="0">
                  <a:solidFill>
                    <a:schemeClr val="dk1"/>
                  </a:solidFill>
                  <a:latin typeface="Calibri"/>
                  <a:ea typeface="Calibri"/>
                  <a:cs typeface="Calibri"/>
                  <a:sym typeface="Calibri"/>
                </a:rPr>
                <a:t>sum = reduce(lambda a, x: a + x, [0, 1, 2, 3, 4])</a:t>
              </a:r>
              <a:endParaRPr lang="en-IN" dirty="0" smtClean="0"/>
            </a:p>
            <a:p>
              <a:pPr lvl="0" algn="just">
                <a:lnSpc>
                  <a:spcPct val="150000"/>
                </a:lnSpc>
              </a:pPr>
              <a:r>
                <a:rPr lang="en-IN" dirty="0" smtClean="0">
                  <a:solidFill>
                    <a:schemeClr val="dk1"/>
                  </a:solidFill>
                  <a:latin typeface="Calibri"/>
                  <a:ea typeface="Calibri"/>
                  <a:cs typeface="Calibri"/>
                  <a:sym typeface="Calibri"/>
                </a:rPr>
                <a:t>	print sum		// 10</a:t>
              </a:r>
              <a:endParaRPr lang="en-IN" dirty="0" smtClean="0"/>
            </a:p>
            <a:p>
              <a:pPr marL="0" marR="0" lvl="0" indent="0" algn="just" rtl="0">
                <a:lnSpc>
                  <a:spcPct val="150000"/>
                </a:lnSpc>
                <a:spcBef>
                  <a:spcPts val="0"/>
                </a:spcBef>
                <a:spcAft>
                  <a:spcPts val="0"/>
                </a:spcAft>
                <a:buNone/>
              </a:pPr>
              <a:endParaRPr/>
            </a:p>
            <a:p>
              <a:pPr marL="0" marR="0" lvl="0" indent="0" algn="just" rtl="0">
                <a:lnSpc>
                  <a:spcPct val="150000"/>
                </a:lnSpc>
                <a:spcBef>
                  <a:spcPts val="0"/>
                </a:spcBef>
                <a:spcAft>
                  <a:spcPts val="0"/>
                </a:spcAft>
                <a:buNone/>
              </a:pPr>
              <a:r>
                <a:rPr lang="en-IN" sz="1750" dirty="0">
                  <a:solidFill>
                    <a:schemeClr val="dk1"/>
                  </a:solidFill>
                  <a:latin typeface="Calibri"/>
                  <a:ea typeface="Calibri"/>
                  <a:cs typeface="Calibri"/>
                  <a:sym typeface="Calibri"/>
                </a:rPr>
                <a:t>	</a:t>
              </a:r>
              <a:endParaRPr sz="175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14" name="Google Shape;714;p61"/>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Functions are First-Class and can be Higher-Order						..cont	</a:t>
            </a:r>
            <a:endParaRPr/>
          </a:p>
        </p:txBody>
      </p:sp>
      <p:sp>
        <p:nvSpPr>
          <p:cNvPr id="715" name="Google Shape;715;p6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16" name="Google Shape;716;p61"/>
          <p:cNvGrpSpPr/>
          <p:nvPr/>
        </p:nvGrpSpPr>
        <p:grpSpPr>
          <a:xfrm>
            <a:off x="0" y="586964"/>
            <a:ext cx="12105503" cy="5979175"/>
            <a:chOff x="127862" y="1268442"/>
            <a:chExt cx="9296400" cy="846250"/>
          </a:xfrm>
        </p:grpSpPr>
        <p:sp>
          <p:nvSpPr>
            <p:cNvPr id="717" name="Google Shape;717;p6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18" name="Google Shape;718;p61"/>
            <p:cNvSpPr txBox="1"/>
            <p:nvPr/>
          </p:nvSpPr>
          <p:spPr>
            <a:xfrm>
              <a:off x="209907" y="1272410"/>
              <a:ext cx="9071457" cy="51455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dirty="0">
                  <a:solidFill>
                    <a:schemeClr val="dk1"/>
                  </a:solidFill>
                  <a:latin typeface="Calibri"/>
                  <a:ea typeface="Calibri"/>
                  <a:cs typeface="Calibri"/>
                  <a:sym typeface="Calibri"/>
                </a:rPr>
                <a:t>filter()</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dk1"/>
                  </a:solidFill>
                  <a:latin typeface="Calibri"/>
                  <a:ea typeface="Calibri"/>
                  <a:cs typeface="Calibri"/>
                  <a:sym typeface="Calibri"/>
                </a:rPr>
                <a:t>filter function expects a true or false value to determine if the element should or should not be included in the result collection. Basically, if the call-back expression is true, the filter function will include the element in the result collection. Otherwise, it will </a:t>
              </a:r>
              <a:r>
                <a:rPr lang="en-IN" sz="1750" dirty="0" smtClean="0">
                  <a:solidFill>
                    <a:schemeClr val="dk1"/>
                  </a:solidFill>
                  <a:latin typeface="Calibri"/>
                  <a:ea typeface="Calibri"/>
                  <a:cs typeface="Calibri"/>
                  <a:sym typeface="Calibri"/>
                </a:rPr>
                <a:t>not.</a:t>
              </a:r>
              <a:endParaRPr lang="en-IN" sz="1750"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US" sz="1750" dirty="0" smtClean="0">
                  <a:solidFill>
                    <a:schemeClr val="dk1"/>
                  </a:solidFill>
                  <a:latin typeface="Calibri"/>
                  <a:ea typeface="Calibri"/>
                  <a:cs typeface="Calibri"/>
                  <a:sym typeface="Calibri"/>
                </a:rPr>
                <a:t>filter() Parameters</a:t>
              </a:r>
            </a:p>
            <a:p>
              <a:pPr lvl="0" algn="just">
                <a:lnSpc>
                  <a:spcPct val="150000"/>
                </a:lnSpc>
                <a:buFont typeface="Arial" pitchFamily="34" charset="0"/>
                <a:buChar char="•"/>
              </a:pPr>
              <a:r>
                <a:rPr lang="en-US" sz="1750" dirty="0" smtClean="0">
                  <a:solidFill>
                    <a:schemeClr val="dk1"/>
                  </a:solidFill>
                  <a:latin typeface="Calibri"/>
                  <a:ea typeface="Calibri"/>
                  <a:cs typeface="Calibri"/>
                  <a:sym typeface="Calibri"/>
                </a:rPr>
                <a:t>    filter() method takes two parameters:</a:t>
              </a:r>
            </a:p>
            <a:p>
              <a:pPr lvl="0" algn="just">
                <a:lnSpc>
                  <a:spcPct val="150000"/>
                </a:lnSpc>
              </a:pPr>
              <a:r>
                <a:rPr lang="en-US" sz="1750" dirty="0" smtClean="0">
                  <a:solidFill>
                    <a:schemeClr val="dk1"/>
                  </a:solidFill>
                  <a:latin typeface="Calibri"/>
                  <a:ea typeface="Calibri"/>
                  <a:cs typeface="Calibri"/>
                  <a:sym typeface="Calibri"/>
                </a:rPr>
                <a:t>function - function that tests if elements of an </a:t>
              </a:r>
              <a:r>
                <a:rPr lang="en-US" sz="1750" dirty="0" err="1" smtClean="0">
                  <a:solidFill>
                    <a:schemeClr val="dk1"/>
                  </a:solidFill>
                  <a:latin typeface="Calibri"/>
                  <a:ea typeface="Calibri"/>
                  <a:cs typeface="Calibri"/>
                  <a:sym typeface="Calibri"/>
                </a:rPr>
                <a:t>iterable</a:t>
              </a:r>
              <a:r>
                <a:rPr lang="en-US" sz="1750" dirty="0" smtClean="0">
                  <a:solidFill>
                    <a:schemeClr val="dk1"/>
                  </a:solidFill>
                  <a:latin typeface="Calibri"/>
                  <a:ea typeface="Calibri"/>
                  <a:cs typeface="Calibri"/>
                  <a:sym typeface="Calibri"/>
                </a:rPr>
                <a:t> return true or false</a:t>
              </a:r>
            </a:p>
            <a:p>
              <a:pPr lvl="0" algn="just">
                <a:lnSpc>
                  <a:spcPct val="150000"/>
                </a:lnSpc>
              </a:pPr>
              <a:r>
                <a:rPr lang="en-US" sz="1750" dirty="0" smtClean="0">
                  <a:solidFill>
                    <a:schemeClr val="dk1"/>
                  </a:solidFill>
                  <a:latin typeface="Calibri"/>
                  <a:ea typeface="Calibri"/>
                  <a:cs typeface="Calibri"/>
                  <a:sym typeface="Calibri"/>
                </a:rPr>
                <a:t>If None, the function defaults to Identity function - which returns false if any elements are false</a:t>
              </a:r>
            </a:p>
            <a:p>
              <a:pPr lvl="0" algn="just">
                <a:lnSpc>
                  <a:spcPct val="150000"/>
                </a:lnSpc>
              </a:pPr>
              <a:r>
                <a:rPr lang="en-US" sz="1750" dirty="0" err="1" smtClean="0">
                  <a:solidFill>
                    <a:schemeClr val="dk1"/>
                  </a:solidFill>
                  <a:latin typeface="Calibri"/>
                  <a:ea typeface="Calibri"/>
                  <a:cs typeface="Calibri"/>
                  <a:sym typeface="Calibri"/>
                </a:rPr>
                <a:t>iterable</a:t>
              </a:r>
              <a:r>
                <a:rPr lang="en-US" sz="1750" dirty="0" smtClean="0">
                  <a:solidFill>
                    <a:schemeClr val="dk1"/>
                  </a:solidFill>
                  <a:latin typeface="Calibri"/>
                  <a:ea typeface="Calibri"/>
                  <a:cs typeface="Calibri"/>
                  <a:sym typeface="Calibri"/>
                </a:rPr>
                <a:t> - </a:t>
              </a:r>
              <a:r>
                <a:rPr lang="en-US" sz="1750" dirty="0" err="1" smtClean="0">
                  <a:solidFill>
                    <a:schemeClr val="dk1"/>
                  </a:solidFill>
                  <a:latin typeface="Calibri"/>
                  <a:ea typeface="Calibri"/>
                  <a:cs typeface="Calibri"/>
                  <a:sym typeface="Calibri"/>
                </a:rPr>
                <a:t>iterable</a:t>
              </a:r>
              <a:r>
                <a:rPr lang="en-US" sz="1750" dirty="0" smtClean="0">
                  <a:solidFill>
                    <a:schemeClr val="dk1"/>
                  </a:solidFill>
                  <a:latin typeface="Calibri"/>
                  <a:ea typeface="Calibri"/>
                  <a:cs typeface="Calibri"/>
                  <a:sym typeface="Calibri"/>
                </a:rPr>
                <a:t> which is to be filtered, could be sets, lists, </a:t>
              </a:r>
              <a:r>
                <a:rPr lang="en-US" sz="1750" dirty="0" err="1" smtClean="0">
                  <a:solidFill>
                    <a:schemeClr val="dk1"/>
                  </a:solidFill>
                  <a:latin typeface="Calibri"/>
                  <a:ea typeface="Calibri"/>
                  <a:cs typeface="Calibri"/>
                  <a:sym typeface="Calibri"/>
                </a:rPr>
                <a:t>tuples</a:t>
              </a:r>
              <a:r>
                <a:rPr lang="en-US" sz="1750" dirty="0" smtClean="0">
                  <a:solidFill>
                    <a:schemeClr val="dk1"/>
                  </a:solidFill>
                  <a:latin typeface="Calibri"/>
                  <a:ea typeface="Calibri"/>
                  <a:cs typeface="Calibri"/>
                  <a:sym typeface="Calibri"/>
                </a:rPr>
                <a:t>, or containers of any </a:t>
              </a:r>
              <a:r>
                <a:rPr lang="en-US" sz="1750" dirty="0" err="1" smtClean="0">
                  <a:solidFill>
                    <a:schemeClr val="dk1"/>
                  </a:solidFill>
                  <a:latin typeface="Calibri"/>
                  <a:ea typeface="Calibri"/>
                  <a:cs typeface="Calibri"/>
                  <a:sym typeface="Calibri"/>
                </a:rPr>
                <a:t>iterators</a:t>
              </a:r>
              <a:endParaRPr sz="175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FILTER-EXAMPLE</a:t>
            </a:r>
            <a:endParaRPr lang="en-US" sz="3600" dirty="0"/>
          </a:p>
        </p:txBody>
      </p:sp>
      <p:sp>
        <p:nvSpPr>
          <p:cNvPr id="3" name="Text Placeholder 2"/>
          <p:cNvSpPr>
            <a:spLocks noGrp="1"/>
          </p:cNvSpPr>
          <p:nvPr>
            <p:ph type="body" idx="1"/>
          </p:nvPr>
        </p:nvSpPr>
        <p:spPr/>
        <p:txBody>
          <a:bodyPr>
            <a:noAutofit/>
          </a:bodyPr>
          <a:lstStyle/>
          <a:p>
            <a:pPr>
              <a:buNone/>
            </a:pPr>
            <a:r>
              <a:rPr lang="en-US" sz="1800" dirty="0" smtClean="0"/>
              <a:t># list of letters</a:t>
            </a:r>
          </a:p>
          <a:p>
            <a:pPr>
              <a:buNone/>
            </a:pPr>
            <a:r>
              <a:rPr lang="en-US" sz="2400" dirty="0" smtClean="0"/>
              <a:t>letters = ['a', 'b', 'd', 'e', '</a:t>
            </a:r>
            <a:r>
              <a:rPr lang="en-US" sz="2400" dirty="0" err="1" smtClean="0"/>
              <a:t>i</a:t>
            </a:r>
            <a:r>
              <a:rPr lang="en-US" sz="2400" dirty="0" smtClean="0"/>
              <a:t>', 'j', 'o']</a:t>
            </a:r>
          </a:p>
          <a:p>
            <a:pPr>
              <a:buNone/>
            </a:pPr>
            <a:endParaRPr lang="en-US" sz="2400" dirty="0" smtClean="0"/>
          </a:p>
          <a:p>
            <a:pPr>
              <a:buNone/>
            </a:pPr>
            <a:r>
              <a:rPr lang="en-US" sz="2400" dirty="0" smtClean="0"/>
              <a:t># function that filters vowels</a:t>
            </a:r>
          </a:p>
          <a:p>
            <a:pPr>
              <a:buNone/>
            </a:pPr>
            <a:r>
              <a:rPr lang="en-US" sz="2400" dirty="0" smtClean="0"/>
              <a:t>def </a:t>
            </a:r>
            <a:r>
              <a:rPr lang="en-US" sz="2400" dirty="0" err="1" smtClean="0"/>
              <a:t>filter_vowels</a:t>
            </a:r>
            <a:r>
              <a:rPr lang="en-US" sz="2400" dirty="0" smtClean="0"/>
              <a:t>(letter):</a:t>
            </a:r>
          </a:p>
          <a:p>
            <a:pPr>
              <a:buNone/>
            </a:pPr>
            <a:r>
              <a:rPr lang="en-US" sz="2400" dirty="0" smtClean="0"/>
              <a:t>    vowels = ['a', 'e', '</a:t>
            </a:r>
            <a:r>
              <a:rPr lang="en-US" sz="2400" dirty="0" err="1" smtClean="0"/>
              <a:t>i</a:t>
            </a:r>
            <a:r>
              <a:rPr lang="en-US" sz="2400" dirty="0" smtClean="0"/>
              <a:t>', 'o', 'u']</a:t>
            </a:r>
          </a:p>
          <a:p>
            <a:pPr>
              <a:buNone/>
            </a:pPr>
            <a:endParaRPr lang="en-US" sz="2400" dirty="0" smtClean="0"/>
          </a:p>
          <a:p>
            <a:pPr>
              <a:buNone/>
            </a:pPr>
            <a:r>
              <a:rPr lang="en-US" sz="2400" dirty="0" smtClean="0"/>
              <a:t>    if(letter in vowels):</a:t>
            </a:r>
          </a:p>
          <a:p>
            <a:pPr>
              <a:buNone/>
            </a:pPr>
            <a:r>
              <a:rPr lang="en-US" sz="2400" dirty="0" smtClean="0"/>
              <a:t>        return True</a:t>
            </a:r>
          </a:p>
          <a:p>
            <a:pPr>
              <a:buNone/>
            </a:pPr>
            <a:r>
              <a:rPr lang="en-US" sz="2400" dirty="0" smtClean="0"/>
              <a:t>    else: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FILTER-EXAMPLE</a:t>
            </a:r>
            <a:endParaRPr lang="en-US" sz="3600" dirty="0"/>
          </a:p>
        </p:txBody>
      </p:sp>
      <p:sp>
        <p:nvSpPr>
          <p:cNvPr id="3" name="Text Placeholder 2"/>
          <p:cNvSpPr>
            <a:spLocks noGrp="1"/>
          </p:cNvSpPr>
          <p:nvPr>
            <p:ph type="body" idx="1"/>
          </p:nvPr>
        </p:nvSpPr>
        <p:spPr/>
        <p:txBody>
          <a:bodyPr/>
          <a:lstStyle/>
          <a:p>
            <a:pPr>
              <a:buNone/>
            </a:pPr>
            <a:r>
              <a:rPr lang="en-US" dirty="0" smtClean="0"/>
              <a:t> return False</a:t>
            </a:r>
          </a:p>
          <a:p>
            <a:pPr>
              <a:buNone/>
            </a:pPr>
            <a:endParaRPr lang="en-US" dirty="0" smtClean="0"/>
          </a:p>
          <a:p>
            <a:pPr>
              <a:buNone/>
            </a:pPr>
            <a:r>
              <a:rPr lang="en-US" dirty="0" err="1" smtClean="0"/>
              <a:t>filtered_vowels</a:t>
            </a:r>
            <a:r>
              <a:rPr lang="en-US" dirty="0" smtClean="0"/>
              <a:t> = filter(</a:t>
            </a:r>
            <a:r>
              <a:rPr lang="en-US" dirty="0" err="1" smtClean="0"/>
              <a:t>filter_vowels</a:t>
            </a:r>
            <a:r>
              <a:rPr lang="en-US" dirty="0" smtClean="0"/>
              <a:t>, letters)</a:t>
            </a:r>
          </a:p>
          <a:p>
            <a:pPr>
              <a:buNone/>
            </a:pPr>
            <a:endParaRPr lang="en-US" dirty="0" smtClean="0"/>
          </a:p>
          <a:p>
            <a:pPr>
              <a:buNone/>
            </a:pPr>
            <a:r>
              <a:rPr lang="en-US" dirty="0" smtClean="0"/>
              <a:t>print('The filtered vowels are:')</a:t>
            </a:r>
          </a:p>
          <a:p>
            <a:pPr>
              <a:buNone/>
            </a:pPr>
            <a:r>
              <a:rPr lang="en-US" dirty="0" smtClean="0"/>
              <a:t>for vowel in </a:t>
            </a:r>
            <a:r>
              <a:rPr lang="en-US" dirty="0" err="1" smtClean="0"/>
              <a:t>filtered_vowels</a:t>
            </a:r>
            <a:r>
              <a:rPr lang="en-US" dirty="0" smtClean="0"/>
              <a:t>:</a:t>
            </a:r>
          </a:p>
          <a:p>
            <a:pPr>
              <a:buNone/>
            </a:pPr>
            <a:r>
              <a:rPr lang="en-US" dirty="0" smtClean="0"/>
              <a:t>    print(vowel)</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24" name="Google Shape;724;p62"/>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Functional Programming – Non Strict Evaluation</a:t>
            </a:r>
            <a:endParaRPr/>
          </a:p>
        </p:txBody>
      </p:sp>
      <p:sp>
        <p:nvSpPr>
          <p:cNvPr id="725" name="Google Shape;725;p6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26" name="Google Shape;726;p62"/>
          <p:cNvGrpSpPr/>
          <p:nvPr/>
        </p:nvGrpSpPr>
        <p:grpSpPr>
          <a:xfrm>
            <a:off x="53792" y="573518"/>
            <a:ext cx="12105503" cy="6024938"/>
            <a:chOff x="169170" y="1266539"/>
            <a:chExt cx="9296400" cy="852727"/>
          </a:xfrm>
        </p:grpSpPr>
        <p:sp>
          <p:nvSpPr>
            <p:cNvPr id="727" name="Google Shape;727;p62"/>
            <p:cNvSpPr/>
            <p:nvPr/>
          </p:nvSpPr>
          <p:spPr>
            <a:xfrm>
              <a:off x="169170" y="1266539"/>
              <a:ext cx="9296400" cy="852727"/>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28" name="Google Shape;728;p62"/>
            <p:cNvSpPr txBox="1"/>
            <p:nvPr/>
          </p:nvSpPr>
          <p:spPr>
            <a:xfrm>
              <a:off x="199581" y="1272410"/>
              <a:ext cx="9214355" cy="80042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programming language theory, lazy evaluation, or call-by-need[1] is an evaluation strategy which delays the evaluation of an expression until its value is needed (non-strict evaluation) and which also avoids repeated evaluations </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Allows Functions having variables that have not yet been computed</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In Python, the logical expression operators and, or, and if-then-else are all non-strict. We sometimes call them short-circuit operators because they don't need to evaluate all arguments to determine the resulting value.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The following command snippet shows the and operator's non-strict feature: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0 and print("right")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&gt;&gt;&gt; True and print("right")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Right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When we execute the preceding command snippet, the left-hand side of the and operator is equivalent to False; the right-hand side is not evaluated. When the left-hand side is equivalent to True, the right-hand side is evaluated</a:t>
              </a:r>
              <a:endParaRPr sz="1600">
                <a:solidFill>
                  <a:schemeClr val="dk1"/>
                </a:solidFill>
                <a:latin typeface="Calibri"/>
                <a:ea typeface="Calibri"/>
                <a:cs typeface="Calibri"/>
                <a:sym typeface="Calibri"/>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34" name="Google Shape;734;p63"/>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Functional Programming – lambda calculus</a:t>
            </a:r>
            <a:endParaRPr/>
          </a:p>
        </p:txBody>
      </p:sp>
      <p:sp>
        <p:nvSpPr>
          <p:cNvPr id="735" name="Google Shape;735;p6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36" name="Google Shape;736;p63"/>
          <p:cNvGrpSpPr/>
          <p:nvPr/>
        </p:nvGrpSpPr>
        <p:grpSpPr>
          <a:xfrm>
            <a:off x="0" y="586964"/>
            <a:ext cx="12105503" cy="6018134"/>
            <a:chOff x="127862" y="1268442"/>
            <a:chExt cx="9296400" cy="851764"/>
          </a:xfrm>
        </p:grpSpPr>
        <p:sp>
          <p:nvSpPr>
            <p:cNvPr id="737" name="Google Shape;737;p6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38" name="Google Shape;738;p63"/>
            <p:cNvSpPr txBox="1"/>
            <p:nvPr/>
          </p:nvSpPr>
          <p:spPr>
            <a:xfrm>
              <a:off x="209907" y="1272410"/>
              <a:ext cx="9071457" cy="847796"/>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Lambda expressions in Python and other programming languages have their roots in lambda calculus. Lambda calculus can encode any computation. Functional languages get their origin in mathematical logic and lambda calculus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In Python, we use the lambda keyword to declare an anonymous function, which is why we refer to them as "lambda functions". An anonymous function refers to a function declared with no name.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when you want to pass a function as an argument to higher-order functions, that is, functions that take other functions as their arguments</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Characteristics of Python lambda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 lambda function can take any number of arguments, but they contain only a single expression. An expression is a piece of code executed by the lambda function, which may or may not return any value.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Lambda functions can be used to return function 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Syntactically, lambda functions are restricted to only a single expression.</a:t>
              </a:r>
              <a:endParaRPr/>
            </a:p>
            <a:p>
              <a:pPr marL="0" marR="0" lvl="0" indent="0" algn="just" rtl="0">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spcBef>
                  <a:spcPts val="0"/>
                </a:spcBef>
                <a:spcAft>
                  <a:spcPts val="0"/>
                </a:spcAft>
                <a:buNone/>
              </a:pPr>
              <a:r>
                <a:rPr lang="en-IN" sz="1750" b="1">
                  <a:solidFill>
                    <a:schemeClr val="dk1"/>
                  </a:solidFill>
                  <a:latin typeface="Calibri"/>
                  <a:ea typeface="Calibri"/>
                  <a:cs typeface="Calibri"/>
                  <a:sym typeface="Calibri"/>
                </a:rPr>
                <a:t>Syntax:</a:t>
              </a:r>
              <a:endParaRPr/>
            </a:p>
            <a:p>
              <a:pPr marL="0" marR="0" lvl="0" indent="0" algn="just" rtl="0">
                <a:spcBef>
                  <a:spcPts val="0"/>
                </a:spcBef>
                <a:spcAft>
                  <a:spcPts val="0"/>
                </a:spcAft>
                <a:buNone/>
              </a:pPr>
              <a:r>
                <a:rPr lang="en-IN" sz="1750" b="1">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lambda argument(s): expression</a:t>
              </a:r>
              <a:endParaRPr/>
            </a:p>
            <a:p>
              <a:pPr marL="0" marR="0" lvl="0" indent="0" algn="just" rtl="0">
                <a:spcBef>
                  <a:spcPts val="0"/>
                </a:spcBef>
                <a:spcAft>
                  <a:spcPts val="0"/>
                </a:spcAft>
                <a:buNone/>
              </a:pPr>
              <a:r>
                <a:rPr lang="en-IN" sz="1600" b="1">
                  <a:solidFill>
                    <a:schemeClr val="dk1"/>
                  </a:solidFill>
                  <a:latin typeface="Calibri"/>
                  <a:ea typeface="Calibri"/>
                  <a:cs typeface="Calibri"/>
                  <a:sym typeface="Calibri"/>
                </a:rPr>
                <a:t>Example:</a:t>
              </a:r>
              <a:endParaRPr/>
            </a:p>
            <a:p>
              <a:pPr marL="0" marR="0" lvl="0" indent="0" algn="just" rtl="0">
                <a:spcBef>
                  <a:spcPts val="0"/>
                </a:spcBef>
                <a:spcAft>
                  <a:spcPts val="0"/>
                </a:spcAft>
                <a:buNone/>
              </a:pPr>
              <a:r>
                <a:rPr lang="en-IN" sz="1600" b="1">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remainder = lambda num: num % 2		[(lambda x: x*x)(x) for x in [2,6,9,3,6,4,8]]</a:t>
              </a:r>
              <a:endParaRPr/>
            </a:p>
            <a:p>
              <a:pPr marL="0" marR="0" lvl="0" indent="0" algn="just" rtl="0">
                <a:spcBef>
                  <a:spcPts val="0"/>
                </a:spcBef>
                <a:spcAft>
                  <a:spcPts val="0"/>
                </a:spcAft>
                <a:buNone/>
              </a:pPr>
              <a:r>
                <a:rPr lang="en-IN" sz="1600">
                  <a:solidFill>
                    <a:schemeClr val="dk1"/>
                  </a:solidFill>
                  <a:latin typeface="Calibri"/>
                  <a:ea typeface="Calibri"/>
                  <a:cs typeface="Calibri"/>
                  <a:sym typeface="Calibri"/>
                </a:rPr>
                <a:t>	print(remainder(5))</a:t>
              </a:r>
              <a:endParaRPr sz="1600">
                <a:solidFill>
                  <a:schemeClr val="dk1"/>
                </a:solidFill>
                <a:latin typeface="Calibri"/>
                <a:ea typeface="Calibri"/>
                <a:cs typeface="Calibri"/>
                <a:sym typeface="Calibri"/>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44" name="Google Shape;744;p64"/>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Functional Programming – Closure</a:t>
            </a:r>
            <a:endParaRPr/>
          </a:p>
        </p:txBody>
      </p:sp>
      <p:sp>
        <p:nvSpPr>
          <p:cNvPr id="745" name="Google Shape;745;p6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46" name="Google Shape;746;p64"/>
          <p:cNvGrpSpPr/>
          <p:nvPr/>
        </p:nvGrpSpPr>
        <p:grpSpPr>
          <a:xfrm>
            <a:off x="0" y="586965"/>
            <a:ext cx="12105503" cy="6445180"/>
            <a:chOff x="127862" y="1268442"/>
            <a:chExt cx="9296400" cy="912205"/>
          </a:xfrm>
        </p:grpSpPr>
        <p:sp>
          <p:nvSpPr>
            <p:cNvPr id="747" name="Google Shape;747;p6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48" name="Google Shape;748;p64"/>
            <p:cNvSpPr txBox="1"/>
            <p:nvPr/>
          </p:nvSpPr>
          <p:spPr>
            <a:xfrm>
              <a:off x="209907" y="1272410"/>
              <a:ext cx="9071457" cy="90823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Basically, the method of binding data to a function without actually passing them as parameters is called closure. It is a function object that remembers values in enclosing scopes even if they are not present in memory.</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def counter(start=0, step=1):</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x = [start]</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def _inc():</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x[0] += step</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return x[0]</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return _inc</a:t>
              </a: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c1 = counter()</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c2 = counter(100, -10)</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c1()</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c2()</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90 </a:t>
              </a:r>
              <a:endParaRPr/>
            </a:p>
            <a:p>
              <a:pPr marL="0" marR="0" lvl="0" indent="0" algn="just" rtl="0">
                <a:lnSpc>
                  <a:spcPct val="150000"/>
                </a:lnSpc>
                <a:spcBef>
                  <a:spcPts val="0"/>
                </a:spcBef>
                <a:spcAft>
                  <a:spcPts val="0"/>
                </a:spcAft>
                <a:buNone/>
              </a:pPr>
              <a:endParaRPr sz="1600">
                <a:solidFill>
                  <a:schemeClr val="dk1"/>
                </a:solidFill>
                <a:latin typeface="Calibri"/>
                <a:ea typeface="Calibri"/>
                <a:cs typeface="Calibri"/>
                <a:sym typeface="Calibri"/>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6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54" name="Google Shape;754;p65"/>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Functional Programming in Python</a:t>
            </a:r>
            <a:endParaRPr/>
          </a:p>
        </p:txBody>
      </p:sp>
      <p:sp>
        <p:nvSpPr>
          <p:cNvPr id="755" name="Google Shape;755;p6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56" name="Google Shape;756;p65"/>
          <p:cNvGrpSpPr/>
          <p:nvPr/>
        </p:nvGrpSpPr>
        <p:grpSpPr>
          <a:xfrm>
            <a:off x="0" y="586965"/>
            <a:ext cx="12105503" cy="5979175"/>
            <a:chOff x="127862" y="1268442"/>
            <a:chExt cx="9296400" cy="846250"/>
          </a:xfrm>
        </p:grpSpPr>
        <p:sp>
          <p:nvSpPr>
            <p:cNvPr id="757" name="Google Shape;757;p6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58" name="Google Shape;758;p65"/>
            <p:cNvSpPr txBox="1"/>
            <p:nvPr/>
          </p:nvSpPr>
          <p:spPr>
            <a:xfrm>
              <a:off x="209907" y="1272410"/>
              <a:ext cx="9071457" cy="337131"/>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Functional Programming is a popular programming paradigm closely linked to computer science's mathematical foundations. While there is no strict definition of what constitutes a functional language, we consider them to be languages that use functions to transform data.</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Python is not a functional programming language but it does incorporate some of its concepts alongside other programming paradigms. With Python, it's easy to write code in a functional style, which may provide the best solution for the task at hand.</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6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64" name="Google Shape;764;p66"/>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Pure Functions in Python</a:t>
            </a:r>
            <a:endParaRPr/>
          </a:p>
        </p:txBody>
      </p:sp>
      <p:sp>
        <p:nvSpPr>
          <p:cNvPr id="765" name="Google Shape;765;p6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66" name="Google Shape;766;p66"/>
          <p:cNvGrpSpPr/>
          <p:nvPr/>
        </p:nvGrpSpPr>
        <p:grpSpPr>
          <a:xfrm>
            <a:off x="0" y="586965"/>
            <a:ext cx="12105503" cy="5979175"/>
            <a:chOff x="127862" y="1268442"/>
            <a:chExt cx="9296400" cy="846250"/>
          </a:xfrm>
        </p:grpSpPr>
        <p:sp>
          <p:nvSpPr>
            <p:cNvPr id="767" name="Google Shape;767;p66"/>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68" name="Google Shape;768;p66"/>
            <p:cNvSpPr txBox="1"/>
            <p:nvPr/>
          </p:nvSpPr>
          <p:spPr>
            <a:xfrm>
              <a:off x="209907" y="1272410"/>
              <a:ext cx="9071457" cy="51265"/>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If a function uses an object from a higher scope or random numbers, communicates with files and so on, it might be impure </a:t>
              </a:r>
              <a:endParaRPr/>
            </a:p>
          </p:txBody>
        </p:sp>
      </p:grpSp>
      <p:pic>
        <p:nvPicPr>
          <p:cNvPr id="769" name="Google Shape;769;p66"/>
          <p:cNvPicPr preferRelativeResize="0">
            <a:picLocks noGrp="1"/>
          </p:cNvPicPr>
          <p:nvPr>
            <p:ph type="body" idx="1"/>
          </p:nvPr>
        </p:nvPicPr>
        <p:blipFill rotWithShape="1">
          <a:blip r:embed="rId3">
            <a:alphaModFix/>
          </a:blip>
          <a:srcRect/>
          <a:stretch/>
        </p:blipFill>
        <p:spPr>
          <a:xfrm>
            <a:off x="0" y="1022849"/>
            <a:ext cx="5889812" cy="3576918"/>
          </a:xfrm>
          <a:prstGeom prst="rect">
            <a:avLst/>
          </a:prstGeom>
          <a:noFill/>
          <a:ln>
            <a:noFill/>
          </a:ln>
        </p:spPr>
      </p:pic>
      <p:pic>
        <p:nvPicPr>
          <p:cNvPr id="770" name="Google Shape;770;p66"/>
          <p:cNvPicPr preferRelativeResize="0"/>
          <p:nvPr/>
        </p:nvPicPr>
        <p:blipFill rotWithShape="1">
          <a:blip r:embed="rId4">
            <a:alphaModFix/>
          </a:blip>
          <a:srcRect/>
          <a:stretch/>
        </p:blipFill>
        <p:spPr>
          <a:xfrm>
            <a:off x="6024282" y="2191145"/>
            <a:ext cx="6081222" cy="4295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46" name="Google Shape;146;p7"/>
          <p:cNvGrpSpPr/>
          <p:nvPr/>
        </p:nvGrpSpPr>
        <p:grpSpPr>
          <a:xfrm>
            <a:off x="53788" y="538909"/>
            <a:ext cx="12075459" cy="5820713"/>
            <a:chOff x="193908" y="1281925"/>
            <a:chExt cx="9318899" cy="1927621"/>
          </a:xfrm>
        </p:grpSpPr>
        <p:sp>
          <p:nvSpPr>
            <p:cNvPr id="147" name="Google Shape;147;p7"/>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355600" marR="5080" lvl="0" indent="-342900" algn="just" rtl="0">
                <a:lnSpc>
                  <a:spcPct val="150000"/>
                </a:lnSpc>
                <a:spcBef>
                  <a:spcPts val="0"/>
                </a:spcBef>
                <a:spcAft>
                  <a:spcPts val="0"/>
                </a:spcAft>
                <a:buNone/>
              </a:pPr>
              <a:r>
                <a:rPr lang="en-IN" sz="1700">
                  <a:solidFill>
                    <a:schemeClr val="dk1"/>
                  </a:solidFill>
                  <a:latin typeface="Calibri"/>
                  <a:ea typeface="Calibri"/>
                  <a:cs typeface="Calibri"/>
                  <a:sym typeface="Calibri"/>
                </a:rPr>
                <a:t>How can we study multiple paradigms without studying  multiple languages (since most languages only support  one, or sometimes two paradigms)?</a:t>
              </a:r>
              <a:endParaRPr sz="1700">
                <a:solidFill>
                  <a:schemeClr val="dk1"/>
                </a:solidFill>
                <a:latin typeface="Calibri"/>
                <a:ea typeface="Calibri"/>
                <a:cs typeface="Calibri"/>
                <a:sym typeface="Calibri"/>
              </a:endParaRPr>
            </a:p>
            <a:p>
              <a:pPr marL="355600" marR="158115" lvl="0" indent="-342900" algn="just" rtl="0">
                <a:lnSpc>
                  <a:spcPct val="150000"/>
                </a:lnSpc>
                <a:spcBef>
                  <a:spcPts val="740"/>
                </a:spcBef>
                <a:spcAft>
                  <a:spcPts val="0"/>
                </a:spcAft>
                <a:buClr>
                  <a:schemeClr val="dk1"/>
                </a:buClr>
                <a:buSzPts val="1700"/>
                <a:buFont typeface="Arial"/>
                <a:buChar char="•"/>
              </a:pPr>
              <a:r>
                <a:rPr lang="en-IN" sz="1700">
                  <a:solidFill>
                    <a:schemeClr val="dk1"/>
                  </a:solidFill>
                  <a:latin typeface="Calibri"/>
                  <a:ea typeface="Calibri"/>
                  <a:cs typeface="Calibri"/>
                  <a:sym typeface="Calibri"/>
                </a:rPr>
                <a:t>Each language has its own syntax, its own semantics,  its own system, and its own quirks</a:t>
              </a:r>
              <a:endParaRPr/>
            </a:p>
            <a:p>
              <a:pPr marL="812800" marR="158115" lvl="1" indent="-342900" algn="just" rtl="0">
                <a:lnSpc>
                  <a:spcPct val="150000"/>
                </a:lnSpc>
                <a:spcBef>
                  <a:spcPts val="740"/>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We could pick python language and structure our course around them</a:t>
              </a:r>
              <a:endParaRPr/>
            </a:p>
            <a:p>
              <a:pPr marL="457200" marR="0" lvl="0" indent="-457200" algn="l" rtl="0">
                <a:lnSpc>
                  <a:spcPct val="150000"/>
                </a:lnSpc>
                <a:spcBef>
                  <a:spcPts val="580"/>
                </a:spcBef>
                <a:spcAft>
                  <a:spcPts val="0"/>
                </a:spcAft>
                <a:buClr>
                  <a:schemeClr val="dk1"/>
                </a:buClr>
                <a:buSzPts val="1700"/>
                <a:buFont typeface="Arial"/>
                <a:buChar char="•"/>
              </a:pPr>
              <a:r>
                <a:rPr lang="en-IN" sz="1700">
                  <a:solidFill>
                    <a:schemeClr val="dk1"/>
                  </a:solidFill>
                  <a:latin typeface="Calibri"/>
                  <a:ea typeface="Calibri"/>
                  <a:cs typeface="Calibri"/>
                  <a:sym typeface="Calibri"/>
                </a:rPr>
                <a:t>Each paradigm is a different way of thinking</a:t>
              </a:r>
              <a:endParaRPr/>
            </a:p>
            <a:p>
              <a:pPr marL="914400" marR="0" lvl="1" indent="-457200" algn="l" rtl="0">
                <a:lnSpc>
                  <a:spcPct val="150000"/>
                </a:lnSpc>
                <a:spcBef>
                  <a:spcPts val="580"/>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How can we combine different ways of thinking in one program?</a:t>
              </a:r>
              <a:endParaRPr/>
            </a:p>
            <a:p>
              <a:pPr marL="457200" marR="0" lvl="1" indent="-457200" algn="l" rtl="0">
                <a:lnSpc>
                  <a:spcPct val="150000"/>
                </a:lnSpc>
                <a:spcBef>
                  <a:spcPts val="580"/>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We can do it using the concept of a kernel language</a:t>
              </a:r>
              <a:endParaRPr/>
            </a:p>
            <a:p>
              <a:pPr marL="914400" marR="0" lvl="2" indent="-457200" algn="l" rtl="0">
                <a:lnSpc>
                  <a:spcPct val="150000"/>
                </a:lnSpc>
                <a:spcBef>
                  <a:spcPts val="580"/>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Each paradigm has a simple core language, its kernel language,  that contains its essential concepts</a:t>
              </a:r>
              <a:endParaRPr/>
            </a:p>
            <a:p>
              <a:pPr marL="1371600" marR="0" lvl="3" indent="-457200" algn="l" rtl="0">
                <a:lnSpc>
                  <a:spcPct val="150000"/>
                </a:lnSpc>
                <a:spcBef>
                  <a:spcPts val="580"/>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Every practical language, even if it’s complicated, can be translated  easily into its kernel language</a:t>
              </a:r>
              <a:endParaRPr/>
            </a:p>
            <a:p>
              <a:pPr marL="914400" marR="117475" lvl="0" indent="-457200" algn="l" rtl="0">
                <a:lnSpc>
                  <a:spcPct val="150000"/>
                </a:lnSpc>
                <a:spcBef>
                  <a:spcPts val="420"/>
                </a:spcBef>
                <a:spcAft>
                  <a:spcPts val="0"/>
                </a:spcAft>
                <a:buClr>
                  <a:schemeClr val="dk1"/>
                </a:buClr>
                <a:buSzPts val="1700"/>
                <a:buFont typeface="Arial"/>
                <a:buChar char="•"/>
              </a:pPr>
              <a:r>
                <a:rPr lang="en-IN" sz="1700">
                  <a:solidFill>
                    <a:schemeClr val="dk1"/>
                  </a:solidFill>
                  <a:latin typeface="Calibri"/>
                  <a:ea typeface="Calibri"/>
                  <a:cs typeface="Calibri"/>
                  <a:sym typeface="Calibri"/>
                </a:rPr>
                <a:t>Even very different paradigms have kernel languages that have  much in common; often there is only one concept difference</a:t>
              </a:r>
              <a:endParaRPr sz="1700">
                <a:solidFill>
                  <a:schemeClr val="dk1"/>
                </a:solidFill>
                <a:latin typeface="Calibri"/>
                <a:ea typeface="Calibri"/>
                <a:cs typeface="Calibri"/>
                <a:sym typeface="Calibri"/>
              </a:endParaRPr>
            </a:p>
            <a:p>
              <a:pPr marL="454025" marR="431800" lvl="0" indent="-454025" algn="l" rtl="0">
                <a:lnSpc>
                  <a:spcPct val="150000"/>
                </a:lnSpc>
                <a:spcBef>
                  <a:spcPts val="535"/>
                </a:spcBef>
                <a:spcAft>
                  <a:spcPts val="0"/>
                </a:spcAft>
                <a:buClr>
                  <a:schemeClr val="dk1"/>
                </a:buClr>
                <a:buSzPts val="1700"/>
                <a:buFont typeface="Arial"/>
                <a:buChar char="•"/>
              </a:pPr>
              <a:r>
                <a:rPr lang="en-IN" sz="1700">
                  <a:solidFill>
                    <a:schemeClr val="dk1"/>
                  </a:solidFill>
                  <a:latin typeface="Calibri"/>
                  <a:ea typeface="Calibri"/>
                  <a:cs typeface="Calibri"/>
                  <a:sym typeface="Calibri"/>
                </a:rPr>
                <a:t>We start with a simple kernel language that underlies  our first paradigm, functional programming</a:t>
              </a:r>
              <a:endParaRPr/>
            </a:p>
            <a:p>
              <a:pPr marL="911225" marR="431800" lvl="1" indent="-454025" algn="l" rtl="0">
                <a:lnSpc>
                  <a:spcPct val="150000"/>
                </a:lnSpc>
                <a:spcBef>
                  <a:spcPts val="535"/>
                </a:spcBef>
                <a:spcAft>
                  <a:spcPts val="0"/>
                </a:spcAft>
                <a:buClr>
                  <a:schemeClr val="dk1"/>
                </a:buClr>
                <a:buSzPts val="1700"/>
                <a:buFont typeface="Arial"/>
                <a:buChar char="•"/>
              </a:pPr>
              <a:r>
                <a:rPr lang="en-IN" sz="1700" b="0" i="0" u="none" strike="noStrike" cap="none">
                  <a:solidFill>
                    <a:schemeClr val="dk1"/>
                  </a:solidFill>
                  <a:latin typeface="Calibri"/>
                  <a:ea typeface="Calibri"/>
                  <a:cs typeface="Calibri"/>
                  <a:sym typeface="Calibri"/>
                </a:rPr>
                <a:t>We then add concepts one by one to give the other paradigms</a:t>
              </a:r>
              <a:endParaRPr sz="1700" b="0" i="0" u="none" strike="noStrike" cap="none">
                <a:solidFill>
                  <a:schemeClr val="dk1"/>
                </a:solidFill>
                <a:latin typeface="Calibri"/>
                <a:ea typeface="Calibri"/>
                <a:cs typeface="Calibri"/>
                <a:sym typeface="Calibri"/>
              </a:endParaRPr>
            </a:p>
          </p:txBody>
        </p:sp>
        <p:sp>
          <p:nvSpPr>
            <p:cNvPr id="148" name="Google Shape;148;p7"/>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49" name="Google Shape;149;p7"/>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50" name="Google Shape;150;p7"/>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12700" marR="0" lvl="0" indent="0" algn="l" rtl="0">
              <a:lnSpc>
                <a:spcPct val="232000"/>
              </a:lnSpc>
              <a:spcBef>
                <a:spcPts val="0"/>
              </a:spcBef>
              <a:spcAft>
                <a:spcPts val="0"/>
              </a:spcAft>
              <a:buNone/>
            </a:pPr>
            <a:r>
              <a:rPr lang="en-IN" sz="2000" b="1">
                <a:solidFill>
                  <a:schemeClr val="lt1"/>
                </a:solidFill>
                <a:latin typeface="Calibri"/>
                <a:ea typeface="Calibri"/>
                <a:cs typeface="Calibri"/>
                <a:sym typeface="Calibri"/>
              </a:rPr>
              <a:t>How can we study multiple paradigms?</a:t>
            </a:r>
            <a:r>
              <a:rPr lang="en-IN" sz="2000">
                <a:solidFill>
                  <a:schemeClr val="dk1"/>
                </a:solidFill>
                <a:latin typeface="Calibri"/>
                <a:ea typeface="Calibri"/>
                <a:cs typeface="Calibri"/>
                <a:sym typeface="Calibri"/>
              </a:rPr>
              <a:t> </a:t>
            </a:r>
            <a:r>
              <a:rPr lang="en-IN" sz="2000" b="1">
                <a:solidFill>
                  <a:schemeClr val="lt1"/>
                </a:solidFill>
                <a:latin typeface="Calibri"/>
                <a:ea typeface="Calibri"/>
                <a:cs typeface="Calibri"/>
                <a:sym typeface="Calibri"/>
              </a:rPr>
              <a:t>How can we combine paradigms in a program? </a:t>
            </a:r>
            <a:endParaRPr sz="2000" b="1">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76" name="Google Shape;776;p67"/>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Built-in Higher Order Functions</a:t>
            </a:r>
            <a:endParaRPr/>
          </a:p>
        </p:txBody>
      </p:sp>
      <p:sp>
        <p:nvSpPr>
          <p:cNvPr id="777" name="Google Shape;777;p6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78" name="Google Shape;778;p67"/>
          <p:cNvGrpSpPr/>
          <p:nvPr/>
        </p:nvGrpSpPr>
        <p:grpSpPr>
          <a:xfrm>
            <a:off x="0" y="586965"/>
            <a:ext cx="12105503" cy="5979175"/>
            <a:chOff x="127862" y="1268442"/>
            <a:chExt cx="9296400" cy="846250"/>
          </a:xfrm>
        </p:grpSpPr>
        <p:sp>
          <p:nvSpPr>
            <p:cNvPr id="779" name="Google Shape;779;p6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80" name="Google Shape;780;p67"/>
            <p:cNvSpPr txBox="1"/>
            <p:nvPr/>
          </p:nvSpPr>
          <p:spPr>
            <a:xfrm>
              <a:off x="209907" y="1272410"/>
              <a:ext cx="9071457" cy="62299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Map</a:t>
              </a:r>
              <a:endParaRPr sz="1750" b="1">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map function allows us to apply a function to every element in an iterable object</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Filter</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filter function tests every element in an iterable object with a function that returns either True or False, only keeping those which evaluates to True.</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Combining map and filter</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As each function returns an iterator, and they both accept iterable objects, we can use them together for some really expressive data manipulations!</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List Comprehensions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 popular Python feature that appears prominently in Functional Programming Languages is list comprehensions. Like the map and filter functions, list comprehensions allow us to modify data in a concise, expressive way.</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6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86" name="Google Shape;786;p68"/>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Anonymous Function</a:t>
            </a:r>
            <a:endParaRPr/>
          </a:p>
        </p:txBody>
      </p:sp>
      <p:sp>
        <p:nvSpPr>
          <p:cNvPr id="787" name="Google Shape;787;p6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88" name="Google Shape;788;p68"/>
          <p:cNvGrpSpPr/>
          <p:nvPr/>
        </p:nvGrpSpPr>
        <p:grpSpPr>
          <a:xfrm>
            <a:off x="0" y="586964"/>
            <a:ext cx="12105504" cy="6491345"/>
            <a:chOff x="127862" y="1268442"/>
            <a:chExt cx="9296400" cy="918739"/>
          </a:xfrm>
        </p:grpSpPr>
        <p:sp>
          <p:nvSpPr>
            <p:cNvPr id="789" name="Google Shape;789;p6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90" name="Google Shape;790;p68"/>
            <p:cNvSpPr txBox="1"/>
            <p:nvPr/>
          </p:nvSpPr>
          <p:spPr>
            <a:xfrm>
              <a:off x="209907" y="1272410"/>
              <a:ext cx="9214355" cy="914771"/>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In Python, anonymous function is a function that is defined without a name.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While normal functions are defined using the def keyword, in Python anonymous functions are defined using the lambda keyword.</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 Characteristics of Python lambda functions: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A lambda function can take any number of arguments, but they contain only a single expression. An expression is a piece of code executed by the lambda function, which may or may not return any value.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Lambda functions can be used to return function objects.</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Syntactically, lambda functions are restricted to only a single expression.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Syntax of Lambda Function in python</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lambda arguments: expression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double = lambda x: x * 2				product = lambda x, y : x * y</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print(double(5))					print(product(2, 3))</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 Output: 10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Note:  you want to pass a function as an argument to higher-order functions, that is, functions that take other functions as their arguments.</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96" name="Google Shape;796;p69"/>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map() Function</a:t>
            </a:r>
            <a:endParaRPr/>
          </a:p>
        </p:txBody>
      </p:sp>
      <p:sp>
        <p:nvSpPr>
          <p:cNvPr id="797" name="Google Shape;797;p6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98" name="Google Shape;798;p69"/>
          <p:cNvGrpSpPr/>
          <p:nvPr/>
        </p:nvGrpSpPr>
        <p:grpSpPr>
          <a:xfrm>
            <a:off x="0" y="575468"/>
            <a:ext cx="12105504" cy="5979175"/>
            <a:chOff x="127862" y="1268442"/>
            <a:chExt cx="9296400" cy="846250"/>
          </a:xfrm>
        </p:grpSpPr>
        <p:sp>
          <p:nvSpPr>
            <p:cNvPr id="799" name="Google Shape;799;p6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00" name="Google Shape;800;p69"/>
            <p:cNvSpPr txBox="1"/>
            <p:nvPr/>
          </p:nvSpPr>
          <p:spPr>
            <a:xfrm>
              <a:off x="209907" y="1272410"/>
              <a:ext cx="9214355" cy="51265"/>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a:buNone/>
              </a:pPr>
              <a:endParaRPr sz="1750" b="1">
                <a:solidFill>
                  <a:schemeClr val="dk1"/>
                </a:solidFill>
                <a:latin typeface="Calibri"/>
                <a:ea typeface="Calibri"/>
                <a:cs typeface="Calibri"/>
                <a:sym typeface="Calibri"/>
              </a:endParaRPr>
            </a:p>
          </p:txBody>
        </p:sp>
      </p:grpSp>
      <p:sp>
        <p:nvSpPr>
          <p:cNvPr id="801" name="Google Shape;801;p69"/>
          <p:cNvSpPr txBox="1"/>
          <p:nvPr/>
        </p:nvSpPr>
        <p:spPr>
          <a:xfrm>
            <a:off x="160255" y="625374"/>
            <a:ext cx="5365747" cy="363561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 Map with lambda</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tup= (5, 7, 22, 97, 54, 62, 77, 23, 73, 61)</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newtuple = tuple(map(lambda x: x+3 , tup))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print(newtuple)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//with multiple iterables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list_a = [1, 2, 3]</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list_b = [10, 20, 30]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map(lambda x, y: x + y, list_a, list_b)</a:t>
            </a:r>
            <a:endParaRPr sz="1750">
              <a:solidFill>
                <a:schemeClr val="dk1"/>
              </a:solidFill>
              <a:latin typeface="Calibri"/>
              <a:ea typeface="Calibri"/>
              <a:cs typeface="Calibri"/>
              <a:sym typeface="Calibri"/>
            </a:endParaRPr>
          </a:p>
        </p:txBody>
      </p:sp>
      <p:sp>
        <p:nvSpPr>
          <p:cNvPr id="802" name="Google Shape;802;p69"/>
          <p:cNvSpPr txBox="1"/>
          <p:nvPr/>
        </p:nvSpPr>
        <p:spPr>
          <a:xfrm>
            <a:off x="5341831" y="575468"/>
            <a:ext cx="6887675" cy="323165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 with Map</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from math import sqrt</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map(sqrt, [1, 4, 9, 16])</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[1.0, 2.0, 3.0, 4.0]</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map(str.lower, ['A', 'b', 'C'])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['a', 'b', 'c']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#splitting the input and convert to int using map</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print(list(map(int, input.split(‘ ‘)))</a:t>
            </a:r>
            <a:endParaRPr sz="1750">
              <a:solidFill>
                <a:schemeClr val="dk1"/>
              </a:solidFill>
              <a:latin typeface="Calibri"/>
              <a:ea typeface="Calibri"/>
              <a:cs typeface="Calibri"/>
              <a:sym typeface="Calibri"/>
            </a:endParaRPr>
          </a:p>
        </p:txBody>
      </p:sp>
      <p:pic>
        <p:nvPicPr>
          <p:cNvPr id="803" name="Google Shape;803;p69"/>
          <p:cNvPicPr preferRelativeResize="0"/>
          <p:nvPr/>
        </p:nvPicPr>
        <p:blipFill rotWithShape="1">
          <a:blip r:embed="rId3">
            <a:alphaModFix/>
          </a:blip>
          <a:srcRect/>
          <a:stretch/>
        </p:blipFill>
        <p:spPr>
          <a:xfrm>
            <a:off x="1359778" y="4664941"/>
            <a:ext cx="7649752" cy="184252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7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09" name="Google Shape;809;p70"/>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map() Function</a:t>
            </a:r>
            <a:endParaRPr/>
          </a:p>
        </p:txBody>
      </p:sp>
      <p:sp>
        <p:nvSpPr>
          <p:cNvPr id="810" name="Google Shape;810;p7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11" name="Google Shape;811;p70"/>
          <p:cNvGrpSpPr/>
          <p:nvPr/>
        </p:nvGrpSpPr>
        <p:grpSpPr>
          <a:xfrm>
            <a:off x="53418" y="575468"/>
            <a:ext cx="12105504" cy="5979175"/>
            <a:chOff x="127862" y="1268442"/>
            <a:chExt cx="9296400" cy="846250"/>
          </a:xfrm>
        </p:grpSpPr>
        <p:sp>
          <p:nvSpPr>
            <p:cNvPr id="812" name="Google Shape;812;p7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13" name="Google Shape;813;p70"/>
            <p:cNvSpPr txBox="1"/>
            <p:nvPr/>
          </p:nvSpPr>
          <p:spPr>
            <a:xfrm>
              <a:off x="209907" y="1272410"/>
              <a:ext cx="9214355" cy="285866"/>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map() function is a type of higher-order. As mentioned earlier, this function takes another function as a parameter along with a sequence of iterables and returns an output after applying the function to each iterable present in the sequence.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Syntax:</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	map(function, iterables) </a:t>
              </a:r>
              <a:endParaRPr sz="1750" b="1">
                <a:solidFill>
                  <a:schemeClr val="dk1"/>
                </a:solidFill>
                <a:latin typeface="Calibri"/>
                <a:ea typeface="Calibri"/>
                <a:cs typeface="Calibri"/>
                <a:sym typeface="Calibri"/>
              </a:endParaRPr>
            </a:p>
          </p:txBody>
        </p:sp>
      </p:grpSp>
      <p:sp>
        <p:nvSpPr>
          <p:cNvPr id="814" name="Google Shape;814;p70"/>
          <p:cNvSpPr txBox="1"/>
          <p:nvPr/>
        </p:nvSpPr>
        <p:spPr>
          <a:xfrm>
            <a:off x="53418" y="3112727"/>
            <a:ext cx="5365747" cy="282769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 without Map</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my_pets = ['alfred', 'tabitha', 'william', 'arla']</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uppered_pets =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for pet in my_pets:    </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pet_=pet.upper()    </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uppered_pets.append(pet_)</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print(uppered_pets)</a:t>
            </a:r>
            <a:endParaRPr/>
          </a:p>
        </p:txBody>
      </p:sp>
      <p:sp>
        <p:nvSpPr>
          <p:cNvPr id="815" name="Google Shape;815;p70"/>
          <p:cNvSpPr txBox="1"/>
          <p:nvPr/>
        </p:nvSpPr>
        <p:spPr>
          <a:xfrm>
            <a:off x="5271247" y="3112727"/>
            <a:ext cx="6887675" cy="282769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 with Map</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my_pets = ['alfred', 'tabitha', 'william', 'arla']</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uppered_pets=list(map(str.upper,my_pets)) print(uppered_pets)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//map with multiple list as input</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circle_areas = [3.56773, 5.57668, 4.00914, 56.24241, 9.01344, 32.00013]</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result = list(map(round, circle_areas, range(1,7)))</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print(result)</a:t>
            </a:r>
            <a:endParaRPr/>
          </a:p>
        </p:txBody>
      </p:sp>
    </p:spTree>
    <p:extLst>
      <p:ext uri="{BB962C8B-B14F-4D97-AF65-F5344CB8AC3E}">
        <p14:creationId xmlns:p14="http://schemas.microsoft.com/office/powerpoint/2010/main" val="3982846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7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21" name="Google Shape;821;p71"/>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filter() Function</a:t>
            </a:r>
            <a:endParaRPr/>
          </a:p>
        </p:txBody>
      </p:sp>
      <p:sp>
        <p:nvSpPr>
          <p:cNvPr id="822" name="Google Shape;822;p7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23" name="Google Shape;823;p71"/>
          <p:cNvGrpSpPr/>
          <p:nvPr/>
        </p:nvGrpSpPr>
        <p:grpSpPr>
          <a:xfrm>
            <a:off x="0" y="586966"/>
            <a:ext cx="12105504" cy="6087389"/>
            <a:chOff x="127862" y="1268442"/>
            <a:chExt cx="9296400" cy="861566"/>
          </a:xfrm>
        </p:grpSpPr>
        <p:sp>
          <p:nvSpPr>
            <p:cNvPr id="824" name="Google Shape;824;p7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25" name="Google Shape;825;p71"/>
            <p:cNvSpPr txBox="1"/>
            <p:nvPr/>
          </p:nvSpPr>
          <p:spPr>
            <a:xfrm>
              <a:off x="209907" y="1272410"/>
              <a:ext cx="9214355" cy="857598"/>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filter extracts each element in the sequence for which the function returns True.</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filter(), first of all, requires the function to return boolean values (true or false) and then passes each element in the iterable through the function, "filtering" away those that are false</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Syntax:</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filter(func, iterable)</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The following points are to be noted regarding filter():</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Unlike map(), only one iterable is required.</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func argument is required to return a boolean type. If it doesn't, filter simply returns the iterable passed to it. Also, as only one iterable is required, it's implicit that func must only take one argument.</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filter passes each element in the iterable through func and returns only the ones that evaluate to true. I mean, it's right there in the name -- a "filter".</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isOdd(x): return x % 2 == 1</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filter(isOdd, [1, 2, 3, 4])</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output ---&gt;  [1, 3]</a:t>
              </a:r>
              <a:endParaRPr sz="175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11548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7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31" name="Google Shape;831;p72"/>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filter() Function</a:t>
            </a:r>
            <a:endParaRPr/>
          </a:p>
        </p:txBody>
      </p:sp>
      <p:sp>
        <p:nvSpPr>
          <p:cNvPr id="832" name="Google Shape;832;p7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33" name="Google Shape;833;p72"/>
          <p:cNvGrpSpPr/>
          <p:nvPr/>
        </p:nvGrpSpPr>
        <p:grpSpPr>
          <a:xfrm>
            <a:off x="0" y="586964"/>
            <a:ext cx="12105504" cy="5979174"/>
            <a:chOff x="127862" y="1268442"/>
            <a:chExt cx="9296400" cy="846250"/>
          </a:xfrm>
        </p:grpSpPr>
        <p:sp>
          <p:nvSpPr>
            <p:cNvPr id="834" name="Google Shape;834;p7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35" name="Google Shape;835;p72"/>
            <p:cNvSpPr txBox="1"/>
            <p:nvPr/>
          </p:nvSpPr>
          <p:spPr>
            <a:xfrm>
              <a:off x="209907" y="1272410"/>
              <a:ext cx="9214355" cy="40021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Python 3</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scores = [66, 90, 68, 59, 76, 60, 88, 74, 81, 65]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def is_A_student(score):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return score &gt; 75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over_75 = list(filter(is_A_student, scores))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print(over_75)</a:t>
              </a:r>
              <a:endParaRPr/>
            </a:p>
          </p:txBody>
        </p:sp>
      </p:grpSp>
      <p:pic>
        <p:nvPicPr>
          <p:cNvPr id="836" name="Google Shape;836;p72"/>
          <p:cNvPicPr preferRelativeResize="0"/>
          <p:nvPr/>
        </p:nvPicPr>
        <p:blipFill rotWithShape="1">
          <a:blip r:embed="rId3">
            <a:alphaModFix/>
          </a:blip>
          <a:srcRect/>
          <a:stretch/>
        </p:blipFill>
        <p:spPr>
          <a:xfrm>
            <a:off x="6263249" y="615000"/>
            <a:ext cx="5637400" cy="2218984"/>
          </a:xfrm>
          <a:prstGeom prst="rect">
            <a:avLst/>
          </a:prstGeom>
          <a:noFill/>
          <a:ln>
            <a:noFill/>
          </a:ln>
        </p:spPr>
      </p:pic>
      <p:pic>
        <p:nvPicPr>
          <p:cNvPr id="837" name="Google Shape;837;p72"/>
          <p:cNvPicPr preferRelativeResize="0">
            <a:picLocks noGrp="1"/>
          </p:cNvPicPr>
          <p:nvPr>
            <p:ph type="body" idx="1"/>
          </p:nvPr>
        </p:nvPicPr>
        <p:blipFill rotWithShape="1">
          <a:blip r:embed="rId4">
            <a:alphaModFix/>
          </a:blip>
          <a:srcRect/>
          <a:stretch/>
        </p:blipFill>
        <p:spPr>
          <a:xfrm>
            <a:off x="106837" y="3442695"/>
            <a:ext cx="3806257" cy="3002118"/>
          </a:xfrm>
          <a:prstGeom prst="rect">
            <a:avLst/>
          </a:prstGeom>
          <a:noFill/>
          <a:ln>
            <a:noFill/>
          </a:ln>
        </p:spPr>
      </p:pic>
      <p:pic>
        <p:nvPicPr>
          <p:cNvPr id="838" name="Google Shape;838;p72"/>
          <p:cNvPicPr preferRelativeResize="0"/>
          <p:nvPr/>
        </p:nvPicPr>
        <p:blipFill rotWithShape="1">
          <a:blip r:embed="rId5">
            <a:alphaModFix/>
          </a:blip>
          <a:srcRect/>
          <a:stretch/>
        </p:blipFill>
        <p:spPr>
          <a:xfrm>
            <a:off x="6096000" y="2907969"/>
            <a:ext cx="4571553" cy="3567444"/>
          </a:xfrm>
          <a:prstGeom prst="rect">
            <a:avLst/>
          </a:prstGeom>
          <a:noFill/>
          <a:ln>
            <a:noFill/>
          </a:ln>
        </p:spPr>
      </p:pic>
    </p:spTree>
    <p:extLst>
      <p:ext uri="{BB962C8B-B14F-4D97-AF65-F5344CB8AC3E}">
        <p14:creationId xmlns:p14="http://schemas.microsoft.com/office/powerpoint/2010/main" val="17847293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7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44" name="Google Shape;844;p73"/>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reduce() Function</a:t>
            </a:r>
            <a:endParaRPr/>
          </a:p>
        </p:txBody>
      </p:sp>
      <p:sp>
        <p:nvSpPr>
          <p:cNvPr id="845" name="Google Shape;845;p7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46" name="Google Shape;846;p73"/>
          <p:cNvGrpSpPr/>
          <p:nvPr/>
        </p:nvGrpSpPr>
        <p:grpSpPr>
          <a:xfrm>
            <a:off x="0" y="586967"/>
            <a:ext cx="12105504" cy="5979175"/>
            <a:chOff x="127862" y="1268442"/>
            <a:chExt cx="9296400" cy="846250"/>
          </a:xfrm>
        </p:grpSpPr>
        <p:sp>
          <p:nvSpPr>
            <p:cNvPr id="847" name="Google Shape;847;p7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48" name="Google Shape;848;p73"/>
            <p:cNvSpPr txBox="1"/>
            <p:nvPr/>
          </p:nvSpPr>
          <p:spPr>
            <a:xfrm>
              <a:off x="209907" y="1272410"/>
              <a:ext cx="9214355" cy="800424"/>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reduce, combines the elements of the sequence together, using a binary function. In addition to the function and the list, it also takes an initial value that initializes the reduction, and that ends up being the return value if the list is empty.</a:t>
              </a:r>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The “reduce” function will transform a given list into a single value by applying a given function continuously to all the elements. It basically keeps operating on pairs of elements until there are no more elements left. </a:t>
              </a:r>
              <a:endParaRPr sz="175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750"/>
                <a:buFont typeface="Arial"/>
                <a:buChar char="•"/>
              </a:pPr>
              <a:r>
                <a:rPr lang="en-IN" sz="1750">
                  <a:solidFill>
                    <a:schemeClr val="dk1"/>
                  </a:solidFill>
                  <a:latin typeface="Calibri"/>
                  <a:ea typeface="Calibri"/>
                  <a:cs typeface="Calibri"/>
                  <a:sym typeface="Calibri"/>
                </a:rPr>
                <a:t>reduce applies a function of two arguments cumulatively to the elements of an iterable, optionally starting with an initial argument</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Syntax:</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reduce(func, iterable[, initial])</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reduce(lambda s,x: s+str(x), [1, 2, 3, 4], '')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#output '1234‘</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my_list = [3,8,4,9,5]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reduce(lambda a, b: a * b, my_list)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#output 4320 ( 3*8*4*9*5)</a:t>
              </a:r>
              <a:endParaRPr/>
            </a:p>
          </p:txBody>
        </p:sp>
      </p:grpSp>
      <p:sp>
        <p:nvSpPr>
          <p:cNvPr id="849" name="Google Shape;849;p73"/>
          <p:cNvSpPr txBox="1"/>
          <p:nvPr/>
        </p:nvSpPr>
        <p:spPr>
          <a:xfrm>
            <a:off x="4973242" y="2884126"/>
            <a:ext cx="7207622" cy="363561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from functools import reduce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y = filter(lambda x: (x&gt;=3), (1,2,3,4))</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print(list(y))</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reduce(lambda a,b: a+b,[23,21,45,98])</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nums = [92, 27, 63, 43, 88, 8, 38, 91, 47, 74, 18, 16,</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        29, 21, 60, 27, 62, 59, 86, 56]</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sum = reduce(lambda x, y : x + y, nums) / len(nums)</a:t>
            </a:r>
            <a:endParaRPr sz="175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34602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7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55" name="Google Shape;855;p74"/>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map(), filter() and reduce() Function</a:t>
            </a:r>
            <a:endParaRPr/>
          </a:p>
        </p:txBody>
      </p:sp>
      <p:sp>
        <p:nvSpPr>
          <p:cNvPr id="856" name="Google Shape;856;p7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57" name="Google Shape;857;p74"/>
          <p:cNvGrpSpPr/>
          <p:nvPr/>
        </p:nvGrpSpPr>
        <p:grpSpPr>
          <a:xfrm>
            <a:off x="0" y="586967"/>
            <a:ext cx="12105504" cy="5979175"/>
            <a:chOff x="127862" y="1268442"/>
            <a:chExt cx="9296400" cy="846250"/>
          </a:xfrm>
        </p:grpSpPr>
        <p:sp>
          <p:nvSpPr>
            <p:cNvPr id="858" name="Google Shape;858;p7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59" name="Google Shape;859;p74"/>
            <p:cNvSpPr txBox="1"/>
            <p:nvPr/>
          </p:nvSpPr>
          <p:spPr>
            <a:xfrm>
              <a:off x="209907" y="1272410"/>
              <a:ext cx="9214355" cy="51455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Using filter() within map():</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c = map(lambda x:x+x,filter(lambda x: (x&gt;=3), (1,2,3,4)))</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print(list(c))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Using map() within filter():</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c = filter(lambda x: (x&gt;=3),map(lambda x:x+x, (1,2,3,4))) #lambda x: (x&gt;=3)</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print(list(c))</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Using map() and filter() within reduce():</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d = reduce(lambda x,y: x+y,map(lambda x:x+x,filter(lambda x: (x&gt;=3), (1,2,3,4))))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print(d)</a:t>
              </a:r>
              <a:endParaRPr sz="175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11759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7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65" name="Google Shape;865;p75"/>
          <p:cNvSpPr txBox="1"/>
          <p:nvPr/>
        </p:nvSpPr>
        <p:spPr>
          <a:xfrm>
            <a:off x="89671" y="44591"/>
            <a:ext cx="12015833" cy="55399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map(), filter() and reduce() Function</a:t>
            </a:r>
            <a:endParaRPr/>
          </a:p>
        </p:txBody>
      </p:sp>
      <p:sp>
        <p:nvSpPr>
          <p:cNvPr id="866" name="Google Shape;866;p7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67" name="Google Shape;867;p75"/>
          <p:cNvGrpSpPr/>
          <p:nvPr/>
        </p:nvGrpSpPr>
        <p:grpSpPr>
          <a:xfrm>
            <a:off x="0" y="586967"/>
            <a:ext cx="12105504" cy="5979175"/>
            <a:chOff x="127862" y="1268442"/>
            <a:chExt cx="9296400" cy="846250"/>
          </a:xfrm>
        </p:grpSpPr>
        <p:sp>
          <p:nvSpPr>
            <p:cNvPr id="868" name="Google Shape;868;p7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69" name="Google Shape;869;p75"/>
            <p:cNvSpPr txBox="1"/>
            <p:nvPr/>
          </p:nvSpPr>
          <p:spPr>
            <a:xfrm>
              <a:off x="209907" y="1272410"/>
              <a:ext cx="9214355" cy="74325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from functools import reduce </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 Use map to print the square of each numbers rounded# to two decimal places </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my_floats = [4.35, 6.09, 3.25, 9.77, 2.16, 8.88, 4.59]</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 Use filter to print only the names that are less than or equal to seven letters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my_names = ["olumide", "akinremi", "josiah", "temidayo", "omoseun"]</a:t>
              </a:r>
              <a:endParaRPr/>
            </a:p>
            <a:p>
              <a:pPr marL="0" marR="0" lvl="0" indent="0" algn="just" rtl="0">
                <a:lnSpc>
                  <a:spcPct val="150000"/>
                </a:lnSpc>
                <a:spcBef>
                  <a:spcPts val="0"/>
                </a:spcBef>
                <a:spcAft>
                  <a:spcPts val="0"/>
                </a:spcAft>
                <a:buNone/>
              </a:pPr>
              <a:r>
                <a:rPr lang="en-IN" sz="1750" b="1">
                  <a:solidFill>
                    <a:schemeClr val="dk1"/>
                  </a:solidFill>
                  <a:latin typeface="Calibri"/>
                  <a:ea typeface="Calibri"/>
                  <a:cs typeface="Calibri"/>
                  <a:sym typeface="Calibri"/>
                </a:rPr>
                <a:t># Use reduce to print the product of these numbers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my_numbers = [4, 6, 9, 23, 5]</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map_result = list(map(lambda x: round(x ** 2, 3), my_floats))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filter_result = list(filter(lambda name: len(name) &lt;= 7, my_names))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reduce_result = reduce(lambda num1, num2: num1 * num2, my_numbers)</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print(map_result)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print(filter_result)</a:t>
              </a:r>
              <a:endParaRPr/>
            </a:p>
            <a:p>
              <a:pPr marL="0" marR="0" lvl="0" indent="0" algn="just" rtl="0">
                <a:lnSpc>
                  <a:spcPct val="150000"/>
                </a:lnSpc>
                <a:spcBef>
                  <a:spcPts val="0"/>
                </a:spcBef>
                <a:spcAft>
                  <a:spcPts val="0"/>
                </a:spcAft>
                <a:buNone/>
              </a:pPr>
              <a:r>
                <a:rPr lang="en-IN" sz="1750">
                  <a:solidFill>
                    <a:schemeClr val="dk1"/>
                  </a:solidFill>
                  <a:latin typeface="Calibri"/>
                  <a:ea typeface="Calibri"/>
                  <a:cs typeface="Calibri"/>
                  <a:sym typeface="Calibri"/>
                </a:rPr>
                <a:t>print(reduce_result)</a:t>
              </a:r>
              <a:endParaRPr sz="175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14221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7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75" name="Google Shape;875;p76"/>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 vs Procedure</a:t>
            </a:r>
            <a:endParaRPr/>
          </a:p>
        </p:txBody>
      </p:sp>
      <p:sp>
        <p:nvSpPr>
          <p:cNvPr id="876" name="Google Shape;876;p7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77" name="Google Shape;877;p76"/>
          <p:cNvSpPr/>
          <p:nvPr/>
        </p:nvSpPr>
        <p:spPr>
          <a:xfrm>
            <a:off x="0" y="586967"/>
            <a:ext cx="12105505" cy="5979175"/>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graphicFrame>
        <p:nvGraphicFramePr>
          <p:cNvPr id="878" name="Google Shape;878;p76"/>
          <p:cNvGraphicFramePr/>
          <p:nvPr/>
        </p:nvGraphicFramePr>
        <p:xfrm>
          <a:off x="121023" y="615003"/>
          <a:ext cx="11873725" cy="5926935"/>
        </p:xfrm>
        <a:graphic>
          <a:graphicData uri="http://schemas.openxmlformats.org/drawingml/2006/table">
            <a:tbl>
              <a:tblPr firstRow="1" bandRow="1">
                <a:noFill/>
                <a:tableStyleId>{FAEA97CF-D41C-4979-AF5D-30E2FAEA9296}</a:tableStyleId>
              </a:tblPr>
              <a:tblGrid>
                <a:gridCol w="676650"/>
                <a:gridCol w="5462525"/>
                <a:gridCol w="5734550"/>
              </a:tblGrid>
              <a:tr h="474800">
                <a:tc>
                  <a:txBody>
                    <a:bodyPr/>
                    <a:lstStyle/>
                    <a:p>
                      <a:pPr marL="0" marR="0" lvl="0" indent="0" algn="l" rtl="0">
                        <a:spcBef>
                          <a:spcPts val="0"/>
                        </a:spcBef>
                        <a:spcAft>
                          <a:spcPts val="0"/>
                        </a:spcAft>
                        <a:buNone/>
                      </a:pPr>
                      <a:r>
                        <a:rPr lang="en-IN" sz="1800" b="1" u="none" strike="noStrike" cap="none">
                          <a:latin typeface="Calibri"/>
                          <a:ea typeface="Calibri"/>
                          <a:cs typeface="Calibri"/>
                          <a:sym typeface="Calibri"/>
                        </a:rPr>
                        <a:t>S.No</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a:latin typeface="Calibri"/>
                          <a:ea typeface="Calibri"/>
                          <a:cs typeface="Calibri"/>
                          <a:sym typeface="Calibri"/>
                        </a:rPr>
                        <a:t>Functional Paradigms</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a:latin typeface="Calibri"/>
                          <a:ea typeface="Calibri"/>
                          <a:cs typeface="Calibri"/>
                          <a:sym typeface="Calibri"/>
                        </a:rPr>
                        <a:t>Procedural Paradigm</a:t>
                      </a:r>
                      <a:endParaRPr sz="1800" b="1">
                        <a:latin typeface="Calibri"/>
                        <a:ea typeface="Calibri"/>
                        <a:cs typeface="Calibri"/>
                        <a:sym typeface="Calibri"/>
                      </a:endParaRPr>
                    </a:p>
                  </a:txBody>
                  <a:tcPr marL="91450" marR="91450" marT="45725" marB="45725"/>
                </a:tc>
              </a:tr>
              <a:tr h="872550">
                <a:tc>
                  <a:txBody>
                    <a:bodyPr/>
                    <a:lstStyle/>
                    <a:p>
                      <a:pPr marL="0" marR="0" lvl="0" indent="0" algn="l" rtl="0">
                        <a:spcBef>
                          <a:spcPts val="0"/>
                        </a:spcBef>
                        <a:spcAft>
                          <a:spcPts val="0"/>
                        </a:spcAft>
                        <a:buNone/>
                      </a:pPr>
                      <a:r>
                        <a:rPr lang="en-IN" sz="1800" b="1">
                          <a:latin typeface="Calibri"/>
                          <a:ea typeface="Calibri"/>
                          <a:cs typeface="Calibri"/>
                          <a:sym typeface="Calibri"/>
                        </a:rPr>
                        <a:t>1</a:t>
                      </a:r>
                      <a:endParaRPr sz="1800" b="1">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Treats </a:t>
                      </a:r>
                      <a:r>
                        <a:rPr lang="en-IN" sz="18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computation</a:t>
                      </a:r>
                      <a:r>
                        <a:rPr lang="en-IN" sz="1800" b="0" i="0">
                          <a:solidFill>
                            <a:schemeClr val="dk1"/>
                          </a:solidFill>
                          <a:latin typeface="Calibri"/>
                          <a:ea typeface="Calibri"/>
                          <a:cs typeface="Calibri"/>
                          <a:sym typeface="Calibri"/>
                        </a:rPr>
                        <a:t> as the evaluation of </a:t>
                      </a:r>
                      <a:r>
                        <a:rPr lang="en-IN" sz="1800" b="0" i="0" u="sng" strike="noStrike">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mathematical functions</a:t>
                      </a:r>
                      <a:r>
                        <a:rPr lang="en-IN" sz="1800" b="0" i="0">
                          <a:solidFill>
                            <a:schemeClr val="dk1"/>
                          </a:solidFill>
                          <a:latin typeface="Calibri"/>
                          <a:ea typeface="Calibri"/>
                          <a:cs typeface="Calibri"/>
                          <a:sym typeface="Calibri"/>
                        </a:rPr>
                        <a:t> avoiding </a:t>
                      </a:r>
                      <a:r>
                        <a:rPr lang="en-IN" sz="1800" b="0" i="0" u="sng" strike="noStrike">
                          <a:solidFill>
                            <a:schemeClr val="dk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state</a:t>
                      </a:r>
                      <a:r>
                        <a:rPr lang="en-IN" sz="1800" b="0" i="0">
                          <a:solidFill>
                            <a:schemeClr val="dk1"/>
                          </a:solidFill>
                          <a:latin typeface="Calibri"/>
                          <a:ea typeface="Calibri"/>
                          <a:cs typeface="Calibri"/>
                          <a:sym typeface="Calibri"/>
                        </a:rPr>
                        <a:t> and </a:t>
                      </a:r>
                      <a:r>
                        <a:rPr lang="en-IN" sz="1800" b="0" i="0" u="sng" strike="noStrike">
                          <a:solidFill>
                            <a:schemeClr val="dk1"/>
                          </a:solidFill>
                          <a:latin typeface="Calibri"/>
                          <a:ea typeface="Calibri"/>
                          <a:cs typeface="Calibri"/>
                          <a:sym typeface="Calibri"/>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mutable</a:t>
                      </a:r>
                      <a:r>
                        <a:rPr lang="en-IN" sz="1800" b="0" i="0">
                          <a:solidFill>
                            <a:schemeClr val="dk1"/>
                          </a:solidFill>
                          <a:latin typeface="Calibri"/>
                          <a:ea typeface="Calibri"/>
                          <a:cs typeface="Calibri"/>
                          <a:sym typeface="Calibri"/>
                        </a:rPr>
                        <a:t> data</a:t>
                      </a:r>
                      <a:endParaRPr sz="1800" b="1">
                        <a:latin typeface="Calibri"/>
                        <a:ea typeface="Calibri"/>
                        <a:cs typeface="Calibri"/>
                        <a:sym typeface="Calibri"/>
                      </a:endParaRPr>
                    </a:p>
                    <a:p>
                      <a:pPr marL="0" marR="0" lvl="0" indent="0" algn="l" rtl="0">
                        <a:spcBef>
                          <a:spcPts val="0"/>
                        </a:spcBef>
                        <a:spcAft>
                          <a:spcPts val="0"/>
                        </a:spcAft>
                        <a:buNone/>
                      </a:pP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Derived from structured programming, based on the concept of </a:t>
                      </a:r>
                      <a:r>
                        <a:rPr lang="en-IN" sz="1800" b="0" i="0" u="sng" strike="noStrike">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modular programming</a:t>
                      </a:r>
                      <a:r>
                        <a:rPr lang="en-IN" sz="1800" b="0" i="0">
                          <a:solidFill>
                            <a:schemeClr val="dk1"/>
                          </a:solidFill>
                          <a:latin typeface="Calibri"/>
                          <a:ea typeface="Calibri"/>
                          <a:cs typeface="Calibri"/>
                          <a:sym typeface="Calibri"/>
                        </a:rPr>
                        <a:t> or the </a:t>
                      </a:r>
                      <a:r>
                        <a:rPr lang="en-IN" sz="1800" b="0" i="1">
                          <a:solidFill>
                            <a:schemeClr val="dk1"/>
                          </a:solidFill>
                          <a:latin typeface="Calibri"/>
                          <a:ea typeface="Calibri"/>
                          <a:cs typeface="Calibri"/>
                          <a:sym typeface="Calibri"/>
                        </a:rPr>
                        <a:t>procedure call</a:t>
                      </a:r>
                      <a:endParaRPr/>
                    </a:p>
                  </a:txBody>
                  <a:tcPr marL="91450" marR="91450" marT="45725" marB="45725"/>
                </a:tc>
              </a:tr>
              <a:tr h="883450">
                <a:tc>
                  <a:txBody>
                    <a:bodyPr/>
                    <a:lstStyle/>
                    <a:p>
                      <a:pPr marL="0" marR="0" lvl="0" indent="0" algn="l" rtl="0">
                        <a:spcBef>
                          <a:spcPts val="0"/>
                        </a:spcBef>
                        <a:spcAft>
                          <a:spcPts val="0"/>
                        </a:spcAft>
                        <a:buNone/>
                      </a:pPr>
                      <a:r>
                        <a:rPr lang="en-IN" sz="1800" b="1">
                          <a:latin typeface="Calibri"/>
                          <a:ea typeface="Calibri"/>
                          <a:cs typeface="Calibri"/>
                          <a:sym typeface="Calibri"/>
                        </a:rPr>
                        <a:t>2</a:t>
                      </a:r>
                      <a:endParaRPr sz="1800" b="1">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u="sng" strike="noStrike">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Main traits are Lambda</a:t>
                      </a:r>
                      <a:r>
                        <a:rPr lang="en-IN" sz="1800" b="0" i="0" u="sng" strike="noStrike">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IN" sz="1800" b="0" i="0" u="sng" strike="noStrike">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alculus</a:t>
                      </a:r>
                      <a:r>
                        <a:rPr lang="en-IN" sz="1800" b="0" i="0">
                          <a:solidFill>
                            <a:schemeClr val="dk1"/>
                          </a:solidFill>
                          <a:latin typeface="Calibri"/>
                          <a:ea typeface="Calibri"/>
                          <a:cs typeface="Calibri"/>
                          <a:sym typeface="Calibri"/>
                        </a:rPr>
                        <a:t>, </a:t>
                      </a:r>
                      <a:r>
                        <a:rPr lang="en-IN" sz="1800" b="0" i="0" u="sng" strike="noStrike">
                          <a:solidFill>
                            <a:schemeClr val="dk1"/>
                          </a:solidFill>
                          <a:latin typeface="Calibri"/>
                          <a:ea typeface="Calibri"/>
                          <a:cs typeface="Calibri"/>
                          <a:sym typeface="Calibri"/>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compositionality</a:t>
                      </a:r>
                      <a:r>
                        <a:rPr lang="en-IN" sz="1800" b="0" i="0">
                          <a:solidFill>
                            <a:schemeClr val="dk1"/>
                          </a:solidFill>
                          <a:latin typeface="Calibri"/>
                          <a:ea typeface="Calibri"/>
                          <a:cs typeface="Calibri"/>
                          <a:sym typeface="Calibri"/>
                        </a:rPr>
                        <a:t>, </a:t>
                      </a:r>
                      <a:r>
                        <a:rPr lang="en-IN" sz="1800" b="0" i="0" u="sng" strike="noStrike">
                          <a:solidFill>
                            <a:schemeClr val="dk1"/>
                          </a:solidFill>
                          <a:latin typeface="Calibri"/>
                          <a:ea typeface="Calibri"/>
                          <a:cs typeface="Calibri"/>
                          <a:sym typeface="Calibri"/>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formula</a:t>
                      </a:r>
                      <a:r>
                        <a:rPr lang="en-IN" sz="1800" b="0" i="0">
                          <a:solidFill>
                            <a:schemeClr val="dk1"/>
                          </a:solidFill>
                          <a:latin typeface="Calibri"/>
                          <a:ea typeface="Calibri"/>
                          <a:cs typeface="Calibri"/>
                          <a:sym typeface="Calibri"/>
                        </a:rPr>
                        <a:t>, </a:t>
                      </a:r>
                      <a:r>
                        <a:rPr lang="en-IN" sz="1800" b="0" i="0" u="sng" strike="noStrike">
                          <a:solidFill>
                            <a:schemeClr val="dk1"/>
                          </a:solidFill>
                          <a:latin typeface="Calibri"/>
                          <a:ea typeface="Calibri"/>
                          <a:cs typeface="Calibri"/>
                          <a:sym typeface="Calibri"/>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recursion</a:t>
                      </a:r>
                      <a:r>
                        <a:rPr lang="en-IN" sz="1800" b="0" i="0">
                          <a:solidFill>
                            <a:schemeClr val="dk1"/>
                          </a:solidFill>
                          <a:latin typeface="Calibri"/>
                          <a:ea typeface="Calibri"/>
                          <a:cs typeface="Calibri"/>
                          <a:sym typeface="Calibri"/>
                        </a:rPr>
                        <a:t>, </a:t>
                      </a:r>
                      <a:r>
                        <a:rPr lang="en-IN" sz="1800" b="0" i="0" u="sng">
                          <a:solidFill>
                            <a:schemeClr val="dk1"/>
                          </a:solidFill>
                          <a:latin typeface="Calibri"/>
                          <a:ea typeface="Calibri"/>
                          <a:cs typeface="Calibri"/>
                          <a:sym typeface="Calibri"/>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referential transparency</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Main traits are </a:t>
                      </a:r>
                      <a:r>
                        <a:rPr lang="en-IN" sz="1800" b="0" i="0" u="sng" strike="noStrike">
                          <a:solidFill>
                            <a:schemeClr val="dk1"/>
                          </a:solidFill>
                          <a:latin typeface="Calibri"/>
                          <a:ea typeface="Calibri"/>
                          <a:cs typeface="Calibri"/>
                          <a:sym typeface="Calibri"/>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Local variables</a:t>
                      </a:r>
                      <a:r>
                        <a:rPr lang="en-IN" sz="1800" b="0" i="0">
                          <a:solidFill>
                            <a:schemeClr val="dk1"/>
                          </a:solidFill>
                          <a:latin typeface="Calibri"/>
                          <a:ea typeface="Calibri"/>
                          <a:cs typeface="Calibri"/>
                          <a:sym typeface="Calibri"/>
                        </a:rPr>
                        <a:t>, sequence, selection, </a:t>
                      </a:r>
                      <a:r>
                        <a:rPr lang="en-IN" sz="1800" b="0" i="0" u="sng" strike="noStrike">
                          <a:solidFill>
                            <a:schemeClr val="dk1"/>
                          </a:solidFill>
                          <a:latin typeface="Calibri"/>
                          <a:ea typeface="Calibri"/>
                          <a:cs typeface="Calibri"/>
                          <a:sym typeface="Calibri"/>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iteration</a:t>
                      </a:r>
                      <a:r>
                        <a:rPr lang="en-IN" sz="1800" b="0" i="0">
                          <a:solidFill>
                            <a:schemeClr val="dk1"/>
                          </a:solidFill>
                          <a:latin typeface="Calibri"/>
                          <a:ea typeface="Calibri"/>
                          <a:cs typeface="Calibri"/>
                          <a:sym typeface="Calibri"/>
                        </a:rPr>
                        <a:t>, and </a:t>
                      </a:r>
                      <a:r>
                        <a:rPr lang="en-IN" sz="1800" b="0" i="0" u="sng" strike="noStrike">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modularization</a:t>
                      </a:r>
                      <a:endParaRPr sz="1800" b="1">
                        <a:latin typeface="Calibri"/>
                        <a:ea typeface="Calibri"/>
                        <a:cs typeface="Calibri"/>
                        <a:sym typeface="Calibri"/>
                      </a:endParaRPr>
                    </a:p>
                  </a:txBody>
                  <a:tcPr marL="91450" marR="91450" marT="45725" marB="45725"/>
                </a:tc>
              </a:tr>
              <a:tr h="518550">
                <a:tc>
                  <a:txBody>
                    <a:bodyPr/>
                    <a:lstStyle/>
                    <a:p>
                      <a:pPr marL="0" marR="0" lvl="0" indent="0" algn="l" rtl="0">
                        <a:spcBef>
                          <a:spcPts val="0"/>
                        </a:spcBef>
                        <a:spcAft>
                          <a:spcPts val="0"/>
                        </a:spcAft>
                        <a:buNone/>
                      </a:pPr>
                      <a:r>
                        <a:rPr lang="en-IN" sz="1800" b="1">
                          <a:latin typeface="Calibri"/>
                          <a:ea typeface="Calibri"/>
                          <a:cs typeface="Calibri"/>
                          <a:sym typeface="Calibri"/>
                        </a:rPr>
                        <a:t>3</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i="0">
                          <a:solidFill>
                            <a:schemeClr val="dk1"/>
                          </a:solidFill>
                          <a:latin typeface="Calibri"/>
                          <a:ea typeface="Calibri"/>
                          <a:cs typeface="Calibri"/>
                          <a:sym typeface="Calibri"/>
                        </a:rPr>
                        <a:t>Functional</a:t>
                      </a:r>
                      <a:r>
                        <a:rPr lang="en-IN" sz="1800" b="0" i="0">
                          <a:solidFill>
                            <a:schemeClr val="dk1"/>
                          </a:solidFill>
                          <a:latin typeface="Calibri"/>
                          <a:ea typeface="Calibri"/>
                          <a:cs typeface="Calibri"/>
                          <a:sym typeface="Calibri"/>
                        </a:rPr>
                        <a:t> programming focuses on </a:t>
                      </a:r>
                      <a:r>
                        <a:rPr lang="en-IN" sz="1800" b="1" i="0">
                          <a:solidFill>
                            <a:schemeClr val="dk1"/>
                          </a:solidFill>
                          <a:latin typeface="Calibri"/>
                          <a:ea typeface="Calibri"/>
                          <a:cs typeface="Calibri"/>
                          <a:sym typeface="Calibri"/>
                        </a:rPr>
                        <a:t>expressions</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i="0">
                          <a:solidFill>
                            <a:schemeClr val="dk1"/>
                          </a:solidFill>
                          <a:latin typeface="Calibri"/>
                          <a:ea typeface="Calibri"/>
                          <a:cs typeface="Calibri"/>
                          <a:sym typeface="Calibri"/>
                        </a:rPr>
                        <a:t>Procedural</a:t>
                      </a:r>
                      <a:r>
                        <a:rPr lang="en-IN" sz="1800" b="0" i="0">
                          <a:solidFill>
                            <a:schemeClr val="dk1"/>
                          </a:solidFill>
                          <a:latin typeface="Calibri"/>
                          <a:ea typeface="Calibri"/>
                          <a:cs typeface="Calibri"/>
                          <a:sym typeface="Calibri"/>
                        </a:rPr>
                        <a:t> programming focuses on </a:t>
                      </a:r>
                      <a:r>
                        <a:rPr lang="en-IN" sz="1800" b="1" i="0">
                          <a:solidFill>
                            <a:schemeClr val="dk1"/>
                          </a:solidFill>
                          <a:latin typeface="Calibri"/>
                          <a:ea typeface="Calibri"/>
                          <a:cs typeface="Calibri"/>
                          <a:sym typeface="Calibri"/>
                        </a:rPr>
                        <a:t>statements</a:t>
                      </a:r>
                      <a:endParaRPr sz="1800" b="1">
                        <a:latin typeface="Calibri"/>
                        <a:ea typeface="Calibri"/>
                        <a:cs typeface="Calibri"/>
                        <a:sym typeface="Calibri"/>
                      </a:endParaRPr>
                    </a:p>
                  </a:txBody>
                  <a:tcPr marL="91450" marR="91450" marT="45725" marB="45725"/>
                </a:tc>
              </a:tr>
              <a:tr h="912850">
                <a:tc>
                  <a:txBody>
                    <a:bodyPr/>
                    <a:lstStyle/>
                    <a:p>
                      <a:pPr marL="0" marR="0" lvl="0" indent="0" algn="l" rtl="0">
                        <a:spcBef>
                          <a:spcPts val="0"/>
                        </a:spcBef>
                        <a:spcAft>
                          <a:spcPts val="0"/>
                        </a:spcAft>
                        <a:buNone/>
                      </a:pPr>
                      <a:r>
                        <a:rPr lang="en-IN" sz="1800" b="1">
                          <a:latin typeface="Calibri"/>
                          <a:ea typeface="Calibri"/>
                          <a:cs typeface="Calibri"/>
                          <a:sym typeface="Calibri"/>
                        </a:rPr>
                        <a:t>4</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Often recursive. Always returns the same output for a given input.</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The output of a routine does not always have a direct correlation with the input.</a:t>
                      </a:r>
                      <a:endParaRPr sz="1800" b="1">
                        <a:latin typeface="Calibri"/>
                        <a:ea typeface="Calibri"/>
                        <a:cs typeface="Calibri"/>
                        <a:sym typeface="Calibri"/>
                      </a:endParaRPr>
                    </a:p>
                  </a:txBody>
                  <a:tcPr marL="91450" marR="91450" marT="45725" marB="45725"/>
                </a:tc>
              </a:tr>
              <a:tr h="638975">
                <a:tc>
                  <a:txBody>
                    <a:bodyPr/>
                    <a:lstStyle/>
                    <a:p>
                      <a:pPr marL="0" marR="0" lvl="0" indent="0" algn="l" rtl="0">
                        <a:spcBef>
                          <a:spcPts val="0"/>
                        </a:spcBef>
                        <a:spcAft>
                          <a:spcPts val="0"/>
                        </a:spcAft>
                        <a:buNone/>
                      </a:pPr>
                      <a:r>
                        <a:rPr lang="en-IN" sz="1800" b="1">
                          <a:latin typeface="Calibri"/>
                          <a:ea typeface="Calibri"/>
                          <a:cs typeface="Calibri"/>
                          <a:sym typeface="Calibri"/>
                        </a:rPr>
                        <a:t>5</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Order of evaluation is usually undefined.</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Everything is done in a specific order.</a:t>
                      </a:r>
                      <a:endParaRPr sz="1800" b="1">
                        <a:latin typeface="Calibri"/>
                        <a:ea typeface="Calibri"/>
                        <a:cs typeface="Calibri"/>
                        <a:sym typeface="Calibri"/>
                      </a:endParaRPr>
                    </a:p>
                  </a:txBody>
                  <a:tcPr marL="91450" marR="91450" marT="45725" marB="45725"/>
                </a:tc>
              </a:tr>
              <a:tr h="638975">
                <a:tc>
                  <a:txBody>
                    <a:bodyPr/>
                    <a:lstStyle/>
                    <a:p>
                      <a:pPr marL="0" marR="0" lvl="0" indent="0" algn="l" rtl="0">
                        <a:spcBef>
                          <a:spcPts val="0"/>
                        </a:spcBef>
                        <a:spcAft>
                          <a:spcPts val="0"/>
                        </a:spcAft>
                        <a:buNone/>
                      </a:pPr>
                      <a:r>
                        <a:rPr lang="en-IN" sz="1800" b="1">
                          <a:latin typeface="Calibri"/>
                          <a:ea typeface="Calibri"/>
                          <a:cs typeface="Calibri"/>
                          <a:sym typeface="Calibri"/>
                        </a:rPr>
                        <a:t>6</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Must be stateless. i.e. No operation can have side effects.</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Execution of a routine may have side effects.</a:t>
                      </a:r>
                      <a:endParaRPr sz="1800" b="1">
                        <a:latin typeface="Calibri"/>
                        <a:ea typeface="Calibri"/>
                        <a:cs typeface="Calibri"/>
                        <a:sym typeface="Calibri"/>
                      </a:endParaRPr>
                    </a:p>
                  </a:txBody>
                  <a:tcPr marL="91450" marR="91450" marT="45725" marB="45725"/>
                </a:tc>
              </a:tr>
              <a:tr h="912850">
                <a:tc>
                  <a:txBody>
                    <a:bodyPr/>
                    <a:lstStyle/>
                    <a:p>
                      <a:pPr marL="0" marR="0" lvl="0" indent="0" algn="l" rtl="0">
                        <a:spcBef>
                          <a:spcPts val="0"/>
                        </a:spcBef>
                        <a:spcAft>
                          <a:spcPts val="0"/>
                        </a:spcAft>
                        <a:buNone/>
                      </a:pPr>
                      <a:r>
                        <a:rPr lang="en-IN" sz="1800" b="1">
                          <a:latin typeface="Calibri"/>
                          <a:ea typeface="Calibri"/>
                          <a:cs typeface="Calibri"/>
                          <a:sym typeface="Calibri"/>
                        </a:rPr>
                        <a:t>7</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Good fit for parallel execution, Tends to  emphasize a divide and conquer approach.</a:t>
                      </a:r>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Tends to emphasize implementing solutions in a linear fashion.</a:t>
                      </a:r>
                      <a:endParaRPr sz="1800" b="1">
                        <a:latin typeface="Calibri"/>
                        <a:ea typeface="Calibri"/>
                        <a:cs typeface="Calibri"/>
                        <a:sym typeface="Calibri"/>
                      </a:endParaRPr>
                    </a:p>
                  </a:txBody>
                  <a:tcPr marL="91450" marR="91450" marT="45725" marB="45725"/>
                </a:tc>
              </a:tr>
            </a:tbl>
          </a:graphicData>
        </a:graphic>
      </p:graphicFrame>
    </p:spTree>
    <p:extLst>
      <p:ext uri="{BB962C8B-B14F-4D97-AF65-F5344CB8AC3E}">
        <p14:creationId xmlns:p14="http://schemas.microsoft.com/office/powerpoint/2010/main" val="195030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56" name="Google Shape;156;p8"/>
          <p:cNvGrpSpPr/>
          <p:nvPr/>
        </p:nvGrpSpPr>
        <p:grpSpPr>
          <a:xfrm>
            <a:off x="53788" y="538909"/>
            <a:ext cx="12075459" cy="5820713"/>
            <a:chOff x="193908" y="1281925"/>
            <a:chExt cx="9318899" cy="1927621"/>
          </a:xfrm>
        </p:grpSpPr>
        <p:sp>
          <p:nvSpPr>
            <p:cNvPr id="157" name="Google Shape;157;p8"/>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463550" marR="0" lvl="0" indent="-46355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 </a:t>
              </a:r>
              <a:r>
                <a:rPr lang="en-IN" sz="1800" b="1" i="1">
                  <a:solidFill>
                    <a:schemeClr val="dk1"/>
                  </a:solidFill>
                  <a:latin typeface="Calibri"/>
                  <a:ea typeface="Calibri"/>
                  <a:cs typeface="Calibri"/>
                  <a:sym typeface="Calibri"/>
                </a:rPr>
                <a:t>programming language is an artificial language</a:t>
              </a:r>
              <a:r>
                <a:rPr lang="en-IN" sz="1800">
                  <a:solidFill>
                    <a:schemeClr val="dk1"/>
                  </a:solidFill>
                  <a:latin typeface="Calibri"/>
                  <a:ea typeface="Calibri"/>
                  <a:cs typeface="Calibri"/>
                  <a:sym typeface="Calibri"/>
                </a:rPr>
                <a:t> designed to communicate</a:t>
              </a:r>
              <a:endParaRPr/>
            </a:p>
            <a:p>
              <a:pPr marL="920750" marR="0" lvl="1" indent="-463550"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instructions to a machine, e.g., computer</a:t>
              </a:r>
              <a:endParaRPr/>
            </a:p>
            <a:p>
              <a:pPr marL="920750" marR="0" lvl="1" indent="-463550" algn="l" rtl="0">
                <a:lnSpc>
                  <a:spcPct val="15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463550" marR="0" lvl="0" indent="-463550"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earliest programming languages preceded the invention of the computer</a:t>
              </a:r>
              <a:endParaRPr/>
            </a:p>
            <a:p>
              <a:pPr marL="920750" marR="0" lvl="1" indent="-463550"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e.g., used to direct the behavior of machines such as Jacquard looms and player pianos.</a:t>
              </a:r>
              <a:endParaRPr/>
            </a:p>
            <a:p>
              <a:pPr marL="920750" marR="0" lvl="1" indent="-463550" algn="l" rtl="0">
                <a:lnSpc>
                  <a:spcPct val="15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463550" marR="0" lvl="0" indent="-463550" algn="l" rtl="0">
                <a:lnSpc>
                  <a:spcPct val="150000"/>
                </a:lnSpc>
                <a:spcBef>
                  <a:spcPts val="0"/>
                </a:spcBef>
                <a:spcAft>
                  <a:spcPts val="0"/>
                </a:spcAft>
                <a:buClr>
                  <a:schemeClr val="dk1"/>
                </a:buClr>
                <a:buSzPts val="1800"/>
                <a:buFont typeface="Arial"/>
                <a:buChar char="•"/>
              </a:pPr>
              <a:r>
                <a:rPr lang="en-IN" sz="1800" i="1">
                  <a:solidFill>
                    <a:schemeClr val="dk1"/>
                  </a:solidFill>
                  <a:latin typeface="Calibri"/>
                  <a:ea typeface="Calibri"/>
                  <a:cs typeface="Calibri"/>
                  <a:sym typeface="Calibri"/>
                </a:rPr>
                <a:t>“Programming languages are the </a:t>
              </a:r>
              <a:r>
                <a:rPr lang="en-IN" sz="1800" b="1" i="1">
                  <a:solidFill>
                    <a:schemeClr val="dk1"/>
                  </a:solidFill>
                  <a:latin typeface="Calibri"/>
                  <a:ea typeface="Calibri"/>
                  <a:cs typeface="Calibri"/>
                  <a:sym typeface="Calibri"/>
                </a:rPr>
                <a:t>least usable, but most powerful human-computer interfaces </a:t>
              </a:r>
              <a:r>
                <a:rPr lang="en-IN" sz="1800" i="1">
                  <a:solidFill>
                    <a:schemeClr val="dk1"/>
                  </a:solidFill>
                  <a:latin typeface="Calibri"/>
                  <a:ea typeface="Calibri"/>
                  <a:cs typeface="Calibri"/>
                  <a:sym typeface="Calibri"/>
                </a:rPr>
                <a:t>ever invented”</a:t>
              </a:r>
              <a:endParaRPr/>
            </a:p>
            <a:p>
              <a:pPr marL="463550" marR="0" lvl="0" indent="-349250" algn="l" rtl="0">
                <a:lnSpc>
                  <a:spcPct val="150000"/>
                </a:lnSpc>
                <a:spcBef>
                  <a:spcPts val="0"/>
                </a:spcBef>
                <a:spcAft>
                  <a:spcPts val="0"/>
                </a:spcAft>
                <a:buClr>
                  <a:schemeClr val="dk1"/>
                </a:buClr>
                <a:buSzPts val="1800"/>
                <a:buFont typeface="Arial"/>
                <a:buNone/>
              </a:pPr>
              <a:endParaRPr sz="1800" i="1">
                <a:solidFill>
                  <a:schemeClr val="dk1"/>
                </a:solidFill>
                <a:latin typeface="Calibri"/>
                <a:ea typeface="Calibri"/>
                <a:cs typeface="Calibri"/>
                <a:sym typeface="Calibri"/>
              </a:endParaRPr>
            </a:p>
            <a:p>
              <a:pPr marL="463550" marR="0" lvl="0" indent="-349250"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58" name="Google Shape;158;p8"/>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59" name="Google Shape;159;p8"/>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60" name="Google Shape;160;p8"/>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Introduction to Programming Languages</a:t>
            </a:r>
            <a:endParaRPr sz="2000" b="1">
              <a:solidFill>
                <a:schemeClr val="lt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7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84" name="Google Shape;884;p77"/>
          <p:cNvSpPr txBox="1"/>
          <p:nvPr/>
        </p:nvSpPr>
        <p:spPr>
          <a:xfrm>
            <a:off x="89671" y="44591"/>
            <a:ext cx="12015833" cy="49673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2400" b="1">
                <a:solidFill>
                  <a:schemeClr val="dk1"/>
                </a:solidFill>
                <a:latin typeface="Calibri"/>
                <a:ea typeface="Calibri"/>
                <a:cs typeface="Calibri"/>
                <a:sym typeface="Calibri"/>
              </a:rPr>
              <a:t>Function vs Object Oriented</a:t>
            </a:r>
            <a:endParaRPr/>
          </a:p>
        </p:txBody>
      </p:sp>
      <p:sp>
        <p:nvSpPr>
          <p:cNvPr id="885" name="Google Shape;885;p7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86" name="Google Shape;886;p77"/>
          <p:cNvSpPr/>
          <p:nvPr/>
        </p:nvSpPr>
        <p:spPr>
          <a:xfrm>
            <a:off x="0" y="586967"/>
            <a:ext cx="12105505" cy="5979175"/>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graphicFrame>
        <p:nvGraphicFramePr>
          <p:cNvPr id="887" name="Google Shape;887;p77"/>
          <p:cNvGraphicFramePr/>
          <p:nvPr/>
        </p:nvGraphicFramePr>
        <p:xfrm>
          <a:off x="89670" y="838201"/>
          <a:ext cx="11891675" cy="5118825"/>
        </p:xfrm>
        <a:graphic>
          <a:graphicData uri="http://schemas.openxmlformats.org/drawingml/2006/table">
            <a:tbl>
              <a:tblPr firstRow="1" bandRow="1">
                <a:noFill/>
                <a:tableStyleId>{FAEA97CF-D41C-4979-AF5D-30E2FAEA9296}</a:tableStyleId>
              </a:tblPr>
              <a:tblGrid>
                <a:gridCol w="766150"/>
                <a:gridCol w="5574425"/>
                <a:gridCol w="5551100"/>
              </a:tblGrid>
              <a:tr h="446250">
                <a:tc>
                  <a:txBody>
                    <a:bodyPr/>
                    <a:lstStyle/>
                    <a:p>
                      <a:pPr marL="0" marR="0" lvl="0" indent="0" algn="l" rtl="0">
                        <a:spcBef>
                          <a:spcPts val="0"/>
                        </a:spcBef>
                        <a:spcAft>
                          <a:spcPts val="0"/>
                        </a:spcAft>
                        <a:buNone/>
                      </a:pPr>
                      <a:r>
                        <a:rPr lang="en-IN" sz="1800" b="1">
                          <a:latin typeface="Calibri"/>
                          <a:ea typeface="Calibri"/>
                          <a:cs typeface="Calibri"/>
                          <a:sym typeface="Calibri"/>
                        </a:rPr>
                        <a:t>S.No</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a:latin typeface="Calibri"/>
                          <a:ea typeface="Calibri"/>
                          <a:cs typeface="Calibri"/>
                          <a:sym typeface="Calibri"/>
                        </a:rPr>
                        <a:t>Functional Paradigms</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1">
                          <a:latin typeface="Calibri"/>
                          <a:ea typeface="Calibri"/>
                          <a:cs typeface="Calibri"/>
                          <a:sym typeface="Calibri"/>
                        </a:rPr>
                        <a:t>Object Oriented Paradigm</a:t>
                      </a:r>
                      <a:endParaRPr sz="1800" b="1">
                        <a:latin typeface="Calibri"/>
                        <a:ea typeface="Calibri"/>
                        <a:cs typeface="Calibri"/>
                        <a:sym typeface="Calibri"/>
                      </a:endParaRPr>
                    </a:p>
                  </a:txBody>
                  <a:tcPr marL="91450" marR="91450" marT="45725" marB="45725"/>
                </a:tc>
              </a:tr>
              <a:tr h="578850">
                <a:tc>
                  <a:txBody>
                    <a:bodyPr/>
                    <a:lstStyle/>
                    <a:p>
                      <a:pPr marL="0" marR="0" lvl="0" indent="0" algn="l" rtl="0">
                        <a:spcBef>
                          <a:spcPts val="0"/>
                        </a:spcBef>
                        <a:spcAft>
                          <a:spcPts val="0"/>
                        </a:spcAft>
                        <a:buNone/>
                      </a:pPr>
                      <a:r>
                        <a:rPr lang="en-IN" sz="1800" b="1">
                          <a:latin typeface="Calibri"/>
                          <a:ea typeface="Calibri"/>
                          <a:cs typeface="Calibri"/>
                          <a:sym typeface="Calibri"/>
                        </a:rPr>
                        <a:t>1</a:t>
                      </a:r>
                      <a:endParaRPr sz="1800" b="1">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FP uses Immutable data.</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OOP uses Mutable data.</a:t>
                      </a:r>
                      <a:endParaRPr sz="1800" b="0" i="1">
                        <a:solidFill>
                          <a:schemeClr val="dk1"/>
                        </a:solidFill>
                        <a:latin typeface="Calibri"/>
                        <a:ea typeface="Calibri"/>
                        <a:cs typeface="Calibri"/>
                        <a:sym typeface="Calibri"/>
                      </a:endParaRPr>
                    </a:p>
                  </a:txBody>
                  <a:tcPr marL="91450" marR="91450" marT="45725" marB="45725"/>
                </a:tc>
              </a:tr>
              <a:tr h="643550">
                <a:tc>
                  <a:txBody>
                    <a:bodyPr/>
                    <a:lstStyle/>
                    <a:p>
                      <a:pPr marL="0" marR="0" lvl="0" indent="0" algn="l" rtl="0">
                        <a:spcBef>
                          <a:spcPts val="0"/>
                        </a:spcBef>
                        <a:spcAft>
                          <a:spcPts val="0"/>
                        </a:spcAft>
                        <a:buNone/>
                      </a:pPr>
                      <a:r>
                        <a:rPr lang="en-IN" sz="1800" b="1">
                          <a:latin typeface="Calibri"/>
                          <a:ea typeface="Calibri"/>
                          <a:cs typeface="Calibri"/>
                          <a:sym typeface="Calibri"/>
                        </a:rPr>
                        <a:t>2</a:t>
                      </a:r>
                      <a:endParaRPr sz="1800" b="1">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Follows Declarative Programming based Model.</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Follows Imperative Programming Model.</a:t>
                      </a:r>
                      <a:endParaRPr sz="1800" b="1">
                        <a:latin typeface="Calibri"/>
                        <a:ea typeface="Calibri"/>
                        <a:cs typeface="Calibri"/>
                        <a:sym typeface="Calibri"/>
                      </a:endParaRPr>
                    </a:p>
                  </a:txBody>
                  <a:tcPr marL="91450" marR="91450" marT="45725" marB="45725"/>
                </a:tc>
              </a:tr>
              <a:tr h="643550">
                <a:tc>
                  <a:txBody>
                    <a:bodyPr/>
                    <a:lstStyle/>
                    <a:p>
                      <a:pPr marL="0" marR="0" lvl="0" indent="0" algn="l" rtl="0">
                        <a:spcBef>
                          <a:spcPts val="0"/>
                        </a:spcBef>
                        <a:spcAft>
                          <a:spcPts val="0"/>
                        </a:spcAft>
                        <a:buNone/>
                      </a:pPr>
                      <a:r>
                        <a:rPr lang="en-IN" sz="1800" b="1">
                          <a:latin typeface="Calibri"/>
                          <a:ea typeface="Calibri"/>
                          <a:cs typeface="Calibri"/>
                          <a:sym typeface="Calibri"/>
                        </a:rPr>
                        <a:t>3</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What it focuses is on: "What you are doing. in the programme."</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What it focuses is on "How you are doing your programming."</a:t>
                      </a:r>
                      <a:endParaRPr sz="1800" b="1">
                        <a:latin typeface="Calibri"/>
                        <a:ea typeface="Calibri"/>
                        <a:cs typeface="Calibri"/>
                        <a:sym typeface="Calibri"/>
                      </a:endParaRPr>
                    </a:p>
                  </a:txBody>
                  <a:tcPr marL="91450" marR="91450" marT="45725" marB="45725"/>
                </a:tc>
              </a:tr>
              <a:tr h="367750">
                <a:tc>
                  <a:txBody>
                    <a:bodyPr/>
                    <a:lstStyle/>
                    <a:p>
                      <a:pPr marL="0" marR="0" lvl="0" indent="0" algn="l" rtl="0">
                        <a:spcBef>
                          <a:spcPts val="0"/>
                        </a:spcBef>
                        <a:spcAft>
                          <a:spcPts val="0"/>
                        </a:spcAft>
                        <a:buNone/>
                      </a:pPr>
                      <a:r>
                        <a:rPr lang="en-IN" sz="1800" b="1">
                          <a:latin typeface="Calibri"/>
                          <a:ea typeface="Calibri"/>
                          <a:cs typeface="Calibri"/>
                          <a:sym typeface="Calibri"/>
                        </a:rPr>
                        <a:t>4</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Supports Parallel Programming.</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No supports for Parallel Programming.</a:t>
                      </a:r>
                      <a:endParaRPr sz="1800" b="1">
                        <a:latin typeface="Calibri"/>
                        <a:ea typeface="Calibri"/>
                        <a:cs typeface="Calibri"/>
                        <a:sym typeface="Calibri"/>
                      </a:endParaRPr>
                    </a:p>
                  </a:txBody>
                  <a:tcPr marL="91450" marR="91450" marT="45725" marB="45725"/>
                </a:tc>
              </a:tr>
              <a:tr h="367750">
                <a:tc>
                  <a:txBody>
                    <a:bodyPr/>
                    <a:lstStyle/>
                    <a:p>
                      <a:pPr marL="0" marR="0" lvl="0" indent="0" algn="l" rtl="0">
                        <a:spcBef>
                          <a:spcPts val="0"/>
                        </a:spcBef>
                        <a:spcAft>
                          <a:spcPts val="0"/>
                        </a:spcAft>
                        <a:buNone/>
                      </a:pPr>
                      <a:r>
                        <a:rPr lang="en-IN" sz="1800" b="1">
                          <a:latin typeface="Calibri"/>
                          <a:ea typeface="Calibri"/>
                          <a:cs typeface="Calibri"/>
                          <a:sym typeface="Calibri"/>
                        </a:rPr>
                        <a:t>5</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Its functions have no-side effects.</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Method can produce many side effects.</a:t>
                      </a:r>
                      <a:endParaRPr sz="1800" b="1">
                        <a:latin typeface="Calibri"/>
                        <a:ea typeface="Calibri"/>
                        <a:cs typeface="Calibri"/>
                        <a:sym typeface="Calibri"/>
                      </a:endParaRPr>
                    </a:p>
                  </a:txBody>
                  <a:tcPr marL="91450" marR="91450" marT="45725" marB="45725"/>
                </a:tc>
              </a:tr>
              <a:tr h="643550">
                <a:tc>
                  <a:txBody>
                    <a:bodyPr/>
                    <a:lstStyle/>
                    <a:p>
                      <a:pPr marL="0" marR="0" lvl="0" indent="0" algn="l" rtl="0">
                        <a:spcBef>
                          <a:spcPts val="0"/>
                        </a:spcBef>
                        <a:spcAft>
                          <a:spcPts val="0"/>
                        </a:spcAft>
                        <a:buNone/>
                      </a:pPr>
                      <a:r>
                        <a:rPr lang="en-IN" sz="1800" b="1">
                          <a:latin typeface="Calibri"/>
                          <a:ea typeface="Calibri"/>
                          <a:cs typeface="Calibri"/>
                          <a:sym typeface="Calibri"/>
                        </a:rPr>
                        <a:t>6</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Flow Control is performed using function calls &amp; function calls with recursion.</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Flow control process is conducted using loops and conditional statements.</a:t>
                      </a:r>
                      <a:endParaRPr sz="1800" b="1">
                        <a:latin typeface="Calibri"/>
                        <a:ea typeface="Calibri"/>
                        <a:cs typeface="Calibri"/>
                        <a:sym typeface="Calibri"/>
                      </a:endParaRPr>
                    </a:p>
                  </a:txBody>
                  <a:tcPr marL="91450" marR="91450" marT="45725" marB="45725"/>
                </a:tc>
              </a:tr>
              <a:tr h="569650">
                <a:tc>
                  <a:txBody>
                    <a:bodyPr/>
                    <a:lstStyle/>
                    <a:p>
                      <a:pPr marL="0" marR="0" lvl="0" indent="0" algn="l" rtl="0">
                        <a:spcBef>
                          <a:spcPts val="0"/>
                        </a:spcBef>
                        <a:spcAft>
                          <a:spcPts val="0"/>
                        </a:spcAft>
                        <a:buNone/>
                      </a:pPr>
                      <a:r>
                        <a:rPr lang="en-IN" sz="1800" b="1">
                          <a:latin typeface="Calibri"/>
                          <a:ea typeface="Calibri"/>
                          <a:cs typeface="Calibri"/>
                          <a:sym typeface="Calibri"/>
                        </a:rPr>
                        <a:t>7</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Execution order of statements is not very important.</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Execution order of statements is important.</a:t>
                      </a:r>
                      <a:endParaRPr sz="1800" b="1">
                        <a:latin typeface="Calibri"/>
                        <a:ea typeface="Calibri"/>
                        <a:cs typeface="Calibri"/>
                        <a:sym typeface="Calibri"/>
                      </a:endParaRPr>
                    </a:p>
                  </a:txBody>
                  <a:tcPr marL="91450" marR="91450" marT="45725" marB="45725"/>
                </a:tc>
              </a:tr>
              <a:tr h="857925">
                <a:tc>
                  <a:txBody>
                    <a:bodyPr/>
                    <a:lstStyle/>
                    <a:p>
                      <a:pPr marL="0" marR="0" lvl="0" indent="0" algn="l" rtl="0">
                        <a:spcBef>
                          <a:spcPts val="0"/>
                        </a:spcBef>
                        <a:spcAft>
                          <a:spcPts val="0"/>
                        </a:spcAft>
                        <a:buNone/>
                      </a:pPr>
                      <a:r>
                        <a:rPr lang="en-IN" sz="1800" b="1">
                          <a:latin typeface="Calibri"/>
                          <a:ea typeface="Calibri"/>
                          <a:cs typeface="Calibri"/>
                          <a:sym typeface="Calibri"/>
                        </a:rPr>
                        <a:t>8</a:t>
                      </a:r>
                      <a:endParaRPr sz="1800" b="1">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Supports both "Abstraction over Data" and "Abstraction over Behavior."</a:t>
                      </a:r>
                      <a:endParaRPr sz="18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800" b="0" i="0">
                          <a:solidFill>
                            <a:schemeClr val="dk1"/>
                          </a:solidFill>
                          <a:latin typeface="Calibri"/>
                          <a:ea typeface="Calibri"/>
                          <a:cs typeface="Calibri"/>
                          <a:sym typeface="Calibri"/>
                        </a:rPr>
                        <a:t>Supports only "Abstraction over Data".</a:t>
                      </a:r>
                      <a:endParaRPr sz="1800" b="1">
                        <a:latin typeface="Calibri"/>
                        <a:ea typeface="Calibri"/>
                        <a:cs typeface="Calibri"/>
                        <a:sym typeface="Calibri"/>
                      </a:endParaRPr>
                    </a:p>
                  </a:txBody>
                  <a:tcPr marL="91450" marR="91450" marT="45725" marB="45725"/>
                </a:tc>
              </a:tr>
            </a:tbl>
          </a:graphicData>
        </a:graphic>
      </p:graphicFrame>
    </p:spTree>
    <p:extLst>
      <p:ext uri="{BB962C8B-B14F-4D97-AF65-F5344CB8AC3E}">
        <p14:creationId xmlns:p14="http://schemas.microsoft.com/office/powerpoint/2010/main" val="193844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p:nvPr/>
        </p:nvSpPr>
        <p:spPr>
          <a:xfrm rot="10800000" flipH="1">
            <a:off x="-11135" y="6470341"/>
            <a:ext cx="12192000" cy="321635"/>
          </a:xfrm>
          <a:custGeom>
            <a:avLst/>
            <a:gdLst/>
            <a:ahLst/>
            <a:cxnLst/>
            <a:rect l="l" t="t" r="r" b="b"/>
            <a:pathLst>
              <a:path w="2915285" h="217170" extrusionOk="0">
                <a:moveTo>
                  <a:pt x="0" y="0"/>
                </a:moveTo>
                <a:lnTo>
                  <a:pt x="2914775" y="0"/>
                </a:lnTo>
                <a:lnTo>
                  <a:pt x="2914775" y="216855"/>
                </a:lnTo>
                <a:lnTo>
                  <a:pt x="0" y="216855"/>
                </a:lnTo>
                <a:lnTo>
                  <a:pt x="0" y="0"/>
                </a:lnTo>
                <a:close/>
              </a:path>
            </a:pathLst>
          </a:cu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66" name="Google Shape;166;p9"/>
          <p:cNvGrpSpPr/>
          <p:nvPr/>
        </p:nvGrpSpPr>
        <p:grpSpPr>
          <a:xfrm>
            <a:off x="53788" y="538909"/>
            <a:ext cx="12075459" cy="5820713"/>
            <a:chOff x="193908" y="1281925"/>
            <a:chExt cx="9318899" cy="1927621"/>
          </a:xfrm>
        </p:grpSpPr>
        <p:sp>
          <p:nvSpPr>
            <p:cNvPr id="167" name="Google Shape;167;p9"/>
            <p:cNvSpPr/>
            <p:nvPr/>
          </p:nvSpPr>
          <p:spPr>
            <a:xfrm>
              <a:off x="193908" y="1297410"/>
              <a:ext cx="9318899" cy="1912136"/>
            </a:xfrm>
            <a:prstGeom prst="rect">
              <a:avLst/>
            </a:prstGeom>
            <a:solidFill>
              <a:schemeClr val="lt1"/>
            </a:solid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344488" marR="0" lvl="0" indent="-230188" algn="l" rtl="0">
                <a:lnSpc>
                  <a:spcPct val="15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4488" marR="0" lvl="0" indent="-344488" algn="l" rtl="0">
                <a:lnSpc>
                  <a:spcPct val="15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Programming languages provide an</a:t>
              </a:r>
              <a:r>
                <a:rPr lang="en-IN" sz="1800" b="1" i="1">
                  <a:solidFill>
                    <a:schemeClr val="dk1"/>
                  </a:solidFill>
                  <a:latin typeface="Calibri"/>
                  <a:ea typeface="Calibri"/>
                  <a:cs typeface="Calibri"/>
                  <a:sym typeface="Calibri"/>
                </a:rPr>
                <a:t> abstraction </a:t>
              </a:r>
              <a:r>
                <a:rPr lang="en-IN" sz="1800">
                  <a:solidFill>
                    <a:schemeClr val="dk1"/>
                  </a:solidFill>
                  <a:latin typeface="Calibri"/>
                  <a:ea typeface="Calibri"/>
                  <a:cs typeface="Calibri"/>
                  <a:sym typeface="Calibri"/>
                </a:rPr>
                <a:t>from a computer’s instruction set architecture</a:t>
              </a:r>
              <a:endParaRPr/>
            </a:p>
            <a:p>
              <a:pPr marL="344488" marR="0" lvl="0" indent="-344488" algn="l" rtl="0">
                <a:lnSpc>
                  <a:spcPct val="150000"/>
                </a:lnSpc>
                <a:spcBef>
                  <a:spcPts val="0"/>
                </a:spcBef>
                <a:spcAft>
                  <a:spcPts val="0"/>
                </a:spcAft>
                <a:buClr>
                  <a:schemeClr val="dk1"/>
                </a:buClr>
                <a:buSzPts val="1800"/>
                <a:buFont typeface="Arial"/>
                <a:buChar char="•"/>
              </a:pPr>
              <a:r>
                <a:rPr lang="en-IN" sz="1800" b="1" i="1">
                  <a:solidFill>
                    <a:schemeClr val="dk1"/>
                  </a:solidFill>
                  <a:latin typeface="Calibri"/>
                  <a:ea typeface="Calibri"/>
                  <a:cs typeface="Calibri"/>
                  <a:sym typeface="Calibri"/>
                </a:rPr>
                <a:t>Low-level programming languages </a:t>
              </a:r>
              <a:r>
                <a:rPr lang="en-IN" sz="1800">
                  <a:solidFill>
                    <a:schemeClr val="dk1"/>
                  </a:solidFill>
                  <a:latin typeface="Calibri"/>
                  <a:ea typeface="Calibri"/>
                  <a:cs typeface="Calibri"/>
                  <a:sym typeface="Calibri"/>
                </a:rPr>
                <a:t>provide little or no abstraction, e.g., machine code and assembly language</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Difficult to use</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Allows to program efficiently and with a low memory footprint</a:t>
              </a:r>
              <a:endParaRPr/>
            </a:p>
            <a:p>
              <a:pPr marL="344488" marR="0" lvl="0" indent="-344488" algn="l" rtl="0">
                <a:lnSpc>
                  <a:spcPct val="150000"/>
                </a:lnSpc>
                <a:spcBef>
                  <a:spcPts val="0"/>
                </a:spcBef>
                <a:spcAft>
                  <a:spcPts val="0"/>
                </a:spcAft>
                <a:buClr>
                  <a:schemeClr val="dk1"/>
                </a:buClr>
                <a:buSzPts val="1800"/>
                <a:buFont typeface="Arial"/>
                <a:buChar char="•"/>
              </a:pPr>
              <a:r>
                <a:rPr lang="en-IN" sz="1800" b="1" i="1">
                  <a:solidFill>
                    <a:schemeClr val="dk1"/>
                  </a:solidFill>
                  <a:latin typeface="Calibri"/>
                  <a:ea typeface="Calibri"/>
                  <a:cs typeface="Calibri"/>
                  <a:sym typeface="Calibri"/>
                </a:rPr>
                <a:t>High-level programming languages </a:t>
              </a:r>
              <a:r>
                <a:rPr lang="en-IN" sz="1800">
                  <a:solidFill>
                    <a:schemeClr val="dk1"/>
                  </a:solidFill>
                  <a:latin typeface="Calibri"/>
                  <a:ea typeface="Calibri"/>
                  <a:cs typeface="Calibri"/>
                  <a:sym typeface="Calibri"/>
                </a:rPr>
                <a:t>isolate the execution semantics of a computer architecture from the specification of the program</a:t>
              </a:r>
              <a:endParaRPr/>
            </a:p>
            <a:p>
              <a:pPr marL="801688" marR="0" lvl="1" indent="-344488" algn="l" rtl="0">
                <a:lnSpc>
                  <a:spcPct val="150000"/>
                </a:lnSpc>
                <a:spcBef>
                  <a:spcPts val="0"/>
                </a:spcBef>
                <a:spcAft>
                  <a:spcPts val="0"/>
                </a:spcAft>
                <a:buClr>
                  <a:schemeClr val="dk1"/>
                </a:buClr>
                <a:buSzPts val="1800"/>
                <a:buFont typeface="Arial"/>
                <a:buChar char="•"/>
              </a:pPr>
              <a:r>
                <a:rPr lang="en-IN" sz="1800" b="0" i="0" u="none" strike="noStrike" cap="none">
                  <a:solidFill>
                    <a:schemeClr val="dk1"/>
                  </a:solidFill>
                  <a:latin typeface="Calibri"/>
                  <a:ea typeface="Calibri"/>
                  <a:cs typeface="Calibri"/>
                  <a:sym typeface="Calibri"/>
                </a:rPr>
                <a:t>Simplifies program development</a:t>
              </a:r>
              <a:endParaRPr/>
            </a:p>
            <a:p>
              <a:pPr marL="801688" marR="0" lvl="1" indent="-230187" algn="l"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Machine code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8B542408 83FA0077 06B80000 0000C383</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C9010000 008D0419 83FA0376 078BD98B</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B84AEBF1 5BC3</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Assembly language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mov edx, [esp+8]</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cmp edx, 0</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ja @f</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mov eax, 0</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ret</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High-level language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unsigned int fib(unsigned int n)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if (n &lt;= 0)</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return 0;</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else if (n &lt;= 2)</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return 1;</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8" name="Google Shape;168;p9"/>
            <p:cNvSpPr txBox="1"/>
            <p:nvPr/>
          </p:nvSpPr>
          <p:spPr>
            <a:xfrm>
              <a:off x="261541" y="1281925"/>
              <a:ext cx="9071457" cy="8644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750">
                <a:solidFill>
                  <a:schemeClr val="dk1"/>
                </a:solidFill>
                <a:latin typeface="Calibri"/>
                <a:ea typeface="Calibri"/>
                <a:cs typeface="Calibri"/>
                <a:sym typeface="Calibri"/>
              </a:endParaRPr>
            </a:p>
          </p:txBody>
        </p:sp>
      </p:grpSp>
      <p:sp>
        <p:nvSpPr>
          <p:cNvPr id="169" name="Google Shape;169;p9"/>
          <p:cNvSpPr txBox="1">
            <a:spLocks noGrp="1"/>
          </p:cNvSpPr>
          <p:nvPr>
            <p:ph type="ftr" idx="11"/>
          </p:nvPr>
        </p:nvSpPr>
        <p:spPr>
          <a:xfrm>
            <a:off x="4027465" y="6470341"/>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Arun, Asst Prof, Dept of SWE, SRMIST</a:t>
            </a:r>
            <a:endParaRPr/>
          </a:p>
        </p:txBody>
      </p:sp>
      <p:sp>
        <p:nvSpPr>
          <p:cNvPr id="170" name="Google Shape;170;p9"/>
          <p:cNvSpPr/>
          <p:nvPr/>
        </p:nvSpPr>
        <p:spPr>
          <a:xfrm>
            <a:off x="-11135" y="0"/>
            <a:ext cx="12203135" cy="470647"/>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b="1">
                <a:solidFill>
                  <a:schemeClr val="lt1"/>
                </a:solidFill>
                <a:latin typeface="Calibri"/>
                <a:ea typeface="Calibri"/>
                <a:cs typeface="Calibri"/>
                <a:sym typeface="Calibri"/>
              </a:rPr>
              <a:t>Introduction to Programming Languages</a:t>
            </a:r>
            <a:endParaRPr sz="2000" b="1">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5657</Words>
  <Application>Microsoft Office PowerPoint</Application>
  <PresentationFormat>Custom</PresentationFormat>
  <Paragraphs>898</Paragraphs>
  <Slides>80</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Quattrocento Sans</vt:lpstr>
      <vt:lpstr>Calibri</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LAMBDA FUNCTION</vt:lpstr>
      <vt:lpstr>PowerPoint Presentation</vt:lpstr>
      <vt:lpstr>PowerPoint Presentation</vt:lpstr>
      <vt:lpstr>PowerPoint Presentation</vt:lpstr>
      <vt:lpstr>FILTER-EXAMPLE</vt:lpstr>
      <vt:lpstr>FILTER-EXAMPLE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42</cp:revision>
  <dcterms:created xsi:type="dcterms:W3CDTF">2020-01-30T13:27:29Z</dcterms:created>
  <dcterms:modified xsi:type="dcterms:W3CDTF">2022-04-05T04:16:24Z</dcterms:modified>
</cp:coreProperties>
</file>