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93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  <p:sldId id="356" r:id="rId102"/>
    <p:sldId id="357" r:id="rId103"/>
    <p:sldId id="358" r:id="rId104"/>
    <p:sldId id="359" r:id="rId105"/>
    <p:sldId id="360" r:id="rId106"/>
    <p:sldId id="361" r:id="rId107"/>
    <p:sldId id="362" r:id="rId108"/>
    <p:sldId id="363" r:id="rId109"/>
    <p:sldId id="364" r:id="rId110"/>
    <p:sldId id="365" r:id="rId111"/>
    <p:sldId id="366" r:id="rId112"/>
    <p:sldId id="367" r:id="rId113"/>
    <p:sldId id="368" r:id="rId114"/>
    <p:sldId id="369" r:id="rId115"/>
    <p:sldId id="370" r:id="rId116"/>
    <p:sldId id="371" r:id="rId117"/>
    <p:sldId id="372" r:id="rId118"/>
    <p:sldId id="373" r:id="rId119"/>
    <p:sldId id="374" r:id="rId120"/>
    <p:sldId id="375" r:id="rId121"/>
    <p:sldId id="376" r:id="rId122"/>
    <p:sldId id="377" r:id="rId123"/>
    <p:sldId id="378" r:id="rId124"/>
    <p:sldId id="379" r:id="rId125"/>
    <p:sldId id="380" r:id="rId126"/>
    <p:sldId id="381" r:id="rId127"/>
    <p:sldId id="382" r:id="rId128"/>
    <p:sldId id="383" r:id="rId129"/>
    <p:sldId id="384" r:id="rId130"/>
    <p:sldId id="385" r:id="rId131"/>
    <p:sldId id="386" r:id="rId132"/>
    <p:sldId id="387" r:id="rId133"/>
    <p:sldId id="388" r:id="rId134"/>
    <p:sldId id="389" r:id="rId135"/>
    <p:sldId id="390" r:id="rId136"/>
    <p:sldId id="391" r:id="rId137"/>
    <p:sldId id="392" r:id="rId138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284" y="1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4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C00000"/>
                </a:solidFill>
                <a:latin typeface="Perpetua"/>
                <a:cs typeface="Perpetu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C00000"/>
                </a:solidFill>
                <a:latin typeface="Perpetua"/>
                <a:cs typeface="Perpetu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3/18/2021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C00000"/>
                </a:solidFill>
                <a:latin typeface="Perpetua"/>
                <a:cs typeface="Perpetu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3/18/2021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3/18/2021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4007" y="69722"/>
            <a:ext cx="9013825" cy="6693534"/>
          </a:xfrm>
          <a:custGeom>
            <a:avLst/>
            <a:gdLst/>
            <a:ahLst/>
            <a:cxnLst/>
            <a:rect l="l" t="t" r="r" b="b"/>
            <a:pathLst>
              <a:path w="9013825" h="6693534">
                <a:moveTo>
                  <a:pt x="0" y="329946"/>
                </a:moveTo>
                <a:lnTo>
                  <a:pt x="3577" y="281184"/>
                </a:lnTo>
                <a:lnTo>
                  <a:pt x="13968" y="234645"/>
                </a:lnTo>
                <a:lnTo>
                  <a:pt x="30664" y="190840"/>
                </a:lnTo>
                <a:lnTo>
                  <a:pt x="53153" y="150277"/>
                </a:lnTo>
                <a:lnTo>
                  <a:pt x="80925" y="113468"/>
                </a:lnTo>
                <a:lnTo>
                  <a:pt x="113469" y="80923"/>
                </a:lnTo>
                <a:lnTo>
                  <a:pt x="150276" y="53151"/>
                </a:lnTo>
                <a:lnTo>
                  <a:pt x="190835" y="30662"/>
                </a:lnTo>
                <a:lnTo>
                  <a:pt x="234636" y="13967"/>
                </a:lnTo>
                <a:lnTo>
                  <a:pt x="281168" y="3576"/>
                </a:lnTo>
                <a:lnTo>
                  <a:pt x="329920" y="0"/>
                </a:lnTo>
                <a:lnTo>
                  <a:pt x="8683498" y="0"/>
                </a:lnTo>
                <a:lnTo>
                  <a:pt x="8732228" y="3576"/>
                </a:lnTo>
                <a:lnTo>
                  <a:pt x="8778740" y="13967"/>
                </a:lnTo>
                <a:lnTo>
                  <a:pt x="8822525" y="30662"/>
                </a:lnTo>
                <a:lnTo>
                  <a:pt x="8863071" y="53151"/>
                </a:lnTo>
                <a:lnTo>
                  <a:pt x="8899868" y="80923"/>
                </a:lnTo>
                <a:lnTo>
                  <a:pt x="8932405" y="113468"/>
                </a:lnTo>
                <a:lnTo>
                  <a:pt x="8960172" y="150277"/>
                </a:lnTo>
                <a:lnTo>
                  <a:pt x="8982656" y="190840"/>
                </a:lnTo>
                <a:lnTo>
                  <a:pt x="8999349" y="234645"/>
                </a:lnTo>
                <a:lnTo>
                  <a:pt x="9009740" y="281184"/>
                </a:lnTo>
                <a:lnTo>
                  <a:pt x="9013317" y="329946"/>
                </a:lnTo>
                <a:lnTo>
                  <a:pt x="9013317" y="6363525"/>
                </a:lnTo>
                <a:lnTo>
                  <a:pt x="9009740" y="6412277"/>
                </a:lnTo>
                <a:lnTo>
                  <a:pt x="8999349" y="6458809"/>
                </a:lnTo>
                <a:lnTo>
                  <a:pt x="8982656" y="6502609"/>
                </a:lnTo>
                <a:lnTo>
                  <a:pt x="8960172" y="6543167"/>
                </a:lnTo>
                <a:lnTo>
                  <a:pt x="8932405" y="6579973"/>
                </a:lnTo>
                <a:lnTo>
                  <a:pt x="8899868" y="6612517"/>
                </a:lnTo>
                <a:lnTo>
                  <a:pt x="8863071" y="6640288"/>
                </a:lnTo>
                <a:lnTo>
                  <a:pt x="8822525" y="6662776"/>
                </a:lnTo>
                <a:lnTo>
                  <a:pt x="8778740" y="6679471"/>
                </a:lnTo>
                <a:lnTo>
                  <a:pt x="8732228" y="6689862"/>
                </a:lnTo>
                <a:lnTo>
                  <a:pt x="8683498" y="6693439"/>
                </a:lnTo>
                <a:lnTo>
                  <a:pt x="329920" y="6693439"/>
                </a:lnTo>
                <a:lnTo>
                  <a:pt x="281168" y="6689862"/>
                </a:lnTo>
                <a:lnTo>
                  <a:pt x="234636" y="6679471"/>
                </a:lnTo>
                <a:lnTo>
                  <a:pt x="190835" y="6662776"/>
                </a:lnTo>
                <a:lnTo>
                  <a:pt x="150276" y="6640288"/>
                </a:lnTo>
                <a:lnTo>
                  <a:pt x="113469" y="6612517"/>
                </a:lnTo>
                <a:lnTo>
                  <a:pt x="80925" y="6579973"/>
                </a:lnTo>
                <a:lnTo>
                  <a:pt x="53153" y="6543167"/>
                </a:lnTo>
                <a:lnTo>
                  <a:pt x="30664" y="6502609"/>
                </a:lnTo>
                <a:lnTo>
                  <a:pt x="13968" y="6458809"/>
                </a:lnTo>
                <a:lnTo>
                  <a:pt x="3577" y="6412277"/>
                </a:lnTo>
                <a:lnTo>
                  <a:pt x="0" y="6363525"/>
                </a:lnTo>
                <a:lnTo>
                  <a:pt x="0" y="329946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155694" y="51307"/>
            <a:ext cx="847725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C00000"/>
                </a:solidFill>
                <a:latin typeface="Perpetua"/>
                <a:cs typeface="Perpetu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01864" y="2702560"/>
            <a:ext cx="6583680" cy="38017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hyperlink" Target="http://www.c4learn.com/learn-c-programming-language/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://cm.bell-labs.com/who/dmr/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5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6006" y="77995"/>
            <a:ext cx="9022715" cy="6698615"/>
            <a:chOff x="62138" y="66547"/>
            <a:chExt cx="9022715" cy="66986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313" y="69722"/>
              <a:ext cx="9013408" cy="6692231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5313" y="69722"/>
              <a:ext cx="9013825" cy="6692265"/>
            </a:xfrm>
            <a:custGeom>
              <a:avLst/>
              <a:gdLst/>
              <a:ahLst/>
              <a:cxnLst/>
              <a:rect l="l" t="t" r="r" b="b"/>
              <a:pathLst>
                <a:path w="9013825" h="6692265">
                  <a:moveTo>
                    <a:pt x="0" y="329946"/>
                  </a:moveTo>
                  <a:lnTo>
                    <a:pt x="3576" y="281184"/>
                  </a:lnTo>
                  <a:lnTo>
                    <a:pt x="13965" y="234645"/>
                  </a:lnTo>
                  <a:lnTo>
                    <a:pt x="30657" y="190840"/>
                  </a:lnTo>
                  <a:lnTo>
                    <a:pt x="53141" y="150277"/>
                  </a:lnTo>
                  <a:lnTo>
                    <a:pt x="80907" y="113468"/>
                  </a:lnTo>
                  <a:lnTo>
                    <a:pt x="113445" y="80923"/>
                  </a:lnTo>
                  <a:lnTo>
                    <a:pt x="150245" y="53151"/>
                  </a:lnTo>
                  <a:lnTo>
                    <a:pt x="190796" y="30662"/>
                  </a:lnTo>
                  <a:lnTo>
                    <a:pt x="234589" y="13967"/>
                  </a:lnTo>
                  <a:lnTo>
                    <a:pt x="281114" y="3576"/>
                  </a:lnTo>
                  <a:lnTo>
                    <a:pt x="329859" y="0"/>
                  </a:lnTo>
                  <a:lnTo>
                    <a:pt x="8683462" y="0"/>
                  </a:lnTo>
                  <a:lnTo>
                    <a:pt x="8732224" y="3576"/>
                  </a:lnTo>
                  <a:lnTo>
                    <a:pt x="8778762" y="13967"/>
                  </a:lnTo>
                  <a:lnTo>
                    <a:pt x="8822568" y="30662"/>
                  </a:lnTo>
                  <a:lnTo>
                    <a:pt x="8863130" y="53151"/>
                  </a:lnTo>
                  <a:lnTo>
                    <a:pt x="8899939" y="80923"/>
                  </a:lnTo>
                  <a:lnTo>
                    <a:pt x="8932485" y="113468"/>
                  </a:lnTo>
                  <a:lnTo>
                    <a:pt x="8960257" y="150277"/>
                  </a:lnTo>
                  <a:lnTo>
                    <a:pt x="8982745" y="190840"/>
                  </a:lnTo>
                  <a:lnTo>
                    <a:pt x="8999440" y="234645"/>
                  </a:lnTo>
                  <a:lnTo>
                    <a:pt x="9009831" y="281184"/>
                  </a:lnTo>
                  <a:lnTo>
                    <a:pt x="9013408" y="329946"/>
                  </a:lnTo>
                  <a:lnTo>
                    <a:pt x="9013408" y="6362369"/>
                  </a:lnTo>
                  <a:lnTo>
                    <a:pt x="9009831" y="6411115"/>
                  </a:lnTo>
                  <a:lnTo>
                    <a:pt x="8999440" y="6457639"/>
                  </a:lnTo>
                  <a:lnTo>
                    <a:pt x="8982745" y="6501432"/>
                  </a:lnTo>
                  <a:lnTo>
                    <a:pt x="8960257" y="6541984"/>
                  </a:lnTo>
                  <a:lnTo>
                    <a:pt x="8932485" y="6578785"/>
                  </a:lnTo>
                  <a:lnTo>
                    <a:pt x="8899939" y="6611323"/>
                  </a:lnTo>
                  <a:lnTo>
                    <a:pt x="8863130" y="6639090"/>
                  </a:lnTo>
                  <a:lnTo>
                    <a:pt x="8822568" y="6661574"/>
                  </a:lnTo>
                  <a:lnTo>
                    <a:pt x="8778762" y="6678266"/>
                  </a:lnTo>
                  <a:lnTo>
                    <a:pt x="8732224" y="6688655"/>
                  </a:lnTo>
                  <a:lnTo>
                    <a:pt x="8683462" y="6692231"/>
                  </a:lnTo>
                  <a:lnTo>
                    <a:pt x="329859" y="6692231"/>
                  </a:lnTo>
                  <a:lnTo>
                    <a:pt x="281114" y="6688655"/>
                  </a:lnTo>
                  <a:lnTo>
                    <a:pt x="234589" y="6678266"/>
                  </a:lnTo>
                  <a:lnTo>
                    <a:pt x="190796" y="6661574"/>
                  </a:lnTo>
                  <a:lnTo>
                    <a:pt x="150245" y="6639090"/>
                  </a:lnTo>
                  <a:lnTo>
                    <a:pt x="113445" y="6611323"/>
                  </a:lnTo>
                  <a:lnTo>
                    <a:pt x="80907" y="6578785"/>
                  </a:lnTo>
                  <a:lnTo>
                    <a:pt x="53141" y="6541984"/>
                  </a:lnTo>
                  <a:lnTo>
                    <a:pt x="30657" y="6501432"/>
                  </a:lnTo>
                  <a:lnTo>
                    <a:pt x="13965" y="6457639"/>
                  </a:lnTo>
                  <a:lnTo>
                    <a:pt x="3576" y="6411115"/>
                  </a:lnTo>
                  <a:lnTo>
                    <a:pt x="0" y="6362369"/>
                  </a:lnTo>
                  <a:lnTo>
                    <a:pt x="0" y="329946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2931" y="1396688"/>
              <a:ext cx="9022080" cy="120650"/>
            </a:xfrm>
            <a:custGeom>
              <a:avLst/>
              <a:gdLst/>
              <a:ahLst/>
              <a:cxnLst/>
              <a:rect l="l" t="t" r="r" b="b"/>
              <a:pathLst>
                <a:path w="9022080" h="120650">
                  <a:moveTo>
                    <a:pt x="9021572" y="0"/>
                  </a:moveTo>
                  <a:lnTo>
                    <a:pt x="0" y="0"/>
                  </a:lnTo>
                  <a:lnTo>
                    <a:pt x="0" y="120580"/>
                  </a:lnTo>
                  <a:lnTo>
                    <a:pt x="9021572" y="120580"/>
                  </a:lnTo>
                  <a:lnTo>
                    <a:pt x="9021572" y="0"/>
                  </a:lnTo>
                  <a:close/>
                </a:path>
              </a:pathLst>
            </a:custGeom>
            <a:solidFill>
              <a:srgbClr val="E6B0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2931" y="2976711"/>
              <a:ext cx="9022080" cy="111125"/>
            </a:xfrm>
            <a:custGeom>
              <a:avLst/>
              <a:gdLst/>
              <a:ahLst/>
              <a:cxnLst/>
              <a:rect l="l" t="t" r="r" b="b"/>
              <a:pathLst>
                <a:path w="9022080" h="111125">
                  <a:moveTo>
                    <a:pt x="9021572" y="0"/>
                  </a:moveTo>
                  <a:lnTo>
                    <a:pt x="0" y="0"/>
                  </a:lnTo>
                  <a:lnTo>
                    <a:pt x="0" y="110531"/>
                  </a:lnTo>
                  <a:lnTo>
                    <a:pt x="9021572" y="110531"/>
                  </a:lnTo>
                  <a:lnTo>
                    <a:pt x="9021572" y="0"/>
                  </a:lnTo>
                  <a:close/>
                </a:path>
              </a:pathLst>
            </a:custGeom>
            <a:solidFill>
              <a:srgbClr val="9184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5326" y="188607"/>
            <a:ext cx="1040815" cy="1080122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4155694" y="51307"/>
            <a:ext cx="84772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15" dirty="0"/>
              <a:t>SRM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422653" y="549605"/>
            <a:ext cx="6311900" cy="7924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2600" b="1" spc="-180" dirty="0">
                <a:solidFill>
                  <a:srgbClr val="C00000"/>
                </a:solidFill>
                <a:latin typeface="Times New Roman"/>
                <a:cs typeface="Times New Roman"/>
              </a:rPr>
              <a:t>INS</a:t>
            </a:r>
            <a:r>
              <a:rPr sz="2600" b="1" spc="-225" dirty="0">
                <a:solidFill>
                  <a:srgbClr val="C00000"/>
                </a:solidFill>
                <a:latin typeface="Times New Roman"/>
                <a:cs typeface="Times New Roman"/>
              </a:rPr>
              <a:t>T</a:t>
            </a:r>
            <a:r>
              <a:rPr sz="2600" b="1" spc="-105" dirty="0">
                <a:solidFill>
                  <a:srgbClr val="C00000"/>
                </a:solidFill>
                <a:latin typeface="Times New Roman"/>
                <a:cs typeface="Times New Roman"/>
              </a:rPr>
              <a:t>IT</a:t>
            </a:r>
            <a:r>
              <a:rPr sz="2600" b="1" spc="-145" dirty="0">
                <a:solidFill>
                  <a:srgbClr val="C00000"/>
                </a:solidFill>
                <a:latin typeface="Times New Roman"/>
                <a:cs typeface="Times New Roman"/>
              </a:rPr>
              <a:t>U</a:t>
            </a:r>
            <a:r>
              <a:rPr sz="2600" b="1" spc="-340" dirty="0">
                <a:solidFill>
                  <a:srgbClr val="C00000"/>
                </a:solidFill>
                <a:latin typeface="Times New Roman"/>
                <a:cs typeface="Times New Roman"/>
              </a:rPr>
              <a:t>TE</a:t>
            </a:r>
            <a:r>
              <a:rPr sz="2600" b="1" spc="-7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600" b="1" spc="-280" dirty="0">
                <a:solidFill>
                  <a:srgbClr val="C00000"/>
                </a:solidFill>
                <a:latin typeface="Times New Roman"/>
                <a:cs typeface="Times New Roman"/>
              </a:rPr>
              <a:t>O</a:t>
            </a:r>
            <a:r>
              <a:rPr sz="2600" b="1" spc="-215" dirty="0">
                <a:solidFill>
                  <a:srgbClr val="C00000"/>
                </a:solidFill>
                <a:latin typeface="Times New Roman"/>
                <a:cs typeface="Times New Roman"/>
              </a:rPr>
              <a:t>F</a:t>
            </a:r>
            <a:r>
              <a:rPr sz="2600" b="1" spc="-6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600" b="1" spc="-260" dirty="0">
                <a:solidFill>
                  <a:srgbClr val="C00000"/>
                </a:solidFill>
                <a:latin typeface="Times New Roman"/>
                <a:cs typeface="Times New Roman"/>
              </a:rPr>
              <a:t>SCIENCE</a:t>
            </a:r>
            <a:r>
              <a:rPr sz="2600" b="1" spc="-204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600" b="1" spc="-95" dirty="0">
                <a:solidFill>
                  <a:srgbClr val="C00000"/>
                </a:solidFill>
                <a:latin typeface="Times New Roman"/>
                <a:cs typeface="Times New Roman"/>
              </a:rPr>
              <a:t>AND</a:t>
            </a:r>
            <a:r>
              <a:rPr sz="2600" b="1" spc="-37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600" b="1" spc="-235" dirty="0">
                <a:solidFill>
                  <a:srgbClr val="C00000"/>
                </a:solidFill>
                <a:latin typeface="Times New Roman"/>
                <a:cs typeface="Times New Roman"/>
              </a:rPr>
              <a:t>TECHNOLOG</a:t>
            </a:r>
            <a:r>
              <a:rPr sz="2600" b="1" spc="-560" dirty="0">
                <a:solidFill>
                  <a:srgbClr val="C00000"/>
                </a:solidFill>
                <a:latin typeface="Times New Roman"/>
                <a:cs typeface="Times New Roman"/>
              </a:rPr>
              <a:t>Y</a:t>
            </a:r>
            <a:r>
              <a:rPr sz="2600" b="1" spc="25" dirty="0">
                <a:solidFill>
                  <a:srgbClr val="C00000"/>
                </a:solidFill>
                <a:latin typeface="Times New Roman"/>
                <a:cs typeface="Times New Roman"/>
              </a:rPr>
              <a:t>,</a:t>
            </a:r>
            <a:endParaRPr sz="26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30"/>
              </a:spcBef>
            </a:pPr>
            <a:r>
              <a:rPr sz="2400" b="1" spc="-145" dirty="0">
                <a:solidFill>
                  <a:srgbClr val="C00000"/>
                </a:solidFill>
                <a:latin typeface="Times New Roman"/>
                <a:cs typeface="Times New Roman"/>
              </a:rPr>
              <a:t>CHENNAI.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14" name="object 7"/>
          <p:cNvSpPr txBox="1"/>
          <p:nvPr/>
        </p:nvSpPr>
        <p:spPr>
          <a:xfrm>
            <a:off x="67563" y="2129175"/>
            <a:ext cx="9022080" cy="1228734"/>
          </a:xfrm>
          <a:prstGeom prst="rect">
            <a:avLst/>
          </a:prstGeom>
          <a:solidFill>
            <a:srgbClr val="D24717"/>
          </a:solidFill>
        </p:spPr>
        <p:txBody>
          <a:bodyPr vert="horz" wrap="square" lIns="0" tIns="15875" rIns="0" bIns="0" rtlCol="0">
            <a:spAutoFit/>
          </a:bodyPr>
          <a:lstStyle/>
          <a:p>
            <a:pPr marL="514350" marR="935990" algn="ctr">
              <a:lnSpc>
                <a:spcPct val="150000"/>
              </a:lnSpc>
              <a:spcBef>
                <a:spcPts val="125"/>
              </a:spcBef>
            </a:pPr>
            <a:r>
              <a:rPr lang="en-US" sz="2800" b="1" dirty="0" smtClean="0">
                <a:solidFill>
                  <a:schemeClr val="bg1"/>
                </a:solidFill>
                <a:latin typeface="Cambria"/>
                <a:cs typeface="Cambria"/>
              </a:rPr>
              <a:t>Department of Computer Science and Engineering</a:t>
            </a:r>
            <a:endParaRPr sz="2800" b="1" dirty="0">
              <a:solidFill>
                <a:schemeClr val="bg1"/>
              </a:solidFill>
              <a:latin typeface="Cambria"/>
              <a:cs typeface="Cambria"/>
            </a:endParaRPr>
          </a:p>
        </p:txBody>
      </p:sp>
      <p:sp>
        <p:nvSpPr>
          <p:cNvPr id="15" name="object 7"/>
          <p:cNvSpPr txBox="1"/>
          <p:nvPr/>
        </p:nvSpPr>
        <p:spPr>
          <a:xfrm>
            <a:off x="56641" y="4343400"/>
            <a:ext cx="9022080" cy="1308692"/>
          </a:xfrm>
          <a:prstGeom prst="rect">
            <a:avLst/>
          </a:prstGeom>
          <a:solidFill>
            <a:srgbClr val="D24717"/>
          </a:solidFill>
        </p:spPr>
        <p:txBody>
          <a:bodyPr vert="horz" wrap="square" lIns="0" tIns="15875" rIns="0" bIns="0" rtlCol="0">
            <a:spAutoFit/>
          </a:bodyPr>
          <a:lstStyle/>
          <a:p>
            <a:pPr marL="463550" marR="935990" algn="ctr">
              <a:lnSpc>
                <a:spcPct val="150000"/>
              </a:lnSpc>
              <a:spcBef>
                <a:spcPts val="125"/>
              </a:spcBef>
            </a:pPr>
            <a:r>
              <a:rPr sz="2800" b="1" spc="-5" dirty="0">
                <a:solidFill>
                  <a:srgbClr val="FFFFFF"/>
                </a:solidFill>
                <a:latin typeface="Cambria"/>
                <a:cs typeface="Cambria"/>
              </a:rPr>
              <a:t>18CSS101J</a:t>
            </a:r>
            <a:r>
              <a:rPr sz="2800" b="1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Cambria"/>
                <a:cs typeface="Cambria"/>
              </a:rPr>
              <a:t>–</a:t>
            </a:r>
            <a:r>
              <a:rPr sz="2800" b="1" spc="-15" dirty="0">
                <a:solidFill>
                  <a:srgbClr val="FFFFFF"/>
                </a:solidFill>
                <a:latin typeface="Cambria"/>
                <a:cs typeface="Cambria"/>
              </a:rPr>
              <a:t> Programming</a:t>
            </a:r>
            <a:r>
              <a:rPr sz="2800" b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800" b="1" spc="-15" dirty="0">
                <a:solidFill>
                  <a:srgbClr val="FFFFFF"/>
                </a:solidFill>
                <a:latin typeface="Cambria"/>
                <a:cs typeface="Cambria"/>
              </a:rPr>
              <a:t>for</a:t>
            </a:r>
            <a:r>
              <a:rPr sz="2800" b="1" spc="-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800" b="1" spc="-10" dirty="0" smtClean="0">
                <a:solidFill>
                  <a:srgbClr val="FFFFFF"/>
                </a:solidFill>
                <a:latin typeface="Cambria"/>
                <a:cs typeface="Cambria"/>
              </a:rPr>
              <a:t>Problem</a:t>
            </a:r>
            <a:r>
              <a:rPr lang="en-US" sz="2800" b="1" spc="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800" b="1" spc="-15" dirty="0" smtClean="0">
                <a:solidFill>
                  <a:srgbClr val="FFFFFF"/>
                </a:solidFill>
                <a:latin typeface="Cambria"/>
                <a:cs typeface="Cambria"/>
              </a:rPr>
              <a:t>Solving </a:t>
            </a:r>
            <a:r>
              <a:rPr sz="2800" b="1" spc="-600" dirty="0" smtClean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Cambria"/>
                <a:cs typeface="Cambria"/>
              </a:rPr>
              <a:t>Unit</a:t>
            </a:r>
            <a:r>
              <a:rPr sz="2800" b="1" spc="-1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800" b="1" dirty="0" smtClean="0">
                <a:solidFill>
                  <a:srgbClr val="FFFFFF"/>
                </a:solidFill>
                <a:latin typeface="Cambria"/>
                <a:cs typeface="Cambria"/>
              </a:rPr>
              <a:t>I</a:t>
            </a:r>
            <a:endParaRPr sz="2800" b="1" dirty="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3750614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SRM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549605"/>
            <a:ext cx="8224520" cy="60248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5735" algn="ctr">
              <a:lnSpc>
                <a:spcPct val="100000"/>
              </a:lnSpc>
              <a:spcBef>
                <a:spcPts val="105"/>
              </a:spcBef>
            </a:pPr>
            <a:r>
              <a:rPr sz="2600" b="1" spc="-5" dirty="0">
                <a:solidFill>
                  <a:srgbClr val="C00000"/>
                </a:solidFill>
                <a:latin typeface="Perpetua"/>
                <a:cs typeface="Perpetua"/>
              </a:rPr>
              <a:t>INS</a:t>
            </a:r>
            <a:r>
              <a:rPr sz="2600" b="1" spc="-15" dirty="0">
                <a:solidFill>
                  <a:srgbClr val="C00000"/>
                </a:solidFill>
                <a:latin typeface="Perpetua"/>
                <a:cs typeface="Perpetua"/>
              </a:rPr>
              <a:t>T</a:t>
            </a:r>
            <a:r>
              <a:rPr sz="2600" b="1" spc="-5" dirty="0">
                <a:solidFill>
                  <a:srgbClr val="C00000"/>
                </a:solidFill>
                <a:latin typeface="Perpetua"/>
                <a:cs typeface="Perpetua"/>
              </a:rPr>
              <a:t>IT</a:t>
            </a:r>
            <a:r>
              <a:rPr sz="2600" b="1" spc="-10" dirty="0">
                <a:solidFill>
                  <a:srgbClr val="C00000"/>
                </a:solidFill>
                <a:latin typeface="Perpetua"/>
                <a:cs typeface="Perpetua"/>
              </a:rPr>
              <a:t>U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TE</a:t>
            </a:r>
            <a:r>
              <a:rPr sz="2600" b="1" spc="-10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Perpetua"/>
                <a:cs typeface="Perpetua"/>
              </a:rPr>
              <a:t>O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F</a:t>
            </a:r>
            <a:r>
              <a:rPr sz="2600" b="1" spc="5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SCIENCE</a:t>
            </a:r>
            <a:r>
              <a:rPr sz="2600" b="1" spc="-140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AND</a:t>
            </a:r>
            <a:r>
              <a:rPr sz="2600" b="1" spc="-310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TECHNOLOG</a:t>
            </a:r>
            <a:r>
              <a:rPr sz="2600" b="1" spc="-285" dirty="0">
                <a:solidFill>
                  <a:srgbClr val="C00000"/>
                </a:solidFill>
                <a:latin typeface="Perpetua"/>
                <a:cs typeface="Perpetua"/>
              </a:rPr>
              <a:t>Y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,</a:t>
            </a:r>
            <a:endParaRPr sz="2600">
              <a:latin typeface="Perpetua"/>
              <a:cs typeface="Perpetua"/>
            </a:endParaRPr>
          </a:p>
          <a:p>
            <a:pPr marL="166370" algn="ctr">
              <a:lnSpc>
                <a:spcPct val="100000"/>
              </a:lnSpc>
              <a:spcBef>
                <a:spcPts val="30"/>
              </a:spcBef>
            </a:pPr>
            <a:r>
              <a:rPr sz="2400" b="1" spc="-10" dirty="0">
                <a:solidFill>
                  <a:srgbClr val="C00000"/>
                </a:solidFill>
                <a:latin typeface="Perpetua"/>
                <a:cs typeface="Perpetua"/>
              </a:rPr>
              <a:t>CHENNAI.</a:t>
            </a:r>
            <a:endParaRPr sz="2400">
              <a:latin typeface="Perpetua"/>
              <a:cs typeface="Perpetua"/>
            </a:endParaRPr>
          </a:p>
          <a:p>
            <a:pPr marL="12700" algn="just">
              <a:lnSpc>
                <a:spcPct val="100000"/>
              </a:lnSpc>
              <a:spcBef>
                <a:spcPts val="1705"/>
              </a:spcBef>
            </a:pPr>
            <a:r>
              <a:rPr sz="2800" b="1" spc="-5" dirty="0">
                <a:solidFill>
                  <a:srgbClr val="336600"/>
                </a:solidFill>
                <a:latin typeface="Cambria"/>
                <a:cs typeface="Cambria"/>
              </a:rPr>
              <a:t>1.</a:t>
            </a:r>
            <a:r>
              <a:rPr sz="2800" b="1" spc="-15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spc="-5" dirty="0">
                <a:solidFill>
                  <a:srgbClr val="336600"/>
                </a:solidFill>
                <a:latin typeface="Cambria"/>
                <a:cs typeface="Cambria"/>
              </a:rPr>
              <a:t>2 </a:t>
            </a:r>
            <a:r>
              <a:rPr sz="2800" b="1" spc="-10" dirty="0">
                <a:solidFill>
                  <a:srgbClr val="336600"/>
                </a:solidFill>
                <a:latin typeface="Cambria"/>
                <a:cs typeface="Cambria"/>
              </a:rPr>
              <a:t>Problem</a:t>
            </a:r>
            <a:r>
              <a:rPr sz="2800" b="1" spc="-25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spc="-10" dirty="0">
                <a:solidFill>
                  <a:srgbClr val="336600"/>
                </a:solidFill>
                <a:latin typeface="Cambria"/>
                <a:cs typeface="Cambria"/>
              </a:rPr>
              <a:t>Solving</a:t>
            </a:r>
            <a:r>
              <a:rPr sz="2800" b="1" spc="-25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spc="-15" dirty="0">
                <a:solidFill>
                  <a:srgbClr val="336600"/>
                </a:solidFill>
                <a:latin typeface="Cambria"/>
                <a:cs typeface="Cambria"/>
              </a:rPr>
              <a:t>through</a:t>
            </a:r>
            <a:r>
              <a:rPr sz="2800" b="1" spc="10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spc="-15" dirty="0">
                <a:solidFill>
                  <a:srgbClr val="336600"/>
                </a:solidFill>
                <a:latin typeface="Cambria"/>
                <a:cs typeface="Cambria"/>
              </a:rPr>
              <a:t>Programming</a:t>
            </a:r>
            <a:endParaRPr sz="2800">
              <a:latin typeface="Cambria"/>
              <a:cs typeface="Cambria"/>
            </a:endParaRPr>
          </a:p>
          <a:p>
            <a:pPr marL="355600" marR="5080" indent="-342900" algn="just">
              <a:lnSpc>
                <a:spcPct val="150000"/>
              </a:lnSpc>
              <a:spcBef>
                <a:spcPts val="490"/>
              </a:spcBef>
              <a:buFont typeface="Wingdings"/>
              <a:buChar char=""/>
              <a:tabLst>
                <a:tab pos="355600" algn="l"/>
              </a:tabLst>
            </a:pPr>
            <a:r>
              <a:rPr sz="2200" b="1" i="1" spc="-10" dirty="0">
                <a:solidFill>
                  <a:srgbClr val="C00000"/>
                </a:solidFill>
                <a:latin typeface="Cambria"/>
                <a:cs typeface="Cambria"/>
              </a:rPr>
              <a:t>Problem </a:t>
            </a:r>
            <a:r>
              <a:rPr sz="2200" spc="-5" dirty="0">
                <a:latin typeface="Cambria"/>
                <a:cs typeface="Cambria"/>
              </a:rPr>
              <a:t>- Defined </a:t>
            </a:r>
            <a:r>
              <a:rPr sz="2200" dirty="0">
                <a:latin typeface="Cambria"/>
                <a:cs typeface="Cambria"/>
              </a:rPr>
              <a:t>as </a:t>
            </a:r>
            <a:r>
              <a:rPr sz="2200" spc="-15" dirty="0">
                <a:latin typeface="Cambria"/>
                <a:cs typeface="Cambria"/>
              </a:rPr>
              <a:t>any </a:t>
            </a:r>
            <a:r>
              <a:rPr sz="2200" spc="-5" dirty="0">
                <a:latin typeface="Cambria"/>
                <a:cs typeface="Cambria"/>
              </a:rPr>
              <a:t>question, something </a:t>
            </a:r>
            <a:r>
              <a:rPr sz="2200" spc="-15" dirty="0">
                <a:latin typeface="Cambria"/>
                <a:cs typeface="Cambria"/>
              </a:rPr>
              <a:t>involving </a:t>
            </a:r>
            <a:r>
              <a:rPr sz="2200" dirty="0">
                <a:latin typeface="Cambria"/>
                <a:cs typeface="Cambria"/>
              </a:rPr>
              <a:t>doubt, 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spc="-20" dirty="0">
                <a:latin typeface="Cambria"/>
                <a:cs typeface="Cambria"/>
              </a:rPr>
              <a:t>uncertainty, difficulty, </a:t>
            </a:r>
            <a:r>
              <a:rPr sz="2200" spc="-5" dirty="0">
                <a:latin typeface="Cambria"/>
                <a:cs typeface="Cambria"/>
              </a:rPr>
              <a:t>situation </a:t>
            </a:r>
            <a:r>
              <a:rPr sz="2200" spc="-10" dirty="0">
                <a:latin typeface="Cambria"/>
                <a:cs typeface="Cambria"/>
              </a:rPr>
              <a:t>whose </a:t>
            </a:r>
            <a:r>
              <a:rPr sz="2200" spc="-5" dirty="0">
                <a:latin typeface="Cambria"/>
                <a:cs typeface="Cambria"/>
              </a:rPr>
              <a:t>solution is </a:t>
            </a:r>
            <a:r>
              <a:rPr sz="2200" spc="-10" dirty="0">
                <a:latin typeface="Cambria"/>
                <a:cs typeface="Cambria"/>
              </a:rPr>
              <a:t>not immediately </a:t>
            </a:r>
            <a:r>
              <a:rPr sz="2200" spc="-47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obvious</a:t>
            </a:r>
            <a:endParaRPr sz="2200">
              <a:latin typeface="Cambria"/>
              <a:cs typeface="Cambria"/>
            </a:endParaRPr>
          </a:p>
          <a:p>
            <a:pPr marL="355600" indent="-342900" algn="just">
              <a:lnSpc>
                <a:spcPct val="100000"/>
              </a:lnSpc>
              <a:spcBef>
                <a:spcPts val="1325"/>
              </a:spcBef>
              <a:buFont typeface="Wingdings"/>
              <a:buChar char=""/>
              <a:tabLst>
                <a:tab pos="355600" algn="l"/>
              </a:tabLst>
            </a:pPr>
            <a:r>
              <a:rPr sz="2200" b="1" i="1" spc="-10" dirty="0">
                <a:solidFill>
                  <a:srgbClr val="C00000"/>
                </a:solidFill>
                <a:latin typeface="Cambria"/>
                <a:cs typeface="Cambria"/>
              </a:rPr>
              <a:t>Computer</a:t>
            </a:r>
            <a:r>
              <a:rPr sz="2200" b="1" i="1" spc="-15" dirty="0">
                <a:solidFill>
                  <a:srgbClr val="C00000"/>
                </a:solidFill>
                <a:latin typeface="Cambria"/>
                <a:cs typeface="Cambria"/>
              </a:rPr>
              <a:t> Problem</a:t>
            </a:r>
            <a:r>
              <a:rPr sz="2200" b="1" i="1" spc="1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b="1" i="1" spc="-5" dirty="0">
                <a:solidFill>
                  <a:srgbClr val="C00000"/>
                </a:solidFill>
                <a:latin typeface="Cambria"/>
                <a:cs typeface="Cambria"/>
              </a:rPr>
              <a:t>Solving</a:t>
            </a:r>
            <a:endParaRPr sz="2200">
              <a:latin typeface="Cambria"/>
              <a:cs typeface="Cambria"/>
            </a:endParaRPr>
          </a:p>
          <a:p>
            <a:pPr marL="812800" lvl="1" indent="-343535">
              <a:lnSpc>
                <a:spcPct val="100000"/>
              </a:lnSpc>
              <a:spcBef>
                <a:spcPts val="1320"/>
              </a:spcBef>
              <a:buFont typeface="Wingdings"/>
              <a:buChar char=""/>
              <a:tabLst>
                <a:tab pos="813435" algn="l"/>
              </a:tabLst>
            </a:pPr>
            <a:r>
              <a:rPr sz="2200" spc="-5" dirty="0">
                <a:latin typeface="Cambria"/>
                <a:cs typeface="Cambria"/>
              </a:rPr>
              <a:t>Understand</a:t>
            </a:r>
            <a:r>
              <a:rPr sz="2200" spc="2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and</a:t>
            </a:r>
            <a:r>
              <a:rPr sz="2200" dirty="0"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apply</a:t>
            </a:r>
            <a:r>
              <a:rPr sz="2200" spc="1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logic</a:t>
            </a:r>
            <a:endParaRPr sz="2200">
              <a:latin typeface="Cambria"/>
              <a:cs typeface="Cambria"/>
            </a:endParaRPr>
          </a:p>
          <a:p>
            <a:pPr marL="812800" lvl="1" indent="-343535">
              <a:lnSpc>
                <a:spcPct val="100000"/>
              </a:lnSpc>
              <a:spcBef>
                <a:spcPts val="1320"/>
              </a:spcBef>
              <a:buFont typeface="Wingdings"/>
              <a:buChar char=""/>
              <a:tabLst>
                <a:tab pos="813435" algn="l"/>
              </a:tabLst>
            </a:pPr>
            <a:r>
              <a:rPr sz="2200" spc="-5" dirty="0">
                <a:latin typeface="Cambria"/>
                <a:cs typeface="Cambria"/>
              </a:rPr>
              <a:t>Success</a:t>
            </a:r>
            <a:r>
              <a:rPr sz="2200" spc="13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in</a:t>
            </a:r>
            <a:r>
              <a:rPr sz="2200" spc="14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solving</a:t>
            </a:r>
            <a:r>
              <a:rPr sz="2200" spc="140" dirty="0">
                <a:latin typeface="Cambria"/>
                <a:cs typeface="Cambria"/>
              </a:rPr>
              <a:t> </a:t>
            </a:r>
            <a:r>
              <a:rPr sz="2200" spc="-20" dirty="0">
                <a:latin typeface="Cambria"/>
                <a:cs typeface="Cambria"/>
              </a:rPr>
              <a:t>any</a:t>
            </a:r>
            <a:r>
              <a:rPr sz="2200" spc="13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problem</a:t>
            </a:r>
            <a:r>
              <a:rPr sz="2200" spc="12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is</a:t>
            </a:r>
            <a:r>
              <a:rPr sz="2200" spc="145" dirty="0"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only</a:t>
            </a:r>
            <a:r>
              <a:rPr sz="2200" spc="13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possible</a:t>
            </a:r>
            <a:r>
              <a:rPr sz="2200" spc="14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after</a:t>
            </a:r>
            <a:r>
              <a:rPr sz="2200" spc="130" dirty="0"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we</a:t>
            </a:r>
            <a:r>
              <a:rPr sz="2200" spc="125" dirty="0">
                <a:latin typeface="Cambria"/>
                <a:cs typeface="Cambria"/>
              </a:rPr>
              <a:t> </a:t>
            </a:r>
            <a:r>
              <a:rPr sz="2200" spc="-25" dirty="0">
                <a:latin typeface="Cambria"/>
                <a:cs typeface="Cambria"/>
              </a:rPr>
              <a:t>have</a:t>
            </a:r>
            <a:endParaRPr sz="2200">
              <a:latin typeface="Cambria"/>
              <a:cs typeface="Cambria"/>
            </a:endParaRPr>
          </a:p>
          <a:p>
            <a:pPr marL="812800">
              <a:lnSpc>
                <a:spcPct val="100000"/>
              </a:lnSpc>
              <a:spcBef>
                <a:spcPts val="1320"/>
              </a:spcBef>
            </a:pPr>
            <a:r>
              <a:rPr sz="2200" spc="-5" dirty="0">
                <a:latin typeface="Cambria"/>
                <a:cs typeface="Cambria"/>
              </a:rPr>
              <a:t>made</a:t>
            </a:r>
            <a:r>
              <a:rPr sz="2200" spc="1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the</a:t>
            </a:r>
            <a:r>
              <a:rPr sz="2200" spc="1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effort</a:t>
            </a:r>
            <a:r>
              <a:rPr sz="2200" spc="20" dirty="0"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to</a:t>
            </a:r>
            <a:r>
              <a:rPr sz="220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understand</a:t>
            </a:r>
            <a:r>
              <a:rPr sz="2200" spc="4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the</a:t>
            </a:r>
            <a:r>
              <a:rPr sz="2200" spc="1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problem</a:t>
            </a:r>
            <a:r>
              <a:rPr sz="2200" spc="-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at</a:t>
            </a:r>
            <a:r>
              <a:rPr sz="2200" spc="1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hand</a:t>
            </a:r>
            <a:endParaRPr sz="2200">
              <a:latin typeface="Cambria"/>
              <a:cs typeface="Cambria"/>
            </a:endParaRPr>
          </a:p>
          <a:p>
            <a:pPr marL="812800" marR="6350" lvl="1" indent="-342900">
              <a:lnSpc>
                <a:spcPct val="150000"/>
              </a:lnSpc>
              <a:buFont typeface="Wingdings"/>
              <a:buChar char=""/>
              <a:tabLst>
                <a:tab pos="813435" algn="l"/>
              </a:tabLst>
            </a:pPr>
            <a:r>
              <a:rPr sz="2200" spc="-10" dirty="0">
                <a:latin typeface="Cambria"/>
                <a:cs typeface="Cambria"/>
              </a:rPr>
              <a:t>Extract</a:t>
            </a:r>
            <a:r>
              <a:rPr sz="2200" spc="10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from</a:t>
            </a:r>
            <a:r>
              <a:rPr sz="2200" spc="10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the</a:t>
            </a:r>
            <a:r>
              <a:rPr sz="2200" spc="10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problem</a:t>
            </a:r>
            <a:r>
              <a:rPr sz="2200" spc="10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statement</a:t>
            </a:r>
            <a:r>
              <a:rPr sz="2200" spc="114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a</a:t>
            </a:r>
            <a:r>
              <a:rPr sz="2200" spc="95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set</a:t>
            </a:r>
            <a:r>
              <a:rPr sz="2200" spc="11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of</a:t>
            </a:r>
            <a:r>
              <a:rPr sz="2200" spc="9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precisely</a:t>
            </a:r>
            <a:r>
              <a:rPr sz="2200" spc="10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defined </a:t>
            </a:r>
            <a:r>
              <a:rPr sz="2200" spc="-47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tasks</a:t>
            </a:r>
            <a:endParaRPr sz="22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5326" y="188607"/>
            <a:ext cx="1040815" cy="1067659"/>
          </a:xfrm>
          <a:prstGeom prst="rect">
            <a:avLst/>
          </a:prstGeom>
        </p:spPr>
      </p:pic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SRM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5326" y="188607"/>
            <a:ext cx="1040815" cy="106765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83540" y="549605"/>
            <a:ext cx="7350759" cy="351027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38860" algn="ctr">
              <a:lnSpc>
                <a:spcPct val="100000"/>
              </a:lnSpc>
              <a:spcBef>
                <a:spcPts val="105"/>
              </a:spcBef>
            </a:pPr>
            <a:r>
              <a:rPr sz="2600" b="1" spc="-5" dirty="0">
                <a:solidFill>
                  <a:srgbClr val="C00000"/>
                </a:solidFill>
                <a:latin typeface="Perpetua"/>
                <a:cs typeface="Perpetua"/>
              </a:rPr>
              <a:t>INS</a:t>
            </a:r>
            <a:r>
              <a:rPr sz="2600" b="1" spc="-15" dirty="0">
                <a:solidFill>
                  <a:srgbClr val="C00000"/>
                </a:solidFill>
                <a:latin typeface="Perpetua"/>
                <a:cs typeface="Perpetua"/>
              </a:rPr>
              <a:t>T</a:t>
            </a:r>
            <a:r>
              <a:rPr sz="2600" b="1" spc="-5" dirty="0">
                <a:solidFill>
                  <a:srgbClr val="C00000"/>
                </a:solidFill>
                <a:latin typeface="Perpetua"/>
                <a:cs typeface="Perpetua"/>
              </a:rPr>
              <a:t>IT</a:t>
            </a:r>
            <a:r>
              <a:rPr sz="2600" b="1" spc="-10" dirty="0">
                <a:solidFill>
                  <a:srgbClr val="C00000"/>
                </a:solidFill>
                <a:latin typeface="Perpetua"/>
                <a:cs typeface="Perpetua"/>
              </a:rPr>
              <a:t>U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TE</a:t>
            </a:r>
            <a:r>
              <a:rPr sz="2600" b="1" spc="-10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Perpetua"/>
                <a:cs typeface="Perpetua"/>
              </a:rPr>
              <a:t>O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F</a:t>
            </a:r>
            <a:r>
              <a:rPr sz="2600" b="1" spc="5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SCIENCE</a:t>
            </a:r>
            <a:r>
              <a:rPr sz="2600" b="1" spc="-140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AND</a:t>
            </a:r>
            <a:r>
              <a:rPr sz="2600" b="1" spc="-310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TECHNOLOG</a:t>
            </a:r>
            <a:r>
              <a:rPr sz="2600" b="1" spc="-285" dirty="0">
                <a:solidFill>
                  <a:srgbClr val="C00000"/>
                </a:solidFill>
                <a:latin typeface="Perpetua"/>
                <a:cs typeface="Perpetua"/>
              </a:rPr>
              <a:t>Y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,</a:t>
            </a:r>
            <a:endParaRPr sz="2600">
              <a:latin typeface="Perpetua"/>
              <a:cs typeface="Perpetua"/>
            </a:endParaRPr>
          </a:p>
          <a:p>
            <a:pPr marL="1039494" algn="ctr">
              <a:lnSpc>
                <a:spcPct val="100000"/>
              </a:lnSpc>
              <a:spcBef>
                <a:spcPts val="30"/>
              </a:spcBef>
            </a:pPr>
            <a:r>
              <a:rPr sz="2400" b="1" spc="-10" dirty="0">
                <a:solidFill>
                  <a:srgbClr val="C00000"/>
                </a:solidFill>
                <a:latin typeface="Perpetua"/>
                <a:cs typeface="Perpetua"/>
              </a:rPr>
              <a:t>CHENNAI.</a:t>
            </a:r>
            <a:endParaRPr sz="2400">
              <a:latin typeface="Perpetua"/>
              <a:cs typeface="Perpetua"/>
            </a:endParaRPr>
          </a:p>
          <a:p>
            <a:pPr marL="383540" indent="-371475">
              <a:lnSpc>
                <a:spcPct val="100000"/>
              </a:lnSpc>
              <a:spcBef>
                <a:spcPts val="1735"/>
              </a:spcBef>
              <a:buAutoNum type="arabicPeriod"/>
              <a:tabLst>
                <a:tab pos="384175" algn="l"/>
              </a:tabLst>
            </a:pPr>
            <a:r>
              <a:rPr sz="2800" b="1" spc="-5" dirty="0">
                <a:solidFill>
                  <a:srgbClr val="336600"/>
                </a:solidFill>
                <a:latin typeface="Cambria"/>
                <a:cs typeface="Cambria"/>
              </a:rPr>
              <a:t>14 Input</a:t>
            </a:r>
            <a:r>
              <a:rPr sz="2800" b="1" spc="-10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dirty="0">
                <a:solidFill>
                  <a:srgbClr val="336600"/>
                </a:solidFill>
                <a:latin typeface="Cambria"/>
                <a:cs typeface="Cambria"/>
              </a:rPr>
              <a:t>and</a:t>
            </a:r>
            <a:r>
              <a:rPr sz="2800" b="1" spc="-5" dirty="0">
                <a:solidFill>
                  <a:srgbClr val="336600"/>
                </a:solidFill>
                <a:latin typeface="Cambria"/>
                <a:cs typeface="Cambria"/>
              </a:rPr>
              <a:t> Output</a:t>
            </a:r>
            <a:r>
              <a:rPr sz="2800" b="1" spc="15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spc="-15" dirty="0">
                <a:solidFill>
                  <a:srgbClr val="336600"/>
                </a:solidFill>
                <a:latin typeface="Cambria"/>
                <a:cs typeface="Cambria"/>
              </a:rPr>
              <a:t>Functions</a:t>
            </a:r>
            <a:r>
              <a:rPr sz="2800" b="1" spc="30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spc="-15" dirty="0">
                <a:solidFill>
                  <a:srgbClr val="336600"/>
                </a:solidFill>
                <a:latin typeface="Cambria"/>
                <a:cs typeface="Cambria"/>
              </a:rPr>
              <a:t>Contd…</a:t>
            </a:r>
            <a:endParaRPr sz="2800">
              <a:latin typeface="Cambria"/>
              <a:cs typeface="Cambria"/>
            </a:endParaRPr>
          </a:p>
          <a:p>
            <a:pPr marL="984885" lvl="1" indent="-515620">
              <a:lnSpc>
                <a:spcPct val="100000"/>
              </a:lnSpc>
              <a:spcBef>
                <a:spcPts val="1780"/>
              </a:spcBef>
              <a:buAutoNum type="romanLcPeriod"/>
              <a:tabLst>
                <a:tab pos="984885" algn="l"/>
                <a:tab pos="985519" algn="l"/>
              </a:tabLst>
            </a:pPr>
            <a:r>
              <a:rPr sz="2200" b="1" spc="-5" dirty="0">
                <a:solidFill>
                  <a:srgbClr val="C00000"/>
                </a:solidFill>
                <a:latin typeface="Cambria"/>
                <a:cs typeface="Cambria"/>
              </a:rPr>
              <a:t>The</a:t>
            </a:r>
            <a:r>
              <a:rPr sz="2200" b="1" spc="-1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b="1" spc="-5" dirty="0">
                <a:solidFill>
                  <a:srgbClr val="C00000"/>
                </a:solidFill>
                <a:latin typeface="Cambria"/>
                <a:cs typeface="Cambria"/>
              </a:rPr>
              <a:t>scanf</a:t>
            </a:r>
            <a:r>
              <a:rPr sz="2200" b="1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b="1" spc="-5" dirty="0">
                <a:solidFill>
                  <a:srgbClr val="C00000"/>
                </a:solidFill>
                <a:latin typeface="Cambria"/>
                <a:cs typeface="Cambria"/>
              </a:rPr>
              <a:t>(</a:t>
            </a:r>
            <a:r>
              <a:rPr sz="2200" b="1" spc="-1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b="1" spc="-5" dirty="0">
                <a:solidFill>
                  <a:srgbClr val="C00000"/>
                </a:solidFill>
                <a:latin typeface="Cambria"/>
                <a:cs typeface="Cambria"/>
              </a:rPr>
              <a:t>) </a:t>
            </a:r>
            <a:r>
              <a:rPr sz="2200" b="1" spc="-10" dirty="0">
                <a:solidFill>
                  <a:srgbClr val="C00000"/>
                </a:solidFill>
                <a:latin typeface="Cambria"/>
                <a:cs typeface="Cambria"/>
              </a:rPr>
              <a:t>Function</a:t>
            </a:r>
            <a:endParaRPr sz="2200">
              <a:latin typeface="Cambria"/>
              <a:cs typeface="Cambria"/>
            </a:endParaRPr>
          </a:p>
          <a:p>
            <a:pPr marL="1384300" lvl="2" indent="-457834">
              <a:lnSpc>
                <a:spcPct val="100000"/>
              </a:lnSpc>
              <a:spcBef>
                <a:spcPts val="1320"/>
              </a:spcBef>
              <a:buFont typeface="Wingdings"/>
              <a:buChar char=""/>
              <a:tabLst>
                <a:tab pos="1384300" algn="l"/>
                <a:tab pos="1384935" algn="l"/>
              </a:tabLst>
            </a:pPr>
            <a:r>
              <a:rPr sz="2200" spc="-15" dirty="0">
                <a:latin typeface="Cambria"/>
                <a:cs typeface="Cambria"/>
              </a:rPr>
              <a:t>Reads</a:t>
            </a:r>
            <a:r>
              <a:rPr sz="2200" spc="1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all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types</a:t>
            </a:r>
            <a:r>
              <a:rPr sz="2200" spc="3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of input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data</a:t>
            </a:r>
            <a:endParaRPr sz="2200">
              <a:latin typeface="Cambria"/>
              <a:cs typeface="Cambria"/>
            </a:endParaRPr>
          </a:p>
          <a:p>
            <a:pPr marL="1384300" lvl="2" indent="-457834">
              <a:lnSpc>
                <a:spcPct val="100000"/>
              </a:lnSpc>
              <a:spcBef>
                <a:spcPts val="1320"/>
              </a:spcBef>
              <a:buFont typeface="Wingdings"/>
              <a:buChar char=""/>
              <a:tabLst>
                <a:tab pos="1384300" algn="l"/>
                <a:tab pos="1384935" algn="l"/>
              </a:tabLst>
            </a:pPr>
            <a:r>
              <a:rPr sz="2200" spc="-5" dirty="0">
                <a:latin typeface="Cambria"/>
                <a:cs typeface="Cambria"/>
              </a:rPr>
              <a:t>Assignment</a:t>
            </a:r>
            <a:r>
              <a:rPr sz="2200" spc="4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of</a:t>
            </a:r>
            <a:r>
              <a:rPr sz="2200" spc="-10" dirty="0">
                <a:latin typeface="Cambria"/>
                <a:cs typeface="Cambria"/>
              </a:rPr>
              <a:t> </a:t>
            </a:r>
            <a:r>
              <a:rPr sz="2200" spc="-20" dirty="0">
                <a:latin typeface="Cambria"/>
                <a:cs typeface="Cambria"/>
              </a:rPr>
              <a:t>value</a:t>
            </a:r>
            <a:r>
              <a:rPr sz="2200" spc="30" dirty="0"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to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variable</a:t>
            </a:r>
            <a:r>
              <a:rPr sz="2200" spc="3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during</a:t>
            </a:r>
            <a:r>
              <a:rPr sz="2200" spc="15" dirty="0"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Runtime</a:t>
            </a:r>
            <a:endParaRPr sz="2200">
              <a:latin typeface="Cambria"/>
              <a:cs typeface="Cambria"/>
            </a:endParaRPr>
          </a:p>
          <a:p>
            <a:pPr marL="927100" indent="-457834">
              <a:lnSpc>
                <a:spcPct val="100000"/>
              </a:lnSpc>
              <a:spcBef>
                <a:spcPts val="1325"/>
              </a:spcBef>
              <a:buFont typeface="Wingdings"/>
              <a:buChar char=""/>
              <a:tabLst>
                <a:tab pos="927100" algn="l"/>
                <a:tab pos="927735" algn="l"/>
              </a:tabLst>
            </a:pPr>
            <a:r>
              <a:rPr sz="2200" b="1" spc="-15" dirty="0">
                <a:solidFill>
                  <a:srgbClr val="336600"/>
                </a:solidFill>
                <a:latin typeface="Cambria"/>
                <a:cs typeface="Cambria"/>
              </a:rPr>
              <a:t>Syntax</a:t>
            </a:r>
            <a:endParaRPr sz="22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98194" y="4787849"/>
            <a:ext cx="5543550" cy="1535430"/>
          </a:xfrm>
          <a:prstGeom prst="rect">
            <a:avLst/>
          </a:prstGeom>
        </p:spPr>
        <p:txBody>
          <a:bodyPr vert="horz" wrap="square" lIns="0" tIns="18034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420"/>
              </a:spcBef>
              <a:buFont typeface="Wingdings"/>
              <a:buChar char=""/>
              <a:tabLst>
                <a:tab pos="469265" algn="l"/>
                <a:tab pos="469900" algn="l"/>
              </a:tabLst>
            </a:pPr>
            <a:r>
              <a:rPr sz="2200" spc="-10" dirty="0">
                <a:latin typeface="Cambria"/>
                <a:cs typeface="Cambria"/>
              </a:rPr>
              <a:t>Control</a:t>
            </a:r>
            <a:r>
              <a:rPr sz="2200" spc="-5" dirty="0">
                <a:latin typeface="Cambria"/>
                <a:cs typeface="Cambria"/>
              </a:rPr>
              <a:t> String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/</a:t>
            </a:r>
            <a:r>
              <a:rPr sz="2200" spc="-15" dirty="0">
                <a:latin typeface="Cambria"/>
                <a:cs typeface="Cambria"/>
              </a:rPr>
              <a:t> </a:t>
            </a:r>
            <a:r>
              <a:rPr sz="2200" spc="-20" dirty="0">
                <a:latin typeface="Cambria"/>
                <a:cs typeface="Cambria"/>
              </a:rPr>
              <a:t>Format</a:t>
            </a:r>
            <a:r>
              <a:rPr sz="2200" spc="1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Specifier</a:t>
            </a:r>
            <a:endParaRPr sz="2200">
              <a:latin typeface="Cambria"/>
              <a:cs typeface="Cambria"/>
            </a:endParaRPr>
          </a:p>
          <a:p>
            <a:pPr marL="469900" indent="-457200">
              <a:lnSpc>
                <a:spcPct val="100000"/>
              </a:lnSpc>
              <a:spcBef>
                <a:spcPts val="1325"/>
              </a:spcBef>
              <a:buFont typeface="Wingdings"/>
              <a:buChar char=""/>
              <a:tabLst>
                <a:tab pos="469265" algn="l"/>
                <a:tab pos="469900" algn="l"/>
              </a:tabLst>
            </a:pPr>
            <a:r>
              <a:rPr sz="2200" spc="-10" dirty="0">
                <a:latin typeface="Cambria"/>
                <a:cs typeface="Cambria"/>
              </a:rPr>
              <a:t>arg1,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arg2.,,,</a:t>
            </a:r>
            <a:r>
              <a:rPr sz="220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arg</a:t>
            </a:r>
            <a:r>
              <a:rPr sz="2200" spc="-5" dirty="0">
                <a:latin typeface="Cambria"/>
                <a:cs typeface="Cambria"/>
              </a:rPr>
              <a:t> n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–</a:t>
            </a:r>
            <a:r>
              <a:rPr sz="220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Arguments</a:t>
            </a:r>
            <a:r>
              <a:rPr sz="2200" spc="40" dirty="0">
                <a:latin typeface="Cambria"/>
                <a:cs typeface="Cambria"/>
              </a:rPr>
              <a:t> </a:t>
            </a:r>
            <a:r>
              <a:rPr sz="2200" spc="-20" dirty="0">
                <a:latin typeface="Cambria"/>
                <a:cs typeface="Cambria"/>
              </a:rPr>
              <a:t>(Variables)</a:t>
            </a:r>
            <a:endParaRPr sz="2200">
              <a:latin typeface="Cambria"/>
              <a:cs typeface="Cambria"/>
            </a:endParaRPr>
          </a:p>
          <a:p>
            <a:pPr marL="469900" indent="-457200">
              <a:lnSpc>
                <a:spcPct val="100000"/>
              </a:lnSpc>
              <a:spcBef>
                <a:spcPts val="1320"/>
              </a:spcBef>
              <a:buFont typeface="Wingdings"/>
              <a:buChar char=""/>
              <a:tabLst>
                <a:tab pos="469265" algn="l"/>
                <a:tab pos="469900" algn="l"/>
              </a:tabLst>
            </a:pPr>
            <a:r>
              <a:rPr sz="2200" spc="-5" dirty="0">
                <a:latin typeface="Cambria"/>
                <a:cs typeface="Cambria"/>
              </a:rPr>
              <a:t>&amp;</a:t>
            </a:r>
            <a:r>
              <a:rPr sz="2200" spc="-2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-</a:t>
            </a:r>
            <a:r>
              <a:rPr sz="2200" spc="-3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Address</a:t>
            </a:r>
            <a:endParaRPr sz="22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8600" y="4293082"/>
            <a:ext cx="8763000" cy="46228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 marL="147955">
              <a:lnSpc>
                <a:spcPct val="100000"/>
              </a:lnSpc>
              <a:spcBef>
                <a:spcPts val="30"/>
              </a:spcBef>
            </a:pPr>
            <a:r>
              <a:rPr sz="2400" b="1" spc="-5" dirty="0">
                <a:solidFill>
                  <a:srgbClr val="C00000"/>
                </a:solidFill>
                <a:latin typeface="Perpetua"/>
                <a:cs typeface="Perpetua"/>
              </a:rPr>
              <a:t>scanf(“Control</a:t>
            </a:r>
            <a:r>
              <a:rPr sz="2400" b="1" spc="-45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400" b="1" spc="5" dirty="0">
                <a:solidFill>
                  <a:srgbClr val="C00000"/>
                </a:solidFill>
                <a:latin typeface="Perpetua"/>
                <a:cs typeface="Perpetua"/>
              </a:rPr>
              <a:t>String/Format</a:t>
            </a:r>
            <a:r>
              <a:rPr sz="2400" b="1" spc="-5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400" b="1" dirty="0">
                <a:solidFill>
                  <a:srgbClr val="C00000"/>
                </a:solidFill>
                <a:latin typeface="Perpetua"/>
                <a:cs typeface="Perpetua"/>
              </a:rPr>
              <a:t>Specifier”,</a:t>
            </a:r>
            <a:r>
              <a:rPr sz="2400" b="1" spc="-125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400" b="1" dirty="0">
                <a:solidFill>
                  <a:srgbClr val="C00000"/>
                </a:solidFill>
                <a:latin typeface="Perpetua"/>
                <a:cs typeface="Perpetua"/>
              </a:rPr>
              <a:t>&amp;arg1,</a:t>
            </a:r>
            <a:r>
              <a:rPr sz="2400" b="1" spc="-105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400" b="1" dirty="0">
                <a:solidFill>
                  <a:srgbClr val="C00000"/>
                </a:solidFill>
                <a:latin typeface="Perpetua"/>
                <a:cs typeface="Perpetua"/>
              </a:rPr>
              <a:t>&amp;arg2,… &amp;argn)</a:t>
            </a:r>
            <a:endParaRPr sz="2400">
              <a:latin typeface="Perpetua"/>
              <a:cs typeface="Perpetua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SRM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5326" y="188607"/>
            <a:ext cx="1040815" cy="106765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83540" y="549605"/>
            <a:ext cx="7350759" cy="14395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38860" algn="ctr">
              <a:lnSpc>
                <a:spcPct val="100000"/>
              </a:lnSpc>
              <a:spcBef>
                <a:spcPts val="105"/>
              </a:spcBef>
            </a:pPr>
            <a:r>
              <a:rPr sz="2600" b="1" spc="-5" dirty="0">
                <a:solidFill>
                  <a:srgbClr val="C00000"/>
                </a:solidFill>
                <a:latin typeface="Perpetua"/>
                <a:cs typeface="Perpetua"/>
              </a:rPr>
              <a:t>INS</a:t>
            </a:r>
            <a:r>
              <a:rPr sz="2600" b="1" spc="-15" dirty="0">
                <a:solidFill>
                  <a:srgbClr val="C00000"/>
                </a:solidFill>
                <a:latin typeface="Perpetua"/>
                <a:cs typeface="Perpetua"/>
              </a:rPr>
              <a:t>T</a:t>
            </a:r>
            <a:r>
              <a:rPr sz="2600" b="1" spc="-5" dirty="0">
                <a:solidFill>
                  <a:srgbClr val="C00000"/>
                </a:solidFill>
                <a:latin typeface="Perpetua"/>
                <a:cs typeface="Perpetua"/>
              </a:rPr>
              <a:t>IT</a:t>
            </a:r>
            <a:r>
              <a:rPr sz="2600" b="1" spc="-10" dirty="0">
                <a:solidFill>
                  <a:srgbClr val="C00000"/>
                </a:solidFill>
                <a:latin typeface="Perpetua"/>
                <a:cs typeface="Perpetua"/>
              </a:rPr>
              <a:t>U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TE</a:t>
            </a:r>
            <a:r>
              <a:rPr sz="2600" b="1" spc="-10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Perpetua"/>
                <a:cs typeface="Perpetua"/>
              </a:rPr>
              <a:t>O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F</a:t>
            </a:r>
            <a:r>
              <a:rPr sz="2600" b="1" spc="5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SCIENCE</a:t>
            </a:r>
            <a:r>
              <a:rPr sz="2600" b="1" spc="-140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AND</a:t>
            </a:r>
            <a:r>
              <a:rPr sz="2600" b="1" spc="-310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TECHNOLOG</a:t>
            </a:r>
            <a:r>
              <a:rPr sz="2600" b="1" spc="-285" dirty="0">
                <a:solidFill>
                  <a:srgbClr val="C00000"/>
                </a:solidFill>
                <a:latin typeface="Perpetua"/>
                <a:cs typeface="Perpetua"/>
              </a:rPr>
              <a:t>Y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,</a:t>
            </a:r>
            <a:endParaRPr sz="2600">
              <a:latin typeface="Perpetua"/>
              <a:cs typeface="Perpetua"/>
            </a:endParaRPr>
          </a:p>
          <a:p>
            <a:pPr marL="1039494" algn="ctr">
              <a:lnSpc>
                <a:spcPct val="100000"/>
              </a:lnSpc>
              <a:spcBef>
                <a:spcPts val="30"/>
              </a:spcBef>
            </a:pPr>
            <a:r>
              <a:rPr sz="2400" b="1" spc="-10" dirty="0">
                <a:solidFill>
                  <a:srgbClr val="C00000"/>
                </a:solidFill>
                <a:latin typeface="Perpetua"/>
                <a:cs typeface="Perpetua"/>
              </a:rPr>
              <a:t>CHENNAI.</a:t>
            </a:r>
            <a:endParaRPr sz="2400">
              <a:latin typeface="Perpetua"/>
              <a:cs typeface="Perpetua"/>
            </a:endParaRPr>
          </a:p>
          <a:p>
            <a:pPr marL="12700">
              <a:lnSpc>
                <a:spcPct val="100000"/>
              </a:lnSpc>
              <a:spcBef>
                <a:spcPts val="1735"/>
              </a:spcBef>
            </a:pPr>
            <a:r>
              <a:rPr sz="2800" b="1" spc="-5" dirty="0">
                <a:solidFill>
                  <a:srgbClr val="336600"/>
                </a:solidFill>
                <a:latin typeface="Cambria"/>
                <a:cs typeface="Cambria"/>
              </a:rPr>
              <a:t>1.</a:t>
            </a:r>
            <a:r>
              <a:rPr sz="2800" b="1" spc="-10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spc="-5" dirty="0">
                <a:solidFill>
                  <a:srgbClr val="336600"/>
                </a:solidFill>
                <a:latin typeface="Cambria"/>
                <a:cs typeface="Cambria"/>
              </a:rPr>
              <a:t>14</a:t>
            </a:r>
            <a:r>
              <a:rPr sz="2800" b="1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spc="-5" dirty="0">
                <a:solidFill>
                  <a:srgbClr val="336600"/>
                </a:solidFill>
                <a:latin typeface="Cambria"/>
                <a:cs typeface="Cambria"/>
              </a:rPr>
              <a:t>Input</a:t>
            </a:r>
            <a:r>
              <a:rPr sz="2800" b="1" spc="-10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dirty="0">
                <a:solidFill>
                  <a:srgbClr val="336600"/>
                </a:solidFill>
                <a:latin typeface="Cambria"/>
                <a:cs typeface="Cambria"/>
              </a:rPr>
              <a:t>and</a:t>
            </a:r>
            <a:r>
              <a:rPr sz="2800" b="1" spc="-5" dirty="0">
                <a:solidFill>
                  <a:srgbClr val="336600"/>
                </a:solidFill>
                <a:latin typeface="Cambria"/>
                <a:cs typeface="Cambria"/>
              </a:rPr>
              <a:t> Output</a:t>
            </a:r>
            <a:r>
              <a:rPr sz="2800" b="1" spc="15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spc="-15" dirty="0">
                <a:solidFill>
                  <a:srgbClr val="336600"/>
                </a:solidFill>
                <a:latin typeface="Cambria"/>
                <a:cs typeface="Cambria"/>
              </a:rPr>
              <a:t>Functions</a:t>
            </a:r>
            <a:r>
              <a:rPr sz="2800" b="1" spc="30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spc="-15" dirty="0">
                <a:solidFill>
                  <a:srgbClr val="336600"/>
                </a:solidFill>
                <a:latin typeface="Cambria"/>
                <a:cs typeface="Cambria"/>
              </a:rPr>
              <a:t>Contd…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24534" y="2361945"/>
            <a:ext cx="289814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C00000"/>
                </a:solidFill>
                <a:latin typeface="Cambria"/>
                <a:cs typeface="Cambria"/>
              </a:rPr>
              <a:t>/*</a:t>
            </a:r>
            <a:r>
              <a:rPr sz="2200" spc="-15" dirty="0">
                <a:solidFill>
                  <a:srgbClr val="C00000"/>
                </a:solidFill>
                <a:latin typeface="Cambria"/>
                <a:cs typeface="Cambria"/>
              </a:rPr>
              <a:t> Giving</a:t>
            </a:r>
            <a:r>
              <a:rPr sz="2200" spc="1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spc="-10" dirty="0">
                <a:solidFill>
                  <a:srgbClr val="C00000"/>
                </a:solidFill>
                <a:latin typeface="Cambria"/>
                <a:cs typeface="Cambria"/>
              </a:rPr>
              <a:t>Direct</a:t>
            </a:r>
            <a:r>
              <a:rPr sz="2200" spc="2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spc="-10" dirty="0">
                <a:solidFill>
                  <a:srgbClr val="C00000"/>
                </a:solidFill>
                <a:latin typeface="Cambria"/>
                <a:cs typeface="Cambria"/>
              </a:rPr>
              <a:t>Input </a:t>
            </a:r>
            <a:r>
              <a:rPr sz="2200" spc="-5" dirty="0">
                <a:solidFill>
                  <a:srgbClr val="C00000"/>
                </a:solidFill>
                <a:latin typeface="Cambria"/>
                <a:cs typeface="Cambria"/>
              </a:rPr>
              <a:t>in</a:t>
            </a:r>
            <a:endParaRPr sz="2200">
              <a:latin typeface="Cambria"/>
              <a:cs typeface="Cambria"/>
            </a:endParaRPr>
          </a:p>
          <a:p>
            <a:pPr marL="1000125">
              <a:lnSpc>
                <a:spcPct val="100000"/>
              </a:lnSpc>
            </a:pPr>
            <a:r>
              <a:rPr sz="2200" spc="-15" dirty="0">
                <a:solidFill>
                  <a:srgbClr val="C00000"/>
                </a:solidFill>
                <a:latin typeface="Cambria"/>
                <a:cs typeface="Cambria"/>
              </a:rPr>
              <a:t>Program</a:t>
            </a:r>
            <a:r>
              <a:rPr sz="2200" spc="-3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spc="-10" dirty="0">
                <a:solidFill>
                  <a:srgbClr val="C00000"/>
                </a:solidFill>
                <a:latin typeface="Cambria"/>
                <a:cs typeface="Cambria"/>
              </a:rPr>
              <a:t>*/</a:t>
            </a:r>
            <a:endParaRPr sz="22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9442" y="3442995"/>
            <a:ext cx="2248535" cy="2907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22800"/>
              </a:lnSpc>
              <a:spcBef>
                <a:spcPts val="100"/>
              </a:spcBef>
            </a:pPr>
            <a:r>
              <a:rPr sz="2200" spc="-5" dirty="0">
                <a:latin typeface="Cambria"/>
                <a:cs typeface="Cambria"/>
              </a:rPr>
              <a:t>#include&lt;stdio.h&gt; </a:t>
            </a:r>
            <a:r>
              <a:rPr sz="2200" spc="-47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#inclu</a:t>
            </a:r>
            <a:r>
              <a:rPr sz="2200" dirty="0">
                <a:latin typeface="Cambria"/>
                <a:cs typeface="Cambria"/>
              </a:rPr>
              <a:t>d</a:t>
            </a:r>
            <a:r>
              <a:rPr sz="2200" spc="-5" dirty="0">
                <a:latin typeface="Cambria"/>
                <a:cs typeface="Cambria"/>
              </a:rPr>
              <a:t>e</a:t>
            </a:r>
            <a:r>
              <a:rPr sz="2200" spc="-10" dirty="0">
                <a:latin typeface="Cambria"/>
                <a:cs typeface="Cambria"/>
              </a:rPr>
              <a:t>&lt;</a:t>
            </a:r>
            <a:r>
              <a:rPr sz="2200" spc="-5" dirty="0">
                <a:latin typeface="Cambria"/>
                <a:cs typeface="Cambria"/>
              </a:rPr>
              <a:t>conio</a:t>
            </a:r>
            <a:r>
              <a:rPr sz="2200" dirty="0">
                <a:latin typeface="Cambria"/>
                <a:cs typeface="Cambria"/>
              </a:rPr>
              <a:t>.</a:t>
            </a:r>
            <a:r>
              <a:rPr sz="2200" spc="-5" dirty="0">
                <a:latin typeface="Cambria"/>
                <a:cs typeface="Cambria"/>
              </a:rPr>
              <a:t>h&gt;  </a:t>
            </a:r>
            <a:r>
              <a:rPr sz="2200" spc="-20" dirty="0">
                <a:latin typeface="Cambria"/>
                <a:cs typeface="Cambria"/>
              </a:rPr>
              <a:t>void</a:t>
            </a:r>
            <a:r>
              <a:rPr sz="2200" spc="1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main(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)</a:t>
            </a:r>
            <a:endParaRPr sz="22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200" spc="-5" dirty="0">
                <a:latin typeface="Cambria"/>
                <a:cs typeface="Cambria"/>
              </a:rPr>
              <a:t>{</a:t>
            </a:r>
            <a:endParaRPr sz="2200">
              <a:latin typeface="Cambria"/>
              <a:cs typeface="Cambria"/>
            </a:endParaRPr>
          </a:p>
          <a:p>
            <a:pPr marL="469900" marR="1099185">
              <a:lnSpc>
                <a:spcPct val="122700"/>
              </a:lnSpc>
              <a:spcBef>
                <a:spcPts val="5"/>
              </a:spcBef>
            </a:pPr>
            <a:r>
              <a:rPr sz="2200" spc="-5" dirty="0">
                <a:latin typeface="Cambria"/>
                <a:cs typeface="Cambria"/>
              </a:rPr>
              <a:t>int a; </a:t>
            </a:r>
            <a:r>
              <a:rPr sz="220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a=10</a:t>
            </a:r>
            <a:r>
              <a:rPr sz="2200" spc="-5" dirty="0">
                <a:latin typeface="Cambria"/>
                <a:cs typeface="Cambria"/>
              </a:rPr>
              <a:t>;</a:t>
            </a:r>
            <a:endParaRPr sz="22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200" spc="-5" dirty="0">
                <a:latin typeface="Cambria"/>
                <a:cs typeface="Cambria"/>
              </a:rPr>
              <a:t>}</a:t>
            </a:r>
            <a:endParaRPr sz="220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08879" y="2361945"/>
            <a:ext cx="359219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marR="5080" indent="-457200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solidFill>
                  <a:srgbClr val="C00000"/>
                </a:solidFill>
                <a:latin typeface="Cambria"/>
                <a:cs typeface="Cambria"/>
              </a:rPr>
              <a:t>/*Getting</a:t>
            </a:r>
            <a:r>
              <a:rPr sz="2200" spc="3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spc="-10" dirty="0">
                <a:solidFill>
                  <a:srgbClr val="C00000"/>
                </a:solidFill>
                <a:latin typeface="Cambria"/>
                <a:cs typeface="Cambria"/>
              </a:rPr>
              <a:t>Input</a:t>
            </a:r>
            <a:r>
              <a:rPr sz="2200" spc="1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spc="-10" dirty="0">
                <a:solidFill>
                  <a:srgbClr val="C00000"/>
                </a:solidFill>
                <a:latin typeface="Cambria"/>
                <a:cs typeface="Cambria"/>
              </a:rPr>
              <a:t>using</a:t>
            </a:r>
            <a:r>
              <a:rPr sz="2200" spc="1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spc="-5" dirty="0">
                <a:solidFill>
                  <a:srgbClr val="C00000"/>
                </a:solidFill>
                <a:latin typeface="Cambria"/>
                <a:cs typeface="Cambria"/>
              </a:rPr>
              <a:t>scanf</a:t>
            </a:r>
            <a:r>
              <a:rPr sz="2200" spc="1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spc="-5" dirty="0">
                <a:solidFill>
                  <a:srgbClr val="C00000"/>
                </a:solidFill>
                <a:latin typeface="Cambria"/>
                <a:cs typeface="Cambria"/>
              </a:rPr>
              <a:t>(</a:t>
            </a:r>
            <a:r>
              <a:rPr sz="2200" spc="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spc="-5" dirty="0">
                <a:solidFill>
                  <a:srgbClr val="C00000"/>
                </a:solidFill>
                <a:latin typeface="Cambria"/>
                <a:cs typeface="Cambria"/>
              </a:rPr>
              <a:t>) </a:t>
            </a:r>
            <a:r>
              <a:rPr sz="2200" spc="-47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spc="-5" dirty="0">
                <a:solidFill>
                  <a:srgbClr val="C00000"/>
                </a:solidFill>
                <a:latin typeface="Cambria"/>
                <a:cs typeface="Cambria"/>
              </a:rPr>
              <a:t>function</a:t>
            </a:r>
            <a:r>
              <a:rPr sz="2200" spc="1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spc="-10" dirty="0">
                <a:solidFill>
                  <a:srgbClr val="C00000"/>
                </a:solidFill>
                <a:latin typeface="Cambria"/>
                <a:cs typeface="Cambria"/>
              </a:rPr>
              <a:t>*/</a:t>
            </a:r>
            <a:endParaRPr sz="2200">
              <a:latin typeface="Cambria"/>
              <a:cs typeface="Cambr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08879" y="3442995"/>
            <a:ext cx="2421890" cy="2907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78435" algn="just">
              <a:lnSpc>
                <a:spcPct val="122800"/>
              </a:lnSpc>
              <a:spcBef>
                <a:spcPts val="100"/>
              </a:spcBef>
            </a:pPr>
            <a:r>
              <a:rPr sz="2200" spc="-5" dirty="0">
                <a:latin typeface="Cambria"/>
                <a:cs typeface="Cambria"/>
              </a:rPr>
              <a:t>#include&lt;stdio.h&gt; </a:t>
            </a:r>
            <a:r>
              <a:rPr sz="2200" spc="-47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#inclu</a:t>
            </a:r>
            <a:r>
              <a:rPr sz="2200" dirty="0">
                <a:latin typeface="Cambria"/>
                <a:cs typeface="Cambria"/>
              </a:rPr>
              <a:t>d</a:t>
            </a:r>
            <a:r>
              <a:rPr sz="2200" spc="-5" dirty="0">
                <a:latin typeface="Cambria"/>
                <a:cs typeface="Cambria"/>
              </a:rPr>
              <a:t>e</a:t>
            </a:r>
            <a:r>
              <a:rPr sz="2200" spc="-10" dirty="0">
                <a:latin typeface="Cambria"/>
                <a:cs typeface="Cambria"/>
              </a:rPr>
              <a:t>&lt;</a:t>
            </a:r>
            <a:r>
              <a:rPr sz="2200" spc="-5" dirty="0">
                <a:latin typeface="Cambria"/>
                <a:cs typeface="Cambria"/>
              </a:rPr>
              <a:t>conio</a:t>
            </a:r>
            <a:r>
              <a:rPr sz="2200" dirty="0">
                <a:latin typeface="Cambria"/>
                <a:cs typeface="Cambria"/>
              </a:rPr>
              <a:t>.</a:t>
            </a:r>
            <a:r>
              <a:rPr sz="2200" spc="-5" dirty="0">
                <a:latin typeface="Cambria"/>
                <a:cs typeface="Cambria"/>
              </a:rPr>
              <a:t>h&gt;  </a:t>
            </a:r>
            <a:r>
              <a:rPr sz="2200" spc="-20" dirty="0">
                <a:latin typeface="Cambria"/>
                <a:cs typeface="Cambria"/>
              </a:rPr>
              <a:t>void</a:t>
            </a:r>
            <a:r>
              <a:rPr sz="2200" spc="1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main(</a:t>
            </a:r>
            <a:r>
              <a:rPr sz="220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)</a:t>
            </a:r>
            <a:endParaRPr sz="22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200" spc="-5" dirty="0">
                <a:latin typeface="Cambria"/>
                <a:cs typeface="Cambria"/>
              </a:rPr>
              <a:t>{</a:t>
            </a:r>
            <a:endParaRPr sz="2200">
              <a:latin typeface="Cambria"/>
              <a:cs typeface="Cambria"/>
            </a:endParaRPr>
          </a:p>
          <a:p>
            <a:pPr marL="469900">
              <a:lnSpc>
                <a:spcPct val="100000"/>
              </a:lnSpc>
              <a:spcBef>
                <a:spcPts val="600"/>
              </a:spcBef>
            </a:pPr>
            <a:r>
              <a:rPr sz="2200" spc="-5" dirty="0">
                <a:latin typeface="Cambria"/>
                <a:cs typeface="Cambria"/>
              </a:rPr>
              <a:t>int</a:t>
            </a:r>
            <a:r>
              <a:rPr sz="2200" spc="-3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a;</a:t>
            </a:r>
            <a:endParaRPr sz="2200">
              <a:latin typeface="Cambria"/>
              <a:cs typeface="Cambria"/>
            </a:endParaRPr>
          </a:p>
          <a:p>
            <a:pPr marL="469900">
              <a:lnSpc>
                <a:spcPct val="100000"/>
              </a:lnSpc>
              <a:spcBef>
                <a:spcPts val="605"/>
              </a:spcBef>
            </a:pPr>
            <a:r>
              <a:rPr sz="2200" spc="-25" dirty="0">
                <a:latin typeface="Cambria"/>
                <a:cs typeface="Cambria"/>
              </a:rPr>
              <a:t>scanf(“%d”,</a:t>
            </a:r>
            <a:r>
              <a:rPr sz="2200" spc="-4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&amp;a);</a:t>
            </a:r>
            <a:endParaRPr sz="22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200" spc="-5" dirty="0">
                <a:latin typeface="Cambria"/>
                <a:cs typeface="Cambria"/>
              </a:rPr>
              <a:t>}</a:t>
            </a:r>
            <a:endParaRPr sz="2200">
              <a:latin typeface="Cambria"/>
              <a:cs typeface="Cambri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389373" y="2428875"/>
            <a:ext cx="81280" cy="3929379"/>
          </a:xfrm>
          <a:custGeom>
            <a:avLst/>
            <a:gdLst/>
            <a:ahLst/>
            <a:cxnLst/>
            <a:rect l="l" t="t" r="r" b="b"/>
            <a:pathLst>
              <a:path w="81279" h="3929379">
                <a:moveTo>
                  <a:pt x="81025" y="0"/>
                </a:moveTo>
                <a:lnTo>
                  <a:pt x="65150" y="0"/>
                </a:lnTo>
                <a:lnTo>
                  <a:pt x="63500" y="3929087"/>
                </a:lnTo>
                <a:lnTo>
                  <a:pt x="79375" y="3929087"/>
                </a:lnTo>
                <a:lnTo>
                  <a:pt x="81025" y="0"/>
                </a:lnTo>
                <a:close/>
              </a:path>
              <a:path w="81279" h="3929379">
                <a:moveTo>
                  <a:pt x="49275" y="0"/>
                </a:moveTo>
                <a:lnTo>
                  <a:pt x="1650" y="0"/>
                </a:lnTo>
                <a:lnTo>
                  <a:pt x="0" y="3929062"/>
                </a:lnTo>
                <a:lnTo>
                  <a:pt x="47625" y="3929087"/>
                </a:lnTo>
                <a:lnTo>
                  <a:pt x="492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SRM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5326" y="188607"/>
            <a:ext cx="1040815" cy="106765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83540" y="549605"/>
            <a:ext cx="7350759" cy="14395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38860" algn="ctr">
              <a:lnSpc>
                <a:spcPct val="100000"/>
              </a:lnSpc>
              <a:spcBef>
                <a:spcPts val="105"/>
              </a:spcBef>
            </a:pPr>
            <a:r>
              <a:rPr sz="2600" b="1" spc="-5" dirty="0">
                <a:solidFill>
                  <a:srgbClr val="C00000"/>
                </a:solidFill>
                <a:latin typeface="Perpetua"/>
                <a:cs typeface="Perpetua"/>
              </a:rPr>
              <a:t>INS</a:t>
            </a:r>
            <a:r>
              <a:rPr sz="2600" b="1" spc="-15" dirty="0">
                <a:solidFill>
                  <a:srgbClr val="C00000"/>
                </a:solidFill>
                <a:latin typeface="Perpetua"/>
                <a:cs typeface="Perpetua"/>
              </a:rPr>
              <a:t>T</a:t>
            </a:r>
            <a:r>
              <a:rPr sz="2600" b="1" spc="-5" dirty="0">
                <a:solidFill>
                  <a:srgbClr val="C00000"/>
                </a:solidFill>
                <a:latin typeface="Perpetua"/>
                <a:cs typeface="Perpetua"/>
              </a:rPr>
              <a:t>IT</a:t>
            </a:r>
            <a:r>
              <a:rPr sz="2600" b="1" spc="-10" dirty="0">
                <a:solidFill>
                  <a:srgbClr val="C00000"/>
                </a:solidFill>
                <a:latin typeface="Perpetua"/>
                <a:cs typeface="Perpetua"/>
              </a:rPr>
              <a:t>U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TE</a:t>
            </a:r>
            <a:r>
              <a:rPr sz="2600" b="1" spc="-10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Perpetua"/>
                <a:cs typeface="Perpetua"/>
              </a:rPr>
              <a:t>O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F</a:t>
            </a:r>
            <a:r>
              <a:rPr sz="2600" b="1" spc="5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SCIENCE</a:t>
            </a:r>
            <a:r>
              <a:rPr sz="2600" b="1" spc="-140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AND</a:t>
            </a:r>
            <a:r>
              <a:rPr sz="2600" b="1" spc="-310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TECHNOLOG</a:t>
            </a:r>
            <a:r>
              <a:rPr sz="2600" b="1" spc="-285" dirty="0">
                <a:solidFill>
                  <a:srgbClr val="C00000"/>
                </a:solidFill>
                <a:latin typeface="Perpetua"/>
                <a:cs typeface="Perpetua"/>
              </a:rPr>
              <a:t>Y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,</a:t>
            </a:r>
            <a:endParaRPr sz="2600">
              <a:latin typeface="Perpetua"/>
              <a:cs typeface="Perpetua"/>
            </a:endParaRPr>
          </a:p>
          <a:p>
            <a:pPr marL="1039494" algn="ctr">
              <a:lnSpc>
                <a:spcPct val="100000"/>
              </a:lnSpc>
              <a:spcBef>
                <a:spcPts val="30"/>
              </a:spcBef>
            </a:pPr>
            <a:r>
              <a:rPr sz="2400" b="1" spc="-10" dirty="0">
                <a:solidFill>
                  <a:srgbClr val="C00000"/>
                </a:solidFill>
                <a:latin typeface="Perpetua"/>
                <a:cs typeface="Perpetua"/>
              </a:rPr>
              <a:t>CHENNAI.</a:t>
            </a:r>
            <a:endParaRPr sz="2400">
              <a:latin typeface="Perpetua"/>
              <a:cs typeface="Perpetua"/>
            </a:endParaRPr>
          </a:p>
          <a:p>
            <a:pPr marL="12700">
              <a:lnSpc>
                <a:spcPct val="100000"/>
              </a:lnSpc>
              <a:spcBef>
                <a:spcPts val="1735"/>
              </a:spcBef>
            </a:pPr>
            <a:r>
              <a:rPr sz="2800" b="1" spc="-5" dirty="0">
                <a:solidFill>
                  <a:srgbClr val="336600"/>
                </a:solidFill>
                <a:latin typeface="Cambria"/>
                <a:cs typeface="Cambria"/>
              </a:rPr>
              <a:t>1.</a:t>
            </a:r>
            <a:r>
              <a:rPr sz="2800" b="1" spc="-10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spc="-5" dirty="0">
                <a:solidFill>
                  <a:srgbClr val="336600"/>
                </a:solidFill>
                <a:latin typeface="Cambria"/>
                <a:cs typeface="Cambria"/>
              </a:rPr>
              <a:t>14</a:t>
            </a:r>
            <a:r>
              <a:rPr sz="2800" b="1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spc="-5" dirty="0">
                <a:solidFill>
                  <a:srgbClr val="336600"/>
                </a:solidFill>
                <a:latin typeface="Cambria"/>
                <a:cs typeface="Cambria"/>
              </a:rPr>
              <a:t>Input</a:t>
            </a:r>
            <a:r>
              <a:rPr sz="2800" b="1" spc="-10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dirty="0">
                <a:solidFill>
                  <a:srgbClr val="336600"/>
                </a:solidFill>
                <a:latin typeface="Cambria"/>
                <a:cs typeface="Cambria"/>
              </a:rPr>
              <a:t>and</a:t>
            </a:r>
            <a:r>
              <a:rPr sz="2800" b="1" spc="-5" dirty="0">
                <a:solidFill>
                  <a:srgbClr val="336600"/>
                </a:solidFill>
                <a:latin typeface="Cambria"/>
                <a:cs typeface="Cambria"/>
              </a:rPr>
              <a:t> Output</a:t>
            </a:r>
            <a:r>
              <a:rPr sz="2800" b="1" spc="15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spc="-15" dirty="0">
                <a:solidFill>
                  <a:srgbClr val="336600"/>
                </a:solidFill>
                <a:latin typeface="Cambria"/>
                <a:cs typeface="Cambria"/>
              </a:rPr>
              <a:t>Functions</a:t>
            </a:r>
            <a:r>
              <a:rPr sz="2800" b="1" spc="30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spc="-15" dirty="0">
                <a:solidFill>
                  <a:srgbClr val="336600"/>
                </a:solidFill>
                <a:latin typeface="Cambria"/>
                <a:cs typeface="Cambria"/>
              </a:rPr>
              <a:t>Contd…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1691" y="2273935"/>
            <a:ext cx="3942079" cy="3576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45844" marR="118745" indent="-897890" algn="just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C00000"/>
                </a:solidFill>
                <a:latin typeface="Cambria"/>
                <a:cs typeface="Cambria"/>
              </a:rPr>
              <a:t>/* Getting Multiple </a:t>
            </a:r>
            <a:r>
              <a:rPr sz="2200" spc="-10" dirty="0">
                <a:solidFill>
                  <a:srgbClr val="C00000"/>
                </a:solidFill>
                <a:latin typeface="Cambria"/>
                <a:cs typeface="Cambria"/>
              </a:rPr>
              <a:t>Input using </a:t>
            </a:r>
            <a:r>
              <a:rPr sz="2200" spc="-47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spc="-5" dirty="0">
                <a:solidFill>
                  <a:srgbClr val="C00000"/>
                </a:solidFill>
                <a:latin typeface="Cambria"/>
                <a:cs typeface="Cambria"/>
              </a:rPr>
              <a:t>scanf</a:t>
            </a:r>
            <a:r>
              <a:rPr sz="220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spc="-5" dirty="0">
                <a:solidFill>
                  <a:srgbClr val="C00000"/>
                </a:solidFill>
                <a:latin typeface="Cambria"/>
                <a:cs typeface="Cambria"/>
              </a:rPr>
              <a:t>(</a:t>
            </a:r>
            <a:r>
              <a:rPr sz="2200" spc="-1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spc="-5" dirty="0">
                <a:solidFill>
                  <a:srgbClr val="C00000"/>
                </a:solidFill>
                <a:latin typeface="Cambria"/>
                <a:cs typeface="Cambria"/>
              </a:rPr>
              <a:t>)</a:t>
            </a:r>
            <a:r>
              <a:rPr sz="220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spc="-5" dirty="0">
                <a:solidFill>
                  <a:srgbClr val="C00000"/>
                </a:solidFill>
                <a:latin typeface="Cambria"/>
                <a:cs typeface="Cambria"/>
              </a:rPr>
              <a:t>function</a:t>
            </a:r>
            <a:r>
              <a:rPr sz="2200" spc="-10" dirty="0">
                <a:solidFill>
                  <a:srgbClr val="C00000"/>
                </a:solidFill>
                <a:latin typeface="Cambria"/>
                <a:cs typeface="Cambria"/>
              </a:rPr>
              <a:t> */</a:t>
            </a:r>
            <a:endParaRPr sz="2200">
              <a:latin typeface="Cambria"/>
              <a:cs typeface="Cambria"/>
            </a:endParaRPr>
          </a:p>
          <a:p>
            <a:pPr marL="12700" marR="1697989" algn="just">
              <a:lnSpc>
                <a:spcPts val="3240"/>
              </a:lnSpc>
              <a:spcBef>
                <a:spcPts val="204"/>
              </a:spcBef>
            </a:pPr>
            <a:r>
              <a:rPr sz="2200" spc="-5" dirty="0">
                <a:latin typeface="Cambria"/>
                <a:cs typeface="Cambria"/>
              </a:rPr>
              <a:t>#include&lt;stdio.h&gt; </a:t>
            </a:r>
            <a:r>
              <a:rPr sz="2200" spc="-47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#inclu</a:t>
            </a:r>
            <a:r>
              <a:rPr sz="2200" dirty="0">
                <a:latin typeface="Cambria"/>
                <a:cs typeface="Cambria"/>
              </a:rPr>
              <a:t>d</a:t>
            </a:r>
            <a:r>
              <a:rPr sz="2200" spc="-5" dirty="0">
                <a:latin typeface="Cambria"/>
                <a:cs typeface="Cambria"/>
              </a:rPr>
              <a:t>e</a:t>
            </a:r>
            <a:r>
              <a:rPr sz="2200" spc="-10" dirty="0">
                <a:latin typeface="Cambria"/>
                <a:cs typeface="Cambria"/>
              </a:rPr>
              <a:t>&lt;</a:t>
            </a:r>
            <a:r>
              <a:rPr sz="2200" spc="-5" dirty="0">
                <a:latin typeface="Cambria"/>
                <a:cs typeface="Cambria"/>
              </a:rPr>
              <a:t>conio</a:t>
            </a:r>
            <a:r>
              <a:rPr sz="2200" dirty="0">
                <a:latin typeface="Cambria"/>
                <a:cs typeface="Cambria"/>
              </a:rPr>
              <a:t>.</a:t>
            </a:r>
            <a:r>
              <a:rPr sz="2200" spc="-5" dirty="0">
                <a:latin typeface="Cambria"/>
                <a:cs typeface="Cambria"/>
              </a:rPr>
              <a:t>h&gt;  </a:t>
            </a:r>
            <a:r>
              <a:rPr sz="2200" spc="-15" dirty="0">
                <a:latin typeface="Cambria"/>
                <a:cs typeface="Cambria"/>
              </a:rPr>
              <a:t>void</a:t>
            </a:r>
            <a:r>
              <a:rPr sz="2200" spc="1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main(</a:t>
            </a:r>
            <a:r>
              <a:rPr sz="220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)</a:t>
            </a:r>
            <a:endParaRPr sz="22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2200" spc="-5" dirty="0">
                <a:latin typeface="Cambria"/>
                <a:cs typeface="Cambria"/>
              </a:rPr>
              <a:t>{</a:t>
            </a:r>
            <a:endParaRPr sz="2200">
              <a:latin typeface="Cambria"/>
              <a:cs typeface="Cambria"/>
            </a:endParaRPr>
          </a:p>
          <a:p>
            <a:pPr marL="469900">
              <a:lnSpc>
                <a:spcPct val="100000"/>
              </a:lnSpc>
              <a:spcBef>
                <a:spcPts val="600"/>
              </a:spcBef>
            </a:pPr>
            <a:r>
              <a:rPr sz="2200" spc="-5" dirty="0">
                <a:latin typeface="Cambria"/>
                <a:cs typeface="Cambria"/>
              </a:rPr>
              <a:t>int</a:t>
            </a:r>
            <a:r>
              <a:rPr sz="2200" spc="-1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a, b,</a:t>
            </a:r>
            <a:r>
              <a:rPr sz="2200" spc="-2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c;</a:t>
            </a:r>
            <a:endParaRPr sz="2200">
              <a:latin typeface="Cambria"/>
              <a:cs typeface="Cambria"/>
            </a:endParaRPr>
          </a:p>
          <a:p>
            <a:pPr marL="469900">
              <a:lnSpc>
                <a:spcPct val="100000"/>
              </a:lnSpc>
              <a:spcBef>
                <a:spcPts val="600"/>
              </a:spcBef>
            </a:pPr>
            <a:r>
              <a:rPr sz="2200" spc="-15" dirty="0">
                <a:latin typeface="Cambria"/>
                <a:cs typeface="Cambria"/>
              </a:rPr>
              <a:t>scanf(“%d%d%d”,&amp;a,&amp;b,&amp;c);</a:t>
            </a:r>
            <a:endParaRPr sz="22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2200" spc="-5" dirty="0">
                <a:latin typeface="Cambria"/>
                <a:cs typeface="Cambria"/>
              </a:rPr>
              <a:t>}</a:t>
            </a:r>
            <a:endParaRPr sz="22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80330" y="2262886"/>
            <a:ext cx="4269740" cy="357695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3340" algn="just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C00000"/>
                </a:solidFill>
                <a:latin typeface="Cambria"/>
                <a:cs typeface="Cambria"/>
              </a:rPr>
              <a:t>/*</a:t>
            </a:r>
            <a:r>
              <a:rPr sz="2200" spc="-2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spc="-5" dirty="0">
                <a:solidFill>
                  <a:srgbClr val="C00000"/>
                </a:solidFill>
                <a:latin typeface="Cambria"/>
                <a:cs typeface="Cambria"/>
              </a:rPr>
              <a:t>Getting</a:t>
            </a:r>
            <a:r>
              <a:rPr sz="2200" spc="2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spc="-5" dirty="0">
                <a:solidFill>
                  <a:srgbClr val="C00000"/>
                </a:solidFill>
                <a:latin typeface="Cambria"/>
                <a:cs typeface="Cambria"/>
              </a:rPr>
              <a:t>Multiple</a:t>
            </a:r>
            <a:r>
              <a:rPr sz="2200" spc="1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spc="-10" dirty="0">
                <a:solidFill>
                  <a:srgbClr val="C00000"/>
                </a:solidFill>
                <a:latin typeface="Cambria"/>
                <a:cs typeface="Cambria"/>
              </a:rPr>
              <a:t>Different</a:t>
            </a:r>
            <a:r>
              <a:rPr sz="2200" spc="-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spc="-10" dirty="0">
                <a:solidFill>
                  <a:srgbClr val="C00000"/>
                </a:solidFill>
                <a:latin typeface="Cambria"/>
                <a:cs typeface="Cambria"/>
              </a:rPr>
              <a:t>Inputs</a:t>
            </a:r>
            <a:endParaRPr sz="2200">
              <a:latin typeface="Cambria"/>
              <a:cs typeface="Cambria"/>
            </a:endParaRPr>
          </a:p>
          <a:p>
            <a:pPr marL="866140" algn="just">
              <a:lnSpc>
                <a:spcPct val="100000"/>
              </a:lnSpc>
            </a:pPr>
            <a:r>
              <a:rPr sz="2200" spc="-5" dirty="0">
                <a:solidFill>
                  <a:srgbClr val="C00000"/>
                </a:solidFill>
                <a:latin typeface="Cambria"/>
                <a:cs typeface="Cambria"/>
              </a:rPr>
              <a:t>using</a:t>
            </a:r>
            <a:r>
              <a:rPr sz="2200" spc="1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spc="-5" dirty="0">
                <a:solidFill>
                  <a:srgbClr val="C00000"/>
                </a:solidFill>
                <a:latin typeface="Cambria"/>
                <a:cs typeface="Cambria"/>
              </a:rPr>
              <a:t>scanf</a:t>
            </a:r>
            <a:r>
              <a:rPr sz="2200" spc="-1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spc="-5" dirty="0">
                <a:solidFill>
                  <a:srgbClr val="C00000"/>
                </a:solidFill>
                <a:latin typeface="Cambria"/>
                <a:cs typeface="Cambria"/>
              </a:rPr>
              <a:t>(</a:t>
            </a:r>
            <a:r>
              <a:rPr sz="220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spc="-5" dirty="0">
                <a:solidFill>
                  <a:srgbClr val="C00000"/>
                </a:solidFill>
                <a:latin typeface="Cambria"/>
                <a:cs typeface="Cambria"/>
              </a:rPr>
              <a:t>)</a:t>
            </a:r>
            <a:r>
              <a:rPr sz="2200" spc="-10" dirty="0">
                <a:solidFill>
                  <a:srgbClr val="C00000"/>
                </a:solidFill>
                <a:latin typeface="Cambria"/>
                <a:cs typeface="Cambria"/>
              </a:rPr>
              <a:t> function</a:t>
            </a:r>
            <a:r>
              <a:rPr sz="2200" spc="1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spc="-10" dirty="0">
                <a:solidFill>
                  <a:srgbClr val="C00000"/>
                </a:solidFill>
                <a:latin typeface="Cambria"/>
                <a:cs typeface="Cambria"/>
              </a:rPr>
              <a:t>*/</a:t>
            </a:r>
            <a:endParaRPr sz="2200">
              <a:latin typeface="Cambria"/>
              <a:cs typeface="Cambria"/>
            </a:endParaRPr>
          </a:p>
          <a:p>
            <a:pPr marL="12700" marR="2026285" algn="just">
              <a:lnSpc>
                <a:spcPct val="122700"/>
              </a:lnSpc>
              <a:spcBef>
                <a:spcPts val="5"/>
              </a:spcBef>
            </a:pPr>
            <a:r>
              <a:rPr sz="2200" spc="-5" dirty="0">
                <a:latin typeface="Cambria"/>
                <a:cs typeface="Cambria"/>
              </a:rPr>
              <a:t>#include&lt;stdio.h&gt; </a:t>
            </a:r>
            <a:r>
              <a:rPr sz="2200" spc="-47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#inclu</a:t>
            </a:r>
            <a:r>
              <a:rPr sz="2200" dirty="0">
                <a:latin typeface="Cambria"/>
                <a:cs typeface="Cambria"/>
              </a:rPr>
              <a:t>d</a:t>
            </a:r>
            <a:r>
              <a:rPr sz="2200" spc="-5" dirty="0">
                <a:latin typeface="Cambria"/>
                <a:cs typeface="Cambria"/>
              </a:rPr>
              <a:t>e</a:t>
            </a:r>
            <a:r>
              <a:rPr sz="2200" spc="-10" dirty="0">
                <a:latin typeface="Cambria"/>
                <a:cs typeface="Cambria"/>
              </a:rPr>
              <a:t>&lt;</a:t>
            </a:r>
            <a:r>
              <a:rPr sz="2200" spc="-5" dirty="0">
                <a:latin typeface="Cambria"/>
                <a:cs typeface="Cambria"/>
              </a:rPr>
              <a:t>conio</a:t>
            </a:r>
            <a:r>
              <a:rPr sz="2200" dirty="0">
                <a:latin typeface="Cambria"/>
                <a:cs typeface="Cambria"/>
              </a:rPr>
              <a:t>.</a:t>
            </a:r>
            <a:r>
              <a:rPr sz="2200" spc="-5" dirty="0">
                <a:latin typeface="Cambria"/>
                <a:cs typeface="Cambria"/>
              </a:rPr>
              <a:t>h&gt;  </a:t>
            </a:r>
            <a:r>
              <a:rPr sz="2200" spc="-20" dirty="0">
                <a:latin typeface="Cambria"/>
                <a:cs typeface="Cambria"/>
              </a:rPr>
              <a:t>void</a:t>
            </a:r>
            <a:r>
              <a:rPr sz="2200" spc="1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main(</a:t>
            </a:r>
            <a:r>
              <a:rPr sz="220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)</a:t>
            </a:r>
            <a:endParaRPr sz="22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200" spc="-5" dirty="0">
                <a:latin typeface="Cambria"/>
                <a:cs typeface="Cambria"/>
              </a:rPr>
              <a:t>{</a:t>
            </a:r>
            <a:endParaRPr sz="2200">
              <a:latin typeface="Cambria"/>
              <a:cs typeface="Cambria"/>
            </a:endParaRPr>
          </a:p>
          <a:p>
            <a:pPr marL="469900" marR="2919730">
              <a:lnSpc>
                <a:spcPct val="122700"/>
              </a:lnSpc>
            </a:pPr>
            <a:r>
              <a:rPr sz="2200" spc="-5" dirty="0">
                <a:latin typeface="Cambria"/>
                <a:cs typeface="Cambria"/>
              </a:rPr>
              <a:t>int</a:t>
            </a:r>
            <a:r>
              <a:rPr sz="2200" spc="-4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a,</a:t>
            </a:r>
            <a:r>
              <a:rPr sz="2200" spc="-3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b; </a:t>
            </a:r>
            <a:r>
              <a:rPr sz="2200" spc="-47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float</a:t>
            </a:r>
            <a:r>
              <a:rPr sz="2200" spc="-2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c;</a:t>
            </a:r>
            <a:endParaRPr sz="2200">
              <a:latin typeface="Cambria"/>
              <a:cs typeface="Cambria"/>
            </a:endParaRPr>
          </a:p>
          <a:p>
            <a:pPr marL="469900">
              <a:lnSpc>
                <a:spcPct val="100000"/>
              </a:lnSpc>
              <a:spcBef>
                <a:spcPts val="600"/>
              </a:spcBef>
            </a:pPr>
            <a:r>
              <a:rPr sz="2200" spc="-5" dirty="0">
                <a:latin typeface="Cambria"/>
                <a:cs typeface="Cambria"/>
              </a:rPr>
              <a:t>scanf(“%d%d%f”,&amp;a,&amp;b,&amp;c);</a:t>
            </a:r>
            <a:endParaRPr sz="220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80330" y="6226251"/>
            <a:ext cx="13398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Cambria"/>
                <a:cs typeface="Cambria"/>
              </a:rPr>
              <a:t>}</a:t>
            </a:r>
            <a:endParaRPr sz="2200">
              <a:latin typeface="Cambria"/>
              <a:cs typeface="Cambri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389373" y="2428875"/>
            <a:ext cx="81280" cy="3929379"/>
          </a:xfrm>
          <a:custGeom>
            <a:avLst/>
            <a:gdLst/>
            <a:ahLst/>
            <a:cxnLst/>
            <a:rect l="l" t="t" r="r" b="b"/>
            <a:pathLst>
              <a:path w="81279" h="3929379">
                <a:moveTo>
                  <a:pt x="81025" y="0"/>
                </a:moveTo>
                <a:lnTo>
                  <a:pt x="65150" y="0"/>
                </a:lnTo>
                <a:lnTo>
                  <a:pt x="63500" y="3929087"/>
                </a:lnTo>
                <a:lnTo>
                  <a:pt x="79375" y="3929087"/>
                </a:lnTo>
                <a:lnTo>
                  <a:pt x="81025" y="0"/>
                </a:lnTo>
                <a:close/>
              </a:path>
              <a:path w="81279" h="3929379">
                <a:moveTo>
                  <a:pt x="49275" y="0"/>
                </a:moveTo>
                <a:lnTo>
                  <a:pt x="1650" y="0"/>
                </a:lnTo>
                <a:lnTo>
                  <a:pt x="0" y="3929062"/>
                </a:lnTo>
                <a:lnTo>
                  <a:pt x="47625" y="3929087"/>
                </a:lnTo>
                <a:lnTo>
                  <a:pt x="492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SRM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5326" y="188607"/>
            <a:ext cx="1040815" cy="106765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83540" y="549605"/>
            <a:ext cx="7614284" cy="55981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75970" algn="ctr">
              <a:lnSpc>
                <a:spcPct val="100000"/>
              </a:lnSpc>
              <a:spcBef>
                <a:spcPts val="105"/>
              </a:spcBef>
            </a:pPr>
            <a:r>
              <a:rPr sz="2600" b="1" spc="-5" dirty="0">
                <a:solidFill>
                  <a:srgbClr val="C00000"/>
                </a:solidFill>
                <a:latin typeface="Perpetua"/>
                <a:cs typeface="Perpetua"/>
              </a:rPr>
              <a:t>INS</a:t>
            </a:r>
            <a:r>
              <a:rPr sz="2600" b="1" spc="-15" dirty="0">
                <a:solidFill>
                  <a:srgbClr val="C00000"/>
                </a:solidFill>
                <a:latin typeface="Perpetua"/>
                <a:cs typeface="Perpetua"/>
              </a:rPr>
              <a:t>T</a:t>
            </a:r>
            <a:r>
              <a:rPr sz="2600" b="1" spc="-5" dirty="0">
                <a:solidFill>
                  <a:srgbClr val="C00000"/>
                </a:solidFill>
                <a:latin typeface="Perpetua"/>
                <a:cs typeface="Perpetua"/>
              </a:rPr>
              <a:t>IT</a:t>
            </a:r>
            <a:r>
              <a:rPr sz="2600" b="1" spc="-10" dirty="0">
                <a:solidFill>
                  <a:srgbClr val="C00000"/>
                </a:solidFill>
                <a:latin typeface="Perpetua"/>
                <a:cs typeface="Perpetua"/>
              </a:rPr>
              <a:t>U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TE</a:t>
            </a:r>
            <a:r>
              <a:rPr sz="2600" b="1" spc="-10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Perpetua"/>
                <a:cs typeface="Perpetua"/>
              </a:rPr>
              <a:t>O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F</a:t>
            </a:r>
            <a:r>
              <a:rPr sz="2600" b="1" spc="5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SCIENCE</a:t>
            </a:r>
            <a:r>
              <a:rPr sz="2600" b="1" spc="-140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AND</a:t>
            </a:r>
            <a:r>
              <a:rPr sz="2600" b="1" spc="-310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TECHNOLOG</a:t>
            </a:r>
            <a:r>
              <a:rPr sz="2600" b="1" spc="-285" dirty="0">
                <a:solidFill>
                  <a:srgbClr val="C00000"/>
                </a:solidFill>
                <a:latin typeface="Perpetua"/>
                <a:cs typeface="Perpetua"/>
              </a:rPr>
              <a:t>Y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,</a:t>
            </a:r>
            <a:endParaRPr sz="2600">
              <a:latin typeface="Perpetua"/>
              <a:cs typeface="Perpetua"/>
            </a:endParaRPr>
          </a:p>
          <a:p>
            <a:pPr marL="776605" algn="ctr">
              <a:lnSpc>
                <a:spcPct val="100000"/>
              </a:lnSpc>
              <a:spcBef>
                <a:spcPts val="30"/>
              </a:spcBef>
            </a:pPr>
            <a:r>
              <a:rPr sz="2400" b="1" spc="-10" dirty="0">
                <a:solidFill>
                  <a:srgbClr val="C00000"/>
                </a:solidFill>
                <a:latin typeface="Perpetua"/>
                <a:cs typeface="Perpetua"/>
              </a:rPr>
              <a:t>CHENNAI.</a:t>
            </a:r>
            <a:endParaRPr sz="2400">
              <a:latin typeface="Perpetua"/>
              <a:cs typeface="Perpetua"/>
            </a:endParaRPr>
          </a:p>
          <a:p>
            <a:pPr marL="12700">
              <a:lnSpc>
                <a:spcPct val="100000"/>
              </a:lnSpc>
              <a:spcBef>
                <a:spcPts val="1735"/>
              </a:spcBef>
            </a:pPr>
            <a:r>
              <a:rPr sz="2800" b="1" spc="-5" dirty="0">
                <a:solidFill>
                  <a:srgbClr val="336600"/>
                </a:solidFill>
                <a:latin typeface="Cambria"/>
                <a:cs typeface="Cambria"/>
              </a:rPr>
              <a:t>1.</a:t>
            </a:r>
            <a:r>
              <a:rPr sz="2800" b="1" spc="-10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spc="-5" dirty="0">
                <a:solidFill>
                  <a:srgbClr val="336600"/>
                </a:solidFill>
                <a:latin typeface="Cambria"/>
                <a:cs typeface="Cambria"/>
              </a:rPr>
              <a:t>14</a:t>
            </a:r>
            <a:r>
              <a:rPr sz="2800" b="1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spc="-5" dirty="0">
                <a:solidFill>
                  <a:srgbClr val="336600"/>
                </a:solidFill>
                <a:latin typeface="Cambria"/>
                <a:cs typeface="Cambria"/>
              </a:rPr>
              <a:t>Input</a:t>
            </a:r>
            <a:r>
              <a:rPr sz="2800" b="1" spc="-10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dirty="0">
                <a:solidFill>
                  <a:srgbClr val="336600"/>
                </a:solidFill>
                <a:latin typeface="Cambria"/>
                <a:cs typeface="Cambria"/>
              </a:rPr>
              <a:t>and</a:t>
            </a:r>
            <a:r>
              <a:rPr sz="2800" b="1" spc="-5" dirty="0">
                <a:solidFill>
                  <a:srgbClr val="336600"/>
                </a:solidFill>
                <a:latin typeface="Cambria"/>
                <a:cs typeface="Cambria"/>
              </a:rPr>
              <a:t> Output</a:t>
            </a:r>
            <a:r>
              <a:rPr sz="2800" b="1" spc="15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spc="-15" dirty="0">
                <a:solidFill>
                  <a:srgbClr val="336600"/>
                </a:solidFill>
                <a:latin typeface="Cambria"/>
                <a:cs typeface="Cambria"/>
              </a:rPr>
              <a:t>Functions</a:t>
            </a:r>
            <a:r>
              <a:rPr sz="2800" b="1" spc="30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spc="-15" dirty="0">
                <a:solidFill>
                  <a:srgbClr val="336600"/>
                </a:solidFill>
                <a:latin typeface="Cambria"/>
                <a:cs typeface="Cambria"/>
              </a:rPr>
              <a:t>Contd…</a:t>
            </a:r>
            <a:endParaRPr sz="2800">
              <a:latin typeface="Cambria"/>
              <a:cs typeface="Cambria"/>
            </a:endParaRPr>
          </a:p>
          <a:p>
            <a:pPr marL="1536700" algn="just">
              <a:lnSpc>
                <a:spcPct val="100000"/>
              </a:lnSpc>
              <a:spcBef>
                <a:spcPts val="940"/>
              </a:spcBef>
            </a:pPr>
            <a:r>
              <a:rPr sz="2200" spc="-5" dirty="0">
                <a:solidFill>
                  <a:srgbClr val="C00000"/>
                </a:solidFill>
                <a:latin typeface="Cambria"/>
                <a:cs typeface="Cambria"/>
              </a:rPr>
              <a:t>/* Getting</a:t>
            </a:r>
            <a:r>
              <a:rPr sz="2200" spc="3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spc="-5" dirty="0">
                <a:solidFill>
                  <a:srgbClr val="C00000"/>
                </a:solidFill>
                <a:latin typeface="Cambria"/>
                <a:cs typeface="Cambria"/>
              </a:rPr>
              <a:t>Multiple</a:t>
            </a:r>
            <a:r>
              <a:rPr sz="2200" spc="2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spc="-10" dirty="0">
                <a:solidFill>
                  <a:srgbClr val="C00000"/>
                </a:solidFill>
                <a:latin typeface="Cambria"/>
                <a:cs typeface="Cambria"/>
              </a:rPr>
              <a:t>Input</a:t>
            </a:r>
            <a:r>
              <a:rPr sz="2200" spc="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spc="-5" dirty="0">
                <a:solidFill>
                  <a:srgbClr val="C00000"/>
                </a:solidFill>
                <a:latin typeface="Cambria"/>
                <a:cs typeface="Cambria"/>
              </a:rPr>
              <a:t>using</a:t>
            </a:r>
            <a:r>
              <a:rPr sz="2200" spc="3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spc="-5" dirty="0">
                <a:solidFill>
                  <a:srgbClr val="C00000"/>
                </a:solidFill>
                <a:latin typeface="Cambria"/>
                <a:cs typeface="Cambria"/>
              </a:rPr>
              <a:t>scanf</a:t>
            </a:r>
            <a:r>
              <a:rPr sz="2200" spc="1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spc="-5" dirty="0">
                <a:solidFill>
                  <a:srgbClr val="C00000"/>
                </a:solidFill>
                <a:latin typeface="Cambria"/>
                <a:cs typeface="Cambria"/>
              </a:rPr>
              <a:t>( ) function </a:t>
            </a:r>
            <a:r>
              <a:rPr sz="2200" spc="-10" dirty="0">
                <a:solidFill>
                  <a:srgbClr val="C00000"/>
                </a:solidFill>
                <a:latin typeface="Cambria"/>
                <a:cs typeface="Cambria"/>
              </a:rPr>
              <a:t>*/</a:t>
            </a:r>
            <a:endParaRPr sz="2200">
              <a:latin typeface="Cambria"/>
              <a:cs typeface="Cambria"/>
            </a:endParaRPr>
          </a:p>
          <a:p>
            <a:pPr marL="927100" marR="4455795" algn="just">
              <a:lnSpc>
                <a:spcPct val="122700"/>
              </a:lnSpc>
              <a:spcBef>
                <a:spcPts val="5"/>
              </a:spcBef>
            </a:pPr>
            <a:r>
              <a:rPr sz="2200" spc="-5" dirty="0">
                <a:latin typeface="Cambria"/>
                <a:cs typeface="Cambria"/>
              </a:rPr>
              <a:t>#include&lt;stdio.h&gt; </a:t>
            </a:r>
            <a:r>
              <a:rPr sz="2200" spc="-47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#inclu</a:t>
            </a:r>
            <a:r>
              <a:rPr sz="2200" dirty="0">
                <a:latin typeface="Cambria"/>
                <a:cs typeface="Cambria"/>
              </a:rPr>
              <a:t>d</a:t>
            </a:r>
            <a:r>
              <a:rPr sz="2200" spc="-5" dirty="0">
                <a:latin typeface="Cambria"/>
                <a:cs typeface="Cambria"/>
              </a:rPr>
              <a:t>e</a:t>
            </a:r>
            <a:r>
              <a:rPr sz="2200" spc="-10" dirty="0">
                <a:latin typeface="Cambria"/>
                <a:cs typeface="Cambria"/>
              </a:rPr>
              <a:t>&lt;</a:t>
            </a:r>
            <a:r>
              <a:rPr sz="2200" spc="-5" dirty="0">
                <a:latin typeface="Cambria"/>
                <a:cs typeface="Cambria"/>
              </a:rPr>
              <a:t>conio</a:t>
            </a:r>
            <a:r>
              <a:rPr sz="2200" dirty="0">
                <a:latin typeface="Cambria"/>
                <a:cs typeface="Cambria"/>
              </a:rPr>
              <a:t>.</a:t>
            </a:r>
            <a:r>
              <a:rPr sz="2200" spc="-5" dirty="0">
                <a:latin typeface="Cambria"/>
                <a:cs typeface="Cambria"/>
              </a:rPr>
              <a:t>h&gt;  </a:t>
            </a:r>
            <a:r>
              <a:rPr sz="2200" spc="-20" dirty="0">
                <a:latin typeface="Cambria"/>
                <a:cs typeface="Cambria"/>
              </a:rPr>
              <a:t>void</a:t>
            </a:r>
            <a:r>
              <a:rPr sz="2200" spc="1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main(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)</a:t>
            </a:r>
            <a:endParaRPr sz="2200">
              <a:latin typeface="Cambria"/>
              <a:cs typeface="Cambria"/>
            </a:endParaRPr>
          </a:p>
          <a:p>
            <a:pPr marL="927100">
              <a:lnSpc>
                <a:spcPct val="100000"/>
              </a:lnSpc>
              <a:spcBef>
                <a:spcPts val="600"/>
              </a:spcBef>
            </a:pPr>
            <a:r>
              <a:rPr sz="2200" spc="-5" dirty="0">
                <a:latin typeface="Cambria"/>
                <a:cs typeface="Cambria"/>
              </a:rPr>
              <a:t>{</a:t>
            </a:r>
            <a:endParaRPr sz="2200">
              <a:latin typeface="Cambria"/>
              <a:cs typeface="Cambria"/>
            </a:endParaRPr>
          </a:p>
          <a:p>
            <a:pPr marL="1384300" marR="5348605">
              <a:lnSpc>
                <a:spcPct val="122700"/>
              </a:lnSpc>
            </a:pPr>
            <a:r>
              <a:rPr sz="2200" spc="-5" dirty="0">
                <a:latin typeface="Cambria"/>
                <a:cs typeface="Cambria"/>
              </a:rPr>
              <a:t>int</a:t>
            </a:r>
            <a:r>
              <a:rPr sz="2200" spc="-3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a,</a:t>
            </a:r>
            <a:r>
              <a:rPr sz="2200" spc="-3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b; </a:t>
            </a:r>
            <a:r>
              <a:rPr sz="2200" spc="-47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float</a:t>
            </a:r>
            <a:r>
              <a:rPr sz="2200" spc="-30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c;</a:t>
            </a:r>
            <a:endParaRPr sz="2200">
              <a:latin typeface="Cambria"/>
              <a:cs typeface="Cambria"/>
            </a:endParaRPr>
          </a:p>
          <a:p>
            <a:pPr marL="1384300">
              <a:lnSpc>
                <a:spcPct val="100000"/>
              </a:lnSpc>
              <a:spcBef>
                <a:spcPts val="600"/>
              </a:spcBef>
            </a:pPr>
            <a:r>
              <a:rPr sz="2200" spc="-5" dirty="0">
                <a:latin typeface="Cambria"/>
                <a:cs typeface="Cambria"/>
              </a:rPr>
              <a:t>scanf(“%d</a:t>
            </a:r>
            <a:r>
              <a:rPr sz="2200" spc="10" dirty="0">
                <a:latin typeface="Cambria"/>
                <a:cs typeface="Cambria"/>
              </a:rPr>
              <a:t> </a:t>
            </a:r>
            <a:r>
              <a:rPr sz="2200" spc="-60" dirty="0">
                <a:latin typeface="Cambria"/>
                <a:cs typeface="Cambria"/>
              </a:rPr>
              <a:t>%d”,</a:t>
            </a:r>
            <a:r>
              <a:rPr sz="2200" spc="-5" dirty="0">
                <a:latin typeface="Cambria"/>
                <a:cs typeface="Cambria"/>
              </a:rPr>
              <a:t> &amp;a, &amp;b);</a:t>
            </a:r>
            <a:endParaRPr sz="2200">
              <a:latin typeface="Cambria"/>
              <a:cs typeface="Cambria"/>
            </a:endParaRPr>
          </a:p>
          <a:p>
            <a:pPr marL="1384300">
              <a:lnSpc>
                <a:spcPct val="100000"/>
              </a:lnSpc>
              <a:spcBef>
                <a:spcPts val="605"/>
              </a:spcBef>
            </a:pPr>
            <a:r>
              <a:rPr sz="2200" spc="-5" dirty="0">
                <a:latin typeface="Cambria"/>
                <a:cs typeface="Cambria"/>
              </a:rPr>
              <a:t>s</a:t>
            </a:r>
            <a:r>
              <a:rPr sz="2200" dirty="0">
                <a:latin typeface="Cambria"/>
                <a:cs typeface="Cambria"/>
              </a:rPr>
              <a:t>c</a:t>
            </a:r>
            <a:r>
              <a:rPr sz="2200" spc="-10" dirty="0">
                <a:latin typeface="Cambria"/>
                <a:cs typeface="Cambria"/>
              </a:rPr>
              <a:t>an</a:t>
            </a:r>
            <a:r>
              <a:rPr sz="2200" spc="-15" dirty="0">
                <a:latin typeface="Cambria"/>
                <a:cs typeface="Cambria"/>
              </a:rPr>
              <a:t>f</a:t>
            </a:r>
            <a:r>
              <a:rPr sz="2200" spc="-5" dirty="0">
                <a:latin typeface="Cambria"/>
                <a:cs typeface="Cambria"/>
              </a:rPr>
              <a:t>(</a:t>
            </a:r>
            <a:r>
              <a:rPr sz="2200" dirty="0">
                <a:latin typeface="Cambria"/>
                <a:cs typeface="Cambria"/>
              </a:rPr>
              <a:t>“</a:t>
            </a:r>
            <a:r>
              <a:rPr sz="2200" spc="-5" dirty="0">
                <a:latin typeface="Cambria"/>
                <a:cs typeface="Cambria"/>
              </a:rPr>
              <a:t>%f</a:t>
            </a:r>
            <a:r>
              <a:rPr sz="2200" spc="10" dirty="0">
                <a:latin typeface="Cambria"/>
                <a:cs typeface="Cambria"/>
              </a:rPr>
              <a:t> </a:t>
            </a:r>
            <a:r>
              <a:rPr sz="2200" spc="-245" dirty="0">
                <a:latin typeface="Cambria"/>
                <a:cs typeface="Cambria"/>
              </a:rPr>
              <a:t>”</a:t>
            </a:r>
            <a:r>
              <a:rPr sz="2200" spc="-5" dirty="0">
                <a:latin typeface="Cambria"/>
                <a:cs typeface="Cambria"/>
              </a:rPr>
              <a:t>,</a:t>
            </a:r>
            <a:r>
              <a:rPr sz="220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&amp;c</a:t>
            </a:r>
            <a:r>
              <a:rPr sz="2200" dirty="0">
                <a:latin typeface="Cambria"/>
                <a:cs typeface="Cambria"/>
              </a:rPr>
              <a:t>)</a:t>
            </a:r>
            <a:r>
              <a:rPr sz="2200" spc="-5" dirty="0">
                <a:latin typeface="Cambria"/>
                <a:cs typeface="Cambria"/>
              </a:rPr>
              <a:t>;</a:t>
            </a:r>
            <a:endParaRPr sz="2200">
              <a:latin typeface="Cambria"/>
              <a:cs typeface="Cambria"/>
            </a:endParaRPr>
          </a:p>
          <a:p>
            <a:pPr marL="927100">
              <a:lnSpc>
                <a:spcPct val="100000"/>
              </a:lnSpc>
              <a:spcBef>
                <a:spcPts val="600"/>
              </a:spcBef>
            </a:pPr>
            <a:r>
              <a:rPr sz="2200" spc="-5" dirty="0">
                <a:latin typeface="Cambria"/>
                <a:cs typeface="Cambria"/>
              </a:rPr>
              <a:t>}</a:t>
            </a:r>
            <a:endParaRPr sz="22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SRM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5326" y="188607"/>
            <a:ext cx="1040815" cy="106765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83540" y="549605"/>
            <a:ext cx="8223884" cy="40125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5735" algn="ctr">
              <a:lnSpc>
                <a:spcPct val="100000"/>
              </a:lnSpc>
              <a:spcBef>
                <a:spcPts val="105"/>
              </a:spcBef>
            </a:pPr>
            <a:r>
              <a:rPr sz="2600" b="1" spc="-5" dirty="0">
                <a:solidFill>
                  <a:srgbClr val="C00000"/>
                </a:solidFill>
                <a:latin typeface="Perpetua"/>
                <a:cs typeface="Perpetua"/>
              </a:rPr>
              <a:t>INS</a:t>
            </a:r>
            <a:r>
              <a:rPr sz="2600" b="1" spc="-15" dirty="0">
                <a:solidFill>
                  <a:srgbClr val="C00000"/>
                </a:solidFill>
                <a:latin typeface="Perpetua"/>
                <a:cs typeface="Perpetua"/>
              </a:rPr>
              <a:t>T</a:t>
            </a:r>
            <a:r>
              <a:rPr sz="2600" b="1" spc="-5" dirty="0">
                <a:solidFill>
                  <a:srgbClr val="C00000"/>
                </a:solidFill>
                <a:latin typeface="Perpetua"/>
                <a:cs typeface="Perpetua"/>
              </a:rPr>
              <a:t>IT</a:t>
            </a:r>
            <a:r>
              <a:rPr sz="2600" b="1" spc="-10" dirty="0">
                <a:solidFill>
                  <a:srgbClr val="C00000"/>
                </a:solidFill>
                <a:latin typeface="Perpetua"/>
                <a:cs typeface="Perpetua"/>
              </a:rPr>
              <a:t>U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TE</a:t>
            </a:r>
            <a:r>
              <a:rPr sz="2600" b="1" spc="-10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Perpetua"/>
                <a:cs typeface="Perpetua"/>
              </a:rPr>
              <a:t>O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F</a:t>
            </a:r>
            <a:r>
              <a:rPr sz="2600" b="1" spc="5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SCIENCE</a:t>
            </a:r>
            <a:r>
              <a:rPr sz="2600" b="1" spc="-140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AND</a:t>
            </a:r>
            <a:r>
              <a:rPr sz="2600" b="1" spc="-310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TECHNOLOG</a:t>
            </a:r>
            <a:r>
              <a:rPr sz="2600" b="1" spc="-285" dirty="0">
                <a:solidFill>
                  <a:srgbClr val="C00000"/>
                </a:solidFill>
                <a:latin typeface="Perpetua"/>
                <a:cs typeface="Perpetua"/>
              </a:rPr>
              <a:t>Y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,</a:t>
            </a:r>
            <a:endParaRPr sz="2600">
              <a:latin typeface="Perpetua"/>
              <a:cs typeface="Perpetua"/>
            </a:endParaRPr>
          </a:p>
          <a:p>
            <a:pPr marL="167005" algn="ctr">
              <a:lnSpc>
                <a:spcPct val="100000"/>
              </a:lnSpc>
              <a:spcBef>
                <a:spcPts val="30"/>
              </a:spcBef>
            </a:pPr>
            <a:r>
              <a:rPr sz="2400" b="1" spc="-10" dirty="0">
                <a:solidFill>
                  <a:srgbClr val="C00000"/>
                </a:solidFill>
                <a:latin typeface="Perpetua"/>
                <a:cs typeface="Perpetua"/>
              </a:rPr>
              <a:t>CHENNAI.</a:t>
            </a:r>
            <a:endParaRPr sz="2400">
              <a:latin typeface="Perpetua"/>
              <a:cs typeface="Perpetua"/>
            </a:endParaRPr>
          </a:p>
          <a:p>
            <a:pPr marL="383540" indent="-371475">
              <a:lnSpc>
                <a:spcPct val="100000"/>
              </a:lnSpc>
              <a:spcBef>
                <a:spcPts val="1735"/>
              </a:spcBef>
              <a:buAutoNum type="arabicPeriod"/>
              <a:tabLst>
                <a:tab pos="384175" algn="l"/>
              </a:tabLst>
            </a:pPr>
            <a:r>
              <a:rPr sz="2800" b="1" spc="-5" dirty="0">
                <a:solidFill>
                  <a:srgbClr val="336600"/>
                </a:solidFill>
                <a:latin typeface="Cambria"/>
                <a:cs typeface="Cambria"/>
              </a:rPr>
              <a:t>14 Input</a:t>
            </a:r>
            <a:r>
              <a:rPr sz="2800" b="1" spc="-10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dirty="0">
                <a:solidFill>
                  <a:srgbClr val="336600"/>
                </a:solidFill>
                <a:latin typeface="Cambria"/>
                <a:cs typeface="Cambria"/>
              </a:rPr>
              <a:t>and</a:t>
            </a:r>
            <a:r>
              <a:rPr sz="2800" b="1" spc="-5" dirty="0">
                <a:solidFill>
                  <a:srgbClr val="336600"/>
                </a:solidFill>
                <a:latin typeface="Cambria"/>
                <a:cs typeface="Cambria"/>
              </a:rPr>
              <a:t> Output</a:t>
            </a:r>
            <a:r>
              <a:rPr sz="2800" b="1" spc="15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spc="-15" dirty="0">
                <a:solidFill>
                  <a:srgbClr val="336600"/>
                </a:solidFill>
                <a:latin typeface="Cambria"/>
                <a:cs typeface="Cambria"/>
              </a:rPr>
              <a:t>Functions</a:t>
            </a:r>
            <a:r>
              <a:rPr sz="2800" b="1" spc="30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spc="-15" dirty="0">
                <a:solidFill>
                  <a:srgbClr val="336600"/>
                </a:solidFill>
                <a:latin typeface="Cambria"/>
                <a:cs typeface="Cambria"/>
              </a:rPr>
              <a:t>Contd…</a:t>
            </a:r>
            <a:endParaRPr sz="2800">
              <a:latin typeface="Cambria"/>
              <a:cs typeface="Cambria"/>
            </a:endParaRPr>
          </a:p>
          <a:p>
            <a:pPr marL="984885" lvl="1" indent="-515620">
              <a:lnSpc>
                <a:spcPct val="100000"/>
              </a:lnSpc>
              <a:spcBef>
                <a:spcPts val="1780"/>
              </a:spcBef>
              <a:buAutoNum type="romanLcPeriod" startAt="2"/>
              <a:tabLst>
                <a:tab pos="984885" algn="l"/>
                <a:tab pos="985519" algn="l"/>
              </a:tabLst>
            </a:pPr>
            <a:r>
              <a:rPr sz="2200" b="1" spc="-5" dirty="0">
                <a:solidFill>
                  <a:srgbClr val="C00000"/>
                </a:solidFill>
                <a:latin typeface="Cambria"/>
                <a:cs typeface="Cambria"/>
              </a:rPr>
              <a:t>The</a:t>
            </a:r>
            <a:r>
              <a:rPr sz="2200" b="1" spc="-1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b="1" spc="-10" dirty="0">
                <a:solidFill>
                  <a:srgbClr val="C00000"/>
                </a:solidFill>
                <a:latin typeface="Cambria"/>
                <a:cs typeface="Cambria"/>
              </a:rPr>
              <a:t>printf </a:t>
            </a:r>
            <a:r>
              <a:rPr sz="2200" b="1" spc="-5" dirty="0">
                <a:solidFill>
                  <a:srgbClr val="C00000"/>
                </a:solidFill>
                <a:latin typeface="Cambria"/>
                <a:cs typeface="Cambria"/>
              </a:rPr>
              <a:t>(</a:t>
            </a:r>
            <a:r>
              <a:rPr sz="2200" b="1" spc="-1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b="1" spc="-5" dirty="0">
                <a:solidFill>
                  <a:srgbClr val="C00000"/>
                </a:solidFill>
                <a:latin typeface="Cambria"/>
                <a:cs typeface="Cambria"/>
              </a:rPr>
              <a:t>)</a:t>
            </a:r>
            <a:r>
              <a:rPr sz="2200" b="1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b="1" spc="-10" dirty="0">
                <a:solidFill>
                  <a:srgbClr val="C00000"/>
                </a:solidFill>
                <a:latin typeface="Cambria"/>
                <a:cs typeface="Cambria"/>
              </a:rPr>
              <a:t>Function</a:t>
            </a:r>
            <a:endParaRPr sz="2200">
              <a:latin typeface="Cambria"/>
              <a:cs typeface="Cambria"/>
            </a:endParaRPr>
          </a:p>
          <a:p>
            <a:pPr marL="1384300" lvl="2" indent="-457834">
              <a:lnSpc>
                <a:spcPct val="100000"/>
              </a:lnSpc>
              <a:spcBef>
                <a:spcPts val="1320"/>
              </a:spcBef>
              <a:buFont typeface="Wingdings"/>
              <a:buChar char=""/>
              <a:tabLst>
                <a:tab pos="1384300" algn="l"/>
                <a:tab pos="1384935" algn="l"/>
              </a:tabLst>
            </a:pPr>
            <a:r>
              <a:rPr sz="2200" spc="-100" dirty="0">
                <a:latin typeface="Cambria"/>
                <a:cs typeface="Cambria"/>
              </a:rPr>
              <a:t>To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print</a:t>
            </a:r>
            <a:r>
              <a:rPr sz="2200" spc="2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Instructions</a:t>
            </a:r>
            <a:r>
              <a:rPr sz="2200" spc="5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/</a:t>
            </a:r>
            <a:r>
              <a:rPr sz="220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Output</a:t>
            </a:r>
            <a:r>
              <a:rPr sz="2200" spc="2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onto</a:t>
            </a:r>
            <a:r>
              <a:rPr sz="2200" spc="1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the</a:t>
            </a:r>
            <a:r>
              <a:rPr sz="2200" spc="20" dirty="0"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Screen</a:t>
            </a:r>
            <a:endParaRPr sz="2200">
              <a:latin typeface="Cambria"/>
              <a:cs typeface="Cambria"/>
            </a:endParaRPr>
          </a:p>
          <a:p>
            <a:pPr marL="1384300" lvl="2" indent="-457834">
              <a:lnSpc>
                <a:spcPct val="100000"/>
              </a:lnSpc>
              <a:spcBef>
                <a:spcPts val="1320"/>
              </a:spcBef>
              <a:buFont typeface="Wingdings"/>
              <a:buChar char=""/>
              <a:tabLst>
                <a:tab pos="1384300" algn="l"/>
                <a:tab pos="1384935" algn="l"/>
                <a:tab pos="2574925" algn="l"/>
                <a:tab pos="3574415" algn="l"/>
                <a:tab pos="4876165" algn="l"/>
                <a:tab pos="5202555" algn="l"/>
                <a:tab pos="6321425" algn="l"/>
                <a:tab pos="7237730" algn="l"/>
                <a:tab pos="7611109" algn="l"/>
              </a:tabLst>
            </a:pPr>
            <a:r>
              <a:rPr sz="2200" spc="-40" dirty="0">
                <a:latin typeface="Cambria"/>
                <a:cs typeface="Cambria"/>
              </a:rPr>
              <a:t>R</a:t>
            </a:r>
            <a:r>
              <a:rPr sz="2200" spc="-5" dirty="0">
                <a:latin typeface="Cambria"/>
                <a:cs typeface="Cambria"/>
              </a:rPr>
              <a:t>equi</a:t>
            </a:r>
            <a:r>
              <a:rPr sz="2200" spc="-45" dirty="0">
                <a:latin typeface="Cambria"/>
                <a:cs typeface="Cambria"/>
              </a:rPr>
              <a:t>r</a:t>
            </a:r>
            <a:r>
              <a:rPr sz="2200" spc="-5" dirty="0">
                <a:latin typeface="Cambria"/>
                <a:cs typeface="Cambria"/>
              </a:rPr>
              <a:t>es</a:t>
            </a:r>
            <a:r>
              <a:rPr sz="2200" dirty="0">
                <a:latin typeface="Cambria"/>
                <a:cs typeface="Cambria"/>
              </a:rPr>
              <a:t>	</a:t>
            </a:r>
            <a:r>
              <a:rPr sz="2200" spc="-95" dirty="0">
                <a:latin typeface="Cambria"/>
                <a:cs typeface="Cambria"/>
              </a:rPr>
              <a:t>F</a:t>
            </a:r>
            <a:r>
              <a:rPr sz="2200" dirty="0">
                <a:latin typeface="Cambria"/>
                <a:cs typeface="Cambria"/>
              </a:rPr>
              <a:t>o</a:t>
            </a:r>
            <a:r>
              <a:rPr sz="2200" spc="-5" dirty="0">
                <a:latin typeface="Cambria"/>
                <a:cs typeface="Cambria"/>
              </a:rPr>
              <a:t>rmat</a:t>
            </a:r>
            <a:r>
              <a:rPr sz="2200" dirty="0">
                <a:latin typeface="Cambria"/>
                <a:cs typeface="Cambria"/>
              </a:rPr>
              <a:t>	</a:t>
            </a:r>
            <a:r>
              <a:rPr sz="2200" spc="-10" dirty="0">
                <a:latin typeface="Cambria"/>
                <a:cs typeface="Cambria"/>
              </a:rPr>
              <a:t>Sp</a:t>
            </a:r>
            <a:r>
              <a:rPr sz="2200" spc="5" dirty="0">
                <a:latin typeface="Cambria"/>
                <a:cs typeface="Cambria"/>
              </a:rPr>
              <a:t>e</a:t>
            </a:r>
            <a:r>
              <a:rPr sz="2200" spc="-5" dirty="0">
                <a:latin typeface="Cambria"/>
                <a:cs typeface="Cambria"/>
              </a:rPr>
              <a:t>cif</a:t>
            </a:r>
            <a:r>
              <a:rPr sz="2200" spc="5" dirty="0">
                <a:latin typeface="Cambria"/>
                <a:cs typeface="Cambria"/>
              </a:rPr>
              <a:t>i</a:t>
            </a:r>
            <a:r>
              <a:rPr sz="2200" spc="-5" dirty="0">
                <a:latin typeface="Cambria"/>
                <a:cs typeface="Cambria"/>
              </a:rPr>
              <a:t>ers</a:t>
            </a:r>
            <a:r>
              <a:rPr sz="2200" dirty="0">
                <a:latin typeface="Cambria"/>
                <a:cs typeface="Cambria"/>
              </a:rPr>
              <a:t>	</a:t>
            </a:r>
            <a:r>
              <a:rPr sz="2200" spc="-5" dirty="0">
                <a:latin typeface="Cambria"/>
                <a:cs typeface="Cambria"/>
              </a:rPr>
              <a:t>&amp;</a:t>
            </a:r>
            <a:r>
              <a:rPr sz="2200" dirty="0">
                <a:latin typeface="Cambria"/>
                <a:cs typeface="Cambria"/>
              </a:rPr>
              <a:t>	</a:t>
            </a:r>
            <a:r>
              <a:rPr sz="2200" spc="-135" dirty="0">
                <a:latin typeface="Cambria"/>
                <a:cs typeface="Cambria"/>
              </a:rPr>
              <a:t>V</a:t>
            </a:r>
            <a:r>
              <a:rPr sz="2200" spc="-10" dirty="0">
                <a:latin typeface="Cambria"/>
                <a:cs typeface="Cambria"/>
              </a:rPr>
              <a:t>ar</a:t>
            </a:r>
            <a:r>
              <a:rPr sz="2200" spc="5" dirty="0">
                <a:latin typeface="Cambria"/>
                <a:cs typeface="Cambria"/>
              </a:rPr>
              <a:t>i</a:t>
            </a:r>
            <a:r>
              <a:rPr sz="2200" dirty="0">
                <a:latin typeface="Cambria"/>
                <a:cs typeface="Cambria"/>
              </a:rPr>
              <a:t>a</a:t>
            </a:r>
            <a:r>
              <a:rPr sz="2200" spc="-10" dirty="0">
                <a:latin typeface="Cambria"/>
                <a:cs typeface="Cambria"/>
              </a:rPr>
              <a:t>bl</a:t>
            </a:r>
            <a:r>
              <a:rPr sz="2200" spc="-5" dirty="0">
                <a:latin typeface="Cambria"/>
                <a:cs typeface="Cambria"/>
              </a:rPr>
              <a:t>e</a:t>
            </a:r>
            <a:r>
              <a:rPr sz="2200" dirty="0">
                <a:latin typeface="Cambria"/>
                <a:cs typeface="Cambria"/>
              </a:rPr>
              <a:t>	</a:t>
            </a:r>
            <a:r>
              <a:rPr sz="2200" spc="-10" dirty="0">
                <a:latin typeface="Cambria"/>
                <a:cs typeface="Cambria"/>
              </a:rPr>
              <a:t>name</a:t>
            </a:r>
            <a:r>
              <a:rPr sz="2200" spc="-5" dirty="0">
                <a:latin typeface="Cambria"/>
                <a:cs typeface="Cambria"/>
              </a:rPr>
              <a:t>s</a:t>
            </a:r>
            <a:r>
              <a:rPr sz="2200" dirty="0">
                <a:latin typeface="Cambria"/>
                <a:cs typeface="Cambria"/>
              </a:rPr>
              <a:t>	</a:t>
            </a:r>
            <a:r>
              <a:rPr sz="2200" spc="-20" dirty="0">
                <a:latin typeface="Cambria"/>
                <a:cs typeface="Cambria"/>
              </a:rPr>
              <a:t>t</a:t>
            </a:r>
            <a:r>
              <a:rPr sz="2200" spc="-5" dirty="0">
                <a:latin typeface="Cambria"/>
                <a:cs typeface="Cambria"/>
              </a:rPr>
              <a:t>o</a:t>
            </a:r>
            <a:r>
              <a:rPr sz="2200" dirty="0">
                <a:latin typeface="Cambria"/>
                <a:cs typeface="Cambria"/>
              </a:rPr>
              <a:t>	</a:t>
            </a:r>
            <a:r>
              <a:rPr sz="2200" spc="-10" dirty="0">
                <a:latin typeface="Cambria"/>
                <a:cs typeface="Cambria"/>
              </a:rPr>
              <a:t>pr</a:t>
            </a:r>
            <a:r>
              <a:rPr sz="2200" spc="-5" dirty="0">
                <a:latin typeface="Cambria"/>
                <a:cs typeface="Cambria"/>
              </a:rPr>
              <a:t>i</a:t>
            </a:r>
            <a:r>
              <a:rPr sz="2200" dirty="0">
                <a:latin typeface="Cambria"/>
                <a:cs typeface="Cambria"/>
              </a:rPr>
              <a:t>n</a:t>
            </a:r>
            <a:r>
              <a:rPr sz="2200" spc="-5" dirty="0">
                <a:latin typeface="Cambria"/>
                <a:cs typeface="Cambria"/>
              </a:rPr>
              <a:t>t</a:t>
            </a:r>
            <a:endParaRPr sz="2200">
              <a:latin typeface="Cambria"/>
              <a:cs typeface="Cambria"/>
            </a:endParaRPr>
          </a:p>
          <a:p>
            <a:pPr marL="1384300">
              <a:lnSpc>
                <a:spcPct val="100000"/>
              </a:lnSpc>
              <a:spcBef>
                <a:spcPts val="1325"/>
              </a:spcBef>
            </a:pPr>
            <a:r>
              <a:rPr sz="2200" spc="-5" dirty="0">
                <a:latin typeface="Cambria"/>
                <a:cs typeface="Cambria"/>
              </a:rPr>
              <a:t>data</a:t>
            </a:r>
            <a:endParaRPr sz="2200">
              <a:latin typeface="Cambria"/>
              <a:cs typeface="Cambria"/>
            </a:endParaRPr>
          </a:p>
          <a:p>
            <a:pPr marL="927100" indent="-457834">
              <a:lnSpc>
                <a:spcPct val="100000"/>
              </a:lnSpc>
              <a:spcBef>
                <a:spcPts val="1320"/>
              </a:spcBef>
              <a:buFont typeface="Wingdings"/>
              <a:buChar char=""/>
              <a:tabLst>
                <a:tab pos="927100" algn="l"/>
                <a:tab pos="927735" algn="l"/>
              </a:tabLst>
            </a:pPr>
            <a:r>
              <a:rPr sz="2200" b="1" spc="-15" dirty="0">
                <a:solidFill>
                  <a:srgbClr val="336600"/>
                </a:solidFill>
                <a:latin typeface="Cambria"/>
                <a:cs typeface="Cambria"/>
              </a:rPr>
              <a:t>Syntax</a:t>
            </a:r>
            <a:endParaRPr sz="22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98194" y="5115308"/>
            <a:ext cx="5543550" cy="1093470"/>
          </a:xfrm>
          <a:prstGeom prst="rect">
            <a:avLst/>
          </a:prstGeom>
        </p:spPr>
        <p:txBody>
          <a:bodyPr vert="horz" wrap="square" lIns="0" tIns="20447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610"/>
              </a:spcBef>
              <a:buFont typeface="Wingdings"/>
              <a:buChar char=""/>
              <a:tabLst>
                <a:tab pos="469265" algn="l"/>
                <a:tab pos="469900" algn="l"/>
              </a:tabLst>
            </a:pPr>
            <a:r>
              <a:rPr sz="2400" spc="-10" dirty="0">
                <a:latin typeface="Cambria"/>
                <a:cs typeface="Cambria"/>
              </a:rPr>
              <a:t>C</a:t>
            </a:r>
            <a:r>
              <a:rPr sz="2200" spc="-10" dirty="0">
                <a:latin typeface="Cambria"/>
                <a:cs typeface="Cambria"/>
              </a:rPr>
              <a:t>ontrol</a:t>
            </a:r>
            <a:r>
              <a:rPr sz="220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String /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spc="-20" dirty="0">
                <a:latin typeface="Cambria"/>
                <a:cs typeface="Cambria"/>
              </a:rPr>
              <a:t>Format</a:t>
            </a:r>
            <a:r>
              <a:rPr sz="220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Specifier</a:t>
            </a:r>
            <a:endParaRPr sz="2200">
              <a:latin typeface="Cambria"/>
              <a:cs typeface="Cambria"/>
            </a:endParaRPr>
          </a:p>
          <a:p>
            <a:pPr marL="469900" indent="-457200">
              <a:lnSpc>
                <a:spcPct val="100000"/>
              </a:lnSpc>
              <a:spcBef>
                <a:spcPts val="1375"/>
              </a:spcBef>
              <a:buFont typeface="Wingdings"/>
              <a:buChar char=""/>
              <a:tabLst>
                <a:tab pos="469265" algn="l"/>
                <a:tab pos="469900" algn="l"/>
              </a:tabLst>
            </a:pPr>
            <a:r>
              <a:rPr sz="2200" spc="-10" dirty="0">
                <a:latin typeface="Cambria"/>
                <a:cs typeface="Cambria"/>
              </a:rPr>
              <a:t>arg1,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arg2.,,,</a:t>
            </a:r>
            <a:r>
              <a:rPr sz="220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arg</a:t>
            </a:r>
            <a:r>
              <a:rPr sz="2200" spc="-5" dirty="0">
                <a:latin typeface="Cambria"/>
                <a:cs typeface="Cambria"/>
              </a:rPr>
              <a:t> n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–</a:t>
            </a:r>
            <a:r>
              <a:rPr sz="220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Arguments</a:t>
            </a:r>
            <a:r>
              <a:rPr sz="2200" spc="40" dirty="0">
                <a:latin typeface="Cambria"/>
                <a:cs typeface="Cambria"/>
              </a:rPr>
              <a:t> </a:t>
            </a:r>
            <a:r>
              <a:rPr sz="2200" spc="-20" dirty="0">
                <a:latin typeface="Cambria"/>
                <a:cs typeface="Cambria"/>
              </a:rPr>
              <a:t>(Variables)</a:t>
            </a:r>
            <a:endParaRPr sz="22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8600" y="4753330"/>
            <a:ext cx="8763000" cy="46228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 marL="504825">
              <a:lnSpc>
                <a:spcPct val="100000"/>
              </a:lnSpc>
              <a:spcBef>
                <a:spcPts val="30"/>
              </a:spcBef>
            </a:pPr>
            <a:r>
              <a:rPr sz="2400" b="1" dirty="0">
                <a:solidFill>
                  <a:srgbClr val="C00000"/>
                </a:solidFill>
                <a:latin typeface="Perpetua"/>
                <a:cs typeface="Perpetua"/>
              </a:rPr>
              <a:t>printf(“Control</a:t>
            </a:r>
            <a:r>
              <a:rPr sz="2400" b="1" spc="-35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400" b="1" spc="5" dirty="0">
                <a:solidFill>
                  <a:srgbClr val="C00000"/>
                </a:solidFill>
                <a:latin typeface="Perpetua"/>
                <a:cs typeface="Perpetua"/>
              </a:rPr>
              <a:t>String/Format</a:t>
            </a:r>
            <a:r>
              <a:rPr sz="2400" b="1" spc="-15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400" b="1" dirty="0">
                <a:solidFill>
                  <a:srgbClr val="C00000"/>
                </a:solidFill>
                <a:latin typeface="Perpetua"/>
                <a:cs typeface="Perpetua"/>
              </a:rPr>
              <a:t>Specifier”,arg1,arg2,…</a:t>
            </a:r>
            <a:r>
              <a:rPr sz="2400" b="1" spc="-10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400" b="1" dirty="0">
                <a:solidFill>
                  <a:srgbClr val="C00000"/>
                </a:solidFill>
                <a:latin typeface="Perpetua"/>
                <a:cs typeface="Perpetua"/>
              </a:rPr>
              <a:t>argn)</a:t>
            </a:r>
            <a:endParaRPr sz="2400">
              <a:latin typeface="Perpetua"/>
              <a:cs typeface="Perpetua"/>
            </a:endParaRP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SRM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5326" y="188607"/>
            <a:ext cx="1040815" cy="106765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83540" y="549605"/>
            <a:ext cx="7350759" cy="60096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38860" algn="ctr">
              <a:lnSpc>
                <a:spcPct val="100000"/>
              </a:lnSpc>
              <a:spcBef>
                <a:spcPts val="105"/>
              </a:spcBef>
            </a:pPr>
            <a:r>
              <a:rPr sz="2600" b="1" spc="-5" dirty="0">
                <a:solidFill>
                  <a:srgbClr val="C00000"/>
                </a:solidFill>
                <a:latin typeface="Perpetua"/>
                <a:cs typeface="Perpetua"/>
              </a:rPr>
              <a:t>INS</a:t>
            </a:r>
            <a:r>
              <a:rPr sz="2600" b="1" spc="-15" dirty="0">
                <a:solidFill>
                  <a:srgbClr val="C00000"/>
                </a:solidFill>
                <a:latin typeface="Perpetua"/>
                <a:cs typeface="Perpetua"/>
              </a:rPr>
              <a:t>T</a:t>
            </a:r>
            <a:r>
              <a:rPr sz="2600" b="1" spc="-5" dirty="0">
                <a:solidFill>
                  <a:srgbClr val="C00000"/>
                </a:solidFill>
                <a:latin typeface="Perpetua"/>
                <a:cs typeface="Perpetua"/>
              </a:rPr>
              <a:t>IT</a:t>
            </a:r>
            <a:r>
              <a:rPr sz="2600" b="1" spc="-10" dirty="0">
                <a:solidFill>
                  <a:srgbClr val="C00000"/>
                </a:solidFill>
                <a:latin typeface="Perpetua"/>
                <a:cs typeface="Perpetua"/>
              </a:rPr>
              <a:t>U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TE</a:t>
            </a:r>
            <a:r>
              <a:rPr sz="2600" b="1" spc="-10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Perpetua"/>
                <a:cs typeface="Perpetua"/>
              </a:rPr>
              <a:t>O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F</a:t>
            </a:r>
            <a:r>
              <a:rPr sz="2600" b="1" spc="5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SCIENCE</a:t>
            </a:r>
            <a:r>
              <a:rPr sz="2600" b="1" spc="-140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AND</a:t>
            </a:r>
            <a:r>
              <a:rPr sz="2600" b="1" spc="-310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TECHNOLOG</a:t>
            </a:r>
            <a:r>
              <a:rPr sz="2600" b="1" spc="-285" dirty="0">
                <a:solidFill>
                  <a:srgbClr val="C00000"/>
                </a:solidFill>
                <a:latin typeface="Perpetua"/>
                <a:cs typeface="Perpetua"/>
              </a:rPr>
              <a:t>Y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,</a:t>
            </a:r>
            <a:endParaRPr sz="2600">
              <a:latin typeface="Perpetua"/>
              <a:cs typeface="Perpetua"/>
            </a:endParaRPr>
          </a:p>
          <a:p>
            <a:pPr marL="1039494" algn="ctr">
              <a:lnSpc>
                <a:spcPct val="100000"/>
              </a:lnSpc>
              <a:spcBef>
                <a:spcPts val="30"/>
              </a:spcBef>
            </a:pPr>
            <a:r>
              <a:rPr sz="2400" b="1" spc="-10" dirty="0">
                <a:solidFill>
                  <a:srgbClr val="C00000"/>
                </a:solidFill>
                <a:latin typeface="Perpetua"/>
                <a:cs typeface="Perpetua"/>
              </a:rPr>
              <a:t>CHENNAI.</a:t>
            </a:r>
            <a:endParaRPr sz="2400">
              <a:latin typeface="Perpetua"/>
              <a:cs typeface="Perpetua"/>
            </a:endParaRPr>
          </a:p>
          <a:p>
            <a:pPr marL="12700">
              <a:lnSpc>
                <a:spcPct val="100000"/>
              </a:lnSpc>
              <a:spcBef>
                <a:spcPts val="1735"/>
              </a:spcBef>
            </a:pPr>
            <a:r>
              <a:rPr sz="2800" b="1" spc="-5" dirty="0">
                <a:solidFill>
                  <a:srgbClr val="336600"/>
                </a:solidFill>
                <a:latin typeface="Cambria"/>
                <a:cs typeface="Cambria"/>
              </a:rPr>
              <a:t>1.</a:t>
            </a:r>
            <a:r>
              <a:rPr sz="2800" b="1" spc="-10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spc="-5" dirty="0">
                <a:solidFill>
                  <a:srgbClr val="336600"/>
                </a:solidFill>
                <a:latin typeface="Cambria"/>
                <a:cs typeface="Cambria"/>
              </a:rPr>
              <a:t>14</a:t>
            </a:r>
            <a:r>
              <a:rPr sz="2800" b="1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spc="-5" dirty="0">
                <a:solidFill>
                  <a:srgbClr val="336600"/>
                </a:solidFill>
                <a:latin typeface="Cambria"/>
                <a:cs typeface="Cambria"/>
              </a:rPr>
              <a:t>Input</a:t>
            </a:r>
            <a:r>
              <a:rPr sz="2800" b="1" spc="-10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dirty="0">
                <a:solidFill>
                  <a:srgbClr val="336600"/>
                </a:solidFill>
                <a:latin typeface="Cambria"/>
                <a:cs typeface="Cambria"/>
              </a:rPr>
              <a:t>and</a:t>
            </a:r>
            <a:r>
              <a:rPr sz="2800" b="1" spc="-5" dirty="0">
                <a:solidFill>
                  <a:srgbClr val="336600"/>
                </a:solidFill>
                <a:latin typeface="Cambria"/>
                <a:cs typeface="Cambria"/>
              </a:rPr>
              <a:t> Output</a:t>
            </a:r>
            <a:r>
              <a:rPr sz="2800" b="1" spc="15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spc="-15" dirty="0">
                <a:solidFill>
                  <a:srgbClr val="336600"/>
                </a:solidFill>
                <a:latin typeface="Cambria"/>
                <a:cs typeface="Cambria"/>
              </a:rPr>
              <a:t>Functions</a:t>
            </a:r>
            <a:r>
              <a:rPr sz="2800" b="1" spc="30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spc="-15" dirty="0">
                <a:solidFill>
                  <a:srgbClr val="336600"/>
                </a:solidFill>
                <a:latin typeface="Cambria"/>
                <a:cs typeface="Cambria"/>
              </a:rPr>
              <a:t>Contd…</a:t>
            </a:r>
            <a:endParaRPr sz="2800">
              <a:latin typeface="Cambria"/>
              <a:cs typeface="Cambria"/>
            </a:endParaRPr>
          </a:p>
          <a:p>
            <a:pPr marL="927100" algn="just">
              <a:lnSpc>
                <a:spcPct val="100000"/>
              </a:lnSpc>
              <a:spcBef>
                <a:spcPts val="940"/>
              </a:spcBef>
            </a:pPr>
            <a:r>
              <a:rPr sz="2200" spc="-5" dirty="0">
                <a:solidFill>
                  <a:srgbClr val="C00000"/>
                </a:solidFill>
                <a:latin typeface="Cambria"/>
                <a:cs typeface="Cambria"/>
              </a:rPr>
              <a:t>/* </a:t>
            </a:r>
            <a:r>
              <a:rPr sz="2200" spc="-15" dirty="0">
                <a:solidFill>
                  <a:srgbClr val="C00000"/>
                </a:solidFill>
                <a:latin typeface="Cambria"/>
                <a:cs typeface="Cambria"/>
              </a:rPr>
              <a:t>Example</a:t>
            </a:r>
            <a:r>
              <a:rPr sz="2200" spc="3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spc="-5" dirty="0">
                <a:solidFill>
                  <a:srgbClr val="C00000"/>
                </a:solidFill>
                <a:latin typeface="Cambria"/>
                <a:cs typeface="Cambria"/>
              </a:rPr>
              <a:t>1 –</a:t>
            </a:r>
            <a:r>
              <a:rPr sz="2200" spc="1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spc="-5" dirty="0">
                <a:solidFill>
                  <a:srgbClr val="C00000"/>
                </a:solidFill>
                <a:latin typeface="Cambria"/>
                <a:cs typeface="Cambria"/>
              </a:rPr>
              <a:t>Using</a:t>
            </a:r>
            <a:r>
              <a:rPr sz="2200" spc="1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spc="-5" dirty="0">
                <a:solidFill>
                  <a:srgbClr val="C00000"/>
                </a:solidFill>
                <a:latin typeface="Cambria"/>
                <a:cs typeface="Cambria"/>
              </a:rPr>
              <a:t>printf</a:t>
            </a:r>
            <a:r>
              <a:rPr sz="2200" spc="2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spc="-5" dirty="0">
                <a:solidFill>
                  <a:srgbClr val="C00000"/>
                </a:solidFill>
                <a:latin typeface="Cambria"/>
                <a:cs typeface="Cambria"/>
              </a:rPr>
              <a:t>(</a:t>
            </a:r>
            <a:r>
              <a:rPr sz="220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spc="-5" dirty="0">
                <a:solidFill>
                  <a:srgbClr val="C00000"/>
                </a:solidFill>
                <a:latin typeface="Cambria"/>
                <a:cs typeface="Cambria"/>
              </a:rPr>
              <a:t>) &amp;</a:t>
            </a:r>
            <a:r>
              <a:rPr sz="2200" spc="1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spc="-5" dirty="0">
                <a:solidFill>
                  <a:srgbClr val="C00000"/>
                </a:solidFill>
                <a:latin typeface="Cambria"/>
                <a:cs typeface="Cambria"/>
              </a:rPr>
              <a:t>scanf</a:t>
            </a:r>
            <a:r>
              <a:rPr sz="220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spc="-5" dirty="0">
                <a:solidFill>
                  <a:srgbClr val="C00000"/>
                </a:solidFill>
                <a:latin typeface="Cambria"/>
                <a:cs typeface="Cambria"/>
              </a:rPr>
              <a:t>(</a:t>
            </a:r>
            <a:r>
              <a:rPr sz="2200" spc="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spc="-5" dirty="0">
                <a:solidFill>
                  <a:srgbClr val="C00000"/>
                </a:solidFill>
                <a:latin typeface="Cambria"/>
                <a:cs typeface="Cambria"/>
              </a:rPr>
              <a:t>)</a:t>
            </a:r>
            <a:r>
              <a:rPr sz="220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spc="-10" dirty="0">
                <a:solidFill>
                  <a:srgbClr val="C00000"/>
                </a:solidFill>
                <a:latin typeface="Cambria"/>
                <a:cs typeface="Cambria"/>
              </a:rPr>
              <a:t>function</a:t>
            </a:r>
            <a:r>
              <a:rPr sz="2200" spc="1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spc="-10" dirty="0">
                <a:solidFill>
                  <a:srgbClr val="C00000"/>
                </a:solidFill>
                <a:latin typeface="Cambria"/>
                <a:cs typeface="Cambria"/>
              </a:rPr>
              <a:t>*/</a:t>
            </a:r>
            <a:endParaRPr sz="2200">
              <a:latin typeface="Cambria"/>
              <a:cs typeface="Cambria"/>
            </a:endParaRPr>
          </a:p>
          <a:p>
            <a:pPr marL="927100" marR="4193540" algn="just">
              <a:lnSpc>
                <a:spcPct val="122700"/>
              </a:lnSpc>
              <a:spcBef>
                <a:spcPts val="5"/>
              </a:spcBef>
            </a:pPr>
            <a:r>
              <a:rPr sz="2200" spc="-5" dirty="0">
                <a:latin typeface="Cambria"/>
                <a:cs typeface="Cambria"/>
              </a:rPr>
              <a:t>#include&lt;stdio.h&gt; </a:t>
            </a:r>
            <a:r>
              <a:rPr sz="2200" spc="-47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#inclu</a:t>
            </a:r>
            <a:r>
              <a:rPr sz="2200" dirty="0">
                <a:latin typeface="Cambria"/>
                <a:cs typeface="Cambria"/>
              </a:rPr>
              <a:t>d</a:t>
            </a:r>
            <a:r>
              <a:rPr sz="2200" spc="-5" dirty="0">
                <a:latin typeface="Cambria"/>
                <a:cs typeface="Cambria"/>
              </a:rPr>
              <a:t>e</a:t>
            </a:r>
            <a:r>
              <a:rPr sz="2200" spc="-10" dirty="0">
                <a:latin typeface="Cambria"/>
                <a:cs typeface="Cambria"/>
              </a:rPr>
              <a:t>&lt;</a:t>
            </a:r>
            <a:r>
              <a:rPr sz="2200" spc="-5" dirty="0">
                <a:latin typeface="Cambria"/>
                <a:cs typeface="Cambria"/>
              </a:rPr>
              <a:t>conio</a:t>
            </a:r>
            <a:r>
              <a:rPr sz="2200" dirty="0">
                <a:latin typeface="Cambria"/>
                <a:cs typeface="Cambria"/>
              </a:rPr>
              <a:t>.</a:t>
            </a:r>
            <a:r>
              <a:rPr sz="2200" spc="-5" dirty="0">
                <a:latin typeface="Cambria"/>
                <a:cs typeface="Cambria"/>
              </a:rPr>
              <a:t>h&gt;  </a:t>
            </a:r>
            <a:r>
              <a:rPr sz="2200" spc="-20" dirty="0">
                <a:latin typeface="Cambria"/>
                <a:cs typeface="Cambria"/>
              </a:rPr>
              <a:t>void</a:t>
            </a:r>
            <a:r>
              <a:rPr sz="2200" spc="1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main(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)</a:t>
            </a:r>
            <a:endParaRPr sz="2200">
              <a:latin typeface="Cambria"/>
              <a:cs typeface="Cambria"/>
            </a:endParaRPr>
          </a:p>
          <a:p>
            <a:pPr marL="927100">
              <a:lnSpc>
                <a:spcPct val="100000"/>
              </a:lnSpc>
              <a:spcBef>
                <a:spcPts val="600"/>
              </a:spcBef>
            </a:pPr>
            <a:r>
              <a:rPr sz="2200" spc="-5" dirty="0">
                <a:latin typeface="Cambria"/>
                <a:cs typeface="Cambria"/>
              </a:rPr>
              <a:t>{</a:t>
            </a:r>
            <a:endParaRPr sz="2200">
              <a:latin typeface="Cambria"/>
              <a:cs typeface="Cambria"/>
            </a:endParaRPr>
          </a:p>
          <a:p>
            <a:pPr marL="1384300">
              <a:lnSpc>
                <a:spcPct val="100000"/>
              </a:lnSpc>
              <a:spcBef>
                <a:spcPts val="600"/>
              </a:spcBef>
            </a:pPr>
            <a:r>
              <a:rPr sz="2200" spc="-5" dirty="0">
                <a:latin typeface="Cambria"/>
                <a:cs typeface="Cambria"/>
              </a:rPr>
              <a:t>int</a:t>
            </a:r>
            <a:r>
              <a:rPr sz="2200" spc="-3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a;</a:t>
            </a:r>
            <a:endParaRPr sz="2200">
              <a:latin typeface="Cambria"/>
              <a:cs typeface="Cambria"/>
            </a:endParaRPr>
          </a:p>
          <a:p>
            <a:pPr marL="1384300" marR="2466975">
              <a:lnSpc>
                <a:spcPct val="122700"/>
              </a:lnSpc>
            </a:pPr>
            <a:r>
              <a:rPr sz="2200" spc="-5" dirty="0">
                <a:latin typeface="Cambria"/>
                <a:cs typeface="Cambria"/>
              </a:rPr>
              <a:t>printf(“Enter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the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spc="-35" dirty="0">
                <a:latin typeface="Cambria"/>
                <a:cs typeface="Cambria"/>
              </a:rPr>
              <a:t>Value</a:t>
            </a:r>
            <a:r>
              <a:rPr sz="220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of</a:t>
            </a:r>
            <a:r>
              <a:rPr sz="2200" spc="-15" dirty="0">
                <a:latin typeface="Cambria"/>
                <a:cs typeface="Cambria"/>
              </a:rPr>
              <a:t> </a:t>
            </a:r>
            <a:r>
              <a:rPr sz="2200" spc="-20" dirty="0">
                <a:latin typeface="Cambria"/>
                <a:cs typeface="Cambria"/>
              </a:rPr>
              <a:t>a”); </a:t>
            </a:r>
            <a:r>
              <a:rPr sz="2200" spc="-470" dirty="0">
                <a:latin typeface="Cambria"/>
                <a:cs typeface="Cambria"/>
              </a:rPr>
              <a:t> </a:t>
            </a:r>
            <a:r>
              <a:rPr sz="2200" spc="-25" dirty="0">
                <a:latin typeface="Cambria"/>
                <a:cs typeface="Cambria"/>
              </a:rPr>
              <a:t>scanf(“%d”,</a:t>
            </a:r>
            <a:r>
              <a:rPr sz="2200" spc="1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&amp;a);</a:t>
            </a:r>
            <a:endParaRPr sz="2200">
              <a:latin typeface="Cambria"/>
              <a:cs typeface="Cambria"/>
            </a:endParaRPr>
          </a:p>
          <a:p>
            <a:pPr marL="1384300" marR="2677795">
              <a:lnSpc>
                <a:spcPct val="122700"/>
              </a:lnSpc>
              <a:spcBef>
                <a:spcPts val="5"/>
              </a:spcBef>
            </a:pPr>
            <a:r>
              <a:rPr sz="2200" spc="-15" dirty="0">
                <a:latin typeface="Cambria"/>
                <a:cs typeface="Cambria"/>
              </a:rPr>
              <a:t>printf(“Value</a:t>
            </a:r>
            <a:r>
              <a:rPr sz="2200" spc="1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of</a:t>
            </a:r>
            <a:r>
              <a:rPr sz="2200" spc="-1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a</a:t>
            </a:r>
            <a:r>
              <a:rPr sz="2200" spc="-1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is </a:t>
            </a:r>
            <a:r>
              <a:rPr sz="2200" spc="-60" dirty="0">
                <a:latin typeface="Cambria"/>
                <a:cs typeface="Cambria"/>
              </a:rPr>
              <a:t>%d”,</a:t>
            </a:r>
            <a:r>
              <a:rPr sz="2200" spc="-5" dirty="0">
                <a:latin typeface="Cambria"/>
                <a:cs typeface="Cambria"/>
              </a:rPr>
              <a:t> a); </a:t>
            </a:r>
            <a:r>
              <a:rPr sz="2200" spc="-47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getch(</a:t>
            </a:r>
            <a:r>
              <a:rPr sz="2200" spc="3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);</a:t>
            </a:r>
            <a:endParaRPr sz="2200">
              <a:latin typeface="Cambria"/>
              <a:cs typeface="Cambria"/>
            </a:endParaRPr>
          </a:p>
          <a:p>
            <a:pPr marL="927100">
              <a:lnSpc>
                <a:spcPct val="100000"/>
              </a:lnSpc>
              <a:spcBef>
                <a:spcPts val="600"/>
              </a:spcBef>
            </a:pPr>
            <a:r>
              <a:rPr sz="2200" spc="-5" dirty="0">
                <a:latin typeface="Cambria"/>
                <a:cs typeface="Cambria"/>
              </a:rPr>
              <a:t>}</a:t>
            </a:r>
            <a:endParaRPr sz="22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SRM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5326" y="188607"/>
            <a:ext cx="1040815" cy="106765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83540" y="549605"/>
            <a:ext cx="7350759" cy="60096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38860" algn="ctr">
              <a:lnSpc>
                <a:spcPct val="100000"/>
              </a:lnSpc>
              <a:spcBef>
                <a:spcPts val="105"/>
              </a:spcBef>
            </a:pPr>
            <a:r>
              <a:rPr sz="2600" b="1" spc="-5" dirty="0">
                <a:solidFill>
                  <a:srgbClr val="C00000"/>
                </a:solidFill>
                <a:latin typeface="Perpetua"/>
                <a:cs typeface="Perpetua"/>
              </a:rPr>
              <a:t>INS</a:t>
            </a:r>
            <a:r>
              <a:rPr sz="2600" b="1" spc="-15" dirty="0">
                <a:solidFill>
                  <a:srgbClr val="C00000"/>
                </a:solidFill>
                <a:latin typeface="Perpetua"/>
                <a:cs typeface="Perpetua"/>
              </a:rPr>
              <a:t>T</a:t>
            </a:r>
            <a:r>
              <a:rPr sz="2600" b="1" spc="-5" dirty="0">
                <a:solidFill>
                  <a:srgbClr val="C00000"/>
                </a:solidFill>
                <a:latin typeface="Perpetua"/>
                <a:cs typeface="Perpetua"/>
              </a:rPr>
              <a:t>IT</a:t>
            </a:r>
            <a:r>
              <a:rPr sz="2600" b="1" spc="-10" dirty="0">
                <a:solidFill>
                  <a:srgbClr val="C00000"/>
                </a:solidFill>
                <a:latin typeface="Perpetua"/>
                <a:cs typeface="Perpetua"/>
              </a:rPr>
              <a:t>U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TE</a:t>
            </a:r>
            <a:r>
              <a:rPr sz="2600" b="1" spc="-10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Perpetua"/>
                <a:cs typeface="Perpetua"/>
              </a:rPr>
              <a:t>O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F</a:t>
            </a:r>
            <a:r>
              <a:rPr sz="2600" b="1" spc="5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SCIENCE</a:t>
            </a:r>
            <a:r>
              <a:rPr sz="2600" b="1" spc="-140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AND</a:t>
            </a:r>
            <a:r>
              <a:rPr sz="2600" b="1" spc="-310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TECHNOLOG</a:t>
            </a:r>
            <a:r>
              <a:rPr sz="2600" b="1" spc="-285" dirty="0">
                <a:solidFill>
                  <a:srgbClr val="C00000"/>
                </a:solidFill>
                <a:latin typeface="Perpetua"/>
                <a:cs typeface="Perpetua"/>
              </a:rPr>
              <a:t>Y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,</a:t>
            </a:r>
            <a:endParaRPr sz="2600">
              <a:latin typeface="Perpetua"/>
              <a:cs typeface="Perpetua"/>
            </a:endParaRPr>
          </a:p>
          <a:p>
            <a:pPr marL="1039494" algn="ctr">
              <a:lnSpc>
                <a:spcPct val="100000"/>
              </a:lnSpc>
              <a:spcBef>
                <a:spcPts val="30"/>
              </a:spcBef>
            </a:pPr>
            <a:r>
              <a:rPr sz="2400" b="1" spc="-10" dirty="0">
                <a:solidFill>
                  <a:srgbClr val="C00000"/>
                </a:solidFill>
                <a:latin typeface="Perpetua"/>
                <a:cs typeface="Perpetua"/>
              </a:rPr>
              <a:t>CHENNAI.</a:t>
            </a:r>
            <a:endParaRPr sz="2400">
              <a:latin typeface="Perpetua"/>
              <a:cs typeface="Perpetua"/>
            </a:endParaRPr>
          </a:p>
          <a:p>
            <a:pPr marL="12700">
              <a:lnSpc>
                <a:spcPct val="100000"/>
              </a:lnSpc>
              <a:spcBef>
                <a:spcPts val="1735"/>
              </a:spcBef>
            </a:pPr>
            <a:r>
              <a:rPr sz="2800" b="1" spc="-5" dirty="0">
                <a:solidFill>
                  <a:srgbClr val="336600"/>
                </a:solidFill>
                <a:latin typeface="Cambria"/>
                <a:cs typeface="Cambria"/>
              </a:rPr>
              <a:t>1.</a:t>
            </a:r>
            <a:r>
              <a:rPr sz="2800" b="1" spc="-10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spc="-5" dirty="0">
                <a:solidFill>
                  <a:srgbClr val="336600"/>
                </a:solidFill>
                <a:latin typeface="Cambria"/>
                <a:cs typeface="Cambria"/>
              </a:rPr>
              <a:t>14</a:t>
            </a:r>
            <a:r>
              <a:rPr sz="2800" b="1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spc="-5" dirty="0">
                <a:solidFill>
                  <a:srgbClr val="336600"/>
                </a:solidFill>
                <a:latin typeface="Cambria"/>
                <a:cs typeface="Cambria"/>
              </a:rPr>
              <a:t>Input</a:t>
            </a:r>
            <a:r>
              <a:rPr sz="2800" b="1" spc="-10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dirty="0">
                <a:solidFill>
                  <a:srgbClr val="336600"/>
                </a:solidFill>
                <a:latin typeface="Cambria"/>
                <a:cs typeface="Cambria"/>
              </a:rPr>
              <a:t>and</a:t>
            </a:r>
            <a:r>
              <a:rPr sz="2800" b="1" spc="-5" dirty="0">
                <a:solidFill>
                  <a:srgbClr val="336600"/>
                </a:solidFill>
                <a:latin typeface="Cambria"/>
                <a:cs typeface="Cambria"/>
              </a:rPr>
              <a:t> Output</a:t>
            </a:r>
            <a:r>
              <a:rPr sz="2800" b="1" spc="15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spc="-15" dirty="0">
                <a:solidFill>
                  <a:srgbClr val="336600"/>
                </a:solidFill>
                <a:latin typeface="Cambria"/>
                <a:cs typeface="Cambria"/>
              </a:rPr>
              <a:t>Functions</a:t>
            </a:r>
            <a:r>
              <a:rPr sz="2800" b="1" spc="30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spc="-15" dirty="0">
                <a:solidFill>
                  <a:srgbClr val="336600"/>
                </a:solidFill>
                <a:latin typeface="Cambria"/>
                <a:cs typeface="Cambria"/>
              </a:rPr>
              <a:t>Contd…</a:t>
            </a:r>
            <a:endParaRPr sz="2800">
              <a:latin typeface="Cambria"/>
              <a:cs typeface="Cambria"/>
            </a:endParaRPr>
          </a:p>
          <a:p>
            <a:pPr marL="927100" algn="just">
              <a:lnSpc>
                <a:spcPct val="100000"/>
              </a:lnSpc>
              <a:spcBef>
                <a:spcPts val="940"/>
              </a:spcBef>
            </a:pPr>
            <a:r>
              <a:rPr sz="2200" spc="-5" dirty="0">
                <a:solidFill>
                  <a:srgbClr val="C00000"/>
                </a:solidFill>
                <a:latin typeface="Cambria"/>
                <a:cs typeface="Cambria"/>
              </a:rPr>
              <a:t>/* </a:t>
            </a:r>
            <a:r>
              <a:rPr sz="2200" spc="-15" dirty="0">
                <a:solidFill>
                  <a:srgbClr val="C00000"/>
                </a:solidFill>
                <a:latin typeface="Cambria"/>
                <a:cs typeface="Cambria"/>
              </a:rPr>
              <a:t>Example</a:t>
            </a:r>
            <a:r>
              <a:rPr sz="2200" spc="3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spc="-5" dirty="0">
                <a:solidFill>
                  <a:srgbClr val="C00000"/>
                </a:solidFill>
                <a:latin typeface="Cambria"/>
                <a:cs typeface="Cambria"/>
              </a:rPr>
              <a:t>2 –</a:t>
            </a:r>
            <a:r>
              <a:rPr sz="2200" spc="1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spc="-5" dirty="0">
                <a:solidFill>
                  <a:srgbClr val="C00000"/>
                </a:solidFill>
                <a:latin typeface="Cambria"/>
                <a:cs typeface="Cambria"/>
              </a:rPr>
              <a:t>Using</a:t>
            </a:r>
            <a:r>
              <a:rPr sz="2200" spc="1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spc="-5" dirty="0">
                <a:solidFill>
                  <a:srgbClr val="C00000"/>
                </a:solidFill>
                <a:latin typeface="Cambria"/>
                <a:cs typeface="Cambria"/>
              </a:rPr>
              <a:t>printf</a:t>
            </a:r>
            <a:r>
              <a:rPr sz="2200" spc="2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spc="-5" dirty="0">
                <a:solidFill>
                  <a:srgbClr val="C00000"/>
                </a:solidFill>
                <a:latin typeface="Cambria"/>
                <a:cs typeface="Cambria"/>
              </a:rPr>
              <a:t>(</a:t>
            </a:r>
            <a:r>
              <a:rPr sz="220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spc="-5" dirty="0">
                <a:solidFill>
                  <a:srgbClr val="C00000"/>
                </a:solidFill>
                <a:latin typeface="Cambria"/>
                <a:cs typeface="Cambria"/>
              </a:rPr>
              <a:t>) &amp;</a:t>
            </a:r>
            <a:r>
              <a:rPr sz="2200" spc="1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spc="-5" dirty="0">
                <a:solidFill>
                  <a:srgbClr val="C00000"/>
                </a:solidFill>
                <a:latin typeface="Cambria"/>
                <a:cs typeface="Cambria"/>
              </a:rPr>
              <a:t>scanf</a:t>
            </a:r>
            <a:r>
              <a:rPr sz="220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spc="-5" dirty="0">
                <a:solidFill>
                  <a:srgbClr val="C00000"/>
                </a:solidFill>
                <a:latin typeface="Cambria"/>
                <a:cs typeface="Cambria"/>
              </a:rPr>
              <a:t>(</a:t>
            </a:r>
            <a:r>
              <a:rPr sz="2200" spc="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spc="-5" dirty="0">
                <a:solidFill>
                  <a:srgbClr val="C00000"/>
                </a:solidFill>
                <a:latin typeface="Cambria"/>
                <a:cs typeface="Cambria"/>
              </a:rPr>
              <a:t>)</a:t>
            </a:r>
            <a:r>
              <a:rPr sz="220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spc="-10" dirty="0">
                <a:solidFill>
                  <a:srgbClr val="C00000"/>
                </a:solidFill>
                <a:latin typeface="Cambria"/>
                <a:cs typeface="Cambria"/>
              </a:rPr>
              <a:t>function</a:t>
            </a:r>
            <a:r>
              <a:rPr sz="2200" spc="1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spc="-10" dirty="0">
                <a:solidFill>
                  <a:srgbClr val="C00000"/>
                </a:solidFill>
                <a:latin typeface="Cambria"/>
                <a:cs typeface="Cambria"/>
              </a:rPr>
              <a:t>*/</a:t>
            </a:r>
            <a:endParaRPr sz="2200">
              <a:latin typeface="Cambria"/>
              <a:cs typeface="Cambria"/>
            </a:endParaRPr>
          </a:p>
          <a:p>
            <a:pPr marL="927100" marR="4193540" algn="just">
              <a:lnSpc>
                <a:spcPct val="122700"/>
              </a:lnSpc>
              <a:spcBef>
                <a:spcPts val="5"/>
              </a:spcBef>
            </a:pPr>
            <a:r>
              <a:rPr sz="2200" spc="-5" dirty="0">
                <a:latin typeface="Cambria"/>
                <a:cs typeface="Cambria"/>
              </a:rPr>
              <a:t>#include&lt;stdio.h&gt; </a:t>
            </a:r>
            <a:r>
              <a:rPr sz="2200" spc="-47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#inclu</a:t>
            </a:r>
            <a:r>
              <a:rPr sz="2200" dirty="0">
                <a:latin typeface="Cambria"/>
                <a:cs typeface="Cambria"/>
              </a:rPr>
              <a:t>d</a:t>
            </a:r>
            <a:r>
              <a:rPr sz="2200" spc="-5" dirty="0">
                <a:latin typeface="Cambria"/>
                <a:cs typeface="Cambria"/>
              </a:rPr>
              <a:t>e</a:t>
            </a:r>
            <a:r>
              <a:rPr sz="2200" spc="-10" dirty="0">
                <a:latin typeface="Cambria"/>
                <a:cs typeface="Cambria"/>
              </a:rPr>
              <a:t>&lt;</a:t>
            </a:r>
            <a:r>
              <a:rPr sz="2200" spc="-5" dirty="0">
                <a:latin typeface="Cambria"/>
                <a:cs typeface="Cambria"/>
              </a:rPr>
              <a:t>conio</a:t>
            </a:r>
            <a:r>
              <a:rPr sz="2200" dirty="0">
                <a:latin typeface="Cambria"/>
                <a:cs typeface="Cambria"/>
              </a:rPr>
              <a:t>.</a:t>
            </a:r>
            <a:r>
              <a:rPr sz="2200" spc="-5" dirty="0">
                <a:latin typeface="Cambria"/>
                <a:cs typeface="Cambria"/>
              </a:rPr>
              <a:t>h&gt;  </a:t>
            </a:r>
            <a:r>
              <a:rPr sz="2200" spc="-20" dirty="0">
                <a:latin typeface="Cambria"/>
                <a:cs typeface="Cambria"/>
              </a:rPr>
              <a:t>void</a:t>
            </a:r>
            <a:r>
              <a:rPr sz="2200" spc="1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main(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)</a:t>
            </a:r>
            <a:endParaRPr sz="2200">
              <a:latin typeface="Cambria"/>
              <a:cs typeface="Cambria"/>
            </a:endParaRPr>
          </a:p>
          <a:p>
            <a:pPr marL="927100">
              <a:lnSpc>
                <a:spcPct val="100000"/>
              </a:lnSpc>
              <a:spcBef>
                <a:spcPts val="600"/>
              </a:spcBef>
            </a:pPr>
            <a:r>
              <a:rPr sz="2200" spc="-5" dirty="0">
                <a:latin typeface="Cambria"/>
                <a:cs typeface="Cambria"/>
              </a:rPr>
              <a:t>{</a:t>
            </a:r>
            <a:endParaRPr sz="2200">
              <a:latin typeface="Cambria"/>
              <a:cs typeface="Cambria"/>
            </a:endParaRPr>
          </a:p>
          <a:p>
            <a:pPr marL="1384300">
              <a:lnSpc>
                <a:spcPct val="100000"/>
              </a:lnSpc>
              <a:spcBef>
                <a:spcPts val="600"/>
              </a:spcBef>
            </a:pPr>
            <a:r>
              <a:rPr sz="2200" spc="-5" dirty="0">
                <a:latin typeface="Cambria"/>
                <a:cs typeface="Cambria"/>
              </a:rPr>
              <a:t>int</a:t>
            </a:r>
            <a:r>
              <a:rPr sz="2200" spc="-1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a, b,</a:t>
            </a:r>
            <a:r>
              <a:rPr sz="2200" spc="-2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c;</a:t>
            </a:r>
            <a:endParaRPr sz="2200">
              <a:latin typeface="Cambria"/>
              <a:cs typeface="Cambria"/>
            </a:endParaRPr>
          </a:p>
          <a:p>
            <a:pPr marL="1384300" marR="1747520">
              <a:lnSpc>
                <a:spcPct val="122700"/>
              </a:lnSpc>
            </a:pPr>
            <a:r>
              <a:rPr sz="2200" spc="-5" dirty="0">
                <a:latin typeface="Cambria"/>
                <a:cs typeface="Cambria"/>
              </a:rPr>
              <a:t>printf(“Enter</a:t>
            </a:r>
            <a:r>
              <a:rPr sz="2200" spc="1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the</a:t>
            </a:r>
            <a:r>
              <a:rPr sz="2200" spc="10" dirty="0">
                <a:latin typeface="Cambria"/>
                <a:cs typeface="Cambria"/>
              </a:rPr>
              <a:t> </a:t>
            </a:r>
            <a:r>
              <a:rPr sz="2200" spc="-35" dirty="0">
                <a:latin typeface="Cambria"/>
                <a:cs typeface="Cambria"/>
              </a:rPr>
              <a:t>Value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of a,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b</a:t>
            </a:r>
            <a:r>
              <a:rPr sz="2200" spc="-2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&amp;</a:t>
            </a:r>
            <a:r>
              <a:rPr sz="220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c”); </a:t>
            </a:r>
            <a:r>
              <a:rPr sz="2200" spc="-47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scanf(“%d</a:t>
            </a:r>
            <a:r>
              <a:rPr sz="2200" spc="2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%d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spc="-60" dirty="0">
                <a:latin typeface="Cambria"/>
                <a:cs typeface="Cambria"/>
              </a:rPr>
              <a:t>%d”,</a:t>
            </a:r>
            <a:r>
              <a:rPr sz="2200" spc="1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&amp;a,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&amp;b,</a:t>
            </a:r>
            <a:r>
              <a:rPr sz="2200" spc="-1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&amp;c);</a:t>
            </a:r>
            <a:endParaRPr sz="2200">
              <a:latin typeface="Cambria"/>
              <a:cs typeface="Cambria"/>
            </a:endParaRPr>
          </a:p>
          <a:p>
            <a:pPr marL="1384300" marR="642620">
              <a:lnSpc>
                <a:spcPct val="122700"/>
              </a:lnSpc>
              <a:spcBef>
                <a:spcPts val="5"/>
              </a:spcBef>
            </a:pPr>
            <a:r>
              <a:rPr sz="2200" spc="-15" dirty="0">
                <a:latin typeface="Cambria"/>
                <a:cs typeface="Cambria"/>
              </a:rPr>
              <a:t>printf(“Value</a:t>
            </a:r>
            <a:r>
              <a:rPr sz="2200" spc="2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of a, b</a:t>
            </a:r>
            <a:r>
              <a:rPr sz="220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&amp;</a:t>
            </a:r>
            <a:r>
              <a:rPr sz="220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c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is</a:t>
            </a:r>
            <a:r>
              <a:rPr sz="2200" spc="-10" dirty="0">
                <a:latin typeface="Cambria"/>
                <a:cs typeface="Cambria"/>
              </a:rPr>
              <a:t> </a:t>
            </a:r>
            <a:r>
              <a:rPr sz="2200" spc="-30" dirty="0">
                <a:latin typeface="Cambria"/>
                <a:cs typeface="Cambria"/>
              </a:rPr>
              <a:t>%d%d%d”,</a:t>
            </a:r>
            <a:r>
              <a:rPr sz="2200" spc="1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a,</a:t>
            </a:r>
            <a:r>
              <a:rPr sz="220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b, c); </a:t>
            </a:r>
            <a:r>
              <a:rPr sz="2200" spc="-47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getch</a:t>
            </a:r>
            <a:r>
              <a:rPr sz="2200" spc="3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(</a:t>
            </a:r>
            <a:r>
              <a:rPr sz="220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);</a:t>
            </a:r>
            <a:endParaRPr sz="2200">
              <a:latin typeface="Cambria"/>
              <a:cs typeface="Cambria"/>
            </a:endParaRPr>
          </a:p>
          <a:p>
            <a:pPr marL="927100">
              <a:lnSpc>
                <a:spcPct val="100000"/>
              </a:lnSpc>
              <a:spcBef>
                <a:spcPts val="600"/>
              </a:spcBef>
            </a:pPr>
            <a:r>
              <a:rPr sz="2200" spc="-5" dirty="0">
                <a:latin typeface="Cambria"/>
                <a:cs typeface="Cambria"/>
              </a:rPr>
              <a:t>}</a:t>
            </a:r>
            <a:endParaRPr sz="22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26896" y="130200"/>
            <a:ext cx="6314440" cy="6198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2700"/>
              </a:lnSpc>
              <a:spcBef>
                <a:spcPts val="100"/>
              </a:spcBef>
            </a:pPr>
            <a:r>
              <a:rPr sz="2200" spc="-5" dirty="0">
                <a:solidFill>
                  <a:srgbClr val="C00000"/>
                </a:solidFill>
                <a:latin typeface="Cambria"/>
                <a:cs typeface="Cambria"/>
              </a:rPr>
              <a:t>/*</a:t>
            </a:r>
            <a:r>
              <a:rPr sz="2200" spc="-10" dirty="0">
                <a:solidFill>
                  <a:srgbClr val="C00000"/>
                </a:solidFill>
                <a:latin typeface="Cambria"/>
                <a:cs typeface="Cambria"/>
              </a:rPr>
              <a:t> Example</a:t>
            </a:r>
            <a:r>
              <a:rPr sz="2200" spc="2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spc="-5" dirty="0">
                <a:solidFill>
                  <a:srgbClr val="C00000"/>
                </a:solidFill>
                <a:latin typeface="Cambria"/>
                <a:cs typeface="Cambria"/>
              </a:rPr>
              <a:t>3 –</a:t>
            </a:r>
            <a:r>
              <a:rPr sz="2200" spc="1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spc="-5" dirty="0">
                <a:solidFill>
                  <a:srgbClr val="C00000"/>
                </a:solidFill>
                <a:latin typeface="Cambria"/>
                <a:cs typeface="Cambria"/>
              </a:rPr>
              <a:t>Using</a:t>
            </a:r>
            <a:r>
              <a:rPr sz="2200" spc="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spc="-5" dirty="0">
                <a:solidFill>
                  <a:srgbClr val="C00000"/>
                </a:solidFill>
                <a:latin typeface="Cambria"/>
                <a:cs typeface="Cambria"/>
              </a:rPr>
              <a:t>printf</a:t>
            </a:r>
            <a:r>
              <a:rPr sz="2200" spc="2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spc="-5" dirty="0">
                <a:solidFill>
                  <a:srgbClr val="C00000"/>
                </a:solidFill>
                <a:latin typeface="Cambria"/>
                <a:cs typeface="Cambria"/>
              </a:rPr>
              <a:t>(</a:t>
            </a:r>
            <a:r>
              <a:rPr sz="2200" spc="-1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spc="-5" dirty="0">
                <a:solidFill>
                  <a:srgbClr val="C00000"/>
                </a:solidFill>
                <a:latin typeface="Cambria"/>
                <a:cs typeface="Cambria"/>
              </a:rPr>
              <a:t>)</a:t>
            </a:r>
            <a:r>
              <a:rPr sz="2200" spc="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spc="-5" dirty="0">
                <a:solidFill>
                  <a:srgbClr val="C00000"/>
                </a:solidFill>
                <a:latin typeface="Cambria"/>
                <a:cs typeface="Cambria"/>
              </a:rPr>
              <a:t>&amp;</a:t>
            </a:r>
            <a:r>
              <a:rPr sz="2200" spc="1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spc="-5" dirty="0">
                <a:solidFill>
                  <a:srgbClr val="C00000"/>
                </a:solidFill>
                <a:latin typeface="Cambria"/>
                <a:cs typeface="Cambria"/>
              </a:rPr>
              <a:t>scanf</a:t>
            </a:r>
            <a:r>
              <a:rPr sz="220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spc="-5" dirty="0">
                <a:solidFill>
                  <a:srgbClr val="C00000"/>
                </a:solidFill>
                <a:latin typeface="Cambria"/>
                <a:cs typeface="Cambria"/>
              </a:rPr>
              <a:t>(</a:t>
            </a:r>
            <a:r>
              <a:rPr sz="2200" spc="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spc="-5" dirty="0">
                <a:solidFill>
                  <a:srgbClr val="C00000"/>
                </a:solidFill>
                <a:latin typeface="Cambria"/>
                <a:cs typeface="Cambria"/>
              </a:rPr>
              <a:t>) </a:t>
            </a:r>
            <a:r>
              <a:rPr sz="2200" spc="-10" dirty="0">
                <a:solidFill>
                  <a:srgbClr val="C00000"/>
                </a:solidFill>
                <a:latin typeface="Cambria"/>
                <a:cs typeface="Cambria"/>
              </a:rPr>
              <a:t>function</a:t>
            </a:r>
            <a:r>
              <a:rPr sz="2200" spc="1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spc="-10" dirty="0">
                <a:solidFill>
                  <a:srgbClr val="C00000"/>
                </a:solidFill>
                <a:latin typeface="Cambria"/>
                <a:cs typeface="Cambria"/>
              </a:rPr>
              <a:t>*/ </a:t>
            </a:r>
            <a:r>
              <a:rPr sz="2200" spc="-47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#include&lt;stdio.h&gt;</a:t>
            </a:r>
            <a:endParaRPr sz="2200">
              <a:latin typeface="Cambria"/>
              <a:cs typeface="Cambria"/>
            </a:endParaRPr>
          </a:p>
          <a:p>
            <a:pPr marL="12700" marR="4070985">
              <a:lnSpc>
                <a:spcPts val="3240"/>
              </a:lnSpc>
              <a:spcBef>
                <a:spcPts val="209"/>
              </a:spcBef>
            </a:pPr>
            <a:r>
              <a:rPr sz="2200" spc="-10" dirty="0">
                <a:latin typeface="Cambria"/>
                <a:cs typeface="Cambria"/>
              </a:rPr>
              <a:t>#inclu</a:t>
            </a:r>
            <a:r>
              <a:rPr sz="2200" dirty="0">
                <a:latin typeface="Cambria"/>
                <a:cs typeface="Cambria"/>
              </a:rPr>
              <a:t>d</a:t>
            </a:r>
            <a:r>
              <a:rPr sz="2200" spc="-5" dirty="0">
                <a:latin typeface="Cambria"/>
                <a:cs typeface="Cambria"/>
              </a:rPr>
              <a:t>e</a:t>
            </a:r>
            <a:r>
              <a:rPr sz="2200" spc="-10" dirty="0">
                <a:latin typeface="Cambria"/>
                <a:cs typeface="Cambria"/>
              </a:rPr>
              <a:t>&lt;</a:t>
            </a:r>
            <a:r>
              <a:rPr sz="2200" spc="-5" dirty="0">
                <a:latin typeface="Cambria"/>
                <a:cs typeface="Cambria"/>
              </a:rPr>
              <a:t>conio</a:t>
            </a:r>
            <a:r>
              <a:rPr sz="2200" dirty="0">
                <a:latin typeface="Cambria"/>
                <a:cs typeface="Cambria"/>
              </a:rPr>
              <a:t>.</a:t>
            </a:r>
            <a:r>
              <a:rPr sz="2200" spc="-5" dirty="0">
                <a:latin typeface="Cambria"/>
                <a:cs typeface="Cambria"/>
              </a:rPr>
              <a:t>h&gt;  </a:t>
            </a:r>
            <a:r>
              <a:rPr sz="2200" spc="-20" dirty="0">
                <a:latin typeface="Cambria"/>
                <a:cs typeface="Cambria"/>
              </a:rPr>
              <a:t>void</a:t>
            </a:r>
            <a:r>
              <a:rPr sz="2200" spc="1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main(</a:t>
            </a:r>
            <a:r>
              <a:rPr sz="220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)</a:t>
            </a:r>
            <a:endParaRPr sz="22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2200" spc="-5" dirty="0">
                <a:latin typeface="Cambria"/>
                <a:cs typeface="Cambria"/>
              </a:rPr>
              <a:t>{</a:t>
            </a:r>
            <a:endParaRPr sz="2200">
              <a:latin typeface="Cambria"/>
              <a:cs typeface="Cambria"/>
            </a:endParaRPr>
          </a:p>
          <a:p>
            <a:pPr marL="469265" marR="4964430">
              <a:lnSpc>
                <a:spcPts val="3240"/>
              </a:lnSpc>
              <a:spcBef>
                <a:spcPts val="204"/>
              </a:spcBef>
            </a:pPr>
            <a:r>
              <a:rPr sz="2200" spc="-5" dirty="0">
                <a:latin typeface="Cambria"/>
                <a:cs typeface="Cambria"/>
              </a:rPr>
              <a:t>int</a:t>
            </a:r>
            <a:r>
              <a:rPr sz="2200" spc="-4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a,</a:t>
            </a:r>
            <a:r>
              <a:rPr sz="2200" spc="-3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b; </a:t>
            </a:r>
            <a:r>
              <a:rPr sz="2200" spc="-47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float</a:t>
            </a:r>
            <a:r>
              <a:rPr sz="2200" spc="-2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c;</a:t>
            </a:r>
            <a:endParaRPr sz="2200">
              <a:latin typeface="Cambria"/>
              <a:cs typeface="Cambria"/>
            </a:endParaRPr>
          </a:p>
          <a:p>
            <a:pPr marL="469265" marR="1875789">
              <a:lnSpc>
                <a:spcPts val="3240"/>
              </a:lnSpc>
              <a:spcBef>
                <a:spcPts val="5"/>
              </a:spcBef>
            </a:pPr>
            <a:r>
              <a:rPr sz="2200" spc="-5" dirty="0">
                <a:latin typeface="Cambria"/>
                <a:cs typeface="Cambria"/>
              </a:rPr>
              <a:t>printf(“Enter</a:t>
            </a:r>
            <a:r>
              <a:rPr sz="2200" spc="1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the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spc="-35" dirty="0">
                <a:latin typeface="Cambria"/>
                <a:cs typeface="Cambria"/>
              </a:rPr>
              <a:t>Value</a:t>
            </a:r>
            <a:r>
              <a:rPr sz="2200" spc="1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of</a:t>
            </a:r>
            <a:r>
              <a:rPr sz="2200" spc="-1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a</a:t>
            </a:r>
            <a:r>
              <a:rPr sz="2200" spc="-1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&amp;</a:t>
            </a:r>
            <a:r>
              <a:rPr sz="2200" dirty="0">
                <a:latin typeface="Cambria"/>
                <a:cs typeface="Cambria"/>
              </a:rPr>
              <a:t> </a:t>
            </a:r>
            <a:r>
              <a:rPr sz="2200" spc="-20" dirty="0">
                <a:latin typeface="Cambria"/>
                <a:cs typeface="Cambria"/>
              </a:rPr>
              <a:t>b”); </a:t>
            </a:r>
            <a:r>
              <a:rPr sz="2200" spc="-47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scanf(“%d</a:t>
            </a:r>
            <a:r>
              <a:rPr sz="2200" spc="20" dirty="0">
                <a:latin typeface="Cambria"/>
                <a:cs typeface="Cambria"/>
              </a:rPr>
              <a:t> </a:t>
            </a:r>
            <a:r>
              <a:rPr sz="2200" spc="-60" dirty="0">
                <a:latin typeface="Cambria"/>
                <a:cs typeface="Cambria"/>
              </a:rPr>
              <a:t>%d”,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&amp;a,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&amp;b);</a:t>
            </a:r>
            <a:endParaRPr sz="2200">
              <a:latin typeface="Cambria"/>
              <a:cs typeface="Cambria"/>
            </a:endParaRPr>
          </a:p>
          <a:p>
            <a:pPr marL="469265">
              <a:lnSpc>
                <a:spcPct val="100000"/>
              </a:lnSpc>
              <a:spcBef>
                <a:spcPts val="390"/>
              </a:spcBef>
            </a:pPr>
            <a:r>
              <a:rPr sz="2200" spc="-5" dirty="0">
                <a:latin typeface="Cambria"/>
                <a:cs typeface="Cambria"/>
              </a:rPr>
              <a:t>printf(“Enter</a:t>
            </a:r>
            <a:r>
              <a:rPr sz="2200" spc="1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the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spc="-35" dirty="0">
                <a:latin typeface="Cambria"/>
                <a:cs typeface="Cambria"/>
              </a:rPr>
              <a:t>Value</a:t>
            </a:r>
            <a:r>
              <a:rPr sz="2200" spc="1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of</a:t>
            </a:r>
            <a:r>
              <a:rPr sz="2200" spc="-1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a &amp; </a:t>
            </a:r>
            <a:r>
              <a:rPr sz="2200" spc="-20" dirty="0">
                <a:latin typeface="Cambria"/>
                <a:cs typeface="Cambria"/>
              </a:rPr>
              <a:t>b”);</a:t>
            </a:r>
            <a:endParaRPr sz="2200">
              <a:latin typeface="Cambria"/>
              <a:cs typeface="Cambria"/>
            </a:endParaRPr>
          </a:p>
          <a:p>
            <a:pPr marL="469265">
              <a:lnSpc>
                <a:spcPct val="100000"/>
              </a:lnSpc>
              <a:spcBef>
                <a:spcPts val="605"/>
              </a:spcBef>
            </a:pPr>
            <a:r>
              <a:rPr sz="2200" spc="-5" dirty="0">
                <a:latin typeface="Cambria"/>
                <a:cs typeface="Cambria"/>
              </a:rPr>
              <a:t>scan</a:t>
            </a:r>
            <a:r>
              <a:rPr sz="2200" spc="-20" dirty="0">
                <a:latin typeface="Cambria"/>
                <a:cs typeface="Cambria"/>
              </a:rPr>
              <a:t>f</a:t>
            </a:r>
            <a:r>
              <a:rPr sz="2200" spc="-5" dirty="0">
                <a:latin typeface="Cambria"/>
                <a:cs typeface="Cambria"/>
              </a:rPr>
              <a:t>(“%f</a:t>
            </a:r>
            <a:r>
              <a:rPr sz="2200" spc="10" dirty="0">
                <a:latin typeface="Cambria"/>
                <a:cs typeface="Cambria"/>
              </a:rPr>
              <a:t> </a:t>
            </a:r>
            <a:r>
              <a:rPr sz="2200" spc="-245" dirty="0">
                <a:latin typeface="Cambria"/>
                <a:cs typeface="Cambria"/>
              </a:rPr>
              <a:t>”</a:t>
            </a:r>
            <a:r>
              <a:rPr sz="2200" spc="-5" dirty="0">
                <a:latin typeface="Cambria"/>
                <a:cs typeface="Cambria"/>
              </a:rPr>
              <a:t>,</a:t>
            </a:r>
            <a:r>
              <a:rPr sz="220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&amp;c);</a:t>
            </a:r>
            <a:endParaRPr sz="2200">
              <a:latin typeface="Cambria"/>
              <a:cs typeface="Cambria"/>
            </a:endParaRPr>
          </a:p>
          <a:p>
            <a:pPr marL="469265" marR="1607820">
              <a:lnSpc>
                <a:spcPct val="122700"/>
              </a:lnSpc>
            </a:pPr>
            <a:r>
              <a:rPr sz="2200" spc="-15" dirty="0">
                <a:latin typeface="Cambria"/>
                <a:cs typeface="Cambria"/>
              </a:rPr>
              <a:t>printf(“Value</a:t>
            </a:r>
            <a:r>
              <a:rPr sz="2200" spc="1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of a,</a:t>
            </a:r>
            <a:r>
              <a:rPr sz="2200" spc="-1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b</a:t>
            </a:r>
            <a:r>
              <a:rPr sz="220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is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spc="-45" dirty="0">
                <a:latin typeface="Cambria"/>
                <a:cs typeface="Cambria"/>
              </a:rPr>
              <a:t>%d%d”,</a:t>
            </a:r>
            <a:r>
              <a:rPr sz="220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a,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b); </a:t>
            </a:r>
            <a:r>
              <a:rPr sz="2200" spc="-470" dirty="0"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printf(“Value</a:t>
            </a:r>
            <a:r>
              <a:rPr sz="2200" spc="2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of  c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is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spc="-20" dirty="0">
                <a:latin typeface="Cambria"/>
                <a:cs typeface="Cambria"/>
              </a:rPr>
              <a:t>%f”,</a:t>
            </a:r>
            <a:r>
              <a:rPr sz="2200" spc="1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c);</a:t>
            </a:r>
            <a:endParaRPr sz="2200">
              <a:latin typeface="Cambria"/>
              <a:cs typeface="Cambria"/>
            </a:endParaRPr>
          </a:p>
          <a:p>
            <a:pPr marL="469265">
              <a:lnSpc>
                <a:spcPct val="100000"/>
              </a:lnSpc>
              <a:spcBef>
                <a:spcPts val="600"/>
              </a:spcBef>
            </a:pPr>
            <a:r>
              <a:rPr sz="2200" spc="-10" dirty="0">
                <a:latin typeface="Cambria"/>
                <a:cs typeface="Cambria"/>
              </a:rPr>
              <a:t>getch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(</a:t>
            </a:r>
            <a:r>
              <a:rPr sz="2200" spc="-3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);</a:t>
            </a:r>
            <a:endParaRPr sz="22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200" spc="-5" dirty="0">
                <a:latin typeface="Cambria"/>
                <a:cs typeface="Cambria"/>
              </a:rPr>
              <a:t>}</a:t>
            </a:r>
            <a:endParaRPr sz="22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SRM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5326" y="188607"/>
            <a:ext cx="1040815" cy="106765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83540" y="549605"/>
            <a:ext cx="7350759" cy="61423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38860" algn="ctr">
              <a:lnSpc>
                <a:spcPct val="100000"/>
              </a:lnSpc>
              <a:spcBef>
                <a:spcPts val="105"/>
              </a:spcBef>
            </a:pPr>
            <a:r>
              <a:rPr sz="2600" b="1" spc="-5" dirty="0">
                <a:solidFill>
                  <a:srgbClr val="C00000"/>
                </a:solidFill>
                <a:latin typeface="Perpetua"/>
                <a:cs typeface="Perpetua"/>
              </a:rPr>
              <a:t>INS</a:t>
            </a:r>
            <a:r>
              <a:rPr sz="2600" b="1" spc="-15" dirty="0">
                <a:solidFill>
                  <a:srgbClr val="C00000"/>
                </a:solidFill>
                <a:latin typeface="Perpetua"/>
                <a:cs typeface="Perpetua"/>
              </a:rPr>
              <a:t>T</a:t>
            </a:r>
            <a:r>
              <a:rPr sz="2600" b="1" spc="-5" dirty="0">
                <a:solidFill>
                  <a:srgbClr val="C00000"/>
                </a:solidFill>
                <a:latin typeface="Perpetua"/>
                <a:cs typeface="Perpetua"/>
              </a:rPr>
              <a:t>IT</a:t>
            </a:r>
            <a:r>
              <a:rPr sz="2600" b="1" spc="-10" dirty="0">
                <a:solidFill>
                  <a:srgbClr val="C00000"/>
                </a:solidFill>
                <a:latin typeface="Perpetua"/>
                <a:cs typeface="Perpetua"/>
              </a:rPr>
              <a:t>U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TE</a:t>
            </a:r>
            <a:r>
              <a:rPr sz="2600" b="1" spc="-10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Perpetua"/>
                <a:cs typeface="Perpetua"/>
              </a:rPr>
              <a:t>O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F</a:t>
            </a:r>
            <a:r>
              <a:rPr sz="2600" b="1" spc="5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SCIENCE</a:t>
            </a:r>
            <a:r>
              <a:rPr sz="2600" b="1" spc="-140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AND</a:t>
            </a:r>
            <a:r>
              <a:rPr sz="2600" b="1" spc="-310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TECHNOLOG</a:t>
            </a:r>
            <a:r>
              <a:rPr sz="2600" b="1" spc="-285" dirty="0">
                <a:solidFill>
                  <a:srgbClr val="C00000"/>
                </a:solidFill>
                <a:latin typeface="Perpetua"/>
                <a:cs typeface="Perpetua"/>
              </a:rPr>
              <a:t>Y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,</a:t>
            </a:r>
            <a:endParaRPr sz="2600">
              <a:latin typeface="Perpetua"/>
              <a:cs typeface="Perpetua"/>
            </a:endParaRPr>
          </a:p>
          <a:p>
            <a:pPr marL="1039494" algn="ctr">
              <a:lnSpc>
                <a:spcPct val="100000"/>
              </a:lnSpc>
              <a:spcBef>
                <a:spcPts val="30"/>
              </a:spcBef>
            </a:pPr>
            <a:r>
              <a:rPr sz="2400" b="1" spc="-10" dirty="0">
                <a:solidFill>
                  <a:srgbClr val="C00000"/>
                </a:solidFill>
                <a:latin typeface="Perpetua"/>
                <a:cs typeface="Perpetua"/>
              </a:rPr>
              <a:t>CHENNAI.</a:t>
            </a:r>
            <a:endParaRPr sz="2400">
              <a:latin typeface="Perpetua"/>
              <a:cs typeface="Perpetua"/>
            </a:endParaRPr>
          </a:p>
          <a:p>
            <a:pPr marL="12700">
              <a:lnSpc>
                <a:spcPct val="100000"/>
              </a:lnSpc>
              <a:spcBef>
                <a:spcPts val="1735"/>
              </a:spcBef>
            </a:pPr>
            <a:r>
              <a:rPr sz="2800" b="1" spc="-5" dirty="0">
                <a:solidFill>
                  <a:srgbClr val="336600"/>
                </a:solidFill>
                <a:latin typeface="Cambria"/>
                <a:cs typeface="Cambria"/>
              </a:rPr>
              <a:t>1.</a:t>
            </a:r>
            <a:r>
              <a:rPr sz="2800" b="1" spc="-10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spc="-5" dirty="0">
                <a:solidFill>
                  <a:srgbClr val="336600"/>
                </a:solidFill>
                <a:latin typeface="Cambria"/>
                <a:cs typeface="Cambria"/>
              </a:rPr>
              <a:t>14</a:t>
            </a:r>
            <a:r>
              <a:rPr sz="2800" b="1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spc="-5" dirty="0">
                <a:solidFill>
                  <a:srgbClr val="336600"/>
                </a:solidFill>
                <a:latin typeface="Cambria"/>
                <a:cs typeface="Cambria"/>
              </a:rPr>
              <a:t>Input</a:t>
            </a:r>
            <a:r>
              <a:rPr sz="2800" b="1" spc="-10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dirty="0">
                <a:solidFill>
                  <a:srgbClr val="336600"/>
                </a:solidFill>
                <a:latin typeface="Cambria"/>
                <a:cs typeface="Cambria"/>
              </a:rPr>
              <a:t>and</a:t>
            </a:r>
            <a:r>
              <a:rPr sz="2800" b="1" spc="-5" dirty="0">
                <a:solidFill>
                  <a:srgbClr val="336600"/>
                </a:solidFill>
                <a:latin typeface="Cambria"/>
                <a:cs typeface="Cambria"/>
              </a:rPr>
              <a:t> Output</a:t>
            </a:r>
            <a:r>
              <a:rPr sz="2800" b="1" spc="15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spc="-15" dirty="0">
                <a:solidFill>
                  <a:srgbClr val="336600"/>
                </a:solidFill>
                <a:latin typeface="Cambria"/>
                <a:cs typeface="Cambria"/>
              </a:rPr>
              <a:t>Functions</a:t>
            </a:r>
            <a:r>
              <a:rPr sz="2800" b="1" spc="30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spc="-15" dirty="0">
                <a:solidFill>
                  <a:srgbClr val="336600"/>
                </a:solidFill>
                <a:latin typeface="Cambria"/>
                <a:cs typeface="Cambria"/>
              </a:rPr>
              <a:t>Contd…</a:t>
            </a:r>
            <a:endParaRPr sz="2800">
              <a:latin typeface="Cambria"/>
              <a:cs typeface="Cambria"/>
            </a:endParaRPr>
          </a:p>
          <a:p>
            <a:pPr marL="927100" algn="just">
              <a:lnSpc>
                <a:spcPct val="100000"/>
              </a:lnSpc>
              <a:spcBef>
                <a:spcPts val="940"/>
              </a:spcBef>
            </a:pPr>
            <a:r>
              <a:rPr sz="2200" spc="-5" dirty="0">
                <a:solidFill>
                  <a:srgbClr val="C00000"/>
                </a:solidFill>
                <a:latin typeface="Cambria"/>
                <a:cs typeface="Cambria"/>
              </a:rPr>
              <a:t>/* </a:t>
            </a:r>
            <a:r>
              <a:rPr sz="2200" spc="-15" dirty="0">
                <a:solidFill>
                  <a:srgbClr val="C00000"/>
                </a:solidFill>
                <a:latin typeface="Cambria"/>
                <a:cs typeface="Cambria"/>
              </a:rPr>
              <a:t>Example</a:t>
            </a:r>
            <a:r>
              <a:rPr sz="2200" spc="3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spc="-5" dirty="0">
                <a:solidFill>
                  <a:srgbClr val="C00000"/>
                </a:solidFill>
                <a:latin typeface="Cambria"/>
                <a:cs typeface="Cambria"/>
              </a:rPr>
              <a:t>4 –</a:t>
            </a:r>
            <a:r>
              <a:rPr sz="2200" spc="1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spc="-5" dirty="0">
                <a:solidFill>
                  <a:srgbClr val="C00000"/>
                </a:solidFill>
                <a:latin typeface="Cambria"/>
                <a:cs typeface="Cambria"/>
              </a:rPr>
              <a:t>Using</a:t>
            </a:r>
            <a:r>
              <a:rPr sz="2200" spc="1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spc="-5" dirty="0">
                <a:solidFill>
                  <a:srgbClr val="C00000"/>
                </a:solidFill>
                <a:latin typeface="Cambria"/>
                <a:cs typeface="Cambria"/>
              </a:rPr>
              <a:t>printf</a:t>
            </a:r>
            <a:r>
              <a:rPr sz="2200" spc="2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spc="-5" dirty="0">
                <a:solidFill>
                  <a:srgbClr val="C00000"/>
                </a:solidFill>
                <a:latin typeface="Cambria"/>
                <a:cs typeface="Cambria"/>
              </a:rPr>
              <a:t>(</a:t>
            </a:r>
            <a:r>
              <a:rPr sz="220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spc="-5" dirty="0">
                <a:solidFill>
                  <a:srgbClr val="C00000"/>
                </a:solidFill>
                <a:latin typeface="Cambria"/>
                <a:cs typeface="Cambria"/>
              </a:rPr>
              <a:t>) &amp;</a:t>
            </a:r>
            <a:r>
              <a:rPr sz="2200" spc="1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spc="-5" dirty="0">
                <a:solidFill>
                  <a:srgbClr val="C00000"/>
                </a:solidFill>
                <a:latin typeface="Cambria"/>
                <a:cs typeface="Cambria"/>
              </a:rPr>
              <a:t>scanf</a:t>
            </a:r>
            <a:r>
              <a:rPr sz="220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spc="-5" dirty="0">
                <a:solidFill>
                  <a:srgbClr val="C00000"/>
                </a:solidFill>
                <a:latin typeface="Cambria"/>
                <a:cs typeface="Cambria"/>
              </a:rPr>
              <a:t>(</a:t>
            </a:r>
            <a:r>
              <a:rPr sz="2200" spc="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spc="-5" dirty="0">
                <a:solidFill>
                  <a:srgbClr val="C00000"/>
                </a:solidFill>
                <a:latin typeface="Cambria"/>
                <a:cs typeface="Cambria"/>
              </a:rPr>
              <a:t>)</a:t>
            </a:r>
            <a:r>
              <a:rPr sz="220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spc="-10" dirty="0">
                <a:solidFill>
                  <a:srgbClr val="C00000"/>
                </a:solidFill>
                <a:latin typeface="Cambria"/>
                <a:cs typeface="Cambria"/>
              </a:rPr>
              <a:t>function</a:t>
            </a:r>
            <a:r>
              <a:rPr sz="2200" spc="1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spc="-10" dirty="0">
                <a:solidFill>
                  <a:srgbClr val="C00000"/>
                </a:solidFill>
                <a:latin typeface="Cambria"/>
                <a:cs typeface="Cambria"/>
              </a:rPr>
              <a:t>*/</a:t>
            </a:r>
            <a:endParaRPr sz="2200">
              <a:latin typeface="Cambria"/>
              <a:cs typeface="Cambria"/>
            </a:endParaRPr>
          </a:p>
          <a:p>
            <a:pPr marL="927100" marR="4193540" algn="just">
              <a:lnSpc>
                <a:spcPct val="114999"/>
              </a:lnSpc>
              <a:spcBef>
                <a:spcPts val="15"/>
              </a:spcBef>
            </a:pPr>
            <a:r>
              <a:rPr sz="2200" spc="-5" dirty="0">
                <a:latin typeface="Cambria"/>
                <a:cs typeface="Cambria"/>
              </a:rPr>
              <a:t>#include&lt;stdio.h&gt; </a:t>
            </a:r>
            <a:r>
              <a:rPr sz="2200" spc="-47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#inclu</a:t>
            </a:r>
            <a:r>
              <a:rPr sz="2200" dirty="0">
                <a:latin typeface="Cambria"/>
                <a:cs typeface="Cambria"/>
              </a:rPr>
              <a:t>d</a:t>
            </a:r>
            <a:r>
              <a:rPr sz="2200" spc="-5" dirty="0">
                <a:latin typeface="Cambria"/>
                <a:cs typeface="Cambria"/>
              </a:rPr>
              <a:t>e</a:t>
            </a:r>
            <a:r>
              <a:rPr sz="2200" spc="-10" dirty="0">
                <a:latin typeface="Cambria"/>
                <a:cs typeface="Cambria"/>
              </a:rPr>
              <a:t>&lt;</a:t>
            </a:r>
            <a:r>
              <a:rPr sz="2200" spc="-5" dirty="0">
                <a:latin typeface="Cambria"/>
                <a:cs typeface="Cambria"/>
              </a:rPr>
              <a:t>conio</a:t>
            </a:r>
            <a:r>
              <a:rPr sz="2200" dirty="0">
                <a:latin typeface="Cambria"/>
                <a:cs typeface="Cambria"/>
              </a:rPr>
              <a:t>.</a:t>
            </a:r>
            <a:r>
              <a:rPr sz="2200" spc="-5" dirty="0">
                <a:latin typeface="Cambria"/>
                <a:cs typeface="Cambria"/>
              </a:rPr>
              <a:t>h&gt;  </a:t>
            </a:r>
            <a:r>
              <a:rPr sz="2200" spc="-20" dirty="0">
                <a:latin typeface="Cambria"/>
                <a:cs typeface="Cambria"/>
              </a:rPr>
              <a:t>void</a:t>
            </a:r>
            <a:r>
              <a:rPr sz="2200" spc="1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main(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)</a:t>
            </a:r>
            <a:endParaRPr sz="2200">
              <a:latin typeface="Cambria"/>
              <a:cs typeface="Cambria"/>
            </a:endParaRPr>
          </a:p>
          <a:p>
            <a:pPr marL="927100">
              <a:lnSpc>
                <a:spcPct val="100000"/>
              </a:lnSpc>
              <a:spcBef>
                <a:spcPts val="409"/>
              </a:spcBef>
            </a:pPr>
            <a:r>
              <a:rPr sz="2200" spc="-5" dirty="0">
                <a:latin typeface="Cambria"/>
                <a:cs typeface="Cambria"/>
              </a:rPr>
              <a:t>{</a:t>
            </a:r>
            <a:endParaRPr sz="2200">
              <a:latin typeface="Cambria"/>
              <a:cs typeface="Cambria"/>
            </a:endParaRPr>
          </a:p>
          <a:p>
            <a:pPr marL="1384300" marR="5085715">
              <a:lnSpc>
                <a:spcPct val="114999"/>
              </a:lnSpc>
            </a:pPr>
            <a:r>
              <a:rPr sz="2200" spc="-5" dirty="0">
                <a:latin typeface="Cambria"/>
                <a:cs typeface="Cambria"/>
              </a:rPr>
              <a:t>int</a:t>
            </a:r>
            <a:r>
              <a:rPr sz="2200" spc="-3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a,</a:t>
            </a:r>
            <a:r>
              <a:rPr sz="2200" spc="-3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b; </a:t>
            </a:r>
            <a:r>
              <a:rPr sz="2200" spc="-47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float</a:t>
            </a:r>
            <a:r>
              <a:rPr sz="2200" spc="-30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c;</a:t>
            </a:r>
            <a:endParaRPr sz="2200">
              <a:latin typeface="Cambria"/>
              <a:cs typeface="Cambria"/>
            </a:endParaRPr>
          </a:p>
          <a:p>
            <a:pPr marL="1384300">
              <a:lnSpc>
                <a:spcPct val="100000"/>
              </a:lnSpc>
              <a:spcBef>
                <a:spcPts val="405"/>
              </a:spcBef>
            </a:pPr>
            <a:r>
              <a:rPr sz="2200" spc="-5" dirty="0">
                <a:latin typeface="Cambria"/>
                <a:cs typeface="Cambria"/>
              </a:rPr>
              <a:t>printf(“Enter</a:t>
            </a:r>
            <a:r>
              <a:rPr sz="2200" spc="1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the</a:t>
            </a:r>
            <a:r>
              <a:rPr sz="2200" spc="10" dirty="0">
                <a:latin typeface="Cambria"/>
                <a:cs typeface="Cambria"/>
              </a:rPr>
              <a:t> </a:t>
            </a:r>
            <a:r>
              <a:rPr sz="2200" spc="-35" dirty="0">
                <a:latin typeface="Cambria"/>
                <a:cs typeface="Cambria"/>
              </a:rPr>
              <a:t>Value</a:t>
            </a:r>
            <a:r>
              <a:rPr sz="2200" spc="1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of a,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b</a:t>
            </a:r>
            <a:r>
              <a:rPr sz="2200" spc="-1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&amp; c”);</a:t>
            </a:r>
            <a:endParaRPr sz="2200">
              <a:latin typeface="Cambria"/>
              <a:cs typeface="Cambria"/>
            </a:endParaRPr>
          </a:p>
          <a:p>
            <a:pPr marL="1384300">
              <a:lnSpc>
                <a:spcPct val="100000"/>
              </a:lnSpc>
              <a:spcBef>
                <a:spcPts val="400"/>
              </a:spcBef>
            </a:pPr>
            <a:r>
              <a:rPr sz="2200" spc="-5" dirty="0">
                <a:latin typeface="Cambria"/>
                <a:cs typeface="Cambria"/>
              </a:rPr>
              <a:t>scanf(“%d</a:t>
            </a:r>
            <a:r>
              <a:rPr sz="2200" spc="15" dirty="0"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%d%f”,</a:t>
            </a:r>
            <a:r>
              <a:rPr sz="2200" spc="1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&amp;a,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&amp;b,</a:t>
            </a:r>
            <a:r>
              <a:rPr sz="2200" spc="-1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&amp;c);</a:t>
            </a:r>
            <a:endParaRPr sz="2200">
              <a:latin typeface="Cambria"/>
              <a:cs typeface="Cambria"/>
            </a:endParaRPr>
          </a:p>
          <a:p>
            <a:pPr marL="1384300" marR="689610">
              <a:lnSpc>
                <a:spcPts val="3050"/>
              </a:lnSpc>
              <a:spcBef>
                <a:spcPts val="155"/>
              </a:spcBef>
            </a:pPr>
            <a:r>
              <a:rPr sz="2200" spc="-15" dirty="0">
                <a:latin typeface="Cambria"/>
                <a:cs typeface="Cambria"/>
              </a:rPr>
              <a:t>printf(“Value</a:t>
            </a:r>
            <a:r>
              <a:rPr sz="2200" spc="2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of a, b</a:t>
            </a:r>
            <a:r>
              <a:rPr sz="220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&amp;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c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is</a:t>
            </a:r>
            <a:r>
              <a:rPr sz="2200" spc="-10" dirty="0">
                <a:latin typeface="Cambria"/>
                <a:cs typeface="Cambria"/>
              </a:rPr>
              <a:t> %d%d%f”,</a:t>
            </a:r>
            <a:r>
              <a:rPr sz="2200" spc="3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a,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b, c); </a:t>
            </a:r>
            <a:r>
              <a:rPr sz="2200" spc="-47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getch</a:t>
            </a:r>
            <a:r>
              <a:rPr sz="2200" spc="3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(</a:t>
            </a:r>
            <a:r>
              <a:rPr sz="220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);</a:t>
            </a:r>
            <a:endParaRPr sz="2200">
              <a:latin typeface="Cambria"/>
              <a:cs typeface="Cambria"/>
            </a:endParaRPr>
          </a:p>
          <a:p>
            <a:pPr marL="927100">
              <a:lnSpc>
                <a:spcPct val="100000"/>
              </a:lnSpc>
              <a:spcBef>
                <a:spcPts val="225"/>
              </a:spcBef>
            </a:pPr>
            <a:r>
              <a:rPr sz="2200" spc="-5" dirty="0">
                <a:latin typeface="Cambria"/>
                <a:cs typeface="Cambria"/>
              </a:rPr>
              <a:t>}</a:t>
            </a:r>
            <a:endParaRPr sz="22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SRM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5326" y="188607"/>
            <a:ext cx="1040815" cy="106765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83540" y="549605"/>
            <a:ext cx="7350759" cy="43173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38860" algn="ctr">
              <a:lnSpc>
                <a:spcPct val="100000"/>
              </a:lnSpc>
              <a:spcBef>
                <a:spcPts val="105"/>
              </a:spcBef>
            </a:pPr>
            <a:r>
              <a:rPr sz="2600" b="1" spc="-5" dirty="0">
                <a:solidFill>
                  <a:srgbClr val="C00000"/>
                </a:solidFill>
                <a:latin typeface="Perpetua"/>
                <a:cs typeface="Perpetua"/>
              </a:rPr>
              <a:t>INS</a:t>
            </a:r>
            <a:r>
              <a:rPr sz="2600" b="1" spc="-15" dirty="0">
                <a:solidFill>
                  <a:srgbClr val="C00000"/>
                </a:solidFill>
                <a:latin typeface="Perpetua"/>
                <a:cs typeface="Perpetua"/>
              </a:rPr>
              <a:t>T</a:t>
            </a:r>
            <a:r>
              <a:rPr sz="2600" b="1" spc="-5" dirty="0">
                <a:solidFill>
                  <a:srgbClr val="C00000"/>
                </a:solidFill>
                <a:latin typeface="Perpetua"/>
                <a:cs typeface="Perpetua"/>
              </a:rPr>
              <a:t>IT</a:t>
            </a:r>
            <a:r>
              <a:rPr sz="2600" b="1" spc="-10" dirty="0">
                <a:solidFill>
                  <a:srgbClr val="C00000"/>
                </a:solidFill>
                <a:latin typeface="Perpetua"/>
                <a:cs typeface="Perpetua"/>
              </a:rPr>
              <a:t>U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TE</a:t>
            </a:r>
            <a:r>
              <a:rPr sz="2600" b="1" spc="-10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Perpetua"/>
                <a:cs typeface="Perpetua"/>
              </a:rPr>
              <a:t>O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F</a:t>
            </a:r>
            <a:r>
              <a:rPr sz="2600" b="1" spc="5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SCIENCE</a:t>
            </a:r>
            <a:r>
              <a:rPr sz="2600" b="1" spc="-140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AND</a:t>
            </a:r>
            <a:r>
              <a:rPr sz="2600" b="1" spc="-310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TECHNOLOG</a:t>
            </a:r>
            <a:r>
              <a:rPr sz="2600" b="1" spc="-285" dirty="0">
                <a:solidFill>
                  <a:srgbClr val="C00000"/>
                </a:solidFill>
                <a:latin typeface="Perpetua"/>
                <a:cs typeface="Perpetua"/>
              </a:rPr>
              <a:t>Y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,</a:t>
            </a:r>
            <a:endParaRPr sz="2600">
              <a:latin typeface="Perpetua"/>
              <a:cs typeface="Perpetua"/>
            </a:endParaRPr>
          </a:p>
          <a:p>
            <a:pPr marL="1039494" algn="ctr">
              <a:lnSpc>
                <a:spcPct val="100000"/>
              </a:lnSpc>
              <a:spcBef>
                <a:spcPts val="30"/>
              </a:spcBef>
            </a:pPr>
            <a:r>
              <a:rPr sz="2400" b="1" spc="-10" dirty="0">
                <a:solidFill>
                  <a:srgbClr val="C00000"/>
                </a:solidFill>
                <a:latin typeface="Perpetua"/>
                <a:cs typeface="Perpetua"/>
              </a:rPr>
              <a:t>CHENNAI.</a:t>
            </a:r>
            <a:endParaRPr sz="2400">
              <a:latin typeface="Perpetua"/>
              <a:cs typeface="Perpetua"/>
            </a:endParaRPr>
          </a:p>
          <a:p>
            <a:pPr marL="383540" indent="-371475">
              <a:lnSpc>
                <a:spcPct val="100000"/>
              </a:lnSpc>
              <a:spcBef>
                <a:spcPts val="1735"/>
              </a:spcBef>
              <a:buAutoNum type="arabicPeriod"/>
              <a:tabLst>
                <a:tab pos="384175" algn="l"/>
              </a:tabLst>
            </a:pPr>
            <a:r>
              <a:rPr sz="2800" b="1" spc="-5" dirty="0">
                <a:solidFill>
                  <a:srgbClr val="336600"/>
                </a:solidFill>
                <a:latin typeface="Cambria"/>
                <a:cs typeface="Cambria"/>
              </a:rPr>
              <a:t>14 Input</a:t>
            </a:r>
            <a:r>
              <a:rPr sz="2800" b="1" spc="-10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dirty="0">
                <a:solidFill>
                  <a:srgbClr val="336600"/>
                </a:solidFill>
                <a:latin typeface="Cambria"/>
                <a:cs typeface="Cambria"/>
              </a:rPr>
              <a:t>and</a:t>
            </a:r>
            <a:r>
              <a:rPr sz="2800" b="1" spc="-5" dirty="0">
                <a:solidFill>
                  <a:srgbClr val="336600"/>
                </a:solidFill>
                <a:latin typeface="Cambria"/>
                <a:cs typeface="Cambria"/>
              </a:rPr>
              <a:t> Output</a:t>
            </a:r>
            <a:r>
              <a:rPr sz="2800" b="1" spc="15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spc="-15" dirty="0">
                <a:solidFill>
                  <a:srgbClr val="336600"/>
                </a:solidFill>
                <a:latin typeface="Cambria"/>
                <a:cs typeface="Cambria"/>
              </a:rPr>
              <a:t>Functions</a:t>
            </a:r>
            <a:r>
              <a:rPr sz="2800" b="1" spc="30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spc="-15" dirty="0">
                <a:solidFill>
                  <a:srgbClr val="336600"/>
                </a:solidFill>
                <a:latin typeface="Cambria"/>
                <a:cs typeface="Cambria"/>
              </a:rPr>
              <a:t>Contd…</a:t>
            </a:r>
            <a:endParaRPr sz="2800">
              <a:latin typeface="Cambria"/>
              <a:cs typeface="Cambria"/>
            </a:endParaRPr>
          </a:p>
          <a:p>
            <a:pPr marL="1384300" lvl="1" indent="-457834">
              <a:lnSpc>
                <a:spcPct val="100000"/>
              </a:lnSpc>
              <a:spcBef>
                <a:spcPts val="1780"/>
              </a:spcBef>
              <a:buFont typeface="Wingdings"/>
              <a:buChar char=""/>
              <a:tabLst>
                <a:tab pos="1384300" algn="l"/>
                <a:tab pos="1384935" algn="l"/>
              </a:tabLst>
            </a:pPr>
            <a:r>
              <a:rPr sz="2200" b="1" spc="-30" dirty="0">
                <a:solidFill>
                  <a:srgbClr val="C00000"/>
                </a:solidFill>
                <a:latin typeface="Cambria"/>
                <a:cs typeface="Cambria"/>
              </a:rPr>
              <a:t>Try</a:t>
            </a:r>
            <a:r>
              <a:rPr sz="2200" b="1" spc="-2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b="1" spc="-5" dirty="0">
                <a:solidFill>
                  <a:srgbClr val="C00000"/>
                </a:solidFill>
                <a:latin typeface="Cambria"/>
                <a:cs typeface="Cambria"/>
              </a:rPr>
              <a:t>it </a:t>
            </a:r>
            <a:r>
              <a:rPr sz="2200" b="1" spc="-10" dirty="0">
                <a:solidFill>
                  <a:srgbClr val="C00000"/>
                </a:solidFill>
                <a:latin typeface="Cambria"/>
                <a:cs typeface="Cambria"/>
              </a:rPr>
              <a:t>Out</a:t>
            </a:r>
            <a:r>
              <a:rPr sz="2200" b="1" spc="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b="1" spc="-30" dirty="0">
                <a:solidFill>
                  <a:srgbClr val="C00000"/>
                </a:solidFill>
                <a:latin typeface="Cambria"/>
                <a:cs typeface="Cambria"/>
              </a:rPr>
              <a:t>Yourself</a:t>
            </a:r>
            <a:r>
              <a:rPr sz="2200" b="1" spc="-5" dirty="0">
                <a:solidFill>
                  <a:srgbClr val="C00000"/>
                </a:solidFill>
                <a:latin typeface="Cambria"/>
                <a:cs typeface="Cambria"/>
              </a:rPr>
              <a:t> !</a:t>
            </a:r>
            <a:r>
              <a:rPr sz="2200" b="1" spc="-1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b="1" spc="-25" dirty="0">
                <a:solidFill>
                  <a:srgbClr val="C00000"/>
                </a:solidFill>
                <a:latin typeface="Cambria"/>
                <a:cs typeface="Cambria"/>
              </a:rPr>
              <a:t>Write</a:t>
            </a:r>
            <a:r>
              <a:rPr sz="2200" b="1" spc="-1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b="1" spc="-5" dirty="0">
                <a:solidFill>
                  <a:srgbClr val="C00000"/>
                </a:solidFill>
                <a:latin typeface="Cambria"/>
                <a:cs typeface="Cambria"/>
              </a:rPr>
              <a:t>a C </a:t>
            </a:r>
            <a:r>
              <a:rPr sz="2200" b="1" spc="-20" dirty="0">
                <a:solidFill>
                  <a:srgbClr val="C00000"/>
                </a:solidFill>
                <a:latin typeface="Cambria"/>
                <a:cs typeface="Cambria"/>
              </a:rPr>
              <a:t>program</a:t>
            </a:r>
            <a:r>
              <a:rPr sz="2200" b="1" spc="3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b="1" spc="-15" dirty="0">
                <a:solidFill>
                  <a:srgbClr val="C00000"/>
                </a:solidFill>
                <a:latin typeface="Cambria"/>
                <a:cs typeface="Cambria"/>
              </a:rPr>
              <a:t>to:</a:t>
            </a:r>
            <a:endParaRPr sz="2200">
              <a:latin typeface="Cambria"/>
              <a:cs typeface="Cambria"/>
            </a:endParaRPr>
          </a:p>
          <a:p>
            <a:pPr marL="1841500" lvl="2" indent="-457834">
              <a:lnSpc>
                <a:spcPct val="100000"/>
              </a:lnSpc>
              <a:spcBef>
                <a:spcPts val="1920"/>
              </a:spcBef>
              <a:buAutoNum type="arabicParenR"/>
              <a:tabLst>
                <a:tab pos="1841500" algn="l"/>
                <a:tab pos="1842135" algn="l"/>
              </a:tabLst>
            </a:pPr>
            <a:r>
              <a:rPr sz="2200" spc="-10" dirty="0">
                <a:latin typeface="Cambria"/>
                <a:cs typeface="Cambria"/>
              </a:rPr>
              <a:t>Add </a:t>
            </a:r>
            <a:r>
              <a:rPr sz="2200" spc="-15" dirty="0">
                <a:latin typeface="Cambria"/>
                <a:cs typeface="Cambria"/>
              </a:rPr>
              <a:t>two</a:t>
            </a:r>
            <a:r>
              <a:rPr sz="2200" spc="-2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numbers</a:t>
            </a:r>
            <a:endParaRPr sz="2200">
              <a:latin typeface="Cambria"/>
              <a:cs typeface="Cambria"/>
            </a:endParaRPr>
          </a:p>
          <a:p>
            <a:pPr marL="1841500" lvl="2" indent="-457834">
              <a:lnSpc>
                <a:spcPct val="100000"/>
              </a:lnSpc>
              <a:spcBef>
                <a:spcPts val="1920"/>
              </a:spcBef>
              <a:buAutoNum type="arabicParenR"/>
              <a:tabLst>
                <a:tab pos="1841500" algn="l"/>
                <a:tab pos="1842135" algn="l"/>
              </a:tabLst>
            </a:pPr>
            <a:r>
              <a:rPr sz="2200" spc="-100" dirty="0">
                <a:latin typeface="Cambria"/>
                <a:cs typeface="Cambria"/>
              </a:rPr>
              <a:t>To</a:t>
            </a:r>
            <a:r>
              <a:rPr sz="2200" spc="-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Multiply</a:t>
            </a:r>
            <a:r>
              <a:rPr sz="2200" spc="25" dirty="0"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two</a:t>
            </a:r>
            <a:r>
              <a:rPr sz="220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floating</a:t>
            </a:r>
            <a:r>
              <a:rPr sz="2200" spc="1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point</a:t>
            </a:r>
            <a:r>
              <a:rPr sz="220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numbers</a:t>
            </a:r>
            <a:endParaRPr sz="2200">
              <a:latin typeface="Cambria"/>
              <a:cs typeface="Cambria"/>
            </a:endParaRPr>
          </a:p>
          <a:p>
            <a:pPr marL="1841500" lvl="2" indent="-457834">
              <a:lnSpc>
                <a:spcPct val="100000"/>
              </a:lnSpc>
              <a:spcBef>
                <a:spcPts val="1925"/>
              </a:spcBef>
              <a:buAutoNum type="arabicParenR"/>
              <a:tabLst>
                <a:tab pos="1841500" algn="l"/>
                <a:tab pos="1842135" algn="l"/>
              </a:tabLst>
            </a:pPr>
            <a:r>
              <a:rPr sz="2200" spc="-100" dirty="0">
                <a:latin typeface="Cambria"/>
                <a:cs typeface="Cambria"/>
              </a:rPr>
              <a:t>To</a:t>
            </a:r>
            <a:r>
              <a:rPr sz="2200" spc="-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compute</a:t>
            </a:r>
            <a:r>
              <a:rPr sz="2200" spc="1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Quotient</a:t>
            </a:r>
            <a:r>
              <a:rPr sz="2200" spc="1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and</a:t>
            </a:r>
            <a:r>
              <a:rPr sz="2200" spc="15" dirty="0"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Remainder</a:t>
            </a:r>
            <a:endParaRPr sz="2200">
              <a:latin typeface="Cambria"/>
              <a:cs typeface="Cambria"/>
            </a:endParaRPr>
          </a:p>
          <a:p>
            <a:pPr marL="1841500" lvl="2" indent="-457834">
              <a:lnSpc>
                <a:spcPct val="100000"/>
              </a:lnSpc>
              <a:spcBef>
                <a:spcPts val="1920"/>
              </a:spcBef>
              <a:buAutoNum type="arabicParenR"/>
              <a:tabLst>
                <a:tab pos="1841500" algn="l"/>
                <a:tab pos="1842135" algn="l"/>
              </a:tabLst>
            </a:pPr>
            <a:r>
              <a:rPr sz="2200" spc="-100" dirty="0">
                <a:latin typeface="Cambria"/>
                <a:cs typeface="Cambria"/>
              </a:rPr>
              <a:t>To</a:t>
            </a:r>
            <a:r>
              <a:rPr sz="2200" spc="-15" dirty="0">
                <a:latin typeface="Cambria"/>
                <a:cs typeface="Cambria"/>
              </a:rPr>
              <a:t> </a:t>
            </a:r>
            <a:r>
              <a:rPr sz="2200" spc="-20" dirty="0">
                <a:latin typeface="Cambria"/>
                <a:cs typeface="Cambria"/>
              </a:rPr>
              <a:t>Swap </a:t>
            </a:r>
            <a:r>
              <a:rPr sz="2200" spc="-15" dirty="0">
                <a:latin typeface="Cambria"/>
                <a:cs typeface="Cambria"/>
              </a:rPr>
              <a:t>two</a:t>
            </a:r>
            <a:r>
              <a:rPr sz="2200" spc="-2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numbers</a:t>
            </a:r>
            <a:endParaRPr sz="22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SRM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549605"/>
            <a:ext cx="8383270" cy="55219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350" algn="ctr">
              <a:lnSpc>
                <a:spcPct val="100000"/>
              </a:lnSpc>
              <a:spcBef>
                <a:spcPts val="105"/>
              </a:spcBef>
            </a:pPr>
            <a:r>
              <a:rPr sz="2600" b="1" spc="-5" dirty="0">
                <a:solidFill>
                  <a:srgbClr val="C00000"/>
                </a:solidFill>
                <a:latin typeface="Perpetua"/>
                <a:cs typeface="Perpetua"/>
              </a:rPr>
              <a:t>INS</a:t>
            </a:r>
            <a:r>
              <a:rPr sz="2600" b="1" spc="-15" dirty="0">
                <a:solidFill>
                  <a:srgbClr val="C00000"/>
                </a:solidFill>
                <a:latin typeface="Perpetua"/>
                <a:cs typeface="Perpetua"/>
              </a:rPr>
              <a:t>T</a:t>
            </a:r>
            <a:r>
              <a:rPr sz="2600" b="1" spc="-5" dirty="0">
                <a:solidFill>
                  <a:srgbClr val="C00000"/>
                </a:solidFill>
                <a:latin typeface="Perpetua"/>
                <a:cs typeface="Perpetua"/>
              </a:rPr>
              <a:t>IT</a:t>
            </a:r>
            <a:r>
              <a:rPr sz="2600" b="1" spc="-10" dirty="0">
                <a:solidFill>
                  <a:srgbClr val="C00000"/>
                </a:solidFill>
                <a:latin typeface="Perpetua"/>
                <a:cs typeface="Perpetua"/>
              </a:rPr>
              <a:t>U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TE</a:t>
            </a:r>
            <a:r>
              <a:rPr sz="2600" b="1" spc="-10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Perpetua"/>
                <a:cs typeface="Perpetua"/>
              </a:rPr>
              <a:t>O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F</a:t>
            </a:r>
            <a:r>
              <a:rPr sz="2600" b="1" spc="5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SCIENCE</a:t>
            </a:r>
            <a:r>
              <a:rPr sz="2600" b="1" spc="-140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AND</a:t>
            </a:r>
            <a:r>
              <a:rPr sz="2600" b="1" spc="-310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TECHNOLOG</a:t>
            </a:r>
            <a:r>
              <a:rPr sz="2600" b="1" spc="-285" dirty="0">
                <a:solidFill>
                  <a:srgbClr val="C00000"/>
                </a:solidFill>
                <a:latin typeface="Perpetua"/>
                <a:cs typeface="Perpetua"/>
              </a:rPr>
              <a:t>Y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,</a:t>
            </a:r>
            <a:endParaRPr sz="2600">
              <a:latin typeface="Perpetua"/>
              <a:cs typeface="Perpetua"/>
            </a:endParaRPr>
          </a:p>
          <a:p>
            <a:pPr marL="7620" algn="ctr">
              <a:lnSpc>
                <a:spcPct val="100000"/>
              </a:lnSpc>
              <a:spcBef>
                <a:spcPts val="30"/>
              </a:spcBef>
            </a:pPr>
            <a:r>
              <a:rPr sz="2400" b="1" spc="-10" dirty="0">
                <a:solidFill>
                  <a:srgbClr val="C00000"/>
                </a:solidFill>
                <a:latin typeface="Perpetua"/>
                <a:cs typeface="Perpetua"/>
              </a:rPr>
              <a:t>CHENNAI.</a:t>
            </a:r>
            <a:endParaRPr sz="2400">
              <a:latin typeface="Perpetua"/>
              <a:cs typeface="Perpetua"/>
            </a:endParaRPr>
          </a:p>
          <a:p>
            <a:pPr marL="12700" algn="just">
              <a:lnSpc>
                <a:spcPct val="100000"/>
              </a:lnSpc>
              <a:spcBef>
                <a:spcPts val="1705"/>
              </a:spcBef>
            </a:pPr>
            <a:r>
              <a:rPr sz="2800" b="1" spc="-5" dirty="0">
                <a:solidFill>
                  <a:srgbClr val="336600"/>
                </a:solidFill>
                <a:latin typeface="Cambria"/>
                <a:cs typeface="Cambria"/>
              </a:rPr>
              <a:t>1.</a:t>
            </a:r>
            <a:r>
              <a:rPr sz="2800" b="1" spc="-15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spc="-5" dirty="0">
                <a:solidFill>
                  <a:srgbClr val="336600"/>
                </a:solidFill>
                <a:latin typeface="Cambria"/>
                <a:cs typeface="Cambria"/>
              </a:rPr>
              <a:t>2</a:t>
            </a:r>
            <a:r>
              <a:rPr sz="2800" b="1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spc="-10" dirty="0">
                <a:solidFill>
                  <a:srgbClr val="336600"/>
                </a:solidFill>
                <a:latin typeface="Cambria"/>
                <a:cs typeface="Cambria"/>
              </a:rPr>
              <a:t>Problem</a:t>
            </a:r>
            <a:r>
              <a:rPr sz="2800" b="1" spc="-25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spc="-10" dirty="0">
                <a:solidFill>
                  <a:srgbClr val="336600"/>
                </a:solidFill>
                <a:latin typeface="Cambria"/>
                <a:cs typeface="Cambria"/>
              </a:rPr>
              <a:t>Solving</a:t>
            </a:r>
            <a:r>
              <a:rPr sz="2800" b="1" spc="-20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spc="-15" dirty="0">
                <a:solidFill>
                  <a:srgbClr val="336600"/>
                </a:solidFill>
                <a:latin typeface="Cambria"/>
                <a:cs typeface="Cambria"/>
              </a:rPr>
              <a:t>through</a:t>
            </a:r>
            <a:r>
              <a:rPr sz="2800" b="1" spc="10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spc="-15" dirty="0">
                <a:solidFill>
                  <a:srgbClr val="336600"/>
                </a:solidFill>
                <a:latin typeface="Cambria"/>
                <a:cs typeface="Cambria"/>
              </a:rPr>
              <a:t>Programming</a:t>
            </a:r>
            <a:r>
              <a:rPr sz="2800" b="1" spc="-20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spc="-15" dirty="0">
                <a:solidFill>
                  <a:srgbClr val="336600"/>
                </a:solidFill>
                <a:latin typeface="Cambria"/>
                <a:cs typeface="Cambria"/>
              </a:rPr>
              <a:t>Contd…</a:t>
            </a:r>
            <a:endParaRPr sz="2800">
              <a:latin typeface="Cambria"/>
              <a:cs typeface="Cambria"/>
            </a:endParaRPr>
          </a:p>
          <a:p>
            <a:pPr marL="527685" indent="-515620" algn="just">
              <a:lnSpc>
                <a:spcPct val="100000"/>
              </a:lnSpc>
              <a:spcBef>
                <a:spcPts val="1810"/>
              </a:spcBef>
              <a:buAutoNum type="romanLcPeriod"/>
              <a:tabLst>
                <a:tab pos="528320" algn="l"/>
              </a:tabLst>
            </a:pPr>
            <a:r>
              <a:rPr sz="2200" b="1" i="1" spc="-15" dirty="0">
                <a:solidFill>
                  <a:srgbClr val="C00000"/>
                </a:solidFill>
                <a:latin typeface="Cambria"/>
                <a:cs typeface="Cambria"/>
              </a:rPr>
              <a:t>Creative</a:t>
            </a:r>
            <a:r>
              <a:rPr sz="2200" b="1" i="1" spc="-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b="1" i="1" spc="-10" dirty="0">
                <a:solidFill>
                  <a:srgbClr val="C00000"/>
                </a:solidFill>
                <a:latin typeface="Cambria"/>
                <a:cs typeface="Cambria"/>
              </a:rPr>
              <a:t>Thinking</a:t>
            </a:r>
            <a:endParaRPr sz="2200">
              <a:latin typeface="Cambria"/>
              <a:cs typeface="Cambria"/>
            </a:endParaRPr>
          </a:p>
          <a:p>
            <a:pPr marL="812800" marR="165735" lvl="1" indent="-342900" algn="just">
              <a:lnSpc>
                <a:spcPct val="150000"/>
              </a:lnSpc>
              <a:buFont typeface="Wingdings"/>
              <a:buChar char=""/>
              <a:tabLst>
                <a:tab pos="813435" algn="l"/>
              </a:tabLst>
            </a:pPr>
            <a:r>
              <a:rPr sz="2200" spc="-25" dirty="0">
                <a:latin typeface="Cambria"/>
                <a:cs typeface="Cambria"/>
              </a:rPr>
              <a:t>Proven </a:t>
            </a:r>
            <a:r>
              <a:rPr sz="2200" spc="-5" dirty="0">
                <a:latin typeface="Cambria"/>
                <a:cs typeface="Cambria"/>
              </a:rPr>
              <a:t>method </a:t>
            </a:r>
            <a:r>
              <a:rPr sz="2200" spc="-15" dirty="0">
                <a:latin typeface="Cambria"/>
                <a:cs typeface="Cambria"/>
              </a:rPr>
              <a:t>for </a:t>
            </a:r>
            <a:r>
              <a:rPr sz="2200" spc="-5" dirty="0">
                <a:latin typeface="Cambria"/>
                <a:cs typeface="Cambria"/>
              </a:rPr>
              <a:t>approaching a challenge or opportunity in </a:t>
            </a:r>
            <a:r>
              <a:rPr sz="220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an</a:t>
            </a:r>
            <a:r>
              <a:rPr sz="2200" dirty="0"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imaginative</a:t>
            </a:r>
            <a:r>
              <a:rPr sz="2200" spc="60" dirty="0">
                <a:latin typeface="Cambria"/>
                <a:cs typeface="Cambria"/>
              </a:rPr>
              <a:t> </a:t>
            </a:r>
            <a:r>
              <a:rPr sz="2200" spc="-35" dirty="0">
                <a:latin typeface="Cambria"/>
                <a:cs typeface="Cambria"/>
              </a:rPr>
              <a:t>way</a:t>
            </a:r>
            <a:endParaRPr sz="2200">
              <a:latin typeface="Cambria"/>
              <a:cs typeface="Cambria"/>
            </a:endParaRPr>
          </a:p>
          <a:p>
            <a:pPr marL="812800" marR="163195" lvl="1" indent="-342900" algn="just">
              <a:lnSpc>
                <a:spcPct val="150000"/>
              </a:lnSpc>
              <a:spcBef>
                <a:spcPts val="5"/>
              </a:spcBef>
              <a:buFont typeface="Wingdings"/>
              <a:buChar char=""/>
              <a:tabLst>
                <a:tab pos="813435" algn="l"/>
              </a:tabLst>
            </a:pPr>
            <a:r>
              <a:rPr sz="2200" spc="-5" dirty="0">
                <a:latin typeface="Cambria"/>
                <a:cs typeface="Cambria"/>
              </a:rPr>
              <a:t>Process</a:t>
            </a:r>
            <a:r>
              <a:rPr sz="2200" dirty="0"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for</a:t>
            </a:r>
            <a:r>
              <a:rPr sz="2200" spc="-10" dirty="0"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innovation</a:t>
            </a:r>
            <a:r>
              <a:rPr sz="2200" spc="-10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that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helps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explore</a:t>
            </a:r>
            <a:r>
              <a:rPr sz="2200" spc="-10" dirty="0">
                <a:latin typeface="Cambria"/>
                <a:cs typeface="Cambria"/>
              </a:rPr>
              <a:t> and</a:t>
            </a:r>
            <a:r>
              <a:rPr sz="2200" spc="-5" dirty="0"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reframe</a:t>
            </a:r>
            <a:r>
              <a:rPr sz="2200" spc="-10" dirty="0">
                <a:latin typeface="Cambria"/>
                <a:cs typeface="Cambria"/>
              </a:rPr>
              <a:t> the </a:t>
            </a:r>
            <a:r>
              <a:rPr sz="2200" spc="-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problems </a:t>
            </a:r>
            <a:r>
              <a:rPr sz="2200" spc="-5" dirty="0">
                <a:latin typeface="Cambria"/>
                <a:cs typeface="Cambria"/>
              </a:rPr>
              <a:t>faced, come up with </a:t>
            </a:r>
            <a:r>
              <a:rPr sz="2200" spc="-45" dirty="0">
                <a:latin typeface="Cambria"/>
                <a:cs typeface="Cambria"/>
              </a:rPr>
              <a:t>new, </a:t>
            </a:r>
            <a:r>
              <a:rPr sz="2200" spc="-20" dirty="0">
                <a:latin typeface="Cambria"/>
                <a:cs typeface="Cambria"/>
              </a:rPr>
              <a:t>innovative </a:t>
            </a:r>
            <a:r>
              <a:rPr sz="2200" spc="-10" dirty="0">
                <a:latin typeface="Cambria"/>
                <a:cs typeface="Cambria"/>
              </a:rPr>
              <a:t>responses and </a:t>
            </a:r>
            <a:r>
              <a:rPr sz="2200" spc="-5" dirty="0">
                <a:latin typeface="Cambria"/>
                <a:cs typeface="Cambria"/>
              </a:rPr>
              <a:t> solutions</a:t>
            </a:r>
            <a:r>
              <a:rPr sz="220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and</a:t>
            </a:r>
            <a:r>
              <a:rPr sz="2200" spc="2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then</a:t>
            </a:r>
            <a:r>
              <a:rPr sz="2200" spc="15" dirty="0"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take</a:t>
            </a:r>
            <a:r>
              <a:rPr sz="2200" spc="1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action</a:t>
            </a:r>
            <a:endParaRPr sz="2200">
              <a:latin typeface="Cambria"/>
              <a:cs typeface="Cambria"/>
            </a:endParaRPr>
          </a:p>
          <a:p>
            <a:pPr marL="812800" lvl="1" indent="-343535" algn="just">
              <a:lnSpc>
                <a:spcPct val="100000"/>
              </a:lnSpc>
              <a:spcBef>
                <a:spcPts val="1320"/>
              </a:spcBef>
              <a:buFont typeface="Wingdings"/>
              <a:buChar char=""/>
              <a:tabLst>
                <a:tab pos="813435" algn="l"/>
              </a:tabLst>
            </a:pPr>
            <a:r>
              <a:rPr sz="2200" spc="-5" dirty="0">
                <a:latin typeface="Cambria"/>
                <a:cs typeface="Cambria"/>
              </a:rPr>
              <a:t>It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is</a:t>
            </a:r>
            <a:r>
              <a:rPr sz="2200" spc="10" dirty="0">
                <a:latin typeface="Cambria"/>
                <a:cs typeface="Cambria"/>
              </a:rPr>
              <a:t> </a:t>
            </a:r>
            <a:r>
              <a:rPr sz="2200" spc="-20" dirty="0">
                <a:latin typeface="Cambria"/>
                <a:cs typeface="Cambria"/>
              </a:rPr>
              <a:t>generative,</a:t>
            </a:r>
            <a:r>
              <a:rPr sz="2200" spc="6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nonjudgmental</a:t>
            </a:r>
            <a:r>
              <a:rPr sz="2200" spc="4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and</a:t>
            </a:r>
            <a:r>
              <a:rPr sz="2200" spc="10" dirty="0">
                <a:latin typeface="Cambria"/>
                <a:cs typeface="Cambria"/>
              </a:rPr>
              <a:t> </a:t>
            </a:r>
            <a:r>
              <a:rPr sz="2200" spc="-20" dirty="0">
                <a:latin typeface="Cambria"/>
                <a:cs typeface="Cambria"/>
              </a:rPr>
              <a:t>expansive</a:t>
            </a:r>
            <a:endParaRPr sz="2200">
              <a:latin typeface="Cambria"/>
              <a:cs typeface="Cambria"/>
            </a:endParaRPr>
          </a:p>
          <a:p>
            <a:pPr marL="812800" lvl="1" indent="-343535" algn="just">
              <a:lnSpc>
                <a:spcPct val="100000"/>
              </a:lnSpc>
              <a:spcBef>
                <a:spcPts val="1320"/>
              </a:spcBef>
              <a:buFont typeface="Wingdings"/>
              <a:buChar char=""/>
              <a:tabLst>
                <a:tab pos="813435" algn="l"/>
              </a:tabLst>
            </a:pPr>
            <a:r>
              <a:rPr sz="2200" spc="-5" dirty="0">
                <a:latin typeface="Cambria"/>
                <a:cs typeface="Cambria"/>
              </a:rPr>
              <a:t>Thinking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spc="-40" dirty="0">
                <a:latin typeface="Cambria"/>
                <a:cs typeface="Cambria"/>
              </a:rPr>
              <a:t>creatively,</a:t>
            </a:r>
            <a:r>
              <a:rPr sz="2200" spc="6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a</a:t>
            </a:r>
            <a:r>
              <a:rPr sz="220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lists</a:t>
            </a:r>
            <a:r>
              <a:rPr sz="2200" spc="3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of</a:t>
            </a:r>
            <a:r>
              <a:rPr sz="2200" spc="-10" dirty="0">
                <a:latin typeface="Cambria"/>
                <a:cs typeface="Cambria"/>
              </a:rPr>
              <a:t> new</a:t>
            </a:r>
            <a:r>
              <a:rPr sz="2200" spc="1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ideas</a:t>
            </a:r>
            <a:r>
              <a:rPr sz="2200" spc="35" dirty="0">
                <a:latin typeface="Cambria"/>
                <a:cs typeface="Cambria"/>
              </a:rPr>
              <a:t> </a:t>
            </a:r>
            <a:r>
              <a:rPr sz="2200" spc="-20" dirty="0">
                <a:latin typeface="Cambria"/>
                <a:cs typeface="Cambria"/>
              </a:rPr>
              <a:t>are</a:t>
            </a:r>
            <a:r>
              <a:rPr sz="2200" spc="20" dirty="0"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generated</a:t>
            </a:r>
            <a:endParaRPr sz="22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5326" y="188607"/>
            <a:ext cx="1040815" cy="1067659"/>
          </a:xfrm>
          <a:prstGeom prst="rect">
            <a:avLst/>
          </a:prstGeom>
        </p:spPr>
      </p:pic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SRM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5326" y="188607"/>
            <a:ext cx="1040815" cy="106765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83540" y="549605"/>
            <a:ext cx="7432040" cy="40125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57580" algn="ctr">
              <a:lnSpc>
                <a:spcPct val="100000"/>
              </a:lnSpc>
              <a:spcBef>
                <a:spcPts val="105"/>
              </a:spcBef>
            </a:pPr>
            <a:r>
              <a:rPr sz="2600" b="1" spc="-5" dirty="0">
                <a:solidFill>
                  <a:srgbClr val="C00000"/>
                </a:solidFill>
                <a:latin typeface="Perpetua"/>
                <a:cs typeface="Perpetua"/>
              </a:rPr>
              <a:t>INS</a:t>
            </a:r>
            <a:r>
              <a:rPr sz="2600" b="1" spc="-15" dirty="0">
                <a:solidFill>
                  <a:srgbClr val="C00000"/>
                </a:solidFill>
                <a:latin typeface="Perpetua"/>
                <a:cs typeface="Perpetua"/>
              </a:rPr>
              <a:t>T</a:t>
            </a:r>
            <a:r>
              <a:rPr sz="2600" b="1" spc="-5" dirty="0">
                <a:solidFill>
                  <a:srgbClr val="C00000"/>
                </a:solidFill>
                <a:latin typeface="Perpetua"/>
                <a:cs typeface="Perpetua"/>
              </a:rPr>
              <a:t>IT</a:t>
            </a:r>
            <a:r>
              <a:rPr sz="2600" b="1" spc="-10" dirty="0">
                <a:solidFill>
                  <a:srgbClr val="C00000"/>
                </a:solidFill>
                <a:latin typeface="Perpetua"/>
                <a:cs typeface="Perpetua"/>
              </a:rPr>
              <a:t>U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TE</a:t>
            </a:r>
            <a:r>
              <a:rPr sz="2600" b="1" spc="-10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Perpetua"/>
                <a:cs typeface="Perpetua"/>
              </a:rPr>
              <a:t>O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F</a:t>
            </a:r>
            <a:r>
              <a:rPr sz="2600" b="1" spc="5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SCIENCE</a:t>
            </a:r>
            <a:r>
              <a:rPr sz="2600" b="1" spc="-140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AND</a:t>
            </a:r>
            <a:r>
              <a:rPr sz="2600" b="1" spc="-310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TECHNOLOG</a:t>
            </a:r>
            <a:r>
              <a:rPr sz="2600" b="1" spc="-285" dirty="0">
                <a:solidFill>
                  <a:srgbClr val="C00000"/>
                </a:solidFill>
                <a:latin typeface="Perpetua"/>
                <a:cs typeface="Perpetua"/>
              </a:rPr>
              <a:t>Y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,</a:t>
            </a:r>
            <a:endParaRPr sz="2600">
              <a:latin typeface="Perpetua"/>
              <a:cs typeface="Perpetua"/>
            </a:endParaRPr>
          </a:p>
          <a:p>
            <a:pPr marL="958850" algn="ctr">
              <a:lnSpc>
                <a:spcPct val="100000"/>
              </a:lnSpc>
              <a:spcBef>
                <a:spcPts val="30"/>
              </a:spcBef>
            </a:pPr>
            <a:r>
              <a:rPr sz="2400" b="1" spc="-10" dirty="0">
                <a:solidFill>
                  <a:srgbClr val="C00000"/>
                </a:solidFill>
                <a:latin typeface="Perpetua"/>
                <a:cs typeface="Perpetua"/>
              </a:rPr>
              <a:t>CHENNAI.</a:t>
            </a:r>
            <a:endParaRPr sz="2400">
              <a:latin typeface="Perpetua"/>
              <a:cs typeface="Perpetua"/>
            </a:endParaRPr>
          </a:p>
          <a:p>
            <a:pPr marL="12700">
              <a:lnSpc>
                <a:spcPct val="100000"/>
              </a:lnSpc>
              <a:spcBef>
                <a:spcPts val="1735"/>
              </a:spcBef>
            </a:pPr>
            <a:r>
              <a:rPr sz="2800" b="1" spc="-5" dirty="0">
                <a:solidFill>
                  <a:srgbClr val="336600"/>
                </a:solidFill>
                <a:latin typeface="Cambria"/>
                <a:cs typeface="Cambria"/>
              </a:rPr>
              <a:t>1.</a:t>
            </a:r>
            <a:r>
              <a:rPr sz="2800" b="1" spc="-10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spc="-5" dirty="0">
                <a:solidFill>
                  <a:srgbClr val="336600"/>
                </a:solidFill>
                <a:latin typeface="Cambria"/>
                <a:cs typeface="Cambria"/>
              </a:rPr>
              <a:t>14</a:t>
            </a:r>
            <a:r>
              <a:rPr sz="2800" b="1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spc="-5" dirty="0">
                <a:solidFill>
                  <a:srgbClr val="336600"/>
                </a:solidFill>
                <a:latin typeface="Cambria"/>
                <a:cs typeface="Cambria"/>
              </a:rPr>
              <a:t>Input</a:t>
            </a:r>
            <a:r>
              <a:rPr sz="2800" b="1" spc="-10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dirty="0">
                <a:solidFill>
                  <a:srgbClr val="336600"/>
                </a:solidFill>
                <a:latin typeface="Cambria"/>
                <a:cs typeface="Cambria"/>
              </a:rPr>
              <a:t>and</a:t>
            </a:r>
            <a:r>
              <a:rPr sz="2800" b="1" spc="-5" dirty="0">
                <a:solidFill>
                  <a:srgbClr val="336600"/>
                </a:solidFill>
                <a:latin typeface="Cambria"/>
                <a:cs typeface="Cambria"/>
              </a:rPr>
              <a:t> Output</a:t>
            </a:r>
            <a:r>
              <a:rPr sz="2800" b="1" spc="15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spc="-15" dirty="0">
                <a:solidFill>
                  <a:srgbClr val="336600"/>
                </a:solidFill>
                <a:latin typeface="Cambria"/>
                <a:cs typeface="Cambria"/>
              </a:rPr>
              <a:t>Functions</a:t>
            </a:r>
            <a:r>
              <a:rPr sz="2800" b="1" spc="30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spc="-15" dirty="0">
                <a:solidFill>
                  <a:srgbClr val="336600"/>
                </a:solidFill>
                <a:latin typeface="Cambria"/>
                <a:cs typeface="Cambria"/>
              </a:rPr>
              <a:t>Contd…</a:t>
            </a:r>
            <a:endParaRPr sz="2800">
              <a:latin typeface="Cambria"/>
              <a:cs typeface="Cambria"/>
            </a:endParaRPr>
          </a:p>
          <a:p>
            <a:pPr marL="469900" indent="-457834">
              <a:lnSpc>
                <a:spcPct val="100000"/>
              </a:lnSpc>
              <a:spcBef>
                <a:spcPts val="1780"/>
              </a:spcBef>
              <a:buAutoNum type="alphaLcParenR" startAt="2"/>
              <a:tabLst>
                <a:tab pos="469900" algn="l"/>
                <a:tab pos="470534" algn="l"/>
              </a:tabLst>
            </a:pPr>
            <a:r>
              <a:rPr sz="2200" b="1" spc="-10" dirty="0">
                <a:solidFill>
                  <a:srgbClr val="C00000"/>
                </a:solidFill>
                <a:latin typeface="Cambria"/>
                <a:cs typeface="Cambria"/>
              </a:rPr>
              <a:t>Unformatted</a:t>
            </a:r>
            <a:r>
              <a:rPr sz="2200" b="1" spc="-1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b="1" spc="-10" dirty="0">
                <a:solidFill>
                  <a:srgbClr val="C00000"/>
                </a:solidFill>
                <a:latin typeface="Cambria"/>
                <a:cs typeface="Cambria"/>
              </a:rPr>
              <a:t>Input</a:t>
            </a:r>
            <a:r>
              <a:rPr sz="2200" b="1" spc="3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b="1" spc="-5" dirty="0">
                <a:solidFill>
                  <a:srgbClr val="C00000"/>
                </a:solidFill>
                <a:latin typeface="Cambria"/>
                <a:cs typeface="Cambria"/>
              </a:rPr>
              <a:t>/</a:t>
            </a:r>
            <a:r>
              <a:rPr sz="2200" b="1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b="1" spc="-10" dirty="0">
                <a:solidFill>
                  <a:srgbClr val="C00000"/>
                </a:solidFill>
                <a:latin typeface="Cambria"/>
                <a:cs typeface="Cambria"/>
              </a:rPr>
              <a:t>Output</a:t>
            </a:r>
            <a:r>
              <a:rPr sz="2200" b="1" spc="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b="1" spc="-10" dirty="0">
                <a:solidFill>
                  <a:srgbClr val="C00000"/>
                </a:solidFill>
                <a:latin typeface="Cambria"/>
                <a:cs typeface="Cambria"/>
              </a:rPr>
              <a:t>Statements</a:t>
            </a:r>
            <a:endParaRPr sz="2200">
              <a:latin typeface="Cambria"/>
              <a:cs typeface="Cambria"/>
            </a:endParaRPr>
          </a:p>
          <a:p>
            <a:pPr marL="927100" lvl="1" indent="-457834">
              <a:lnSpc>
                <a:spcPct val="100000"/>
              </a:lnSpc>
              <a:spcBef>
                <a:spcPts val="1320"/>
              </a:spcBef>
              <a:buFont typeface="Wingdings"/>
              <a:buChar char=""/>
              <a:tabLst>
                <a:tab pos="927100" algn="l"/>
                <a:tab pos="927735" algn="l"/>
              </a:tabLst>
            </a:pPr>
            <a:r>
              <a:rPr sz="2200" spc="-35" dirty="0">
                <a:latin typeface="Cambria"/>
                <a:cs typeface="Cambria"/>
              </a:rPr>
              <a:t>Works</a:t>
            </a:r>
            <a:r>
              <a:rPr sz="2200" spc="-5" dirty="0"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only</a:t>
            </a:r>
            <a:r>
              <a:rPr sz="2200" spc="1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with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Character</a:t>
            </a:r>
            <a:r>
              <a:rPr sz="2200" spc="3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Data</a:t>
            </a:r>
            <a:r>
              <a:rPr sz="2200" spc="1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type</a:t>
            </a:r>
            <a:endParaRPr sz="2200">
              <a:latin typeface="Cambria"/>
              <a:cs typeface="Cambria"/>
            </a:endParaRPr>
          </a:p>
          <a:p>
            <a:pPr marL="927100" lvl="1" indent="-457834">
              <a:lnSpc>
                <a:spcPct val="100000"/>
              </a:lnSpc>
              <a:spcBef>
                <a:spcPts val="1320"/>
              </a:spcBef>
              <a:buFont typeface="Wingdings"/>
              <a:buChar char=""/>
              <a:tabLst>
                <a:tab pos="927100" algn="l"/>
                <a:tab pos="927735" algn="l"/>
              </a:tabLst>
            </a:pPr>
            <a:r>
              <a:rPr sz="2200" dirty="0">
                <a:latin typeface="Cambria"/>
                <a:cs typeface="Cambria"/>
              </a:rPr>
              <a:t>No</a:t>
            </a:r>
            <a:r>
              <a:rPr sz="2200" spc="-2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need</a:t>
            </a:r>
            <a:r>
              <a:rPr sz="2200" spc="1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of </a:t>
            </a:r>
            <a:r>
              <a:rPr sz="2200" spc="-20" dirty="0">
                <a:latin typeface="Cambria"/>
                <a:cs typeface="Cambria"/>
              </a:rPr>
              <a:t>Format</a:t>
            </a:r>
            <a:r>
              <a:rPr sz="2200" spc="-5" dirty="0">
                <a:latin typeface="Cambria"/>
                <a:cs typeface="Cambria"/>
              </a:rPr>
              <a:t> Specifier</a:t>
            </a:r>
            <a:endParaRPr sz="2200">
              <a:latin typeface="Cambria"/>
              <a:cs typeface="Cambria"/>
            </a:endParaRPr>
          </a:p>
          <a:p>
            <a:pPr marL="927100" lvl="1" indent="-457834">
              <a:lnSpc>
                <a:spcPct val="100000"/>
              </a:lnSpc>
              <a:spcBef>
                <a:spcPts val="1325"/>
              </a:spcBef>
              <a:buFont typeface="Wingdings"/>
              <a:buChar char=""/>
              <a:tabLst>
                <a:tab pos="927100" algn="l"/>
                <a:tab pos="927735" algn="l"/>
              </a:tabLst>
            </a:pPr>
            <a:r>
              <a:rPr sz="2200" b="1" spc="-10" dirty="0">
                <a:solidFill>
                  <a:srgbClr val="336600"/>
                </a:solidFill>
                <a:latin typeface="Cambria"/>
                <a:cs typeface="Cambria"/>
              </a:rPr>
              <a:t>Unformatted</a:t>
            </a:r>
            <a:r>
              <a:rPr sz="2200" b="1" spc="-20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200" b="1" spc="-10" dirty="0">
                <a:solidFill>
                  <a:srgbClr val="336600"/>
                </a:solidFill>
                <a:latin typeface="Cambria"/>
                <a:cs typeface="Cambria"/>
              </a:rPr>
              <a:t>Input</a:t>
            </a:r>
            <a:r>
              <a:rPr sz="2200" b="1" spc="20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200" b="1" spc="-10" dirty="0">
                <a:solidFill>
                  <a:srgbClr val="336600"/>
                </a:solidFill>
                <a:latin typeface="Cambria"/>
                <a:cs typeface="Cambria"/>
              </a:rPr>
              <a:t>Statements</a:t>
            </a:r>
            <a:endParaRPr sz="2200">
              <a:latin typeface="Cambria"/>
              <a:cs typeface="Cambria"/>
            </a:endParaRPr>
          </a:p>
          <a:p>
            <a:pPr marL="1442085" lvl="2" indent="-515620">
              <a:lnSpc>
                <a:spcPct val="100000"/>
              </a:lnSpc>
              <a:spcBef>
                <a:spcPts val="1320"/>
              </a:spcBef>
              <a:buAutoNum type="romanLcPeriod"/>
              <a:tabLst>
                <a:tab pos="1442085" algn="l"/>
                <a:tab pos="1442720" algn="l"/>
                <a:tab pos="2346325" algn="l"/>
                <a:tab pos="2677160" algn="l"/>
                <a:tab pos="3007360" algn="l"/>
                <a:tab pos="3362960" algn="l"/>
                <a:tab pos="4298950" algn="l"/>
                <a:tab pos="6167755" algn="l"/>
              </a:tabLst>
            </a:pPr>
            <a:r>
              <a:rPr sz="2200" b="1" spc="-10" dirty="0">
                <a:solidFill>
                  <a:srgbClr val="C00000"/>
                </a:solidFill>
                <a:latin typeface="Cambria"/>
                <a:cs typeface="Cambria"/>
              </a:rPr>
              <a:t>getch	</a:t>
            </a:r>
            <a:r>
              <a:rPr sz="2200" b="1" spc="-5" dirty="0">
                <a:solidFill>
                  <a:srgbClr val="C00000"/>
                </a:solidFill>
                <a:latin typeface="Cambria"/>
                <a:cs typeface="Cambria"/>
              </a:rPr>
              <a:t>(	)	</a:t>
            </a:r>
            <a:r>
              <a:rPr sz="2200" spc="-5" dirty="0">
                <a:latin typeface="Cambria"/>
                <a:cs typeface="Cambria"/>
              </a:rPr>
              <a:t>–	</a:t>
            </a:r>
            <a:r>
              <a:rPr sz="2200" spc="-15" dirty="0">
                <a:latin typeface="Cambria"/>
                <a:cs typeface="Cambria"/>
              </a:rPr>
              <a:t>Reads	</a:t>
            </a:r>
            <a:r>
              <a:rPr sz="2200" spc="-5" dirty="0">
                <a:latin typeface="Cambria"/>
                <a:cs typeface="Cambria"/>
              </a:rPr>
              <a:t>alphanumeric	</a:t>
            </a:r>
            <a:r>
              <a:rPr sz="2200" spc="-10" dirty="0">
                <a:latin typeface="Cambria"/>
                <a:cs typeface="Cambria"/>
              </a:rPr>
              <a:t>characters</a:t>
            </a:r>
            <a:endParaRPr sz="22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06588" y="4202048"/>
            <a:ext cx="60071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Cambria"/>
                <a:cs typeface="Cambria"/>
              </a:rPr>
              <a:t>f</a:t>
            </a:r>
            <a:r>
              <a:rPr sz="2200" spc="-45" dirty="0">
                <a:latin typeface="Cambria"/>
                <a:cs typeface="Cambria"/>
              </a:rPr>
              <a:t>r</a:t>
            </a:r>
            <a:r>
              <a:rPr sz="2200" spc="-5" dirty="0">
                <a:latin typeface="Cambria"/>
                <a:cs typeface="Cambria"/>
              </a:rPr>
              <a:t>om</a:t>
            </a:r>
            <a:endParaRPr sz="22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98194" y="4536826"/>
            <a:ext cx="7310755" cy="1534795"/>
          </a:xfrm>
          <a:prstGeom prst="rect">
            <a:avLst/>
          </a:prstGeom>
        </p:spPr>
        <p:txBody>
          <a:bodyPr vert="horz" wrap="square" lIns="0" tIns="180340" rIns="0" bIns="0" rtlCol="0">
            <a:spAutoFit/>
          </a:bodyPr>
          <a:lstStyle/>
          <a:p>
            <a:pPr marL="527685">
              <a:lnSpc>
                <a:spcPct val="100000"/>
              </a:lnSpc>
              <a:spcBef>
                <a:spcPts val="1420"/>
              </a:spcBef>
            </a:pPr>
            <a:r>
              <a:rPr sz="2200" spc="-25" dirty="0">
                <a:latin typeface="Cambria"/>
                <a:cs typeface="Cambria"/>
              </a:rPr>
              <a:t>Keyboard</a:t>
            </a:r>
            <a:endParaRPr sz="22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  <a:tabLst>
                <a:tab pos="527685" algn="l"/>
              </a:tabLst>
            </a:pPr>
            <a:r>
              <a:rPr sz="2200" b="1" spc="-5" dirty="0">
                <a:solidFill>
                  <a:srgbClr val="C00000"/>
                </a:solidFill>
                <a:latin typeface="Cambria"/>
                <a:cs typeface="Cambria"/>
              </a:rPr>
              <a:t>ii.	</a:t>
            </a:r>
            <a:r>
              <a:rPr sz="2200" b="1" spc="-10" dirty="0">
                <a:solidFill>
                  <a:srgbClr val="C00000"/>
                </a:solidFill>
                <a:latin typeface="Cambria"/>
                <a:cs typeface="Cambria"/>
              </a:rPr>
              <a:t>getchar</a:t>
            </a:r>
            <a:r>
              <a:rPr sz="2200" b="1" spc="7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b="1" spc="-5" dirty="0">
                <a:solidFill>
                  <a:srgbClr val="C00000"/>
                </a:solidFill>
                <a:latin typeface="Cambria"/>
                <a:cs typeface="Cambria"/>
              </a:rPr>
              <a:t>(</a:t>
            </a:r>
            <a:r>
              <a:rPr sz="2200" b="1" spc="8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b="1" spc="-5" dirty="0">
                <a:solidFill>
                  <a:srgbClr val="C00000"/>
                </a:solidFill>
                <a:latin typeface="Cambria"/>
                <a:cs typeface="Cambria"/>
              </a:rPr>
              <a:t>)</a:t>
            </a:r>
            <a:r>
              <a:rPr sz="2200" b="1" spc="7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–</a:t>
            </a:r>
            <a:r>
              <a:rPr sz="2200" spc="8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Reads</a:t>
            </a:r>
            <a:r>
              <a:rPr sz="2200" spc="8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one</a:t>
            </a:r>
            <a:r>
              <a:rPr sz="2200" spc="8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character</a:t>
            </a:r>
            <a:r>
              <a:rPr sz="2200" spc="85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at</a:t>
            </a:r>
            <a:r>
              <a:rPr sz="2200" spc="7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a</a:t>
            </a:r>
            <a:r>
              <a:rPr sz="2200" spc="7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time</a:t>
            </a:r>
            <a:r>
              <a:rPr sz="2200" spc="7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till</a:t>
            </a:r>
            <a:r>
              <a:rPr sz="2200" spc="10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enter</a:t>
            </a:r>
            <a:r>
              <a:rPr sz="2200" spc="65" dirty="0">
                <a:latin typeface="Cambria"/>
                <a:cs typeface="Cambria"/>
              </a:rPr>
              <a:t> </a:t>
            </a:r>
            <a:r>
              <a:rPr sz="2200" spc="-20" dirty="0">
                <a:latin typeface="Cambria"/>
                <a:cs typeface="Cambria"/>
              </a:rPr>
              <a:t>key</a:t>
            </a:r>
            <a:endParaRPr sz="2200">
              <a:latin typeface="Cambria"/>
              <a:cs typeface="Cambria"/>
            </a:endParaRPr>
          </a:p>
          <a:p>
            <a:pPr marL="527685">
              <a:lnSpc>
                <a:spcPct val="100000"/>
              </a:lnSpc>
              <a:spcBef>
                <a:spcPts val="1320"/>
              </a:spcBef>
            </a:pPr>
            <a:r>
              <a:rPr sz="2200" spc="-5" dirty="0">
                <a:latin typeface="Cambria"/>
                <a:cs typeface="Cambria"/>
              </a:rPr>
              <a:t>is</a:t>
            </a:r>
            <a:r>
              <a:rPr sz="2200" spc="-2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pressed</a:t>
            </a:r>
            <a:endParaRPr sz="22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SRM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5326" y="188607"/>
            <a:ext cx="1040815" cy="106765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83540" y="549605"/>
            <a:ext cx="8223884" cy="50190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6370" algn="ctr">
              <a:lnSpc>
                <a:spcPct val="100000"/>
              </a:lnSpc>
              <a:spcBef>
                <a:spcPts val="105"/>
              </a:spcBef>
            </a:pPr>
            <a:r>
              <a:rPr sz="2600" b="1" spc="-5" dirty="0">
                <a:solidFill>
                  <a:srgbClr val="C00000"/>
                </a:solidFill>
                <a:latin typeface="Perpetua"/>
                <a:cs typeface="Perpetua"/>
              </a:rPr>
              <a:t>INS</a:t>
            </a:r>
            <a:r>
              <a:rPr sz="2600" b="1" spc="-15" dirty="0">
                <a:solidFill>
                  <a:srgbClr val="C00000"/>
                </a:solidFill>
                <a:latin typeface="Perpetua"/>
                <a:cs typeface="Perpetua"/>
              </a:rPr>
              <a:t>T</a:t>
            </a:r>
            <a:r>
              <a:rPr sz="2600" b="1" spc="-5" dirty="0">
                <a:solidFill>
                  <a:srgbClr val="C00000"/>
                </a:solidFill>
                <a:latin typeface="Perpetua"/>
                <a:cs typeface="Perpetua"/>
              </a:rPr>
              <a:t>IT</a:t>
            </a:r>
            <a:r>
              <a:rPr sz="2600" b="1" spc="-10" dirty="0">
                <a:solidFill>
                  <a:srgbClr val="C00000"/>
                </a:solidFill>
                <a:latin typeface="Perpetua"/>
                <a:cs typeface="Perpetua"/>
              </a:rPr>
              <a:t>U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TE</a:t>
            </a:r>
            <a:r>
              <a:rPr sz="2600" b="1" spc="-10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Perpetua"/>
                <a:cs typeface="Perpetua"/>
              </a:rPr>
              <a:t>O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F</a:t>
            </a:r>
            <a:r>
              <a:rPr sz="2600" b="1" spc="5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SCIENCE</a:t>
            </a:r>
            <a:r>
              <a:rPr sz="2600" b="1" spc="-140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AND</a:t>
            </a:r>
            <a:r>
              <a:rPr sz="2600" b="1" spc="-310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TECHNOLOG</a:t>
            </a:r>
            <a:r>
              <a:rPr sz="2600" b="1" spc="-285" dirty="0">
                <a:solidFill>
                  <a:srgbClr val="C00000"/>
                </a:solidFill>
                <a:latin typeface="Perpetua"/>
                <a:cs typeface="Perpetua"/>
              </a:rPr>
              <a:t>Y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,</a:t>
            </a:r>
            <a:endParaRPr sz="2600">
              <a:latin typeface="Perpetua"/>
              <a:cs typeface="Perpetua"/>
            </a:endParaRPr>
          </a:p>
          <a:p>
            <a:pPr marL="167005" algn="ctr">
              <a:lnSpc>
                <a:spcPct val="100000"/>
              </a:lnSpc>
              <a:spcBef>
                <a:spcPts val="30"/>
              </a:spcBef>
            </a:pPr>
            <a:r>
              <a:rPr sz="2400" b="1" spc="-10" dirty="0">
                <a:solidFill>
                  <a:srgbClr val="C00000"/>
                </a:solidFill>
                <a:latin typeface="Perpetua"/>
                <a:cs typeface="Perpetua"/>
              </a:rPr>
              <a:t>CHENNAI.</a:t>
            </a:r>
            <a:endParaRPr sz="2400">
              <a:latin typeface="Perpetua"/>
              <a:cs typeface="Perpetua"/>
            </a:endParaRPr>
          </a:p>
          <a:p>
            <a:pPr marL="12700">
              <a:lnSpc>
                <a:spcPct val="100000"/>
              </a:lnSpc>
              <a:spcBef>
                <a:spcPts val="1735"/>
              </a:spcBef>
            </a:pPr>
            <a:r>
              <a:rPr sz="2800" b="1" spc="-5" dirty="0">
                <a:solidFill>
                  <a:srgbClr val="336600"/>
                </a:solidFill>
                <a:latin typeface="Cambria"/>
                <a:cs typeface="Cambria"/>
              </a:rPr>
              <a:t>1.</a:t>
            </a:r>
            <a:r>
              <a:rPr sz="2800" b="1" spc="-10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spc="-5" dirty="0">
                <a:solidFill>
                  <a:srgbClr val="336600"/>
                </a:solidFill>
                <a:latin typeface="Cambria"/>
                <a:cs typeface="Cambria"/>
              </a:rPr>
              <a:t>14</a:t>
            </a:r>
            <a:r>
              <a:rPr sz="2800" b="1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spc="-5" dirty="0">
                <a:solidFill>
                  <a:srgbClr val="336600"/>
                </a:solidFill>
                <a:latin typeface="Cambria"/>
                <a:cs typeface="Cambria"/>
              </a:rPr>
              <a:t>Input</a:t>
            </a:r>
            <a:r>
              <a:rPr sz="2800" b="1" spc="-10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dirty="0">
                <a:solidFill>
                  <a:srgbClr val="336600"/>
                </a:solidFill>
                <a:latin typeface="Cambria"/>
                <a:cs typeface="Cambria"/>
              </a:rPr>
              <a:t>and</a:t>
            </a:r>
            <a:r>
              <a:rPr sz="2800" b="1" spc="-5" dirty="0">
                <a:solidFill>
                  <a:srgbClr val="336600"/>
                </a:solidFill>
                <a:latin typeface="Cambria"/>
                <a:cs typeface="Cambria"/>
              </a:rPr>
              <a:t> Output</a:t>
            </a:r>
            <a:r>
              <a:rPr sz="2800" b="1" spc="15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spc="-15" dirty="0">
                <a:solidFill>
                  <a:srgbClr val="336600"/>
                </a:solidFill>
                <a:latin typeface="Cambria"/>
                <a:cs typeface="Cambria"/>
              </a:rPr>
              <a:t>Functions</a:t>
            </a:r>
            <a:r>
              <a:rPr sz="2800" b="1" spc="30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spc="-15" dirty="0">
                <a:solidFill>
                  <a:srgbClr val="336600"/>
                </a:solidFill>
                <a:latin typeface="Cambria"/>
                <a:cs typeface="Cambria"/>
              </a:rPr>
              <a:t>Contd…</a:t>
            </a:r>
            <a:endParaRPr sz="2800">
              <a:latin typeface="Cambria"/>
              <a:cs typeface="Cambria"/>
            </a:endParaRPr>
          </a:p>
          <a:p>
            <a:pPr marL="469900">
              <a:lnSpc>
                <a:spcPct val="100000"/>
              </a:lnSpc>
              <a:spcBef>
                <a:spcPts val="1780"/>
              </a:spcBef>
              <a:tabLst>
                <a:tab pos="984885" algn="l"/>
              </a:tabLst>
            </a:pPr>
            <a:r>
              <a:rPr sz="2200" b="1" spc="-5" dirty="0">
                <a:solidFill>
                  <a:srgbClr val="C00000"/>
                </a:solidFill>
                <a:latin typeface="Cambria"/>
                <a:cs typeface="Cambria"/>
              </a:rPr>
              <a:t>iii.	gets</a:t>
            </a:r>
            <a:r>
              <a:rPr sz="2200" b="1" spc="14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b="1" spc="-5" dirty="0">
                <a:solidFill>
                  <a:srgbClr val="C00000"/>
                </a:solidFill>
                <a:latin typeface="Cambria"/>
                <a:cs typeface="Cambria"/>
              </a:rPr>
              <a:t>(</a:t>
            </a:r>
            <a:r>
              <a:rPr sz="2200" b="1" spc="15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b="1" spc="-5" dirty="0">
                <a:solidFill>
                  <a:srgbClr val="C00000"/>
                </a:solidFill>
                <a:latin typeface="Cambria"/>
                <a:cs typeface="Cambria"/>
              </a:rPr>
              <a:t>)</a:t>
            </a:r>
            <a:r>
              <a:rPr sz="2200" b="1" spc="14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–</a:t>
            </a:r>
            <a:r>
              <a:rPr sz="2200" spc="160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Accepts</a:t>
            </a:r>
            <a:r>
              <a:rPr sz="2200" spc="155" dirty="0">
                <a:latin typeface="Cambria"/>
                <a:cs typeface="Cambria"/>
              </a:rPr>
              <a:t> </a:t>
            </a:r>
            <a:r>
              <a:rPr sz="2200" spc="-20" dirty="0">
                <a:latin typeface="Cambria"/>
                <a:cs typeface="Cambria"/>
              </a:rPr>
              <a:t>any</a:t>
            </a:r>
            <a:r>
              <a:rPr sz="2200" spc="150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string</a:t>
            </a:r>
            <a:r>
              <a:rPr sz="2200" spc="150" dirty="0"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from</a:t>
            </a:r>
            <a:r>
              <a:rPr sz="2200" spc="150" dirty="0">
                <a:latin typeface="Cambria"/>
                <a:cs typeface="Cambria"/>
              </a:rPr>
              <a:t> </a:t>
            </a:r>
            <a:r>
              <a:rPr sz="2200" spc="-20" dirty="0">
                <a:latin typeface="Cambria"/>
                <a:cs typeface="Cambria"/>
              </a:rPr>
              <a:t>Keyboard</a:t>
            </a:r>
            <a:r>
              <a:rPr sz="2200" spc="16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until</a:t>
            </a:r>
            <a:r>
              <a:rPr sz="2200" spc="16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Enter</a:t>
            </a:r>
            <a:r>
              <a:rPr sz="2200" spc="150" dirty="0">
                <a:latin typeface="Cambria"/>
                <a:cs typeface="Cambria"/>
              </a:rPr>
              <a:t> </a:t>
            </a:r>
            <a:r>
              <a:rPr sz="2200" spc="-25" dirty="0">
                <a:latin typeface="Cambria"/>
                <a:cs typeface="Cambria"/>
              </a:rPr>
              <a:t>Key</a:t>
            </a:r>
            <a:endParaRPr sz="2200">
              <a:latin typeface="Cambria"/>
              <a:cs typeface="Cambria"/>
            </a:endParaRPr>
          </a:p>
          <a:p>
            <a:pPr marL="984885">
              <a:lnSpc>
                <a:spcPct val="100000"/>
              </a:lnSpc>
              <a:spcBef>
                <a:spcPts val="1320"/>
              </a:spcBef>
            </a:pPr>
            <a:r>
              <a:rPr sz="2200" spc="-5" dirty="0">
                <a:latin typeface="Cambria"/>
                <a:cs typeface="Cambria"/>
              </a:rPr>
              <a:t>is</a:t>
            </a:r>
            <a:r>
              <a:rPr sz="2200" spc="-2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pressed</a:t>
            </a:r>
            <a:endParaRPr sz="2200">
              <a:latin typeface="Cambria"/>
              <a:cs typeface="Cambria"/>
            </a:endParaRPr>
          </a:p>
          <a:p>
            <a:pPr marL="469900" indent="-457834">
              <a:lnSpc>
                <a:spcPct val="100000"/>
              </a:lnSpc>
              <a:spcBef>
                <a:spcPts val="1320"/>
              </a:spcBef>
              <a:buFont typeface="Wingdings"/>
              <a:buChar char=""/>
              <a:tabLst>
                <a:tab pos="469900" algn="l"/>
                <a:tab pos="470534" algn="l"/>
              </a:tabLst>
            </a:pPr>
            <a:r>
              <a:rPr sz="2200" b="1" spc="-10" dirty="0">
                <a:solidFill>
                  <a:srgbClr val="336600"/>
                </a:solidFill>
                <a:latin typeface="Cambria"/>
                <a:cs typeface="Cambria"/>
              </a:rPr>
              <a:t>Unformatted</a:t>
            </a:r>
            <a:r>
              <a:rPr sz="2200" b="1" spc="-20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200" b="1" spc="-10" dirty="0">
                <a:solidFill>
                  <a:srgbClr val="336600"/>
                </a:solidFill>
                <a:latin typeface="Cambria"/>
                <a:cs typeface="Cambria"/>
              </a:rPr>
              <a:t>Output</a:t>
            </a:r>
            <a:r>
              <a:rPr sz="2200" b="1" spc="10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200" b="1" spc="-10" dirty="0">
                <a:solidFill>
                  <a:srgbClr val="336600"/>
                </a:solidFill>
                <a:latin typeface="Cambria"/>
                <a:cs typeface="Cambria"/>
              </a:rPr>
              <a:t>Statements</a:t>
            </a:r>
            <a:endParaRPr sz="2200">
              <a:latin typeface="Cambria"/>
              <a:cs typeface="Cambria"/>
            </a:endParaRPr>
          </a:p>
          <a:p>
            <a:pPr marL="984885" lvl="1" indent="-515620">
              <a:lnSpc>
                <a:spcPct val="100000"/>
              </a:lnSpc>
              <a:spcBef>
                <a:spcPts val="1325"/>
              </a:spcBef>
              <a:buAutoNum type="romanLcPeriod"/>
              <a:tabLst>
                <a:tab pos="984885" algn="l"/>
                <a:tab pos="985519" algn="l"/>
                <a:tab pos="1865630" algn="l"/>
                <a:tab pos="2132965" algn="l"/>
                <a:tab pos="2399665" algn="l"/>
                <a:tab pos="2693670" algn="l"/>
                <a:tab pos="3639820" algn="l"/>
                <a:tab pos="5448300" algn="l"/>
                <a:tab pos="6851650" algn="l"/>
                <a:tab pos="7245350" algn="l"/>
              </a:tabLst>
            </a:pPr>
            <a:r>
              <a:rPr sz="2200" b="1" spc="-10" dirty="0">
                <a:solidFill>
                  <a:srgbClr val="C00000"/>
                </a:solidFill>
                <a:latin typeface="Cambria"/>
                <a:cs typeface="Cambria"/>
              </a:rPr>
              <a:t>putch	</a:t>
            </a:r>
            <a:r>
              <a:rPr sz="2200" b="1" spc="-5" dirty="0">
                <a:solidFill>
                  <a:srgbClr val="C00000"/>
                </a:solidFill>
                <a:latin typeface="Cambria"/>
                <a:cs typeface="Cambria"/>
              </a:rPr>
              <a:t>(	)	</a:t>
            </a:r>
            <a:r>
              <a:rPr sz="2200" spc="-5" dirty="0">
                <a:latin typeface="Cambria"/>
                <a:cs typeface="Cambria"/>
              </a:rPr>
              <a:t>–	</a:t>
            </a:r>
            <a:r>
              <a:rPr sz="2200" spc="-15" dirty="0">
                <a:latin typeface="Cambria"/>
                <a:cs typeface="Cambria"/>
              </a:rPr>
              <a:t>Writes	</a:t>
            </a:r>
            <a:r>
              <a:rPr sz="2200" spc="-5" dirty="0">
                <a:latin typeface="Cambria"/>
                <a:cs typeface="Cambria"/>
              </a:rPr>
              <a:t>alphanumeric	</a:t>
            </a:r>
            <a:r>
              <a:rPr sz="2200" spc="-10" dirty="0">
                <a:latin typeface="Cambria"/>
                <a:cs typeface="Cambria"/>
              </a:rPr>
              <a:t>characters	to	Monitor</a:t>
            </a:r>
            <a:endParaRPr sz="2200">
              <a:latin typeface="Cambria"/>
              <a:cs typeface="Cambria"/>
            </a:endParaRPr>
          </a:p>
          <a:p>
            <a:pPr marL="984885">
              <a:lnSpc>
                <a:spcPct val="100000"/>
              </a:lnSpc>
              <a:spcBef>
                <a:spcPts val="1320"/>
              </a:spcBef>
            </a:pPr>
            <a:r>
              <a:rPr sz="2200" spc="-5" dirty="0">
                <a:latin typeface="Cambria"/>
                <a:cs typeface="Cambria"/>
              </a:rPr>
              <a:t>(Output</a:t>
            </a:r>
            <a:r>
              <a:rPr sz="2200" spc="-2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Device)</a:t>
            </a:r>
            <a:endParaRPr sz="2200">
              <a:latin typeface="Cambria"/>
              <a:cs typeface="Cambria"/>
            </a:endParaRPr>
          </a:p>
          <a:p>
            <a:pPr marL="984885" lvl="1" indent="-515620">
              <a:lnSpc>
                <a:spcPct val="100000"/>
              </a:lnSpc>
              <a:spcBef>
                <a:spcPts val="1320"/>
              </a:spcBef>
              <a:buAutoNum type="romanLcPeriod" startAt="2"/>
              <a:tabLst>
                <a:tab pos="984885" algn="l"/>
                <a:tab pos="985519" algn="l"/>
              </a:tabLst>
            </a:pPr>
            <a:r>
              <a:rPr sz="2200" b="1" spc="-10" dirty="0">
                <a:solidFill>
                  <a:srgbClr val="C00000"/>
                </a:solidFill>
                <a:latin typeface="Cambria"/>
                <a:cs typeface="Cambria"/>
              </a:rPr>
              <a:t>putchar</a:t>
            </a:r>
            <a:r>
              <a:rPr sz="2200" b="1" spc="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b="1" spc="-5" dirty="0">
                <a:solidFill>
                  <a:srgbClr val="C00000"/>
                </a:solidFill>
                <a:latin typeface="Cambria"/>
                <a:cs typeface="Cambria"/>
              </a:rPr>
              <a:t>(</a:t>
            </a:r>
            <a:r>
              <a:rPr sz="2200" b="1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b="1" spc="-5" dirty="0">
                <a:solidFill>
                  <a:srgbClr val="C00000"/>
                </a:solidFill>
                <a:latin typeface="Cambria"/>
                <a:cs typeface="Cambria"/>
              </a:rPr>
              <a:t>)</a:t>
            </a:r>
            <a:r>
              <a:rPr sz="2200" b="1" spc="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–</a:t>
            </a:r>
            <a:r>
              <a:rPr sz="220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Prints</a:t>
            </a:r>
            <a:r>
              <a:rPr sz="2200" spc="2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one</a:t>
            </a:r>
            <a:r>
              <a:rPr sz="220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character</a:t>
            </a:r>
            <a:r>
              <a:rPr sz="2200" spc="4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at</a:t>
            </a:r>
            <a:r>
              <a:rPr sz="220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a</a:t>
            </a:r>
            <a:r>
              <a:rPr sz="2200" spc="1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time</a:t>
            </a:r>
            <a:endParaRPr sz="2200">
              <a:latin typeface="Cambria"/>
              <a:cs typeface="Cambria"/>
            </a:endParaRPr>
          </a:p>
          <a:p>
            <a:pPr marL="984885" lvl="1" indent="-515620">
              <a:lnSpc>
                <a:spcPct val="100000"/>
              </a:lnSpc>
              <a:spcBef>
                <a:spcPts val="1320"/>
              </a:spcBef>
              <a:buAutoNum type="romanLcPeriod" startAt="2"/>
              <a:tabLst>
                <a:tab pos="984885" algn="l"/>
                <a:tab pos="985519" algn="l"/>
              </a:tabLst>
            </a:pPr>
            <a:r>
              <a:rPr sz="2200" b="1" spc="-10" dirty="0">
                <a:solidFill>
                  <a:srgbClr val="C00000"/>
                </a:solidFill>
                <a:latin typeface="Cambria"/>
                <a:cs typeface="Cambria"/>
              </a:rPr>
              <a:t>puts</a:t>
            </a:r>
            <a:r>
              <a:rPr sz="2200" b="1" spc="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b="1" spc="-5" dirty="0">
                <a:solidFill>
                  <a:srgbClr val="C00000"/>
                </a:solidFill>
                <a:latin typeface="Cambria"/>
                <a:cs typeface="Cambria"/>
              </a:rPr>
              <a:t>(</a:t>
            </a:r>
            <a:r>
              <a:rPr sz="2200" b="1" spc="1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b="1" spc="-5" dirty="0">
                <a:solidFill>
                  <a:srgbClr val="C00000"/>
                </a:solidFill>
                <a:latin typeface="Cambria"/>
                <a:cs typeface="Cambria"/>
              </a:rPr>
              <a:t>)</a:t>
            </a:r>
            <a:r>
              <a:rPr sz="2200" b="1" spc="1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–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Prints</a:t>
            </a:r>
            <a:r>
              <a:rPr sz="2200" spc="2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a</a:t>
            </a:r>
            <a:r>
              <a:rPr sz="220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String</a:t>
            </a:r>
            <a:r>
              <a:rPr sz="2200" spc="10" dirty="0"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to</a:t>
            </a:r>
            <a:r>
              <a:rPr sz="2200" spc="2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Monitor</a:t>
            </a:r>
            <a:r>
              <a:rPr sz="2200" spc="1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(Output</a:t>
            </a:r>
            <a:r>
              <a:rPr sz="2200" spc="2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Device)</a:t>
            </a:r>
            <a:endParaRPr sz="22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SRM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5326" y="188607"/>
            <a:ext cx="1040815" cy="106765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83540" y="549605"/>
            <a:ext cx="8225155" cy="45154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5100" algn="ctr">
              <a:lnSpc>
                <a:spcPct val="100000"/>
              </a:lnSpc>
              <a:spcBef>
                <a:spcPts val="105"/>
              </a:spcBef>
            </a:pPr>
            <a:r>
              <a:rPr sz="2600" b="1" spc="-5" dirty="0">
                <a:solidFill>
                  <a:srgbClr val="C00000"/>
                </a:solidFill>
                <a:latin typeface="Perpetua"/>
                <a:cs typeface="Perpetua"/>
              </a:rPr>
              <a:t>INS</a:t>
            </a:r>
            <a:r>
              <a:rPr sz="2600" b="1" spc="-15" dirty="0">
                <a:solidFill>
                  <a:srgbClr val="C00000"/>
                </a:solidFill>
                <a:latin typeface="Perpetua"/>
                <a:cs typeface="Perpetua"/>
              </a:rPr>
              <a:t>T</a:t>
            </a:r>
            <a:r>
              <a:rPr sz="2600" b="1" spc="-5" dirty="0">
                <a:solidFill>
                  <a:srgbClr val="C00000"/>
                </a:solidFill>
                <a:latin typeface="Perpetua"/>
                <a:cs typeface="Perpetua"/>
              </a:rPr>
              <a:t>IT</a:t>
            </a:r>
            <a:r>
              <a:rPr sz="2600" b="1" spc="-10" dirty="0">
                <a:solidFill>
                  <a:srgbClr val="C00000"/>
                </a:solidFill>
                <a:latin typeface="Perpetua"/>
                <a:cs typeface="Perpetua"/>
              </a:rPr>
              <a:t>U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TE</a:t>
            </a:r>
            <a:r>
              <a:rPr sz="2600" b="1" spc="-10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Perpetua"/>
                <a:cs typeface="Perpetua"/>
              </a:rPr>
              <a:t>O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F</a:t>
            </a:r>
            <a:r>
              <a:rPr sz="2600" b="1" spc="5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SCIENCE</a:t>
            </a:r>
            <a:r>
              <a:rPr sz="2600" b="1" spc="-140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AND</a:t>
            </a:r>
            <a:r>
              <a:rPr sz="2600" b="1" spc="-310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TECHNOLOG</a:t>
            </a:r>
            <a:r>
              <a:rPr sz="2600" b="1" spc="-285" dirty="0">
                <a:solidFill>
                  <a:srgbClr val="C00000"/>
                </a:solidFill>
                <a:latin typeface="Perpetua"/>
                <a:cs typeface="Perpetua"/>
              </a:rPr>
              <a:t>Y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,</a:t>
            </a:r>
            <a:endParaRPr sz="2600">
              <a:latin typeface="Perpetua"/>
              <a:cs typeface="Perpetua"/>
            </a:endParaRPr>
          </a:p>
          <a:p>
            <a:pPr marL="165735" algn="ctr">
              <a:lnSpc>
                <a:spcPct val="100000"/>
              </a:lnSpc>
              <a:spcBef>
                <a:spcPts val="30"/>
              </a:spcBef>
            </a:pPr>
            <a:r>
              <a:rPr sz="2400" b="1" spc="-10" dirty="0">
                <a:solidFill>
                  <a:srgbClr val="C00000"/>
                </a:solidFill>
                <a:latin typeface="Perpetua"/>
                <a:cs typeface="Perpetua"/>
              </a:rPr>
              <a:t>CHENNAI.</a:t>
            </a:r>
            <a:endParaRPr sz="2400">
              <a:latin typeface="Perpetua"/>
              <a:cs typeface="Perpetua"/>
            </a:endParaRPr>
          </a:p>
          <a:p>
            <a:pPr marL="12700">
              <a:lnSpc>
                <a:spcPct val="100000"/>
              </a:lnSpc>
              <a:spcBef>
                <a:spcPts val="1735"/>
              </a:spcBef>
            </a:pPr>
            <a:r>
              <a:rPr sz="2800" b="1" spc="-5" dirty="0">
                <a:solidFill>
                  <a:srgbClr val="336600"/>
                </a:solidFill>
                <a:latin typeface="Cambria"/>
                <a:cs typeface="Cambria"/>
              </a:rPr>
              <a:t>1.</a:t>
            </a:r>
            <a:r>
              <a:rPr sz="2800" b="1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spc="-5" dirty="0">
                <a:solidFill>
                  <a:srgbClr val="336600"/>
                </a:solidFill>
                <a:latin typeface="Cambria"/>
                <a:cs typeface="Cambria"/>
              </a:rPr>
              <a:t>16 </a:t>
            </a:r>
            <a:r>
              <a:rPr sz="2800" b="1" spc="-10" dirty="0">
                <a:solidFill>
                  <a:srgbClr val="336600"/>
                </a:solidFill>
                <a:latin typeface="Cambria"/>
                <a:cs typeface="Cambria"/>
              </a:rPr>
              <a:t>Single</a:t>
            </a:r>
            <a:r>
              <a:rPr sz="2800" b="1" spc="-15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spc="-5" dirty="0">
                <a:solidFill>
                  <a:srgbClr val="336600"/>
                </a:solidFill>
                <a:latin typeface="Cambria"/>
                <a:cs typeface="Cambria"/>
              </a:rPr>
              <a:t>Line</a:t>
            </a:r>
            <a:r>
              <a:rPr sz="2800" b="1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spc="-5" dirty="0">
                <a:solidFill>
                  <a:srgbClr val="336600"/>
                </a:solidFill>
                <a:latin typeface="Cambria"/>
                <a:cs typeface="Cambria"/>
              </a:rPr>
              <a:t>and </a:t>
            </a:r>
            <a:r>
              <a:rPr sz="2800" b="1" spc="-10" dirty="0">
                <a:solidFill>
                  <a:srgbClr val="336600"/>
                </a:solidFill>
                <a:latin typeface="Cambria"/>
                <a:cs typeface="Cambria"/>
              </a:rPr>
              <a:t>Multiline</a:t>
            </a:r>
            <a:r>
              <a:rPr sz="2800" b="1" spc="5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spc="-10" dirty="0">
                <a:solidFill>
                  <a:srgbClr val="336600"/>
                </a:solidFill>
                <a:latin typeface="Cambria"/>
                <a:cs typeface="Cambria"/>
              </a:rPr>
              <a:t>Comments</a:t>
            </a:r>
            <a:endParaRPr sz="2800">
              <a:latin typeface="Cambria"/>
              <a:cs typeface="Cambria"/>
            </a:endParaRPr>
          </a:p>
          <a:p>
            <a:pPr marL="469900" indent="-457834">
              <a:lnSpc>
                <a:spcPct val="100000"/>
              </a:lnSpc>
              <a:spcBef>
                <a:spcPts val="1780"/>
              </a:spcBef>
              <a:buFont typeface="Wingdings"/>
              <a:buChar char=""/>
              <a:tabLst>
                <a:tab pos="469900" algn="l"/>
                <a:tab pos="470534" algn="l"/>
              </a:tabLst>
            </a:pPr>
            <a:r>
              <a:rPr sz="2200" b="1" spc="-10" dirty="0">
                <a:solidFill>
                  <a:srgbClr val="C00000"/>
                </a:solidFill>
                <a:latin typeface="Cambria"/>
                <a:cs typeface="Cambria"/>
              </a:rPr>
              <a:t>Comment</a:t>
            </a:r>
            <a:r>
              <a:rPr sz="2200" b="1" spc="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b="1" spc="-5" dirty="0">
                <a:solidFill>
                  <a:srgbClr val="C00000"/>
                </a:solidFill>
                <a:latin typeface="Cambria"/>
                <a:cs typeface="Cambria"/>
              </a:rPr>
              <a:t>–</a:t>
            </a:r>
            <a:r>
              <a:rPr sz="2200" b="1" spc="-1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b="1" spc="-5" dirty="0">
                <a:solidFill>
                  <a:srgbClr val="C00000"/>
                </a:solidFill>
                <a:latin typeface="Cambria"/>
                <a:cs typeface="Cambria"/>
              </a:rPr>
              <a:t>Definition</a:t>
            </a:r>
            <a:endParaRPr sz="2200">
              <a:latin typeface="Cambria"/>
              <a:cs typeface="Cambria"/>
            </a:endParaRPr>
          </a:p>
          <a:p>
            <a:pPr marL="927100" lvl="1" indent="-457834">
              <a:lnSpc>
                <a:spcPct val="100000"/>
              </a:lnSpc>
              <a:spcBef>
                <a:spcPts val="1320"/>
              </a:spcBef>
              <a:buFont typeface="Wingdings"/>
              <a:buChar char=""/>
              <a:tabLst>
                <a:tab pos="927100" algn="l"/>
                <a:tab pos="927735" algn="l"/>
              </a:tabLst>
            </a:pPr>
            <a:r>
              <a:rPr sz="2200" spc="-5" dirty="0">
                <a:latin typeface="Cambria"/>
                <a:cs typeface="Cambria"/>
              </a:rPr>
              <a:t>Used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to</a:t>
            </a:r>
            <a:r>
              <a:rPr sz="2200" spc="15" dirty="0"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provide</a:t>
            </a:r>
            <a:r>
              <a:rPr sz="2200" spc="2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information</a:t>
            </a:r>
            <a:r>
              <a:rPr sz="2200" spc="1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about</a:t>
            </a:r>
            <a:r>
              <a:rPr sz="2200" spc="2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lines</a:t>
            </a:r>
            <a:r>
              <a:rPr sz="2200" spc="1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of</a:t>
            </a:r>
            <a:r>
              <a:rPr sz="220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code</a:t>
            </a:r>
            <a:endParaRPr sz="2200">
              <a:latin typeface="Cambria"/>
              <a:cs typeface="Cambria"/>
            </a:endParaRPr>
          </a:p>
          <a:p>
            <a:pPr marL="927100" lvl="1" indent="-457834">
              <a:lnSpc>
                <a:spcPct val="100000"/>
              </a:lnSpc>
              <a:spcBef>
                <a:spcPts val="1320"/>
              </a:spcBef>
              <a:buFont typeface="Wingdings"/>
              <a:buChar char=""/>
              <a:tabLst>
                <a:tab pos="927100" algn="l"/>
                <a:tab pos="927735" algn="l"/>
              </a:tabLst>
            </a:pPr>
            <a:r>
              <a:rPr sz="2200" spc="-15" dirty="0">
                <a:latin typeface="Cambria"/>
                <a:cs typeface="Cambria"/>
              </a:rPr>
              <a:t>Provide</a:t>
            </a:r>
            <a:r>
              <a:rPr sz="2200" spc="2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clarity</a:t>
            </a:r>
            <a:r>
              <a:rPr sz="2200" spc="30" dirty="0"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to</a:t>
            </a:r>
            <a:r>
              <a:rPr sz="220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the</a:t>
            </a:r>
            <a:r>
              <a:rPr sz="2200" spc="1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C</a:t>
            </a:r>
            <a:r>
              <a:rPr sz="2200" spc="-10" dirty="0">
                <a:latin typeface="Cambria"/>
                <a:cs typeface="Cambria"/>
              </a:rPr>
              <a:t> source</a:t>
            </a:r>
            <a:r>
              <a:rPr sz="2200" spc="1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code</a:t>
            </a:r>
            <a:endParaRPr sz="2200">
              <a:latin typeface="Cambria"/>
              <a:cs typeface="Cambria"/>
            </a:endParaRPr>
          </a:p>
          <a:p>
            <a:pPr marL="927100" lvl="1" indent="-457834">
              <a:lnSpc>
                <a:spcPct val="100000"/>
              </a:lnSpc>
              <a:spcBef>
                <a:spcPts val="1325"/>
              </a:spcBef>
              <a:buFont typeface="Wingdings"/>
              <a:buChar char=""/>
              <a:tabLst>
                <a:tab pos="927100" algn="l"/>
                <a:tab pos="927735" algn="l"/>
                <a:tab pos="1900555" algn="l"/>
                <a:tab pos="2839720" algn="l"/>
                <a:tab pos="3246755" algn="l"/>
                <a:tab pos="4143375" algn="l"/>
                <a:tab pos="5692140" algn="l"/>
                <a:tab pos="6458585" algn="l"/>
                <a:tab pos="7013575" algn="l"/>
                <a:tab pos="7743825" algn="l"/>
              </a:tabLst>
            </a:pPr>
            <a:r>
              <a:rPr sz="2200" spc="-10" dirty="0">
                <a:latin typeface="Cambria"/>
                <a:cs typeface="Cambria"/>
              </a:rPr>
              <a:t>Al</a:t>
            </a:r>
            <a:r>
              <a:rPr sz="2200" spc="-5" dirty="0">
                <a:latin typeface="Cambria"/>
                <a:cs typeface="Cambria"/>
              </a:rPr>
              <a:t>l</a:t>
            </a:r>
            <a:r>
              <a:rPr sz="2200" spc="-20" dirty="0">
                <a:latin typeface="Cambria"/>
                <a:cs typeface="Cambria"/>
              </a:rPr>
              <a:t>o</a:t>
            </a:r>
            <a:r>
              <a:rPr sz="2200" spc="-30" dirty="0">
                <a:latin typeface="Cambria"/>
                <a:cs typeface="Cambria"/>
              </a:rPr>
              <a:t>w</a:t>
            </a:r>
            <a:r>
              <a:rPr sz="2200" spc="-5" dirty="0">
                <a:latin typeface="Cambria"/>
                <a:cs typeface="Cambria"/>
              </a:rPr>
              <a:t>s</a:t>
            </a:r>
            <a:r>
              <a:rPr sz="2200" dirty="0">
                <a:latin typeface="Cambria"/>
                <a:cs typeface="Cambria"/>
              </a:rPr>
              <a:t>	</a:t>
            </a:r>
            <a:r>
              <a:rPr sz="2200" spc="-5" dirty="0">
                <a:latin typeface="Cambria"/>
                <a:cs typeface="Cambria"/>
              </a:rPr>
              <a:t>ot</a:t>
            </a:r>
            <a:r>
              <a:rPr sz="2200" dirty="0">
                <a:latin typeface="Cambria"/>
                <a:cs typeface="Cambria"/>
              </a:rPr>
              <a:t>h</a:t>
            </a:r>
            <a:r>
              <a:rPr sz="2200" spc="-5" dirty="0">
                <a:latin typeface="Cambria"/>
                <a:cs typeface="Cambria"/>
              </a:rPr>
              <a:t>ers</a:t>
            </a:r>
            <a:r>
              <a:rPr sz="2200" dirty="0">
                <a:latin typeface="Cambria"/>
                <a:cs typeface="Cambria"/>
              </a:rPr>
              <a:t>	</a:t>
            </a:r>
            <a:r>
              <a:rPr sz="2200" spc="-30" dirty="0">
                <a:latin typeface="Cambria"/>
                <a:cs typeface="Cambria"/>
              </a:rPr>
              <a:t>t</a:t>
            </a:r>
            <a:r>
              <a:rPr sz="2200" spc="-5" dirty="0">
                <a:latin typeface="Cambria"/>
                <a:cs typeface="Cambria"/>
              </a:rPr>
              <a:t>o</a:t>
            </a:r>
            <a:r>
              <a:rPr sz="2200" dirty="0">
                <a:latin typeface="Cambria"/>
                <a:cs typeface="Cambria"/>
              </a:rPr>
              <a:t>	</a:t>
            </a:r>
            <a:r>
              <a:rPr sz="2200" spc="-10" dirty="0">
                <a:latin typeface="Cambria"/>
                <a:cs typeface="Cambria"/>
              </a:rPr>
              <a:t>be</a:t>
            </a:r>
            <a:r>
              <a:rPr sz="2200" spc="5" dirty="0">
                <a:latin typeface="Cambria"/>
                <a:cs typeface="Cambria"/>
              </a:rPr>
              <a:t>t</a:t>
            </a:r>
            <a:r>
              <a:rPr sz="2200" spc="-30" dirty="0">
                <a:latin typeface="Cambria"/>
                <a:cs typeface="Cambria"/>
              </a:rPr>
              <a:t>t</a:t>
            </a:r>
            <a:r>
              <a:rPr sz="2200" spc="-5" dirty="0">
                <a:latin typeface="Cambria"/>
                <a:cs typeface="Cambria"/>
              </a:rPr>
              <a:t>er</a:t>
            </a:r>
            <a:r>
              <a:rPr sz="2200" dirty="0">
                <a:latin typeface="Cambria"/>
                <a:cs typeface="Cambria"/>
              </a:rPr>
              <a:t>	</a:t>
            </a:r>
            <a:r>
              <a:rPr sz="2200" spc="-10" dirty="0">
                <a:latin typeface="Cambria"/>
                <a:cs typeface="Cambria"/>
              </a:rPr>
              <a:t>un</a:t>
            </a:r>
            <a:r>
              <a:rPr sz="2200" dirty="0">
                <a:latin typeface="Cambria"/>
                <a:cs typeface="Cambria"/>
              </a:rPr>
              <a:t>d</a:t>
            </a:r>
            <a:r>
              <a:rPr sz="2200" spc="-5" dirty="0">
                <a:latin typeface="Cambria"/>
                <a:cs typeface="Cambria"/>
              </a:rPr>
              <a:t>ers</a:t>
            </a:r>
            <a:r>
              <a:rPr sz="2200" spc="5" dirty="0">
                <a:latin typeface="Cambria"/>
                <a:cs typeface="Cambria"/>
              </a:rPr>
              <a:t>t</a:t>
            </a:r>
            <a:r>
              <a:rPr sz="2200" spc="-10" dirty="0">
                <a:latin typeface="Cambria"/>
                <a:cs typeface="Cambria"/>
              </a:rPr>
              <a:t>a</a:t>
            </a:r>
            <a:r>
              <a:rPr sz="2200" spc="-15" dirty="0">
                <a:latin typeface="Cambria"/>
                <a:cs typeface="Cambria"/>
              </a:rPr>
              <a:t>n</a:t>
            </a:r>
            <a:r>
              <a:rPr sz="2200" spc="-5" dirty="0">
                <a:latin typeface="Cambria"/>
                <a:cs typeface="Cambria"/>
              </a:rPr>
              <a:t>d</a:t>
            </a:r>
            <a:r>
              <a:rPr sz="2200" dirty="0">
                <a:latin typeface="Cambria"/>
                <a:cs typeface="Cambria"/>
              </a:rPr>
              <a:t>	</a:t>
            </a:r>
            <a:r>
              <a:rPr sz="2200" spc="-30" dirty="0">
                <a:latin typeface="Cambria"/>
                <a:cs typeface="Cambria"/>
              </a:rPr>
              <a:t>w</a:t>
            </a:r>
            <a:r>
              <a:rPr sz="2200" spc="-5" dirty="0">
                <a:latin typeface="Cambria"/>
                <a:cs typeface="Cambria"/>
              </a:rPr>
              <a:t>hat</a:t>
            </a:r>
            <a:r>
              <a:rPr sz="2200" dirty="0">
                <a:latin typeface="Cambria"/>
                <a:cs typeface="Cambria"/>
              </a:rPr>
              <a:t>	</a:t>
            </a:r>
            <a:r>
              <a:rPr sz="2200" spc="-10" dirty="0">
                <a:latin typeface="Cambria"/>
                <a:cs typeface="Cambria"/>
              </a:rPr>
              <a:t>t</a:t>
            </a:r>
            <a:r>
              <a:rPr sz="2200" dirty="0">
                <a:latin typeface="Cambria"/>
                <a:cs typeface="Cambria"/>
              </a:rPr>
              <a:t>h</a:t>
            </a:r>
            <a:r>
              <a:rPr sz="2200" spc="-5" dirty="0">
                <a:latin typeface="Cambria"/>
                <a:cs typeface="Cambria"/>
              </a:rPr>
              <a:t>e</a:t>
            </a:r>
            <a:r>
              <a:rPr sz="2200" dirty="0">
                <a:latin typeface="Cambria"/>
                <a:cs typeface="Cambria"/>
              </a:rPr>
              <a:t>	</a:t>
            </a:r>
            <a:r>
              <a:rPr sz="2200" spc="-5" dirty="0">
                <a:latin typeface="Cambria"/>
                <a:cs typeface="Cambria"/>
              </a:rPr>
              <a:t>code</a:t>
            </a:r>
            <a:r>
              <a:rPr sz="2200" dirty="0">
                <a:latin typeface="Cambria"/>
                <a:cs typeface="Cambria"/>
              </a:rPr>
              <a:t>	</a:t>
            </a:r>
            <a:r>
              <a:rPr sz="2200" spc="-40" dirty="0">
                <a:latin typeface="Cambria"/>
                <a:cs typeface="Cambria"/>
              </a:rPr>
              <a:t>w</a:t>
            </a:r>
            <a:r>
              <a:rPr sz="2200" spc="-10" dirty="0">
                <a:latin typeface="Cambria"/>
                <a:cs typeface="Cambria"/>
              </a:rPr>
              <a:t>as</a:t>
            </a:r>
            <a:endParaRPr sz="2200">
              <a:latin typeface="Cambria"/>
              <a:cs typeface="Cambria"/>
            </a:endParaRPr>
          </a:p>
          <a:p>
            <a:pPr marL="927100">
              <a:lnSpc>
                <a:spcPct val="100000"/>
              </a:lnSpc>
              <a:spcBef>
                <a:spcPts val="1320"/>
              </a:spcBef>
            </a:pPr>
            <a:r>
              <a:rPr sz="2200" spc="-5" dirty="0">
                <a:latin typeface="Cambria"/>
                <a:cs typeface="Cambria"/>
              </a:rPr>
              <a:t>intended</a:t>
            </a:r>
            <a:r>
              <a:rPr sz="2200" spc="-10" dirty="0">
                <a:latin typeface="Cambria"/>
                <a:cs typeface="Cambria"/>
              </a:rPr>
              <a:t> </a:t>
            </a:r>
            <a:r>
              <a:rPr sz="2200" spc="-30" dirty="0">
                <a:latin typeface="Cambria"/>
                <a:cs typeface="Cambria"/>
              </a:rPr>
              <a:t>to</a:t>
            </a:r>
            <a:endParaRPr sz="2200">
              <a:latin typeface="Cambria"/>
              <a:cs typeface="Cambria"/>
            </a:endParaRPr>
          </a:p>
          <a:p>
            <a:pPr marL="927100" lvl="1" indent="-457834">
              <a:lnSpc>
                <a:spcPct val="100000"/>
              </a:lnSpc>
              <a:spcBef>
                <a:spcPts val="1320"/>
              </a:spcBef>
              <a:buFont typeface="Wingdings"/>
              <a:buChar char=""/>
              <a:tabLst>
                <a:tab pos="927100" algn="l"/>
                <a:tab pos="927735" algn="l"/>
              </a:tabLst>
            </a:pPr>
            <a:r>
              <a:rPr sz="2200" spc="-5" dirty="0">
                <a:latin typeface="Cambria"/>
                <a:cs typeface="Cambria"/>
              </a:rPr>
              <a:t>Helps</a:t>
            </a:r>
            <a:r>
              <a:rPr sz="220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in</a:t>
            </a:r>
            <a:r>
              <a:rPr sz="220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debugging</a:t>
            </a:r>
            <a:r>
              <a:rPr sz="2200" spc="3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the</a:t>
            </a:r>
            <a:r>
              <a:rPr sz="220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code</a:t>
            </a:r>
            <a:endParaRPr sz="22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10578" y="5207965"/>
            <a:ext cx="169735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420495" algn="l"/>
              </a:tabLst>
            </a:pPr>
            <a:r>
              <a:rPr sz="2200" spc="-5" dirty="0">
                <a:latin typeface="Cambria"/>
                <a:cs typeface="Cambria"/>
              </a:rPr>
              <a:t>h</a:t>
            </a:r>
            <a:r>
              <a:rPr sz="2200" dirty="0">
                <a:latin typeface="Cambria"/>
                <a:cs typeface="Cambria"/>
              </a:rPr>
              <a:t>u</a:t>
            </a:r>
            <a:r>
              <a:rPr sz="2200" spc="-10" dirty="0">
                <a:latin typeface="Cambria"/>
                <a:cs typeface="Cambria"/>
              </a:rPr>
              <a:t>nd</a:t>
            </a:r>
            <a:r>
              <a:rPr sz="2200" spc="-40" dirty="0">
                <a:latin typeface="Cambria"/>
                <a:cs typeface="Cambria"/>
              </a:rPr>
              <a:t>r</a:t>
            </a:r>
            <a:r>
              <a:rPr sz="2200" spc="-5" dirty="0">
                <a:latin typeface="Cambria"/>
                <a:cs typeface="Cambria"/>
              </a:rPr>
              <a:t>eds</a:t>
            </a:r>
            <a:r>
              <a:rPr sz="2200" dirty="0">
                <a:latin typeface="Cambria"/>
                <a:cs typeface="Cambria"/>
              </a:rPr>
              <a:t>	</a:t>
            </a:r>
            <a:r>
              <a:rPr sz="2200" spc="-10" dirty="0">
                <a:latin typeface="Cambria"/>
                <a:cs typeface="Cambria"/>
              </a:rPr>
              <a:t>or</a:t>
            </a:r>
            <a:endParaRPr sz="22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41044" y="5039643"/>
            <a:ext cx="5829300" cy="1534795"/>
          </a:xfrm>
          <a:prstGeom prst="rect">
            <a:avLst/>
          </a:prstGeom>
        </p:spPr>
        <p:txBody>
          <a:bodyPr vert="horz" wrap="square" lIns="0" tIns="180340" rIns="0" bIns="0" rtlCol="0">
            <a:spAutoFit/>
          </a:bodyPr>
          <a:lstStyle/>
          <a:p>
            <a:pPr marL="469265" indent="-457200">
              <a:lnSpc>
                <a:spcPct val="100000"/>
              </a:lnSpc>
              <a:spcBef>
                <a:spcPts val="1420"/>
              </a:spcBef>
              <a:buFont typeface="Wingdings"/>
              <a:buChar char=""/>
              <a:tabLst>
                <a:tab pos="469265" algn="l"/>
                <a:tab pos="469900" algn="l"/>
                <a:tab pos="1958975" algn="l"/>
                <a:tab pos="2455545" algn="l"/>
                <a:tab pos="3321685" algn="l"/>
                <a:tab pos="4552950" algn="l"/>
              </a:tabLst>
            </a:pPr>
            <a:r>
              <a:rPr sz="2200" spc="-5" dirty="0">
                <a:latin typeface="Cambria"/>
                <a:cs typeface="Cambria"/>
              </a:rPr>
              <a:t>Important	in	large	projects	containing</a:t>
            </a:r>
            <a:endParaRPr sz="2200">
              <a:latin typeface="Cambria"/>
              <a:cs typeface="Cambria"/>
            </a:endParaRPr>
          </a:p>
          <a:p>
            <a:pPr marL="469265">
              <a:lnSpc>
                <a:spcPct val="100000"/>
              </a:lnSpc>
              <a:spcBef>
                <a:spcPts val="1320"/>
              </a:spcBef>
            </a:pPr>
            <a:r>
              <a:rPr sz="2200" spc="-10" dirty="0">
                <a:latin typeface="Cambria"/>
                <a:cs typeface="Cambria"/>
              </a:rPr>
              <a:t>thousands</a:t>
            </a:r>
            <a:r>
              <a:rPr sz="2200" spc="3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of </a:t>
            </a:r>
            <a:r>
              <a:rPr sz="2200" spc="-10" dirty="0">
                <a:latin typeface="Cambria"/>
                <a:cs typeface="Cambria"/>
              </a:rPr>
              <a:t>lines</a:t>
            </a:r>
            <a:r>
              <a:rPr sz="2200" spc="1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of </a:t>
            </a:r>
            <a:r>
              <a:rPr sz="2200" spc="-10" dirty="0">
                <a:latin typeface="Cambria"/>
                <a:cs typeface="Cambria"/>
              </a:rPr>
              <a:t>source</a:t>
            </a:r>
            <a:r>
              <a:rPr sz="2200" spc="1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code</a:t>
            </a:r>
            <a:endParaRPr sz="2200">
              <a:latin typeface="Cambria"/>
              <a:cs typeface="Cambria"/>
            </a:endParaRPr>
          </a:p>
          <a:p>
            <a:pPr marL="469265" indent="-457200">
              <a:lnSpc>
                <a:spcPct val="100000"/>
              </a:lnSpc>
              <a:spcBef>
                <a:spcPts val="1320"/>
              </a:spcBef>
              <a:buFont typeface="Wingdings"/>
              <a:buChar char=""/>
              <a:tabLst>
                <a:tab pos="469265" algn="l"/>
                <a:tab pos="469900" algn="l"/>
              </a:tabLst>
            </a:pPr>
            <a:r>
              <a:rPr sz="2200" spc="-15" dirty="0">
                <a:latin typeface="Cambria"/>
                <a:cs typeface="Cambria"/>
              </a:rPr>
              <a:t>Types</a:t>
            </a:r>
            <a:r>
              <a:rPr sz="2200" spc="2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–</a:t>
            </a:r>
            <a:r>
              <a:rPr sz="220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Single</a:t>
            </a:r>
            <a:r>
              <a:rPr sz="2200" spc="2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line</a:t>
            </a:r>
            <a:r>
              <a:rPr sz="2200" spc="1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and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multiline</a:t>
            </a:r>
            <a:r>
              <a:rPr sz="2200" spc="1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comment</a:t>
            </a:r>
            <a:endParaRPr sz="22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SRM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5326" y="188607"/>
            <a:ext cx="1040815" cy="106765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83540" y="549605"/>
            <a:ext cx="8054340" cy="25038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5280" algn="ctr">
              <a:lnSpc>
                <a:spcPct val="100000"/>
              </a:lnSpc>
              <a:spcBef>
                <a:spcPts val="105"/>
              </a:spcBef>
            </a:pPr>
            <a:r>
              <a:rPr sz="2600" b="1" spc="-5" dirty="0">
                <a:solidFill>
                  <a:srgbClr val="C00000"/>
                </a:solidFill>
                <a:latin typeface="Perpetua"/>
                <a:cs typeface="Perpetua"/>
              </a:rPr>
              <a:t>INS</a:t>
            </a:r>
            <a:r>
              <a:rPr sz="2600" b="1" spc="-15" dirty="0">
                <a:solidFill>
                  <a:srgbClr val="C00000"/>
                </a:solidFill>
                <a:latin typeface="Perpetua"/>
                <a:cs typeface="Perpetua"/>
              </a:rPr>
              <a:t>T</a:t>
            </a:r>
            <a:r>
              <a:rPr sz="2600" b="1" spc="-5" dirty="0">
                <a:solidFill>
                  <a:srgbClr val="C00000"/>
                </a:solidFill>
                <a:latin typeface="Perpetua"/>
                <a:cs typeface="Perpetua"/>
              </a:rPr>
              <a:t>IT</a:t>
            </a:r>
            <a:r>
              <a:rPr sz="2600" b="1" spc="-10" dirty="0">
                <a:solidFill>
                  <a:srgbClr val="C00000"/>
                </a:solidFill>
                <a:latin typeface="Perpetua"/>
                <a:cs typeface="Perpetua"/>
              </a:rPr>
              <a:t>U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TE</a:t>
            </a:r>
            <a:r>
              <a:rPr sz="2600" b="1" spc="-10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Perpetua"/>
                <a:cs typeface="Perpetua"/>
              </a:rPr>
              <a:t>O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F</a:t>
            </a:r>
            <a:r>
              <a:rPr sz="2600" b="1" spc="5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SCIENCE</a:t>
            </a:r>
            <a:r>
              <a:rPr sz="2600" b="1" spc="-140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AND</a:t>
            </a:r>
            <a:r>
              <a:rPr sz="2600" b="1" spc="-310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TECHNOLOG</a:t>
            </a:r>
            <a:r>
              <a:rPr sz="2600" b="1" spc="-285" dirty="0">
                <a:solidFill>
                  <a:srgbClr val="C00000"/>
                </a:solidFill>
                <a:latin typeface="Perpetua"/>
                <a:cs typeface="Perpetua"/>
              </a:rPr>
              <a:t>Y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,</a:t>
            </a:r>
            <a:endParaRPr sz="2600">
              <a:latin typeface="Perpetua"/>
              <a:cs typeface="Perpetua"/>
            </a:endParaRPr>
          </a:p>
          <a:p>
            <a:pPr marL="336550" algn="ctr">
              <a:lnSpc>
                <a:spcPct val="100000"/>
              </a:lnSpc>
              <a:spcBef>
                <a:spcPts val="30"/>
              </a:spcBef>
            </a:pPr>
            <a:r>
              <a:rPr sz="2400" b="1" spc="-10" dirty="0">
                <a:solidFill>
                  <a:srgbClr val="C00000"/>
                </a:solidFill>
                <a:latin typeface="Perpetua"/>
                <a:cs typeface="Perpetua"/>
              </a:rPr>
              <a:t>CHENNAI.</a:t>
            </a:r>
            <a:endParaRPr sz="2400">
              <a:latin typeface="Perpetua"/>
              <a:cs typeface="Perpetua"/>
            </a:endParaRPr>
          </a:p>
          <a:p>
            <a:pPr marL="12700">
              <a:lnSpc>
                <a:spcPct val="100000"/>
              </a:lnSpc>
              <a:spcBef>
                <a:spcPts val="1735"/>
              </a:spcBef>
            </a:pPr>
            <a:r>
              <a:rPr sz="2800" b="1" spc="-5" dirty="0">
                <a:solidFill>
                  <a:srgbClr val="336600"/>
                </a:solidFill>
                <a:latin typeface="Cambria"/>
                <a:cs typeface="Cambria"/>
              </a:rPr>
              <a:t>1.</a:t>
            </a:r>
            <a:r>
              <a:rPr sz="2800" b="1" spc="5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spc="-5" dirty="0">
                <a:solidFill>
                  <a:srgbClr val="336600"/>
                </a:solidFill>
                <a:latin typeface="Cambria"/>
                <a:cs typeface="Cambria"/>
              </a:rPr>
              <a:t>16 </a:t>
            </a:r>
            <a:r>
              <a:rPr sz="2800" b="1" spc="-10" dirty="0">
                <a:solidFill>
                  <a:srgbClr val="336600"/>
                </a:solidFill>
                <a:latin typeface="Cambria"/>
                <a:cs typeface="Cambria"/>
              </a:rPr>
              <a:t>Single</a:t>
            </a:r>
            <a:r>
              <a:rPr sz="2800" b="1" spc="-15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spc="-5" dirty="0">
                <a:solidFill>
                  <a:srgbClr val="336600"/>
                </a:solidFill>
                <a:latin typeface="Cambria"/>
                <a:cs typeface="Cambria"/>
              </a:rPr>
              <a:t>Line</a:t>
            </a:r>
            <a:r>
              <a:rPr sz="2800" b="1" spc="5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spc="-5" dirty="0">
                <a:solidFill>
                  <a:srgbClr val="336600"/>
                </a:solidFill>
                <a:latin typeface="Cambria"/>
                <a:cs typeface="Cambria"/>
              </a:rPr>
              <a:t>and </a:t>
            </a:r>
            <a:r>
              <a:rPr sz="2800" b="1" spc="-10" dirty="0">
                <a:solidFill>
                  <a:srgbClr val="336600"/>
                </a:solidFill>
                <a:latin typeface="Cambria"/>
                <a:cs typeface="Cambria"/>
              </a:rPr>
              <a:t>Multiline</a:t>
            </a:r>
            <a:r>
              <a:rPr sz="2800" b="1" spc="5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spc="-10" dirty="0">
                <a:solidFill>
                  <a:srgbClr val="336600"/>
                </a:solidFill>
                <a:latin typeface="Cambria"/>
                <a:cs typeface="Cambria"/>
              </a:rPr>
              <a:t>Comments</a:t>
            </a:r>
            <a:r>
              <a:rPr sz="2800" b="1" spc="30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spc="-15" dirty="0">
                <a:solidFill>
                  <a:srgbClr val="336600"/>
                </a:solidFill>
                <a:latin typeface="Cambria"/>
                <a:cs typeface="Cambria"/>
              </a:rPr>
              <a:t>Contd…</a:t>
            </a:r>
            <a:endParaRPr sz="2800">
              <a:latin typeface="Cambria"/>
              <a:cs typeface="Cambria"/>
            </a:endParaRPr>
          </a:p>
          <a:p>
            <a:pPr marL="469900" indent="-457834">
              <a:lnSpc>
                <a:spcPct val="100000"/>
              </a:lnSpc>
              <a:spcBef>
                <a:spcPts val="1780"/>
              </a:spcBef>
              <a:buAutoNum type="alphaLcParenR"/>
              <a:tabLst>
                <a:tab pos="469900" algn="l"/>
                <a:tab pos="470534" algn="l"/>
              </a:tabLst>
            </a:pPr>
            <a:r>
              <a:rPr sz="2200" b="1" spc="-10" dirty="0">
                <a:solidFill>
                  <a:srgbClr val="C00000"/>
                </a:solidFill>
                <a:latin typeface="Cambria"/>
                <a:cs typeface="Cambria"/>
              </a:rPr>
              <a:t>Single</a:t>
            </a:r>
            <a:r>
              <a:rPr sz="2200" b="1" spc="-2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b="1" spc="-5" dirty="0">
                <a:solidFill>
                  <a:srgbClr val="C00000"/>
                </a:solidFill>
                <a:latin typeface="Cambria"/>
                <a:cs typeface="Cambria"/>
              </a:rPr>
              <a:t>Line</a:t>
            </a:r>
            <a:r>
              <a:rPr sz="2200" b="1" spc="-2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b="1" spc="-10" dirty="0">
                <a:solidFill>
                  <a:srgbClr val="C00000"/>
                </a:solidFill>
                <a:latin typeface="Cambria"/>
                <a:cs typeface="Cambria"/>
              </a:rPr>
              <a:t>Comment</a:t>
            </a:r>
            <a:endParaRPr sz="2200">
              <a:latin typeface="Cambria"/>
              <a:cs typeface="Cambria"/>
            </a:endParaRPr>
          </a:p>
          <a:p>
            <a:pPr marL="927100" lvl="1" indent="-457834">
              <a:lnSpc>
                <a:spcPct val="100000"/>
              </a:lnSpc>
              <a:spcBef>
                <a:spcPts val="1320"/>
              </a:spcBef>
              <a:buFont typeface="Wingdings"/>
              <a:buChar char=""/>
              <a:tabLst>
                <a:tab pos="927100" algn="l"/>
                <a:tab pos="927735" algn="l"/>
              </a:tabLst>
            </a:pPr>
            <a:r>
              <a:rPr sz="2200" spc="-15" dirty="0">
                <a:latin typeface="Cambria"/>
                <a:cs typeface="Cambria"/>
              </a:rPr>
              <a:t>Represented</a:t>
            </a:r>
            <a:r>
              <a:rPr sz="2200" spc="35" dirty="0">
                <a:latin typeface="Cambria"/>
                <a:cs typeface="Cambria"/>
              </a:rPr>
              <a:t> </a:t>
            </a:r>
            <a:r>
              <a:rPr sz="2200" spc="-25" dirty="0">
                <a:latin typeface="Cambria"/>
                <a:cs typeface="Cambria"/>
              </a:rPr>
              <a:t>by</a:t>
            </a:r>
            <a:r>
              <a:rPr sz="2200" spc="1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double slash</a:t>
            </a:r>
            <a:r>
              <a:rPr sz="2200" spc="1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\\</a:t>
            </a:r>
            <a:endParaRPr sz="22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35657" y="3356965"/>
            <a:ext cx="4680585" cy="309753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4478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140"/>
              </a:spcBef>
            </a:pPr>
            <a:r>
              <a:rPr sz="2200" spc="-5" dirty="0">
                <a:latin typeface="Cambria"/>
                <a:cs typeface="Cambria"/>
              </a:rPr>
              <a:t>#include&lt;stdio.h&gt;</a:t>
            </a:r>
            <a:endParaRPr sz="2200">
              <a:latin typeface="Cambria"/>
              <a:cs typeface="Cambria"/>
            </a:endParaRPr>
          </a:p>
          <a:p>
            <a:pPr marL="91440">
              <a:lnSpc>
                <a:spcPct val="100000"/>
              </a:lnSpc>
              <a:spcBef>
                <a:spcPts val="1325"/>
              </a:spcBef>
            </a:pPr>
            <a:r>
              <a:rPr sz="2200" b="1" spc="-5" dirty="0">
                <a:latin typeface="Cambria"/>
                <a:cs typeface="Cambria"/>
              </a:rPr>
              <a:t>int</a:t>
            </a:r>
            <a:r>
              <a:rPr sz="2200" b="1" spc="-3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main(</a:t>
            </a:r>
            <a:r>
              <a:rPr sz="2200" spc="-1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){</a:t>
            </a:r>
            <a:endParaRPr sz="2200">
              <a:latin typeface="Cambria"/>
              <a:cs typeface="Cambria"/>
            </a:endParaRPr>
          </a:p>
          <a:p>
            <a:pPr marL="338455" marR="1604010">
              <a:lnSpc>
                <a:spcPct val="150000"/>
              </a:lnSpc>
            </a:pPr>
            <a:r>
              <a:rPr sz="2200" spc="-5" dirty="0">
                <a:latin typeface="Cambria"/>
                <a:cs typeface="Cambria"/>
              </a:rPr>
              <a:t>//printing</a:t>
            </a:r>
            <a:r>
              <a:rPr sz="2200" spc="-6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information </a:t>
            </a:r>
            <a:r>
              <a:rPr sz="2200" spc="-47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printf("Hello</a:t>
            </a:r>
            <a:r>
              <a:rPr sz="2200" spc="1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C");</a:t>
            </a:r>
            <a:endParaRPr sz="2200">
              <a:latin typeface="Cambria"/>
              <a:cs typeface="Cambria"/>
            </a:endParaRPr>
          </a:p>
          <a:p>
            <a:pPr marL="91440">
              <a:lnSpc>
                <a:spcPct val="100000"/>
              </a:lnSpc>
              <a:spcBef>
                <a:spcPts val="1320"/>
              </a:spcBef>
            </a:pPr>
            <a:r>
              <a:rPr sz="2200" b="1" spc="-15" dirty="0">
                <a:latin typeface="Cambria"/>
                <a:cs typeface="Cambria"/>
              </a:rPr>
              <a:t>return</a:t>
            </a:r>
            <a:r>
              <a:rPr sz="2200" b="1" spc="-2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0;</a:t>
            </a:r>
            <a:endParaRPr sz="2200">
              <a:latin typeface="Cambria"/>
              <a:cs typeface="Cambria"/>
            </a:endParaRPr>
          </a:p>
          <a:p>
            <a:pPr marL="91440">
              <a:lnSpc>
                <a:spcPct val="100000"/>
              </a:lnSpc>
              <a:spcBef>
                <a:spcPts val="1320"/>
              </a:spcBef>
            </a:pPr>
            <a:r>
              <a:rPr sz="2200" spc="-5" dirty="0">
                <a:latin typeface="Cambria"/>
                <a:cs typeface="Cambria"/>
              </a:rPr>
              <a:t>}</a:t>
            </a:r>
            <a:endParaRPr sz="22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SRM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5326" y="188607"/>
            <a:ext cx="1040815" cy="106765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83540" y="549605"/>
            <a:ext cx="8054340" cy="25038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5280" algn="ctr">
              <a:lnSpc>
                <a:spcPct val="100000"/>
              </a:lnSpc>
              <a:spcBef>
                <a:spcPts val="105"/>
              </a:spcBef>
            </a:pPr>
            <a:r>
              <a:rPr sz="2600" b="1" spc="-5" dirty="0">
                <a:solidFill>
                  <a:srgbClr val="C00000"/>
                </a:solidFill>
                <a:latin typeface="Perpetua"/>
                <a:cs typeface="Perpetua"/>
              </a:rPr>
              <a:t>INS</a:t>
            </a:r>
            <a:r>
              <a:rPr sz="2600" b="1" spc="-15" dirty="0">
                <a:solidFill>
                  <a:srgbClr val="C00000"/>
                </a:solidFill>
                <a:latin typeface="Perpetua"/>
                <a:cs typeface="Perpetua"/>
              </a:rPr>
              <a:t>T</a:t>
            </a:r>
            <a:r>
              <a:rPr sz="2600" b="1" spc="-5" dirty="0">
                <a:solidFill>
                  <a:srgbClr val="C00000"/>
                </a:solidFill>
                <a:latin typeface="Perpetua"/>
                <a:cs typeface="Perpetua"/>
              </a:rPr>
              <a:t>IT</a:t>
            </a:r>
            <a:r>
              <a:rPr sz="2600" b="1" spc="-10" dirty="0">
                <a:solidFill>
                  <a:srgbClr val="C00000"/>
                </a:solidFill>
                <a:latin typeface="Perpetua"/>
                <a:cs typeface="Perpetua"/>
              </a:rPr>
              <a:t>U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TE</a:t>
            </a:r>
            <a:r>
              <a:rPr sz="2600" b="1" spc="-10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Perpetua"/>
                <a:cs typeface="Perpetua"/>
              </a:rPr>
              <a:t>O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F</a:t>
            </a:r>
            <a:r>
              <a:rPr sz="2600" b="1" spc="5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SCIENCE</a:t>
            </a:r>
            <a:r>
              <a:rPr sz="2600" b="1" spc="-140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AND</a:t>
            </a:r>
            <a:r>
              <a:rPr sz="2600" b="1" spc="-310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TECHNOLOG</a:t>
            </a:r>
            <a:r>
              <a:rPr sz="2600" b="1" spc="-285" dirty="0">
                <a:solidFill>
                  <a:srgbClr val="C00000"/>
                </a:solidFill>
                <a:latin typeface="Perpetua"/>
                <a:cs typeface="Perpetua"/>
              </a:rPr>
              <a:t>Y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,</a:t>
            </a:r>
            <a:endParaRPr sz="2600">
              <a:latin typeface="Perpetua"/>
              <a:cs typeface="Perpetua"/>
            </a:endParaRPr>
          </a:p>
          <a:p>
            <a:pPr marL="336550" algn="ctr">
              <a:lnSpc>
                <a:spcPct val="100000"/>
              </a:lnSpc>
              <a:spcBef>
                <a:spcPts val="30"/>
              </a:spcBef>
            </a:pPr>
            <a:r>
              <a:rPr sz="2400" b="1" spc="-10" dirty="0">
                <a:solidFill>
                  <a:srgbClr val="C00000"/>
                </a:solidFill>
                <a:latin typeface="Perpetua"/>
                <a:cs typeface="Perpetua"/>
              </a:rPr>
              <a:t>CHENNAI.</a:t>
            </a:r>
            <a:endParaRPr sz="2400">
              <a:latin typeface="Perpetua"/>
              <a:cs typeface="Perpetua"/>
            </a:endParaRPr>
          </a:p>
          <a:p>
            <a:pPr marL="12700">
              <a:lnSpc>
                <a:spcPct val="100000"/>
              </a:lnSpc>
              <a:spcBef>
                <a:spcPts val="1735"/>
              </a:spcBef>
            </a:pPr>
            <a:r>
              <a:rPr sz="2800" b="1" spc="-5" dirty="0">
                <a:solidFill>
                  <a:srgbClr val="336600"/>
                </a:solidFill>
                <a:latin typeface="Cambria"/>
                <a:cs typeface="Cambria"/>
              </a:rPr>
              <a:t>1.</a:t>
            </a:r>
            <a:r>
              <a:rPr sz="2800" b="1" spc="5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spc="-5" dirty="0">
                <a:solidFill>
                  <a:srgbClr val="336600"/>
                </a:solidFill>
                <a:latin typeface="Cambria"/>
                <a:cs typeface="Cambria"/>
              </a:rPr>
              <a:t>16 </a:t>
            </a:r>
            <a:r>
              <a:rPr sz="2800" b="1" spc="-10" dirty="0">
                <a:solidFill>
                  <a:srgbClr val="336600"/>
                </a:solidFill>
                <a:latin typeface="Cambria"/>
                <a:cs typeface="Cambria"/>
              </a:rPr>
              <a:t>Single</a:t>
            </a:r>
            <a:r>
              <a:rPr sz="2800" b="1" spc="-15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spc="-5" dirty="0">
                <a:solidFill>
                  <a:srgbClr val="336600"/>
                </a:solidFill>
                <a:latin typeface="Cambria"/>
                <a:cs typeface="Cambria"/>
              </a:rPr>
              <a:t>Line</a:t>
            </a:r>
            <a:r>
              <a:rPr sz="2800" b="1" spc="5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spc="-5" dirty="0">
                <a:solidFill>
                  <a:srgbClr val="336600"/>
                </a:solidFill>
                <a:latin typeface="Cambria"/>
                <a:cs typeface="Cambria"/>
              </a:rPr>
              <a:t>and </a:t>
            </a:r>
            <a:r>
              <a:rPr sz="2800" b="1" spc="-10" dirty="0">
                <a:solidFill>
                  <a:srgbClr val="336600"/>
                </a:solidFill>
                <a:latin typeface="Cambria"/>
                <a:cs typeface="Cambria"/>
              </a:rPr>
              <a:t>Multiline</a:t>
            </a:r>
            <a:r>
              <a:rPr sz="2800" b="1" spc="5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spc="-10" dirty="0">
                <a:solidFill>
                  <a:srgbClr val="336600"/>
                </a:solidFill>
                <a:latin typeface="Cambria"/>
                <a:cs typeface="Cambria"/>
              </a:rPr>
              <a:t>Comments</a:t>
            </a:r>
            <a:r>
              <a:rPr sz="2800" b="1" spc="30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spc="-15" dirty="0">
                <a:solidFill>
                  <a:srgbClr val="336600"/>
                </a:solidFill>
                <a:latin typeface="Cambria"/>
                <a:cs typeface="Cambria"/>
              </a:rPr>
              <a:t>Contd…</a:t>
            </a:r>
            <a:endParaRPr sz="2800">
              <a:latin typeface="Cambria"/>
              <a:cs typeface="Cambria"/>
            </a:endParaRPr>
          </a:p>
          <a:p>
            <a:pPr marL="469900" indent="-457834">
              <a:lnSpc>
                <a:spcPct val="100000"/>
              </a:lnSpc>
              <a:spcBef>
                <a:spcPts val="1780"/>
              </a:spcBef>
              <a:buAutoNum type="alphaLcParenR" startAt="2"/>
              <a:tabLst>
                <a:tab pos="469900" algn="l"/>
                <a:tab pos="470534" algn="l"/>
              </a:tabLst>
            </a:pPr>
            <a:r>
              <a:rPr sz="2200" b="1" spc="-5" dirty="0">
                <a:solidFill>
                  <a:srgbClr val="C00000"/>
                </a:solidFill>
                <a:latin typeface="Cambria"/>
                <a:cs typeface="Cambria"/>
              </a:rPr>
              <a:t>Multi-Line</a:t>
            </a:r>
            <a:r>
              <a:rPr sz="2200" b="1" spc="-5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b="1" spc="-10" dirty="0">
                <a:solidFill>
                  <a:srgbClr val="C00000"/>
                </a:solidFill>
                <a:latin typeface="Cambria"/>
                <a:cs typeface="Cambria"/>
              </a:rPr>
              <a:t>Comment</a:t>
            </a:r>
            <a:endParaRPr sz="2200">
              <a:latin typeface="Cambria"/>
              <a:cs typeface="Cambria"/>
            </a:endParaRPr>
          </a:p>
          <a:p>
            <a:pPr marL="927100" lvl="1" indent="-457834">
              <a:lnSpc>
                <a:spcPct val="100000"/>
              </a:lnSpc>
              <a:spcBef>
                <a:spcPts val="1320"/>
              </a:spcBef>
              <a:buFont typeface="Wingdings"/>
              <a:buChar char=""/>
              <a:tabLst>
                <a:tab pos="927100" algn="l"/>
                <a:tab pos="927735" algn="l"/>
              </a:tabLst>
            </a:pPr>
            <a:r>
              <a:rPr sz="2200" spc="-15" dirty="0">
                <a:latin typeface="Cambria"/>
                <a:cs typeface="Cambria"/>
              </a:rPr>
              <a:t>Represented</a:t>
            </a:r>
            <a:r>
              <a:rPr sz="2200" spc="40" dirty="0">
                <a:latin typeface="Cambria"/>
                <a:cs typeface="Cambria"/>
              </a:rPr>
              <a:t> </a:t>
            </a:r>
            <a:r>
              <a:rPr sz="2200" spc="-25" dirty="0">
                <a:latin typeface="Cambria"/>
                <a:cs typeface="Cambria"/>
              </a:rPr>
              <a:t>by</a:t>
            </a:r>
            <a:r>
              <a:rPr sz="2200" spc="1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slash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asterisk</a:t>
            </a:r>
            <a:r>
              <a:rPr sz="2200" spc="3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\*</a:t>
            </a:r>
            <a:r>
              <a:rPr sz="2200" spc="-10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...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*\</a:t>
            </a:r>
            <a:endParaRPr sz="22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79676" y="3119725"/>
            <a:ext cx="4680585" cy="364744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4478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140"/>
              </a:spcBef>
            </a:pPr>
            <a:r>
              <a:rPr sz="2200" spc="-5" dirty="0">
                <a:latin typeface="Cambria"/>
                <a:cs typeface="Cambria"/>
              </a:rPr>
              <a:t>#include&lt;stdio.h&gt;</a:t>
            </a:r>
            <a:endParaRPr sz="2200">
              <a:latin typeface="Cambria"/>
              <a:cs typeface="Cambria"/>
            </a:endParaRPr>
          </a:p>
          <a:p>
            <a:pPr marL="91440">
              <a:lnSpc>
                <a:spcPct val="100000"/>
              </a:lnSpc>
              <a:spcBef>
                <a:spcPts val="1320"/>
              </a:spcBef>
            </a:pPr>
            <a:r>
              <a:rPr sz="2200" b="1" spc="-5" dirty="0">
                <a:latin typeface="Cambria"/>
                <a:cs typeface="Cambria"/>
              </a:rPr>
              <a:t>int</a:t>
            </a:r>
            <a:r>
              <a:rPr sz="2200" b="1" spc="-2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main(</a:t>
            </a:r>
            <a:r>
              <a:rPr sz="2200" spc="-1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){</a:t>
            </a:r>
            <a:endParaRPr sz="2200">
              <a:latin typeface="Cambria"/>
              <a:cs typeface="Cambria"/>
            </a:endParaRPr>
          </a:p>
          <a:p>
            <a:pPr marL="338455">
              <a:lnSpc>
                <a:spcPct val="100000"/>
              </a:lnSpc>
              <a:spcBef>
                <a:spcPts val="1320"/>
              </a:spcBef>
            </a:pPr>
            <a:r>
              <a:rPr sz="2200" spc="-5" dirty="0">
                <a:latin typeface="Cambria"/>
                <a:cs typeface="Cambria"/>
              </a:rPr>
              <a:t>/*printing</a:t>
            </a:r>
            <a:r>
              <a:rPr sz="2200" spc="-1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information</a:t>
            </a:r>
            <a:endParaRPr sz="2200">
              <a:latin typeface="Cambria"/>
              <a:cs typeface="Cambria"/>
            </a:endParaRPr>
          </a:p>
          <a:p>
            <a:pPr marL="338455" marR="1519555" indent="124460">
              <a:lnSpc>
                <a:spcPct val="150000"/>
              </a:lnSpc>
              <a:spcBef>
                <a:spcPts val="5"/>
              </a:spcBef>
            </a:pPr>
            <a:r>
              <a:rPr sz="2200" spc="-5" dirty="0">
                <a:latin typeface="Cambria"/>
                <a:cs typeface="Cambria"/>
              </a:rPr>
              <a:t>Multi Line Comment*/ </a:t>
            </a:r>
            <a:r>
              <a:rPr sz="2200" spc="-47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printf("Hello</a:t>
            </a:r>
            <a:r>
              <a:rPr sz="2200" spc="1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C");</a:t>
            </a:r>
            <a:endParaRPr sz="2200">
              <a:latin typeface="Cambria"/>
              <a:cs typeface="Cambria"/>
            </a:endParaRPr>
          </a:p>
          <a:p>
            <a:pPr marL="91440">
              <a:lnSpc>
                <a:spcPct val="100000"/>
              </a:lnSpc>
              <a:spcBef>
                <a:spcPts val="1320"/>
              </a:spcBef>
            </a:pPr>
            <a:r>
              <a:rPr sz="2200" b="1" spc="-15" dirty="0">
                <a:latin typeface="Cambria"/>
                <a:cs typeface="Cambria"/>
              </a:rPr>
              <a:t>return</a:t>
            </a:r>
            <a:r>
              <a:rPr sz="2200" b="1" spc="-2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0;</a:t>
            </a:r>
            <a:endParaRPr sz="2200">
              <a:latin typeface="Cambria"/>
              <a:cs typeface="Cambria"/>
            </a:endParaRPr>
          </a:p>
          <a:p>
            <a:pPr marL="91440">
              <a:lnSpc>
                <a:spcPct val="100000"/>
              </a:lnSpc>
              <a:spcBef>
                <a:spcPts val="1320"/>
              </a:spcBef>
            </a:pPr>
            <a:r>
              <a:rPr sz="2200" spc="-5" dirty="0">
                <a:latin typeface="Cambria"/>
                <a:cs typeface="Cambria"/>
              </a:rPr>
              <a:t>}</a:t>
            </a:r>
            <a:endParaRPr sz="22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SRM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5326" y="188607"/>
            <a:ext cx="1040815" cy="106765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83540" y="549605"/>
            <a:ext cx="8054340" cy="14395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5280" algn="ctr">
              <a:lnSpc>
                <a:spcPct val="100000"/>
              </a:lnSpc>
              <a:spcBef>
                <a:spcPts val="105"/>
              </a:spcBef>
            </a:pPr>
            <a:r>
              <a:rPr sz="2600" b="1" spc="-5" dirty="0">
                <a:solidFill>
                  <a:srgbClr val="C00000"/>
                </a:solidFill>
                <a:latin typeface="Perpetua"/>
                <a:cs typeface="Perpetua"/>
              </a:rPr>
              <a:t>INS</a:t>
            </a:r>
            <a:r>
              <a:rPr sz="2600" b="1" spc="-15" dirty="0">
                <a:solidFill>
                  <a:srgbClr val="C00000"/>
                </a:solidFill>
                <a:latin typeface="Perpetua"/>
                <a:cs typeface="Perpetua"/>
              </a:rPr>
              <a:t>T</a:t>
            </a:r>
            <a:r>
              <a:rPr sz="2600" b="1" spc="-5" dirty="0">
                <a:solidFill>
                  <a:srgbClr val="C00000"/>
                </a:solidFill>
                <a:latin typeface="Perpetua"/>
                <a:cs typeface="Perpetua"/>
              </a:rPr>
              <a:t>IT</a:t>
            </a:r>
            <a:r>
              <a:rPr sz="2600" b="1" spc="-10" dirty="0">
                <a:solidFill>
                  <a:srgbClr val="C00000"/>
                </a:solidFill>
                <a:latin typeface="Perpetua"/>
                <a:cs typeface="Perpetua"/>
              </a:rPr>
              <a:t>U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TE</a:t>
            </a:r>
            <a:r>
              <a:rPr sz="2600" b="1" spc="-10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Perpetua"/>
                <a:cs typeface="Perpetua"/>
              </a:rPr>
              <a:t>O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F</a:t>
            </a:r>
            <a:r>
              <a:rPr sz="2600" b="1" spc="5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SCIENCE</a:t>
            </a:r>
            <a:r>
              <a:rPr sz="2600" b="1" spc="-140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AND</a:t>
            </a:r>
            <a:r>
              <a:rPr sz="2600" b="1" spc="-310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TECHNOLOG</a:t>
            </a:r>
            <a:r>
              <a:rPr sz="2600" b="1" spc="-285" dirty="0">
                <a:solidFill>
                  <a:srgbClr val="C00000"/>
                </a:solidFill>
                <a:latin typeface="Perpetua"/>
                <a:cs typeface="Perpetua"/>
              </a:rPr>
              <a:t>Y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,</a:t>
            </a:r>
            <a:endParaRPr sz="2600">
              <a:latin typeface="Perpetua"/>
              <a:cs typeface="Perpetua"/>
            </a:endParaRPr>
          </a:p>
          <a:p>
            <a:pPr marL="336550" algn="ctr">
              <a:lnSpc>
                <a:spcPct val="100000"/>
              </a:lnSpc>
              <a:spcBef>
                <a:spcPts val="30"/>
              </a:spcBef>
            </a:pPr>
            <a:r>
              <a:rPr sz="2400" b="1" spc="-10" dirty="0">
                <a:solidFill>
                  <a:srgbClr val="C00000"/>
                </a:solidFill>
                <a:latin typeface="Perpetua"/>
                <a:cs typeface="Perpetua"/>
              </a:rPr>
              <a:t>CHENNAI.</a:t>
            </a:r>
            <a:endParaRPr sz="2400">
              <a:latin typeface="Perpetua"/>
              <a:cs typeface="Perpetua"/>
            </a:endParaRPr>
          </a:p>
          <a:p>
            <a:pPr marL="12700">
              <a:lnSpc>
                <a:spcPct val="100000"/>
              </a:lnSpc>
              <a:spcBef>
                <a:spcPts val="1735"/>
              </a:spcBef>
            </a:pPr>
            <a:r>
              <a:rPr sz="2800" b="1" spc="-5" dirty="0">
                <a:solidFill>
                  <a:srgbClr val="336600"/>
                </a:solidFill>
                <a:latin typeface="Cambria"/>
                <a:cs typeface="Cambria"/>
              </a:rPr>
              <a:t>1.</a:t>
            </a:r>
            <a:r>
              <a:rPr sz="2800" b="1" spc="5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spc="-5" dirty="0">
                <a:solidFill>
                  <a:srgbClr val="336600"/>
                </a:solidFill>
                <a:latin typeface="Cambria"/>
                <a:cs typeface="Cambria"/>
              </a:rPr>
              <a:t>16 </a:t>
            </a:r>
            <a:r>
              <a:rPr sz="2800" b="1" spc="-10" dirty="0">
                <a:solidFill>
                  <a:srgbClr val="336600"/>
                </a:solidFill>
                <a:latin typeface="Cambria"/>
                <a:cs typeface="Cambria"/>
              </a:rPr>
              <a:t>Single</a:t>
            </a:r>
            <a:r>
              <a:rPr sz="2800" b="1" spc="-15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spc="-5" dirty="0">
                <a:solidFill>
                  <a:srgbClr val="336600"/>
                </a:solidFill>
                <a:latin typeface="Cambria"/>
                <a:cs typeface="Cambria"/>
              </a:rPr>
              <a:t>Line</a:t>
            </a:r>
            <a:r>
              <a:rPr sz="2800" b="1" spc="5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spc="-5" dirty="0">
                <a:solidFill>
                  <a:srgbClr val="336600"/>
                </a:solidFill>
                <a:latin typeface="Cambria"/>
                <a:cs typeface="Cambria"/>
              </a:rPr>
              <a:t>and </a:t>
            </a:r>
            <a:r>
              <a:rPr sz="2800" b="1" spc="-10" dirty="0">
                <a:solidFill>
                  <a:srgbClr val="336600"/>
                </a:solidFill>
                <a:latin typeface="Cambria"/>
                <a:cs typeface="Cambria"/>
              </a:rPr>
              <a:t>Multiline</a:t>
            </a:r>
            <a:r>
              <a:rPr sz="2800" b="1" spc="5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spc="-10" dirty="0">
                <a:solidFill>
                  <a:srgbClr val="336600"/>
                </a:solidFill>
                <a:latin typeface="Cambria"/>
                <a:cs typeface="Cambria"/>
              </a:rPr>
              <a:t>Comments</a:t>
            </a:r>
            <a:r>
              <a:rPr sz="2800" b="1" spc="30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spc="-15" dirty="0">
                <a:solidFill>
                  <a:srgbClr val="336600"/>
                </a:solidFill>
                <a:latin typeface="Cambria"/>
                <a:cs typeface="Cambria"/>
              </a:rPr>
              <a:t>Contd…</a:t>
            </a:r>
            <a:endParaRPr sz="2800">
              <a:latin typeface="Cambria"/>
              <a:cs typeface="Cambria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30619" y="2132583"/>
          <a:ext cx="8349615" cy="43742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8960"/>
                <a:gridCol w="3970655"/>
              </a:tblGrid>
              <a:tr h="6010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85"/>
                        </a:spcBef>
                      </a:pPr>
                      <a:r>
                        <a:rPr sz="2200" b="1" spc="-5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Single-Line</a:t>
                      </a:r>
                      <a:r>
                        <a:rPr sz="2200" b="1" spc="-45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200" b="1" spc="-10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Comments</a:t>
                      </a:r>
                      <a:endParaRPr sz="2200">
                        <a:latin typeface="Cambria"/>
                        <a:cs typeface="Cambria"/>
                      </a:endParaRPr>
                    </a:p>
                  </a:txBody>
                  <a:tcPr marL="0" marR="0" marT="1250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85"/>
                        </a:spcBef>
                      </a:pPr>
                      <a:r>
                        <a:rPr sz="2200" b="1" spc="-5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Multi-Line</a:t>
                      </a:r>
                      <a:r>
                        <a:rPr sz="2200" b="1" spc="-55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200" b="1" spc="-10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Comment</a:t>
                      </a:r>
                      <a:endParaRPr sz="2200">
                        <a:latin typeface="Cambria"/>
                        <a:cs typeface="Cambria"/>
                      </a:endParaRPr>
                    </a:p>
                  </a:txBody>
                  <a:tcPr marL="0" marR="0" marT="1250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</a:tr>
              <a:tr h="60109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985"/>
                        </a:spcBef>
                      </a:pPr>
                      <a:r>
                        <a:rPr sz="2200" spc="-5" dirty="0">
                          <a:latin typeface="Cambria"/>
                          <a:cs typeface="Cambria"/>
                        </a:rPr>
                        <a:t>Starts</a:t>
                      </a:r>
                      <a:r>
                        <a:rPr sz="2200" spc="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200" spc="-5" dirty="0">
                          <a:latin typeface="Cambria"/>
                          <a:cs typeface="Cambria"/>
                        </a:rPr>
                        <a:t>with /*</a:t>
                      </a:r>
                      <a:r>
                        <a:rPr sz="2200" spc="-1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200" spc="-10" dirty="0">
                          <a:latin typeface="Cambria"/>
                          <a:cs typeface="Cambria"/>
                        </a:rPr>
                        <a:t>and</a:t>
                      </a:r>
                      <a:r>
                        <a:rPr sz="2200" spc="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200" spc="-5" dirty="0">
                          <a:latin typeface="Cambria"/>
                          <a:cs typeface="Cambria"/>
                        </a:rPr>
                        <a:t>ends</a:t>
                      </a:r>
                      <a:r>
                        <a:rPr sz="220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200" spc="-5" dirty="0">
                          <a:latin typeface="Cambria"/>
                          <a:cs typeface="Cambria"/>
                        </a:rPr>
                        <a:t>with </a:t>
                      </a:r>
                      <a:r>
                        <a:rPr sz="2200" spc="-10" dirty="0">
                          <a:latin typeface="Cambria"/>
                          <a:cs typeface="Cambria"/>
                        </a:rPr>
                        <a:t>*/</a:t>
                      </a:r>
                      <a:endParaRPr sz="2200">
                        <a:latin typeface="Cambria"/>
                        <a:cs typeface="Cambria"/>
                      </a:endParaRPr>
                    </a:p>
                  </a:txBody>
                  <a:tcPr marL="0" marR="0" marT="1250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985"/>
                        </a:spcBef>
                      </a:pPr>
                      <a:r>
                        <a:rPr sz="2200" spc="-5" dirty="0">
                          <a:latin typeface="Cambria"/>
                          <a:cs typeface="Cambria"/>
                        </a:rPr>
                        <a:t>Starts with</a:t>
                      </a:r>
                      <a:r>
                        <a:rPr sz="2200" spc="-2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200" spc="-10" dirty="0">
                          <a:latin typeface="Cambria"/>
                          <a:cs typeface="Cambria"/>
                        </a:rPr>
                        <a:t>//</a:t>
                      </a:r>
                      <a:endParaRPr sz="2200">
                        <a:latin typeface="Cambria"/>
                        <a:cs typeface="Cambria"/>
                      </a:endParaRPr>
                    </a:p>
                  </a:txBody>
                  <a:tcPr marL="0" marR="0" marT="1250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</a:tr>
              <a:tr h="1037336">
                <a:tc>
                  <a:txBody>
                    <a:bodyPr/>
                    <a:lstStyle/>
                    <a:p>
                      <a:pPr marL="91440" marR="255270">
                        <a:lnSpc>
                          <a:spcPct val="100000"/>
                        </a:lnSpc>
                        <a:spcBef>
                          <a:spcPts val="1385"/>
                        </a:spcBef>
                      </a:pPr>
                      <a:r>
                        <a:rPr sz="2200" spc="-5" dirty="0">
                          <a:latin typeface="Cambria"/>
                          <a:cs typeface="Cambria"/>
                        </a:rPr>
                        <a:t>All</a:t>
                      </a:r>
                      <a:r>
                        <a:rPr sz="2200" spc="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200" spc="-40" dirty="0">
                          <a:latin typeface="Cambria"/>
                          <a:cs typeface="Cambria"/>
                        </a:rPr>
                        <a:t>Words</a:t>
                      </a:r>
                      <a:r>
                        <a:rPr sz="2200" spc="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200" spc="-10" dirty="0">
                          <a:latin typeface="Cambria"/>
                          <a:cs typeface="Cambria"/>
                        </a:rPr>
                        <a:t>and</a:t>
                      </a:r>
                      <a:r>
                        <a:rPr sz="2200" spc="1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200" spc="-10" dirty="0">
                          <a:latin typeface="Cambria"/>
                          <a:cs typeface="Cambria"/>
                        </a:rPr>
                        <a:t>Statements</a:t>
                      </a:r>
                      <a:r>
                        <a:rPr sz="2200" spc="4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200" spc="-10" dirty="0">
                          <a:latin typeface="Cambria"/>
                          <a:cs typeface="Cambria"/>
                        </a:rPr>
                        <a:t>written </a:t>
                      </a:r>
                      <a:r>
                        <a:rPr sz="2200" spc="-47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200" spc="-10" dirty="0">
                          <a:latin typeface="Cambria"/>
                          <a:cs typeface="Cambria"/>
                        </a:rPr>
                        <a:t>between</a:t>
                      </a:r>
                      <a:r>
                        <a:rPr sz="2200" spc="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200" spc="-5" dirty="0">
                          <a:latin typeface="Cambria"/>
                          <a:cs typeface="Cambria"/>
                        </a:rPr>
                        <a:t>/*</a:t>
                      </a:r>
                      <a:r>
                        <a:rPr sz="220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200" spc="-10" dirty="0">
                          <a:latin typeface="Cambria"/>
                          <a:cs typeface="Cambria"/>
                        </a:rPr>
                        <a:t>and</a:t>
                      </a:r>
                      <a:r>
                        <a:rPr sz="2200" spc="-5" dirty="0">
                          <a:latin typeface="Cambria"/>
                          <a:cs typeface="Cambria"/>
                        </a:rPr>
                        <a:t> */</a:t>
                      </a:r>
                      <a:r>
                        <a:rPr sz="2200" spc="-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200" spc="-20" dirty="0">
                          <a:latin typeface="Cambria"/>
                          <a:cs typeface="Cambria"/>
                        </a:rPr>
                        <a:t>are</a:t>
                      </a:r>
                      <a:r>
                        <a:rPr sz="2200" spc="2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200" spc="-10" dirty="0">
                          <a:latin typeface="Cambria"/>
                          <a:cs typeface="Cambria"/>
                        </a:rPr>
                        <a:t>ignored</a:t>
                      </a:r>
                      <a:endParaRPr sz="2200">
                        <a:latin typeface="Cambria"/>
                        <a:cs typeface="Cambria"/>
                      </a:endParaRPr>
                    </a:p>
                  </a:txBody>
                  <a:tcPr marL="0" marR="0" marT="1758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134620">
                        <a:lnSpc>
                          <a:spcPct val="100000"/>
                        </a:lnSpc>
                        <a:spcBef>
                          <a:spcPts val="1385"/>
                        </a:spcBef>
                      </a:pPr>
                      <a:r>
                        <a:rPr sz="2200" spc="-10" dirty="0">
                          <a:latin typeface="Cambria"/>
                          <a:cs typeface="Cambria"/>
                        </a:rPr>
                        <a:t>Statements</a:t>
                      </a:r>
                      <a:r>
                        <a:rPr sz="2200" spc="3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200" spc="-10" dirty="0">
                          <a:latin typeface="Cambria"/>
                          <a:cs typeface="Cambria"/>
                        </a:rPr>
                        <a:t>after</a:t>
                      </a:r>
                      <a:r>
                        <a:rPr sz="2200" spc="2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200" spc="-10" dirty="0">
                          <a:latin typeface="Cambria"/>
                          <a:cs typeface="Cambria"/>
                        </a:rPr>
                        <a:t>the</a:t>
                      </a:r>
                      <a:r>
                        <a:rPr sz="2200" spc="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200" spc="-10" dirty="0">
                          <a:latin typeface="Cambria"/>
                          <a:cs typeface="Cambria"/>
                        </a:rPr>
                        <a:t>symbol</a:t>
                      </a:r>
                      <a:r>
                        <a:rPr sz="220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200" spc="-10" dirty="0">
                          <a:latin typeface="Cambria"/>
                          <a:cs typeface="Cambria"/>
                        </a:rPr>
                        <a:t>// </a:t>
                      </a:r>
                      <a:r>
                        <a:rPr sz="2200" spc="-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200" spc="-15" dirty="0">
                          <a:latin typeface="Cambria"/>
                          <a:cs typeface="Cambria"/>
                        </a:rPr>
                        <a:t>upto</a:t>
                      </a:r>
                      <a:r>
                        <a:rPr sz="220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200" spc="-10" dirty="0">
                          <a:latin typeface="Cambria"/>
                          <a:cs typeface="Cambria"/>
                        </a:rPr>
                        <a:t>the</a:t>
                      </a:r>
                      <a:r>
                        <a:rPr sz="2200" spc="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200" spc="-5" dirty="0">
                          <a:latin typeface="Cambria"/>
                          <a:cs typeface="Cambria"/>
                        </a:rPr>
                        <a:t>end</a:t>
                      </a:r>
                      <a:r>
                        <a:rPr sz="2200" spc="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200" spc="-5" dirty="0">
                          <a:latin typeface="Cambria"/>
                          <a:cs typeface="Cambria"/>
                        </a:rPr>
                        <a:t>of</a:t>
                      </a:r>
                      <a:r>
                        <a:rPr sz="2200" spc="-10" dirty="0">
                          <a:latin typeface="Cambria"/>
                          <a:cs typeface="Cambria"/>
                        </a:rPr>
                        <a:t> line</a:t>
                      </a:r>
                      <a:r>
                        <a:rPr sz="2200" spc="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200" spc="-20" dirty="0">
                          <a:latin typeface="Cambria"/>
                          <a:cs typeface="Cambria"/>
                        </a:rPr>
                        <a:t>are</a:t>
                      </a:r>
                      <a:r>
                        <a:rPr sz="2200" spc="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200" spc="-10" dirty="0">
                          <a:latin typeface="Cambria"/>
                          <a:cs typeface="Cambria"/>
                        </a:rPr>
                        <a:t>ignored</a:t>
                      </a:r>
                      <a:endParaRPr sz="2200">
                        <a:latin typeface="Cambria"/>
                        <a:cs typeface="Cambria"/>
                      </a:endParaRPr>
                    </a:p>
                  </a:txBody>
                  <a:tcPr marL="0" marR="0" marT="1758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</a:tr>
              <a:tr h="10972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255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200" spc="-5" dirty="0">
                          <a:latin typeface="Cambria"/>
                          <a:cs typeface="Cambria"/>
                        </a:rPr>
                        <a:t>Comment</a:t>
                      </a:r>
                      <a:r>
                        <a:rPr sz="220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200" spc="-5" dirty="0">
                          <a:latin typeface="Cambria"/>
                          <a:cs typeface="Cambria"/>
                        </a:rPr>
                        <a:t>ends</a:t>
                      </a:r>
                      <a:r>
                        <a:rPr sz="2200" spc="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200" spc="-10" dirty="0">
                          <a:latin typeface="Cambria"/>
                          <a:cs typeface="Cambria"/>
                        </a:rPr>
                        <a:t>when</a:t>
                      </a:r>
                      <a:r>
                        <a:rPr sz="2200" spc="-1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200" spc="-5" dirty="0">
                          <a:latin typeface="Cambria"/>
                          <a:cs typeface="Cambria"/>
                        </a:rPr>
                        <a:t>*/</a:t>
                      </a:r>
                      <a:r>
                        <a:rPr sz="2200" spc="-10" dirty="0">
                          <a:latin typeface="Cambria"/>
                          <a:cs typeface="Cambria"/>
                        </a:rPr>
                        <a:t> Occures</a:t>
                      </a:r>
                      <a:endParaRPr sz="2200">
                        <a:latin typeface="Cambria"/>
                        <a:cs typeface="Cambria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64643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200" spc="-5" dirty="0">
                          <a:latin typeface="Cambria"/>
                          <a:cs typeface="Cambria"/>
                        </a:rPr>
                        <a:t>Comment</a:t>
                      </a:r>
                      <a:r>
                        <a:rPr sz="2200" spc="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200" spc="-10" dirty="0">
                          <a:latin typeface="Cambria"/>
                          <a:cs typeface="Cambria"/>
                        </a:rPr>
                        <a:t>Ends</a:t>
                      </a:r>
                      <a:r>
                        <a:rPr sz="2200" spc="-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200" spc="-20" dirty="0">
                          <a:latin typeface="Cambria"/>
                          <a:cs typeface="Cambria"/>
                        </a:rPr>
                        <a:t>whenever </a:t>
                      </a:r>
                      <a:r>
                        <a:rPr sz="2200" spc="-1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200" spc="-10" dirty="0">
                          <a:latin typeface="Cambria"/>
                          <a:cs typeface="Cambria"/>
                        </a:rPr>
                        <a:t>ENTER</a:t>
                      </a:r>
                      <a:r>
                        <a:rPr sz="2200" spc="-5" dirty="0">
                          <a:latin typeface="Cambria"/>
                          <a:cs typeface="Cambria"/>
                        </a:rPr>
                        <a:t> is</a:t>
                      </a:r>
                      <a:r>
                        <a:rPr sz="220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200" spc="-10" dirty="0">
                          <a:latin typeface="Cambria"/>
                          <a:cs typeface="Cambria"/>
                        </a:rPr>
                        <a:t>Pressed</a:t>
                      </a:r>
                      <a:r>
                        <a:rPr sz="2200" spc="2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200" spc="-10" dirty="0">
                          <a:latin typeface="Cambria"/>
                          <a:cs typeface="Cambria"/>
                        </a:rPr>
                        <a:t>and </a:t>
                      </a:r>
                      <a:r>
                        <a:rPr sz="2200" spc="-5" dirty="0">
                          <a:latin typeface="Cambria"/>
                          <a:cs typeface="Cambria"/>
                        </a:rPr>
                        <a:t>New </a:t>
                      </a:r>
                      <a:r>
                        <a:rPr sz="2200" spc="-47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200" spc="-5" dirty="0">
                          <a:latin typeface="Cambria"/>
                          <a:cs typeface="Cambria"/>
                        </a:rPr>
                        <a:t>Line</a:t>
                      </a:r>
                      <a:r>
                        <a:rPr sz="2200" spc="-10" dirty="0">
                          <a:latin typeface="Cambria"/>
                          <a:cs typeface="Cambria"/>
                        </a:rPr>
                        <a:t> Starts</a:t>
                      </a:r>
                      <a:endParaRPr sz="2200">
                        <a:latin typeface="Cambria"/>
                        <a:cs typeface="Cambria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</a:tr>
              <a:tr h="10374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235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200" spc="-5" dirty="0">
                          <a:latin typeface="Cambria"/>
                          <a:cs typeface="Cambria"/>
                        </a:rPr>
                        <a:t>e.g</a:t>
                      </a:r>
                      <a:r>
                        <a:rPr sz="2200" spc="-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200" spc="-5" dirty="0">
                          <a:latin typeface="Cambria"/>
                          <a:cs typeface="Cambria"/>
                        </a:rPr>
                        <a:t>/* </a:t>
                      </a:r>
                      <a:r>
                        <a:rPr sz="2200" spc="-15" dirty="0">
                          <a:latin typeface="Cambria"/>
                          <a:cs typeface="Cambria"/>
                        </a:rPr>
                        <a:t>Program</a:t>
                      </a:r>
                      <a:r>
                        <a:rPr sz="220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200" spc="-15" dirty="0">
                          <a:latin typeface="Cambria"/>
                          <a:cs typeface="Cambria"/>
                        </a:rPr>
                        <a:t>for Factorial</a:t>
                      </a:r>
                      <a:r>
                        <a:rPr sz="2200" spc="2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200" spc="-10" dirty="0">
                          <a:latin typeface="Cambria"/>
                          <a:cs typeface="Cambria"/>
                        </a:rPr>
                        <a:t>*/</a:t>
                      </a:r>
                      <a:endParaRPr sz="2200">
                        <a:latin typeface="Cambria"/>
                        <a:cs typeface="Cambria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2350">
                        <a:latin typeface="Times New Roman"/>
                        <a:cs typeface="Times New Roman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2200" spc="-5" dirty="0">
                          <a:latin typeface="Cambria"/>
                          <a:cs typeface="Cambria"/>
                        </a:rPr>
                        <a:t>e.g</a:t>
                      </a:r>
                      <a:r>
                        <a:rPr sz="2200" spc="-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200" spc="-5" dirty="0">
                          <a:latin typeface="Cambria"/>
                          <a:cs typeface="Cambria"/>
                        </a:rPr>
                        <a:t>//</a:t>
                      </a:r>
                      <a:r>
                        <a:rPr sz="2200" spc="-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200" spc="-15" dirty="0">
                          <a:latin typeface="Cambria"/>
                          <a:cs typeface="Cambria"/>
                        </a:rPr>
                        <a:t>Program</a:t>
                      </a:r>
                      <a:r>
                        <a:rPr sz="220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200" spc="-15" dirty="0">
                          <a:latin typeface="Cambria"/>
                          <a:cs typeface="Cambria"/>
                        </a:rPr>
                        <a:t>for</a:t>
                      </a:r>
                      <a:r>
                        <a:rPr sz="2200" spc="-5" dirty="0">
                          <a:latin typeface="Cambria"/>
                          <a:cs typeface="Cambria"/>
                        </a:rPr>
                        <a:t> Fibonacci</a:t>
                      </a:r>
                      <a:endParaRPr sz="2200">
                        <a:latin typeface="Cambria"/>
                        <a:cs typeface="Cambria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SRM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5326" y="188607"/>
            <a:ext cx="1040815" cy="106765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83540" y="549605"/>
            <a:ext cx="8222615" cy="50190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7005" algn="ctr">
              <a:lnSpc>
                <a:spcPct val="100000"/>
              </a:lnSpc>
              <a:spcBef>
                <a:spcPts val="105"/>
              </a:spcBef>
            </a:pPr>
            <a:r>
              <a:rPr sz="2600" b="1" spc="-5" dirty="0">
                <a:solidFill>
                  <a:srgbClr val="C00000"/>
                </a:solidFill>
                <a:latin typeface="Perpetua"/>
                <a:cs typeface="Perpetua"/>
              </a:rPr>
              <a:t>INS</a:t>
            </a:r>
            <a:r>
              <a:rPr sz="2600" b="1" spc="-15" dirty="0">
                <a:solidFill>
                  <a:srgbClr val="C00000"/>
                </a:solidFill>
                <a:latin typeface="Perpetua"/>
                <a:cs typeface="Perpetua"/>
              </a:rPr>
              <a:t>T</a:t>
            </a:r>
            <a:r>
              <a:rPr sz="2600" b="1" spc="-5" dirty="0">
                <a:solidFill>
                  <a:srgbClr val="C00000"/>
                </a:solidFill>
                <a:latin typeface="Perpetua"/>
                <a:cs typeface="Perpetua"/>
              </a:rPr>
              <a:t>IT</a:t>
            </a:r>
            <a:r>
              <a:rPr sz="2600" b="1" spc="-10" dirty="0">
                <a:solidFill>
                  <a:srgbClr val="C00000"/>
                </a:solidFill>
                <a:latin typeface="Perpetua"/>
                <a:cs typeface="Perpetua"/>
              </a:rPr>
              <a:t>U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TE</a:t>
            </a:r>
            <a:r>
              <a:rPr sz="2600" b="1" spc="-10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Perpetua"/>
                <a:cs typeface="Perpetua"/>
              </a:rPr>
              <a:t>O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F</a:t>
            </a:r>
            <a:r>
              <a:rPr sz="2600" b="1" spc="5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SCIENCE</a:t>
            </a:r>
            <a:r>
              <a:rPr sz="2600" b="1" spc="-140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AND</a:t>
            </a:r>
            <a:r>
              <a:rPr sz="2600" b="1" spc="-310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TECHNOLOG</a:t>
            </a:r>
            <a:r>
              <a:rPr sz="2600" b="1" spc="-285" dirty="0">
                <a:solidFill>
                  <a:srgbClr val="C00000"/>
                </a:solidFill>
                <a:latin typeface="Perpetua"/>
                <a:cs typeface="Perpetua"/>
              </a:rPr>
              <a:t>Y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,</a:t>
            </a:r>
            <a:endParaRPr sz="2600">
              <a:latin typeface="Perpetua"/>
              <a:cs typeface="Perpetua"/>
            </a:endParaRPr>
          </a:p>
          <a:p>
            <a:pPr marL="167640" algn="ctr">
              <a:lnSpc>
                <a:spcPct val="100000"/>
              </a:lnSpc>
              <a:spcBef>
                <a:spcPts val="30"/>
              </a:spcBef>
            </a:pPr>
            <a:r>
              <a:rPr sz="2400" b="1" spc="-10" dirty="0">
                <a:solidFill>
                  <a:srgbClr val="C00000"/>
                </a:solidFill>
                <a:latin typeface="Perpetua"/>
                <a:cs typeface="Perpetua"/>
              </a:rPr>
              <a:t>CHENNAI.</a:t>
            </a:r>
            <a:endParaRPr sz="2400">
              <a:latin typeface="Perpetua"/>
              <a:cs typeface="Perpetua"/>
            </a:endParaRPr>
          </a:p>
          <a:p>
            <a:pPr marL="384175" indent="-372110">
              <a:lnSpc>
                <a:spcPct val="100000"/>
              </a:lnSpc>
              <a:spcBef>
                <a:spcPts val="1735"/>
              </a:spcBef>
              <a:buAutoNum type="arabicPeriod"/>
              <a:tabLst>
                <a:tab pos="384810" algn="l"/>
              </a:tabLst>
            </a:pPr>
            <a:r>
              <a:rPr sz="2800" b="1" spc="-5" dirty="0">
                <a:solidFill>
                  <a:srgbClr val="336600"/>
                </a:solidFill>
                <a:latin typeface="Cambria"/>
                <a:cs typeface="Cambria"/>
              </a:rPr>
              <a:t>15</a:t>
            </a:r>
            <a:r>
              <a:rPr sz="2800" b="1" spc="-20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spc="-15" dirty="0">
                <a:solidFill>
                  <a:srgbClr val="336600"/>
                </a:solidFill>
                <a:latin typeface="Cambria"/>
                <a:cs typeface="Cambria"/>
              </a:rPr>
              <a:t>Operators</a:t>
            </a:r>
            <a:r>
              <a:rPr sz="2800" b="1" spc="-20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spc="-5" dirty="0">
                <a:solidFill>
                  <a:srgbClr val="336600"/>
                </a:solidFill>
                <a:latin typeface="Cambria"/>
                <a:cs typeface="Cambria"/>
              </a:rPr>
              <a:t>in</a:t>
            </a:r>
            <a:r>
              <a:rPr sz="2800" b="1" spc="-30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spc="-5" dirty="0">
                <a:solidFill>
                  <a:srgbClr val="336600"/>
                </a:solidFill>
                <a:latin typeface="Cambria"/>
                <a:cs typeface="Cambria"/>
              </a:rPr>
              <a:t>C</a:t>
            </a:r>
            <a:endParaRPr sz="2800">
              <a:latin typeface="Cambria"/>
              <a:cs typeface="Cambria"/>
            </a:endParaRPr>
          </a:p>
          <a:p>
            <a:pPr marL="927100" lvl="1" indent="-457834">
              <a:lnSpc>
                <a:spcPct val="100000"/>
              </a:lnSpc>
              <a:spcBef>
                <a:spcPts val="1780"/>
              </a:spcBef>
              <a:buFont typeface="Wingdings"/>
              <a:buChar char=""/>
              <a:tabLst>
                <a:tab pos="927100" algn="l"/>
                <a:tab pos="927735" algn="l"/>
              </a:tabLst>
            </a:pPr>
            <a:r>
              <a:rPr sz="2200" spc="-5" dirty="0">
                <a:latin typeface="Cambria"/>
                <a:cs typeface="Cambria"/>
              </a:rPr>
              <a:t>C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supports</a:t>
            </a:r>
            <a:r>
              <a:rPr sz="2200" spc="1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rich</a:t>
            </a:r>
            <a:r>
              <a:rPr sz="2200" spc="1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set</a:t>
            </a:r>
            <a:r>
              <a:rPr sz="2200" spc="2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of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built</a:t>
            </a:r>
            <a:r>
              <a:rPr sz="2200" spc="1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in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Operators</a:t>
            </a:r>
            <a:endParaRPr sz="2200">
              <a:latin typeface="Cambria"/>
              <a:cs typeface="Cambria"/>
            </a:endParaRPr>
          </a:p>
          <a:p>
            <a:pPr marL="927100" lvl="1" indent="-457834">
              <a:lnSpc>
                <a:spcPct val="100000"/>
              </a:lnSpc>
              <a:spcBef>
                <a:spcPts val="1320"/>
              </a:spcBef>
              <a:buFont typeface="Wingdings"/>
              <a:buChar char=""/>
              <a:tabLst>
                <a:tab pos="927100" algn="l"/>
                <a:tab pos="927735" algn="l"/>
              </a:tabLst>
            </a:pPr>
            <a:r>
              <a:rPr sz="2200" spc="-5" dirty="0">
                <a:latin typeface="Cambria"/>
                <a:cs typeface="Cambria"/>
              </a:rPr>
              <a:t>Used</a:t>
            </a:r>
            <a:r>
              <a:rPr sz="2200" spc="10" dirty="0"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to</a:t>
            </a:r>
            <a:r>
              <a:rPr sz="2200" spc="1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manipulate</a:t>
            </a:r>
            <a:r>
              <a:rPr sz="2200" spc="3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Constants</a:t>
            </a:r>
            <a:r>
              <a:rPr sz="2200" spc="3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(Data)</a:t>
            </a:r>
            <a:r>
              <a:rPr sz="2200" spc="1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&amp;</a:t>
            </a:r>
            <a:r>
              <a:rPr sz="2200" dirty="0">
                <a:latin typeface="Cambria"/>
                <a:cs typeface="Cambria"/>
              </a:rPr>
              <a:t> </a:t>
            </a:r>
            <a:r>
              <a:rPr sz="2200" spc="-25" dirty="0">
                <a:latin typeface="Cambria"/>
                <a:cs typeface="Cambria"/>
              </a:rPr>
              <a:t>Variables</a:t>
            </a:r>
            <a:endParaRPr sz="2200">
              <a:latin typeface="Cambria"/>
              <a:cs typeface="Cambria"/>
            </a:endParaRPr>
          </a:p>
          <a:p>
            <a:pPr marL="927100" lvl="1" indent="-457834">
              <a:lnSpc>
                <a:spcPct val="100000"/>
              </a:lnSpc>
              <a:spcBef>
                <a:spcPts val="1320"/>
              </a:spcBef>
              <a:buFont typeface="Wingdings"/>
              <a:buChar char=""/>
              <a:tabLst>
                <a:tab pos="927100" algn="l"/>
                <a:tab pos="927735" algn="l"/>
              </a:tabLst>
            </a:pPr>
            <a:r>
              <a:rPr sz="2200" spc="-20" dirty="0">
                <a:latin typeface="Cambria"/>
                <a:cs typeface="Cambria"/>
              </a:rPr>
              <a:t>Part</a:t>
            </a:r>
            <a:r>
              <a:rPr sz="2200" spc="1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of </a:t>
            </a:r>
            <a:r>
              <a:rPr sz="2200" spc="-10" dirty="0">
                <a:latin typeface="Cambria"/>
                <a:cs typeface="Cambria"/>
              </a:rPr>
              <a:t>Mathematical</a:t>
            </a:r>
            <a:r>
              <a:rPr sz="2200" spc="6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(or)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Logical</a:t>
            </a:r>
            <a:r>
              <a:rPr sz="2200" spc="1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expressions</a:t>
            </a:r>
            <a:endParaRPr sz="2200">
              <a:latin typeface="Cambria"/>
              <a:cs typeface="Cambria"/>
            </a:endParaRPr>
          </a:p>
          <a:p>
            <a:pPr marL="927100" lvl="1" indent="-457834">
              <a:lnSpc>
                <a:spcPct val="100000"/>
              </a:lnSpc>
              <a:spcBef>
                <a:spcPts val="1325"/>
              </a:spcBef>
              <a:buFont typeface="Wingdings"/>
              <a:buChar char=""/>
              <a:tabLst>
                <a:tab pos="927100" algn="l"/>
                <a:tab pos="927735" algn="l"/>
              </a:tabLst>
            </a:pPr>
            <a:r>
              <a:rPr sz="2200" spc="-15" dirty="0">
                <a:latin typeface="Cambria"/>
                <a:cs typeface="Cambria"/>
              </a:rPr>
              <a:t>Operators</a:t>
            </a:r>
            <a:r>
              <a:rPr sz="2200" spc="15" dirty="0">
                <a:latin typeface="Cambria"/>
                <a:cs typeface="Cambria"/>
              </a:rPr>
              <a:t> </a:t>
            </a:r>
            <a:r>
              <a:rPr sz="2200" spc="-20" dirty="0">
                <a:latin typeface="Cambria"/>
                <a:cs typeface="Cambria"/>
              </a:rPr>
              <a:t>vs</a:t>
            </a:r>
            <a:r>
              <a:rPr sz="2200" spc="-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Operands</a:t>
            </a:r>
            <a:endParaRPr sz="2200">
              <a:latin typeface="Cambria"/>
              <a:cs typeface="Cambria"/>
            </a:endParaRPr>
          </a:p>
          <a:p>
            <a:pPr marL="927100" lvl="1" indent="-457834">
              <a:lnSpc>
                <a:spcPct val="100000"/>
              </a:lnSpc>
              <a:spcBef>
                <a:spcPts val="1320"/>
              </a:spcBef>
              <a:buFont typeface="Wingdings"/>
              <a:buChar char=""/>
              <a:tabLst>
                <a:tab pos="927100" algn="l"/>
                <a:tab pos="927735" algn="l"/>
              </a:tabLst>
            </a:pPr>
            <a:r>
              <a:rPr sz="2200" b="1" spc="-15" dirty="0">
                <a:solidFill>
                  <a:srgbClr val="C00000"/>
                </a:solidFill>
                <a:latin typeface="Cambria"/>
                <a:cs typeface="Cambria"/>
              </a:rPr>
              <a:t>Operator</a:t>
            </a:r>
            <a:r>
              <a:rPr sz="2200" b="1" spc="-3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b="1" spc="-5" dirty="0">
                <a:solidFill>
                  <a:srgbClr val="C00000"/>
                </a:solidFill>
                <a:latin typeface="Cambria"/>
                <a:cs typeface="Cambria"/>
              </a:rPr>
              <a:t>–</a:t>
            </a:r>
            <a:r>
              <a:rPr sz="2200" b="1" spc="-3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b="1" spc="-5" dirty="0">
                <a:solidFill>
                  <a:srgbClr val="C00000"/>
                </a:solidFill>
                <a:latin typeface="Cambria"/>
                <a:cs typeface="Cambria"/>
              </a:rPr>
              <a:t>Definition</a:t>
            </a:r>
            <a:endParaRPr sz="2200">
              <a:latin typeface="Cambria"/>
              <a:cs typeface="Cambria"/>
            </a:endParaRPr>
          </a:p>
          <a:p>
            <a:pPr marL="1384300" lvl="2" indent="-457834">
              <a:lnSpc>
                <a:spcPct val="100000"/>
              </a:lnSpc>
              <a:spcBef>
                <a:spcPts val="1320"/>
              </a:spcBef>
              <a:buFont typeface="Wingdings"/>
              <a:buChar char=""/>
              <a:tabLst>
                <a:tab pos="1384300" algn="l"/>
                <a:tab pos="1384935" algn="l"/>
              </a:tabLst>
            </a:pPr>
            <a:r>
              <a:rPr sz="2200" spc="-15" dirty="0">
                <a:latin typeface="Cambria"/>
                <a:cs typeface="Cambria"/>
              </a:rPr>
              <a:t>Symbol</a:t>
            </a:r>
            <a:r>
              <a:rPr sz="2200" spc="8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(or)</a:t>
            </a:r>
            <a:r>
              <a:rPr sz="2200" spc="8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Special</a:t>
            </a:r>
            <a:r>
              <a:rPr sz="2200" spc="9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character</a:t>
            </a:r>
            <a:r>
              <a:rPr sz="2200" spc="10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that</a:t>
            </a:r>
            <a:r>
              <a:rPr sz="2200" spc="90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instructs</a:t>
            </a:r>
            <a:r>
              <a:rPr sz="2200" spc="9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the</a:t>
            </a:r>
            <a:r>
              <a:rPr sz="2200" spc="8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compiler</a:t>
            </a:r>
            <a:endParaRPr sz="2200">
              <a:latin typeface="Cambria"/>
              <a:cs typeface="Cambria"/>
            </a:endParaRPr>
          </a:p>
          <a:p>
            <a:pPr marL="319405" algn="ctr">
              <a:lnSpc>
                <a:spcPct val="100000"/>
              </a:lnSpc>
              <a:spcBef>
                <a:spcPts val="1320"/>
              </a:spcBef>
            </a:pPr>
            <a:r>
              <a:rPr sz="2200" spc="-15" dirty="0">
                <a:latin typeface="Cambria"/>
                <a:cs typeface="Cambria"/>
              </a:rPr>
              <a:t>to</a:t>
            </a:r>
            <a:r>
              <a:rPr sz="220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perform</a:t>
            </a:r>
            <a:r>
              <a:rPr sz="2200" spc="2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mathematical</a:t>
            </a:r>
            <a:r>
              <a:rPr sz="2200" spc="5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(or)</a:t>
            </a:r>
            <a:r>
              <a:rPr sz="220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Logical</a:t>
            </a:r>
            <a:r>
              <a:rPr sz="2200" spc="3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operations</a:t>
            </a:r>
            <a:endParaRPr sz="22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SRM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5326" y="188607"/>
            <a:ext cx="1040815" cy="106765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83540" y="549605"/>
            <a:ext cx="7350759" cy="47523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38860" algn="ctr">
              <a:lnSpc>
                <a:spcPct val="100000"/>
              </a:lnSpc>
              <a:spcBef>
                <a:spcPts val="105"/>
              </a:spcBef>
            </a:pPr>
            <a:r>
              <a:rPr sz="2600" b="1" spc="-5" dirty="0">
                <a:solidFill>
                  <a:srgbClr val="C00000"/>
                </a:solidFill>
                <a:latin typeface="Perpetua"/>
                <a:cs typeface="Perpetua"/>
              </a:rPr>
              <a:t>INS</a:t>
            </a:r>
            <a:r>
              <a:rPr sz="2600" b="1" spc="-15" dirty="0">
                <a:solidFill>
                  <a:srgbClr val="C00000"/>
                </a:solidFill>
                <a:latin typeface="Perpetua"/>
                <a:cs typeface="Perpetua"/>
              </a:rPr>
              <a:t>T</a:t>
            </a:r>
            <a:r>
              <a:rPr sz="2600" b="1" spc="-5" dirty="0">
                <a:solidFill>
                  <a:srgbClr val="C00000"/>
                </a:solidFill>
                <a:latin typeface="Perpetua"/>
                <a:cs typeface="Perpetua"/>
              </a:rPr>
              <a:t>IT</a:t>
            </a:r>
            <a:r>
              <a:rPr sz="2600" b="1" spc="-10" dirty="0">
                <a:solidFill>
                  <a:srgbClr val="C00000"/>
                </a:solidFill>
                <a:latin typeface="Perpetua"/>
                <a:cs typeface="Perpetua"/>
              </a:rPr>
              <a:t>U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TE</a:t>
            </a:r>
            <a:r>
              <a:rPr sz="2600" b="1" spc="-10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Perpetua"/>
                <a:cs typeface="Perpetua"/>
              </a:rPr>
              <a:t>O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F</a:t>
            </a:r>
            <a:r>
              <a:rPr sz="2600" b="1" spc="5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SCIENCE</a:t>
            </a:r>
            <a:r>
              <a:rPr sz="2600" b="1" spc="-140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AND</a:t>
            </a:r>
            <a:r>
              <a:rPr sz="2600" b="1" spc="-310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TECHNOLOG</a:t>
            </a:r>
            <a:r>
              <a:rPr sz="2600" b="1" spc="-285" dirty="0">
                <a:solidFill>
                  <a:srgbClr val="C00000"/>
                </a:solidFill>
                <a:latin typeface="Perpetua"/>
                <a:cs typeface="Perpetua"/>
              </a:rPr>
              <a:t>Y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,</a:t>
            </a:r>
            <a:endParaRPr sz="2600">
              <a:latin typeface="Perpetua"/>
              <a:cs typeface="Perpetua"/>
            </a:endParaRPr>
          </a:p>
          <a:p>
            <a:pPr marL="1039494" algn="ctr">
              <a:lnSpc>
                <a:spcPct val="100000"/>
              </a:lnSpc>
              <a:spcBef>
                <a:spcPts val="30"/>
              </a:spcBef>
            </a:pPr>
            <a:r>
              <a:rPr sz="2400" b="1" spc="-10" dirty="0">
                <a:solidFill>
                  <a:srgbClr val="C00000"/>
                </a:solidFill>
                <a:latin typeface="Perpetua"/>
                <a:cs typeface="Perpetua"/>
              </a:rPr>
              <a:t>CHENNAI.</a:t>
            </a:r>
            <a:endParaRPr sz="2400">
              <a:latin typeface="Perpetua"/>
              <a:cs typeface="Perpetua"/>
            </a:endParaRPr>
          </a:p>
          <a:p>
            <a:pPr marL="384175" indent="-372110">
              <a:lnSpc>
                <a:spcPct val="100000"/>
              </a:lnSpc>
              <a:spcBef>
                <a:spcPts val="1735"/>
              </a:spcBef>
              <a:buAutoNum type="arabicPeriod"/>
              <a:tabLst>
                <a:tab pos="384810" algn="l"/>
              </a:tabLst>
            </a:pPr>
            <a:r>
              <a:rPr sz="2800" b="1" spc="-5" dirty="0">
                <a:solidFill>
                  <a:srgbClr val="336600"/>
                </a:solidFill>
                <a:latin typeface="Cambria"/>
                <a:cs typeface="Cambria"/>
              </a:rPr>
              <a:t>15</a:t>
            </a:r>
            <a:r>
              <a:rPr sz="2800" b="1" spc="-20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spc="-15" dirty="0">
                <a:solidFill>
                  <a:srgbClr val="336600"/>
                </a:solidFill>
                <a:latin typeface="Cambria"/>
                <a:cs typeface="Cambria"/>
              </a:rPr>
              <a:t>Operators </a:t>
            </a:r>
            <a:r>
              <a:rPr sz="2800" b="1" spc="-5" dirty="0">
                <a:solidFill>
                  <a:srgbClr val="336600"/>
                </a:solidFill>
                <a:latin typeface="Cambria"/>
                <a:cs typeface="Cambria"/>
              </a:rPr>
              <a:t>in</a:t>
            </a:r>
            <a:r>
              <a:rPr sz="2800" b="1" spc="-30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spc="-5" dirty="0">
                <a:solidFill>
                  <a:srgbClr val="336600"/>
                </a:solidFill>
                <a:latin typeface="Cambria"/>
                <a:cs typeface="Cambria"/>
              </a:rPr>
              <a:t>C</a:t>
            </a:r>
            <a:r>
              <a:rPr sz="2800" b="1" spc="-10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spc="-15" dirty="0">
                <a:solidFill>
                  <a:srgbClr val="336600"/>
                </a:solidFill>
                <a:latin typeface="Cambria"/>
                <a:cs typeface="Cambria"/>
              </a:rPr>
              <a:t>Contd…</a:t>
            </a:r>
            <a:endParaRPr sz="2800">
              <a:latin typeface="Cambria"/>
              <a:cs typeface="Cambria"/>
            </a:endParaRPr>
          </a:p>
          <a:p>
            <a:pPr marL="927100" lvl="1" indent="-457834">
              <a:lnSpc>
                <a:spcPct val="100000"/>
              </a:lnSpc>
              <a:spcBef>
                <a:spcPts val="1605"/>
              </a:spcBef>
              <a:buFont typeface="Wingdings"/>
              <a:buChar char=""/>
              <a:tabLst>
                <a:tab pos="927100" algn="l"/>
                <a:tab pos="927735" algn="l"/>
              </a:tabLst>
            </a:pPr>
            <a:r>
              <a:rPr sz="2200" b="1" spc="-5" dirty="0">
                <a:solidFill>
                  <a:srgbClr val="C00000"/>
                </a:solidFill>
                <a:latin typeface="Cambria"/>
                <a:cs typeface="Cambria"/>
              </a:rPr>
              <a:t>Classification</a:t>
            </a:r>
            <a:r>
              <a:rPr sz="2200" b="1" spc="-3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b="1" spc="-5" dirty="0">
                <a:solidFill>
                  <a:srgbClr val="C00000"/>
                </a:solidFill>
                <a:latin typeface="Cambria"/>
                <a:cs typeface="Cambria"/>
              </a:rPr>
              <a:t>of</a:t>
            </a:r>
            <a:r>
              <a:rPr sz="2200" b="1" spc="-3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b="1" spc="-15" dirty="0">
                <a:solidFill>
                  <a:srgbClr val="C00000"/>
                </a:solidFill>
                <a:latin typeface="Cambria"/>
                <a:cs typeface="Cambria"/>
              </a:rPr>
              <a:t>Operators</a:t>
            </a:r>
            <a:endParaRPr sz="2200">
              <a:latin typeface="Cambria"/>
              <a:cs typeface="Cambria"/>
            </a:endParaRPr>
          </a:p>
          <a:p>
            <a:pPr marL="1384300" lvl="2" indent="-457834">
              <a:lnSpc>
                <a:spcPct val="100000"/>
              </a:lnSpc>
              <a:spcBef>
                <a:spcPts val="1005"/>
              </a:spcBef>
              <a:buAutoNum type="alphaLcParenR"/>
              <a:tabLst>
                <a:tab pos="1384300" algn="l"/>
                <a:tab pos="1384935" algn="l"/>
              </a:tabLst>
            </a:pPr>
            <a:r>
              <a:rPr sz="2200" spc="-10" dirty="0">
                <a:latin typeface="Cambria"/>
                <a:cs typeface="Cambria"/>
              </a:rPr>
              <a:t>Increment</a:t>
            </a:r>
            <a:r>
              <a:rPr sz="2200" spc="3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&amp;</a:t>
            </a:r>
            <a:r>
              <a:rPr sz="2200" spc="-10" dirty="0">
                <a:latin typeface="Cambria"/>
                <a:cs typeface="Cambria"/>
              </a:rPr>
              <a:t> Decrement</a:t>
            </a:r>
            <a:r>
              <a:rPr sz="2200" spc="30" dirty="0"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Operators</a:t>
            </a:r>
            <a:endParaRPr sz="2200">
              <a:latin typeface="Cambria"/>
              <a:cs typeface="Cambria"/>
            </a:endParaRPr>
          </a:p>
          <a:p>
            <a:pPr marL="1384300" lvl="2" indent="-457834">
              <a:lnSpc>
                <a:spcPct val="100000"/>
              </a:lnSpc>
              <a:spcBef>
                <a:spcPts val="1000"/>
              </a:spcBef>
              <a:buAutoNum type="alphaLcParenR"/>
              <a:tabLst>
                <a:tab pos="1384300" algn="l"/>
                <a:tab pos="1384935" algn="l"/>
              </a:tabLst>
            </a:pPr>
            <a:r>
              <a:rPr sz="2200" spc="-5" dirty="0">
                <a:latin typeface="Cambria"/>
                <a:cs typeface="Cambria"/>
              </a:rPr>
              <a:t>Comma</a:t>
            </a:r>
            <a:r>
              <a:rPr sz="2200" spc="-30" dirty="0"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Operator</a:t>
            </a:r>
            <a:endParaRPr sz="2200">
              <a:latin typeface="Cambria"/>
              <a:cs typeface="Cambria"/>
            </a:endParaRPr>
          </a:p>
          <a:p>
            <a:pPr marL="1384300" lvl="2" indent="-457834">
              <a:lnSpc>
                <a:spcPct val="100000"/>
              </a:lnSpc>
              <a:spcBef>
                <a:spcPts val="994"/>
              </a:spcBef>
              <a:buAutoNum type="alphaLcParenR"/>
              <a:tabLst>
                <a:tab pos="1384300" algn="l"/>
                <a:tab pos="1384935" algn="l"/>
              </a:tabLst>
            </a:pPr>
            <a:r>
              <a:rPr sz="2200" spc="-15" dirty="0">
                <a:latin typeface="Cambria"/>
                <a:cs typeface="Cambria"/>
              </a:rPr>
              <a:t>Arrow Operator</a:t>
            </a:r>
            <a:endParaRPr sz="2200">
              <a:latin typeface="Cambria"/>
              <a:cs typeface="Cambria"/>
            </a:endParaRPr>
          </a:p>
          <a:p>
            <a:pPr marL="1384300" lvl="2" indent="-457834">
              <a:lnSpc>
                <a:spcPct val="100000"/>
              </a:lnSpc>
              <a:spcBef>
                <a:spcPts val="1010"/>
              </a:spcBef>
              <a:buAutoNum type="alphaLcParenR"/>
              <a:tabLst>
                <a:tab pos="1384300" algn="l"/>
                <a:tab pos="1384935" algn="l"/>
              </a:tabLst>
            </a:pPr>
            <a:r>
              <a:rPr sz="2200" spc="-5" dirty="0">
                <a:latin typeface="Cambria"/>
                <a:cs typeface="Cambria"/>
              </a:rPr>
              <a:t>Assignment</a:t>
            </a:r>
            <a:r>
              <a:rPr sz="2200" spc="25" dirty="0"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Operators</a:t>
            </a:r>
            <a:endParaRPr sz="2200">
              <a:latin typeface="Cambria"/>
              <a:cs typeface="Cambria"/>
            </a:endParaRPr>
          </a:p>
          <a:p>
            <a:pPr marL="1384300" lvl="2" indent="-457834">
              <a:lnSpc>
                <a:spcPct val="100000"/>
              </a:lnSpc>
              <a:spcBef>
                <a:spcPts val="994"/>
              </a:spcBef>
              <a:buAutoNum type="alphaLcParenR"/>
              <a:tabLst>
                <a:tab pos="1384300" algn="l"/>
                <a:tab pos="1384935" algn="l"/>
              </a:tabLst>
            </a:pPr>
            <a:r>
              <a:rPr sz="2200" spc="-5" dirty="0">
                <a:latin typeface="Cambria"/>
                <a:cs typeface="Cambria"/>
              </a:rPr>
              <a:t>Bitwise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Operators</a:t>
            </a:r>
            <a:endParaRPr sz="2200">
              <a:latin typeface="Cambria"/>
              <a:cs typeface="Cambria"/>
            </a:endParaRPr>
          </a:p>
          <a:p>
            <a:pPr marL="1384300" lvl="2" indent="-457834">
              <a:lnSpc>
                <a:spcPct val="100000"/>
              </a:lnSpc>
              <a:spcBef>
                <a:spcPts val="1000"/>
              </a:spcBef>
              <a:buAutoNum type="alphaLcParenR"/>
              <a:tabLst>
                <a:tab pos="1384300" algn="l"/>
                <a:tab pos="1384935" algn="l"/>
              </a:tabLst>
            </a:pPr>
            <a:r>
              <a:rPr sz="2200" spc="-10" dirty="0">
                <a:latin typeface="Cambria"/>
                <a:cs typeface="Cambria"/>
              </a:rPr>
              <a:t>Sizeof</a:t>
            </a:r>
            <a:r>
              <a:rPr sz="2200" spc="-20" dirty="0"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Operator</a:t>
            </a:r>
            <a:endParaRPr sz="22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SRM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5326" y="188607"/>
            <a:ext cx="1040815" cy="106765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83540" y="549605"/>
            <a:ext cx="8223884" cy="59944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5735" algn="ctr">
              <a:lnSpc>
                <a:spcPct val="100000"/>
              </a:lnSpc>
              <a:spcBef>
                <a:spcPts val="105"/>
              </a:spcBef>
            </a:pPr>
            <a:r>
              <a:rPr sz="2600" b="1" spc="-5" dirty="0">
                <a:solidFill>
                  <a:srgbClr val="C00000"/>
                </a:solidFill>
                <a:latin typeface="Perpetua"/>
                <a:cs typeface="Perpetua"/>
              </a:rPr>
              <a:t>INS</a:t>
            </a:r>
            <a:r>
              <a:rPr sz="2600" b="1" spc="-15" dirty="0">
                <a:solidFill>
                  <a:srgbClr val="C00000"/>
                </a:solidFill>
                <a:latin typeface="Perpetua"/>
                <a:cs typeface="Perpetua"/>
              </a:rPr>
              <a:t>T</a:t>
            </a:r>
            <a:r>
              <a:rPr sz="2600" b="1" spc="-5" dirty="0">
                <a:solidFill>
                  <a:srgbClr val="C00000"/>
                </a:solidFill>
                <a:latin typeface="Perpetua"/>
                <a:cs typeface="Perpetua"/>
              </a:rPr>
              <a:t>IT</a:t>
            </a:r>
            <a:r>
              <a:rPr sz="2600" b="1" spc="-10" dirty="0">
                <a:solidFill>
                  <a:srgbClr val="C00000"/>
                </a:solidFill>
                <a:latin typeface="Perpetua"/>
                <a:cs typeface="Perpetua"/>
              </a:rPr>
              <a:t>U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TE</a:t>
            </a:r>
            <a:r>
              <a:rPr sz="2600" b="1" spc="-10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Perpetua"/>
                <a:cs typeface="Perpetua"/>
              </a:rPr>
              <a:t>O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F</a:t>
            </a:r>
            <a:r>
              <a:rPr sz="2600" b="1" spc="5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SCIENCE</a:t>
            </a:r>
            <a:r>
              <a:rPr sz="2600" b="1" spc="-140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AND</a:t>
            </a:r>
            <a:r>
              <a:rPr sz="2600" b="1" spc="-310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TECHNOLOG</a:t>
            </a:r>
            <a:r>
              <a:rPr sz="2600" b="1" spc="-285" dirty="0">
                <a:solidFill>
                  <a:srgbClr val="C00000"/>
                </a:solidFill>
                <a:latin typeface="Perpetua"/>
                <a:cs typeface="Perpetua"/>
              </a:rPr>
              <a:t>Y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,</a:t>
            </a:r>
            <a:endParaRPr sz="2600">
              <a:latin typeface="Perpetua"/>
              <a:cs typeface="Perpetua"/>
            </a:endParaRPr>
          </a:p>
          <a:p>
            <a:pPr marL="167005" algn="ctr">
              <a:lnSpc>
                <a:spcPct val="100000"/>
              </a:lnSpc>
              <a:spcBef>
                <a:spcPts val="30"/>
              </a:spcBef>
            </a:pPr>
            <a:r>
              <a:rPr sz="2400" b="1" spc="-10" dirty="0">
                <a:solidFill>
                  <a:srgbClr val="C00000"/>
                </a:solidFill>
                <a:latin typeface="Perpetua"/>
                <a:cs typeface="Perpetua"/>
              </a:rPr>
              <a:t>CHENNAI.</a:t>
            </a:r>
            <a:endParaRPr sz="2400">
              <a:latin typeface="Perpetua"/>
              <a:cs typeface="Perpetua"/>
            </a:endParaRPr>
          </a:p>
          <a:p>
            <a:pPr marL="12700">
              <a:lnSpc>
                <a:spcPct val="100000"/>
              </a:lnSpc>
              <a:spcBef>
                <a:spcPts val="1735"/>
              </a:spcBef>
            </a:pPr>
            <a:r>
              <a:rPr sz="2800" b="1" spc="-5" dirty="0">
                <a:solidFill>
                  <a:srgbClr val="336600"/>
                </a:solidFill>
                <a:latin typeface="Cambria"/>
                <a:cs typeface="Cambria"/>
              </a:rPr>
              <a:t>1. 15</a:t>
            </a:r>
            <a:r>
              <a:rPr sz="2800" b="1" spc="-10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spc="-15" dirty="0">
                <a:solidFill>
                  <a:srgbClr val="336600"/>
                </a:solidFill>
                <a:latin typeface="Cambria"/>
                <a:cs typeface="Cambria"/>
              </a:rPr>
              <a:t>Operators </a:t>
            </a:r>
            <a:r>
              <a:rPr sz="2800" b="1" spc="-5" dirty="0">
                <a:solidFill>
                  <a:srgbClr val="336600"/>
                </a:solidFill>
                <a:latin typeface="Cambria"/>
                <a:cs typeface="Cambria"/>
              </a:rPr>
              <a:t>in</a:t>
            </a:r>
            <a:r>
              <a:rPr sz="2800" b="1" spc="-20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spc="-5" dirty="0">
                <a:solidFill>
                  <a:srgbClr val="336600"/>
                </a:solidFill>
                <a:latin typeface="Cambria"/>
                <a:cs typeface="Cambria"/>
              </a:rPr>
              <a:t>C </a:t>
            </a:r>
            <a:r>
              <a:rPr sz="2800" b="1" spc="-15" dirty="0">
                <a:solidFill>
                  <a:srgbClr val="336600"/>
                </a:solidFill>
                <a:latin typeface="Cambria"/>
                <a:cs typeface="Cambria"/>
              </a:rPr>
              <a:t>Contd…</a:t>
            </a:r>
            <a:endParaRPr sz="2800">
              <a:latin typeface="Cambria"/>
              <a:cs typeface="Cambria"/>
            </a:endParaRPr>
          </a:p>
          <a:p>
            <a:pPr marL="469900" indent="-457834">
              <a:lnSpc>
                <a:spcPct val="100000"/>
              </a:lnSpc>
              <a:spcBef>
                <a:spcPts val="1780"/>
              </a:spcBef>
              <a:buAutoNum type="alphaLcParenR"/>
              <a:tabLst>
                <a:tab pos="469900" algn="l"/>
                <a:tab pos="470534" algn="l"/>
              </a:tabLst>
            </a:pPr>
            <a:r>
              <a:rPr sz="2200" b="1" spc="-10" dirty="0">
                <a:solidFill>
                  <a:srgbClr val="C00000"/>
                </a:solidFill>
                <a:latin typeface="Cambria"/>
                <a:cs typeface="Cambria"/>
              </a:rPr>
              <a:t>Increment</a:t>
            </a:r>
            <a:r>
              <a:rPr sz="2200" b="1" spc="1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b="1" spc="-10" dirty="0">
                <a:solidFill>
                  <a:srgbClr val="C00000"/>
                </a:solidFill>
                <a:latin typeface="Cambria"/>
                <a:cs typeface="Cambria"/>
              </a:rPr>
              <a:t>and</a:t>
            </a:r>
            <a:r>
              <a:rPr sz="2200" b="1" spc="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b="1" spc="-10" dirty="0">
                <a:solidFill>
                  <a:srgbClr val="C00000"/>
                </a:solidFill>
                <a:latin typeface="Cambria"/>
                <a:cs typeface="Cambria"/>
              </a:rPr>
              <a:t>Decrement</a:t>
            </a:r>
            <a:r>
              <a:rPr sz="2200" b="1" spc="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b="1" spc="-15" dirty="0">
                <a:solidFill>
                  <a:srgbClr val="C00000"/>
                </a:solidFill>
                <a:latin typeface="Cambria"/>
                <a:cs typeface="Cambria"/>
              </a:rPr>
              <a:t>Operators</a:t>
            </a:r>
            <a:endParaRPr sz="2200">
              <a:latin typeface="Cambria"/>
              <a:cs typeface="Cambria"/>
            </a:endParaRPr>
          </a:p>
          <a:p>
            <a:pPr marL="927100" marR="5080" lvl="1" indent="-457200">
              <a:lnSpc>
                <a:spcPct val="150000"/>
              </a:lnSpc>
              <a:buFont typeface="Wingdings"/>
              <a:buChar char=""/>
              <a:tabLst>
                <a:tab pos="927100" algn="l"/>
                <a:tab pos="927735" algn="l"/>
                <a:tab pos="2313940" algn="l"/>
                <a:tab pos="2911475" algn="l"/>
                <a:tab pos="4344670" algn="l"/>
                <a:tab pos="5659755" algn="l"/>
                <a:tab pos="6193155" algn="l"/>
                <a:tab pos="7048500" algn="l"/>
              </a:tabLst>
            </a:pPr>
            <a:r>
              <a:rPr sz="2200" spc="-10" dirty="0">
                <a:latin typeface="Cambria"/>
                <a:cs typeface="Cambria"/>
              </a:rPr>
              <a:t>Inc</a:t>
            </a:r>
            <a:r>
              <a:rPr sz="2200" spc="-30" dirty="0">
                <a:latin typeface="Cambria"/>
                <a:cs typeface="Cambria"/>
              </a:rPr>
              <a:t>r</a:t>
            </a:r>
            <a:r>
              <a:rPr sz="2200" spc="-5" dirty="0">
                <a:latin typeface="Cambria"/>
                <a:cs typeface="Cambria"/>
              </a:rPr>
              <a:t>e</a:t>
            </a:r>
            <a:r>
              <a:rPr sz="2200" spc="-15" dirty="0">
                <a:latin typeface="Cambria"/>
                <a:cs typeface="Cambria"/>
              </a:rPr>
              <a:t>m</a:t>
            </a:r>
            <a:r>
              <a:rPr sz="2200" spc="-5" dirty="0">
                <a:latin typeface="Cambria"/>
                <a:cs typeface="Cambria"/>
              </a:rPr>
              <a:t>ent</a:t>
            </a:r>
            <a:r>
              <a:rPr sz="2200" dirty="0">
                <a:latin typeface="Cambria"/>
                <a:cs typeface="Cambria"/>
              </a:rPr>
              <a:t>	a</a:t>
            </a:r>
            <a:r>
              <a:rPr sz="2200" spc="-10" dirty="0">
                <a:latin typeface="Cambria"/>
                <a:cs typeface="Cambria"/>
              </a:rPr>
              <a:t>n</a:t>
            </a:r>
            <a:r>
              <a:rPr sz="2200" spc="-5" dirty="0">
                <a:latin typeface="Cambria"/>
                <a:cs typeface="Cambria"/>
              </a:rPr>
              <a:t>d</a:t>
            </a:r>
            <a:r>
              <a:rPr sz="2200" dirty="0">
                <a:latin typeface="Cambria"/>
                <a:cs typeface="Cambria"/>
              </a:rPr>
              <a:t>	</a:t>
            </a:r>
            <a:r>
              <a:rPr sz="2200" spc="-5" dirty="0">
                <a:latin typeface="Cambria"/>
                <a:cs typeface="Cambria"/>
              </a:rPr>
              <a:t>de</a:t>
            </a:r>
            <a:r>
              <a:rPr sz="2200" spc="10" dirty="0">
                <a:latin typeface="Cambria"/>
                <a:cs typeface="Cambria"/>
              </a:rPr>
              <a:t>c</a:t>
            </a:r>
            <a:r>
              <a:rPr sz="2200" spc="-40" dirty="0">
                <a:latin typeface="Cambria"/>
                <a:cs typeface="Cambria"/>
              </a:rPr>
              <a:t>r</a:t>
            </a:r>
            <a:r>
              <a:rPr sz="2200" spc="-5" dirty="0">
                <a:latin typeface="Cambria"/>
                <a:cs typeface="Cambria"/>
              </a:rPr>
              <a:t>em</a:t>
            </a:r>
            <a:r>
              <a:rPr sz="2200" spc="5" dirty="0">
                <a:latin typeface="Cambria"/>
                <a:cs typeface="Cambria"/>
              </a:rPr>
              <a:t>e</a:t>
            </a:r>
            <a:r>
              <a:rPr sz="2200" spc="-10" dirty="0">
                <a:latin typeface="Cambria"/>
                <a:cs typeface="Cambria"/>
              </a:rPr>
              <a:t>n</a:t>
            </a:r>
            <a:r>
              <a:rPr sz="2200" spc="-5" dirty="0">
                <a:latin typeface="Cambria"/>
                <a:cs typeface="Cambria"/>
              </a:rPr>
              <a:t>t</a:t>
            </a:r>
            <a:r>
              <a:rPr sz="2200" dirty="0">
                <a:latin typeface="Cambria"/>
                <a:cs typeface="Cambria"/>
              </a:rPr>
              <a:t>	</a:t>
            </a:r>
            <a:r>
              <a:rPr sz="2200" spc="-5" dirty="0">
                <a:latin typeface="Cambria"/>
                <a:cs typeface="Cambria"/>
              </a:rPr>
              <a:t>ope</a:t>
            </a:r>
            <a:r>
              <a:rPr sz="2200" spc="-30" dirty="0">
                <a:latin typeface="Cambria"/>
                <a:cs typeface="Cambria"/>
              </a:rPr>
              <a:t>r</a:t>
            </a:r>
            <a:r>
              <a:rPr sz="2200" dirty="0">
                <a:latin typeface="Cambria"/>
                <a:cs typeface="Cambria"/>
              </a:rPr>
              <a:t>a</a:t>
            </a:r>
            <a:r>
              <a:rPr sz="2200" spc="-30" dirty="0">
                <a:latin typeface="Cambria"/>
                <a:cs typeface="Cambria"/>
              </a:rPr>
              <a:t>t</a:t>
            </a:r>
            <a:r>
              <a:rPr sz="2200" spc="-5" dirty="0">
                <a:latin typeface="Cambria"/>
                <a:cs typeface="Cambria"/>
              </a:rPr>
              <a:t>o</a:t>
            </a:r>
            <a:r>
              <a:rPr sz="2200" spc="5" dirty="0">
                <a:latin typeface="Cambria"/>
                <a:cs typeface="Cambria"/>
              </a:rPr>
              <a:t>r</a:t>
            </a:r>
            <a:r>
              <a:rPr sz="2200" spc="-5" dirty="0">
                <a:latin typeface="Cambria"/>
                <a:cs typeface="Cambria"/>
              </a:rPr>
              <a:t>s</a:t>
            </a:r>
            <a:r>
              <a:rPr sz="2200" dirty="0">
                <a:latin typeface="Cambria"/>
                <a:cs typeface="Cambria"/>
              </a:rPr>
              <a:t>	</a:t>
            </a:r>
            <a:r>
              <a:rPr sz="2200" spc="-10" dirty="0">
                <a:latin typeface="Cambria"/>
                <a:cs typeface="Cambria"/>
              </a:rPr>
              <a:t>a</a:t>
            </a:r>
            <a:r>
              <a:rPr sz="2200" spc="-30" dirty="0">
                <a:latin typeface="Cambria"/>
                <a:cs typeface="Cambria"/>
              </a:rPr>
              <a:t>r</a:t>
            </a:r>
            <a:r>
              <a:rPr sz="2200" spc="-5" dirty="0">
                <a:latin typeface="Cambria"/>
                <a:cs typeface="Cambria"/>
              </a:rPr>
              <a:t>e</a:t>
            </a:r>
            <a:r>
              <a:rPr sz="2200" dirty="0">
                <a:latin typeface="Cambria"/>
                <a:cs typeface="Cambria"/>
              </a:rPr>
              <a:t>	</a:t>
            </a:r>
            <a:r>
              <a:rPr sz="2200" spc="-10" dirty="0">
                <a:latin typeface="Cambria"/>
                <a:cs typeface="Cambria"/>
              </a:rPr>
              <a:t>u</a:t>
            </a:r>
            <a:r>
              <a:rPr sz="2200" dirty="0">
                <a:latin typeface="Cambria"/>
                <a:cs typeface="Cambria"/>
              </a:rPr>
              <a:t>n</a:t>
            </a:r>
            <a:r>
              <a:rPr sz="2200" spc="-10" dirty="0">
                <a:latin typeface="Cambria"/>
                <a:cs typeface="Cambria"/>
              </a:rPr>
              <a:t>a</a:t>
            </a:r>
            <a:r>
              <a:rPr sz="2200" dirty="0">
                <a:latin typeface="Cambria"/>
                <a:cs typeface="Cambria"/>
              </a:rPr>
              <a:t>r</a:t>
            </a:r>
            <a:r>
              <a:rPr sz="2200" spc="-5" dirty="0">
                <a:latin typeface="Cambria"/>
                <a:cs typeface="Cambria"/>
              </a:rPr>
              <a:t>y</a:t>
            </a:r>
            <a:r>
              <a:rPr sz="2200" dirty="0">
                <a:latin typeface="Cambria"/>
                <a:cs typeface="Cambria"/>
              </a:rPr>
              <a:t>	</a:t>
            </a:r>
            <a:r>
              <a:rPr sz="2200" spc="-5" dirty="0">
                <a:latin typeface="Cambria"/>
                <a:cs typeface="Cambria"/>
              </a:rPr>
              <a:t>ope</a:t>
            </a:r>
            <a:r>
              <a:rPr sz="2200" spc="-40" dirty="0">
                <a:latin typeface="Cambria"/>
                <a:cs typeface="Cambria"/>
              </a:rPr>
              <a:t>r</a:t>
            </a:r>
            <a:r>
              <a:rPr sz="2200" dirty="0">
                <a:latin typeface="Cambria"/>
                <a:cs typeface="Cambria"/>
              </a:rPr>
              <a:t>a</a:t>
            </a:r>
            <a:r>
              <a:rPr sz="2200" spc="-30" dirty="0">
                <a:latin typeface="Cambria"/>
                <a:cs typeface="Cambria"/>
              </a:rPr>
              <a:t>t</a:t>
            </a:r>
            <a:r>
              <a:rPr sz="2200" spc="-5" dirty="0">
                <a:latin typeface="Cambria"/>
                <a:cs typeface="Cambria"/>
              </a:rPr>
              <a:t>ors  </a:t>
            </a:r>
            <a:r>
              <a:rPr sz="2200" spc="-10" dirty="0">
                <a:latin typeface="Cambria"/>
                <a:cs typeface="Cambria"/>
              </a:rPr>
              <a:t>that</a:t>
            </a:r>
            <a:r>
              <a:rPr sz="2200" spc="1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add</a:t>
            </a:r>
            <a:r>
              <a:rPr sz="2200" spc="2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or</a:t>
            </a:r>
            <a:r>
              <a:rPr sz="220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subtract</a:t>
            </a:r>
            <a:r>
              <a:rPr sz="2200" spc="2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one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from</a:t>
            </a:r>
            <a:r>
              <a:rPr sz="220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their</a:t>
            </a:r>
            <a:r>
              <a:rPr sz="2200" spc="2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operand</a:t>
            </a:r>
            <a:endParaRPr sz="2200">
              <a:latin typeface="Cambria"/>
              <a:cs typeface="Cambria"/>
            </a:endParaRPr>
          </a:p>
          <a:p>
            <a:pPr marL="927100" lvl="1" indent="-457834">
              <a:lnSpc>
                <a:spcPct val="100000"/>
              </a:lnSpc>
              <a:spcBef>
                <a:spcPts val="1325"/>
              </a:spcBef>
              <a:buFont typeface="Wingdings"/>
              <a:buChar char=""/>
              <a:tabLst>
                <a:tab pos="927100" algn="l"/>
                <a:tab pos="927735" algn="l"/>
              </a:tabLst>
            </a:pPr>
            <a:r>
              <a:rPr sz="2200" spc="-5" dirty="0">
                <a:latin typeface="Cambria"/>
                <a:cs typeface="Cambria"/>
              </a:rPr>
              <a:t>C</a:t>
            </a:r>
            <a:r>
              <a:rPr sz="2200" spc="434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languages</a:t>
            </a:r>
            <a:r>
              <a:rPr sz="2200" spc="459" dirty="0"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feature</a:t>
            </a:r>
            <a:r>
              <a:rPr sz="2200" spc="470" dirty="0"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two</a:t>
            </a:r>
            <a:r>
              <a:rPr sz="2200" spc="45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versions</a:t>
            </a:r>
            <a:r>
              <a:rPr sz="2200" spc="459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(pre-</a:t>
            </a:r>
            <a:r>
              <a:rPr sz="2200" spc="45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and</a:t>
            </a:r>
            <a:r>
              <a:rPr sz="2200" spc="45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post-)</a:t>
            </a:r>
            <a:r>
              <a:rPr sz="2200" spc="44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of</a:t>
            </a:r>
            <a:r>
              <a:rPr sz="2200" spc="43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each</a:t>
            </a:r>
            <a:endParaRPr sz="2200">
              <a:latin typeface="Cambria"/>
              <a:cs typeface="Cambria"/>
            </a:endParaRPr>
          </a:p>
          <a:p>
            <a:pPr marL="927100">
              <a:lnSpc>
                <a:spcPct val="100000"/>
              </a:lnSpc>
              <a:spcBef>
                <a:spcPts val="1320"/>
              </a:spcBef>
            </a:pPr>
            <a:r>
              <a:rPr sz="2200" spc="-15" dirty="0">
                <a:latin typeface="Cambria"/>
                <a:cs typeface="Cambria"/>
              </a:rPr>
              <a:t>operator</a:t>
            </a:r>
            <a:endParaRPr sz="2200">
              <a:latin typeface="Cambria"/>
              <a:cs typeface="Cambria"/>
            </a:endParaRPr>
          </a:p>
          <a:p>
            <a:pPr marL="1384300" lvl="2" indent="-457834">
              <a:lnSpc>
                <a:spcPct val="100000"/>
              </a:lnSpc>
              <a:spcBef>
                <a:spcPts val="1680"/>
              </a:spcBef>
              <a:buFont typeface="Wingdings"/>
              <a:buChar char=""/>
              <a:tabLst>
                <a:tab pos="1384300" algn="l"/>
                <a:tab pos="1384935" algn="l"/>
              </a:tabLst>
            </a:pPr>
            <a:r>
              <a:rPr sz="2200" spc="-15" dirty="0">
                <a:latin typeface="Cambria"/>
                <a:cs typeface="Cambria"/>
              </a:rPr>
              <a:t>Operator</a:t>
            </a:r>
            <a:r>
              <a:rPr sz="2200" spc="2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placed</a:t>
            </a:r>
            <a:r>
              <a:rPr sz="2200" spc="30" dirty="0">
                <a:latin typeface="Cambria"/>
                <a:cs typeface="Cambria"/>
              </a:rPr>
              <a:t> </a:t>
            </a:r>
            <a:r>
              <a:rPr sz="2200" spc="-20" dirty="0">
                <a:latin typeface="Cambria"/>
                <a:cs typeface="Cambria"/>
              </a:rPr>
              <a:t>before</a:t>
            </a:r>
            <a:r>
              <a:rPr sz="2200" spc="20" dirty="0"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variable</a:t>
            </a:r>
            <a:r>
              <a:rPr sz="2200" spc="2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(Pre)</a:t>
            </a:r>
            <a:endParaRPr sz="2200">
              <a:latin typeface="Cambria"/>
              <a:cs typeface="Cambria"/>
            </a:endParaRPr>
          </a:p>
          <a:p>
            <a:pPr marL="1384300" lvl="2" indent="-457834">
              <a:lnSpc>
                <a:spcPct val="100000"/>
              </a:lnSpc>
              <a:spcBef>
                <a:spcPts val="1200"/>
              </a:spcBef>
              <a:buFont typeface="Wingdings"/>
              <a:buChar char=""/>
              <a:tabLst>
                <a:tab pos="1384300" algn="l"/>
                <a:tab pos="1384935" algn="l"/>
              </a:tabLst>
            </a:pPr>
            <a:r>
              <a:rPr sz="2200" spc="-15" dirty="0">
                <a:latin typeface="Cambria"/>
                <a:cs typeface="Cambria"/>
              </a:rPr>
              <a:t>Operator</a:t>
            </a:r>
            <a:r>
              <a:rPr sz="2200" spc="2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placed</a:t>
            </a:r>
            <a:r>
              <a:rPr sz="2200" spc="35" dirty="0">
                <a:latin typeface="Cambria"/>
                <a:cs typeface="Cambria"/>
              </a:rPr>
              <a:t> </a:t>
            </a:r>
            <a:r>
              <a:rPr sz="2200" spc="-20" dirty="0">
                <a:latin typeface="Cambria"/>
                <a:cs typeface="Cambria"/>
              </a:rPr>
              <a:t>before</a:t>
            </a:r>
            <a:r>
              <a:rPr sz="2200" spc="15" dirty="0"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variable</a:t>
            </a:r>
            <a:r>
              <a:rPr sz="2200" spc="3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(Post)</a:t>
            </a:r>
            <a:endParaRPr sz="2200">
              <a:latin typeface="Cambria"/>
              <a:cs typeface="Cambria"/>
            </a:endParaRPr>
          </a:p>
          <a:p>
            <a:pPr marL="927100" lvl="1" indent="-457834">
              <a:lnSpc>
                <a:spcPct val="100000"/>
              </a:lnSpc>
              <a:spcBef>
                <a:spcPts val="840"/>
              </a:spcBef>
              <a:buFont typeface="Wingdings"/>
              <a:buChar char=""/>
              <a:tabLst>
                <a:tab pos="927100" algn="l"/>
                <a:tab pos="927735" algn="l"/>
              </a:tabLst>
            </a:pPr>
            <a:r>
              <a:rPr sz="2200" spc="-10" dirty="0">
                <a:latin typeface="Cambria"/>
                <a:cs typeface="Cambria"/>
              </a:rPr>
              <a:t>The</a:t>
            </a:r>
            <a:r>
              <a:rPr sz="2200" spc="204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increment</a:t>
            </a:r>
            <a:r>
              <a:rPr sz="2200" spc="20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operator</a:t>
            </a:r>
            <a:r>
              <a:rPr sz="2200" spc="220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is</a:t>
            </a:r>
            <a:r>
              <a:rPr sz="2200" spc="20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written</a:t>
            </a:r>
            <a:r>
              <a:rPr sz="2200" spc="22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as</a:t>
            </a:r>
            <a:r>
              <a:rPr sz="2200" spc="21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++</a:t>
            </a:r>
            <a:r>
              <a:rPr sz="2200" spc="20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and</a:t>
            </a:r>
            <a:r>
              <a:rPr sz="2200" spc="21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the</a:t>
            </a:r>
            <a:r>
              <a:rPr sz="2200" spc="22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decrement</a:t>
            </a:r>
            <a:endParaRPr sz="2200">
              <a:latin typeface="Cambria"/>
              <a:cs typeface="Cambria"/>
            </a:endParaRPr>
          </a:p>
          <a:p>
            <a:pPr marL="927100">
              <a:lnSpc>
                <a:spcPct val="100000"/>
              </a:lnSpc>
              <a:spcBef>
                <a:spcPts val="1320"/>
              </a:spcBef>
            </a:pPr>
            <a:r>
              <a:rPr sz="2200" spc="-15" dirty="0">
                <a:latin typeface="Cambria"/>
                <a:cs typeface="Cambria"/>
              </a:rPr>
              <a:t>operator</a:t>
            </a:r>
            <a:r>
              <a:rPr sz="2200" spc="1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is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written</a:t>
            </a:r>
            <a:r>
              <a:rPr sz="2200" spc="2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as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--</a:t>
            </a:r>
            <a:endParaRPr sz="22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SRM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5326" y="188607"/>
            <a:ext cx="1040815" cy="106765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83540" y="549605"/>
            <a:ext cx="7350759" cy="45002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38860" algn="ctr">
              <a:lnSpc>
                <a:spcPct val="100000"/>
              </a:lnSpc>
              <a:spcBef>
                <a:spcPts val="105"/>
              </a:spcBef>
            </a:pPr>
            <a:r>
              <a:rPr sz="2600" b="1" spc="-5" dirty="0">
                <a:solidFill>
                  <a:srgbClr val="C00000"/>
                </a:solidFill>
                <a:latin typeface="Perpetua"/>
                <a:cs typeface="Perpetua"/>
              </a:rPr>
              <a:t>INS</a:t>
            </a:r>
            <a:r>
              <a:rPr sz="2600" b="1" spc="-15" dirty="0">
                <a:solidFill>
                  <a:srgbClr val="C00000"/>
                </a:solidFill>
                <a:latin typeface="Perpetua"/>
                <a:cs typeface="Perpetua"/>
              </a:rPr>
              <a:t>T</a:t>
            </a:r>
            <a:r>
              <a:rPr sz="2600" b="1" spc="-5" dirty="0">
                <a:solidFill>
                  <a:srgbClr val="C00000"/>
                </a:solidFill>
                <a:latin typeface="Perpetua"/>
                <a:cs typeface="Perpetua"/>
              </a:rPr>
              <a:t>IT</a:t>
            </a:r>
            <a:r>
              <a:rPr sz="2600" b="1" spc="-10" dirty="0">
                <a:solidFill>
                  <a:srgbClr val="C00000"/>
                </a:solidFill>
                <a:latin typeface="Perpetua"/>
                <a:cs typeface="Perpetua"/>
              </a:rPr>
              <a:t>U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TE</a:t>
            </a:r>
            <a:r>
              <a:rPr sz="2600" b="1" spc="-10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Perpetua"/>
                <a:cs typeface="Perpetua"/>
              </a:rPr>
              <a:t>O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F</a:t>
            </a:r>
            <a:r>
              <a:rPr sz="2600" b="1" spc="5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SCIENCE</a:t>
            </a:r>
            <a:r>
              <a:rPr sz="2600" b="1" spc="-140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AND</a:t>
            </a:r>
            <a:r>
              <a:rPr sz="2600" b="1" spc="-310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TECHNOLOG</a:t>
            </a:r>
            <a:r>
              <a:rPr sz="2600" b="1" spc="-285" dirty="0">
                <a:solidFill>
                  <a:srgbClr val="C00000"/>
                </a:solidFill>
                <a:latin typeface="Perpetua"/>
                <a:cs typeface="Perpetua"/>
              </a:rPr>
              <a:t>Y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,</a:t>
            </a:r>
            <a:endParaRPr sz="2600">
              <a:latin typeface="Perpetua"/>
              <a:cs typeface="Perpetua"/>
            </a:endParaRPr>
          </a:p>
          <a:p>
            <a:pPr marL="1039494" algn="ctr">
              <a:lnSpc>
                <a:spcPct val="100000"/>
              </a:lnSpc>
              <a:spcBef>
                <a:spcPts val="30"/>
              </a:spcBef>
            </a:pPr>
            <a:r>
              <a:rPr sz="2400" b="1" spc="-10" dirty="0">
                <a:solidFill>
                  <a:srgbClr val="C00000"/>
                </a:solidFill>
                <a:latin typeface="Perpetua"/>
                <a:cs typeface="Perpetua"/>
              </a:rPr>
              <a:t>CHENNAI.</a:t>
            </a:r>
            <a:endParaRPr sz="2400">
              <a:latin typeface="Perpetua"/>
              <a:cs typeface="Perpetua"/>
            </a:endParaRPr>
          </a:p>
          <a:p>
            <a:pPr marL="12700">
              <a:lnSpc>
                <a:spcPct val="100000"/>
              </a:lnSpc>
              <a:spcBef>
                <a:spcPts val="1735"/>
              </a:spcBef>
            </a:pPr>
            <a:r>
              <a:rPr sz="2800" b="1" spc="-5" dirty="0">
                <a:solidFill>
                  <a:srgbClr val="336600"/>
                </a:solidFill>
                <a:latin typeface="Cambria"/>
                <a:cs typeface="Cambria"/>
              </a:rPr>
              <a:t>1. 15</a:t>
            </a:r>
            <a:r>
              <a:rPr sz="2800" b="1" spc="-10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spc="-15" dirty="0">
                <a:solidFill>
                  <a:srgbClr val="336600"/>
                </a:solidFill>
                <a:latin typeface="Cambria"/>
                <a:cs typeface="Cambria"/>
              </a:rPr>
              <a:t>Operators </a:t>
            </a:r>
            <a:r>
              <a:rPr sz="2800" b="1" spc="-5" dirty="0">
                <a:solidFill>
                  <a:srgbClr val="336600"/>
                </a:solidFill>
                <a:latin typeface="Cambria"/>
                <a:cs typeface="Cambria"/>
              </a:rPr>
              <a:t>in</a:t>
            </a:r>
            <a:r>
              <a:rPr sz="2800" b="1" spc="-20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spc="-5" dirty="0">
                <a:solidFill>
                  <a:srgbClr val="336600"/>
                </a:solidFill>
                <a:latin typeface="Cambria"/>
                <a:cs typeface="Cambria"/>
              </a:rPr>
              <a:t>C </a:t>
            </a:r>
            <a:r>
              <a:rPr sz="2800" b="1" spc="-15" dirty="0">
                <a:solidFill>
                  <a:srgbClr val="336600"/>
                </a:solidFill>
                <a:latin typeface="Cambria"/>
                <a:cs typeface="Cambria"/>
              </a:rPr>
              <a:t>Contd…</a:t>
            </a:r>
            <a:endParaRPr sz="2800">
              <a:latin typeface="Cambria"/>
              <a:cs typeface="Cambria"/>
            </a:endParaRPr>
          </a:p>
          <a:p>
            <a:pPr marL="469900" indent="-457834">
              <a:lnSpc>
                <a:spcPct val="100000"/>
              </a:lnSpc>
              <a:spcBef>
                <a:spcPts val="1780"/>
              </a:spcBef>
              <a:buAutoNum type="alphaLcParenR"/>
              <a:tabLst>
                <a:tab pos="469900" algn="l"/>
                <a:tab pos="470534" algn="l"/>
              </a:tabLst>
            </a:pPr>
            <a:r>
              <a:rPr sz="2200" b="1" spc="-10" dirty="0">
                <a:solidFill>
                  <a:srgbClr val="C00000"/>
                </a:solidFill>
                <a:latin typeface="Cambria"/>
                <a:cs typeface="Cambria"/>
              </a:rPr>
              <a:t>Increment</a:t>
            </a:r>
            <a:r>
              <a:rPr sz="2200" b="1" spc="2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b="1" spc="-10" dirty="0">
                <a:solidFill>
                  <a:srgbClr val="C00000"/>
                </a:solidFill>
                <a:latin typeface="Cambria"/>
                <a:cs typeface="Cambria"/>
              </a:rPr>
              <a:t>and</a:t>
            </a:r>
            <a:r>
              <a:rPr sz="2200" b="1" spc="1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b="1" spc="-10" dirty="0">
                <a:solidFill>
                  <a:srgbClr val="C00000"/>
                </a:solidFill>
                <a:latin typeface="Cambria"/>
                <a:cs typeface="Cambria"/>
              </a:rPr>
              <a:t>Decrement</a:t>
            </a:r>
            <a:r>
              <a:rPr sz="2200" b="1" spc="1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b="1" spc="-15" dirty="0">
                <a:solidFill>
                  <a:srgbClr val="C00000"/>
                </a:solidFill>
                <a:latin typeface="Cambria"/>
                <a:cs typeface="Cambria"/>
              </a:rPr>
              <a:t>Operators</a:t>
            </a:r>
            <a:r>
              <a:rPr sz="2200" b="1" spc="-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b="1" spc="-15" dirty="0">
                <a:solidFill>
                  <a:srgbClr val="C00000"/>
                </a:solidFill>
                <a:latin typeface="Cambria"/>
                <a:cs typeface="Cambria"/>
              </a:rPr>
              <a:t>Contd…</a:t>
            </a:r>
            <a:endParaRPr sz="2200">
              <a:latin typeface="Cambria"/>
              <a:cs typeface="Cambria"/>
            </a:endParaRPr>
          </a:p>
          <a:p>
            <a:pPr marL="927100" lvl="1" indent="-457834">
              <a:lnSpc>
                <a:spcPct val="100000"/>
              </a:lnSpc>
              <a:spcBef>
                <a:spcPts val="1680"/>
              </a:spcBef>
              <a:buFont typeface="Wingdings"/>
              <a:buChar char=""/>
              <a:tabLst>
                <a:tab pos="927100" algn="l"/>
                <a:tab pos="927735" algn="l"/>
              </a:tabLst>
            </a:pPr>
            <a:r>
              <a:rPr sz="2200" b="1" spc="-5" dirty="0">
                <a:latin typeface="Cambria"/>
                <a:cs typeface="Cambria"/>
              </a:rPr>
              <a:t>Classification</a:t>
            </a:r>
            <a:endParaRPr sz="2200">
              <a:latin typeface="Cambria"/>
              <a:cs typeface="Cambria"/>
            </a:endParaRPr>
          </a:p>
          <a:p>
            <a:pPr marL="1384300" lvl="2" indent="-457834">
              <a:lnSpc>
                <a:spcPct val="100000"/>
              </a:lnSpc>
              <a:spcBef>
                <a:spcPts val="1200"/>
              </a:spcBef>
              <a:buFont typeface="Wingdings"/>
              <a:buChar char=""/>
              <a:tabLst>
                <a:tab pos="1384300" algn="l"/>
                <a:tab pos="1384935" algn="l"/>
              </a:tabLst>
            </a:pPr>
            <a:r>
              <a:rPr sz="2200" spc="-15" dirty="0">
                <a:latin typeface="Cambria"/>
                <a:cs typeface="Cambria"/>
              </a:rPr>
              <a:t>Pre</a:t>
            </a:r>
            <a:r>
              <a:rPr sz="2200" spc="-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Increment</a:t>
            </a:r>
            <a:r>
              <a:rPr sz="2200" spc="15" dirty="0"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Operator</a:t>
            </a:r>
            <a:endParaRPr sz="2200">
              <a:latin typeface="Cambria"/>
              <a:cs typeface="Cambria"/>
            </a:endParaRPr>
          </a:p>
          <a:p>
            <a:pPr marL="1384300" lvl="2" indent="-457834">
              <a:lnSpc>
                <a:spcPct val="100000"/>
              </a:lnSpc>
              <a:spcBef>
                <a:spcPts val="1205"/>
              </a:spcBef>
              <a:buFont typeface="Wingdings"/>
              <a:buChar char=""/>
              <a:tabLst>
                <a:tab pos="1384300" algn="l"/>
                <a:tab pos="1384935" algn="l"/>
              </a:tabLst>
            </a:pPr>
            <a:r>
              <a:rPr sz="2200" spc="-15" dirty="0">
                <a:latin typeface="Cambria"/>
                <a:cs typeface="Cambria"/>
              </a:rPr>
              <a:t>Post</a:t>
            </a:r>
            <a:r>
              <a:rPr sz="2200" spc="-10" dirty="0">
                <a:latin typeface="Cambria"/>
                <a:cs typeface="Cambria"/>
              </a:rPr>
              <a:t> Increment</a:t>
            </a:r>
            <a:r>
              <a:rPr sz="2200" spc="20" dirty="0"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Operator</a:t>
            </a:r>
            <a:endParaRPr sz="2200">
              <a:latin typeface="Cambria"/>
              <a:cs typeface="Cambria"/>
            </a:endParaRPr>
          </a:p>
          <a:p>
            <a:pPr marL="1384300" lvl="2" indent="-457834">
              <a:lnSpc>
                <a:spcPct val="100000"/>
              </a:lnSpc>
              <a:spcBef>
                <a:spcPts val="1200"/>
              </a:spcBef>
              <a:buFont typeface="Wingdings"/>
              <a:buChar char=""/>
              <a:tabLst>
                <a:tab pos="1384300" algn="l"/>
                <a:tab pos="1384935" algn="l"/>
              </a:tabLst>
            </a:pPr>
            <a:r>
              <a:rPr sz="2200" spc="-15" dirty="0">
                <a:latin typeface="Cambria"/>
                <a:cs typeface="Cambria"/>
              </a:rPr>
              <a:t>Pre</a:t>
            </a:r>
            <a:r>
              <a:rPr sz="220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Decrement</a:t>
            </a:r>
            <a:r>
              <a:rPr sz="2200" spc="15" dirty="0"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Operator</a:t>
            </a:r>
            <a:endParaRPr sz="2200">
              <a:latin typeface="Cambria"/>
              <a:cs typeface="Cambria"/>
            </a:endParaRPr>
          </a:p>
          <a:p>
            <a:pPr marL="1384300" lvl="2" indent="-457834">
              <a:lnSpc>
                <a:spcPct val="100000"/>
              </a:lnSpc>
              <a:spcBef>
                <a:spcPts val="1200"/>
              </a:spcBef>
              <a:buFont typeface="Wingdings"/>
              <a:buChar char=""/>
              <a:tabLst>
                <a:tab pos="1384300" algn="l"/>
                <a:tab pos="1384935" algn="l"/>
              </a:tabLst>
            </a:pPr>
            <a:r>
              <a:rPr sz="2200" spc="-15" dirty="0">
                <a:latin typeface="Cambria"/>
                <a:cs typeface="Cambria"/>
              </a:rPr>
              <a:t>Post</a:t>
            </a:r>
            <a:r>
              <a:rPr sz="220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Decrement</a:t>
            </a:r>
            <a:r>
              <a:rPr sz="2200" spc="15" dirty="0"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Operator</a:t>
            </a:r>
            <a:endParaRPr sz="22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SRM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549605"/>
            <a:ext cx="8383270" cy="55219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350" algn="ctr">
              <a:lnSpc>
                <a:spcPct val="100000"/>
              </a:lnSpc>
              <a:spcBef>
                <a:spcPts val="105"/>
              </a:spcBef>
            </a:pPr>
            <a:r>
              <a:rPr sz="2600" b="1" spc="-5" dirty="0">
                <a:solidFill>
                  <a:srgbClr val="C00000"/>
                </a:solidFill>
                <a:latin typeface="Perpetua"/>
                <a:cs typeface="Perpetua"/>
              </a:rPr>
              <a:t>INS</a:t>
            </a:r>
            <a:r>
              <a:rPr sz="2600" b="1" spc="-15" dirty="0">
                <a:solidFill>
                  <a:srgbClr val="C00000"/>
                </a:solidFill>
                <a:latin typeface="Perpetua"/>
                <a:cs typeface="Perpetua"/>
              </a:rPr>
              <a:t>T</a:t>
            </a:r>
            <a:r>
              <a:rPr sz="2600" b="1" spc="-5" dirty="0">
                <a:solidFill>
                  <a:srgbClr val="C00000"/>
                </a:solidFill>
                <a:latin typeface="Perpetua"/>
                <a:cs typeface="Perpetua"/>
              </a:rPr>
              <a:t>IT</a:t>
            </a:r>
            <a:r>
              <a:rPr sz="2600" b="1" spc="-10" dirty="0">
                <a:solidFill>
                  <a:srgbClr val="C00000"/>
                </a:solidFill>
                <a:latin typeface="Perpetua"/>
                <a:cs typeface="Perpetua"/>
              </a:rPr>
              <a:t>U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TE</a:t>
            </a:r>
            <a:r>
              <a:rPr sz="2600" b="1" spc="-10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Perpetua"/>
                <a:cs typeface="Perpetua"/>
              </a:rPr>
              <a:t>O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F</a:t>
            </a:r>
            <a:r>
              <a:rPr sz="2600" b="1" spc="5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SCIENCE</a:t>
            </a:r>
            <a:r>
              <a:rPr sz="2600" b="1" spc="-140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AND</a:t>
            </a:r>
            <a:r>
              <a:rPr sz="2600" b="1" spc="-310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TECHNOLOG</a:t>
            </a:r>
            <a:r>
              <a:rPr sz="2600" b="1" spc="-285" dirty="0">
                <a:solidFill>
                  <a:srgbClr val="C00000"/>
                </a:solidFill>
                <a:latin typeface="Perpetua"/>
                <a:cs typeface="Perpetua"/>
              </a:rPr>
              <a:t>Y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,</a:t>
            </a:r>
            <a:endParaRPr sz="2600">
              <a:latin typeface="Perpetua"/>
              <a:cs typeface="Perpetua"/>
            </a:endParaRPr>
          </a:p>
          <a:p>
            <a:pPr marL="7620" algn="ctr">
              <a:lnSpc>
                <a:spcPct val="100000"/>
              </a:lnSpc>
              <a:spcBef>
                <a:spcPts val="30"/>
              </a:spcBef>
            </a:pPr>
            <a:r>
              <a:rPr sz="2400" b="1" spc="-10" dirty="0">
                <a:solidFill>
                  <a:srgbClr val="C00000"/>
                </a:solidFill>
                <a:latin typeface="Perpetua"/>
                <a:cs typeface="Perpetua"/>
              </a:rPr>
              <a:t>CHENNAI.</a:t>
            </a:r>
            <a:endParaRPr sz="2400">
              <a:latin typeface="Perpetua"/>
              <a:cs typeface="Perpetua"/>
            </a:endParaRPr>
          </a:p>
          <a:p>
            <a:pPr marL="12700" algn="just">
              <a:lnSpc>
                <a:spcPct val="100000"/>
              </a:lnSpc>
              <a:spcBef>
                <a:spcPts val="1705"/>
              </a:spcBef>
            </a:pPr>
            <a:r>
              <a:rPr sz="2800" b="1" spc="-5" dirty="0">
                <a:solidFill>
                  <a:srgbClr val="336600"/>
                </a:solidFill>
                <a:latin typeface="Cambria"/>
                <a:cs typeface="Cambria"/>
              </a:rPr>
              <a:t>1.</a:t>
            </a:r>
            <a:r>
              <a:rPr sz="2800" b="1" spc="-15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spc="-5" dirty="0">
                <a:solidFill>
                  <a:srgbClr val="336600"/>
                </a:solidFill>
                <a:latin typeface="Cambria"/>
                <a:cs typeface="Cambria"/>
              </a:rPr>
              <a:t>2</a:t>
            </a:r>
            <a:r>
              <a:rPr sz="2800" b="1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spc="-10" dirty="0">
                <a:solidFill>
                  <a:srgbClr val="336600"/>
                </a:solidFill>
                <a:latin typeface="Cambria"/>
                <a:cs typeface="Cambria"/>
              </a:rPr>
              <a:t>Problem</a:t>
            </a:r>
            <a:r>
              <a:rPr sz="2800" b="1" spc="-25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spc="-10" dirty="0">
                <a:solidFill>
                  <a:srgbClr val="336600"/>
                </a:solidFill>
                <a:latin typeface="Cambria"/>
                <a:cs typeface="Cambria"/>
              </a:rPr>
              <a:t>Solving</a:t>
            </a:r>
            <a:r>
              <a:rPr sz="2800" b="1" spc="-20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spc="-15" dirty="0">
                <a:solidFill>
                  <a:srgbClr val="336600"/>
                </a:solidFill>
                <a:latin typeface="Cambria"/>
                <a:cs typeface="Cambria"/>
              </a:rPr>
              <a:t>through</a:t>
            </a:r>
            <a:r>
              <a:rPr sz="2800" b="1" spc="10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spc="-15" dirty="0">
                <a:solidFill>
                  <a:srgbClr val="336600"/>
                </a:solidFill>
                <a:latin typeface="Cambria"/>
                <a:cs typeface="Cambria"/>
              </a:rPr>
              <a:t>Programming</a:t>
            </a:r>
            <a:r>
              <a:rPr sz="2800" b="1" spc="-20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spc="-15" dirty="0">
                <a:solidFill>
                  <a:srgbClr val="336600"/>
                </a:solidFill>
                <a:latin typeface="Cambria"/>
                <a:cs typeface="Cambria"/>
              </a:rPr>
              <a:t>Contd…</a:t>
            </a:r>
            <a:endParaRPr sz="2800">
              <a:latin typeface="Cambria"/>
              <a:cs typeface="Cambria"/>
            </a:endParaRPr>
          </a:p>
          <a:p>
            <a:pPr marL="527685" indent="-515620" algn="just">
              <a:lnSpc>
                <a:spcPct val="100000"/>
              </a:lnSpc>
              <a:spcBef>
                <a:spcPts val="1810"/>
              </a:spcBef>
              <a:buAutoNum type="romanLcPeriod" startAt="2"/>
              <a:tabLst>
                <a:tab pos="528320" algn="l"/>
              </a:tabLst>
            </a:pPr>
            <a:r>
              <a:rPr sz="2200" b="1" i="1" spc="-10" dirty="0">
                <a:solidFill>
                  <a:srgbClr val="C00000"/>
                </a:solidFill>
                <a:latin typeface="Cambria"/>
                <a:cs typeface="Cambria"/>
              </a:rPr>
              <a:t>Critical</a:t>
            </a:r>
            <a:r>
              <a:rPr sz="2200" b="1" i="1" spc="-2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b="1" i="1" spc="-10" dirty="0">
                <a:solidFill>
                  <a:srgbClr val="C00000"/>
                </a:solidFill>
                <a:latin typeface="Cambria"/>
                <a:cs typeface="Cambria"/>
              </a:rPr>
              <a:t>Thinking</a:t>
            </a:r>
            <a:endParaRPr sz="2200">
              <a:latin typeface="Cambria"/>
              <a:cs typeface="Cambria"/>
            </a:endParaRPr>
          </a:p>
          <a:p>
            <a:pPr marL="812800" marR="162560" lvl="1" indent="-342900" algn="just">
              <a:lnSpc>
                <a:spcPct val="150000"/>
              </a:lnSpc>
              <a:buFont typeface="Wingdings"/>
              <a:buChar char=""/>
              <a:tabLst>
                <a:tab pos="813435" algn="l"/>
              </a:tabLst>
            </a:pPr>
            <a:r>
              <a:rPr sz="2200" spc="-10" dirty="0">
                <a:latin typeface="Cambria"/>
                <a:cs typeface="Cambria"/>
              </a:rPr>
              <a:t>Engages</a:t>
            </a:r>
            <a:r>
              <a:rPr sz="2200" spc="-5" dirty="0">
                <a:latin typeface="Cambria"/>
                <a:cs typeface="Cambria"/>
              </a:rPr>
              <a:t> a</a:t>
            </a:r>
            <a:r>
              <a:rPr sz="2200" dirty="0"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diverse</a:t>
            </a:r>
            <a:r>
              <a:rPr sz="2200" spc="-10" dirty="0">
                <a:latin typeface="Cambria"/>
                <a:cs typeface="Cambria"/>
              </a:rPr>
              <a:t> range</a:t>
            </a:r>
            <a:r>
              <a:rPr sz="2200" spc="-5" dirty="0">
                <a:latin typeface="Cambria"/>
                <a:cs typeface="Cambria"/>
              </a:rPr>
              <a:t> of</a:t>
            </a:r>
            <a:r>
              <a:rPr sz="220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intellectual</a:t>
            </a:r>
            <a:r>
              <a:rPr sz="220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skills</a:t>
            </a:r>
            <a:r>
              <a:rPr sz="2200" spc="47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and</a:t>
            </a:r>
            <a:r>
              <a:rPr sz="2200" spc="47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activities </a:t>
            </a:r>
            <a:r>
              <a:rPr sz="220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that</a:t>
            </a:r>
            <a:r>
              <a:rPr sz="2200" dirty="0"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are</a:t>
            </a:r>
            <a:r>
              <a:rPr sz="2200" spc="-1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concerned</a:t>
            </a:r>
            <a:r>
              <a:rPr sz="220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with</a:t>
            </a:r>
            <a:r>
              <a:rPr sz="220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evaluating</a:t>
            </a:r>
            <a:r>
              <a:rPr sz="2200" spc="-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information,</a:t>
            </a:r>
            <a:r>
              <a:rPr sz="2200" spc="-5" dirty="0">
                <a:latin typeface="Cambria"/>
                <a:cs typeface="Cambria"/>
              </a:rPr>
              <a:t> our </a:t>
            </a:r>
            <a:r>
              <a:rPr sz="220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assumptions </a:t>
            </a:r>
            <a:r>
              <a:rPr sz="2200" spc="-10" dirty="0">
                <a:latin typeface="Cambria"/>
                <a:cs typeface="Cambria"/>
              </a:rPr>
              <a:t>and </a:t>
            </a:r>
            <a:r>
              <a:rPr sz="2200" spc="-5" dirty="0">
                <a:latin typeface="Cambria"/>
                <a:cs typeface="Cambria"/>
              </a:rPr>
              <a:t>our thinking processes </a:t>
            </a:r>
            <a:r>
              <a:rPr sz="2200" dirty="0">
                <a:latin typeface="Cambria"/>
                <a:cs typeface="Cambria"/>
              </a:rPr>
              <a:t>in </a:t>
            </a:r>
            <a:r>
              <a:rPr sz="2200" spc="-5" dirty="0">
                <a:latin typeface="Cambria"/>
                <a:cs typeface="Cambria"/>
              </a:rPr>
              <a:t>a disciplined </a:t>
            </a:r>
            <a:r>
              <a:rPr sz="2200" spc="-30" dirty="0">
                <a:latin typeface="Cambria"/>
                <a:cs typeface="Cambria"/>
              </a:rPr>
              <a:t>way </a:t>
            </a:r>
            <a:r>
              <a:rPr sz="2200" spc="-2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so</a:t>
            </a:r>
            <a:r>
              <a:rPr sz="220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that</a:t>
            </a:r>
            <a:r>
              <a:rPr sz="2200" dirty="0"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we</a:t>
            </a:r>
            <a:r>
              <a:rPr sz="2200" spc="-1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can</a:t>
            </a:r>
            <a:r>
              <a:rPr sz="220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think</a:t>
            </a:r>
            <a:r>
              <a:rPr sz="220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and</a:t>
            </a:r>
            <a:r>
              <a:rPr sz="2200" spc="-5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assess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information</a:t>
            </a:r>
            <a:r>
              <a:rPr sz="2200" spc="-5" dirty="0"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more </a:t>
            </a:r>
            <a:r>
              <a:rPr sz="2200" spc="-10" dirty="0">
                <a:latin typeface="Cambria"/>
                <a:cs typeface="Cambria"/>
              </a:rPr>
              <a:t> </a:t>
            </a:r>
            <a:r>
              <a:rPr sz="2200" spc="-20" dirty="0">
                <a:latin typeface="Cambria"/>
                <a:cs typeface="Cambria"/>
              </a:rPr>
              <a:t>comprehensively</a:t>
            </a:r>
            <a:endParaRPr sz="2200">
              <a:latin typeface="Cambria"/>
              <a:cs typeface="Cambria"/>
            </a:endParaRPr>
          </a:p>
          <a:p>
            <a:pPr marL="812800" lvl="1" indent="-343535" algn="just">
              <a:lnSpc>
                <a:spcPct val="100000"/>
              </a:lnSpc>
              <a:spcBef>
                <a:spcPts val="1325"/>
              </a:spcBef>
              <a:buFont typeface="Wingdings"/>
              <a:buChar char=""/>
              <a:tabLst>
                <a:tab pos="813435" algn="l"/>
              </a:tabLst>
            </a:pPr>
            <a:r>
              <a:rPr sz="2200" spc="-5" dirty="0">
                <a:latin typeface="Cambria"/>
                <a:cs typeface="Cambria"/>
              </a:rPr>
              <a:t>It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is</a:t>
            </a:r>
            <a:r>
              <a:rPr sz="2200" spc="1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Analytical,</a:t>
            </a:r>
            <a:r>
              <a:rPr sz="2200" spc="4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Judgmental</a:t>
            </a:r>
            <a:r>
              <a:rPr sz="2200" spc="4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and</a:t>
            </a:r>
            <a:r>
              <a:rPr sz="2200" spc="10" dirty="0">
                <a:latin typeface="Cambria"/>
                <a:cs typeface="Cambria"/>
              </a:rPr>
              <a:t> </a:t>
            </a:r>
            <a:r>
              <a:rPr sz="2200" spc="-20" dirty="0">
                <a:latin typeface="Cambria"/>
                <a:cs typeface="Cambria"/>
              </a:rPr>
              <a:t>Selective</a:t>
            </a:r>
            <a:endParaRPr sz="2200">
              <a:latin typeface="Cambria"/>
              <a:cs typeface="Cambria"/>
            </a:endParaRPr>
          </a:p>
          <a:p>
            <a:pPr marL="812800" lvl="1" indent="-343535" algn="just">
              <a:lnSpc>
                <a:spcPct val="100000"/>
              </a:lnSpc>
              <a:spcBef>
                <a:spcPts val="1320"/>
              </a:spcBef>
              <a:buFont typeface="Wingdings"/>
              <a:buChar char=""/>
              <a:tabLst>
                <a:tab pos="813435" algn="l"/>
              </a:tabLst>
            </a:pPr>
            <a:r>
              <a:rPr sz="2200" spc="-5" dirty="0">
                <a:latin typeface="Cambria"/>
                <a:cs typeface="Cambria"/>
              </a:rPr>
              <a:t>Thinking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critically</a:t>
            </a:r>
            <a:r>
              <a:rPr sz="2200" spc="40" dirty="0"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allows</a:t>
            </a:r>
            <a:r>
              <a:rPr sz="2200" spc="3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a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programmer</a:t>
            </a:r>
            <a:r>
              <a:rPr sz="2200" spc="4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in </a:t>
            </a:r>
            <a:r>
              <a:rPr sz="2200" spc="-10" dirty="0">
                <a:latin typeface="Cambria"/>
                <a:cs typeface="Cambria"/>
              </a:rPr>
              <a:t>making</a:t>
            </a:r>
            <a:r>
              <a:rPr sz="2200" spc="2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choices</a:t>
            </a:r>
            <a:endParaRPr sz="22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5326" y="188607"/>
            <a:ext cx="1040815" cy="1067659"/>
          </a:xfrm>
          <a:prstGeom prst="rect">
            <a:avLst/>
          </a:prstGeom>
        </p:spPr>
      </p:pic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SRM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5326" y="188607"/>
            <a:ext cx="1040815" cy="106765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83540" y="549605"/>
            <a:ext cx="7350759" cy="25495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38860" algn="ctr">
              <a:lnSpc>
                <a:spcPct val="100000"/>
              </a:lnSpc>
              <a:spcBef>
                <a:spcPts val="105"/>
              </a:spcBef>
            </a:pPr>
            <a:r>
              <a:rPr sz="2600" b="1" spc="-5" dirty="0">
                <a:solidFill>
                  <a:srgbClr val="C00000"/>
                </a:solidFill>
                <a:latin typeface="Perpetua"/>
                <a:cs typeface="Perpetua"/>
              </a:rPr>
              <a:t>INS</a:t>
            </a:r>
            <a:r>
              <a:rPr sz="2600" b="1" spc="-15" dirty="0">
                <a:solidFill>
                  <a:srgbClr val="C00000"/>
                </a:solidFill>
                <a:latin typeface="Perpetua"/>
                <a:cs typeface="Perpetua"/>
              </a:rPr>
              <a:t>T</a:t>
            </a:r>
            <a:r>
              <a:rPr sz="2600" b="1" spc="-5" dirty="0">
                <a:solidFill>
                  <a:srgbClr val="C00000"/>
                </a:solidFill>
                <a:latin typeface="Perpetua"/>
                <a:cs typeface="Perpetua"/>
              </a:rPr>
              <a:t>IT</a:t>
            </a:r>
            <a:r>
              <a:rPr sz="2600" b="1" spc="-10" dirty="0">
                <a:solidFill>
                  <a:srgbClr val="C00000"/>
                </a:solidFill>
                <a:latin typeface="Perpetua"/>
                <a:cs typeface="Perpetua"/>
              </a:rPr>
              <a:t>U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TE</a:t>
            </a:r>
            <a:r>
              <a:rPr sz="2600" b="1" spc="-10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Perpetua"/>
                <a:cs typeface="Perpetua"/>
              </a:rPr>
              <a:t>O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F</a:t>
            </a:r>
            <a:r>
              <a:rPr sz="2600" b="1" spc="5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SCIENCE</a:t>
            </a:r>
            <a:r>
              <a:rPr sz="2600" b="1" spc="-140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AND</a:t>
            </a:r>
            <a:r>
              <a:rPr sz="2600" b="1" spc="-310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TECHNOLOG</a:t>
            </a:r>
            <a:r>
              <a:rPr sz="2600" b="1" spc="-285" dirty="0">
                <a:solidFill>
                  <a:srgbClr val="C00000"/>
                </a:solidFill>
                <a:latin typeface="Perpetua"/>
                <a:cs typeface="Perpetua"/>
              </a:rPr>
              <a:t>Y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,</a:t>
            </a:r>
            <a:endParaRPr sz="2600">
              <a:latin typeface="Perpetua"/>
              <a:cs typeface="Perpetua"/>
            </a:endParaRPr>
          </a:p>
          <a:p>
            <a:pPr marL="1039494" algn="ctr">
              <a:lnSpc>
                <a:spcPct val="100000"/>
              </a:lnSpc>
              <a:spcBef>
                <a:spcPts val="30"/>
              </a:spcBef>
            </a:pPr>
            <a:r>
              <a:rPr sz="2400" b="1" spc="-10" dirty="0">
                <a:solidFill>
                  <a:srgbClr val="C00000"/>
                </a:solidFill>
                <a:latin typeface="Perpetua"/>
                <a:cs typeface="Perpetua"/>
              </a:rPr>
              <a:t>CHENNAI.</a:t>
            </a:r>
            <a:endParaRPr sz="2400">
              <a:latin typeface="Perpetua"/>
              <a:cs typeface="Perpetua"/>
            </a:endParaRPr>
          </a:p>
          <a:p>
            <a:pPr marL="12700">
              <a:lnSpc>
                <a:spcPct val="100000"/>
              </a:lnSpc>
              <a:spcBef>
                <a:spcPts val="1735"/>
              </a:spcBef>
            </a:pPr>
            <a:r>
              <a:rPr sz="2800" b="1" spc="-5" dirty="0">
                <a:solidFill>
                  <a:srgbClr val="336600"/>
                </a:solidFill>
                <a:latin typeface="Cambria"/>
                <a:cs typeface="Cambria"/>
              </a:rPr>
              <a:t>1. 15</a:t>
            </a:r>
            <a:r>
              <a:rPr sz="2800" b="1" spc="-10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spc="-15" dirty="0">
                <a:solidFill>
                  <a:srgbClr val="336600"/>
                </a:solidFill>
                <a:latin typeface="Cambria"/>
                <a:cs typeface="Cambria"/>
              </a:rPr>
              <a:t>Operators </a:t>
            </a:r>
            <a:r>
              <a:rPr sz="2800" b="1" spc="-5" dirty="0">
                <a:solidFill>
                  <a:srgbClr val="336600"/>
                </a:solidFill>
                <a:latin typeface="Cambria"/>
                <a:cs typeface="Cambria"/>
              </a:rPr>
              <a:t>in</a:t>
            </a:r>
            <a:r>
              <a:rPr sz="2800" b="1" spc="-20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spc="-5" dirty="0">
                <a:solidFill>
                  <a:srgbClr val="336600"/>
                </a:solidFill>
                <a:latin typeface="Cambria"/>
                <a:cs typeface="Cambria"/>
              </a:rPr>
              <a:t>C </a:t>
            </a:r>
            <a:r>
              <a:rPr sz="2800" b="1" spc="-15" dirty="0">
                <a:solidFill>
                  <a:srgbClr val="336600"/>
                </a:solidFill>
                <a:latin typeface="Cambria"/>
                <a:cs typeface="Cambria"/>
              </a:rPr>
              <a:t>Contd…</a:t>
            </a:r>
            <a:endParaRPr sz="2800">
              <a:latin typeface="Cambria"/>
              <a:cs typeface="Cambria"/>
            </a:endParaRPr>
          </a:p>
          <a:p>
            <a:pPr marL="469900" indent="-457834">
              <a:lnSpc>
                <a:spcPct val="100000"/>
              </a:lnSpc>
              <a:spcBef>
                <a:spcPts val="1780"/>
              </a:spcBef>
              <a:buAutoNum type="alphaLcParenR"/>
              <a:tabLst>
                <a:tab pos="469900" algn="l"/>
                <a:tab pos="470534" algn="l"/>
              </a:tabLst>
            </a:pPr>
            <a:r>
              <a:rPr sz="2200" b="1" spc="-10" dirty="0">
                <a:solidFill>
                  <a:srgbClr val="C00000"/>
                </a:solidFill>
                <a:latin typeface="Cambria"/>
                <a:cs typeface="Cambria"/>
              </a:rPr>
              <a:t>Increment</a:t>
            </a:r>
            <a:r>
              <a:rPr sz="2200" b="1" spc="2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b="1" spc="-10" dirty="0">
                <a:solidFill>
                  <a:srgbClr val="C00000"/>
                </a:solidFill>
                <a:latin typeface="Cambria"/>
                <a:cs typeface="Cambria"/>
              </a:rPr>
              <a:t>and</a:t>
            </a:r>
            <a:r>
              <a:rPr sz="2200" b="1" spc="1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b="1" spc="-10" dirty="0">
                <a:solidFill>
                  <a:srgbClr val="C00000"/>
                </a:solidFill>
                <a:latin typeface="Cambria"/>
                <a:cs typeface="Cambria"/>
              </a:rPr>
              <a:t>Decrement</a:t>
            </a:r>
            <a:r>
              <a:rPr sz="2200" b="1" spc="1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b="1" spc="-15" dirty="0">
                <a:solidFill>
                  <a:srgbClr val="C00000"/>
                </a:solidFill>
                <a:latin typeface="Cambria"/>
                <a:cs typeface="Cambria"/>
              </a:rPr>
              <a:t>Operators</a:t>
            </a:r>
            <a:r>
              <a:rPr sz="2200" b="1" spc="-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b="1" spc="-15" dirty="0">
                <a:solidFill>
                  <a:srgbClr val="C00000"/>
                </a:solidFill>
                <a:latin typeface="Cambria"/>
                <a:cs typeface="Cambria"/>
              </a:rPr>
              <a:t>Contd…</a:t>
            </a:r>
            <a:endParaRPr sz="2200">
              <a:latin typeface="Cambria"/>
              <a:cs typeface="Cambria"/>
            </a:endParaRPr>
          </a:p>
          <a:p>
            <a:pPr marL="927100" lvl="1" indent="-457834">
              <a:lnSpc>
                <a:spcPct val="100000"/>
              </a:lnSpc>
              <a:spcBef>
                <a:spcPts val="1680"/>
              </a:spcBef>
              <a:buFont typeface="Wingdings"/>
              <a:buChar char=""/>
              <a:tabLst>
                <a:tab pos="927100" algn="l"/>
                <a:tab pos="927735" algn="l"/>
              </a:tabLst>
            </a:pPr>
            <a:r>
              <a:rPr sz="2200" b="1" i="1" spc="-10" dirty="0">
                <a:solidFill>
                  <a:srgbClr val="003300"/>
                </a:solidFill>
                <a:latin typeface="Cambria"/>
                <a:cs typeface="Cambria"/>
              </a:rPr>
              <a:t>Syntax</a:t>
            </a:r>
            <a:endParaRPr sz="22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98194" y="4841189"/>
            <a:ext cx="4128770" cy="1535430"/>
          </a:xfrm>
          <a:prstGeom prst="rect">
            <a:avLst/>
          </a:prstGeom>
        </p:spPr>
        <p:txBody>
          <a:bodyPr vert="horz" wrap="square" lIns="0" tIns="18034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420"/>
              </a:spcBef>
              <a:buFont typeface="Wingdings"/>
              <a:buChar char=""/>
              <a:tabLst>
                <a:tab pos="469265" algn="l"/>
                <a:tab pos="469900" algn="l"/>
              </a:tabLst>
            </a:pPr>
            <a:r>
              <a:rPr sz="2200" b="1" i="1" spc="-10" dirty="0">
                <a:solidFill>
                  <a:srgbClr val="003300"/>
                </a:solidFill>
                <a:latin typeface="Cambria"/>
                <a:cs typeface="Cambria"/>
              </a:rPr>
              <a:t>Examples</a:t>
            </a:r>
            <a:endParaRPr sz="2200">
              <a:latin typeface="Cambria"/>
              <a:cs typeface="Cambria"/>
            </a:endParaRPr>
          </a:p>
          <a:p>
            <a:pPr marL="469900">
              <a:lnSpc>
                <a:spcPct val="100000"/>
              </a:lnSpc>
              <a:spcBef>
                <a:spcPts val="1325"/>
              </a:spcBef>
              <a:tabLst>
                <a:tab pos="926465" algn="l"/>
              </a:tabLst>
            </a:pPr>
            <a:r>
              <a:rPr sz="2200" spc="-5" dirty="0">
                <a:latin typeface="Wingdings"/>
                <a:cs typeface="Wingdings"/>
              </a:rPr>
              <a:t></a:t>
            </a:r>
            <a:r>
              <a:rPr sz="2200" spc="-5" dirty="0">
                <a:latin typeface="Times New Roman"/>
                <a:cs typeface="Times New Roman"/>
              </a:rPr>
              <a:t>	</a:t>
            </a:r>
            <a:r>
              <a:rPr sz="2200" dirty="0">
                <a:latin typeface="Cambria"/>
                <a:cs typeface="Cambria"/>
              </a:rPr>
              <a:t>++count,</a:t>
            </a:r>
            <a:r>
              <a:rPr sz="2200" spc="-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++a,</a:t>
            </a:r>
            <a:r>
              <a:rPr sz="2200" spc="-1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++i,</a:t>
            </a:r>
            <a:r>
              <a:rPr sz="220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++count</a:t>
            </a:r>
            <a:endParaRPr sz="2200">
              <a:latin typeface="Cambria"/>
              <a:cs typeface="Cambria"/>
            </a:endParaRPr>
          </a:p>
          <a:p>
            <a:pPr marL="927100" lvl="1" indent="-457200">
              <a:lnSpc>
                <a:spcPct val="100000"/>
              </a:lnSpc>
              <a:spcBef>
                <a:spcPts val="1320"/>
              </a:spcBef>
              <a:buFont typeface="Wingdings"/>
              <a:buChar char=""/>
              <a:tabLst>
                <a:tab pos="926465" algn="l"/>
                <a:tab pos="927100" algn="l"/>
              </a:tabLst>
            </a:pPr>
            <a:r>
              <a:rPr sz="2200" spc="-5" dirty="0">
                <a:latin typeface="Cambria"/>
                <a:cs typeface="Cambria"/>
              </a:rPr>
              <a:t>Count++,</a:t>
            </a:r>
            <a:r>
              <a:rPr sz="2200" spc="-1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a++,</a:t>
            </a:r>
            <a:r>
              <a:rPr sz="2200" spc="-5" dirty="0">
                <a:latin typeface="Cambria"/>
                <a:cs typeface="Cambria"/>
              </a:rPr>
              <a:t> i++,</a:t>
            </a:r>
            <a:r>
              <a:rPr sz="2200" spc="-1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count++</a:t>
            </a:r>
            <a:endParaRPr sz="22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5800" y="3344900"/>
            <a:ext cx="7901940" cy="46228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0"/>
              </a:spcBef>
              <a:tabLst>
                <a:tab pos="4664075" algn="l"/>
              </a:tabLst>
            </a:pPr>
            <a:r>
              <a:rPr sz="2400" b="1" i="1" spc="-5" dirty="0">
                <a:solidFill>
                  <a:srgbClr val="C00000"/>
                </a:solidFill>
                <a:latin typeface="Cambria"/>
                <a:cs typeface="Cambria"/>
              </a:rPr>
              <a:t>(pre)++variable_name;	</a:t>
            </a:r>
            <a:r>
              <a:rPr sz="2400" b="1" i="1" spc="-10" dirty="0">
                <a:solidFill>
                  <a:srgbClr val="C00000"/>
                </a:solidFill>
                <a:latin typeface="Cambria"/>
                <a:cs typeface="Cambria"/>
              </a:rPr>
              <a:t>(pre)-</a:t>
            </a:r>
            <a:r>
              <a:rPr sz="2400" b="1" i="1" spc="-1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400" b="1" i="1" spc="-5" dirty="0">
                <a:solidFill>
                  <a:srgbClr val="C00000"/>
                </a:solidFill>
                <a:latin typeface="Cambria"/>
                <a:cs typeface="Cambria"/>
              </a:rPr>
              <a:t>-variable_name;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96283" y="3832986"/>
            <a:ext cx="5835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mbria"/>
                <a:cs typeface="Cambria"/>
              </a:rPr>
              <a:t>(Or)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5800" y="4335500"/>
            <a:ext cx="8049895" cy="46228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0"/>
              </a:spcBef>
              <a:tabLst>
                <a:tab pos="4664075" algn="l"/>
              </a:tabLst>
            </a:pPr>
            <a:r>
              <a:rPr sz="2400" b="1" i="1" spc="-5" dirty="0">
                <a:solidFill>
                  <a:srgbClr val="C00000"/>
                </a:solidFill>
                <a:latin typeface="Cambria"/>
                <a:cs typeface="Cambria"/>
              </a:rPr>
              <a:t>variable_name++</a:t>
            </a:r>
            <a:r>
              <a:rPr sz="2400" b="1" i="1" spc="1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400" b="1" i="1" spc="-5" dirty="0">
                <a:solidFill>
                  <a:srgbClr val="C00000"/>
                </a:solidFill>
                <a:latin typeface="Cambria"/>
                <a:cs typeface="Cambria"/>
              </a:rPr>
              <a:t>(post);	variable_name</a:t>
            </a:r>
            <a:r>
              <a:rPr sz="2400" b="1" i="1" spc="-2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400" b="1" i="1" dirty="0">
                <a:solidFill>
                  <a:srgbClr val="C00000"/>
                </a:solidFill>
                <a:latin typeface="Cambria"/>
                <a:cs typeface="Cambria"/>
              </a:rPr>
              <a:t>–</a:t>
            </a:r>
            <a:r>
              <a:rPr sz="2400" b="1" i="1" spc="-1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400" b="1" i="1" spc="-10" dirty="0">
                <a:solidFill>
                  <a:srgbClr val="C00000"/>
                </a:solidFill>
                <a:latin typeface="Cambria"/>
                <a:cs typeface="Cambria"/>
              </a:rPr>
              <a:t>(Post);</a:t>
            </a:r>
            <a:endParaRPr sz="24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SRM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5326" y="188607"/>
            <a:ext cx="1040815" cy="106765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83540" y="549605"/>
            <a:ext cx="7350759" cy="20008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38860" algn="ctr">
              <a:lnSpc>
                <a:spcPct val="100000"/>
              </a:lnSpc>
              <a:spcBef>
                <a:spcPts val="105"/>
              </a:spcBef>
            </a:pPr>
            <a:r>
              <a:rPr sz="2600" b="1" spc="-5" dirty="0">
                <a:solidFill>
                  <a:srgbClr val="C00000"/>
                </a:solidFill>
                <a:latin typeface="Perpetua"/>
                <a:cs typeface="Perpetua"/>
              </a:rPr>
              <a:t>INS</a:t>
            </a:r>
            <a:r>
              <a:rPr sz="2600" b="1" spc="-15" dirty="0">
                <a:solidFill>
                  <a:srgbClr val="C00000"/>
                </a:solidFill>
                <a:latin typeface="Perpetua"/>
                <a:cs typeface="Perpetua"/>
              </a:rPr>
              <a:t>T</a:t>
            </a:r>
            <a:r>
              <a:rPr sz="2600" b="1" spc="-5" dirty="0">
                <a:solidFill>
                  <a:srgbClr val="C00000"/>
                </a:solidFill>
                <a:latin typeface="Perpetua"/>
                <a:cs typeface="Perpetua"/>
              </a:rPr>
              <a:t>IT</a:t>
            </a:r>
            <a:r>
              <a:rPr sz="2600" b="1" spc="-10" dirty="0">
                <a:solidFill>
                  <a:srgbClr val="C00000"/>
                </a:solidFill>
                <a:latin typeface="Perpetua"/>
                <a:cs typeface="Perpetua"/>
              </a:rPr>
              <a:t>U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TE</a:t>
            </a:r>
            <a:r>
              <a:rPr sz="2600" b="1" spc="-10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Perpetua"/>
                <a:cs typeface="Perpetua"/>
              </a:rPr>
              <a:t>O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F</a:t>
            </a:r>
            <a:r>
              <a:rPr sz="2600" b="1" spc="5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SCIENCE</a:t>
            </a:r>
            <a:r>
              <a:rPr sz="2600" b="1" spc="-140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AND</a:t>
            </a:r>
            <a:r>
              <a:rPr sz="2600" b="1" spc="-310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TECHNOLOG</a:t>
            </a:r>
            <a:r>
              <a:rPr sz="2600" b="1" spc="-285" dirty="0">
                <a:solidFill>
                  <a:srgbClr val="C00000"/>
                </a:solidFill>
                <a:latin typeface="Perpetua"/>
                <a:cs typeface="Perpetua"/>
              </a:rPr>
              <a:t>Y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,</a:t>
            </a:r>
            <a:endParaRPr sz="2600">
              <a:latin typeface="Perpetua"/>
              <a:cs typeface="Perpetua"/>
            </a:endParaRPr>
          </a:p>
          <a:p>
            <a:pPr marL="1039494" algn="ctr">
              <a:lnSpc>
                <a:spcPct val="100000"/>
              </a:lnSpc>
              <a:spcBef>
                <a:spcPts val="30"/>
              </a:spcBef>
            </a:pPr>
            <a:r>
              <a:rPr sz="2400" b="1" spc="-10" dirty="0">
                <a:solidFill>
                  <a:srgbClr val="C00000"/>
                </a:solidFill>
                <a:latin typeface="Perpetua"/>
                <a:cs typeface="Perpetua"/>
              </a:rPr>
              <a:t>CHENNAI.</a:t>
            </a:r>
            <a:endParaRPr sz="2400">
              <a:latin typeface="Perpetua"/>
              <a:cs typeface="Perpetua"/>
            </a:endParaRPr>
          </a:p>
          <a:p>
            <a:pPr marL="12700">
              <a:lnSpc>
                <a:spcPct val="100000"/>
              </a:lnSpc>
              <a:spcBef>
                <a:spcPts val="1735"/>
              </a:spcBef>
            </a:pPr>
            <a:r>
              <a:rPr sz="2800" b="1" spc="-5" dirty="0">
                <a:solidFill>
                  <a:srgbClr val="336600"/>
                </a:solidFill>
                <a:latin typeface="Cambria"/>
                <a:cs typeface="Cambria"/>
              </a:rPr>
              <a:t>1. 15</a:t>
            </a:r>
            <a:r>
              <a:rPr sz="2800" b="1" spc="-10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spc="-15" dirty="0">
                <a:solidFill>
                  <a:srgbClr val="336600"/>
                </a:solidFill>
                <a:latin typeface="Cambria"/>
                <a:cs typeface="Cambria"/>
              </a:rPr>
              <a:t>Operators </a:t>
            </a:r>
            <a:r>
              <a:rPr sz="2800" b="1" spc="-5" dirty="0">
                <a:solidFill>
                  <a:srgbClr val="336600"/>
                </a:solidFill>
                <a:latin typeface="Cambria"/>
                <a:cs typeface="Cambria"/>
              </a:rPr>
              <a:t>in</a:t>
            </a:r>
            <a:r>
              <a:rPr sz="2800" b="1" spc="-20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spc="-5" dirty="0">
                <a:solidFill>
                  <a:srgbClr val="336600"/>
                </a:solidFill>
                <a:latin typeface="Cambria"/>
                <a:cs typeface="Cambria"/>
              </a:rPr>
              <a:t>C </a:t>
            </a:r>
            <a:r>
              <a:rPr sz="2800" b="1" spc="-15" dirty="0">
                <a:solidFill>
                  <a:srgbClr val="336600"/>
                </a:solidFill>
                <a:latin typeface="Cambria"/>
                <a:cs typeface="Cambria"/>
              </a:rPr>
              <a:t>Contd…</a:t>
            </a:r>
            <a:endParaRPr sz="28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780"/>
              </a:spcBef>
              <a:tabLst>
                <a:tab pos="469900" algn="l"/>
              </a:tabLst>
            </a:pPr>
            <a:r>
              <a:rPr sz="2200" b="1" spc="-5" dirty="0">
                <a:solidFill>
                  <a:srgbClr val="C00000"/>
                </a:solidFill>
                <a:latin typeface="Cambria"/>
                <a:cs typeface="Cambria"/>
              </a:rPr>
              <a:t>a)	</a:t>
            </a:r>
            <a:r>
              <a:rPr sz="2200" b="1" spc="-10" dirty="0">
                <a:solidFill>
                  <a:srgbClr val="C00000"/>
                </a:solidFill>
                <a:latin typeface="Cambria"/>
                <a:cs typeface="Cambria"/>
              </a:rPr>
              <a:t>Increment</a:t>
            </a:r>
            <a:r>
              <a:rPr sz="2200" b="1" spc="2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b="1" spc="-10" dirty="0">
                <a:solidFill>
                  <a:srgbClr val="C00000"/>
                </a:solidFill>
                <a:latin typeface="Cambria"/>
                <a:cs typeface="Cambria"/>
              </a:rPr>
              <a:t>and</a:t>
            </a:r>
            <a:r>
              <a:rPr sz="2200" b="1" spc="1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b="1" spc="-10" dirty="0">
                <a:solidFill>
                  <a:srgbClr val="C00000"/>
                </a:solidFill>
                <a:latin typeface="Cambria"/>
                <a:cs typeface="Cambria"/>
              </a:rPr>
              <a:t>Decrement</a:t>
            </a:r>
            <a:r>
              <a:rPr sz="2200" b="1" spc="1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b="1" spc="-15" dirty="0">
                <a:solidFill>
                  <a:srgbClr val="C00000"/>
                </a:solidFill>
                <a:latin typeface="Cambria"/>
                <a:cs typeface="Cambria"/>
              </a:rPr>
              <a:t>Operators</a:t>
            </a:r>
            <a:r>
              <a:rPr sz="2200" b="1" spc="-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b="1" spc="-15" dirty="0">
                <a:solidFill>
                  <a:srgbClr val="C00000"/>
                </a:solidFill>
                <a:latin typeface="Cambria"/>
                <a:cs typeface="Cambria"/>
              </a:rPr>
              <a:t>Contd…</a:t>
            </a:r>
            <a:endParaRPr sz="2200">
              <a:latin typeface="Cambria"/>
              <a:cs typeface="Cambria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22250" y="2630551"/>
          <a:ext cx="8672829" cy="40386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1544"/>
                <a:gridCol w="2148840"/>
                <a:gridCol w="1386205"/>
                <a:gridCol w="4206240"/>
              </a:tblGrid>
              <a:tr h="525018"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2200" spc="-5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S.</a:t>
                      </a:r>
                      <a:r>
                        <a:rPr sz="2200" spc="-40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200" spc="-5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No</a:t>
                      </a:r>
                      <a:endParaRPr sz="2200">
                        <a:latin typeface="Cambria"/>
                        <a:cs typeface="Cambria"/>
                      </a:endParaRPr>
                    </a:p>
                  </a:txBody>
                  <a:tcPr marL="0" marR="0" marT="869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 marL="240665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2200" spc="-15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Operator</a:t>
                      </a:r>
                      <a:r>
                        <a:rPr sz="2200" spc="-5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200" spc="-10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type</a:t>
                      </a:r>
                      <a:endParaRPr sz="2200">
                        <a:latin typeface="Cambria"/>
                        <a:cs typeface="Cambria"/>
                      </a:endParaRPr>
                    </a:p>
                  </a:txBody>
                  <a:tcPr marL="0" marR="0" marT="869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2200" spc="-15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Operator</a:t>
                      </a:r>
                      <a:endParaRPr sz="2200">
                        <a:latin typeface="Cambria"/>
                        <a:cs typeface="Cambria"/>
                      </a:endParaRPr>
                    </a:p>
                  </a:txBody>
                  <a:tcPr marL="0" marR="0" marT="869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2200" spc="-5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Description</a:t>
                      </a:r>
                      <a:endParaRPr sz="2200">
                        <a:latin typeface="Cambria"/>
                        <a:cs typeface="Cambria"/>
                      </a:endParaRPr>
                    </a:p>
                  </a:txBody>
                  <a:tcPr marL="0" marR="0" marT="869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</a:tr>
              <a:tr h="878458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80"/>
                        </a:spcBef>
                      </a:pPr>
                      <a:r>
                        <a:rPr sz="2200" dirty="0">
                          <a:latin typeface="Cambria"/>
                          <a:cs typeface="Cambria"/>
                        </a:rPr>
                        <a:t>1</a:t>
                      </a:r>
                      <a:endParaRPr sz="2200">
                        <a:latin typeface="Cambria"/>
                        <a:cs typeface="Cambria"/>
                      </a:endParaRPr>
                    </a:p>
                  </a:txBody>
                  <a:tcPr marL="0" marR="0" marT="2641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L="142875">
                        <a:lnSpc>
                          <a:spcPct val="100000"/>
                        </a:lnSpc>
                        <a:spcBef>
                          <a:spcPts val="2080"/>
                        </a:spcBef>
                      </a:pPr>
                      <a:r>
                        <a:rPr sz="2200" spc="-15" dirty="0">
                          <a:latin typeface="Cambria"/>
                          <a:cs typeface="Cambria"/>
                        </a:rPr>
                        <a:t>Pre</a:t>
                      </a:r>
                      <a:r>
                        <a:rPr sz="2200" spc="-2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200" spc="-10" dirty="0">
                          <a:latin typeface="Cambria"/>
                          <a:cs typeface="Cambria"/>
                        </a:rPr>
                        <a:t>Increment</a:t>
                      </a:r>
                      <a:endParaRPr sz="2200">
                        <a:latin typeface="Cambria"/>
                        <a:cs typeface="Cambria"/>
                      </a:endParaRPr>
                    </a:p>
                  </a:txBody>
                  <a:tcPr marL="0" marR="0" marT="2641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80"/>
                        </a:spcBef>
                      </a:pPr>
                      <a:r>
                        <a:rPr sz="2200" spc="-10" dirty="0">
                          <a:latin typeface="Cambria"/>
                          <a:cs typeface="Cambria"/>
                        </a:rPr>
                        <a:t>++i</a:t>
                      </a:r>
                      <a:endParaRPr sz="2200">
                        <a:latin typeface="Cambria"/>
                        <a:cs typeface="Cambria"/>
                      </a:endParaRPr>
                    </a:p>
                  </a:txBody>
                  <a:tcPr marL="0" marR="0" marT="2641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L="143510" marR="135890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2200" spc="-30" dirty="0">
                          <a:latin typeface="Cambria"/>
                          <a:cs typeface="Cambria"/>
                        </a:rPr>
                        <a:t>Value</a:t>
                      </a:r>
                      <a:r>
                        <a:rPr sz="2200" spc="24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200" spc="-5" dirty="0">
                          <a:latin typeface="Cambria"/>
                          <a:cs typeface="Cambria"/>
                        </a:rPr>
                        <a:t>of</a:t>
                      </a:r>
                      <a:r>
                        <a:rPr sz="2200" spc="26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200" spc="-5" dirty="0">
                          <a:latin typeface="Cambria"/>
                          <a:cs typeface="Cambria"/>
                        </a:rPr>
                        <a:t>i</a:t>
                      </a:r>
                      <a:r>
                        <a:rPr sz="2200" spc="26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200" spc="-5" dirty="0">
                          <a:latin typeface="Cambria"/>
                          <a:cs typeface="Cambria"/>
                        </a:rPr>
                        <a:t>is</a:t>
                      </a:r>
                      <a:r>
                        <a:rPr sz="2200" spc="26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200" spc="-10" dirty="0">
                          <a:latin typeface="Cambria"/>
                          <a:cs typeface="Cambria"/>
                        </a:rPr>
                        <a:t>incremented</a:t>
                      </a:r>
                      <a:r>
                        <a:rPr sz="2200" spc="27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200" spc="-15" dirty="0">
                          <a:latin typeface="Cambria"/>
                          <a:cs typeface="Cambria"/>
                        </a:rPr>
                        <a:t>before </a:t>
                      </a:r>
                      <a:r>
                        <a:rPr sz="2200" spc="-47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200" spc="-10" dirty="0">
                          <a:latin typeface="Cambria"/>
                          <a:cs typeface="Cambria"/>
                        </a:rPr>
                        <a:t>assigning</a:t>
                      </a:r>
                      <a:r>
                        <a:rPr sz="2200" spc="2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200" spc="-5" dirty="0">
                          <a:latin typeface="Cambria"/>
                          <a:cs typeface="Cambria"/>
                        </a:rPr>
                        <a:t>it</a:t>
                      </a:r>
                      <a:r>
                        <a:rPr sz="2200" spc="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200" spc="-15" dirty="0">
                          <a:latin typeface="Cambria"/>
                          <a:cs typeface="Cambria"/>
                        </a:rPr>
                        <a:t>to</a:t>
                      </a:r>
                      <a:r>
                        <a:rPr sz="2200" spc="1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200" spc="-15" dirty="0">
                          <a:latin typeface="Cambria"/>
                          <a:cs typeface="Cambria"/>
                        </a:rPr>
                        <a:t>variable</a:t>
                      </a:r>
                      <a:r>
                        <a:rPr sz="2200" spc="2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200" spc="-5" dirty="0">
                          <a:latin typeface="Cambria"/>
                          <a:cs typeface="Cambria"/>
                        </a:rPr>
                        <a:t>i.</a:t>
                      </a:r>
                      <a:endParaRPr sz="2200">
                        <a:latin typeface="Cambria"/>
                        <a:cs typeface="Cambria"/>
                      </a:endParaRPr>
                    </a:p>
                  </a:txBody>
                  <a:tcPr marL="0" marR="0" marT="965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</a:tr>
              <a:tr h="878332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80"/>
                        </a:spcBef>
                      </a:pPr>
                      <a:r>
                        <a:rPr sz="2200" dirty="0">
                          <a:latin typeface="Cambria"/>
                          <a:cs typeface="Cambria"/>
                        </a:rPr>
                        <a:t>2</a:t>
                      </a:r>
                      <a:endParaRPr sz="2200">
                        <a:latin typeface="Cambria"/>
                        <a:cs typeface="Cambria"/>
                      </a:endParaRPr>
                    </a:p>
                  </a:txBody>
                  <a:tcPr marL="0" marR="0" marT="2641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142875">
                        <a:lnSpc>
                          <a:spcPct val="100000"/>
                        </a:lnSpc>
                        <a:spcBef>
                          <a:spcPts val="2080"/>
                        </a:spcBef>
                      </a:pPr>
                      <a:r>
                        <a:rPr sz="2200" spc="-15" dirty="0">
                          <a:latin typeface="Cambria"/>
                          <a:cs typeface="Cambria"/>
                        </a:rPr>
                        <a:t>Post</a:t>
                      </a:r>
                      <a:r>
                        <a:rPr sz="2200" spc="-2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200" spc="-10" dirty="0">
                          <a:latin typeface="Cambria"/>
                          <a:cs typeface="Cambria"/>
                        </a:rPr>
                        <a:t>Increment</a:t>
                      </a:r>
                      <a:endParaRPr sz="2200">
                        <a:latin typeface="Cambria"/>
                        <a:cs typeface="Cambria"/>
                      </a:endParaRPr>
                    </a:p>
                  </a:txBody>
                  <a:tcPr marL="0" marR="0" marT="2641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80"/>
                        </a:spcBef>
                      </a:pPr>
                      <a:r>
                        <a:rPr sz="2200" spc="-10" dirty="0">
                          <a:latin typeface="Cambria"/>
                          <a:cs typeface="Cambria"/>
                        </a:rPr>
                        <a:t>i++</a:t>
                      </a:r>
                      <a:endParaRPr sz="2200">
                        <a:latin typeface="Cambria"/>
                        <a:cs typeface="Cambria"/>
                      </a:endParaRPr>
                    </a:p>
                  </a:txBody>
                  <a:tcPr marL="0" marR="0" marT="2641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760"/>
                        </a:spcBef>
                        <a:tabLst>
                          <a:tab pos="932815" algn="l"/>
                          <a:tab pos="1300480" algn="l"/>
                          <a:tab pos="1511935" algn="l"/>
                          <a:tab pos="1845945" algn="l"/>
                          <a:tab pos="3496945" algn="l"/>
                        </a:tabLst>
                      </a:pPr>
                      <a:r>
                        <a:rPr sz="2200" spc="-30" dirty="0">
                          <a:latin typeface="Cambria"/>
                          <a:cs typeface="Cambria"/>
                        </a:rPr>
                        <a:t>Value	</a:t>
                      </a:r>
                      <a:r>
                        <a:rPr sz="2200" spc="-5" dirty="0">
                          <a:latin typeface="Cambria"/>
                          <a:cs typeface="Cambria"/>
                        </a:rPr>
                        <a:t>of	i	</a:t>
                      </a:r>
                      <a:r>
                        <a:rPr sz="2200" dirty="0">
                          <a:latin typeface="Cambria"/>
                          <a:cs typeface="Cambria"/>
                        </a:rPr>
                        <a:t>is	</a:t>
                      </a:r>
                      <a:r>
                        <a:rPr sz="2200" spc="-5" dirty="0">
                          <a:latin typeface="Cambria"/>
                          <a:cs typeface="Cambria"/>
                        </a:rPr>
                        <a:t>incremented	</a:t>
                      </a:r>
                      <a:r>
                        <a:rPr sz="2200" spc="-10" dirty="0">
                          <a:latin typeface="Cambria"/>
                          <a:cs typeface="Cambria"/>
                        </a:rPr>
                        <a:t>after</a:t>
                      </a:r>
                      <a:endParaRPr sz="2200">
                        <a:latin typeface="Cambria"/>
                        <a:cs typeface="Cambria"/>
                      </a:endParaRPr>
                    </a:p>
                    <a:p>
                      <a:pPr marL="143510">
                        <a:lnSpc>
                          <a:spcPct val="100000"/>
                        </a:lnSpc>
                      </a:pPr>
                      <a:r>
                        <a:rPr sz="2200" spc="-10" dirty="0">
                          <a:latin typeface="Cambria"/>
                          <a:cs typeface="Cambria"/>
                        </a:rPr>
                        <a:t>assigning</a:t>
                      </a:r>
                      <a:r>
                        <a:rPr sz="2200" spc="2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200" spc="-5" dirty="0">
                          <a:latin typeface="Cambria"/>
                          <a:cs typeface="Cambria"/>
                        </a:rPr>
                        <a:t>it</a:t>
                      </a:r>
                      <a:r>
                        <a:rPr sz="220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200" spc="-15" dirty="0">
                          <a:latin typeface="Cambria"/>
                          <a:cs typeface="Cambria"/>
                        </a:rPr>
                        <a:t>to</a:t>
                      </a:r>
                      <a:r>
                        <a:rPr sz="2200" spc="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200" spc="-15" dirty="0">
                          <a:latin typeface="Cambria"/>
                          <a:cs typeface="Cambria"/>
                        </a:rPr>
                        <a:t>variable</a:t>
                      </a:r>
                      <a:r>
                        <a:rPr sz="2200" spc="2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200" spc="-5" dirty="0">
                          <a:latin typeface="Cambria"/>
                          <a:cs typeface="Cambria"/>
                        </a:rPr>
                        <a:t>i.</a:t>
                      </a:r>
                      <a:endParaRPr sz="2200">
                        <a:latin typeface="Cambria"/>
                        <a:cs typeface="Cambria"/>
                      </a:endParaRPr>
                    </a:p>
                  </a:txBody>
                  <a:tcPr marL="0" marR="0" marT="965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</a:tr>
              <a:tr h="87842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80"/>
                        </a:spcBef>
                      </a:pPr>
                      <a:r>
                        <a:rPr sz="2200" dirty="0">
                          <a:latin typeface="Cambria"/>
                          <a:cs typeface="Cambria"/>
                        </a:rPr>
                        <a:t>3</a:t>
                      </a:r>
                      <a:endParaRPr sz="2200">
                        <a:latin typeface="Cambria"/>
                        <a:cs typeface="Cambria"/>
                      </a:endParaRPr>
                    </a:p>
                  </a:txBody>
                  <a:tcPr marL="0" marR="0" marT="2641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L="142875">
                        <a:lnSpc>
                          <a:spcPct val="100000"/>
                        </a:lnSpc>
                        <a:spcBef>
                          <a:spcPts val="2080"/>
                        </a:spcBef>
                      </a:pPr>
                      <a:r>
                        <a:rPr sz="2200" spc="-15" dirty="0">
                          <a:latin typeface="Cambria"/>
                          <a:cs typeface="Cambria"/>
                        </a:rPr>
                        <a:t>Pre </a:t>
                      </a:r>
                      <a:r>
                        <a:rPr sz="2200" spc="-10" dirty="0">
                          <a:latin typeface="Cambria"/>
                          <a:cs typeface="Cambria"/>
                        </a:rPr>
                        <a:t>Decrement</a:t>
                      </a:r>
                      <a:endParaRPr sz="2200">
                        <a:latin typeface="Cambria"/>
                        <a:cs typeface="Cambria"/>
                      </a:endParaRPr>
                    </a:p>
                  </a:txBody>
                  <a:tcPr marL="0" marR="0" marT="2641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80"/>
                        </a:spcBef>
                      </a:pPr>
                      <a:r>
                        <a:rPr sz="2200" spc="-5" dirty="0">
                          <a:latin typeface="Cambria"/>
                          <a:cs typeface="Cambria"/>
                        </a:rPr>
                        <a:t>--</a:t>
                      </a:r>
                      <a:r>
                        <a:rPr sz="2200" spc="-5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200" spc="-5" dirty="0">
                          <a:latin typeface="Cambria"/>
                          <a:cs typeface="Cambria"/>
                        </a:rPr>
                        <a:t>i</a:t>
                      </a:r>
                      <a:endParaRPr sz="2200">
                        <a:latin typeface="Cambria"/>
                        <a:cs typeface="Cambria"/>
                      </a:endParaRPr>
                    </a:p>
                  </a:txBody>
                  <a:tcPr marL="0" marR="0" marT="2641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L="143510" marR="135890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2200" spc="-30" dirty="0">
                          <a:latin typeface="Cambria"/>
                          <a:cs typeface="Cambria"/>
                        </a:rPr>
                        <a:t>Value</a:t>
                      </a:r>
                      <a:r>
                        <a:rPr sz="2200" spc="15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200" spc="-5" dirty="0">
                          <a:latin typeface="Cambria"/>
                          <a:cs typeface="Cambria"/>
                        </a:rPr>
                        <a:t>of</a:t>
                      </a:r>
                      <a:r>
                        <a:rPr sz="2200" spc="15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200" spc="-5" dirty="0">
                          <a:latin typeface="Cambria"/>
                          <a:cs typeface="Cambria"/>
                        </a:rPr>
                        <a:t>i</a:t>
                      </a:r>
                      <a:r>
                        <a:rPr sz="2200" spc="16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200" spc="-5" dirty="0">
                          <a:latin typeface="Cambria"/>
                          <a:cs typeface="Cambria"/>
                        </a:rPr>
                        <a:t>is</a:t>
                      </a:r>
                      <a:r>
                        <a:rPr sz="2200" spc="17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200" spc="-5" dirty="0">
                          <a:latin typeface="Cambria"/>
                          <a:cs typeface="Cambria"/>
                        </a:rPr>
                        <a:t>decremented</a:t>
                      </a:r>
                      <a:r>
                        <a:rPr sz="2200" spc="16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200" spc="-15" dirty="0">
                          <a:latin typeface="Cambria"/>
                          <a:cs typeface="Cambria"/>
                        </a:rPr>
                        <a:t>before </a:t>
                      </a:r>
                      <a:r>
                        <a:rPr sz="2200" spc="-47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200" spc="-10" dirty="0">
                          <a:latin typeface="Cambria"/>
                          <a:cs typeface="Cambria"/>
                        </a:rPr>
                        <a:t>assigning</a:t>
                      </a:r>
                      <a:r>
                        <a:rPr sz="2200" spc="2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200" spc="-5" dirty="0">
                          <a:latin typeface="Cambria"/>
                          <a:cs typeface="Cambria"/>
                        </a:rPr>
                        <a:t>it</a:t>
                      </a:r>
                      <a:r>
                        <a:rPr sz="2200" spc="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200" spc="-15" dirty="0">
                          <a:latin typeface="Cambria"/>
                          <a:cs typeface="Cambria"/>
                        </a:rPr>
                        <a:t>to</a:t>
                      </a:r>
                      <a:r>
                        <a:rPr sz="2200" spc="1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200" spc="-15" dirty="0">
                          <a:latin typeface="Cambria"/>
                          <a:cs typeface="Cambria"/>
                        </a:rPr>
                        <a:t>variable</a:t>
                      </a:r>
                      <a:r>
                        <a:rPr sz="2200" spc="2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200" spc="-5" dirty="0">
                          <a:latin typeface="Cambria"/>
                          <a:cs typeface="Cambria"/>
                        </a:rPr>
                        <a:t>i.</a:t>
                      </a:r>
                      <a:endParaRPr sz="2200">
                        <a:latin typeface="Cambria"/>
                        <a:cs typeface="Cambria"/>
                      </a:endParaRPr>
                    </a:p>
                  </a:txBody>
                  <a:tcPr marL="0" marR="0" marT="965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</a:tr>
              <a:tr h="878382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85"/>
                        </a:spcBef>
                      </a:pPr>
                      <a:r>
                        <a:rPr sz="2200" dirty="0">
                          <a:latin typeface="Cambria"/>
                          <a:cs typeface="Cambria"/>
                        </a:rPr>
                        <a:t>4</a:t>
                      </a:r>
                      <a:endParaRPr sz="2200">
                        <a:latin typeface="Cambria"/>
                        <a:cs typeface="Cambria"/>
                      </a:endParaRPr>
                    </a:p>
                  </a:txBody>
                  <a:tcPr marL="0" marR="0" marT="2647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142875" marR="688975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2200" spc="-15" dirty="0">
                          <a:latin typeface="Cambria"/>
                          <a:cs typeface="Cambria"/>
                        </a:rPr>
                        <a:t>Post </a:t>
                      </a:r>
                      <a:r>
                        <a:rPr sz="2200" spc="-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200" dirty="0">
                          <a:latin typeface="Cambria"/>
                          <a:cs typeface="Cambria"/>
                        </a:rPr>
                        <a:t>Dec</a:t>
                      </a:r>
                      <a:r>
                        <a:rPr sz="2200" spc="-35" dirty="0">
                          <a:latin typeface="Cambria"/>
                          <a:cs typeface="Cambria"/>
                        </a:rPr>
                        <a:t>r</a:t>
                      </a:r>
                      <a:r>
                        <a:rPr sz="2200" dirty="0">
                          <a:latin typeface="Cambria"/>
                          <a:cs typeface="Cambria"/>
                        </a:rPr>
                        <a:t>e</a:t>
                      </a:r>
                      <a:r>
                        <a:rPr sz="2200" spc="-10" dirty="0">
                          <a:latin typeface="Cambria"/>
                          <a:cs typeface="Cambria"/>
                        </a:rPr>
                        <a:t>m</a:t>
                      </a:r>
                      <a:r>
                        <a:rPr sz="2200" dirty="0">
                          <a:latin typeface="Cambria"/>
                          <a:cs typeface="Cambria"/>
                        </a:rPr>
                        <a:t>ent</a:t>
                      </a:r>
                      <a:endParaRPr sz="2200">
                        <a:latin typeface="Cambria"/>
                        <a:cs typeface="Cambria"/>
                      </a:endParaRPr>
                    </a:p>
                  </a:txBody>
                  <a:tcPr marL="0" marR="0" marT="965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85"/>
                        </a:spcBef>
                      </a:pPr>
                      <a:r>
                        <a:rPr sz="2200" spc="-5" dirty="0">
                          <a:latin typeface="Cambria"/>
                          <a:cs typeface="Cambria"/>
                        </a:rPr>
                        <a:t>i</a:t>
                      </a:r>
                      <a:r>
                        <a:rPr sz="2200" spc="-3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200" spc="-5" dirty="0">
                          <a:latin typeface="Cambria"/>
                          <a:cs typeface="Cambria"/>
                        </a:rPr>
                        <a:t>--</a:t>
                      </a:r>
                      <a:endParaRPr sz="2200">
                        <a:latin typeface="Cambria"/>
                        <a:cs typeface="Cambria"/>
                      </a:endParaRPr>
                    </a:p>
                  </a:txBody>
                  <a:tcPr marL="0" marR="0" marT="2647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143510" marR="137160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2200" spc="-30" dirty="0">
                          <a:latin typeface="Cambria"/>
                          <a:cs typeface="Cambria"/>
                        </a:rPr>
                        <a:t>Value</a:t>
                      </a:r>
                      <a:r>
                        <a:rPr sz="2200" spc="2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200" spc="-5" dirty="0">
                          <a:latin typeface="Cambria"/>
                          <a:cs typeface="Cambria"/>
                        </a:rPr>
                        <a:t>of</a:t>
                      </a:r>
                      <a:r>
                        <a:rPr sz="2200" spc="46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200" spc="-5" dirty="0">
                          <a:latin typeface="Cambria"/>
                          <a:cs typeface="Cambria"/>
                        </a:rPr>
                        <a:t>i</a:t>
                      </a:r>
                      <a:r>
                        <a:rPr sz="2200" spc="47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200" spc="-5" dirty="0">
                          <a:latin typeface="Cambria"/>
                          <a:cs typeface="Cambria"/>
                        </a:rPr>
                        <a:t>is</a:t>
                      </a:r>
                      <a:r>
                        <a:rPr sz="220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200" spc="-5" dirty="0">
                          <a:latin typeface="Cambria"/>
                          <a:cs typeface="Cambria"/>
                        </a:rPr>
                        <a:t>decremented</a:t>
                      </a:r>
                      <a:r>
                        <a:rPr sz="2200" spc="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200" spc="-10" dirty="0">
                          <a:latin typeface="Cambria"/>
                          <a:cs typeface="Cambria"/>
                        </a:rPr>
                        <a:t>after </a:t>
                      </a:r>
                      <a:r>
                        <a:rPr sz="2200" spc="-47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200" spc="-10" dirty="0">
                          <a:latin typeface="Cambria"/>
                          <a:cs typeface="Cambria"/>
                        </a:rPr>
                        <a:t>assigning</a:t>
                      </a:r>
                      <a:r>
                        <a:rPr sz="2200" spc="2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200" spc="-5" dirty="0">
                          <a:latin typeface="Cambria"/>
                          <a:cs typeface="Cambria"/>
                        </a:rPr>
                        <a:t>it</a:t>
                      </a:r>
                      <a:r>
                        <a:rPr sz="2200" spc="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200" spc="-15" dirty="0">
                          <a:latin typeface="Cambria"/>
                          <a:cs typeface="Cambria"/>
                        </a:rPr>
                        <a:t>to</a:t>
                      </a:r>
                      <a:r>
                        <a:rPr sz="2200" spc="1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200" spc="-15" dirty="0">
                          <a:latin typeface="Cambria"/>
                          <a:cs typeface="Cambria"/>
                        </a:rPr>
                        <a:t>variable</a:t>
                      </a:r>
                      <a:r>
                        <a:rPr sz="2200" spc="2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200" spc="-5" dirty="0">
                          <a:latin typeface="Cambria"/>
                          <a:cs typeface="Cambria"/>
                        </a:rPr>
                        <a:t>i.</a:t>
                      </a:r>
                      <a:endParaRPr sz="2200">
                        <a:latin typeface="Cambria"/>
                        <a:cs typeface="Cambria"/>
                      </a:endParaRPr>
                    </a:p>
                  </a:txBody>
                  <a:tcPr marL="0" marR="0" marT="965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800" y="152400"/>
            <a:ext cx="8610600" cy="4935220"/>
          </a:xfrm>
          <a:custGeom>
            <a:avLst/>
            <a:gdLst/>
            <a:ahLst/>
            <a:cxnLst/>
            <a:rect l="l" t="t" r="r" b="b"/>
            <a:pathLst>
              <a:path w="8610600" h="4935220">
                <a:moveTo>
                  <a:pt x="0" y="4934712"/>
                </a:moveTo>
                <a:lnTo>
                  <a:pt x="8610600" y="4934712"/>
                </a:lnTo>
                <a:lnTo>
                  <a:pt x="8610600" y="0"/>
                </a:lnTo>
                <a:lnTo>
                  <a:pt x="0" y="0"/>
                </a:lnTo>
                <a:lnTo>
                  <a:pt x="0" y="4934712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98194" y="125482"/>
            <a:ext cx="5728335" cy="358838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821814" algn="just">
              <a:lnSpc>
                <a:spcPct val="100000"/>
              </a:lnSpc>
              <a:spcBef>
                <a:spcPts val="505"/>
              </a:spcBef>
            </a:pPr>
            <a:r>
              <a:rPr sz="2200" spc="-5" dirty="0">
                <a:solidFill>
                  <a:srgbClr val="C00000"/>
                </a:solidFill>
                <a:latin typeface="Cambria"/>
                <a:cs typeface="Cambria"/>
              </a:rPr>
              <a:t>/*</a:t>
            </a:r>
            <a:r>
              <a:rPr sz="2200" spc="-15" dirty="0">
                <a:solidFill>
                  <a:srgbClr val="C00000"/>
                </a:solidFill>
                <a:latin typeface="Cambria"/>
                <a:cs typeface="Cambria"/>
              </a:rPr>
              <a:t> Program</a:t>
            </a:r>
            <a:r>
              <a:rPr sz="2200" spc="1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spc="-15" dirty="0">
                <a:solidFill>
                  <a:srgbClr val="C00000"/>
                </a:solidFill>
                <a:latin typeface="Cambria"/>
                <a:cs typeface="Cambria"/>
              </a:rPr>
              <a:t>for</a:t>
            </a:r>
            <a:r>
              <a:rPr sz="2200" spc="-1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spc="-15" dirty="0">
                <a:solidFill>
                  <a:srgbClr val="C00000"/>
                </a:solidFill>
                <a:latin typeface="Cambria"/>
                <a:cs typeface="Cambria"/>
              </a:rPr>
              <a:t>Post</a:t>
            </a:r>
            <a:r>
              <a:rPr sz="220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spc="-10" dirty="0">
                <a:solidFill>
                  <a:srgbClr val="C00000"/>
                </a:solidFill>
                <a:latin typeface="Cambria"/>
                <a:cs typeface="Cambria"/>
              </a:rPr>
              <a:t>Increment*/</a:t>
            </a:r>
            <a:endParaRPr sz="2200">
              <a:latin typeface="Cambria"/>
              <a:cs typeface="Cambria"/>
            </a:endParaRPr>
          </a:p>
          <a:p>
            <a:pPr marL="12700" marR="3484879" algn="just">
              <a:lnSpc>
                <a:spcPct val="114999"/>
              </a:lnSpc>
              <a:spcBef>
                <a:spcPts val="15"/>
              </a:spcBef>
            </a:pPr>
            <a:r>
              <a:rPr sz="2200" spc="-5" dirty="0">
                <a:latin typeface="Cambria"/>
                <a:cs typeface="Cambria"/>
              </a:rPr>
              <a:t>#include&lt;stdio.h&gt; </a:t>
            </a:r>
            <a:r>
              <a:rPr sz="2200" spc="-47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#inclu</a:t>
            </a:r>
            <a:r>
              <a:rPr sz="2200" dirty="0">
                <a:latin typeface="Cambria"/>
                <a:cs typeface="Cambria"/>
              </a:rPr>
              <a:t>d</a:t>
            </a:r>
            <a:r>
              <a:rPr sz="2200" spc="-5" dirty="0">
                <a:latin typeface="Cambria"/>
                <a:cs typeface="Cambria"/>
              </a:rPr>
              <a:t>e</a:t>
            </a:r>
            <a:r>
              <a:rPr sz="2200" spc="-10" dirty="0">
                <a:latin typeface="Cambria"/>
                <a:cs typeface="Cambria"/>
              </a:rPr>
              <a:t>&lt;</a:t>
            </a:r>
            <a:r>
              <a:rPr sz="2200" spc="-5" dirty="0">
                <a:latin typeface="Cambria"/>
                <a:cs typeface="Cambria"/>
              </a:rPr>
              <a:t>conio</a:t>
            </a:r>
            <a:r>
              <a:rPr sz="2200" dirty="0">
                <a:latin typeface="Cambria"/>
                <a:cs typeface="Cambria"/>
              </a:rPr>
              <a:t>.</a:t>
            </a:r>
            <a:r>
              <a:rPr sz="2200" spc="-5" dirty="0">
                <a:latin typeface="Cambria"/>
                <a:cs typeface="Cambria"/>
              </a:rPr>
              <a:t>h&gt;  </a:t>
            </a:r>
            <a:r>
              <a:rPr sz="2200" spc="-20" dirty="0">
                <a:latin typeface="Cambria"/>
                <a:cs typeface="Cambria"/>
              </a:rPr>
              <a:t>void</a:t>
            </a:r>
            <a:r>
              <a:rPr sz="2200" spc="1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main(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)</a:t>
            </a:r>
            <a:endParaRPr sz="22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2200" spc="-5" dirty="0">
                <a:latin typeface="Cambria"/>
                <a:cs typeface="Cambria"/>
              </a:rPr>
              <a:t>{</a:t>
            </a:r>
            <a:endParaRPr sz="2200">
              <a:latin typeface="Cambria"/>
              <a:cs typeface="Cambria"/>
            </a:endParaRPr>
          </a:p>
          <a:p>
            <a:pPr marL="538480">
              <a:lnSpc>
                <a:spcPct val="100000"/>
              </a:lnSpc>
              <a:spcBef>
                <a:spcPts val="135"/>
              </a:spcBef>
            </a:pPr>
            <a:r>
              <a:rPr sz="2400" dirty="0">
                <a:latin typeface="Perpetua"/>
                <a:cs typeface="Perpetua"/>
              </a:rPr>
              <a:t>int</a:t>
            </a:r>
            <a:r>
              <a:rPr sz="2400" spc="-4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i</a:t>
            </a:r>
            <a:r>
              <a:rPr sz="2400" spc="-2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=</a:t>
            </a:r>
            <a:r>
              <a:rPr sz="2400" spc="-2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1;</a:t>
            </a:r>
            <a:endParaRPr sz="2400">
              <a:latin typeface="Perpetua"/>
              <a:cs typeface="Perpetua"/>
            </a:endParaRPr>
          </a:p>
          <a:p>
            <a:pPr marL="469900">
              <a:lnSpc>
                <a:spcPct val="100000"/>
              </a:lnSpc>
              <a:spcBef>
                <a:spcPts val="385"/>
              </a:spcBef>
            </a:pPr>
            <a:r>
              <a:rPr sz="2400" dirty="0">
                <a:latin typeface="Perpetua"/>
                <a:cs typeface="Perpetua"/>
              </a:rPr>
              <a:t>while</a:t>
            </a:r>
            <a:r>
              <a:rPr sz="2400" spc="-40" dirty="0">
                <a:latin typeface="Perpetua"/>
                <a:cs typeface="Perpetua"/>
              </a:rPr>
              <a:t> </a:t>
            </a:r>
            <a:r>
              <a:rPr sz="2400" spc="-5" dirty="0">
                <a:latin typeface="Perpetua"/>
                <a:cs typeface="Perpetua"/>
              </a:rPr>
              <a:t>(i++&lt;5)</a:t>
            </a:r>
            <a:endParaRPr sz="2400">
              <a:latin typeface="Perpetua"/>
              <a:cs typeface="Perpetua"/>
            </a:endParaRPr>
          </a:p>
          <a:p>
            <a:pPr marL="469900">
              <a:lnSpc>
                <a:spcPct val="100000"/>
              </a:lnSpc>
              <a:spcBef>
                <a:spcPts val="395"/>
              </a:spcBef>
            </a:pPr>
            <a:r>
              <a:rPr sz="2400" dirty="0">
                <a:latin typeface="Perpetua"/>
                <a:cs typeface="Perpetua"/>
              </a:rPr>
              <a:t>{</a:t>
            </a:r>
            <a:endParaRPr sz="2400">
              <a:latin typeface="Perpetua"/>
              <a:cs typeface="Perpetua"/>
            </a:endParaRPr>
          </a:p>
          <a:p>
            <a:pPr marL="927100">
              <a:lnSpc>
                <a:spcPct val="100000"/>
              </a:lnSpc>
              <a:spcBef>
                <a:spcPts val="400"/>
              </a:spcBef>
            </a:pPr>
            <a:r>
              <a:rPr sz="2400" dirty="0">
                <a:latin typeface="Perpetua"/>
                <a:cs typeface="Perpetua"/>
              </a:rPr>
              <a:t>p</a:t>
            </a:r>
            <a:r>
              <a:rPr sz="2400" spc="50" dirty="0">
                <a:latin typeface="Perpetua"/>
                <a:cs typeface="Perpetua"/>
              </a:rPr>
              <a:t>r</a:t>
            </a:r>
            <a:r>
              <a:rPr sz="2400" dirty="0">
                <a:latin typeface="Perpetua"/>
                <a:cs typeface="Perpetua"/>
              </a:rPr>
              <a:t>int</a:t>
            </a:r>
            <a:r>
              <a:rPr sz="2400" spc="5" dirty="0">
                <a:latin typeface="Perpetua"/>
                <a:cs typeface="Perpetua"/>
              </a:rPr>
              <a:t>f</a:t>
            </a:r>
            <a:r>
              <a:rPr sz="2400" dirty="0">
                <a:latin typeface="Perpetua"/>
                <a:cs typeface="Perpetua"/>
              </a:rPr>
              <a:t>(“%d”,</a:t>
            </a:r>
            <a:r>
              <a:rPr sz="2400" spc="-12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i);</a:t>
            </a:r>
            <a:endParaRPr sz="2400">
              <a:latin typeface="Perpetua"/>
              <a:cs typeface="Perpetu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27375" y="3739972"/>
            <a:ext cx="17208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Perpetua"/>
                <a:cs typeface="Perpetua"/>
              </a:rPr>
              <a:t>}</a:t>
            </a:r>
            <a:endParaRPr sz="2400">
              <a:latin typeface="Perpetua"/>
              <a:cs typeface="Perpetu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98194" y="3689690"/>
            <a:ext cx="1039494" cy="127444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46355" algn="ctr">
              <a:lnSpc>
                <a:spcPct val="100000"/>
              </a:lnSpc>
              <a:spcBef>
                <a:spcPts val="495"/>
              </a:spcBef>
            </a:pPr>
            <a:r>
              <a:rPr sz="2400" dirty="0">
                <a:latin typeface="Perpetua"/>
                <a:cs typeface="Perpetua"/>
              </a:rPr>
              <a:t>}</a:t>
            </a:r>
            <a:endParaRPr sz="2400">
              <a:latin typeface="Perpetua"/>
              <a:cs typeface="Perpetua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sz="2400" spc="5" dirty="0">
                <a:latin typeface="Perpetua"/>
                <a:cs typeface="Perpetua"/>
              </a:rPr>
              <a:t>getch</a:t>
            </a:r>
            <a:r>
              <a:rPr sz="2400" spc="-3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(</a:t>
            </a:r>
            <a:r>
              <a:rPr sz="2400" spc="-4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);</a:t>
            </a:r>
            <a:endParaRPr sz="2400">
              <a:latin typeface="Perpetua"/>
              <a:cs typeface="Perpetua"/>
            </a:endParaRPr>
          </a:p>
          <a:p>
            <a:pPr marR="859790" algn="ctr">
              <a:lnSpc>
                <a:spcPct val="100000"/>
              </a:lnSpc>
              <a:spcBef>
                <a:spcPts val="395"/>
              </a:spcBef>
            </a:pPr>
            <a:r>
              <a:rPr sz="2400" dirty="0">
                <a:latin typeface="Perpetua"/>
                <a:cs typeface="Perpetua"/>
              </a:rPr>
              <a:t>}</a:t>
            </a:r>
            <a:endParaRPr sz="2400">
              <a:latin typeface="Perpetua"/>
              <a:cs typeface="Perpetu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4800" y="5264264"/>
            <a:ext cx="8610600" cy="90805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 marL="1005840">
              <a:lnSpc>
                <a:spcPct val="100000"/>
              </a:lnSpc>
              <a:spcBef>
                <a:spcPts val="30"/>
              </a:spcBef>
            </a:pPr>
            <a:r>
              <a:rPr sz="2400" b="1" i="1" dirty="0">
                <a:solidFill>
                  <a:srgbClr val="C00000"/>
                </a:solidFill>
                <a:latin typeface="Perpetua"/>
                <a:cs typeface="Perpetua"/>
              </a:rPr>
              <a:t>Output</a:t>
            </a:r>
            <a:endParaRPr sz="2400">
              <a:latin typeface="Perpetua"/>
              <a:cs typeface="Perpetua"/>
            </a:endParaRPr>
          </a:p>
          <a:p>
            <a:pPr marL="1005840">
              <a:lnSpc>
                <a:spcPct val="100000"/>
              </a:lnSpc>
              <a:spcBef>
                <a:spcPts val="600"/>
              </a:spcBef>
            </a:pPr>
            <a:r>
              <a:rPr sz="2400" dirty="0">
                <a:latin typeface="Perpetua"/>
                <a:cs typeface="Perpetua"/>
              </a:rPr>
              <a:t>1</a:t>
            </a:r>
            <a:r>
              <a:rPr sz="2400" spc="-3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2</a:t>
            </a:r>
            <a:r>
              <a:rPr sz="2400" spc="-3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3</a:t>
            </a:r>
            <a:r>
              <a:rPr sz="2400" spc="-3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4</a:t>
            </a:r>
            <a:r>
              <a:rPr sz="2400" spc="-3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5</a:t>
            </a:r>
            <a:endParaRPr sz="2400">
              <a:latin typeface="Perpetua"/>
              <a:cs typeface="Perpetua"/>
            </a:endParaRPr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SRM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5326" y="188607"/>
            <a:ext cx="1040815" cy="106765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83540" y="549605"/>
            <a:ext cx="8224520" cy="60248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5100" algn="ctr">
              <a:lnSpc>
                <a:spcPct val="100000"/>
              </a:lnSpc>
              <a:spcBef>
                <a:spcPts val="105"/>
              </a:spcBef>
            </a:pPr>
            <a:r>
              <a:rPr sz="2600" b="1" spc="-5" dirty="0">
                <a:solidFill>
                  <a:srgbClr val="C00000"/>
                </a:solidFill>
                <a:latin typeface="Perpetua"/>
                <a:cs typeface="Perpetua"/>
              </a:rPr>
              <a:t>INS</a:t>
            </a:r>
            <a:r>
              <a:rPr sz="2600" b="1" spc="-15" dirty="0">
                <a:solidFill>
                  <a:srgbClr val="C00000"/>
                </a:solidFill>
                <a:latin typeface="Perpetua"/>
                <a:cs typeface="Perpetua"/>
              </a:rPr>
              <a:t>T</a:t>
            </a:r>
            <a:r>
              <a:rPr sz="2600" b="1" spc="-5" dirty="0">
                <a:solidFill>
                  <a:srgbClr val="C00000"/>
                </a:solidFill>
                <a:latin typeface="Perpetua"/>
                <a:cs typeface="Perpetua"/>
              </a:rPr>
              <a:t>IT</a:t>
            </a:r>
            <a:r>
              <a:rPr sz="2600" b="1" spc="-10" dirty="0">
                <a:solidFill>
                  <a:srgbClr val="C00000"/>
                </a:solidFill>
                <a:latin typeface="Perpetua"/>
                <a:cs typeface="Perpetua"/>
              </a:rPr>
              <a:t>U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TE</a:t>
            </a:r>
            <a:r>
              <a:rPr sz="2600" b="1" spc="-10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Perpetua"/>
                <a:cs typeface="Perpetua"/>
              </a:rPr>
              <a:t>O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F</a:t>
            </a:r>
            <a:r>
              <a:rPr sz="2600" b="1" spc="5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SCIENCE</a:t>
            </a:r>
            <a:r>
              <a:rPr sz="2600" b="1" spc="-140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AND</a:t>
            </a:r>
            <a:r>
              <a:rPr sz="2600" b="1" spc="-310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TECHNOLOG</a:t>
            </a:r>
            <a:r>
              <a:rPr sz="2600" b="1" spc="-285" dirty="0">
                <a:solidFill>
                  <a:srgbClr val="C00000"/>
                </a:solidFill>
                <a:latin typeface="Perpetua"/>
                <a:cs typeface="Perpetua"/>
              </a:rPr>
              <a:t>Y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,</a:t>
            </a:r>
            <a:endParaRPr sz="2600">
              <a:latin typeface="Perpetua"/>
              <a:cs typeface="Perpetua"/>
            </a:endParaRPr>
          </a:p>
          <a:p>
            <a:pPr marL="165735" algn="ctr">
              <a:lnSpc>
                <a:spcPct val="100000"/>
              </a:lnSpc>
              <a:spcBef>
                <a:spcPts val="30"/>
              </a:spcBef>
            </a:pPr>
            <a:r>
              <a:rPr sz="2400" b="1" spc="-10" dirty="0">
                <a:solidFill>
                  <a:srgbClr val="C00000"/>
                </a:solidFill>
                <a:latin typeface="Perpetua"/>
                <a:cs typeface="Perpetua"/>
              </a:rPr>
              <a:t>CHENNAI.</a:t>
            </a:r>
            <a:endParaRPr sz="2400">
              <a:latin typeface="Perpetua"/>
              <a:cs typeface="Perpetua"/>
            </a:endParaRPr>
          </a:p>
          <a:p>
            <a:pPr marL="12700">
              <a:lnSpc>
                <a:spcPct val="100000"/>
              </a:lnSpc>
              <a:spcBef>
                <a:spcPts val="1735"/>
              </a:spcBef>
            </a:pPr>
            <a:r>
              <a:rPr sz="2800" b="1" spc="-5" dirty="0">
                <a:solidFill>
                  <a:srgbClr val="336600"/>
                </a:solidFill>
                <a:latin typeface="Cambria"/>
                <a:cs typeface="Cambria"/>
              </a:rPr>
              <a:t>1. 15</a:t>
            </a:r>
            <a:r>
              <a:rPr sz="2800" b="1" spc="-10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spc="-15" dirty="0">
                <a:solidFill>
                  <a:srgbClr val="336600"/>
                </a:solidFill>
                <a:latin typeface="Cambria"/>
                <a:cs typeface="Cambria"/>
              </a:rPr>
              <a:t>Operators </a:t>
            </a:r>
            <a:r>
              <a:rPr sz="2800" b="1" spc="-5" dirty="0">
                <a:solidFill>
                  <a:srgbClr val="336600"/>
                </a:solidFill>
                <a:latin typeface="Cambria"/>
                <a:cs typeface="Cambria"/>
              </a:rPr>
              <a:t>in</a:t>
            </a:r>
            <a:r>
              <a:rPr sz="2800" b="1" spc="-20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spc="-5" dirty="0">
                <a:solidFill>
                  <a:srgbClr val="336600"/>
                </a:solidFill>
                <a:latin typeface="Cambria"/>
                <a:cs typeface="Cambria"/>
              </a:rPr>
              <a:t>C </a:t>
            </a:r>
            <a:r>
              <a:rPr sz="2800" b="1" spc="-15" dirty="0">
                <a:solidFill>
                  <a:srgbClr val="336600"/>
                </a:solidFill>
                <a:latin typeface="Cambria"/>
                <a:cs typeface="Cambria"/>
              </a:rPr>
              <a:t>Contd…</a:t>
            </a:r>
            <a:endParaRPr sz="28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780"/>
              </a:spcBef>
              <a:tabLst>
                <a:tab pos="469900" algn="l"/>
              </a:tabLst>
            </a:pPr>
            <a:r>
              <a:rPr sz="2200" b="1" spc="-5" dirty="0">
                <a:solidFill>
                  <a:srgbClr val="C00000"/>
                </a:solidFill>
                <a:latin typeface="Cambria"/>
                <a:cs typeface="Cambria"/>
              </a:rPr>
              <a:t>a)	</a:t>
            </a:r>
            <a:r>
              <a:rPr sz="2200" b="1" spc="-10" dirty="0">
                <a:solidFill>
                  <a:srgbClr val="C00000"/>
                </a:solidFill>
                <a:latin typeface="Cambria"/>
                <a:cs typeface="Cambria"/>
              </a:rPr>
              <a:t>Increment</a:t>
            </a:r>
            <a:r>
              <a:rPr sz="2200" b="1" spc="2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b="1" spc="-10" dirty="0">
                <a:solidFill>
                  <a:srgbClr val="C00000"/>
                </a:solidFill>
                <a:latin typeface="Cambria"/>
                <a:cs typeface="Cambria"/>
              </a:rPr>
              <a:t>and</a:t>
            </a:r>
            <a:r>
              <a:rPr sz="2200" b="1" spc="1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b="1" spc="-10" dirty="0">
                <a:solidFill>
                  <a:srgbClr val="C00000"/>
                </a:solidFill>
                <a:latin typeface="Cambria"/>
                <a:cs typeface="Cambria"/>
              </a:rPr>
              <a:t>Decrement</a:t>
            </a:r>
            <a:r>
              <a:rPr sz="2200" b="1" spc="1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b="1" spc="-15" dirty="0">
                <a:solidFill>
                  <a:srgbClr val="C00000"/>
                </a:solidFill>
                <a:latin typeface="Cambria"/>
                <a:cs typeface="Cambria"/>
              </a:rPr>
              <a:t>Operators</a:t>
            </a:r>
            <a:r>
              <a:rPr sz="2200" b="1" spc="-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b="1" spc="-15" dirty="0">
                <a:solidFill>
                  <a:srgbClr val="C00000"/>
                </a:solidFill>
                <a:latin typeface="Cambria"/>
                <a:cs typeface="Cambria"/>
              </a:rPr>
              <a:t>Contd…</a:t>
            </a:r>
            <a:endParaRPr sz="2200">
              <a:latin typeface="Cambria"/>
              <a:cs typeface="Cambria"/>
            </a:endParaRPr>
          </a:p>
          <a:p>
            <a:pPr marL="355600" marR="5715" indent="-342900">
              <a:lnSpc>
                <a:spcPct val="150000"/>
              </a:lnSpc>
              <a:buFont typeface="Wingdings"/>
              <a:buChar char=""/>
              <a:tabLst>
                <a:tab pos="355600" algn="l"/>
                <a:tab pos="4787900" algn="l"/>
              </a:tabLst>
            </a:pPr>
            <a:r>
              <a:rPr sz="2200" b="1" spc="-10" dirty="0">
                <a:solidFill>
                  <a:srgbClr val="C00000"/>
                </a:solidFill>
                <a:latin typeface="Cambria"/>
                <a:cs typeface="Cambria"/>
              </a:rPr>
              <a:t>Step</a:t>
            </a:r>
            <a:r>
              <a:rPr sz="2200" b="1" spc="36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b="1" spc="-5" dirty="0">
                <a:solidFill>
                  <a:srgbClr val="C00000"/>
                </a:solidFill>
                <a:latin typeface="Cambria"/>
                <a:cs typeface="Cambria"/>
              </a:rPr>
              <a:t>1</a:t>
            </a:r>
            <a:r>
              <a:rPr sz="2200" b="1" spc="36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b="1" spc="-5" dirty="0">
                <a:solidFill>
                  <a:srgbClr val="C00000"/>
                </a:solidFill>
                <a:latin typeface="Cambria"/>
                <a:cs typeface="Cambria"/>
              </a:rPr>
              <a:t>:</a:t>
            </a:r>
            <a:r>
              <a:rPr sz="2200" b="1" spc="37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In</a:t>
            </a:r>
            <a:r>
              <a:rPr sz="2200" spc="39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this</a:t>
            </a:r>
            <a:r>
              <a:rPr sz="2200" spc="38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program,</a:t>
            </a:r>
            <a:r>
              <a:rPr sz="2200" spc="375" dirty="0"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value</a:t>
            </a:r>
            <a:r>
              <a:rPr sz="2200" spc="370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of	</a:t>
            </a:r>
            <a:r>
              <a:rPr sz="2200" spc="-5" dirty="0">
                <a:latin typeface="Cambria"/>
                <a:cs typeface="Cambria"/>
              </a:rPr>
              <a:t>i</a:t>
            </a:r>
            <a:r>
              <a:rPr sz="2200" spc="36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“0”</a:t>
            </a:r>
            <a:r>
              <a:rPr sz="2200" spc="36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is</a:t>
            </a:r>
            <a:r>
              <a:rPr sz="2200" spc="37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compared</a:t>
            </a:r>
            <a:r>
              <a:rPr sz="2200" spc="36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with</a:t>
            </a:r>
            <a:r>
              <a:rPr sz="2200" spc="36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5</a:t>
            </a:r>
            <a:r>
              <a:rPr sz="2200" spc="35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in </a:t>
            </a:r>
            <a:r>
              <a:rPr sz="2200" spc="-47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while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expression.</a:t>
            </a:r>
            <a:endParaRPr sz="2200">
              <a:latin typeface="Cambria"/>
              <a:cs typeface="Cambria"/>
            </a:endParaRPr>
          </a:p>
          <a:p>
            <a:pPr marL="355600" indent="-342900">
              <a:lnSpc>
                <a:spcPct val="100000"/>
              </a:lnSpc>
              <a:spcBef>
                <a:spcPts val="1325"/>
              </a:spcBef>
              <a:buFont typeface="Wingdings"/>
              <a:buChar char=""/>
              <a:tabLst>
                <a:tab pos="355600" algn="l"/>
              </a:tabLst>
            </a:pPr>
            <a:r>
              <a:rPr sz="2200" b="1" spc="-10" dirty="0">
                <a:solidFill>
                  <a:srgbClr val="C00000"/>
                </a:solidFill>
                <a:latin typeface="Cambria"/>
                <a:cs typeface="Cambria"/>
              </a:rPr>
              <a:t>Step</a:t>
            </a:r>
            <a:r>
              <a:rPr sz="2200" b="1" spc="14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b="1" spc="-5" dirty="0">
                <a:solidFill>
                  <a:srgbClr val="C00000"/>
                </a:solidFill>
                <a:latin typeface="Cambria"/>
                <a:cs typeface="Cambria"/>
              </a:rPr>
              <a:t>2</a:t>
            </a:r>
            <a:r>
              <a:rPr sz="2200" b="1" spc="14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b="1" spc="-5" dirty="0">
                <a:solidFill>
                  <a:srgbClr val="C00000"/>
                </a:solidFill>
                <a:latin typeface="Cambria"/>
                <a:cs typeface="Cambria"/>
              </a:rPr>
              <a:t>:</a:t>
            </a:r>
            <a:r>
              <a:rPr sz="2200" b="1" spc="14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Then,</a:t>
            </a:r>
            <a:r>
              <a:rPr sz="2200" spc="160" dirty="0"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value</a:t>
            </a:r>
            <a:r>
              <a:rPr sz="2200" spc="14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of</a:t>
            </a:r>
            <a:r>
              <a:rPr sz="2200" spc="145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“i”</a:t>
            </a:r>
            <a:r>
              <a:rPr sz="2200" spc="15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is</a:t>
            </a:r>
            <a:r>
              <a:rPr sz="2200" spc="15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incremented</a:t>
            </a:r>
            <a:r>
              <a:rPr sz="2200" spc="150" dirty="0"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from</a:t>
            </a:r>
            <a:r>
              <a:rPr sz="2200" spc="15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0</a:t>
            </a:r>
            <a:r>
              <a:rPr sz="2200" spc="155" dirty="0"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to</a:t>
            </a:r>
            <a:r>
              <a:rPr sz="2200" spc="14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1</a:t>
            </a:r>
            <a:r>
              <a:rPr sz="2200" spc="145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using</a:t>
            </a:r>
            <a:r>
              <a:rPr sz="2200" spc="160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post-</a:t>
            </a:r>
            <a:endParaRPr sz="2200">
              <a:latin typeface="Cambria"/>
              <a:cs typeface="Cambria"/>
            </a:endParaRPr>
          </a:p>
          <a:p>
            <a:pPr marL="355600">
              <a:lnSpc>
                <a:spcPct val="100000"/>
              </a:lnSpc>
              <a:spcBef>
                <a:spcPts val="1320"/>
              </a:spcBef>
            </a:pPr>
            <a:r>
              <a:rPr sz="2200" spc="-10" dirty="0">
                <a:latin typeface="Cambria"/>
                <a:cs typeface="Cambria"/>
              </a:rPr>
              <a:t>increment</a:t>
            </a:r>
            <a:r>
              <a:rPr sz="2200" dirty="0">
                <a:latin typeface="Cambria"/>
                <a:cs typeface="Cambria"/>
              </a:rPr>
              <a:t> </a:t>
            </a:r>
            <a:r>
              <a:rPr sz="2200" spc="-35" dirty="0">
                <a:latin typeface="Cambria"/>
                <a:cs typeface="Cambria"/>
              </a:rPr>
              <a:t>operator.</a:t>
            </a:r>
            <a:endParaRPr sz="2200">
              <a:latin typeface="Cambria"/>
              <a:cs typeface="Cambria"/>
            </a:endParaRPr>
          </a:p>
          <a:p>
            <a:pPr marL="355600" indent="-342900">
              <a:lnSpc>
                <a:spcPct val="100000"/>
              </a:lnSpc>
              <a:spcBef>
                <a:spcPts val="1320"/>
              </a:spcBef>
              <a:buFont typeface="Wingdings"/>
              <a:buChar char=""/>
              <a:tabLst>
                <a:tab pos="355600" algn="l"/>
                <a:tab pos="1052195" algn="l"/>
                <a:tab pos="1358265" algn="l"/>
                <a:tab pos="1577975" algn="l"/>
                <a:tab pos="2388870" algn="l"/>
                <a:tab pos="2976880" algn="l"/>
                <a:tab pos="4635500" algn="l"/>
                <a:tab pos="5414010" algn="l"/>
                <a:tab pos="5918835" algn="l"/>
                <a:tab pos="6260465" algn="l"/>
                <a:tab pos="7443470" algn="l"/>
                <a:tab pos="7825740" algn="l"/>
              </a:tabLst>
            </a:pPr>
            <a:r>
              <a:rPr sz="2200" b="1" spc="-10" dirty="0">
                <a:solidFill>
                  <a:srgbClr val="C00000"/>
                </a:solidFill>
                <a:latin typeface="Cambria"/>
                <a:cs typeface="Cambria"/>
              </a:rPr>
              <a:t>S</a:t>
            </a:r>
            <a:r>
              <a:rPr sz="2200" b="1" spc="-30" dirty="0">
                <a:solidFill>
                  <a:srgbClr val="C00000"/>
                </a:solidFill>
                <a:latin typeface="Cambria"/>
                <a:cs typeface="Cambria"/>
              </a:rPr>
              <a:t>t</a:t>
            </a:r>
            <a:r>
              <a:rPr sz="2200" b="1" spc="-5" dirty="0">
                <a:solidFill>
                  <a:srgbClr val="C00000"/>
                </a:solidFill>
                <a:latin typeface="Cambria"/>
                <a:cs typeface="Cambria"/>
              </a:rPr>
              <a:t>ep</a:t>
            </a:r>
            <a:r>
              <a:rPr sz="2200" b="1" dirty="0">
                <a:solidFill>
                  <a:srgbClr val="C00000"/>
                </a:solidFill>
                <a:latin typeface="Cambria"/>
                <a:cs typeface="Cambria"/>
              </a:rPr>
              <a:t>	</a:t>
            </a:r>
            <a:r>
              <a:rPr sz="2200" b="1" spc="-5" dirty="0">
                <a:solidFill>
                  <a:srgbClr val="C00000"/>
                </a:solidFill>
                <a:latin typeface="Cambria"/>
                <a:cs typeface="Cambria"/>
              </a:rPr>
              <a:t>3</a:t>
            </a:r>
            <a:r>
              <a:rPr sz="2200" b="1" dirty="0">
                <a:solidFill>
                  <a:srgbClr val="C00000"/>
                </a:solidFill>
                <a:latin typeface="Cambria"/>
                <a:cs typeface="Cambria"/>
              </a:rPr>
              <a:t>	</a:t>
            </a:r>
            <a:r>
              <a:rPr sz="2200" b="1" spc="-5" dirty="0">
                <a:solidFill>
                  <a:srgbClr val="C00000"/>
                </a:solidFill>
                <a:latin typeface="Cambria"/>
                <a:cs typeface="Cambria"/>
              </a:rPr>
              <a:t>:</a:t>
            </a:r>
            <a:r>
              <a:rPr sz="2200" b="1" dirty="0">
                <a:solidFill>
                  <a:srgbClr val="C00000"/>
                </a:solidFill>
                <a:latin typeface="Cambria"/>
                <a:cs typeface="Cambria"/>
              </a:rPr>
              <a:t>	</a:t>
            </a:r>
            <a:r>
              <a:rPr sz="2200" spc="-5" dirty="0">
                <a:latin typeface="Cambria"/>
                <a:cs typeface="Cambria"/>
              </a:rPr>
              <a:t>Then,</a:t>
            </a:r>
            <a:r>
              <a:rPr sz="2200" dirty="0">
                <a:latin typeface="Cambria"/>
                <a:cs typeface="Cambria"/>
              </a:rPr>
              <a:t>	</a:t>
            </a:r>
            <a:r>
              <a:rPr sz="2200" spc="-10" dirty="0">
                <a:latin typeface="Cambria"/>
                <a:cs typeface="Cambria"/>
              </a:rPr>
              <a:t>thi</a:t>
            </a:r>
            <a:r>
              <a:rPr sz="2200" spc="-5" dirty="0">
                <a:latin typeface="Cambria"/>
                <a:cs typeface="Cambria"/>
              </a:rPr>
              <a:t>s</a:t>
            </a:r>
            <a:r>
              <a:rPr sz="2200" dirty="0">
                <a:latin typeface="Cambria"/>
                <a:cs typeface="Cambria"/>
              </a:rPr>
              <a:t>	</a:t>
            </a:r>
            <a:r>
              <a:rPr sz="2200" spc="-5" dirty="0">
                <a:latin typeface="Cambria"/>
                <a:cs typeface="Cambria"/>
              </a:rPr>
              <a:t>in</a:t>
            </a:r>
            <a:r>
              <a:rPr sz="2200" spc="5" dirty="0">
                <a:latin typeface="Cambria"/>
                <a:cs typeface="Cambria"/>
              </a:rPr>
              <a:t>c</a:t>
            </a:r>
            <a:r>
              <a:rPr sz="2200" spc="-30" dirty="0">
                <a:latin typeface="Cambria"/>
                <a:cs typeface="Cambria"/>
              </a:rPr>
              <a:t>r</a:t>
            </a:r>
            <a:r>
              <a:rPr sz="2200" spc="-5" dirty="0">
                <a:latin typeface="Cambria"/>
                <a:cs typeface="Cambria"/>
              </a:rPr>
              <a:t>e</a:t>
            </a:r>
            <a:r>
              <a:rPr sz="2200" spc="-15" dirty="0">
                <a:latin typeface="Cambria"/>
                <a:cs typeface="Cambria"/>
              </a:rPr>
              <a:t>m</a:t>
            </a:r>
            <a:r>
              <a:rPr sz="2200" spc="-5" dirty="0">
                <a:latin typeface="Cambria"/>
                <a:cs typeface="Cambria"/>
              </a:rPr>
              <a:t>en</a:t>
            </a:r>
            <a:r>
              <a:rPr sz="2200" spc="-20" dirty="0">
                <a:latin typeface="Cambria"/>
                <a:cs typeface="Cambria"/>
              </a:rPr>
              <a:t>t</a:t>
            </a:r>
            <a:r>
              <a:rPr sz="2200" spc="-5" dirty="0">
                <a:latin typeface="Cambria"/>
                <a:cs typeface="Cambria"/>
              </a:rPr>
              <a:t>ed</a:t>
            </a:r>
            <a:r>
              <a:rPr sz="2200" dirty="0">
                <a:latin typeface="Cambria"/>
                <a:cs typeface="Cambria"/>
              </a:rPr>
              <a:t>	</a:t>
            </a:r>
            <a:r>
              <a:rPr sz="2200" spc="-60" dirty="0">
                <a:latin typeface="Cambria"/>
                <a:cs typeface="Cambria"/>
              </a:rPr>
              <a:t>v</a:t>
            </a:r>
            <a:r>
              <a:rPr sz="2200" spc="-10" dirty="0">
                <a:latin typeface="Cambria"/>
                <a:cs typeface="Cambria"/>
              </a:rPr>
              <a:t>a</a:t>
            </a:r>
            <a:r>
              <a:rPr sz="2200" spc="5" dirty="0">
                <a:latin typeface="Cambria"/>
                <a:cs typeface="Cambria"/>
              </a:rPr>
              <a:t>l</a:t>
            </a:r>
            <a:r>
              <a:rPr sz="2200" spc="-10" dirty="0">
                <a:latin typeface="Cambria"/>
                <a:cs typeface="Cambria"/>
              </a:rPr>
              <a:t>u</a:t>
            </a:r>
            <a:r>
              <a:rPr sz="2200" spc="-5" dirty="0">
                <a:latin typeface="Cambria"/>
                <a:cs typeface="Cambria"/>
              </a:rPr>
              <a:t>e</a:t>
            </a:r>
            <a:r>
              <a:rPr sz="2200" dirty="0">
                <a:latin typeface="Cambria"/>
                <a:cs typeface="Cambria"/>
              </a:rPr>
              <a:t>	“</a:t>
            </a:r>
            <a:r>
              <a:rPr sz="2200" spc="-10" dirty="0">
                <a:latin typeface="Cambria"/>
                <a:cs typeface="Cambria"/>
              </a:rPr>
              <a:t>1</a:t>
            </a:r>
            <a:r>
              <a:rPr sz="2200" spc="-5" dirty="0">
                <a:latin typeface="Cambria"/>
                <a:cs typeface="Cambria"/>
              </a:rPr>
              <a:t>”</a:t>
            </a:r>
            <a:r>
              <a:rPr sz="2200" dirty="0">
                <a:latin typeface="Cambria"/>
                <a:cs typeface="Cambria"/>
              </a:rPr>
              <a:t>	</a:t>
            </a:r>
            <a:r>
              <a:rPr sz="2200" spc="-5" dirty="0">
                <a:latin typeface="Cambria"/>
                <a:cs typeface="Cambria"/>
              </a:rPr>
              <a:t>is</a:t>
            </a:r>
            <a:r>
              <a:rPr sz="2200" dirty="0">
                <a:latin typeface="Cambria"/>
                <a:cs typeface="Cambria"/>
              </a:rPr>
              <a:t>	</a:t>
            </a:r>
            <a:r>
              <a:rPr sz="2200" spc="-10" dirty="0">
                <a:latin typeface="Cambria"/>
                <a:cs typeface="Cambria"/>
              </a:rPr>
              <a:t>a</a:t>
            </a:r>
            <a:r>
              <a:rPr sz="2200" dirty="0">
                <a:latin typeface="Cambria"/>
                <a:cs typeface="Cambria"/>
              </a:rPr>
              <a:t>s</a:t>
            </a:r>
            <a:r>
              <a:rPr sz="2200" spc="-5" dirty="0">
                <a:latin typeface="Cambria"/>
                <a:cs typeface="Cambria"/>
              </a:rPr>
              <a:t>sign</a:t>
            </a:r>
            <a:r>
              <a:rPr sz="2200" dirty="0">
                <a:latin typeface="Cambria"/>
                <a:cs typeface="Cambria"/>
              </a:rPr>
              <a:t>e</a:t>
            </a:r>
            <a:r>
              <a:rPr sz="2200" spc="-5" dirty="0">
                <a:latin typeface="Cambria"/>
                <a:cs typeface="Cambria"/>
              </a:rPr>
              <a:t>d</a:t>
            </a:r>
            <a:r>
              <a:rPr sz="2200" dirty="0">
                <a:latin typeface="Cambria"/>
                <a:cs typeface="Cambria"/>
              </a:rPr>
              <a:t>	</a:t>
            </a:r>
            <a:r>
              <a:rPr sz="2200" spc="-30" dirty="0">
                <a:latin typeface="Cambria"/>
                <a:cs typeface="Cambria"/>
              </a:rPr>
              <a:t>t</a:t>
            </a:r>
            <a:r>
              <a:rPr sz="2200" spc="-5" dirty="0">
                <a:latin typeface="Cambria"/>
                <a:cs typeface="Cambria"/>
              </a:rPr>
              <a:t>o</a:t>
            </a:r>
            <a:r>
              <a:rPr sz="2200" dirty="0">
                <a:latin typeface="Cambria"/>
                <a:cs typeface="Cambria"/>
              </a:rPr>
              <a:t>	</a:t>
            </a:r>
            <a:r>
              <a:rPr sz="2200" spc="-10" dirty="0">
                <a:latin typeface="Cambria"/>
                <a:cs typeface="Cambria"/>
              </a:rPr>
              <a:t>t</a:t>
            </a:r>
            <a:r>
              <a:rPr sz="2200" spc="5" dirty="0">
                <a:latin typeface="Cambria"/>
                <a:cs typeface="Cambria"/>
              </a:rPr>
              <a:t>h</a:t>
            </a:r>
            <a:r>
              <a:rPr sz="2200" spc="-5" dirty="0">
                <a:latin typeface="Cambria"/>
                <a:cs typeface="Cambria"/>
              </a:rPr>
              <a:t>e</a:t>
            </a:r>
            <a:endParaRPr sz="2200">
              <a:latin typeface="Cambria"/>
              <a:cs typeface="Cambria"/>
            </a:endParaRPr>
          </a:p>
          <a:p>
            <a:pPr marL="355600">
              <a:lnSpc>
                <a:spcPct val="100000"/>
              </a:lnSpc>
              <a:spcBef>
                <a:spcPts val="1320"/>
              </a:spcBef>
            </a:pPr>
            <a:r>
              <a:rPr sz="2200" spc="-15" dirty="0">
                <a:latin typeface="Cambria"/>
                <a:cs typeface="Cambria"/>
              </a:rPr>
              <a:t>variable</a:t>
            </a:r>
            <a:r>
              <a:rPr sz="2200" dirty="0">
                <a:latin typeface="Cambria"/>
                <a:cs typeface="Cambria"/>
              </a:rPr>
              <a:t> </a:t>
            </a:r>
            <a:r>
              <a:rPr sz="2200" spc="-65" dirty="0">
                <a:latin typeface="Cambria"/>
                <a:cs typeface="Cambria"/>
              </a:rPr>
              <a:t>“i”.</a:t>
            </a:r>
            <a:endParaRPr sz="2200">
              <a:latin typeface="Cambria"/>
              <a:cs typeface="Cambria"/>
            </a:endParaRPr>
          </a:p>
          <a:p>
            <a:pPr marL="355600" marR="7620" indent="-342900">
              <a:lnSpc>
                <a:spcPct val="150000"/>
              </a:lnSpc>
              <a:buFont typeface="Wingdings"/>
              <a:buChar char=""/>
              <a:tabLst>
                <a:tab pos="355600" algn="l"/>
                <a:tab pos="1243965" algn="l"/>
                <a:tab pos="1545590" algn="l"/>
                <a:tab pos="2321560" algn="l"/>
                <a:tab pos="2854960" algn="l"/>
                <a:tab pos="4204335" algn="l"/>
                <a:tab pos="4912995" algn="l"/>
                <a:tab pos="5718175" algn="l"/>
                <a:tab pos="7161530" algn="l"/>
              </a:tabLst>
            </a:pPr>
            <a:r>
              <a:rPr sz="2200" spc="-20" dirty="0">
                <a:latin typeface="Cambria"/>
                <a:cs typeface="Cambria"/>
              </a:rPr>
              <a:t>A</a:t>
            </a:r>
            <a:r>
              <a:rPr sz="2200" spc="-10" dirty="0">
                <a:latin typeface="Cambria"/>
                <a:cs typeface="Cambria"/>
              </a:rPr>
              <a:t>b</a:t>
            </a:r>
            <a:r>
              <a:rPr sz="2200" spc="-35" dirty="0">
                <a:latin typeface="Cambria"/>
                <a:cs typeface="Cambria"/>
              </a:rPr>
              <a:t>o</a:t>
            </a:r>
            <a:r>
              <a:rPr sz="2200" spc="-60" dirty="0">
                <a:latin typeface="Cambria"/>
                <a:cs typeface="Cambria"/>
              </a:rPr>
              <a:t>v</a:t>
            </a:r>
            <a:r>
              <a:rPr sz="2200" spc="-5" dirty="0">
                <a:latin typeface="Cambria"/>
                <a:cs typeface="Cambria"/>
              </a:rPr>
              <a:t>e</a:t>
            </a:r>
            <a:r>
              <a:rPr sz="2200" dirty="0">
                <a:latin typeface="Cambria"/>
                <a:cs typeface="Cambria"/>
              </a:rPr>
              <a:t>	</a:t>
            </a:r>
            <a:r>
              <a:rPr sz="2200" spc="-5" dirty="0">
                <a:latin typeface="Cambria"/>
                <a:cs typeface="Cambria"/>
              </a:rPr>
              <a:t>3</a:t>
            </a:r>
            <a:r>
              <a:rPr sz="2200" dirty="0">
                <a:latin typeface="Cambria"/>
                <a:cs typeface="Cambria"/>
              </a:rPr>
              <a:t>	</a:t>
            </a:r>
            <a:r>
              <a:rPr sz="2200" spc="5" dirty="0">
                <a:latin typeface="Cambria"/>
                <a:cs typeface="Cambria"/>
              </a:rPr>
              <a:t>s</a:t>
            </a:r>
            <a:r>
              <a:rPr sz="2200" spc="-20" dirty="0">
                <a:latin typeface="Cambria"/>
                <a:cs typeface="Cambria"/>
              </a:rPr>
              <a:t>t</a:t>
            </a:r>
            <a:r>
              <a:rPr sz="2200" dirty="0">
                <a:latin typeface="Cambria"/>
                <a:cs typeface="Cambria"/>
              </a:rPr>
              <a:t>e</a:t>
            </a:r>
            <a:r>
              <a:rPr sz="2200" spc="-10" dirty="0">
                <a:latin typeface="Cambria"/>
                <a:cs typeface="Cambria"/>
              </a:rPr>
              <a:t>p</a:t>
            </a:r>
            <a:r>
              <a:rPr sz="2200" spc="-5" dirty="0">
                <a:latin typeface="Cambria"/>
                <a:cs typeface="Cambria"/>
              </a:rPr>
              <a:t>s</a:t>
            </a:r>
            <a:r>
              <a:rPr sz="2200" dirty="0">
                <a:latin typeface="Cambria"/>
                <a:cs typeface="Cambria"/>
              </a:rPr>
              <a:t>	a</a:t>
            </a:r>
            <a:r>
              <a:rPr sz="2200" spc="-40" dirty="0">
                <a:latin typeface="Cambria"/>
                <a:cs typeface="Cambria"/>
              </a:rPr>
              <a:t>r</a:t>
            </a:r>
            <a:r>
              <a:rPr sz="2200" spc="-5" dirty="0">
                <a:latin typeface="Cambria"/>
                <a:cs typeface="Cambria"/>
              </a:rPr>
              <a:t>e</a:t>
            </a:r>
            <a:r>
              <a:rPr sz="2200" dirty="0">
                <a:latin typeface="Cambria"/>
                <a:cs typeface="Cambria"/>
              </a:rPr>
              <a:t>	</a:t>
            </a:r>
            <a:r>
              <a:rPr sz="2200" spc="-5" dirty="0">
                <a:latin typeface="Cambria"/>
                <a:cs typeface="Cambria"/>
              </a:rPr>
              <a:t>cont</a:t>
            </a:r>
            <a:r>
              <a:rPr sz="2200" spc="5" dirty="0">
                <a:latin typeface="Cambria"/>
                <a:cs typeface="Cambria"/>
              </a:rPr>
              <a:t>i</a:t>
            </a:r>
            <a:r>
              <a:rPr sz="2200" spc="-10" dirty="0">
                <a:latin typeface="Cambria"/>
                <a:cs typeface="Cambria"/>
              </a:rPr>
              <a:t>nue</a:t>
            </a:r>
            <a:r>
              <a:rPr sz="2200" spc="-5" dirty="0">
                <a:latin typeface="Cambria"/>
                <a:cs typeface="Cambria"/>
              </a:rPr>
              <a:t>d</a:t>
            </a:r>
            <a:r>
              <a:rPr sz="2200" dirty="0">
                <a:latin typeface="Cambria"/>
                <a:cs typeface="Cambria"/>
              </a:rPr>
              <a:t>	</a:t>
            </a:r>
            <a:r>
              <a:rPr sz="2200" spc="-10" dirty="0">
                <a:latin typeface="Cambria"/>
                <a:cs typeface="Cambria"/>
              </a:rPr>
              <a:t>u</a:t>
            </a:r>
            <a:r>
              <a:rPr sz="2200" dirty="0">
                <a:latin typeface="Cambria"/>
                <a:cs typeface="Cambria"/>
              </a:rPr>
              <a:t>n</a:t>
            </a:r>
            <a:r>
              <a:rPr sz="2200" spc="-10" dirty="0">
                <a:latin typeface="Cambria"/>
                <a:cs typeface="Cambria"/>
              </a:rPr>
              <a:t>ti</a:t>
            </a:r>
            <a:r>
              <a:rPr sz="2200" spc="-5" dirty="0">
                <a:latin typeface="Cambria"/>
                <a:cs typeface="Cambria"/>
              </a:rPr>
              <a:t>l</a:t>
            </a:r>
            <a:r>
              <a:rPr sz="2200" dirty="0">
                <a:latin typeface="Cambria"/>
                <a:cs typeface="Cambria"/>
              </a:rPr>
              <a:t>	</a:t>
            </a:r>
            <a:r>
              <a:rPr sz="2200" spc="-30" dirty="0">
                <a:latin typeface="Cambria"/>
                <a:cs typeface="Cambria"/>
              </a:rPr>
              <a:t>w</a:t>
            </a:r>
            <a:r>
              <a:rPr sz="2200" spc="-5" dirty="0">
                <a:latin typeface="Cambria"/>
                <a:cs typeface="Cambria"/>
              </a:rPr>
              <a:t>hile</a:t>
            </a:r>
            <a:r>
              <a:rPr sz="2200" dirty="0">
                <a:latin typeface="Cambria"/>
                <a:cs typeface="Cambria"/>
              </a:rPr>
              <a:t>	</a:t>
            </a:r>
            <a:r>
              <a:rPr sz="2200" spc="-20" dirty="0">
                <a:latin typeface="Cambria"/>
                <a:cs typeface="Cambria"/>
              </a:rPr>
              <a:t>e</a:t>
            </a:r>
            <a:r>
              <a:rPr sz="2200" spc="-10" dirty="0">
                <a:latin typeface="Cambria"/>
                <a:cs typeface="Cambria"/>
              </a:rPr>
              <a:t>xp</a:t>
            </a:r>
            <a:r>
              <a:rPr sz="2200" spc="-30" dirty="0">
                <a:latin typeface="Cambria"/>
                <a:cs typeface="Cambria"/>
              </a:rPr>
              <a:t>r</a:t>
            </a:r>
            <a:r>
              <a:rPr sz="2200" dirty="0">
                <a:latin typeface="Cambria"/>
                <a:cs typeface="Cambria"/>
              </a:rPr>
              <a:t>e</a:t>
            </a:r>
            <a:r>
              <a:rPr sz="2200" spc="-5" dirty="0">
                <a:latin typeface="Cambria"/>
                <a:cs typeface="Cambria"/>
              </a:rPr>
              <a:t>s</a:t>
            </a:r>
            <a:r>
              <a:rPr sz="2200" dirty="0">
                <a:latin typeface="Cambria"/>
                <a:cs typeface="Cambria"/>
              </a:rPr>
              <a:t>s</a:t>
            </a:r>
            <a:r>
              <a:rPr sz="2200" spc="-5" dirty="0">
                <a:latin typeface="Cambria"/>
                <a:cs typeface="Cambria"/>
              </a:rPr>
              <a:t>ion</a:t>
            </a:r>
            <a:r>
              <a:rPr sz="2200" dirty="0">
                <a:latin typeface="Cambria"/>
                <a:cs typeface="Cambria"/>
              </a:rPr>
              <a:t>	</a:t>
            </a:r>
            <a:r>
              <a:rPr sz="2200" spc="-10" dirty="0">
                <a:latin typeface="Cambria"/>
                <a:cs typeface="Cambria"/>
              </a:rPr>
              <a:t>bec</a:t>
            </a:r>
            <a:r>
              <a:rPr sz="2200" dirty="0">
                <a:latin typeface="Cambria"/>
                <a:cs typeface="Cambria"/>
              </a:rPr>
              <a:t>o</a:t>
            </a:r>
            <a:r>
              <a:rPr sz="2200" spc="-10" dirty="0">
                <a:latin typeface="Cambria"/>
                <a:cs typeface="Cambria"/>
              </a:rPr>
              <a:t>m</a:t>
            </a:r>
            <a:r>
              <a:rPr sz="2200" spc="-15" dirty="0">
                <a:latin typeface="Cambria"/>
                <a:cs typeface="Cambria"/>
              </a:rPr>
              <a:t>e</a:t>
            </a:r>
            <a:r>
              <a:rPr sz="2200" spc="-5" dirty="0">
                <a:latin typeface="Cambria"/>
                <a:cs typeface="Cambria"/>
              </a:rPr>
              <a:t>s  </a:t>
            </a:r>
            <a:r>
              <a:rPr sz="2200" spc="-15" dirty="0">
                <a:latin typeface="Cambria"/>
                <a:cs typeface="Cambria"/>
              </a:rPr>
              <a:t>false</a:t>
            </a:r>
            <a:r>
              <a:rPr sz="2200" spc="2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and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output</a:t>
            </a:r>
            <a:r>
              <a:rPr sz="2200" spc="2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is</a:t>
            </a:r>
            <a:r>
              <a:rPr sz="2200" spc="10" dirty="0"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displayed</a:t>
            </a:r>
            <a:r>
              <a:rPr sz="2200" spc="5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as</a:t>
            </a:r>
            <a:r>
              <a:rPr sz="2200" spc="1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“1</a:t>
            </a:r>
            <a:r>
              <a:rPr sz="2200" spc="-1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2</a:t>
            </a:r>
            <a:r>
              <a:rPr sz="220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3</a:t>
            </a:r>
            <a:r>
              <a:rPr sz="220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4</a:t>
            </a:r>
            <a:r>
              <a:rPr sz="2200" spc="-10" dirty="0">
                <a:latin typeface="Cambria"/>
                <a:cs typeface="Cambria"/>
              </a:rPr>
              <a:t> </a:t>
            </a:r>
            <a:r>
              <a:rPr sz="2200" spc="-85" dirty="0">
                <a:latin typeface="Cambria"/>
                <a:cs typeface="Cambria"/>
              </a:rPr>
              <a:t>5”.</a:t>
            </a:r>
            <a:endParaRPr sz="22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800" y="152400"/>
            <a:ext cx="8610600" cy="4935220"/>
          </a:xfrm>
          <a:custGeom>
            <a:avLst/>
            <a:gdLst/>
            <a:ahLst/>
            <a:cxnLst/>
            <a:rect l="l" t="t" r="r" b="b"/>
            <a:pathLst>
              <a:path w="8610600" h="4935220">
                <a:moveTo>
                  <a:pt x="0" y="4934712"/>
                </a:moveTo>
                <a:lnTo>
                  <a:pt x="8610600" y="4934712"/>
                </a:lnTo>
                <a:lnTo>
                  <a:pt x="8610600" y="0"/>
                </a:lnTo>
                <a:lnTo>
                  <a:pt x="0" y="0"/>
                </a:lnTo>
                <a:lnTo>
                  <a:pt x="0" y="4934712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98194" y="125482"/>
            <a:ext cx="5673090" cy="358838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876425" algn="just">
              <a:lnSpc>
                <a:spcPct val="100000"/>
              </a:lnSpc>
              <a:spcBef>
                <a:spcPts val="505"/>
              </a:spcBef>
            </a:pPr>
            <a:r>
              <a:rPr sz="2200" spc="-5" dirty="0">
                <a:solidFill>
                  <a:srgbClr val="C00000"/>
                </a:solidFill>
                <a:latin typeface="Cambria"/>
                <a:cs typeface="Cambria"/>
              </a:rPr>
              <a:t>/*</a:t>
            </a:r>
            <a:r>
              <a:rPr sz="2200" spc="-15" dirty="0">
                <a:solidFill>
                  <a:srgbClr val="C00000"/>
                </a:solidFill>
                <a:latin typeface="Cambria"/>
                <a:cs typeface="Cambria"/>
              </a:rPr>
              <a:t> Program</a:t>
            </a:r>
            <a:r>
              <a:rPr sz="2200" spc="1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spc="-15" dirty="0">
                <a:solidFill>
                  <a:srgbClr val="C00000"/>
                </a:solidFill>
                <a:latin typeface="Cambria"/>
                <a:cs typeface="Cambria"/>
              </a:rPr>
              <a:t>for</a:t>
            </a:r>
            <a:r>
              <a:rPr sz="2200" spc="-1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spc="-15" dirty="0">
                <a:solidFill>
                  <a:srgbClr val="C00000"/>
                </a:solidFill>
                <a:latin typeface="Cambria"/>
                <a:cs typeface="Cambria"/>
              </a:rPr>
              <a:t>Pre</a:t>
            </a:r>
            <a:r>
              <a:rPr sz="220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spc="-10" dirty="0">
                <a:solidFill>
                  <a:srgbClr val="C00000"/>
                </a:solidFill>
                <a:latin typeface="Cambria"/>
                <a:cs typeface="Cambria"/>
              </a:rPr>
              <a:t>Increment*/</a:t>
            </a:r>
            <a:endParaRPr sz="2200">
              <a:latin typeface="Cambria"/>
              <a:cs typeface="Cambria"/>
            </a:endParaRPr>
          </a:p>
          <a:p>
            <a:pPr marL="12700" marR="3429000" algn="just">
              <a:lnSpc>
                <a:spcPct val="114999"/>
              </a:lnSpc>
              <a:spcBef>
                <a:spcPts val="15"/>
              </a:spcBef>
            </a:pPr>
            <a:r>
              <a:rPr sz="2200" spc="-5" dirty="0">
                <a:latin typeface="Cambria"/>
                <a:cs typeface="Cambria"/>
              </a:rPr>
              <a:t>#include&lt;stdio.h&gt; </a:t>
            </a:r>
            <a:r>
              <a:rPr sz="2200" spc="-47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#inclu</a:t>
            </a:r>
            <a:r>
              <a:rPr sz="2200" dirty="0">
                <a:latin typeface="Cambria"/>
                <a:cs typeface="Cambria"/>
              </a:rPr>
              <a:t>d</a:t>
            </a:r>
            <a:r>
              <a:rPr sz="2200" spc="-5" dirty="0">
                <a:latin typeface="Cambria"/>
                <a:cs typeface="Cambria"/>
              </a:rPr>
              <a:t>e</a:t>
            </a:r>
            <a:r>
              <a:rPr sz="2200" spc="-10" dirty="0">
                <a:latin typeface="Cambria"/>
                <a:cs typeface="Cambria"/>
              </a:rPr>
              <a:t>&lt;</a:t>
            </a:r>
            <a:r>
              <a:rPr sz="2200" spc="-5" dirty="0">
                <a:latin typeface="Cambria"/>
                <a:cs typeface="Cambria"/>
              </a:rPr>
              <a:t>conio</a:t>
            </a:r>
            <a:r>
              <a:rPr sz="2200" dirty="0">
                <a:latin typeface="Cambria"/>
                <a:cs typeface="Cambria"/>
              </a:rPr>
              <a:t>.</a:t>
            </a:r>
            <a:r>
              <a:rPr sz="2200" spc="-5" dirty="0">
                <a:latin typeface="Cambria"/>
                <a:cs typeface="Cambria"/>
              </a:rPr>
              <a:t>h&gt;  </a:t>
            </a:r>
            <a:r>
              <a:rPr sz="2200" spc="-20" dirty="0">
                <a:latin typeface="Cambria"/>
                <a:cs typeface="Cambria"/>
              </a:rPr>
              <a:t>void</a:t>
            </a:r>
            <a:r>
              <a:rPr sz="2200" spc="1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main(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)</a:t>
            </a:r>
            <a:endParaRPr sz="22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2200" spc="-5" dirty="0">
                <a:latin typeface="Cambria"/>
                <a:cs typeface="Cambria"/>
              </a:rPr>
              <a:t>{</a:t>
            </a:r>
            <a:endParaRPr sz="2200">
              <a:latin typeface="Cambria"/>
              <a:cs typeface="Cambria"/>
            </a:endParaRPr>
          </a:p>
          <a:p>
            <a:pPr marL="538480">
              <a:lnSpc>
                <a:spcPct val="100000"/>
              </a:lnSpc>
              <a:spcBef>
                <a:spcPts val="135"/>
              </a:spcBef>
            </a:pPr>
            <a:r>
              <a:rPr sz="2400" dirty="0">
                <a:latin typeface="Perpetua"/>
                <a:cs typeface="Perpetua"/>
              </a:rPr>
              <a:t>int</a:t>
            </a:r>
            <a:r>
              <a:rPr sz="2400" spc="-4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i</a:t>
            </a:r>
            <a:r>
              <a:rPr sz="2400" spc="-2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=</a:t>
            </a:r>
            <a:r>
              <a:rPr sz="2400" spc="-2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1;</a:t>
            </a:r>
            <a:endParaRPr sz="2400">
              <a:latin typeface="Perpetua"/>
              <a:cs typeface="Perpetua"/>
            </a:endParaRPr>
          </a:p>
          <a:p>
            <a:pPr marL="469900">
              <a:lnSpc>
                <a:spcPct val="100000"/>
              </a:lnSpc>
              <a:spcBef>
                <a:spcPts val="385"/>
              </a:spcBef>
            </a:pPr>
            <a:r>
              <a:rPr sz="2400" dirty="0">
                <a:latin typeface="Perpetua"/>
                <a:cs typeface="Perpetua"/>
              </a:rPr>
              <a:t>while</a:t>
            </a:r>
            <a:r>
              <a:rPr sz="2400" spc="-40" dirty="0">
                <a:latin typeface="Perpetua"/>
                <a:cs typeface="Perpetua"/>
              </a:rPr>
              <a:t> </a:t>
            </a:r>
            <a:r>
              <a:rPr sz="2400" spc="-5" dirty="0">
                <a:latin typeface="Perpetua"/>
                <a:cs typeface="Perpetua"/>
              </a:rPr>
              <a:t>(++i&lt;5)</a:t>
            </a:r>
            <a:endParaRPr sz="2400">
              <a:latin typeface="Perpetua"/>
              <a:cs typeface="Perpetua"/>
            </a:endParaRPr>
          </a:p>
          <a:p>
            <a:pPr marL="469900">
              <a:lnSpc>
                <a:spcPct val="100000"/>
              </a:lnSpc>
              <a:spcBef>
                <a:spcPts val="395"/>
              </a:spcBef>
            </a:pPr>
            <a:r>
              <a:rPr sz="2400" dirty="0">
                <a:latin typeface="Perpetua"/>
                <a:cs typeface="Perpetua"/>
              </a:rPr>
              <a:t>{</a:t>
            </a:r>
            <a:endParaRPr sz="2400">
              <a:latin typeface="Perpetua"/>
              <a:cs typeface="Perpetua"/>
            </a:endParaRPr>
          </a:p>
          <a:p>
            <a:pPr marL="927100">
              <a:lnSpc>
                <a:spcPct val="100000"/>
              </a:lnSpc>
              <a:spcBef>
                <a:spcPts val="400"/>
              </a:spcBef>
            </a:pPr>
            <a:r>
              <a:rPr sz="2400" dirty="0">
                <a:latin typeface="Perpetua"/>
                <a:cs typeface="Perpetua"/>
              </a:rPr>
              <a:t>p</a:t>
            </a:r>
            <a:r>
              <a:rPr sz="2400" spc="50" dirty="0">
                <a:latin typeface="Perpetua"/>
                <a:cs typeface="Perpetua"/>
              </a:rPr>
              <a:t>r</a:t>
            </a:r>
            <a:r>
              <a:rPr sz="2400" dirty="0">
                <a:latin typeface="Perpetua"/>
                <a:cs typeface="Perpetua"/>
              </a:rPr>
              <a:t>int</a:t>
            </a:r>
            <a:r>
              <a:rPr sz="2400" spc="5" dirty="0">
                <a:latin typeface="Perpetua"/>
                <a:cs typeface="Perpetua"/>
              </a:rPr>
              <a:t>f</a:t>
            </a:r>
            <a:r>
              <a:rPr sz="2400" dirty="0">
                <a:latin typeface="Perpetua"/>
                <a:cs typeface="Perpetua"/>
              </a:rPr>
              <a:t>(“%d”,</a:t>
            </a:r>
            <a:r>
              <a:rPr sz="2400" spc="-12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i</a:t>
            </a:r>
            <a:r>
              <a:rPr sz="2400" spc="-1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);</a:t>
            </a:r>
            <a:endParaRPr sz="2400">
              <a:latin typeface="Perpetua"/>
              <a:cs typeface="Perpetu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27375" y="3739972"/>
            <a:ext cx="17208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Perpetua"/>
                <a:cs typeface="Perpetua"/>
              </a:rPr>
              <a:t>}</a:t>
            </a:r>
            <a:endParaRPr sz="2400">
              <a:latin typeface="Perpetua"/>
              <a:cs typeface="Perpetu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98194" y="3689690"/>
            <a:ext cx="1039494" cy="127444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46355" algn="ctr">
              <a:lnSpc>
                <a:spcPct val="100000"/>
              </a:lnSpc>
              <a:spcBef>
                <a:spcPts val="495"/>
              </a:spcBef>
            </a:pPr>
            <a:r>
              <a:rPr sz="2400" dirty="0">
                <a:latin typeface="Perpetua"/>
                <a:cs typeface="Perpetua"/>
              </a:rPr>
              <a:t>}</a:t>
            </a:r>
            <a:endParaRPr sz="2400">
              <a:latin typeface="Perpetua"/>
              <a:cs typeface="Perpetua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sz="2400" spc="5" dirty="0">
                <a:latin typeface="Perpetua"/>
                <a:cs typeface="Perpetua"/>
              </a:rPr>
              <a:t>getch</a:t>
            </a:r>
            <a:r>
              <a:rPr sz="2400" spc="-3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(</a:t>
            </a:r>
            <a:r>
              <a:rPr sz="2400" spc="-4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);</a:t>
            </a:r>
            <a:endParaRPr sz="2400">
              <a:latin typeface="Perpetua"/>
              <a:cs typeface="Perpetua"/>
            </a:endParaRPr>
          </a:p>
          <a:p>
            <a:pPr marR="859790" algn="ctr">
              <a:lnSpc>
                <a:spcPct val="100000"/>
              </a:lnSpc>
              <a:spcBef>
                <a:spcPts val="395"/>
              </a:spcBef>
            </a:pPr>
            <a:r>
              <a:rPr sz="2400" dirty="0">
                <a:latin typeface="Perpetua"/>
                <a:cs typeface="Perpetua"/>
              </a:rPr>
              <a:t>}</a:t>
            </a:r>
            <a:endParaRPr sz="2400">
              <a:latin typeface="Perpetua"/>
              <a:cs typeface="Perpetu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4800" y="5264264"/>
            <a:ext cx="8610600" cy="90805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 marL="1005840">
              <a:lnSpc>
                <a:spcPct val="100000"/>
              </a:lnSpc>
              <a:spcBef>
                <a:spcPts val="30"/>
              </a:spcBef>
            </a:pPr>
            <a:r>
              <a:rPr sz="2400" b="1" i="1" dirty="0">
                <a:solidFill>
                  <a:srgbClr val="C00000"/>
                </a:solidFill>
                <a:latin typeface="Perpetua"/>
                <a:cs typeface="Perpetua"/>
              </a:rPr>
              <a:t>Output</a:t>
            </a:r>
            <a:endParaRPr sz="2400">
              <a:latin typeface="Perpetua"/>
              <a:cs typeface="Perpetua"/>
            </a:endParaRPr>
          </a:p>
          <a:p>
            <a:pPr marL="1005840">
              <a:lnSpc>
                <a:spcPct val="100000"/>
              </a:lnSpc>
              <a:spcBef>
                <a:spcPts val="600"/>
              </a:spcBef>
            </a:pPr>
            <a:r>
              <a:rPr sz="2400" dirty="0">
                <a:latin typeface="Perpetua"/>
                <a:cs typeface="Perpetua"/>
              </a:rPr>
              <a:t>1</a:t>
            </a:r>
            <a:r>
              <a:rPr sz="2400" spc="-4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2</a:t>
            </a:r>
            <a:r>
              <a:rPr sz="2400" spc="-4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3</a:t>
            </a:r>
            <a:r>
              <a:rPr sz="2400" spc="-4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4</a:t>
            </a:r>
            <a:endParaRPr sz="2400">
              <a:latin typeface="Perpetua"/>
              <a:cs typeface="Perpetua"/>
            </a:endParaRPr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SRM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5326" y="188607"/>
            <a:ext cx="1040815" cy="106765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83540" y="549605"/>
            <a:ext cx="8224520" cy="60248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5100" algn="ctr">
              <a:lnSpc>
                <a:spcPct val="100000"/>
              </a:lnSpc>
              <a:spcBef>
                <a:spcPts val="105"/>
              </a:spcBef>
            </a:pPr>
            <a:r>
              <a:rPr sz="2600" b="1" spc="-5" dirty="0">
                <a:solidFill>
                  <a:srgbClr val="C00000"/>
                </a:solidFill>
                <a:latin typeface="Perpetua"/>
                <a:cs typeface="Perpetua"/>
              </a:rPr>
              <a:t>INS</a:t>
            </a:r>
            <a:r>
              <a:rPr sz="2600" b="1" spc="-15" dirty="0">
                <a:solidFill>
                  <a:srgbClr val="C00000"/>
                </a:solidFill>
                <a:latin typeface="Perpetua"/>
                <a:cs typeface="Perpetua"/>
              </a:rPr>
              <a:t>T</a:t>
            </a:r>
            <a:r>
              <a:rPr sz="2600" b="1" spc="-5" dirty="0">
                <a:solidFill>
                  <a:srgbClr val="C00000"/>
                </a:solidFill>
                <a:latin typeface="Perpetua"/>
                <a:cs typeface="Perpetua"/>
              </a:rPr>
              <a:t>IT</a:t>
            </a:r>
            <a:r>
              <a:rPr sz="2600" b="1" spc="-10" dirty="0">
                <a:solidFill>
                  <a:srgbClr val="C00000"/>
                </a:solidFill>
                <a:latin typeface="Perpetua"/>
                <a:cs typeface="Perpetua"/>
              </a:rPr>
              <a:t>U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TE</a:t>
            </a:r>
            <a:r>
              <a:rPr sz="2600" b="1" spc="-10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Perpetua"/>
                <a:cs typeface="Perpetua"/>
              </a:rPr>
              <a:t>O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F</a:t>
            </a:r>
            <a:r>
              <a:rPr sz="2600" b="1" spc="5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SCIENCE</a:t>
            </a:r>
            <a:r>
              <a:rPr sz="2600" b="1" spc="-140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AND</a:t>
            </a:r>
            <a:r>
              <a:rPr sz="2600" b="1" spc="-310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TECHNOLOG</a:t>
            </a:r>
            <a:r>
              <a:rPr sz="2600" b="1" spc="-285" dirty="0">
                <a:solidFill>
                  <a:srgbClr val="C00000"/>
                </a:solidFill>
                <a:latin typeface="Perpetua"/>
                <a:cs typeface="Perpetua"/>
              </a:rPr>
              <a:t>Y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,</a:t>
            </a:r>
            <a:endParaRPr sz="2600">
              <a:latin typeface="Perpetua"/>
              <a:cs typeface="Perpetua"/>
            </a:endParaRPr>
          </a:p>
          <a:p>
            <a:pPr marL="165735" algn="ctr">
              <a:lnSpc>
                <a:spcPct val="100000"/>
              </a:lnSpc>
              <a:spcBef>
                <a:spcPts val="30"/>
              </a:spcBef>
            </a:pPr>
            <a:r>
              <a:rPr sz="2400" b="1" spc="-10" dirty="0">
                <a:solidFill>
                  <a:srgbClr val="C00000"/>
                </a:solidFill>
                <a:latin typeface="Perpetua"/>
                <a:cs typeface="Perpetua"/>
              </a:rPr>
              <a:t>CHENNAI.</a:t>
            </a:r>
            <a:endParaRPr sz="2400">
              <a:latin typeface="Perpetua"/>
              <a:cs typeface="Perpetua"/>
            </a:endParaRPr>
          </a:p>
          <a:p>
            <a:pPr marL="12700">
              <a:lnSpc>
                <a:spcPct val="100000"/>
              </a:lnSpc>
              <a:spcBef>
                <a:spcPts val="1735"/>
              </a:spcBef>
            </a:pPr>
            <a:r>
              <a:rPr sz="2800" b="1" spc="-5" dirty="0">
                <a:solidFill>
                  <a:srgbClr val="336600"/>
                </a:solidFill>
                <a:latin typeface="Cambria"/>
                <a:cs typeface="Cambria"/>
              </a:rPr>
              <a:t>1. 15</a:t>
            </a:r>
            <a:r>
              <a:rPr sz="2800" b="1" spc="-10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spc="-15" dirty="0">
                <a:solidFill>
                  <a:srgbClr val="336600"/>
                </a:solidFill>
                <a:latin typeface="Cambria"/>
                <a:cs typeface="Cambria"/>
              </a:rPr>
              <a:t>Operators </a:t>
            </a:r>
            <a:r>
              <a:rPr sz="2800" b="1" spc="-5" dirty="0">
                <a:solidFill>
                  <a:srgbClr val="336600"/>
                </a:solidFill>
                <a:latin typeface="Cambria"/>
                <a:cs typeface="Cambria"/>
              </a:rPr>
              <a:t>in</a:t>
            </a:r>
            <a:r>
              <a:rPr sz="2800" b="1" spc="-20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spc="-5" dirty="0">
                <a:solidFill>
                  <a:srgbClr val="336600"/>
                </a:solidFill>
                <a:latin typeface="Cambria"/>
                <a:cs typeface="Cambria"/>
              </a:rPr>
              <a:t>C </a:t>
            </a:r>
            <a:r>
              <a:rPr sz="2800" b="1" spc="-15" dirty="0">
                <a:solidFill>
                  <a:srgbClr val="336600"/>
                </a:solidFill>
                <a:latin typeface="Cambria"/>
                <a:cs typeface="Cambria"/>
              </a:rPr>
              <a:t>Contd…</a:t>
            </a:r>
            <a:endParaRPr sz="28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780"/>
              </a:spcBef>
              <a:tabLst>
                <a:tab pos="469900" algn="l"/>
              </a:tabLst>
            </a:pPr>
            <a:r>
              <a:rPr sz="2200" b="1" spc="-5" dirty="0">
                <a:solidFill>
                  <a:srgbClr val="C00000"/>
                </a:solidFill>
                <a:latin typeface="Cambria"/>
                <a:cs typeface="Cambria"/>
              </a:rPr>
              <a:t>a)	</a:t>
            </a:r>
            <a:r>
              <a:rPr sz="2200" b="1" spc="-10" dirty="0">
                <a:solidFill>
                  <a:srgbClr val="C00000"/>
                </a:solidFill>
                <a:latin typeface="Cambria"/>
                <a:cs typeface="Cambria"/>
              </a:rPr>
              <a:t>Increment</a:t>
            </a:r>
            <a:r>
              <a:rPr sz="2200" b="1" spc="2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b="1" spc="-10" dirty="0">
                <a:solidFill>
                  <a:srgbClr val="C00000"/>
                </a:solidFill>
                <a:latin typeface="Cambria"/>
                <a:cs typeface="Cambria"/>
              </a:rPr>
              <a:t>and</a:t>
            </a:r>
            <a:r>
              <a:rPr sz="2200" b="1" spc="1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b="1" spc="-10" dirty="0">
                <a:solidFill>
                  <a:srgbClr val="C00000"/>
                </a:solidFill>
                <a:latin typeface="Cambria"/>
                <a:cs typeface="Cambria"/>
              </a:rPr>
              <a:t>Decrement</a:t>
            </a:r>
            <a:r>
              <a:rPr sz="2200" b="1" spc="1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b="1" spc="-15" dirty="0">
                <a:solidFill>
                  <a:srgbClr val="C00000"/>
                </a:solidFill>
                <a:latin typeface="Cambria"/>
                <a:cs typeface="Cambria"/>
              </a:rPr>
              <a:t>Operators</a:t>
            </a:r>
            <a:r>
              <a:rPr sz="2200" b="1" spc="-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b="1" spc="-15" dirty="0">
                <a:solidFill>
                  <a:srgbClr val="C00000"/>
                </a:solidFill>
                <a:latin typeface="Cambria"/>
                <a:cs typeface="Cambria"/>
              </a:rPr>
              <a:t>Contd…</a:t>
            </a:r>
            <a:endParaRPr sz="2200">
              <a:latin typeface="Cambria"/>
              <a:cs typeface="Cambria"/>
            </a:endParaRPr>
          </a:p>
          <a:p>
            <a:pPr marL="355600" marR="5715" indent="-342900">
              <a:lnSpc>
                <a:spcPct val="150000"/>
              </a:lnSpc>
              <a:buFont typeface="Wingdings"/>
              <a:buChar char=""/>
              <a:tabLst>
                <a:tab pos="355600" algn="l"/>
              </a:tabLst>
            </a:pPr>
            <a:r>
              <a:rPr sz="2200" b="1" spc="-10" dirty="0">
                <a:solidFill>
                  <a:srgbClr val="C00000"/>
                </a:solidFill>
                <a:latin typeface="Cambria"/>
                <a:cs typeface="Cambria"/>
              </a:rPr>
              <a:t>Step</a:t>
            </a:r>
            <a:r>
              <a:rPr sz="2200" b="1" spc="7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b="1" spc="-5" dirty="0">
                <a:solidFill>
                  <a:srgbClr val="C00000"/>
                </a:solidFill>
                <a:latin typeface="Cambria"/>
                <a:cs typeface="Cambria"/>
              </a:rPr>
              <a:t>1</a:t>
            </a:r>
            <a:r>
              <a:rPr sz="2200" b="1" spc="7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b="1" spc="-5" dirty="0">
                <a:solidFill>
                  <a:srgbClr val="C00000"/>
                </a:solidFill>
                <a:latin typeface="Cambria"/>
                <a:cs typeface="Cambria"/>
              </a:rPr>
              <a:t>:</a:t>
            </a:r>
            <a:r>
              <a:rPr sz="2200" b="1" spc="10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In</a:t>
            </a:r>
            <a:r>
              <a:rPr sz="2200" spc="90" dirty="0">
                <a:latin typeface="Cambria"/>
                <a:cs typeface="Cambria"/>
              </a:rPr>
              <a:t> </a:t>
            </a:r>
            <a:r>
              <a:rPr sz="2200" spc="-20" dirty="0">
                <a:latin typeface="Cambria"/>
                <a:cs typeface="Cambria"/>
              </a:rPr>
              <a:t>above</a:t>
            </a:r>
            <a:r>
              <a:rPr sz="2200" spc="95" dirty="0"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program,</a:t>
            </a:r>
            <a:r>
              <a:rPr sz="2200" spc="90" dirty="0"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value</a:t>
            </a:r>
            <a:r>
              <a:rPr sz="2200" spc="9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of</a:t>
            </a:r>
            <a:r>
              <a:rPr sz="2200" spc="90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“i”</a:t>
            </a:r>
            <a:r>
              <a:rPr sz="2200" spc="8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is</a:t>
            </a:r>
            <a:r>
              <a:rPr sz="2200" spc="10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incremented</a:t>
            </a:r>
            <a:r>
              <a:rPr sz="2200" spc="95" dirty="0"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from</a:t>
            </a:r>
            <a:r>
              <a:rPr sz="2200" spc="9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0</a:t>
            </a:r>
            <a:r>
              <a:rPr sz="2200" spc="95" dirty="0"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to</a:t>
            </a:r>
            <a:r>
              <a:rPr sz="2200" spc="9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1 </a:t>
            </a:r>
            <a:r>
              <a:rPr sz="2200" spc="-47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using</a:t>
            </a:r>
            <a:r>
              <a:rPr sz="2200" spc="1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pre-increment</a:t>
            </a:r>
            <a:r>
              <a:rPr sz="2200" spc="25" dirty="0">
                <a:latin typeface="Cambria"/>
                <a:cs typeface="Cambria"/>
              </a:rPr>
              <a:t> </a:t>
            </a:r>
            <a:r>
              <a:rPr sz="2200" spc="-35" dirty="0">
                <a:latin typeface="Cambria"/>
                <a:cs typeface="Cambria"/>
              </a:rPr>
              <a:t>operator.</a:t>
            </a:r>
            <a:endParaRPr sz="2200">
              <a:latin typeface="Cambria"/>
              <a:cs typeface="Cambria"/>
            </a:endParaRPr>
          </a:p>
          <a:p>
            <a:pPr marL="355600" indent="-342900">
              <a:lnSpc>
                <a:spcPct val="100000"/>
              </a:lnSpc>
              <a:spcBef>
                <a:spcPts val="1325"/>
              </a:spcBef>
              <a:buFont typeface="Wingdings"/>
              <a:buChar char=""/>
              <a:tabLst>
                <a:tab pos="355600" algn="l"/>
              </a:tabLst>
            </a:pPr>
            <a:r>
              <a:rPr sz="2200" b="1" spc="-10" dirty="0">
                <a:solidFill>
                  <a:srgbClr val="C00000"/>
                </a:solidFill>
                <a:latin typeface="Cambria"/>
                <a:cs typeface="Cambria"/>
              </a:rPr>
              <a:t>Step</a:t>
            </a:r>
            <a:r>
              <a:rPr sz="2200" b="1" spc="17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b="1" spc="-5" dirty="0">
                <a:solidFill>
                  <a:srgbClr val="C00000"/>
                </a:solidFill>
                <a:latin typeface="Cambria"/>
                <a:cs typeface="Cambria"/>
              </a:rPr>
              <a:t>2</a:t>
            </a:r>
            <a:r>
              <a:rPr sz="2200" b="1" spc="18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b="1" spc="-5" dirty="0">
                <a:solidFill>
                  <a:srgbClr val="C00000"/>
                </a:solidFill>
                <a:latin typeface="Cambria"/>
                <a:cs typeface="Cambria"/>
              </a:rPr>
              <a:t>:</a:t>
            </a:r>
            <a:r>
              <a:rPr sz="2200" b="1" spc="19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This</a:t>
            </a:r>
            <a:r>
              <a:rPr sz="2200" spc="19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incremented</a:t>
            </a:r>
            <a:r>
              <a:rPr sz="2200" spc="204" dirty="0"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value</a:t>
            </a:r>
            <a:r>
              <a:rPr sz="2200" spc="19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“1”</a:t>
            </a:r>
            <a:r>
              <a:rPr sz="2200" spc="20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is</a:t>
            </a:r>
            <a:r>
              <a:rPr sz="2200" spc="19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compared</a:t>
            </a:r>
            <a:r>
              <a:rPr sz="2200" spc="20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with</a:t>
            </a:r>
            <a:r>
              <a:rPr sz="2200" spc="20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5</a:t>
            </a:r>
            <a:r>
              <a:rPr sz="2200" spc="19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in</a:t>
            </a:r>
            <a:r>
              <a:rPr sz="2200" spc="18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while</a:t>
            </a:r>
            <a:endParaRPr sz="2200">
              <a:latin typeface="Cambria"/>
              <a:cs typeface="Cambria"/>
            </a:endParaRPr>
          </a:p>
          <a:p>
            <a:pPr marL="355600">
              <a:lnSpc>
                <a:spcPct val="100000"/>
              </a:lnSpc>
              <a:spcBef>
                <a:spcPts val="1320"/>
              </a:spcBef>
            </a:pPr>
            <a:r>
              <a:rPr sz="2200" spc="-10" dirty="0">
                <a:latin typeface="Cambria"/>
                <a:cs typeface="Cambria"/>
              </a:rPr>
              <a:t>expression.</a:t>
            </a:r>
            <a:endParaRPr sz="2200">
              <a:latin typeface="Cambria"/>
              <a:cs typeface="Cambria"/>
            </a:endParaRPr>
          </a:p>
          <a:p>
            <a:pPr marL="355600" indent="-342900">
              <a:lnSpc>
                <a:spcPct val="100000"/>
              </a:lnSpc>
              <a:spcBef>
                <a:spcPts val="1320"/>
              </a:spcBef>
              <a:buFont typeface="Wingdings"/>
              <a:buChar char=""/>
              <a:tabLst>
                <a:tab pos="355600" algn="l"/>
                <a:tab pos="1052195" algn="l"/>
                <a:tab pos="1358265" algn="l"/>
                <a:tab pos="1577975" algn="l"/>
                <a:tab pos="2388870" algn="l"/>
                <a:tab pos="2976880" algn="l"/>
                <a:tab pos="4635500" algn="l"/>
                <a:tab pos="5414010" algn="l"/>
                <a:tab pos="5918835" algn="l"/>
                <a:tab pos="6260465" algn="l"/>
                <a:tab pos="7443470" algn="l"/>
                <a:tab pos="7825740" algn="l"/>
              </a:tabLst>
            </a:pPr>
            <a:r>
              <a:rPr sz="2200" b="1" spc="-10" dirty="0">
                <a:solidFill>
                  <a:srgbClr val="C00000"/>
                </a:solidFill>
                <a:latin typeface="Cambria"/>
                <a:cs typeface="Cambria"/>
              </a:rPr>
              <a:t>S</a:t>
            </a:r>
            <a:r>
              <a:rPr sz="2200" b="1" spc="-30" dirty="0">
                <a:solidFill>
                  <a:srgbClr val="C00000"/>
                </a:solidFill>
                <a:latin typeface="Cambria"/>
                <a:cs typeface="Cambria"/>
              </a:rPr>
              <a:t>t</a:t>
            </a:r>
            <a:r>
              <a:rPr sz="2200" b="1" spc="-5" dirty="0">
                <a:solidFill>
                  <a:srgbClr val="C00000"/>
                </a:solidFill>
                <a:latin typeface="Cambria"/>
                <a:cs typeface="Cambria"/>
              </a:rPr>
              <a:t>ep</a:t>
            </a:r>
            <a:r>
              <a:rPr sz="2200" b="1" dirty="0">
                <a:solidFill>
                  <a:srgbClr val="C00000"/>
                </a:solidFill>
                <a:latin typeface="Cambria"/>
                <a:cs typeface="Cambria"/>
              </a:rPr>
              <a:t>	</a:t>
            </a:r>
            <a:r>
              <a:rPr sz="2200" b="1" spc="-5" dirty="0">
                <a:solidFill>
                  <a:srgbClr val="C00000"/>
                </a:solidFill>
                <a:latin typeface="Cambria"/>
                <a:cs typeface="Cambria"/>
              </a:rPr>
              <a:t>3</a:t>
            </a:r>
            <a:r>
              <a:rPr sz="2200" b="1" dirty="0">
                <a:solidFill>
                  <a:srgbClr val="C00000"/>
                </a:solidFill>
                <a:latin typeface="Cambria"/>
                <a:cs typeface="Cambria"/>
              </a:rPr>
              <a:t>	</a:t>
            </a:r>
            <a:r>
              <a:rPr sz="2200" b="1" spc="-5" dirty="0">
                <a:solidFill>
                  <a:srgbClr val="C00000"/>
                </a:solidFill>
                <a:latin typeface="Cambria"/>
                <a:cs typeface="Cambria"/>
              </a:rPr>
              <a:t>:</a:t>
            </a:r>
            <a:r>
              <a:rPr sz="2200" b="1" dirty="0">
                <a:solidFill>
                  <a:srgbClr val="C00000"/>
                </a:solidFill>
                <a:latin typeface="Cambria"/>
                <a:cs typeface="Cambria"/>
              </a:rPr>
              <a:t>	</a:t>
            </a:r>
            <a:r>
              <a:rPr sz="2200" spc="-5" dirty="0">
                <a:latin typeface="Cambria"/>
                <a:cs typeface="Cambria"/>
              </a:rPr>
              <a:t>Then,</a:t>
            </a:r>
            <a:r>
              <a:rPr sz="2200" dirty="0">
                <a:latin typeface="Cambria"/>
                <a:cs typeface="Cambria"/>
              </a:rPr>
              <a:t>	</a:t>
            </a:r>
            <a:r>
              <a:rPr sz="2200" spc="-10" dirty="0">
                <a:latin typeface="Cambria"/>
                <a:cs typeface="Cambria"/>
              </a:rPr>
              <a:t>thi</a:t>
            </a:r>
            <a:r>
              <a:rPr sz="2200" spc="-5" dirty="0">
                <a:latin typeface="Cambria"/>
                <a:cs typeface="Cambria"/>
              </a:rPr>
              <a:t>s</a:t>
            </a:r>
            <a:r>
              <a:rPr sz="2200" dirty="0">
                <a:latin typeface="Cambria"/>
                <a:cs typeface="Cambria"/>
              </a:rPr>
              <a:t>	</a:t>
            </a:r>
            <a:r>
              <a:rPr sz="2200" spc="-5" dirty="0">
                <a:latin typeface="Cambria"/>
                <a:cs typeface="Cambria"/>
              </a:rPr>
              <a:t>in</a:t>
            </a:r>
            <a:r>
              <a:rPr sz="2200" spc="5" dirty="0">
                <a:latin typeface="Cambria"/>
                <a:cs typeface="Cambria"/>
              </a:rPr>
              <a:t>c</a:t>
            </a:r>
            <a:r>
              <a:rPr sz="2200" spc="-30" dirty="0">
                <a:latin typeface="Cambria"/>
                <a:cs typeface="Cambria"/>
              </a:rPr>
              <a:t>r</a:t>
            </a:r>
            <a:r>
              <a:rPr sz="2200" spc="-5" dirty="0">
                <a:latin typeface="Cambria"/>
                <a:cs typeface="Cambria"/>
              </a:rPr>
              <a:t>e</a:t>
            </a:r>
            <a:r>
              <a:rPr sz="2200" spc="-15" dirty="0">
                <a:latin typeface="Cambria"/>
                <a:cs typeface="Cambria"/>
              </a:rPr>
              <a:t>m</a:t>
            </a:r>
            <a:r>
              <a:rPr sz="2200" spc="-5" dirty="0">
                <a:latin typeface="Cambria"/>
                <a:cs typeface="Cambria"/>
              </a:rPr>
              <a:t>en</a:t>
            </a:r>
            <a:r>
              <a:rPr sz="2200" spc="-20" dirty="0">
                <a:latin typeface="Cambria"/>
                <a:cs typeface="Cambria"/>
              </a:rPr>
              <a:t>t</a:t>
            </a:r>
            <a:r>
              <a:rPr sz="2200" spc="-5" dirty="0">
                <a:latin typeface="Cambria"/>
                <a:cs typeface="Cambria"/>
              </a:rPr>
              <a:t>ed</a:t>
            </a:r>
            <a:r>
              <a:rPr sz="2200" dirty="0">
                <a:latin typeface="Cambria"/>
                <a:cs typeface="Cambria"/>
              </a:rPr>
              <a:t>	</a:t>
            </a:r>
            <a:r>
              <a:rPr sz="2200" spc="-60" dirty="0">
                <a:latin typeface="Cambria"/>
                <a:cs typeface="Cambria"/>
              </a:rPr>
              <a:t>v</a:t>
            </a:r>
            <a:r>
              <a:rPr sz="2200" spc="-10" dirty="0">
                <a:latin typeface="Cambria"/>
                <a:cs typeface="Cambria"/>
              </a:rPr>
              <a:t>a</a:t>
            </a:r>
            <a:r>
              <a:rPr sz="2200" spc="5" dirty="0">
                <a:latin typeface="Cambria"/>
                <a:cs typeface="Cambria"/>
              </a:rPr>
              <a:t>l</a:t>
            </a:r>
            <a:r>
              <a:rPr sz="2200" spc="-10" dirty="0">
                <a:latin typeface="Cambria"/>
                <a:cs typeface="Cambria"/>
              </a:rPr>
              <a:t>u</a:t>
            </a:r>
            <a:r>
              <a:rPr sz="2200" spc="-5" dirty="0">
                <a:latin typeface="Cambria"/>
                <a:cs typeface="Cambria"/>
              </a:rPr>
              <a:t>e</a:t>
            </a:r>
            <a:r>
              <a:rPr sz="2200" dirty="0">
                <a:latin typeface="Cambria"/>
                <a:cs typeface="Cambria"/>
              </a:rPr>
              <a:t>	“</a:t>
            </a:r>
            <a:r>
              <a:rPr sz="2200" spc="-10" dirty="0">
                <a:latin typeface="Cambria"/>
                <a:cs typeface="Cambria"/>
              </a:rPr>
              <a:t>1</a:t>
            </a:r>
            <a:r>
              <a:rPr sz="2200" spc="-5" dirty="0">
                <a:latin typeface="Cambria"/>
                <a:cs typeface="Cambria"/>
              </a:rPr>
              <a:t>”</a:t>
            </a:r>
            <a:r>
              <a:rPr sz="2200" dirty="0">
                <a:latin typeface="Cambria"/>
                <a:cs typeface="Cambria"/>
              </a:rPr>
              <a:t>	</a:t>
            </a:r>
            <a:r>
              <a:rPr sz="2200" spc="-5" dirty="0">
                <a:latin typeface="Cambria"/>
                <a:cs typeface="Cambria"/>
              </a:rPr>
              <a:t>is</a:t>
            </a:r>
            <a:r>
              <a:rPr sz="2200" dirty="0">
                <a:latin typeface="Cambria"/>
                <a:cs typeface="Cambria"/>
              </a:rPr>
              <a:t>	</a:t>
            </a:r>
            <a:r>
              <a:rPr sz="2200" spc="-10" dirty="0">
                <a:latin typeface="Cambria"/>
                <a:cs typeface="Cambria"/>
              </a:rPr>
              <a:t>a</a:t>
            </a:r>
            <a:r>
              <a:rPr sz="2200" dirty="0">
                <a:latin typeface="Cambria"/>
                <a:cs typeface="Cambria"/>
              </a:rPr>
              <a:t>s</a:t>
            </a:r>
            <a:r>
              <a:rPr sz="2200" spc="-5" dirty="0">
                <a:latin typeface="Cambria"/>
                <a:cs typeface="Cambria"/>
              </a:rPr>
              <a:t>sign</a:t>
            </a:r>
            <a:r>
              <a:rPr sz="2200" dirty="0">
                <a:latin typeface="Cambria"/>
                <a:cs typeface="Cambria"/>
              </a:rPr>
              <a:t>e</a:t>
            </a:r>
            <a:r>
              <a:rPr sz="2200" spc="-5" dirty="0">
                <a:latin typeface="Cambria"/>
                <a:cs typeface="Cambria"/>
              </a:rPr>
              <a:t>d</a:t>
            </a:r>
            <a:r>
              <a:rPr sz="2200" dirty="0">
                <a:latin typeface="Cambria"/>
                <a:cs typeface="Cambria"/>
              </a:rPr>
              <a:t>	</a:t>
            </a:r>
            <a:r>
              <a:rPr sz="2200" spc="-30" dirty="0">
                <a:latin typeface="Cambria"/>
                <a:cs typeface="Cambria"/>
              </a:rPr>
              <a:t>t</a:t>
            </a:r>
            <a:r>
              <a:rPr sz="2200" spc="-5" dirty="0">
                <a:latin typeface="Cambria"/>
                <a:cs typeface="Cambria"/>
              </a:rPr>
              <a:t>o</a:t>
            </a:r>
            <a:r>
              <a:rPr sz="2200" dirty="0">
                <a:latin typeface="Cambria"/>
                <a:cs typeface="Cambria"/>
              </a:rPr>
              <a:t>	</a:t>
            </a:r>
            <a:r>
              <a:rPr sz="2200" spc="-10" dirty="0">
                <a:latin typeface="Cambria"/>
                <a:cs typeface="Cambria"/>
              </a:rPr>
              <a:t>t</a:t>
            </a:r>
            <a:r>
              <a:rPr sz="2200" spc="5" dirty="0">
                <a:latin typeface="Cambria"/>
                <a:cs typeface="Cambria"/>
              </a:rPr>
              <a:t>h</a:t>
            </a:r>
            <a:r>
              <a:rPr sz="2200" spc="-5" dirty="0">
                <a:latin typeface="Cambria"/>
                <a:cs typeface="Cambria"/>
              </a:rPr>
              <a:t>e</a:t>
            </a:r>
            <a:endParaRPr sz="2200">
              <a:latin typeface="Cambria"/>
              <a:cs typeface="Cambria"/>
            </a:endParaRPr>
          </a:p>
          <a:p>
            <a:pPr marL="355600">
              <a:lnSpc>
                <a:spcPct val="100000"/>
              </a:lnSpc>
              <a:spcBef>
                <a:spcPts val="1320"/>
              </a:spcBef>
            </a:pPr>
            <a:r>
              <a:rPr sz="2200" spc="-15" dirty="0">
                <a:latin typeface="Cambria"/>
                <a:cs typeface="Cambria"/>
              </a:rPr>
              <a:t>variable</a:t>
            </a:r>
            <a:r>
              <a:rPr sz="2200" dirty="0">
                <a:latin typeface="Cambria"/>
                <a:cs typeface="Cambria"/>
              </a:rPr>
              <a:t> </a:t>
            </a:r>
            <a:r>
              <a:rPr sz="2200" spc="-65" dirty="0">
                <a:latin typeface="Cambria"/>
                <a:cs typeface="Cambria"/>
              </a:rPr>
              <a:t>“i”.</a:t>
            </a:r>
            <a:endParaRPr sz="2200">
              <a:latin typeface="Cambria"/>
              <a:cs typeface="Cambria"/>
            </a:endParaRPr>
          </a:p>
          <a:p>
            <a:pPr marL="355600" marR="6350" indent="-342900">
              <a:lnSpc>
                <a:spcPct val="150000"/>
              </a:lnSpc>
              <a:buFont typeface="Wingdings"/>
              <a:buChar char=""/>
              <a:tabLst>
                <a:tab pos="355600" algn="l"/>
              </a:tabLst>
            </a:pPr>
            <a:r>
              <a:rPr sz="2200" spc="-25" dirty="0">
                <a:latin typeface="Cambria"/>
                <a:cs typeface="Cambria"/>
              </a:rPr>
              <a:t>Above</a:t>
            </a:r>
            <a:r>
              <a:rPr sz="2200" spc="8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3</a:t>
            </a:r>
            <a:r>
              <a:rPr sz="2200" spc="6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steps</a:t>
            </a:r>
            <a:r>
              <a:rPr sz="2200" spc="80" dirty="0"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are</a:t>
            </a:r>
            <a:r>
              <a:rPr sz="2200" spc="8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continued</a:t>
            </a:r>
            <a:r>
              <a:rPr sz="2200" spc="7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until</a:t>
            </a:r>
            <a:r>
              <a:rPr sz="2200" spc="8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while</a:t>
            </a:r>
            <a:r>
              <a:rPr sz="2200" spc="7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expression</a:t>
            </a:r>
            <a:r>
              <a:rPr sz="2200" spc="9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becomes</a:t>
            </a:r>
            <a:r>
              <a:rPr sz="2200" spc="9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false </a:t>
            </a:r>
            <a:r>
              <a:rPr sz="2200" spc="-47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and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output</a:t>
            </a:r>
            <a:r>
              <a:rPr sz="2200" spc="1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is</a:t>
            </a:r>
            <a:r>
              <a:rPr sz="2200" spc="10" dirty="0"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displayed</a:t>
            </a:r>
            <a:r>
              <a:rPr sz="2200" spc="5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as</a:t>
            </a:r>
            <a:r>
              <a:rPr sz="2200" spc="1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“1</a:t>
            </a:r>
            <a:r>
              <a:rPr sz="2200" spc="-1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2</a:t>
            </a:r>
            <a:r>
              <a:rPr sz="220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3</a:t>
            </a:r>
            <a:r>
              <a:rPr sz="2200" dirty="0">
                <a:latin typeface="Cambria"/>
                <a:cs typeface="Cambria"/>
              </a:rPr>
              <a:t> </a:t>
            </a:r>
            <a:r>
              <a:rPr sz="2200" spc="-85" dirty="0">
                <a:latin typeface="Cambria"/>
                <a:cs typeface="Cambria"/>
              </a:rPr>
              <a:t>4”.</a:t>
            </a:r>
            <a:endParaRPr sz="22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800" y="152400"/>
            <a:ext cx="8610600" cy="4935220"/>
          </a:xfrm>
          <a:custGeom>
            <a:avLst/>
            <a:gdLst/>
            <a:ahLst/>
            <a:cxnLst/>
            <a:rect l="l" t="t" r="r" b="b"/>
            <a:pathLst>
              <a:path w="8610600" h="4935220">
                <a:moveTo>
                  <a:pt x="0" y="4934712"/>
                </a:moveTo>
                <a:lnTo>
                  <a:pt x="8610600" y="4934712"/>
                </a:lnTo>
                <a:lnTo>
                  <a:pt x="8610600" y="0"/>
                </a:lnTo>
                <a:lnTo>
                  <a:pt x="0" y="0"/>
                </a:lnTo>
                <a:lnTo>
                  <a:pt x="0" y="4934712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98194" y="125482"/>
            <a:ext cx="5765165" cy="358838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783714" algn="just">
              <a:lnSpc>
                <a:spcPct val="100000"/>
              </a:lnSpc>
              <a:spcBef>
                <a:spcPts val="505"/>
              </a:spcBef>
            </a:pPr>
            <a:r>
              <a:rPr sz="2200" spc="-5" dirty="0">
                <a:solidFill>
                  <a:srgbClr val="C00000"/>
                </a:solidFill>
                <a:latin typeface="Cambria"/>
                <a:cs typeface="Cambria"/>
              </a:rPr>
              <a:t>/*</a:t>
            </a:r>
            <a:r>
              <a:rPr sz="2200" spc="-2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spc="-15" dirty="0">
                <a:solidFill>
                  <a:srgbClr val="C00000"/>
                </a:solidFill>
                <a:latin typeface="Cambria"/>
                <a:cs typeface="Cambria"/>
              </a:rPr>
              <a:t>Program</a:t>
            </a:r>
            <a:r>
              <a:rPr sz="2200" spc="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spc="-15" dirty="0">
                <a:solidFill>
                  <a:srgbClr val="C00000"/>
                </a:solidFill>
                <a:latin typeface="Cambria"/>
                <a:cs typeface="Cambria"/>
              </a:rPr>
              <a:t>for</a:t>
            </a:r>
            <a:r>
              <a:rPr sz="2200" spc="-2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spc="-15" dirty="0">
                <a:solidFill>
                  <a:srgbClr val="C00000"/>
                </a:solidFill>
                <a:latin typeface="Cambria"/>
                <a:cs typeface="Cambria"/>
              </a:rPr>
              <a:t>Post</a:t>
            </a:r>
            <a:r>
              <a:rPr sz="2200" spc="-5" dirty="0">
                <a:solidFill>
                  <a:srgbClr val="C00000"/>
                </a:solidFill>
                <a:latin typeface="Cambria"/>
                <a:cs typeface="Cambria"/>
              </a:rPr>
              <a:t> Decrement*/</a:t>
            </a:r>
            <a:endParaRPr sz="2200">
              <a:latin typeface="Cambria"/>
              <a:cs typeface="Cambria"/>
            </a:endParaRPr>
          </a:p>
          <a:p>
            <a:pPr marL="12700" marR="3521710" algn="just">
              <a:lnSpc>
                <a:spcPct val="114999"/>
              </a:lnSpc>
              <a:spcBef>
                <a:spcPts val="15"/>
              </a:spcBef>
            </a:pPr>
            <a:r>
              <a:rPr sz="2200" spc="-5" dirty="0">
                <a:latin typeface="Cambria"/>
                <a:cs typeface="Cambria"/>
              </a:rPr>
              <a:t>#include&lt;stdio.h&gt; </a:t>
            </a:r>
            <a:r>
              <a:rPr sz="2200" spc="-47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#inclu</a:t>
            </a:r>
            <a:r>
              <a:rPr sz="2200" dirty="0">
                <a:latin typeface="Cambria"/>
                <a:cs typeface="Cambria"/>
              </a:rPr>
              <a:t>d</a:t>
            </a:r>
            <a:r>
              <a:rPr sz="2200" spc="-5" dirty="0">
                <a:latin typeface="Cambria"/>
                <a:cs typeface="Cambria"/>
              </a:rPr>
              <a:t>e</a:t>
            </a:r>
            <a:r>
              <a:rPr sz="2200" spc="-10" dirty="0">
                <a:latin typeface="Cambria"/>
                <a:cs typeface="Cambria"/>
              </a:rPr>
              <a:t>&lt;</a:t>
            </a:r>
            <a:r>
              <a:rPr sz="2200" spc="-5" dirty="0">
                <a:latin typeface="Cambria"/>
                <a:cs typeface="Cambria"/>
              </a:rPr>
              <a:t>conio</a:t>
            </a:r>
            <a:r>
              <a:rPr sz="2200" dirty="0">
                <a:latin typeface="Cambria"/>
                <a:cs typeface="Cambria"/>
              </a:rPr>
              <a:t>.</a:t>
            </a:r>
            <a:r>
              <a:rPr sz="2200" spc="-5" dirty="0">
                <a:latin typeface="Cambria"/>
                <a:cs typeface="Cambria"/>
              </a:rPr>
              <a:t>h&gt;  </a:t>
            </a:r>
            <a:r>
              <a:rPr sz="2200" spc="-20" dirty="0">
                <a:latin typeface="Cambria"/>
                <a:cs typeface="Cambria"/>
              </a:rPr>
              <a:t>void</a:t>
            </a:r>
            <a:r>
              <a:rPr sz="2200" spc="1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main(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)</a:t>
            </a:r>
            <a:endParaRPr sz="22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2200" spc="-5" dirty="0">
                <a:latin typeface="Cambria"/>
                <a:cs typeface="Cambria"/>
              </a:rPr>
              <a:t>{</a:t>
            </a:r>
            <a:endParaRPr sz="2200">
              <a:latin typeface="Cambria"/>
              <a:cs typeface="Cambria"/>
            </a:endParaRPr>
          </a:p>
          <a:p>
            <a:pPr marL="538480">
              <a:lnSpc>
                <a:spcPct val="100000"/>
              </a:lnSpc>
              <a:spcBef>
                <a:spcPts val="135"/>
              </a:spcBef>
            </a:pPr>
            <a:r>
              <a:rPr sz="2400" dirty="0">
                <a:latin typeface="Perpetua"/>
                <a:cs typeface="Perpetua"/>
              </a:rPr>
              <a:t>int</a:t>
            </a:r>
            <a:r>
              <a:rPr sz="2400" spc="-4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i</a:t>
            </a:r>
            <a:r>
              <a:rPr sz="2400" spc="-2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=</a:t>
            </a:r>
            <a:r>
              <a:rPr sz="2400" spc="-2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1;</a:t>
            </a:r>
            <a:endParaRPr sz="2400">
              <a:latin typeface="Perpetua"/>
              <a:cs typeface="Perpetua"/>
            </a:endParaRPr>
          </a:p>
          <a:p>
            <a:pPr marL="469900">
              <a:lnSpc>
                <a:spcPct val="100000"/>
              </a:lnSpc>
              <a:spcBef>
                <a:spcPts val="385"/>
              </a:spcBef>
            </a:pPr>
            <a:r>
              <a:rPr sz="2400" dirty="0">
                <a:latin typeface="Perpetua"/>
                <a:cs typeface="Perpetua"/>
              </a:rPr>
              <a:t>while</a:t>
            </a:r>
            <a:r>
              <a:rPr sz="2400" spc="-5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(i--&lt;5)</a:t>
            </a:r>
            <a:endParaRPr sz="2400">
              <a:latin typeface="Perpetua"/>
              <a:cs typeface="Perpetua"/>
            </a:endParaRPr>
          </a:p>
          <a:p>
            <a:pPr marL="469900">
              <a:lnSpc>
                <a:spcPct val="100000"/>
              </a:lnSpc>
              <a:spcBef>
                <a:spcPts val="395"/>
              </a:spcBef>
            </a:pPr>
            <a:r>
              <a:rPr sz="2400" dirty="0">
                <a:latin typeface="Perpetua"/>
                <a:cs typeface="Perpetua"/>
              </a:rPr>
              <a:t>{</a:t>
            </a:r>
            <a:endParaRPr sz="2400">
              <a:latin typeface="Perpetua"/>
              <a:cs typeface="Perpetua"/>
            </a:endParaRPr>
          </a:p>
          <a:p>
            <a:pPr marL="927100">
              <a:lnSpc>
                <a:spcPct val="100000"/>
              </a:lnSpc>
              <a:spcBef>
                <a:spcPts val="400"/>
              </a:spcBef>
            </a:pPr>
            <a:r>
              <a:rPr sz="2400" dirty="0">
                <a:latin typeface="Perpetua"/>
                <a:cs typeface="Perpetua"/>
              </a:rPr>
              <a:t>p</a:t>
            </a:r>
            <a:r>
              <a:rPr sz="2400" spc="50" dirty="0">
                <a:latin typeface="Perpetua"/>
                <a:cs typeface="Perpetua"/>
              </a:rPr>
              <a:t>r</a:t>
            </a:r>
            <a:r>
              <a:rPr sz="2400" dirty="0">
                <a:latin typeface="Perpetua"/>
                <a:cs typeface="Perpetua"/>
              </a:rPr>
              <a:t>int</a:t>
            </a:r>
            <a:r>
              <a:rPr sz="2400" spc="5" dirty="0">
                <a:latin typeface="Perpetua"/>
                <a:cs typeface="Perpetua"/>
              </a:rPr>
              <a:t>f</a:t>
            </a:r>
            <a:r>
              <a:rPr sz="2400" dirty="0">
                <a:latin typeface="Perpetua"/>
                <a:cs typeface="Perpetua"/>
              </a:rPr>
              <a:t>(“%d”,</a:t>
            </a:r>
            <a:r>
              <a:rPr sz="2400" spc="-12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i</a:t>
            </a:r>
            <a:r>
              <a:rPr sz="2400" spc="-1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);</a:t>
            </a:r>
            <a:endParaRPr sz="2400">
              <a:latin typeface="Perpetua"/>
              <a:cs typeface="Perpetu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27375" y="3739972"/>
            <a:ext cx="17208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Perpetua"/>
                <a:cs typeface="Perpetua"/>
              </a:rPr>
              <a:t>}</a:t>
            </a:r>
            <a:endParaRPr sz="2400">
              <a:latin typeface="Perpetua"/>
              <a:cs typeface="Perpetu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98194" y="3689690"/>
            <a:ext cx="1039494" cy="127444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46355" algn="ctr">
              <a:lnSpc>
                <a:spcPct val="100000"/>
              </a:lnSpc>
              <a:spcBef>
                <a:spcPts val="495"/>
              </a:spcBef>
            </a:pPr>
            <a:r>
              <a:rPr sz="2400" dirty="0">
                <a:latin typeface="Perpetua"/>
                <a:cs typeface="Perpetua"/>
              </a:rPr>
              <a:t>}</a:t>
            </a:r>
            <a:endParaRPr sz="2400">
              <a:latin typeface="Perpetua"/>
              <a:cs typeface="Perpetua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sz="2400" spc="5" dirty="0">
                <a:latin typeface="Perpetua"/>
                <a:cs typeface="Perpetua"/>
              </a:rPr>
              <a:t>getch</a:t>
            </a:r>
            <a:r>
              <a:rPr sz="2400" spc="-3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(</a:t>
            </a:r>
            <a:r>
              <a:rPr sz="2400" spc="-4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);</a:t>
            </a:r>
            <a:endParaRPr sz="2400">
              <a:latin typeface="Perpetua"/>
              <a:cs typeface="Perpetua"/>
            </a:endParaRPr>
          </a:p>
          <a:p>
            <a:pPr marR="859790" algn="ctr">
              <a:lnSpc>
                <a:spcPct val="100000"/>
              </a:lnSpc>
              <a:spcBef>
                <a:spcPts val="395"/>
              </a:spcBef>
            </a:pPr>
            <a:r>
              <a:rPr sz="2400" dirty="0">
                <a:latin typeface="Perpetua"/>
                <a:cs typeface="Perpetua"/>
              </a:rPr>
              <a:t>}</a:t>
            </a:r>
            <a:endParaRPr sz="2400">
              <a:latin typeface="Perpetua"/>
              <a:cs typeface="Perpetu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4800" y="5264264"/>
            <a:ext cx="8610600" cy="90805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 marL="1005840">
              <a:lnSpc>
                <a:spcPct val="100000"/>
              </a:lnSpc>
              <a:spcBef>
                <a:spcPts val="30"/>
              </a:spcBef>
            </a:pPr>
            <a:r>
              <a:rPr sz="2400" b="1" i="1" dirty="0">
                <a:solidFill>
                  <a:srgbClr val="C00000"/>
                </a:solidFill>
                <a:latin typeface="Perpetua"/>
                <a:cs typeface="Perpetua"/>
              </a:rPr>
              <a:t>Output</a:t>
            </a:r>
            <a:endParaRPr sz="2400">
              <a:latin typeface="Perpetua"/>
              <a:cs typeface="Perpetua"/>
            </a:endParaRPr>
          </a:p>
          <a:p>
            <a:pPr marL="1005840">
              <a:lnSpc>
                <a:spcPct val="100000"/>
              </a:lnSpc>
              <a:spcBef>
                <a:spcPts val="600"/>
              </a:spcBef>
            </a:pPr>
            <a:r>
              <a:rPr sz="2400" dirty="0">
                <a:latin typeface="Perpetua"/>
                <a:cs typeface="Perpetua"/>
              </a:rPr>
              <a:t>9</a:t>
            </a:r>
            <a:r>
              <a:rPr sz="2400" spc="-3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8</a:t>
            </a:r>
            <a:r>
              <a:rPr sz="2400" spc="-3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7</a:t>
            </a:r>
            <a:r>
              <a:rPr sz="2400" spc="-3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6</a:t>
            </a:r>
            <a:r>
              <a:rPr sz="2400" spc="-3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5</a:t>
            </a:r>
            <a:endParaRPr sz="2400">
              <a:latin typeface="Perpetua"/>
              <a:cs typeface="Perpetua"/>
            </a:endParaRPr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SRM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5326" y="188607"/>
            <a:ext cx="1040815" cy="106765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83540" y="549605"/>
            <a:ext cx="8225155" cy="60248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4465" algn="ctr">
              <a:lnSpc>
                <a:spcPct val="100000"/>
              </a:lnSpc>
              <a:spcBef>
                <a:spcPts val="105"/>
              </a:spcBef>
            </a:pPr>
            <a:r>
              <a:rPr sz="2600" b="1" spc="-5" dirty="0">
                <a:solidFill>
                  <a:srgbClr val="C00000"/>
                </a:solidFill>
                <a:latin typeface="Perpetua"/>
                <a:cs typeface="Perpetua"/>
              </a:rPr>
              <a:t>INS</a:t>
            </a:r>
            <a:r>
              <a:rPr sz="2600" b="1" spc="-15" dirty="0">
                <a:solidFill>
                  <a:srgbClr val="C00000"/>
                </a:solidFill>
                <a:latin typeface="Perpetua"/>
                <a:cs typeface="Perpetua"/>
              </a:rPr>
              <a:t>T</a:t>
            </a:r>
            <a:r>
              <a:rPr sz="2600" b="1" spc="-5" dirty="0">
                <a:solidFill>
                  <a:srgbClr val="C00000"/>
                </a:solidFill>
                <a:latin typeface="Perpetua"/>
                <a:cs typeface="Perpetua"/>
              </a:rPr>
              <a:t>IT</a:t>
            </a:r>
            <a:r>
              <a:rPr sz="2600" b="1" spc="-10" dirty="0">
                <a:solidFill>
                  <a:srgbClr val="C00000"/>
                </a:solidFill>
                <a:latin typeface="Perpetua"/>
                <a:cs typeface="Perpetua"/>
              </a:rPr>
              <a:t>U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TE</a:t>
            </a:r>
            <a:r>
              <a:rPr sz="2600" b="1" spc="-10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Perpetua"/>
                <a:cs typeface="Perpetua"/>
              </a:rPr>
              <a:t>O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F</a:t>
            </a:r>
            <a:r>
              <a:rPr sz="2600" b="1" spc="5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SCIENCE</a:t>
            </a:r>
            <a:r>
              <a:rPr sz="2600" b="1" spc="-140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AND</a:t>
            </a:r>
            <a:r>
              <a:rPr sz="2600" b="1" spc="-310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TECHNOLOG</a:t>
            </a:r>
            <a:r>
              <a:rPr sz="2600" b="1" spc="-285" dirty="0">
                <a:solidFill>
                  <a:srgbClr val="C00000"/>
                </a:solidFill>
                <a:latin typeface="Perpetua"/>
                <a:cs typeface="Perpetua"/>
              </a:rPr>
              <a:t>Y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,</a:t>
            </a:r>
            <a:endParaRPr sz="2600">
              <a:latin typeface="Perpetua"/>
              <a:cs typeface="Perpetua"/>
            </a:endParaRPr>
          </a:p>
          <a:p>
            <a:pPr marL="165735" algn="ctr">
              <a:lnSpc>
                <a:spcPct val="100000"/>
              </a:lnSpc>
              <a:spcBef>
                <a:spcPts val="30"/>
              </a:spcBef>
            </a:pPr>
            <a:r>
              <a:rPr sz="2400" b="1" spc="-10" dirty="0">
                <a:solidFill>
                  <a:srgbClr val="C00000"/>
                </a:solidFill>
                <a:latin typeface="Perpetua"/>
                <a:cs typeface="Perpetua"/>
              </a:rPr>
              <a:t>CHENNAI.</a:t>
            </a:r>
            <a:endParaRPr sz="2400">
              <a:latin typeface="Perpetua"/>
              <a:cs typeface="Perpetua"/>
            </a:endParaRPr>
          </a:p>
          <a:p>
            <a:pPr marL="12700">
              <a:lnSpc>
                <a:spcPct val="100000"/>
              </a:lnSpc>
              <a:spcBef>
                <a:spcPts val="1735"/>
              </a:spcBef>
            </a:pPr>
            <a:r>
              <a:rPr sz="2800" b="1" spc="-5" dirty="0">
                <a:solidFill>
                  <a:srgbClr val="336600"/>
                </a:solidFill>
                <a:latin typeface="Cambria"/>
                <a:cs typeface="Cambria"/>
              </a:rPr>
              <a:t>1. 15</a:t>
            </a:r>
            <a:r>
              <a:rPr sz="2800" b="1" spc="-10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spc="-15" dirty="0">
                <a:solidFill>
                  <a:srgbClr val="336600"/>
                </a:solidFill>
                <a:latin typeface="Cambria"/>
                <a:cs typeface="Cambria"/>
              </a:rPr>
              <a:t>Operators </a:t>
            </a:r>
            <a:r>
              <a:rPr sz="2800" b="1" spc="-5" dirty="0">
                <a:solidFill>
                  <a:srgbClr val="336600"/>
                </a:solidFill>
                <a:latin typeface="Cambria"/>
                <a:cs typeface="Cambria"/>
              </a:rPr>
              <a:t>in</a:t>
            </a:r>
            <a:r>
              <a:rPr sz="2800" b="1" spc="-20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spc="-5" dirty="0">
                <a:solidFill>
                  <a:srgbClr val="336600"/>
                </a:solidFill>
                <a:latin typeface="Cambria"/>
                <a:cs typeface="Cambria"/>
              </a:rPr>
              <a:t>C </a:t>
            </a:r>
            <a:r>
              <a:rPr sz="2800" b="1" spc="-15" dirty="0">
                <a:solidFill>
                  <a:srgbClr val="336600"/>
                </a:solidFill>
                <a:latin typeface="Cambria"/>
                <a:cs typeface="Cambria"/>
              </a:rPr>
              <a:t>Contd…</a:t>
            </a:r>
            <a:endParaRPr sz="28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780"/>
              </a:spcBef>
              <a:tabLst>
                <a:tab pos="469900" algn="l"/>
              </a:tabLst>
            </a:pPr>
            <a:r>
              <a:rPr sz="2200" b="1" spc="-5" dirty="0">
                <a:solidFill>
                  <a:srgbClr val="C00000"/>
                </a:solidFill>
                <a:latin typeface="Cambria"/>
                <a:cs typeface="Cambria"/>
              </a:rPr>
              <a:t>a)	</a:t>
            </a:r>
            <a:r>
              <a:rPr sz="2200" b="1" spc="-10" dirty="0">
                <a:solidFill>
                  <a:srgbClr val="C00000"/>
                </a:solidFill>
                <a:latin typeface="Cambria"/>
                <a:cs typeface="Cambria"/>
              </a:rPr>
              <a:t>Increment</a:t>
            </a:r>
            <a:r>
              <a:rPr sz="2200" b="1" spc="2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b="1" spc="-10" dirty="0">
                <a:solidFill>
                  <a:srgbClr val="C00000"/>
                </a:solidFill>
                <a:latin typeface="Cambria"/>
                <a:cs typeface="Cambria"/>
              </a:rPr>
              <a:t>and</a:t>
            </a:r>
            <a:r>
              <a:rPr sz="2200" b="1" spc="1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b="1" spc="-10" dirty="0">
                <a:solidFill>
                  <a:srgbClr val="C00000"/>
                </a:solidFill>
                <a:latin typeface="Cambria"/>
                <a:cs typeface="Cambria"/>
              </a:rPr>
              <a:t>Decrement</a:t>
            </a:r>
            <a:r>
              <a:rPr sz="2200" b="1" spc="1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b="1" spc="-15" dirty="0">
                <a:solidFill>
                  <a:srgbClr val="C00000"/>
                </a:solidFill>
                <a:latin typeface="Cambria"/>
                <a:cs typeface="Cambria"/>
              </a:rPr>
              <a:t>Operators</a:t>
            </a:r>
            <a:r>
              <a:rPr sz="2200" b="1" spc="-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b="1" spc="-15" dirty="0">
                <a:solidFill>
                  <a:srgbClr val="C00000"/>
                </a:solidFill>
                <a:latin typeface="Cambria"/>
                <a:cs typeface="Cambria"/>
              </a:rPr>
              <a:t>Contd…</a:t>
            </a:r>
            <a:endParaRPr sz="2200">
              <a:latin typeface="Cambria"/>
              <a:cs typeface="Cambria"/>
            </a:endParaRPr>
          </a:p>
          <a:p>
            <a:pPr marL="355600" marR="5080" indent="-342900">
              <a:lnSpc>
                <a:spcPct val="150000"/>
              </a:lnSpc>
              <a:buFont typeface="Wingdings"/>
              <a:buChar char=""/>
              <a:tabLst>
                <a:tab pos="355600" algn="l"/>
                <a:tab pos="4693285" algn="l"/>
              </a:tabLst>
            </a:pPr>
            <a:r>
              <a:rPr sz="2200" b="1" spc="-10" dirty="0">
                <a:solidFill>
                  <a:srgbClr val="C00000"/>
                </a:solidFill>
                <a:latin typeface="Cambria"/>
                <a:cs typeface="Cambria"/>
              </a:rPr>
              <a:t>Step</a:t>
            </a:r>
            <a:r>
              <a:rPr sz="2200" b="1" spc="28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b="1" spc="-5" dirty="0">
                <a:solidFill>
                  <a:srgbClr val="C00000"/>
                </a:solidFill>
                <a:latin typeface="Cambria"/>
                <a:cs typeface="Cambria"/>
              </a:rPr>
              <a:t>1</a:t>
            </a:r>
            <a:r>
              <a:rPr sz="2200" b="1" spc="28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b="1" spc="-5" dirty="0">
                <a:solidFill>
                  <a:srgbClr val="C00000"/>
                </a:solidFill>
                <a:latin typeface="Cambria"/>
                <a:cs typeface="Cambria"/>
              </a:rPr>
              <a:t>:</a:t>
            </a:r>
            <a:r>
              <a:rPr sz="2200" b="1" spc="29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In</a:t>
            </a:r>
            <a:r>
              <a:rPr sz="2200" spc="295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this</a:t>
            </a:r>
            <a:r>
              <a:rPr sz="2200" spc="300" dirty="0"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program,</a:t>
            </a:r>
            <a:r>
              <a:rPr sz="2200" spc="29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value</a:t>
            </a:r>
            <a:r>
              <a:rPr sz="2200" spc="290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of	</a:t>
            </a:r>
            <a:r>
              <a:rPr sz="2200" spc="-5" dirty="0">
                <a:latin typeface="Cambria"/>
                <a:cs typeface="Cambria"/>
              </a:rPr>
              <a:t>i</a:t>
            </a:r>
            <a:r>
              <a:rPr sz="2200" spc="28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“10”</a:t>
            </a:r>
            <a:r>
              <a:rPr sz="2200" spc="28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is</a:t>
            </a:r>
            <a:r>
              <a:rPr sz="2200" spc="29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compared</a:t>
            </a:r>
            <a:r>
              <a:rPr sz="2200" spc="27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with</a:t>
            </a:r>
            <a:r>
              <a:rPr sz="2200" spc="28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5</a:t>
            </a:r>
            <a:r>
              <a:rPr sz="2200" spc="29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in </a:t>
            </a:r>
            <a:r>
              <a:rPr sz="2200" spc="-47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while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expression.</a:t>
            </a:r>
            <a:endParaRPr sz="2200">
              <a:latin typeface="Cambria"/>
              <a:cs typeface="Cambria"/>
            </a:endParaRPr>
          </a:p>
          <a:p>
            <a:pPr marL="355600" indent="-342900">
              <a:lnSpc>
                <a:spcPct val="100000"/>
              </a:lnSpc>
              <a:spcBef>
                <a:spcPts val="1325"/>
              </a:spcBef>
              <a:buFont typeface="Wingdings"/>
              <a:buChar char=""/>
              <a:tabLst>
                <a:tab pos="355600" algn="l"/>
              </a:tabLst>
            </a:pPr>
            <a:r>
              <a:rPr sz="2200" b="1" spc="-10" dirty="0">
                <a:solidFill>
                  <a:srgbClr val="C00000"/>
                </a:solidFill>
                <a:latin typeface="Cambria"/>
                <a:cs typeface="Cambria"/>
              </a:rPr>
              <a:t>Step</a:t>
            </a:r>
            <a:r>
              <a:rPr sz="2200" b="1" spc="2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b="1" spc="-5" dirty="0">
                <a:solidFill>
                  <a:srgbClr val="C00000"/>
                </a:solidFill>
                <a:latin typeface="Cambria"/>
                <a:cs typeface="Cambria"/>
              </a:rPr>
              <a:t>2</a:t>
            </a:r>
            <a:r>
              <a:rPr sz="2200" b="1" spc="2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b="1" spc="-5" dirty="0">
                <a:solidFill>
                  <a:srgbClr val="C00000"/>
                </a:solidFill>
                <a:latin typeface="Cambria"/>
                <a:cs typeface="Cambria"/>
              </a:rPr>
              <a:t>:</a:t>
            </a:r>
            <a:r>
              <a:rPr sz="2200" b="1" spc="3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Then,</a:t>
            </a:r>
            <a:r>
              <a:rPr sz="2200" spc="35" dirty="0"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value</a:t>
            </a:r>
            <a:r>
              <a:rPr sz="2200" spc="3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of</a:t>
            </a:r>
            <a:r>
              <a:rPr sz="2200" spc="3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“i”</a:t>
            </a:r>
            <a:r>
              <a:rPr sz="2200" spc="4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is</a:t>
            </a:r>
            <a:r>
              <a:rPr sz="2200" spc="3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decremented</a:t>
            </a:r>
            <a:r>
              <a:rPr sz="2200" spc="4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from</a:t>
            </a:r>
            <a:r>
              <a:rPr sz="2200" spc="2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10</a:t>
            </a:r>
            <a:r>
              <a:rPr sz="2200" spc="40" dirty="0"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to</a:t>
            </a:r>
            <a:r>
              <a:rPr sz="2200" spc="2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9</a:t>
            </a:r>
            <a:r>
              <a:rPr sz="2200" spc="4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using</a:t>
            </a:r>
            <a:r>
              <a:rPr sz="2200" spc="30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post-</a:t>
            </a:r>
            <a:endParaRPr sz="2200">
              <a:latin typeface="Cambria"/>
              <a:cs typeface="Cambria"/>
            </a:endParaRPr>
          </a:p>
          <a:p>
            <a:pPr marL="355600">
              <a:lnSpc>
                <a:spcPct val="100000"/>
              </a:lnSpc>
              <a:spcBef>
                <a:spcPts val="1320"/>
              </a:spcBef>
            </a:pPr>
            <a:r>
              <a:rPr sz="2200" spc="-10" dirty="0">
                <a:latin typeface="Cambria"/>
                <a:cs typeface="Cambria"/>
              </a:rPr>
              <a:t>decrement</a:t>
            </a:r>
            <a:r>
              <a:rPr sz="2200" spc="15" dirty="0">
                <a:latin typeface="Cambria"/>
                <a:cs typeface="Cambria"/>
              </a:rPr>
              <a:t> </a:t>
            </a:r>
            <a:r>
              <a:rPr sz="2200" spc="-35" dirty="0">
                <a:latin typeface="Cambria"/>
                <a:cs typeface="Cambria"/>
              </a:rPr>
              <a:t>operator.</a:t>
            </a:r>
            <a:endParaRPr sz="2200">
              <a:latin typeface="Cambria"/>
              <a:cs typeface="Cambria"/>
            </a:endParaRPr>
          </a:p>
          <a:p>
            <a:pPr marL="355600" indent="-342900">
              <a:lnSpc>
                <a:spcPct val="100000"/>
              </a:lnSpc>
              <a:spcBef>
                <a:spcPts val="1320"/>
              </a:spcBef>
              <a:buFont typeface="Wingdings"/>
              <a:buChar char=""/>
              <a:tabLst>
                <a:tab pos="355600" algn="l"/>
                <a:tab pos="1047115" algn="l"/>
                <a:tab pos="1347470" algn="l"/>
                <a:tab pos="1560830" algn="l"/>
                <a:tab pos="2366010" algn="l"/>
                <a:tab pos="2949575" algn="l"/>
                <a:tab pos="4659630" algn="l"/>
                <a:tab pos="5434330" algn="l"/>
                <a:tab pos="5934075" algn="l"/>
                <a:tab pos="6269355" algn="l"/>
                <a:tab pos="7447915" algn="l"/>
                <a:tab pos="7824470" algn="l"/>
              </a:tabLst>
            </a:pPr>
            <a:r>
              <a:rPr sz="2200" b="1" spc="-10" dirty="0">
                <a:solidFill>
                  <a:srgbClr val="C00000"/>
                </a:solidFill>
                <a:latin typeface="Cambria"/>
                <a:cs typeface="Cambria"/>
              </a:rPr>
              <a:t>Step	</a:t>
            </a:r>
            <a:r>
              <a:rPr sz="2200" b="1" spc="-5" dirty="0">
                <a:solidFill>
                  <a:srgbClr val="C00000"/>
                </a:solidFill>
                <a:latin typeface="Cambria"/>
                <a:cs typeface="Cambria"/>
              </a:rPr>
              <a:t>3	:	</a:t>
            </a:r>
            <a:r>
              <a:rPr sz="2200" spc="-5" dirty="0">
                <a:latin typeface="Cambria"/>
                <a:cs typeface="Cambria"/>
              </a:rPr>
              <a:t>Then,	</a:t>
            </a:r>
            <a:r>
              <a:rPr sz="2200" spc="-10" dirty="0">
                <a:latin typeface="Cambria"/>
                <a:cs typeface="Cambria"/>
              </a:rPr>
              <a:t>this	</a:t>
            </a:r>
            <a:r>
              <a:rPr sz="2200" spc="-5" dirty="0">
                <a:latin typeface="Cambria"/>
                <a:cs typeface="Cambria"/>
              </a:rPr>
              <a:t>decremented	</a:t>
            </a:r>
            <a:r>
              <a:rPr sz="2200" spc="-15" dirty="0">
                <a:latin typeface="Cambria"/>
                <a:cs typeface="Cambria"/>
              </a:rPr>
              <a:t>value	</a:t>
            </a:r>
            <a:r>
              <a:rPr sz="2200" spc="-5" dirty="0">
                <a:latin typeface="Cambria"/>
                <a:cs typeface="Cambria"/>
              </a:rPr>
              <a:t>“9”	is	assigned	</a:t>
            </a:r>
            <a:r>
              <a:rPr sz="2200" spc="-15" dirty="0">
                <a:latin typeface="Cambria"/>
                <a:cs typeface="Cambria"/>
              </a:rPr>
              <a:t>to	</a:t>
            </a:r>
            <a:r>
              <a:rPr sz="2200" spc="-10" dirty="0">
                <a:latin typeface="Cambria"/>
                <a:cs typeface="Cambria"/>
              </a:rPr>
              <a:t>the</a:t>
            </a:r>
            <a:endParaRPr sz="2200">
              <a:latin typeface="Cambria"/>
              <a:cs typeface="Cambria"/>
            </a:endParaRPr>
          </a:p>
          <a:p>
            <a:pPr marL="355600">
              <a:lnSpc>
                <a:spcPct val="100000"/>
              </a:lnSpc>
              <a:spcBef>
                <a:spcPts val="1320"/>
              </a:spcBef>
            </a:pPr>
            <a:r>
              <a:rPr sz="2200" spc="-15" dirty="0">
                <a:latin typeface="Cambria"/>
                <a:cs typeface="Cambria"/>
              </a:rPr>
              <a:t>variable</a:t>
            </a:r>
            <a:r>
              <a:rPr sz="2200" dirty="0">
                <a:latin typeface="Cambria"/>
                <a:cs typeface="Cambria"/>
              </a:rPr>
              <a:t> </a:t>
            </a:r>
            <a:r>
              <a:rPr sz="2200" spc="-65" dirty="0">
                <a:latin typeface="Cambria"/>
                <a:cs typeface="Cambria"/>
              </a:rPr>
              <a:t>“i”.</a:t>
            </a:r>
            <a:endParaRPr sz="2200">
              <a:latin typeface="Cambria"/>
              <a:cs typeface="Cambria"/>
            </a:endParaRPr>
          </a:p>
          <a:p>
            <a:pPr marL="355600" marR="8255" indent="-342900">
              <a:lnSpc>
                <a:spcPct val="150000"/>
              </a:lnSpc>
              <a:buFont typeface="Wingdings"/>
              <a:buChar char=""/>
              <a:tabLst>
                <a:tab pos="355600" algn="l"/>
                <a:tab pos="1243965" algn="l"/>
                <a:tab pos="1545590" algn="l"/>
                <a:tab pos="2321560" algn="l"/>
                <a:tab pos="2854960" algn="l"/>
                <a:tab pos="4204335" algn="l"/>
                <a:tab pos="4912995" algn="l"/>
                <a:tab pos="5718175" algn="l"/>
                <a:tab pos="7161530" algn="l"/>
              </a:tabLst>
            </a:pPr>
            <a:r>
              <a:rPr sz="2200" spc="-20" dirty="0">
                <a:latin typeface="Cambria"/>
                <a:cs typeface="Cambria"/>
              </a:rPr>
              <a:t>A</a:t>
            </a:r>
            <a:r>
              <a:rPr sz="2200" spc="-10" dirty="0">
                <a:latin typeface="Cambria"/>
                <a:cs typeface="Cambria"/>
              </a:rPr>
              <a:t>b</a:t>
            </a:r>
            <a:r>
              <a:rPr sz="2200" spc="-35" dirty="0">
                <a:latin typeface="Cambria"/>
                <a:cs typeface="Cambria"/>
              </a:rPr>
              <a:t>o</a:t>
            </a:r>
            <a:r>
              <a:rPr sz="2200" spc="-60" dirty="0">
                <a:latin typeface="Cambria"/>
                <a:cs typeface="Cambria"/>
              </a:rPr>
              <a:t>v</a:t>
            </a:r>
            <a:r>
              <a:rPr sz="2200" spc="-5" dirty="0">
                <a:latin typeface="Cambria"/>
                <a:cs typeface="Cambria"/>
              </a:rPr>
              <a:t>e</a:t>
            </a:r>
            <a:r>
              <a:rPr sz="2200" dirty="0">
                <a:latin typeface="Cambria"/>
                <a:cs typeface="Cambria"/>
              </a:rPr>
              <a:t>	</a:t>
            </a:r>
            <a:r>
              <a:rPr sz="2200" spc="-5" dirty="0">
                <a:latin typeface="Cambria"/>
                <a:cs typeface="Cambria"/>
              </a:rPr>
              <a:t>3</a:t>
            </a:r>
            <a:r>
              <a:rPr sz="2200" dirty="0">
                <a:latin typeface="Cambria"/>
                <a:cs typeface="Cambria"/>
              </a:rPr>
              <a:t>	</a:t>
            </a:r>
            <a:r>
              <a:rPr sz="2200" spc="5" dirty="0">
                <a:latin typeface="Cambria"/>
                <a:cs typeface="Cambria"/>
              </a:rPr>
              <a:t>s</a:t>
            </a:r>
            <a:r>
              <a:rPr sz="2200" spc="-20" dirty="0">
                <a:latin typeface="Cambria"/>
                <a:cs typeface="Cambria"/>
              </a:rPr>
              <a:t>t</a:t>
            </a:r>
            <a:r>
              <a:rPr sz="2200" dirty="0">
                <a:latin typeface="Cambria"/>
                <a:cs typeface="Cambria"/>
              </a:rPr>
              <a:t>e</a:t>
            </a:r>
            <a:r>
              <a:rPr sz="2200" spc="-10" dirty="0">
                <a:latin typeface="Cambria"/>
                <a:cs typeface="Cambria"/>
              </a:rPr>
              <a:t>p</a:t>
            </a:r>
            <a:r>
              <a:rPr sz="2200" spc="-5" dirty="0">
                <a:latin typeface="Cambria"/>
                <a:cs typeface="Cambria"/>
              </a:rPr>
              <a:t>s</a:t>
            </a:r>
            <a:r>
              <a:rPr sz="2200" dirty="0">
                <a:latin typeface="Cambria"/>
                <a:cs typeface="Cambria"/>
              </a:rPr>
              <a:t>	a</a:t>
            </a:r>
            <a:r>
              <a:rPr sz="2200" spc="-40" dirty="0">
                <a:latin typeface="Cambria"/>
                <a:cs typeface="Cambria"/>
              </a:rPr>
              <a:t>r</a:t>
            </a:r>
            <a:r>
              <a:rPr sz="2200" spc="-5" dirty="0">
                <a:latin typeface="Cambria"/>
                <a:cs typeface="Cambria"/>
              </a:rPr>
              <a:t>e</a:t>
            </a:r>
            <a:r>
              <a:rPr sz="2200" dirty="0">
                <a:latin typeface="Cambria"/>
                <a:cs typeface="Cambria"/>
              </a:rPr>
              <a:t>	</a:t>
            </a:r>
            <a:r>
              <a:rPr sz="2200" spc="-5" dirty="0">
                <a:latin typeface="Cambria"/>
                <a:cs typeface="Cambria"/>
              </a:rPr>
              <a:t>cont</a:t>
            </a:r>
            <a:r>
              <a:rPr sz="2200" spc="5" dirty="0">
                <a:latin typeface="Cambria"/>
                <a:cs typeface="Cambria"/>
              </a:rPr>
              <a:t>i</a:t>
            </a:r>
            <a:r>
              <a:rPr sz="2200" spc="-10" dirty="0">
                <a:latin typeface="Cambria"/>
                <a:cs typeface="Cambria"/>
              </a:rPr>
              <a:t>nue</a:t>
            </a:r>
            <a:r>
              <a:rPr sz="2200" spc="-5" dirty="0">
                <a:latin typeface="Cambria"/>
                <a:cs typeface="Cambria"/>
              </a:rPr>
              <a:t>d</a:t>
            </a:r>
            <a:r>
              <a:rPr sz="2200" dirty="0">
                <a:latin typeface="Cambria"/>
                <a:cs typeface="Cambria"/>
              </a:rPr>
              <a:t>	</a:t>
            </a:r>
            <a:r>
              <a:rPr sz="2200" spc="-10" dirty="0">
                <a:latin typeface="Cambria"/>
                <a:cs typeface="Cambria"/>
              </a:rPr>
              <a:t>u</a:t>
            </a:r>
            <a:r>
              <a:rPr sz="2200" dirty="0">
                <a:latin typeface="Cambria"/>
                <a:cs typeface="Cambria"/>
              </a:rPr>
              <a:t>n</a:t>
            </a:r>
            <a:r>
              <a:rPr sz="2200" spc="-10" dirty="0">
                <a:latin typeface="Cambria"/>
                <a:cs typeface="Cambria"/>
              </a:rPr>
              <a:t>ti</a:t>
            </a:r>
            <a:r>
              <a:rPr sz="2200" spc="-5" dirty="0">
                <a:latin typeface="Cambria"/>
                <a:cs typeface="Cambria"/>
              </a:rPr>
              <a:t>l</a:t>
            </a:r>
            <a:r>
              <a:rPr sz="2200" dirty="0">
                <a:latin typeface="Cambria"/>
                <a:cs typeface="Cambria"/>
              </a:rPr>
              <a:t>	</a:t>
            </a:r>
            <a:r>
              <a:rPr sz="2200" spc="-30" dirty="0">
                <a:latin typeface="Cambria"/>
                <a:cs typeface="Cambria"/>
              </a:rPr>
              <a:t>w</a:t>
            </a:r>
            <a:r>
              <a:rPr sz="2200" spc="-5" dirty="0">
                <a:latin typeface="Cambria"/>
                <a:cs typeface="Cambria"/>
              </a:rPr>
              <a:t>hile</a:t>
            </a:r>
            <a:r>
              <a:rPr sz="2200" dirty="0">
                <a:latin typeface="Cambria"/>
                <a:cs typeface="Cambria"/>
              </a:rPr>
              <a:t>	</a:t>
            </a:r>
            <a:r>
              <a:rPr sz="2200" spc="-20" dirty="0">
                <a:latin typeface="Cambria"/>
                <a:cs typeface="Cambria"/>
              </a:rPr>
              <a:t>e</a:t>
            </a:r>
            <a:r>
              <a:rPr sz="2200" spc="-10" dirty="0">
                <a:latin typeface="Cambria"/>
                <a:cs typeface="Cambria"/>
              </a:rPr>
              <a:t>xp</a:t>
            </a:r>
            <a:r>
              <a:rPr sz="2200" spc="-30" dirty="0">
                <a:latin typeface="Cambria"/>
                <a:cs typeface="Cambria"/>
              </a:rPr>
              <a:t>r</a:t>
            </a:r>
            <a:r>
              <a:rPr sz="2200" dirty="0">
                <a:latin typeface="Cambria"/>
                <a:cs typeface="Cambria"/>
              </a:rPr>
              <a:t>e</a:t>
            </a:r>
            <a:r>
              <a:rPr sz="2200" spc="-5" dirty="0">
                <a:latin typeface="Cambria"/>
                <a:cs typeface="Cambria"/>
              </a:rPr>
              <a:t>s</a:t>
            </a:r>
            <a:r>
              <a:rPr sz="2200" dirty="0">
                <a:latin typeface="Cambria"/>
                <a:cs typeface="Cambria"/>
              </a:rPr>
              <a:t>s</a:t>
            </a:r>
            <a:r>
              <a:rPr sz="2200" spc="-5" dirty="0">
                <a:latin typeface="Cambria"/>
                <a:cs typeface="Cambria"/>
              </a:rPr>
              <a:t>ion</a:t>
            </a:r>
            <a:r>
              <a:rPr sz="2200" dirty="0">
                <a:latin typeface="Cambria"/>
                <a:cs typeface="Cambria"/>
              </a:rPr>
              <a:t>	</a:t>
            </a:r>
            <a:r>
              <a:rPr sz="2200" spc="-10" dirty="0">
                <a:latin typeface="Cambria"/>
                <a:cs typeface="Cambria"/>
              </a:rPr>
              <a:t>bec</a:t>
            </a:r>
            <a:r>
              <a:rPr sz="2200" dirty="0">
                <a:latin typeface="Cambria"/>
                <a:cs typeface="Cambria"/>
              </a:rPr>
              <a:t>o</a:t>
            </a:r>
            <a:r>
              <a:rPr sz="2200" spc="-10" dirty="0">
                <a:latin typeface="Cambria"/>
                <a:cs typeface="Cambria"/>
              </a:rPr>
              <a:t>m</a:t>
            </a:r>
            <a:r>
              <a:rPr sz="2200" spc="-15" dirty="0">
                <a:latin typeface="Cambria"/>
                <a:cs typeface="Cambria"/>
              </a:rPr>
              <a:t>e</a:t>
            </a:r>
            <a:r>
              <a:rPr sz="2200" spc="-5" dirty="0">
                <a:latin typeface="Cambria"/>
                <a:cs typeface="Cambria"/>
              </a:rPr>
              <a:t>s  </a:t>
            </a:r>
            <a:r>
              <a:rPr sz="2200" spc="-15" dirty="0">
                <a:latin typeface="Cambria"/>
                <a:cs typeface="Cambria"/>
              </a:rPr>
              <a:t>false</a:t>
            </a:r>
            <a:r>
              <a:rPr sz="2200" spc="2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and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output</a:t>
            </a:r>
            <a:r>
              <a:rPr sz="2200" spc="2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is</a:t>
            </a:r>
            <a:r>
              <a:rPr sz="2200" spc="10" dirty="0"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displayed</a:t>
            </a:r>
            <a:r>
              <a:rPr sz="2200" spc="5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as</a:t>
            </a:r>
            <a:r>
              <a:rPr sz="2200" spc="1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“9</a:t>
            </a:r>
            <a:r>
              <a:rPr sz="2200" spc="-1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8</a:t>
            </a:r>
            <a:r>
              <a:rPr sz="220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7</a:t>
            </a:r>
            <a:r>
              <a:rPr sz="220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6</a:t>
            </a:r>
            <a:r>
              <a:rPr sz="2200" spc="-10" dirty="0">
                <a:latin typeface="Cambria"/>
                <a:cs typeface="Cambria"/>
              </a:rPr>
              <a:t> </a:t>
            </a:r>
            <a:r>
              <a:rPr sz="2200" spc="-85" dirty="0">
                <a:latin typeface="Cambria"/>
                <a:cs typeface="Cambria"/>
              </a:rPr>
              <a:t>5”.</a:t>
            </a:r>
            <a:endParaRPr sz="22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800" y="152400"/>
            <a:ext cx="8610600" cy="4935220"/>
          </a:xfrm>
          <a:custGeom>
            <a:avLst/>
            <a:gdLst/>
            <a:ahLst/>
            <a:cxnLst/>
            <a:rect l="l" t="t" r="r" b="b"/>
            <a:pathLst>
              <a:path w="8610600" h="4935220">
                <a:moveTo>
                  <a:pt x="0" y="4934712"/>
                </a:moveTo>
                <a:lnTo>
                  <a:pt x="8610600" y="4934712"/>
                </a:lnTo>
                <a:lnTo>
                  <a:pt x="8610600" y="0"/>
                </a:lnTo>
                <a:lnTo>
                  <a:pt x="0" y="0"/>
                </a:lnTo>
                <a:lnTo>
                  <a:pt x="0" y="4934712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98194" y="125482"/>
            <a:ext cx="5709920" cy="358838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838325" algn="just">
              <a:lnSpc>
                <a:spcPct val="100000"/>
              </a:lnSpc>
              <a:spcBef>
                <a:spcPts val="505"/>
              </a:spcBef>
            </a:pPr>
            <a:r>
              <a:rPr sz="2200" spc="-5" dirty="0">
                <a:solidFill>
                  <a:srgbClr val="C00000"/>
                </a:solidFill>
                <a:latin typeface="Cambria"/>
                <a:cs typeface="Cambria"/>
              </a:rPr>
              <a:t>/*</a:t>
            </a:r>
            <a:r>
              <a:rPr sz="2200" spc="-2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spc="-15" dirty="0">
                <a:solidFill>
                  <a:srgbClr val="C00000"/>
                </a:solidFill>
                <a:latin typeface="Cambria"/>
                <a:cs typeface="Cambria"/>
              </a:rPr>
              <a:t>Program</a:t>
            </a:r>
            <a:r>
              <a:rPr sz="2200" spc="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spc="-15" dirty="0">
                <a:solidFill>
                  <a:srgbClr val="C00000"/>
                </a:solidFill>
                <a:latin typeface="Cambria"/>
                <a:cs typeface="Cambria"/>
              </a:rPr>
              <a:t>for</a:t>
            </a:r>
            <a:r>
              <a:rPr sz="2200" spc="-2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spc="-15" dirty="0">
                <a:solidFill>
                  <a:srgbClr val="C00000"/>
                </a:solidFill>
                <a:latin typeface="Cambria"/>
                <a:cs typeface="Cambria"/>
              </a:rPr>
              <a:t>Pre</a:t>
            </a:r>
            <a:r>
              <a:rPr sz="2200" spc="-1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spc="-5" dirty="0">
                <a:solidFill>
                  <a:srgbClr val="C00000"/>
                </a:solidFill>
                <a:latin typeface="Cambria"/>
                <a:cs typeface="Cambria"/>
              </a:rPr>
              <a:t>Decrement*/</a:t>
            </a:r>
            <a:endParaRPr sz="2200">
              <a:latin typeface="Cambria"/>
              <a:cs typeface="Cambria"/>
            </a:endParaRPr>
          </a:p>
          <a:p>
            <a:pPr marL="12700" marR="3466465" algn="just">
              <a:lnSpc>
                <a:spcPct val="114999"/>
              </a:lnSpc>
              <a:spcBef>
                <a:spcPts val="15"/>
              </a:spcBef>
            </a:pPr>
            <a:r>
              <a:rPr sz="2200" spc="-5" dirty="0">
                <a:latin typeface="Cambria"/>
                <a:cs typeface="Cambria"/>
              </a:rPr>
              <a:t>#include&lt;stdio.h&gt; </a:t>
            </a:r>
            <a:r>
              <a:rPr sz="2200" spc="-47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#inclu</a:t>
            </a:r>
            <a:r>
              <a:rPr sz="2200" dirty="0">
                <a:latin typeface="Cambria"/>
                <a:cs typeface="Cambria"/>
              </a:rPr>
              <a:t>d</a:t>
            </a:r>
            <a:r>
              <a:rPr sz="2200" spc="-5" dirty="0">
                <a:latin typeface="Cambria"/>
                <a:cs typeface="Cambria"/>
              </a:rPr>
              <a:t>e</a:t>
            </a:r>
            <a:r>
              <a:rPr sz="2200" spc="-10" dirty="0">
                <a:latin typeface="Cambria"/>
                <a:cs typeface="Cambria"/>
              </a:rPr>
              <a:t>&lt;</a:t>
            </a:r>
            <a:r>
              <a:rPr sz="2200" spc="-5" dirty="0">
                <a:latin typeface="Cambria"/>
                <a:cs typeface="Cambria"/>
              </a:rPr>
              <a:t>conio</a:t>
            </a:r>
            <a:r>
              <a:rPr sz="2200" dirty="0">
                <a:latin typeface="Cambria"/>
                <a:cs typeface="Cambria"/>
              </a:rPr>
              <a:t>.</a:t>
            </a:r>
            <a:r>
              <a:rPr sz="2200" spc="-5" dirty="0">
                <a:latin typeface="Cambria"/>
                <a:cs typeface="Cambria"/>
              </a:rPr>
              <a:t>h&gt;  </a:t>
            </a:r>
            <a:r>
              <a:rPr sz="2200" spc="-20" dirty="0">
                <a:latin typeface="Cambria"/>
                <a:cs typeface="Cambria"/>
              </a:rPr>
              <a:t>void</a:t>
            </a:r>
            <a:r>
              <a:rPr sz="2200" spc="1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main(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)</a:t>
            </a:r>
            <a:endParaRPr sz="22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2200" spc="-5" dirty="0">
                <a:latin typeface="Cambria"/>
                <a:cs typeface="Cambria"/>
              </a:rPr>
              <a:t>{</a:t>
            </a:r>
            <a:endParaRPr sz="2200">
              <a:latin typeface="Cambria"/>
              <a:cs typeface="Cambria"/>
            </a:endParaRPr>
          </a:p>
          <a:p>
            <a:pPr marL="538480">
              <a:lnSpc>
                <a:spcPct val="100000"/>
              </a:lnSpc>
              <a:spcBef>
                <a:spcPts val="135"/>
              </a:spcBef>
            </a:pPr>
            <a:r>
              <a:rPr sz="2400" dirty="0">
                <a:latin typeface="Perpetua"/>
                <a:cs typeface="Perpetua"/>
              </a:rPr>
              <a:t>int</a:t>
            </a:r>
            <a:r>
              <a:rPr sz="2400" spc="-4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i</a:t>
            </a:r>
            <a:r>
              <a:rPr sz="2400" spc="-2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=</a:t>
            </a:r>
            <a:r>
              <a:rPr sz="2400" spc="-2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1;</a:t>
            </a:r>
            <a:endParaRPr sz="2400">
              <a:latin typeface="Perpetua"/>
              <a:cs typeface="Perpetua"/>
            </a:endParaRPr>
          </a:p>
          <a:p>
            <a:pPr marL="469900">
              <a:lnSpc>
                <a:spcPct val="100000"/>
              </a:lnSpc>
              <a:spcBef>
                <a:spcPts val="385"/>
              </a:spcBef>
            </a:pPr>
            <a:r>
              <a:rPr sz="2400" dirty="0">
                <a:latin typeface="Perpetua"/>
                <a:cs typeface="Perpetua"/>
              </a:rPr>
              <a:t>while</a:t>
            </a:r>
            <a:r>
              <a:rPr sz="2400" spc="-5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(--i&lt;5)</a:t>
            </a:r>
            <a:endParaRPr sz="2400">
              <a:latin typeface="Perpetua"/>
              <a:cs typeface="Perpetua"/>
            </a:endParaRPr>
          </a:p>
          <a:p>
            <a:pPr marL="469900">
              <a:lnSpc>
                <a:spcPct val="100000"/>
              </a:lnSpc>
              <a:spcBef>
                <a:spcPts val="395"/>
              </a:spcBef>
            </a:pPr>
            <a:r>
              <a:rPr sz="2400" dirty="0">
                <a:latin typeface="Perpetua"/>
                <a:cs typeface="Perpetua"/>
              </a:rPr>
              <a:t>{</a:t>
            </a:r>
            <a:endParaRPr sz="2400">
              <a:latin typeface="Perpetua"/>
              <a:cs typeface="Perpetua"/>
            </a:endParaRPr>
          </a:p>
          <a:p>
            <a:pPr marL="927100">
              <a:lnSpc>
                <a:spcPct val="100000"/>
              </a:lnSpc>
              <a:spcBef>
                <a:spcPts val="400"/>
              </a:spcBef>
            </a:pPr>
            <a:r>
              <a:rPr sz="2400" dirty="0">
                <a:latin typeface="Perpetua"/>
                <a:cs typeface="Perpetua"/>
              </a:rPr>
              <a:t>p</a:t>
            </a:r>
            <a:r>
              <a:rPr sz="2400" spc="50" dirty="0">
                <a:latin typeface="Perpetua"/>
                <a:cs typeface="Perpetua"/>
              </a:rPr>
              <a:t>r</a:t>
            </a:r>
            <a:r>
              <a:rPr sz="2400" dirty="0">
                <a:latin typeface="Perpetua"/>
                <a:cs typeface="Perpetua"/>
              </a:rPr>
              <a:t>int</a:t>
            </a:r>
            <a:r>
              <a:rPr sz="2400" spc="5" dirty="0">
                <a:latin typeface="Perpetua"/>
                <a:cs typeface="Perpetua"/>
              </a:rPr>
              <a:t>f</a:t>
            </a:r>
            <a:r>
              <a:rPr sz="2400" dirty="0">
                <a:latin typeface="Perpetua"/>
                <a:cs typeface="Perpetua"/>
              </a:rPr>
              <a:t>(“%d”,</a:t>
            </a:r>
            <a:r>
              <a:rPr sz="2400" spc="-12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i);</a:t>
            </a:r>
            <a:endParaRPr sz="2400">
              <a:latin typeface="Perpetua"/>
              <a:cs typeface="Perpetu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27375" y="3739972"/>
            <a:ext cx="17208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Perpetua"/>
                <a:cs typeface="Perpetua"/>
              </a:rPr>
              <a:t>}</a:t>
            </a:r>
            <a:endParaRPr sz="2400">
              <a:latin typeface="Perpetua"/>
              <a:cs typeface="Perpetu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98194" y="3689690"/>
            <a:ext cx="1039494" cy="127444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46355" algn="ctr">
              <a:lnSpc>
                <a:spcPct val="100000"/>
              </a:lnSpc>
              <a:spcBef>
                <a:spcPts val="495"/>
              </a:spcBef>
            </a:pPr>
            <a:r>
              <a:rPr sz="2400" dirty="0">
                <a:latin typeface="Perpetua"/>
                <a:cs typeface="Perpetua"/>
              </a:rPr>
              <a:t>}</a:t>
            </a:r>
            <a:endParaRPr sz="2400">
              <a:latin typeface="Perpetua"/>
              <a:cs typeface="Perpetua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sz="2400" spc="5" dirty="0">
                <a:latin typeface="Perpetua"/>
                <a:cs typeface="Perpetua"/>
              </a:rPr>
              <a:t>getch</a:t>
            </a:r>
            <a:r>
              <a:rPr sz="2400" spc="-3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(</a:t>
            </a:r>
            <a:r>
              <a:rPr sz="2400" spc="-4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);</a:t>
            </a:r>
            <a:endParaRPr sz="2400">
              <a:latin typeface="Perpetua"/>
              <a:cs typeface="Perpetua"/>
            </a:endParaRPr>
          </a:p>
          <a:p>
            <a:pPr marR="859790" algn="ctr">
              <a:lnSpc>
                <a:spcPct val="100000"/>
              </a:lnSpc>
              <a:spcBef>
                <a:spcPts val="395"/>
              </a:spcBef>
            </a:pPr>
            <a:r>
              <a:rPr sz="2400" dirty="0">
                <a:latin typeface="Perpetua"/>
                <a:cs typeface="Perpetua"/>
              </a:rPr>
              <a:t>}</a:t>
            </a:r>
            <a:endParaRPr sz="2400">
              <a:latin typeface="Perpetua"/>
              <a:cs typeface="Perpetu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4800" y="5264264"/>
            <a:ext cx="8610600" cy="90805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 marL="1005840">
              <a:lnSpc>
                <a:spcPct val="100000"/>
              </a:lnSpc>
              <a:spcBef>
                <a:spcPts val="30"/>
              </a:spcBef>
            </a:pPr>
            <a:r>
              <a:rPr sz="2400" b="1" i="1" dirty="0">
                <a:solidFill>
                  <a:srgbClr val="C00000"/>
                </a:solidFill>
                <a:latin typeface="Perpetua"/>
                <a:cs typeface="Perpetua"/>
              </a:rPr>
              <a:t>Output</a:t>
            </a:r>
            <a:endParaRPr sz="2400">
              <a:latin typeface="Perpetua"/>
              <a:cs typeface="Perpetua"/>
            </a:endParaRPr>
          </a:p>
          <a:p>
            <a:pPr marL="1005840">
              <a:lnSpc>
                <a:spcPct val="100000"/>
              </a:lnSpc>
              <a:spcBef>
                <a:spcPts val="600"/>
              </a:spcBef>
            </a:pPr>
            <a:r>
              <a:rPr sz="2400" dirty="0">
                <a:latin typeface="Perpetua"/>
                <a:cs typeface="Perpetua"/>
              </a:rPr>
              <a:t>9</a:t>
            </a:r>
            <a:r>
              <a:rPr sz="2400" spc="-4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8</a:t>
            </a:r>
            <a:r>
              <a:rPr sz="2400" spc="-4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7</a:t>
            </a:r>
            <a:r>
              <a:rPr sz="2400" spc="-4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6</a:t>
            </a:r>
            <a:endParaRPr sz="2400">
              <a:latin typeface="Perpetua"/>
              <a:cs typeface="Perpetua"/>
            </a:endParaRPr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SRM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5326" y="188607"/>
            <a:ext cx="1040815" cy="106765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83540" y="549605"/>
            <a:ext cx="8223884" cy="60248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6370" algn="ctr">
              <a:lnSpc>
                <a:spcPct val="100000"/>
              </a:lnSpc>
              <a:spcBef>
                <a:spcPts val="105"/>
              </a:spcBef>
            </a:pPr>
            <a:r>
              <a:rPr sz="2600" b="1" spc="-5" dirty="0">
                <a:solidFill>
                  <a:srgbClr val="C00000"/>
                </a:solidFill>
                <a:latin typeface="Perpetua"/>
                <a:cs typeface="Perpetua"/>
              </a:rPr>
              <a:t>INS</a:t>
            </a:r>
            <a:r>
              <a:rPr sz="2600" b="1" spc="-15" dirty="0">
                <a:solidFill>
                  <a:srgbClr val="C00000"/>
                </a:solidFill>
                <a:latin typeface="Perpetua"/>
                <a:cs typeface="Perpetua"/>
              </a:rPr>
              <a:t>T</a:t>
            </a:r>
            <a:r>
              <a:rPr sz="2600" b="1" spc="-5" dirty="0">
                <a:solidFill>
                  <a:srgbClr val="C00000"/>
                </a:solidFill>
                <a:latin typeface="Perpetua"/>
                <a:cs typeface="Perpetua"/>
              </a:rPr>
              <a:t>IT</a:t>
            </a:r>
            <a:r>
              <a:rPr sz="2600" b="1" spc="-10" dirty="0">
                <a:solidFill>
                  <a:srgbClr val="C00000"/>
                </a:solidFill>
                <a:latin typeface="Perpetua"/>
                <a:cs typeface="Perpetua"/>
              </a:rPr>
              <a:t>U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TE</a:t>
            </a:r>
            <a:r>
              <a:rPr sz="2600" b="1" spc="-10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Perpetua"/>
                <a:cs typeface="Perpetua"/>
              </a:rPr>
              <a:t>O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F</a:t>
            </a:r>
            <a:r>
              <a:rPr sz="2600" b="1" spc="5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SCIENCE</a:t>
            </a:r>
            <a:r>
              <a:rPr sz="2600" b="1" spc="-140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AND</a:t>
            </a:r>
            <a:r>
              <a:rPr sz="2600" b="1" spc="-310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TECHNOLOG</a:t>
            </a:r>
            <a:r>
              <a:rPr sz="2600" b="1" spc="-285" dirty="0">
                <a:solidFill>
                  <a:srgbClr val="C00000"/>
                </a:solidFill>
                <a:latin typeface="Perpetua"/>
                <a:cs typeface="Perpetua"/>
              </a:rPr>
              <a:t>Y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,</a:t>
            </a:r>
            <a:endParaRPr sz="2600">
              <a:latin typeface="Perpetua"/>
              <a:cs typeface="Perpetua"/>
            </a:endParaRPr>
          </a:p>
          <a:p>
            <a:pPr marL="167005" algn="ctr">
              <a:lnSpc>
                <a:spcPct val="100000"/>
              </a:lnSpc>
              <a:spcBef>
                <a:spcPts val="30"/>
              </a:spcBef>
            </a:pPr>
            <a:r>
              <a:rPr sz="2400" b="1" spc="-10" dirty="0">
                <a:solidFill>
                  <a:srgbClr val="C00000"/>
                </a:solidFill>
                <a:latin typeface="Perpetua"/>
                <a:cs typeface="Perpetua"/>
              </a:rPr>
              <a:t>CHENNAI.</a:t>
            </a:r>
            <a:endParaRPr sz="2400">
              <a:latin typeface="Perpetua"/>
              <a:cs typeface="Perpetua"/>
            </a:endParaRPr>
          </a:p>
          <a:p>
            <a:pPr marL="12700">
              <a:lnSpc>
                <a:spcPct val="100000"/>
              </a:lnSpc>
              <a:spcBef>
                <a:spcPts val="1735"/>
              </a:spcBef>
            </a:pPr>
            <a:r>
              <a:rPr sz="2800" b="1" spc="-5" dirty="0">
                <a:solidFill>
                  <a:srgbClr val="336600"/>
                </a:solidFill>
                <a:latin typeface="Cambria"/>
                <a:cs typeface="Cambria"/>
              </a:rPr>
              <a:t>1. 15</a:t>
            </a:r>
            <a:r>
              <a:rPr sz="2800" b="1" spc="-10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spc="-15" dirty="0">
                <a:solidFill>
                  <a:srgbClr val="336600"/>
                </a:solidFill>
                <a:latin typeface="Cambria"/>
                <a:cs typeface="Cambria"/>
              </a:rPr>
              <a:t>Operators </a:t>
            </a:r>
            <a:r>
              <a:rPr sz="2800" b="1" spc="-5" dirty="0">
                <a:solidFill>
                  <a:srgbClr val="336600"/>
                </a:solidFill>
                <a:latin typeface="Cambria"/>
                <a:cs typeface="Cambria"/>
              </a:rPr>
              <a:t>in</a:t>
            </a:r>
            <a:r>
              <a:rPr sz="2800" b="1" spc="-20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spc="-5" dirty="0">
                <a:solidFill>
                  <a:srgbClr val="336600"/>
                </a:solidFill>
                <a:latin typeface="Cambria"/>
                <a:cs typeface="Cambria"/>
              </a:rPr>
              <a:t>C </a:t>
            </a:r>
            <a:r>
              <a:rPr sz="2800" b="1" spc="-15" dirty="0">
                <a:solidFill>
                  <a:srgbClr val="336600"/>
                </a:solidFill>
                <a:latin typeface="Cambria"/>
                <a:cs typeface="Cambria"/>
              </a:rPr>
              <a:t>Contd…</a:t>
            </a:r>
            <a:endParaRPr sz="28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780"/>
              </a:spcBef>
              <a:tabLst>
                <a:tab pos="469900" algn="l"/>
              </a:tabLst>
            </a:pPr>
            <a:r>
              <a:rPr sz="2200" b="1" spc="-5" dirty="0">
                <a:solidFill>
                  <a:srgbClr val="C00000"/>
                </a:solidFill>
                <a:latin typeface="Cambria"/>
                <a:cs typeface="Cambria"/>
              </a:rPr>
              <a:t>a)	</a:t>
            </a:r>
            <a:r>
              <a:rPr sz="2200" b="1" spc="-10" dirty="0">
                <a:solidFill>
                  <a:srgbClr val="C00000"/>
                </a:solidFill>
                <a:latin typeface="Cambria"/>
                <a:cs typeface="Cambria"/>
              </a:rPr>
              <a:t>Increment</a:t>
            </a:r>
            <a:r>
              <a:rPr sz="2200" b="1" spc="2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b="1" spc="-10" dirty="0">
                <a:solidFill>
                  <a:srgbClr val="C00000"/>
                </a:solidFill>
                <a:latin typeface="Cambria"/>
                <a:cs typeface="Cambria"/>
              </a:rPr>
              <a:t>and</a:t>
            </a:r>
            <a:r>
              <a:rPr sz="2200" b="1" spc="1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b="1" spc="-10" dirty="0">
                <a:solidFill>
                  <a:srgbClr val="C00000"/>
                </a:solidFill>
                <a:latin typeface="Cambria"/>
                <a:cs typeface="Cambria"/>
              </a:rPr>
              <a:t>Decrement</a:t>
            </a:r>
            <a:r>
              <a:rPr sz="2200" b="1" spc="1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b="1" spc="-15" dirty="0">
                <a:solidFill>
                  <a:srgbClr val="C00000"/>
                </a:solidFill>
                <a:latin typeface="Cambria"/>
                <a:cs typeface="Cambria"/>
              </a:rPr>
              <a:t>Operators</a:t>
            </a:r>
            <a:r>
              <a:rPr sz="2200" b="1" spc="-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b="1" spc="-15" dirty="0">
                <a:solidFill>
                  <a:srgbClr val="C00000"/>
                </a:solidFill>
                <a:latin typeface="Cambria"/>
                <a:cs typeface="Cambria"/>
              </a:rPr>
              <a:t>Contd…</a:t>
            </a:r>
            <a:endParaRPr sz="2200">
              <a:latin typeface="Cambria"/>
              <a:cs typeface="Cambria"/>
            </a:endParaRPr>
          </a:p>
          <a:p>
            <a:pPr marL="355600" marR="7620" indent="-342900">
              <a:lnSpc>
                <a:spcPct val="150000"/>
              </a:lnSpc>
              <a:buFont typeface="Wingdings"/>
              <a:buChar char=""/>
              <a:tabLst>
                <a:tab pos="355600" algn="l"/>
              </a:tabLst>
            </a:pPr>
            <a:r>
              <a:rPr sz="2200" b="1" spc="-10" dirty="0">
                <a:solidFill>
                  <a:srgbClr val="C00000"/>
                </a:solidFill>
                <a:latin typeface="Cambria"/>
                <a:cs typeface="Cambria"/>
              </a:rPr>
              <a:t>Step</a:t>
            </a:r>
            <a:r>
              <a:rPr sz="2200" b="1" spc="8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b="1" spc="-5" dirty="0">
                <a:solidFill>
                  <a:srgbClr val="C00000"/>
                </a:solidFill>
                <a:latin typeface="Cambria"/>
                <a:cs typeface="Cambria"/>
              </a:rPr>
              <a:t>1</a:t>
            </a:r>
            <a:r>
              <a:rPr sz="2200" b="1" spc="8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b="1" spc="-5" dirty="0">
                <a:solidFill>
                  <a:srgbClr val="C00000"/>
                </a:solidFill>
                <a:latin typeface="Cambria"/>
                <a:cs typeface="Cambria"/>
              </a:rPr>
              <a:t>:</a:t>
            </a:r>
            <a:r>
              <a:rPr sz="2200" b="1" spc="10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In</a:t>
            </a:r>
            <a:r>
              <a:rPr sz="2200" spc="100" dirty="0">
                <a:latin typeface="Cambria"/>
                <a:cs typeface="Cambria"/>
              </a:rPr>
              <a:t> </a:t>
            </a:r>
            <a:r>
              <a:rPr sz="2200" spc="-20" dirty="0">
                <a:latin typeface="Cambria"/>
                <a:cs typeface="Cambria"/>
              </a:rPr>
              <a:t>above</a:t>
            </a:r>
            <a:r>
              <a:rPr sz="2200" spc="105" dirty="0"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program,</a:t>
            </a:r>
            <a:r>
              <a:rPr sz="2200" spc="95" dirty="0"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value</a:t>
            </a:r>
            <a:r>
              <a:rPr sz="2200" spc="10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of</a:t>
            </a:r>
            <a:r>
              <a:rPr sz="2200" spc="80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“i”</a:t>
            </a:r>
            <a:r>
              <a:rPr sz="2200" spc="9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is</a:t>
            </a:r>
            <a:r>
              <a:rPr sz="2200" spc="9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decremented</a:t>
            </a:r>
            <a:r>
              <a:rPr sz="2200" spc="110" dirty="0"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from</a:t>
            </a:r>
            <a:r>
              <a:rPr sz="2200" spc="100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10</a:t>
            </a:r>
            <a:r>
              <a:rPr sz="2200" spc="95" dirty="0">
                <a:latin typeface="Cambria"/>
                <a:cs typeface="Cambria"/>
              </a:rPr>
              <a:t> </a:t>
            </a:r>
            <a:r>
              <a:rPr sz="2200" spc="-30" dirty="0">
                <a:latin typeface="Cambria"/>
                <a:cs typeface="Cambria"/>
              </a:rPr>
              <a:t>to </a:t>
            </a:r>
            <a:r>
              <a:rPr sz="2200" spc="-47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9</a:t>
            </a:r>
            <a:r>
              <a:rPr sz="220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using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pre-decrement</a:t>
            </a:r>
            <a:r>
              <a:rPr sz="2200" spc="40" dirty="0">
                <a:latin typeface="Cambria"/>
                <a:cs typeface="Cambria"/>
              </a:rPr>
              <a:t> </a:t>
            </a:r>
            <a:r>
              <a:rPr sz="2200" spc="-35" dirty="0">
                <a:latin typeface="Cambria"/>
                <a:cs typeface="Cambria"/>
              </a:rPr>
              <a:t>operator.</a:t>
            </a:r>
            <a:endParaRPr sz="2200">
              <a:latin typeface="Cambria"/>
              <a:cs typeface="Cambria"/>
            </a:endParaRPr>
          </a:p>
          <a:p>
            <a:pPr marL="355600" indent="-342900">
              <a:lnSpc>
                <a:spcPct val="100000"/>
              </a:lnSpc>
              <a:spcBef>
                <a:spcPts val="1325"/>
              </a:spcBef>
              <a:buFont typeface="Wingdings"/>
              <a:buChar char=""/>
              <a:tabLst>
                <a:tab pos="355600" algn="l"/>
              </a:tabLst>
            </a:pPr>
            <a:r>
              <a:rPr sz="2200" b="1" spc="-10" dirty="0">
                <a:solidFill>
                  <a:srgbClr val="C00000"/>
                </a:solidFill>
                <a:latin typeface="Cambria"/>
                <a:cs typeface="Cambria"/>
              </a:rPr>
              <a:t>Step</a:t>
            </a:r>
            <a:r>
              <a:rPr sz="2200" b="1" spc="14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b="1" spc="-5" dirty="0">
                <a:solidFill>
                  <a:srgbClr val="C00000"/>
                </a:solidFill>
                <a:latin typeface="Cambria"/>
                <a:cs typeface="Cambria"/>
              </a:rPr>
              <a:t>2</a:t>
            </a:r>
            <a:r>
              <a:rPr sz="2200" b="1" spc="14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b="1" spc="-5" dirty="0">
                <a:solidFill>
                  <a:srgbClr val="C00000"/>
                </a:solidFill>
                <a:latin typeface="Cambria"/>
                <a:cs typeface="Cambria"/>
              </a:rPr>
              <a:t>:</a:t>
            </a:r>
            <a:r>
              <a:rPr sz="2200" b="1" spc="14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This</a:t>
            </a:r>
            <a:r>
              <a:rPr sz="2200" spc="15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decremented</a:t>
            </a:r>
            <a:r>
              <a:rPr sz="2200" spc="170" dirty="0"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value</a:t>
            </a:r>
            <a:r>
              <a:rPr sz="2200" spc="16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“9”</a:t>
            </a:r>
            <a:r>
              <a:rPr sz="2200" spc="16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is</a:t>
            </a:r>
            <a:r>
              <a:rPr sz="2200" spc="15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compared</a:t>
            </a:r>
            <a:r>
              <a:rPr sz="2200" spc="16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with</a:t>
            </a:r>
            <a:r>
              <a:rPr sz="2200" spc="15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5</a:t>
            </a:r>
            <a:r>
              <a:rPr sz="2200" spc="16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in</a:t>
            </a:r>
            <a:r>
              <a:rPr sz="2200" spc="16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while</a:t>
            </a:r>
            <a:endParaRPr sz="2200">
              <a:latin typeface="Cambria"/>
              <a:cs typeface="Cambria"/>
            </a:endParaRPr>
          </a:p>
          <a:p>
            <a:pPr marL="355600">
              <a:lnSpc>
                <a:spcPct val="100000"/>
              </a:lnSpc>
              <a:spcBef>
                <a:spcPts val="1320"/>
              </a:spcBef>
            </a:pPr>
            <a:r>
              <a:rPr sz="2200" spc="-10" dirty="0">
                <a:latin typeface="Cambria"/>
                <a:cs typeface="Cambria"/>
              </a:rPr>
              <a:t>expression.</a:t>
            </a:r>
            <a:endParaRPr sz="2200">
              <a:latin typeface="Cambria"/>
              <a:cs typeface="Cambria"/>
            </a:endParaRPr>
          </a:p>
          <a:p>
            <a:pPr marL="355600" indent="-342900">
              <a:lnSpc>
                <a:spcPct val="100000"/>
              </a:lnSpc>
              <a:spcBef>
                <a:spcPts val="1320"/>
              </a:spcBef>
              <a:buFont typeface="Wingdings"/>
              <a:buChar char=""/>
              <a:tabLst>
                <a:tab pos="355600" algn="l"/>
                <a:tab pos="1047115" algn="l"/>
                <a:tab pos="1347470" algn="l"/>
                <a:tab pos="1560830" algn="l"/>
                <a:tab pos="2366010" algn="l"/>
                <a:tab pos="2949575" algn="l"/>
                <a:tab pos="4659630" algn="l"/>
                <a:tab pos="5434330" algn="l"/>
                <a:tab pos="5934075" algn="l"/>
                <a:tab pos="6269355" algn="l"/>
                <a:tab pos="7447915" algn="l"/>
                <a:tab pos="7824470" algn="l"/>
              </a:tabLst>
            </a:pPr>
            <a:r>
              <a:rPr sz="2200" b="1" spc="-10" dirty="0">
                <a:solidFill>
                  <a:srgbClr val="C00000"/>
                </a:solidFill>
                <a:latin typeface="Cambria"/>
                <a:cs typeface="Cambria"/>
              </a:rPr>
              <a:t>S</a:t>
            </a:r>
            <a:r>
              <a:rPr sz="2200" b="1" spc="-30" dirty="0">
                <a:solidFill>
                  <a:srgbClr val="C00000"/>
                </a:solidFill>
                <a:latin typeface="Cambria"/>
                <a:cs typeface="Cambria"/>
              </a:rPr>
              <a:t>t</a:t>
            </a:r>
            <a:r>
              <a:rPr sz="2200" b="1" spc="-5" dirty="0">
                <a:solidFill>
                  <a:srgbClr val="C00000"/>
                </a:solidFill>
                <a:latin typeface="Cambria"/>
                <a:cs typeface="Cambria"/>
              </a:rPr>
              <a:t>ep</a:t>
            </a:r>
            <a:r>
              <a:rPr sz="2200" b="1" dirty="0">
                <a:solidFill>
                  <a:srgbClr val="C00000"/>
                </a:solidFill>
                <a:latin typeface="Cambria"/>
                <a:cs typeface="Cambria"/>
              </a:rPr>
              <a:t>	</a:t>
            </a:r>
            <a:r>
              <a:rPr sz="2200" b="1" spc="-5" dirty="0">
                <a:solidFill>
                  <a:srgbClr val="C00000"/>
                </a:solidFill>
                <a:latin typeface="Cambria"/>
                <a:cs typeface="Cambria"/>
              </a:rPr>
              <a:t>3</a:t>
            </a:r>
            <a:r>
              <a:rPr sz="2200" b="1" dirty="0">
                <a:solidFill>
                  <a:srgbClr val="C00000"/>
                </a:solidFill>
                <a:latin typeface="Cambria"/>
                <a:cs typeface="Cambria"/>
              </a:rPr>
              <a:t>	</a:t>
            </a:r>
            <a:r>
              <a:rPr sz="2200" b="1" spc="-5" dirty="0">
                <a:solidFill>
                  <a:srgbClr val="C00000"/>
                </a:solidFill>
                <a:latin typeface="Cambria"/>
                <a:cs typeface="Cambria"/>
              </a:rPr>
              <a:t>:</a:t>
            </a:r>
            <a:r>
              <a:rPr sz="2200" b="1" dirty="0">
                <a:solidFill>
                  <a:srgbClr val="C00000"/>
                </a:solidFill>
                <a:latin typeface="Cambria"/>
                <a:cs typeface="Cambria"/>
              </a:rPr>
              <a:t>	</a:t>
            </a:r>
            <a:r>
              <a:rPr sz="2200" spc="-5" dirty="0">
                <a:latin typeface="Cambria"/>
                <a:cs typeface="Cambria"/>
              </a:rPr>
              <a:t>Then,</a:t>
            </a:r>
            <a:r>
              <a:rPr sz="2200" dirty="0">
                <a:latin typeface="Cambria"/>
                <a:cs typeface="Cambria"/>
              </a:rPr>
              <a:t>	</a:t>
            </a:r>
            <a:r>
              <a:rPr sz="2200" spc="-10" dirty="0">
                <a:latin typeface="Cambria"/>
                <a:cs typeface="Cambria"/>
              </a:rPr>
              <a:t>thi</a:t>
            </a:r>
            <a:r>
              <a:rPr sz="2200" spc="-5" dirty="0">
                <a:latin typeface="Cambria"/>
                <a:cs typeface="Cambria"/>
              </a:rPr>
              <a:t>s</a:t>
            </a:r>
            <a:r>
              <a:rPr sz="2200" dirty="0">
                <a:latin typeface="Cambria"/>
                <a:cs typeface="Cambria"/>
              </a:rPr>
              <a:t>	</a:t>
            </a:r>
            <a:r>
              <a:rPr sz="2200" spc="-5" dirty="0">
                <a:latin typeface="Cambria"/>
                <a:cs typeface="Cambria"/>
              </a:rPr>
              <a:t>d</a:t>
            </a:r>
            <a:r>
              <a:rPr sz="2200" spc="5" dirty="0">
                <a:latin typeface="Cambria"/>
                <a:cs typeface="Cambria"/>
              </a:rPr>
              <a:t>ec</a:t>
            </a:r>
            <a:r>
              <a:rPr sz="2200" spc="-40" dirty="0">
                <a:latin typeface="Cambria"/>
                <a:cs typeface="Cambria"/>
              </a:rPr>
              <a:t>r</a:t>
            </a:r>
            <a:r>
              <a:rPr sz="2200" spc="-5" dirty="0">
                <a:latin typeface="Cambria"/>
                <a:cs typeface="Cambria"/>
              </a:rPr>
              <a:t>eme</a:t>
            </a:r>
            <a:r>
              <a:rPr sz="2200" spc="5" dirty="0">
                <a:latin typeface="Cambria"/>
                <a:cs typeface="Cambria"/>
              </a:rPr>
              <a:t>n</a:t>
            </a:r>
            <a:r>
              <a:rPr sz="2200" spc="-30" dirty="0">
                <a:latin typeface="Cambria"/>
                <a:cs typeface="Cambria"/>
              </a:rPr>
              <a:t>t</a:t>
            </a:r>
            <a:r>
              <a:rPr sz="2200" spc="-5" dirty="0">
                <a:latin typeface="Cambria"/>
                <a:cs typeface="Cambria"/>
              </a:rPr>
              <a:t>ed</a:t>
            </a:r>
            <a:r>
              <a:rPr sz="2200" dirty="0">
                <a:latin typeface="Cambria"/>
                <a:cs typeface="Cambria"/>
              </a:rPr>
              <a:t>	</a:t>
            </a:r>
            <a:r>
              <a:rPr sz="2200" spc="-45" dirty="0">
                <a:latin typeface="Cambria"/>
                <a:cs typeface="Cambria"/>
              </a:rPr>
              <a:t>v</a:t>
            </a:r>
            <a:r>
              <a:rPr sz="2200" spc="-10" dirty="0">
                <a:latin typeface="Cambria"/>
                <a:cs typeface="Cambria"/>
              </a:rPr>
              <a:t>alu</a:t>
            </a:r>
            <a:r>
              <a:rPr sz="2200" spc="-5" dirty="0">
                <a:latin typeface="Cambria"/>
                <a:cs typeface="Cambria"/>
              </a:rPr>
              <a:t>e</a:t>
            </a:r>
            <a:r>
              <a:rPr sz="2200" dirty="0">
                <a:latin typeface="Cambria"/>
                <a:cs typeface="Cambria"/>
              </a:rPr>
              <a:t>	</a:t>
            </a:r>
            <a:r>
              <a:rPr sz="2200" spc="-5" dirty="0">
                <a:latin typeface="Cambria"/>
                <a:cs typeface="Cambria"/>
              </a:rPr>
              <a:t>“</a:t>
            </a:r>
            <a:r>
              <a:rPr sz="2200" spc="-10" dirty="0">
                <a:latin typeface="Cambria"/>
                <a:cs typeface="Cambria"/>
              </a:rPr>
              <a:t>9</a:t>
            </a:r>
            <a:r>
              <a:rPr sz="2200" spc="-5" dirty="0">
                <a:latin typeface="Cambria"/>
                <a:cs typeface="Cambria"/>
              </a:rPr>
              <a:t>”</a:t>
            </a:r>
            <a:r>
              <a:rPr sz="2200" dirty="0">
                <a:latin typeface="Cambria"/>
                <a:cs typeface="Cambria"/>
              </a:rPr>
              <a:t>	</a:t>
            </a:r>
            <a:r>
              <a:rPr sz="2200" spc="-5" dirty="0">
                <a:latin typeface="Cambria"/>
                <a:cs typeface="Cambria"/>
              </a:rPr>
              <a:t>is</a:t>
            </a:r>
            <a:r>
              <a:rPr sz="2200" dirty="0">
                <a:latin typeface="Cambria"/>
                <a:cs typeface="Cambria"/>
              </a:rPr>
              <a:t>	</a:t>
            </a:r>
            <a:r>
              <a:rPr sz="2200" spc="-10" dirty="0">
                <a:latin typeface="Cambria"/>
                <a:cs typeface="Cambria"/>
              </a:rPr>
              <a:t>ass</a:t>
            </a:r>
            <a:r>
              <a:rPr sz="2200" spc="5" dirty="0">
                <a:latin typeface="Cambria"/>
                <a:cs typeface="Cambria"/>
              </a:rPr>
              <a:t>i</a:t>
            </a:r>
            <a:r>
              <a:rPr sz="2200" spc="-10" dirty="0">
                <a:latin typeface="Cambria"/>
                <a:cs typeface="Cambria"/>
              </a:rPr>
              <a:t>gn</a:t>
            </a:r>
            <a:r>
              <a:rPr sz="2200" spc="-15" dirty="0">
                <a:latin typeface="Cambria"/>
                <a:cs typeface="Cambria"/>
              </a:rPr>
              <a:t>e</a:t>
            </a:r>
            <a:r>
              <a:rPr sz="2200" spc="-5" dirty="0">
                <a:latin typeface="Cambria"/>
                <a:cs typeface="Cambria"/>
              </a:rPr>
              <a:t>d</a:t>
            </a:r>
            <a:r>
              <a:rPr sz="2200" dirty="0">
                <a:latin typeface="Cambria"/>
                <a:cs typeface="Cambria"/>
              </a:rPr>
              <a:t>	</a:t>
            </a:r>
            <a:r>
              <a:rPr sz="2200" spc="-30" dirty="0">
                <a:latin typeface="Cambria"/>
                <a:cs typeface="Cambria"/>
              </a:rPr>
              <a:t>t</a:t>
            </a:r>
            <a:r>
              <a:rPr sz="2200" spc="-5" dirty="0">
                <a:latin typeface="Cambria"/>
                <a:cs typeface="Cambria"/>
              </a:rPr>
              <a:t>o</a:t>
            </a:r>
            <a:r>
              <a:rPr sz="2200" dirty="0">
                <a:latin typeface="Cambria"/>
                <a:cs typeface="Cambria"/>
              </a:rPr>
              <a:t>	</a:t>
            </a:r>
            <a:r>
              <a:rPr sz="2200" spc="-10" dirty="0">
                <a:latin typeface="Cambria"/>
                <a:cs typeface="Cambria"/>
              </a:rPr>
              <a:t>the</a:t>
            </a:r>
            <a:endParaRPr sz="2200">
              <a:latin typeface="Cambria"/>
              <a:cs typeface="Cambria"/>
            </a:endParaRPr>
          </a:p>
          <a:p>
            <a:pPr marL="355600">
              <a:lnSpc>
                <a:spcPct val="100000"/>
              </a:lnSpc>
              <a:spcBef>
                <a:spcPts val="1320"/>
              </a:spcBef>
            </a:pPr>
            <a:r>
              <a:rPr sz="2200" spc="-15" dirty="0">
                <a:latin typeface="Cambria"/>
                <a:cs typeface="Cambria"/>
              </a:rPr>
              <a:t>variable</a:t>
            </a:r>
            <a:r>
              <a:rPr sz="2200" dirty="0">
                <a:latin typeface="Cambria"/>
                <a:cs typeface="Cambria"/>
              </a:rPr>
              <a:t> </a:t>
            </a:r>
            <a:r>
              <a:rPr sz="2200" spc="-65" dirty="0">
                <a:latin typeface="Cambria"/>
                <a:cs typeface="Cambria"/>
              </a:rPr>
              <a:t>“i”.</a:t>
            </a:r>
            <a:endParaRPr sz="2200">
              <a:latin typeface="Cambria"/>
              <a:cs typeface="Cambria"/>
            </a:endParaRPr>
          </a:p>
          <a:p>
            <a:pPr marL="355600" marR="5080" indent="-342900">
              <a:lnSpc>
                <a:spcPct val="150000"/>
              </a:lnSpc>
              <a:buFont typeface="Wingdings"/>
              <a:buChar char=""/>
              <a:tabLst>
                <a:tab pos="355600" algn="l"/>
              </a:tabLst>
            </a:pPr>
            <a:r>
              <a:rPr sz="2200" spc="-25" dirty="0">
                <a:latin typeface="Cambria"/>
                <a:cs typeface="Cambria"/>
              </a:rPr>
              <a:t>Above</a:t>
            </a:r>
            <a:r>
              <a:rPr sz="2200" spc="8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3</a:t>
            </a:r>
            <a:r>
              <a:rPr sz="2200" spc="6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steps</a:t>
            </a:r>
            <a:r>
              <a:rPr sz="2200" spc="80" dirty="0"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are</a:t>
            </a:r>
            <a:r>
              <a:rPr sz="2200" spc="8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continued</a:t>
            </a:r>
            <a:r>
              <a:rPr sz="2200" spc="7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until</a:t>
            </a:r>
            <a:r>
              <a:rPr sz="2200" spc="8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while</a:t>
            </a:r>
            <a:r>
              <a:rPr sz="2200" spc="7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expression</a:t>
            </a:r>
            <a:r>
              <a:rPr sz="2200" spc="9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becomes</a:t>
            </a:r>
            <a:r>
              <a:rPr sz="2200" spc="8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false </a:t>
            </a:r>
            <a:r>
              <a:rPr sz="2200" spc="-46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and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output</a:t>
            </a:r>
            <a:r>
              <a:rPr sz="2200" spc="1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is</a:t>
            </a:r>
            <a:r>
              <a:rPr sz="2200" spc="10" dirty="0"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displayed</a:t>
            </a:r>
            <a:r>
              <a:rPr sz="2200" spc="5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as</a:t>
            </a:r>
            <a:r>
              <a:rPr sz="2200" spc="1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“9</a:t>
            </a:r>
            <a:r>
              <a:rPr sz="2200" spc="-1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8</a:t>
            </a:r>
            <a:r>
              <a:rPr sz="220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7</a:t>
            </a:r>
            <a:r>
              <a:rPr sz="2200" dirty="0">
                <a:latin typeface="Cambria"/>
                <a:cs typeface="Cambria"/>
              </a:rPr>
              <a:t> </a:t>
            </a:r>
            <a:r>
              <a:rPr sz="2200" spc="-85" dirty="0">
                <a:latin typeface="Cambria"/>
                <a:cs typeface="Cambria"/>
              </a:rPr>
              <a:t>6”.</a:t>
            </a:r>
            <a:endParaRPr sz="22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SRM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549605"/>
            <a:ext cx="8383270" cy="14357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350" algn="ctr">
              <a:lnSpc>
                <a:spcPct val="100000"/>
              </a:lnSpc>
              <a:spcBef>
                <a:spcPts val="105"/>
              </a:spcBef>
            </a:pPr>
            <a:r>
              <a:rPr sz="2600" b="1" spc="-5" dirty="0">
                <a:solidFill>
                  <a:srgbClr val="C00000"/>
                </a:solidFill>
                <a:latin typeface="Perpetua"/>
                <a:cs typeface="Perpetua"/>
              </a:rPr>
              <a:t>INS</a:t>
            </a:r>
            <a:r>
              <a:rPr sz="2600" b="1" spc="-15" dirty="0">
                <a:solidFill>
                  <a:srgbClr val="C00000"/>
                </a:solidFill>
                <a:latin typeface="Perpetua"/>
                <a:cs typeface="Perpetua"/>
              </a:rPr>
              <a:t>T</a:t>
            </a:r>
            <a:r>
              <a:rPr sz="2600" b="1" spc="-5" dirty="0">
                <a:solidFill>
                  <a:srgbClr val="C00000"/>
                </a:solidFill>
                <a:latin typeface="Perpetua"/>
                <a:cs typeface="Perpetua"/>
              </a:rPr>
              <a:t>IT</a:t>
            </a:r>
            <a:r>
              <a:rPr sz="2600" b="1" spc="-10" dirty="0">
                <a:solidFill>
                  <a:srgbClr val="C00000"/>
                </a:solidFill>
                <a:latin typeface="Perpetua"/>
                <a:cs typeface="Perpetua"/>
              </a:rPr>
              <a:t>U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TE</a:t>
            </a:r>
            <a:r>
              <a:rPr sz="2600" b="1" spc="-10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Perpetua"/>
                <a:cs typeface="Perpetua"/>
              </a:rPr>
              <a:t>O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F</a:t>
            </a:r>
            <a:r>
              <a:rPr sz="2600" b="1" spc="5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SCIENCE</a:t>
            </a:r>
            <a:r>
              <a:rPr sz="2600" b="1" spc="-140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AND</a:t>
            </a:r>
            <a:r>
              <a:rPr sz="2600" b="1" spc="-310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TECHNOLOG</a:t>
            </a:r>
            <a:r>
              <a:rPr sz="2600" b="1" spc="-285" dirty="0">
                <a:solidFill>
                  <a:srgbClr val="C00000"/>
                </a:solidFill>
                <a:latin typeface="Perpetua"/>
                <a:cs typeface="Perpetua"/>
              </a:rPr>
              <a:t>Y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,</a:t>
            </a:r>
            <a:endParaRPr sz="2600">
              <a:latin typeface="Perpetua"/>
              <a:cs typeface="Perpetua"/>
            </a:endParaRPr>
          </a:p>
          <a:p>
            <a:pPr marL="7620" algn="ctr">
              <a:lnSpc>
                <a:spcPct val="100000"/>
              </a:lnSpc>
              <a:spcBef>
                <a:spcPts val="30"/>
              </a:spcBef>
            </a:pPr>
            <a:r>
              <a:rPr sz="2400" b="1" spc="-10" dirty="0">
                <a:solidFill>
                  <a:srgbClr val="C00000"/>
                </a:solidFill>
                <a:latin typeface="Perpetua"/>
                <a:cs typeface="Perpetua"/>
              </a:rPr>
              <a:t>CHENNAI.</a:t>
            </a:r>
            <a:endParaRPr sz="2400">
              <a:latin typeface="Perpetua"/>
              <a:cs typeface="Perpetua"/>
            </a:endParaRPr>
          </a:p>
          <a:p>
            <a:pPr marL="12700">
              <a:lnSpc>
                <a:spcPct val="100000"/>
              </a:lnSpc>
              <a:spcBef>
                <a:spcPts val="1705"/>
              </a:spcBef>
            </a:pPr>
            <a:r>
              <a:rPr sz="2800" b="1" spc="-5" dirty="0">
                <a:solidFill>
                  <a:srgbClr val="336600"/>
                </a:solidFill>
                <a:latin typeface="Cambria"/>
                <a:cs typeface="Cambria"/>
              </a:rPr>
              <a:t>1.</a:t>
            </a:r>
            <a:r>
              <a:rPr sz="2800" b="1" spc="-15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spc="-5" dirty="0">
                <a:solidFill>
                  <a:srgbClr val="336600"/>
                </a:solidFill>
                <a:latin typeface="Cambria"/>
                <a:cs typeface="Cambria"/>
              </a:rPr>
              <a:t>2</a:t>
            </a:r>
            <a:r>
              <a:rPr sz="2800" b="1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spc="-10" dirty="0">
                <a:solidFill>
                  <a:srgbClr val="336600"/>
                </a:solidFill>
                <a:latin typeface="Cambria"/>
                <a:cs typeface="Cambria"/>
              </a:rPr>
              <a:t>Problem</a:t>
            </a:r>
            <a:r>
              <a:rPr sz="2800" b="1" spc="-25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spc="-10" dirty="0">
                <a:solidFill>
                  <a:srgbClr val="336600"/>
                </a:solidFill>
                <a:latin typeface="Cambria"/>
                <a:cs typeface="Cambria"/>
              </a:rPr>
              <a:t>Solving</a:t>
            </a:r>
            <a:r>
              <a:rPr sz="2800" b="1" spc="-20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spc="-15" dirty="0">
                <a:solidFill>
                  <a:srgbClr val="336600"/>
                </a:solidFill>
                <a:latin typeface="Cambria"/>
                <a:cs typeface="Cambria"/>
              </a:rPr>
              <a:t>through</a:t>
            </a:r>
            <a:r>
              <a:rPr sz="2800" b="1" spc="10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spc="-15" dirty="0">
                <a:solidFill>
                  <a:srgbClr val="336600"/>
                </a:solidFill>
                <a:latin typeface="Cambria"/>
                <a:cs typeface="Cambria"/>
              </a:rPr>
              <a:t>Programming</a:t>
            </a:r>
            <a:r>
              <a:rPr sz="2800" b="1" spc="-20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spc="-15" dirty="0">
                <a:solidFill>
                  <a:srgbClr val="336600"/>
                </a:solidFill>
                <a:latin typeface="Cambria"/>
                <a:cs typeface="Cambria"/>
              </a:rPr>
              <a:t>Contd…</a:t>
            </a:r>
            <a:endParaRPr sz="28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5326" y="188607"/>
            <a:ext cx="1040815" cy="106765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2346" y="2110206"/>
            <a:ext cx="8610092" cy="4488688"/>
          </a:xfrm>
          <a:prstGeom prst="rect">
            <a:avLst/>
          </a:prstGeom>
        </p:spPr>
      </p:pic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SRM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5326" y="188607"/>
            <a:ext cx="1040815" cy="106765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83540" y="549605"/>
            <a:ext cx="8225155" cy="60248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4465" algn="ctr">
              <a:lnSpc>
                <a:spcPct val="100000"/>
              </a:lnSpc>
              <a:spcBef>
                <a:spcPts val="105"/>
              </a:spcBef>
            </a:pPr>
            <a:r>
              <a:rPr sz="2600" b="1" spc="-5" dirty="0">
                <a:solidFill>
                  <a:srgbClr val="C00000"/>
                </a:solidFill>
                <a:latin typeface="Perpetua"/>
                <a:cs typeface="Perpetua"/>
              </a:rPr>
              <a:t>INS</a:t>
            </a:r>
            <a:r>
              <a:rPr sz="2600" b="1" spc="-15" dirty="0">
                <a:solidFill>
                  <a:srgbClr val="C00000"/>
                </a:solidFill>
                <a:latin typeface="Perpetua"/>
                <a:cs typeface="Perpetua"/>
              </a:rPr>
              <a:t>T</a:t>
            </a:r>
            <a:r>
              <a:rPr sz="2600" b="1" spc="-5" dirty="0">
                <a:solidFill>
                  <a:srgbClr val="C00000"/>
                </a:solidFill>
                <a:latin typeface="Perpetua"/>
                <a:cs typeface="Perpetua"/>
              </a:rPr>
              <a:t>IT</a:t>
            </a:r>
            <a:r>
              <a:rPr sz="2600" b="1" spc="-10" dirty="0">
                <a:solidFill>
                  <a:srgbClr val="C00000"/>
                </a:solidFill>
                <a:latin typeface="Perpetua"/>
                <a:cs typeface="Perpetua"/>
              </a:rPr>
              <a:t>U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TE</a:t>
            </a:r>
            <a:r>
              <a:rPr sz="2600" b="1" spc="-10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Perpetua"/>
                <a:cs typeface="Perpetua"/>
              </a:rPr>
              <a:t>O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F</a:t>
            </a:r>
            <a:r>
              <a:rPr sz="2600" b="1" spc="5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SCIENCE</a:t>
            </a:r>
            <a:r>
              <a:rPr sz="2600" b="1" spc="-140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AND</a:t>
            </a:r>
            <a:r>
              <a:rPr sz="2600" b="1" spc="-310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TECHNOLOG</a:t>
            </a:r>
            <a:r>
              <a:rPr sz="2600" b="1" spc="-285" dirty="0">
                <a:solidFill>
                  <a:srgbClr val="C00000"/>
                </a:solidFill>
                <a:latin typeface="Perpetua"/>
                <a:cs typeface="Perpetua"/>
              </a:rPr>
              <a:t>Y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,</a:t>
            </a:r>
            <a:endParaRPr sz="2600">
              <a:latin typeface="Perpetua"/>
              <a:cs typeface="Perpetua"/>
            </a:endParaRPr>
          </a:p>
          <a:p>
            <a:pPr marL="165735" algn="ctr">
              <a:lnSpc>
                <a:spcPct val="100000"/>
              </a:lnSpc>
              <a:spcBef>
                <a:spcPts val="30"/>
              </a:spcBef>
            </a:pPr>
            <a:r>
              <a:rPr sz="2400" b="1" spc="-10" dirty="0">
                <a:solidFill>
                  <a:srgbClr val="C00000"/>
                </a:solidFill>
                <a:latin typeface="Perpetua"/>
                <a:cs typeface="Perpetua"/>
              </a:rPr>
              <a:t>CHENNAI.</a:t>
            </a:r>
            <a:endParaRPr sz="2400">
              <a:latin typeface="Perpetua"/>
              <a:cs typeface="Perpetua"/>
            </a:endParaRPr>
          </a:p>
          <a:p>
            <a:pPr marL="12700">
              <a:lnSpc>
                <a:spcPct val="100000"/>
              </a:lnSpc>
              <a:spcBef>
                <a:spcPts val="1735"/>
              </a:spcBef>
            </a:pPr>
            <a:r>
              <a:rPr sz="2800" b="1" spc="-5" dirty="0">
                <a:solidFill>
                  <a:srgbClr val="336600"/>
                </a:solidFill>
                <a:latin typeface="Cambria"/>
                <a:cs typeface="Cambria"/>
              </a:rPr>
              <a:t>1. 15</a:t>
            </a:r>
            <a:r>
              <a:rPr sz="2800" b="1" spc="-10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spc="-15" dirty="0">
                <a:solidFill>
                  <a:srgbClr val="336600"/>
                </a:solidFill>
                <a:latin typeface="Cambria"/>
                <a:cs typeface="Cambria"/>
              </a:rPr>
              <a:t>Operators </a:t>
            </a:r>
            <a:r>
              <a:rPr sz="2800" b="1" spc="-5" dirty="0">
                <a:solidFill>
                  <a:srgbClr val="336600"/>
                </a:solidFill>
                <a:latin typeface="Cambria"/>
                <a:cs typeface="Cambria"/>
              </a:rPr>
              <a:t>in</a:t>
            </a:r>
            <a:r>
              <a:rPr sz="2800" b="1" spc="-20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spc="-5" dirty="0">
                <a:solidFill>
                  <a:srgbClr val="336600"/>
                </a:solidFill>
                <a:latin typeface="Cambria"/>
                <a:cs typeface="Cambria"/>
              </a:rPr>
              <a:t>C </a:t>
            </a:r>
            <a:r>
              <a:rPr sz="2800" b="1" spc="-15" dirty="0">
                <a:solidFill>
                  <a:srgbClr val="336600"/>
                </a:solidFill>
                <a:latin typeface="Cambria"/>
                <a:cs typeface="Cambria"/>
              </a:rPr>
              <a:t>Contd…</a:t>
            </a:r>
            <a:endParaRPr sz="2800">
              <a:latin typeface="Cambria"/>
              <a:cs typeface="Cambria"/>
            </a:endParaRPr>
          </a:p>
          <a:p>
            <a:pPr marL="469900" indent="-457834">
              <a:lnSpc>
                <a:spcPct val="100000"/>
              </a:lnSpc>
              <a:spcBef>
                <a:spcPts val="1780"/>
              </a:spcBef>
              <a:buAutoNum type="alphaLcParenR" startAt="2"/>
              <a:tabLst>
                <a:tab pos="469900" algn="l"/>
                <a:tab pos="470534" algn="l"/>
              </a:tabLst>
            </a:pPr>
            <a:r>
              <a:rPr sz="2200" b="1" spc="-10" dirty="0">
                <a:solidFill>
                  <a:srgbClr val="C00000"/>
                </a:solidFill>
                <a:latin typeface="Cambria"/>
                <a:cs typeface="Cambria"/>
              </a:rPr>
              <a:t>Comma</a:t>
            </a:r>
            <a:r>
              <a:rPr sz="2200" b="1" spc="-2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b="1" spc="-15" dirty="0">
                <a:solidFill>
                  <a:srgbClr val="C00000"/>
                </a:solidFill>
                <a:latin typeface="Cambria"/>
                <a:cs typeface="Cambria"/>
              </a:rPr>
              <a:t>Operator</a:t>
            </a:r>
            <a:endParaRPr sz="2200">
              <a:latin typeface="Cambria"/>
              <a:cs typeface="Cambria"/>
            </a:endParaRPr>
          </a:p>
          <a:p>
            <a:pPr marL="927100" marR="7620" lvl="1" indent="-457200">
              <a:lnSpc>
                <a:spcPct val="150000"/>
              </a:lnSpc>
              <a:buFont typeface="Wingdings"/>
              <a:buChar char=""/>
              <a:tabLst>
                <a:tab pos="927100" algn="l"/>
                <a:tab pos="927735" algn="l"/>
              </a:tabLst>
            </a:pPr>
            <a:r>
              <a:rPr sz="2200" spc="-10" dirty="0">
                <a:latin typeface="Cambria"/>
                <a:cs typeface="Cambria"/>
              </a:rPr>
              <a:t>Special</a:t>
            </a:r>
            <a:r>
              <a:rPr sz="2200" spc="14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operator</a:t>
            </a:r>
            <a:r>
              <a:rPr sz="2200" spc="14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which</a:t>
            </a:r>
            <a:r>
              <a:rPr sz="2200" spc="15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separates</a:t>
            </a:r>
            <a:r>
              <a:rPr sz="2200" spc="16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the</a:t>
            </a:r>
            <a:r>
              <a:rPr sz="2200" spc="14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declaration</a:t>
            </a:r>
            <a:r>
              <a:rPr sz="2200" spc="15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of</a:t>
            </a:r>
            <a:r>
              <a:rPr sz="2200" spc="12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multiple </a:t>
            </a:r>
            <a:r>
              <a:rPr sz="2200" spc="-470" dirty="0"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variables</a:t>
            </a:r>
            <a:endParaRPr sz="2200">
              <a:latin typeface="Cambria"/>
              <a:cs typeface="Cambria"/>
            </a:endParaRPr>
          </a:p>
          <a:p>
            <a:pPr marL="927100" lvl="1" indent="-457834">
              <a:lnSpc>
                <a:spcPct val="100000"/>
              </a:lnSpc>
              <a:spcBef>
                <a:spcPts val="1325"/>
              </a:spcBef>
              <a:buFont typeface="Wingdings"/>
              <a:buChar char=""/>
              <a:tabLst>
                <a:tab pos="927100" algn="l"/>
                <a:tab pos="927735" algn="l"/>
              </a:tabLst>
            </a:pPr>
            <a:r>
              <a:rPr sz="2200" spc="-5" dirty="0">
                <a:latin typeface="Cambria"/>
                <a:cs typeface="Cambria"/>
              </a:rPr>
              <a:t>Has</a:t>
            </a:r>
            <a:r>
              <a:rPr sz="2200" spc="9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Lowest</a:t>
            </a:r>
            <a:r>
              <a:rPr sz="2200" spc="10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Precedence</a:t>
            </a:r>
            <a:r>
              <a:rPr sz="2200" spc="85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i.e</a:t>
            </a:r>
            <a:r>
              <a:rPr sz="2200" spc="80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it</a:t>
            </a:r>
            <a:r>
              <a:rPr sz="2200" spc="80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is</a:t>
            </a:r>
            <a:r>
              <a:rPr sz="2200" spc="9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having</a:t>
            </a:r>
            <a:r>
              <a:rPr sz="2200" spc="9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lowest</a:t>
            </a:r>
            <a:r>
              <a:rPr sz="2200" spc="9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priority</a:t>
            </a:r>
            <a:r>
              <a:rPr sz="2200" spc="9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so</a:t>
            </a:r>
            <a:r>
              <a:rPr sz="2200" spc="90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it</a:t>
            </a:r>
            <a:r>
              <a:rPr sz="2200" spc="95" dirty="0">
                <a:latin typeface="Cambria"/>
                <a:cs typeface="Cambria"/>
              </a:rPr>
              <a:t> </a:t>
            </a:r>
            <a:r>
              <a:rPr sz="2200" spc="5" dirty="0">
                <a:latin typeface="Cambria"/>
                <a:cs typeface="Cambria"/>
              </a:rPr>
              <a:t>is</a:t>
            </a:r>
            <a:endParaRPr sz="2200">
              <a:latin typeface="Cambria"/>
              <a:cs typeface="Cambria"/>
            </a:endParaRPr>
          </a:p>
          <a:p>
            <a:pPr marL="927100">
              <a:lnSpc>
                <a:spcPct val="100000"/>
              </a:lnSpc>
              <a:spcBef>
                <a:spcPts val="1320"/>
              </a:spcBef>
            </a:pPr>
            <a:r>
              <a:rPr sz="2200" spc="-20" dirty="0">
                <a:latin typeface="Cambria"/>
                <a:cs typeface="Cambria"/>
              </a:rPr>
              <a:t>evaluated</a:t>
            </a:r>
            <a:r>
              <a:rPr sz="2200" spc="4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at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last</a:t>
            </a:r>
            <a:endParaRPr sz="2200">
              <a:latin typeface="Cambria"/>
              <a:cs typeface="Cambria"/>
            </a:endParaRPr>
          </a:p>
          <a:p>
            <a:pPr marL="927100" lvl="1" indent="-457834">
              <a:lnSpc>
                <a:spcPct val="100000"/>
              </a:lnSpc>
              <a:spcBef>
                <a:spcPts val="1320"/>
              </a:spcBef>
              <a:buFont typeface="Wingdings"/>
              <a:buChar char=""/>
              <a:tabLst>
                <a:tab pos="927100" algn="l"/>
                <a:tab pos="927735" algn="l"/>
              </a:tabLst>
            </a:pPr>
            <a:r>
              <a:rPr sz="2200" spc="-10" dirty="0">
                <a:latin typeface="Cambria"/>
                <a:cs typeface="Cambria"/>
              </a:rPr>
              <a:t>Returns</a:t>
            </a:r>
            <a:r>
              <a:rPr sz="2200" spc="36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the</a:t>
            </a:r>
            <a:r>
              <a:rPr sz="2200" spc="385" dirty="0"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value</a:t>
            </a:r>
            <a:r>
              <a:rPr sz="2200" spc="355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of</a:t>
            </a:r>
            <a:r>
              <a:rPr sz="2200" spc="36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the</a:t>
            </a:r>
            <a:r>
              <a:rPr sz="2200" spc="37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rightmost</a:t>
            </a:r>
            <a:r>
              <a:rPr sz="2200" spc="37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operand</a:t>
            </a:r>
            <a:r>
              <a:rPr sz="2200" spc="37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when</a:t>
            </a:r>
            <a:r>
              <a:rPr sz="2200" spc="36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multiple</a:t>
            </a:r>
            <a:endParaRPr sz="2200">
              <a:latin typeface="Cambria"/>
              <a:cs typeface="Cambria"/>
            </a:endParaRPr>
          </a:p>
          <a:p>
            <a:pPr marL="927100">
              <a:lnSpc>
                <a:spcPct val="100000"/>
              </a:lnSpc>
              <a:spcBef>
                <a:spcPts val="1320"/>
              </a:spcBef>
            </a:pPr>
            <a:r>
              <a:rPr sz="2200" spc="-5" dirty="0">
                <a:latin typeface="Cambria"/>
                <a:cs typeface="Cambria"/>
              </a:rPr>
              <a:t>comma </a:t>
            </a:r>
            <a:r>
              <a:rPr sz="2200" spc="-10" dirty="0">
                <a:latin typeface="Cambria"/>
                <a:cs typeface="Cambria"/>
              </a:rPr>
              <a:t>operators</a:t>
            </a:r>
            <a:r>
              <a:rPr sz="2200" spc="30" dirty="0">
                <a:latin typeface="Cambria"/>
                <a:cs typeface="Cambria"/>
              </a:rPr>
              <a:t> </a:t>
            </a:r>
            <a:r>
              <a:rPr sz="2200" spc="-20" dirty="0">
                <a:latin typeface="Cambria"/>
                <a:cs typeface="Cambria"/>
              </a:rPr>
              <a:t>are</a:t>
            </a:r>
            <a:r>
              <a:rPr sz="2200" spc="1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used</a:t>
            </a:r>
            <a:r>
              <a:rPr sz="2200" spc="1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inside</a:t>
            </a:r>
            <a:r>
              <a:rPr sz="220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an</a:t>
            </a:r>
            <a:r>
              <a:rPr sz="2200" spc="1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expression</a:t>
            </a:r>
            <a:endParaRPr sz="2200">
              <a:latin typeface="Cambria"/>
              <a:cs typeface="Cambria"/>
            </a:endParaRPr>
          </a:p>
          <a:p>
            <a:pPr marL="927100" marR="5080" lvl="1" indent="-457200">
              <a:lnSpc>
                <a:spcPct val="150000"/>
              </a:lnSpc>
              <a:buFont typeface="Wingdings"/>
              <a:buChar char=""/>
              <a:tabLst>
                <a:tab pos="927100" algn="l"/>
                <a:tab pos="927735" algn="l"/>
                <a:tab pos="3108325" algn="l"/>
              </a:tabLst>
            </a:pPr>
            <a:r>
              <a:rPr sz="2200" spc="-10" dirty="0">
                <a:latin typeface="Cambria"/>
                <a:cs typeface="Cambria"/>
              </a:rPr>
              <a:t>Acts</a:t>
            </a:r>
            <a:r>
              <a:rPr sz="2200" spc="190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as</a:t>
            </a:r>
            <a:r>
              <a:rPr sz="2200" spc="17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Operator	</a:t>
            </a:r>
            <a:r>
              <a:rPr sz="2200" spc="-5" dirty="0">
                <a:latin typeface="Cambria"/>
                <a:cs typeface="Cambria"/>
              </a:rPr>
              <a:t>in</a:t>
            </a:r>
            <a:r>
              <a:rPr sz="2200" spc="160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an</a:t>
            </a:r>
            <a:r>
              <a:rPr sz="2200" spc="16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Expression</a:t>
            </a:r>
            <a:r>
              <a:rPr sz="2200" spc="17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and</a:t>
            </a:r>
            <a:r>
              <a:rPr sz="2200" spc="165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as</a:t>
            </a:r>
            <a:r>
              <a:rPr sz="2200" spc="16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a</a:t>
            </a:r>
            <a:r>
              <a:rPr sz="2200" spc="16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Separator</a:t>
            </a:r>
            <a:r>
              <a:rPr sz="2200" spc="17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while </a:t>
            </a:r>
            <a:r>
              <a:rPr sz="2200" spc="-47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Declaring</a:t>
            </a:r>
            <a:r>
              <a:rPr sz="2200" spc="20" dirty="0">
                <a:latin typeface="Cambria"/>
                <a:cs typeface="Cambria"/>
              </a:rPr>
              <a:t> </a:t>
            </a:r>
            <a:r>
              <a:rPr sz="2200" spc="-25" dirty="0">
                <a:latin typeface="Cambria"/>
                <a:cs typeface="Cambria"/>
              </a:rPr>
              <a:t>Variables</a:t>
            </a:r>
            <a:endParaRPr sz="22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SRM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5326" y="188607"/>
            <a:ext cx="1040815" cy="106765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83540" y="549605"/>
            <a:ext cx="7350759" cy="20008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38860" algn="ctr">
              <a:lnSpc>
                <a:spcPct val="100000"/>
              </a:lnSpc>
              <a:spcBef>
                <a:spcPts val="105"/>
              </a:spcBef>
            </a:pPr>
            <a:r>
              <a:rPr sz="2600" b="1" spc="-5" dirty="0">
                <a:solidFill>
                  <a:srgbClr val="C00000"/>
                </a:solidFill>
                <a:latin typeface="Perpetua"/>
                <a:cs typeface="Perpetua"/>
              </a:rPr>
              <a:t>INS</a:t>
            </a:r>
            <a:r>
              <a:rPr sz="2600" b="1" spc="-15" dirty="0">
                <a:solidFill>
                  <a:srgbClr val="C00000"/>
                </a:solidFill>
                <a:latin typeface="Perpetua"/>
                <a:cs typeface="Perpetua"/>
              </a:rPr>
              <a:t>T</a:t>
            </a:r>
            <a:r>
              <a:rPr sz="2600" b="1" spc="-5" dirty="0">
                <a:solidFill>
                  <a:srgbClr val="C00000"/>
                </a:solidFill>
                <a:latin typeface="Perpetua"/>
                <a:cs typeface="Perpetua"/>
              </a:rPr>
              <a:t>IT</a:t>
            </a:r>
            <a:r>
              <a:rPr sz="2600" b="1" spc="-10" dirty="0">
                <a:solidFill>
                  <a:srgbClr val="C00000"/>
                </a:solidFill>
                <a:latin typeface="Perpetua"/>
                <a:cs typeface="Perpetua"/>
              </a:rPr>
              <a:t>U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TE</a:t>
            </a:r>
            <a:r>
              <a:rPr sz="2600" b="1" spc="-10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Perpetua"/>
                <a:cs typeface="Perpetua"/>
              </a:rPr>
              <a:t>O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F</a:t>
            </a:r>
            <a:r>
              <a:rPr sz="2600" b="1" spc="5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SCIENCE</a:t>
            </a:r>
            <a:r>
              <a:rPr sz="2600" b="1" spc="-140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AND</a:t>
            </a:r>
            <a:r>
              <a:rPr sz="2600" b="1" spc="-310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TECHNOLOG</a:t>
            </a:r>
            <a:r>
              <a:rPr sz="2600" b="1" spc="-285" dirty="0">
                <a:solidFill>
                  <a:srgbClr val="C00000"/>
                </a:solidFill>
                <a:latin typeface="Perpetua"/>
                <a:cs typeface="Perpetua"/>
              </a:rPr>
              <a:t>Y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,</a:t>
            </a:r>
            <a:endParaRPr sz="2600">
              <a:latin typeface="Perpetua"/>
              <a:cs typeface="Perpetua"/>
            </a:endParaRPr>
          </a:p>
          <a:p>
            <a:pPr marL="1039494" algn="ctr">
              <a:lnSpc>
                <a:spcPct val="100000"/>
              </a:lnSpc>
              <a:spcBef>
                <a:spcPts val="30"/>
              </a:spcBef>
            </a:pPr>
            <a:r>
              <a:rPr sz="2400" b="1" spc="-10" dirty="0">
                <a:solidFill>
                  <a:srgbClr val="C00000"/>
                </a:solidFill>
                <a:latin typeface="Perpetua"/>
                <a:cs typeface="Perpetua"/>
              </a:rPr>
              <a:t>CHENNAI.</a:t>
            </a:r>
            <a:endParaRPr sz="2400">
              <a:latin typeface="Perpetua"/>
              <a:cs typeface="Perpetua"/>
            </a:endParaRPr>
          </a:p>
          <a:p>
            <a:pPr marL="12700">
              <a:lnSpc>
                <a:spcPct val="100000"/>
              </a:lnSpc>
              <a:spcBef>
                <a:spcPts val="1735"/>
              </a:spcBef>
            </a:pPr>
            <a:r>
              <a:rPr sz="2800" b="1" spc="-5" dirty="0">
                <a:solidFill>
                  <a:srgbClr val="336600"/>
                </a:solidFill>
                <a:latin typeface="Cambria"/>
                <a:cs typeface="Cambria"/>
              </a:rPr>
              <a:t>1. 15</a:t>
            </a:r>
            <a:r>
              <a:rPr sz="2800" b="1" spc="-10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spc="-15" dirty="0">
                <a:solidFill>
                  <a:srgbClr val="336600"/>
                </a:solidFill>
                <a:latin typeface="Cambria"/>
                <a:cs typeface="Cambria"/>
              </a:rPr>
              <a:t>Operators </a:t>
            </a:r>
            <a:r>
              <a:rPr sz="2800" b="1" spc="-5" dirty="0">
                <a:solidFill>
                  <a:srgbClr val="336600"/>
                </a:solidFill>
                <a:latin typeface="Cambria"/>
                <a:cs typeface="Cambria"/>
              </a:rPr>
              <a:t>in</a:t>
            </a:r>
            <a:r>
              <a:rPr sz="2800" b="1" spc="-20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spc="-5" dirty="0">
                <a:solidFill>
                  <a:srgbClr val="336600"/>
                </a:solidFill>
                <a:latin typeface="Cambria"/>
                <a:cs typeface="Cambria"/>
              </a:rPr>
              <a:t>C </a:t>
            </a:r>
            <a:r>
              <a:rPr sz="2800" b="1" spc="-15" dirty="0">
                <a:solidFill>
                  <a:srgbClr val="336600"/>
                </a:solidFill>
                <a:latin typeface="Cambria"/>
                <a:cs typeface="Cambria"/>
              </a:rPr>
              <a:t>Contd…</a:t>
            </a:r>
            <a:endParaRPr sz="28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780"/>
              </a:spcBef>
              <a:tabLst>
                <a:tab pos="469900" algn="l"/>
              </a:tabLst>
            </a:pPr>
            <a:r>
              <a:rPr sz="2200" b="1" spc="-5" dirty="0">
                <a:solidFill>
                  <a:srgbClr val="C00000"/>
                </a:solidFill>
                <a:latin typeface="Cambria"/>
                <a:cs typeface="Cambria"/>
              </a:rPr>
              <a:t>b)	</a:t>
            </a:r>
            <a:r>
              <a:rPr sz="2200" b="1" spc="-10" dirty="0">
                <a:solidFill>
                  <a:srgbClr val="C00000"/>
                </a:solidFill>
                <a:latin typeface="Cambria"/>
                <a:cs typeface="Cambria"/>
              </a:rPr>
              <a:t>Comma</a:t>
            </a:r>
            <a:r>
              <a:rPr sz="2200" b="1" spc="-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b="1" spc="-15" dirty="0">
                <a:solidFill>
                  <a:srgbClr val="C00000"/>
                </a:solidFill>
                <a:latin typeface="Cambria"/>
                <a:cs typeface="Cambria"/>
              </a:rPr>
              <a:t>Operator</a:t>
            </a:r>
            <a:r>
              <a:rPr sz="2200" b="1" spc="-2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b="1" spc="-15" dirty="0">
                <a:solidFill>
                  <a:srgbClr val="C00000"/>
                </a:solidFill>
                <a:latin typeface="Cambria"/>
                <a:cs typeface="Cambria"/>
              </a:rPr>
              <a:t>Contd…</a:t>
            </a:r>
            <a:endParaRPr sz="22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35657" y="2719412"/>
            <a:ext cx="4680585" cy="387794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00"/>
              </a:spcBef>
            </a:pPr>
            <a:r>
              <a:rPr sz="2200" spc="-5" dirty="0">
                <a:latin typeface="Cambria"/>
                <a:cs typeface="Cambria"/>
              </a:rPr>
              <a:t>#include&lt;stdio.h&gt;</a:t>
            </a:r>
            <a:endParaRPr sz="2200">
              <a:latin typeface="Cambria"/>
              <a:cs typeface="Cambria"/>
            </a:endParaRPr>
          </a:p>
          <a:p>
            <a:pPr marL="91440">
              <a:lnSpc>
                <a:spcPct val="100000"/>
              </a:lnSpc>
              <a:spcBef>
                <a:spcPts val="1200"/>
              </a:spcBef>
            </a:pPr>
            <a:r>
              <a:rPr sz="2200" spc="-5" dirty="0">
                <a:latin typeface="Cambria"/>
                <a:cs typeface="Cambria"/>
              </a:rPr>
              <a:t>int</a:t>
            </a:r>
            <a:r>
              <a:rPr sz="2200" spc="46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main(</a:t>
            </a:r>
            <a:r>
              <a:rPr sz="2200" spc="-5" dirty="0">
                <a:latin typeface="Cambria"/>
                <a:cs typeface="Cambria"/>
              </a:rPr>
              <a:t> )</a:t>
            </a:r>
            <a:endParaRPr sz="2200">
              <a:latin typeface="Cambria"/>
              <a:cs typeface="Cambria"/>
            </a:endParaRPr>
          </a:p>
          <a:p>
            <a:pPr marL="91440">
              <a:lnSpc>
                <a:spcPct val="100000"/>
              </a:lnSpc>
              <a:spcBef>
                <a:spcPts val="1200"/>
              </a:spcBef>
            </a:pPr>
            <a:r>
              <a:rPr sz="2200" spc="-5" dirty="0">
                <a:latin typeface="Cambria"/>
                <a:cs typeface="Cambria"/>
              </a:rPr>
              <a:t>{</a:t>
            </a:r>
            <a:endParaRPr sz="2200">
              <a:latin typeface="Cambria"/>
              <a:cs typeface="Cambria"/>
            </a:endParaRPr>
          </a:p>
          <a:p>
            <a:pPr marL="91440" marR="2869565">
              <a:lnSpc>
                <a:spcPct val="145500"/>
              </a:lnSpc>
            </a:pPr>
            <a:r>
              <a:rPr sz="2200" spc="-5" dirty="0">
                <a:latin typeface="Cambria"/>
                <a:cs typeface="Cambria"/>
              </a:rPr>
              <a:t>int</a:t>
            </a:r>
            <a:r>
              <a:rPr sz="220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i,</a:t>
            </a:r>
            <a:r>
              <a:rPr sz="2200" spc="47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j; </a:t>
            </a:r>
            <a:r>
              <a:rPr sz="220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i=(j=10,</a:t>
            </a:r>
            <a:r>
              <a:rPr sz="2200" spc="-5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j+20);</a:t>
            </a:r>
            <a:endParaRPr sz="2200">
              <a:latin typeface="Cambria"/>
              <a:cs typeface="Cambria"/>
            </a:endParaRPr>
          </a:p>
          <a:p>
            <a:pPr marL="91440">
              <a:lnSpc>
                <a:spcPct val="100000"/>
              </a:lnSpc>
              <a:spcBef>
                <a:spcPts val="1200"/>
              </a:spcBef>
            </a:pPr>
            <a:r>
              <a:rPr sz="2200" spc="-5" dirty="0">
                <a:latin typeface="Cambria"/>
                <a:cs typeface="Cambria"/>
              </a:rPr>
              <a:t>printf(“i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=</a:t>
            </a:r>
            <a:r>
              <a:rPr sz="2200" spc="-10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%d\n</a:t>
            </a:r>
            <a:r>
              <a:rPr sz="2200" spc="-5" dirty="0">
                <a:latin typeface="Cambria"/>
                <a:cs typeface="Cambria"/>
              </a:rPr>
              <a:t> j =</a:t>
            </a:r>
            <a:r>
              <a:rPr sz="2200" spc="-10" dirty="0"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%d\n”</a:t>
            </a:r>
            <a:r>
              <a:rPr sz="2200" spc="-1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,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i,j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);</a:t>
            </a:r>
            <a:endParaRPr sz="2200">
              <a:latin typeface="Cambria"/>
              <a:cs typeface="Cambria"/>
            </a:endParaRPr>
          </a:p>
          <a:p>
            <a:pPr marL="91440">
              <a:lnSpc>
                <a:spcPct val="100000"/>
              </a:lnSpc>
              <a:spcBef>
                <a:spcPts val="1205"/>
              </a:spcBef>
            </a:pPr>
            <a:r>
              <a:rPr sz="2200" spc="-10" dirty="0">
                <a:latin typeface="Cambria"/>
                <a:cs typeface="Cambria"/>
              </a:rPr>
              <a:t>return</a:t>
            </a:r>
            <a:r>
              <a:rPr sz="2200" spc="-2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0;</a:t>
            </a:r>
            <a:endParaRPr sz="2200">
              <a:latin typeface="Cambria"/>
              <a:cs typeface="Cambria"/>
            </a:endParaRPr>
          </a:p>
          <a:p>
            <a:pPr marL="91440">
              <a:lnSpc>
                <a:spcPct val="100000"/>
              </a:lnSpc>
              <a:spcBef>
                <a:spcPts val="1200"/>
              </a:spcBef>
            </a:pPr>
            <a:r>
              <a:rPr sz="2200" spc="-5" dirty="0">
                <a:latin typeface="Cambria"/>
                <a:cs typeface="Cambria"/>
              </a:rPr>
              <a:t>}</a:t>
            </a:r>
            <a:endParaRPr sz="22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SRM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5326" y="188607"/>
            <a:ext cx="1040815" cy="106765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83540" y="549605"/>
            <a:ext cx="8223250" cy="40125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7005" algn="ctr">
              <a:lnSpc>
                <a:spcPct val="100000"/>
              </a:lnSpc>
              <a:spcBef>
                <a:spcPts val="105"/>
              </a:spcBef>
            </a:pPr>
            <a:r>
              <a:rPr sz="2600" b="1" spc="-5" dirty="0">
                <a:solidFill>
                  <a:srgbClr val="C00000"/>
                </a:solidFill>
                <a:latin typeface="Perpetua"/>
                <a:cs typeface="Perpetua"/>
              </a:rPr>
              <a:t>INS</a:t>
            </a:r>
            <a:r>
              <a:rPr sz="2600" b="1" spc="-15" dirty="0">
                <a:solidFill>
                  <a:srgbClr val="C00000"/>
                </a:solidFill>
                <a:latin typeface="Perpetua"/>
                <a:cs typeface="Perpetua"/>
              </a:rPr>
              <a:t>T</a:t>
            </a:r>
            <a:r>
              <a:rPr sz="2600" b="1" spc="-5" dirty="0">
                <a:solidFill>
                  <a:srgbClr val="C00000"/>
                </a:solidFill>
                <a:latin typeface="Perpetua"/>
                <a:cs typeface="Perpetua"/>
              </a:rPr>
              <a:t>IT</a:t>
            </a:r>
            <a:r>
              <a:rPr sz="2600" b="1" spc="-10" dirty="0">
                <a:solidFill>
                  <a:srgbClr val="C00000"/>
                </a:solidFill>
                <a:latin typeface="Perpetua"/>
                <a:cs typeface="Perpetua"/>
              </a:rPr>
              <a:t>U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TE</a:t>
            </a:r>
            <a:r>
              <a:rPr sz="2600" b="1" spc="-10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Perpetua"/>
                <a:cs typeface="Perpetua"/>
              </a:rPr>
              <a:t>O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F</a:t>
            </a:r>
            <a:r>
              <a:rPr sz="2600" b="1" spc="5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SCIENCE</a:t>
            </a:r>
            <a:r>
              <a:rPr sz="2600" b="1" spc="-140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AND</a:t>
            </a:r>
            <a:r>
              <a:rPr sz="2600" b="1" spc="-310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TECHNOLOG</a:t>
            </a:r>
            <a:r>
              <a:rPr sz="2600" b="1" spc="-285" dirty="0">
                <a:solidFill>
                  <a:srgbClr val="C00000"/>
                </a:solidFill>
                <a:latin typeface="Perpetua"/>
                <a:cs typeface="Perpetua"/>
              </a:rPr>
              <a:t>Y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,</a:t>
            </a:r>
            <a:endParaRPr sz="2600">
              <a:latin typeface="Perpetua"/>
              <a:cs typeface="Perpetua"/>
            </a:endParaRPr>
          </a:p>
          <a:p>
            <a:pPr marL="167640" algn="ctr">
              <a:lnSpc>
                <a:spcPct val="100000"/>
              </a:lnSpc>
              <a:spcBef>
                <a:spcPts val="30"/>
              </a:spcBef>
            </a:pPr>
            <a:r>
              <a:rPr sz="2400" b="1" spc="-10" dirty="0">
                <a:solidFill>
                  <a:srgbClr val="C00000"/>
                </a:solidFill>
                <a:latin typeface="Perpetua"/>
                <a:cs typeface="Perpetua"/>
              </a:rPr>
              <a:t>CHENNAI.</a:t>
            </a:r>
            <a:endParaRPr sz="2400">
              <a:latin typeface="Perpetua"/>
              <a:cs typeface="Perpetua"/>
            </a:endParaRPr>
          </a:p>
          <a:p>
            <a:pPr marL="12700">
              <a:lnSpc>
                <a:spcPct val="100000"/>
              </a:lnSpc>
              <a:spcBef>
                <a:spcPts val="1735"/>
              </a:spcBef>
            </a:pPr>
            <a:r>
              <a:rPr sz="2800" b="1" spc="-5" dirty="0">
                <a:solidFill>
                  <a:srgbClr val="336600"/>
                </a:solidFill>
                <a:latin typeface="Cambria"/>
                <a:cs typeface="Cambria"/>
              </a:rPr>
              <a:t>1. 15</a:t>
            </a:r>
            <a:r>
              <a:rPr sz="2800" b="1" spc="-10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spc="-15" dirty="0">
                <a:solidFill>
                  <a:srgbClr val="336600"/>
                </a:solidFill>
                <a:latin typeface="Cambria"/>
                <a:cs typeface="Cambria"/>
              </a:rPr>
              <a:t>Operators </a:t>
            </a:r>
            <a:r>
              <a:rPr sz="2800" b="1" spc="-5" dirty="0">
                <a:solidFill>
                  <a:srgbClr val="336600"/>
                </a:solidFill>
                <a:latin typeface="Cambria"/>
                <a:cs typeface="Cambria"/>
              </a:rPr>
              <a:t>in</a:t>
            </a:r>
            <a:r>
              <a:rPr sz="2800" b="1" spc="-20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spc="-5" dirty="0">
                <a:solidFill>
                  <a:srgbClr val="336600"/>
                </a:solidFill>
                <a:latin typeface="Cambria"/>
                <a:cs typeface="Cambria"/>
              </a:rPr>
              <a:t>C </a:t>
            </a:r>
            <a:r>
              <a:rPr sz="2800" b="1" spc="-15" dirty="0">
                <a:solidFill>
                  <a:srgbClr val="336600"/>
                </a:solidFill>
                <a:latin typeface="Cambria"/>
                <a:cs typeface="Cambria"/>
              </a:rPr>
              <a:t>Contd…</a:t>
            </a:r>
            <a:endParaRPr sz="2800">
              <a:latin typeface="Cambria"/>
              <a:cs typeface="Cambria"/>
            </a:endParaRPr>
          </a:p>
          <a:p>
            <a:pPr marL="469900" indent="-457834">
              <a:lnSpc>
                <a:spcPct val="100000"/>
              </a:lnSpc>
              <a:spcBef>
                <a:spcPts val="1780"/>
              </a:spcBef>
              <a:buAutoNum type="alphaLcParenR" startAt="3"/>
              <a:tabLst>
                <a:tab pos="469900" algn="l"/>
                <a:tab pos="470534" algn="l"/>
              </a:tabLst>
            </a:pPr>
            <a:r>
              <a:rPr sz="2200" b="1" spc="-25" dirty="0">
                <a:solidFill>
                  <a:srgbClr val="C00000"/>
                </a:solidFill>
                <a:latin typeface="Cambria"/>
                <a:cs typeface="Cambria"/>
              </a:rPr>
              <a:t>Arrow</a:t>
            </a:r>
            <a:r>
              <a:rPr sz="2200" b="1" spc="1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b="1" spc="-15" dirty="0">
                <a:solidFill>
                  <a:srgbClr val="C00000"/>
                </a:solidFill>
                <a:latin typeface="Cambria"/>
                <a:cs typeface="Cambria"/>
              </a:rPr>
              <a:t>Operator</a:t>
            </a:r>
            <a:r>
              <a:rPr sz="2200" b="1" spc="-2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b="1" spc="-10" dirty="0">
                <a:solidFill>
                  <a:srgbClr val="C00000"/>
                </a:solidFill>
                <a:latin typeface="Cambria"/>
                <a:cs typeface="Cambria"/>
              </a:rPr>
              <a:t>(-&gt;)</a:t>
            </a:r>
            <a:endParaRPr sz="2200">
              <a:latin typeface="Cambria"/>
              <a:cs typeface="Cambria"/>
            </a:endParaRPr>
          </a:p>
          <a:p>
            <a:pPr marL="927100" marR="5715" lvl="1" indent="-457200">
              <a:lnSpc>
                <a:spcPct val="150000"/>
              </a:lnSpc>
              <a:buFont typeface="Wingdings"/>
              <a:buChar char=""/>
              <a:tabLst>
                <a:tab pos="927100" algn="l"/>
                <a:tab pos="927735" algn="l"/>
                <a:tab pos="1826260" algn="l"/>
                <a:tab pos="3006090" algn="l"/>
                <a:tab pos="3340100" algn="l"/>
                <a:tab pos="4044315" algn="l"/>
                <a:tab pos="4420870" algn="l"/>
                <a:tab pos="5318125" algn="l"/>
                <a:tab pos="5840095" algn="l"/>
                <a:tab pos="7083425" algn="l"/>
              </a:tabLst>
            </a:pPr>
            <a:r>
              <a:rPr sz="2200" spc="-10" dirty="0">
                <a:latin typeface="Cambria"/>
                <a:cs typeface="Cambria"/>
              </a:rPr>
              <a:t>Ar</a:t>
            </a:r>
            <a:r>
              <a:rPr sz="2200" spc="-40" dirty="0">
                <a:latin typeface="Cambria"/>
                <a:cs typeface="Cambria"/>
              </a:rPr>
              <a:t>r</a:t>
            </a:r>
            <a:r>
              <a:rPr sz="2200" spc="-20" dirty="0">
                <a:latin typeface="Cambria"/>
                <a:cs typeface="Cambria"/>
              </a:rPr>
              <a:t>o</a:t>
            </a:r>
            <a:r>
              <a:rPr sz="2200" spc="-5" dirty="0">
                <a:latin typeface="Cambria"/>
                <a:cs typeface="Cambria"/>
              </a:rPr>
              <a:t>w</a:t>
            </a:r>
            <a:r>
              <a:rPr sz="2200" dirty="0">
                <a:latin typeface="Cambria"/>
                <a:cs typeface="Cambria"/>
              </a:rPr>
              <a:t>	</a:t>
            </a:r>
            <a:r>
              <a:rPr sz="2200" spc="-5" dirty="0">
                <a:latin typeface="Cambria"/>
                <a:cs typeface="Cambria"/>
              </a:rPr>
              <a:t>o</a:t>
            </a:r>
            <a:r>
              <a:rPr sz="2200" spc="5" dirty="0">
                <a:latin typeface="Cambria"/>
                <a:cs typeface="Cambria"/>
              </a:rPr>
              <a:t>p</a:t>
            </a:r>
            <a:r>
              <a:rPr sz="2200" spc="-5" dirty="0">
                <a:latin typeface="Cambria"/>
                <a:cs typeface="Cambria"/>
              </a:rPr>
              <a:t>e</a:t>
            </a:r>
            <a:r>
              <a:rPr sz="2200" spc="-45" dirty="0">
                <a:latin typeface="Cambria"/>
                <a:cs typeface="Cambria"/>
              </a:rPr>
              <a:t>r</a:t>
            </a:r>
            <a:r>
              <a:rPr sz="2200" spc="-10" dirty="0">
                <a:latin typeface="Cambria"/>
                <a:cs typeface="Cambria"/>
              </a:rPr>
              <a:t>a</a:t>
            </a:r>
            <a:r>
              <a:rPr sz="2200" spc="-35" dirty="0">
                <a:latin typeface="Cambria"/>
                <a:cs typeface="Cambria"/>
              </a:rPr>
              <a:t>t</a:t>
            </a:r>
            <a:r>
              <a:rPr sz="2200" spc="-5" dirty="0">
                <a:latin typeface="Cambria"/>
                <a:cs typeface="Cambria"/>
              </a:rPr>
              <a:t>or</a:t>
            </a:r>
            <a:r>
              <a:rPr sz="2200" dirty="0">
                <a:latin typeface="Cambria"/>
                <a:cs typeface="Cambria"/>
              </a:rPr>
              <a:t>	</a:t>
            </a:r>
            <a:r>
              <a:rPr sz="2200" spc="-5" dirty="0">
                <a:latin typeface="Cambria"/>
                <a:cs typeface="Cambria"/>
              </a:rPr>
              <a:t>is</a:t>
            </a:r>
            <a:r>
              <a:rPr sz="2200" dirty="0">
                <a:latin typeface="Cambria"/>
                <a:cs typeface="Cambria"/>
              </a:rPr>
              <a:t>	</a:t>
            </a:r>
            <a:r>
              <a:rPr sz="2200" spc="-10" dirty="0">
                <a:latin typeface="Cambria"/>
                <a:cs typeface="Cambria"/>
              </a:rPr>
              <a:t>u</a:t>
            </a:r>
            <a:r>
              <a:rPr sz="2200" spc="5" dirty="0">
                <a:latin typeface="Cambria"/>
                <a:cs typeface="Cambria"/>
              </a:rPr>
              <a:t>s</a:t>
            </a:r>
            <a:r>
              <a:rPr sz="2200" spc="-5" dirty="0">
                <a:latin typeface="Cambria"/>
                <a:cs typeface="Cambria"/>
              </a:rPr>
              <a:t>ed</a:t>
            </a:r>
            <a:r>
              <a:rPr sz="2200" dirty="0">
                <a:latin typeface="Cambria"/>
                <a:cs typeface="Cambria"/>
              </a:rPr>
              <a:t>	</a:t>
            </a:r>
            <a:r>
              <a:rPr sz="2200" spc="-30" dirty="0">
                <a:latin typeface="Cambria"/>
                <a:cs typeface="Cambria"/>
              </a:rPr>
              <a:t>t</a:t>
            </a:r>
            <a:r>
              <a:rPr sz="2200" spc="-5" dirty="0">
                <a:latin typeface="Cambria"/>
                <a:cs typeface="Cambria"/>
              </a:rPr>
              <a:t>o</a:t>
            </a:r>
            <a:r>
              <a:rPr sz="2200" dirty="0">
                <a:latin typeface="Cambria"/>
                <a:cs typeface="Cambria"/>
              </a:rPr>
              <a:t>	</a:t>
            </a:r>
            <a:r>
              <a:rPr sz="2200" spc="-10" dirty="0">
                <a:latin typeface="Cambria"/>
                <a:cs typeface="Cambria"/>
              </a:rPr>
              <a:t>ac</a:t>
            </a:r>
            <a:r>
              <a:rPr sz="2200" spc="5" dirty="0">
                <a:latin typeface="Cambria"/>
                <a:cs typeface="Cambria"/>
              </a:rPr>
              <a:t>c</a:t>
            </a:r>
            <a:r>
              <a:rPr sz="2200" spc="-5" dirty="0">
                <a:latin typeface="Cambria"/>
                <a:cs typeface="Cambria"/>
              </a:rPr>
              <a:t>ess</a:t>
            </a:r>
            <a:r>
              <a:rPr sz="2200" dirty="0">
                <a:latin typeface="Cambria"/>
                <a:cs typeface="Cambria"/>
              </a:rPr>
              <a:t>	</a:t>
            </a:r>
            <a:r>
              <a:rPr sz="2200" spc="5" dirty="0">
                <a:latin typeface="Cambria"/>
                <a:cs typeface="Cambria"/>
              </a:rPr>
              <a:t>t</a:t>
            </a:r>
            <a:r>
              <a:rPr sz="2200" spc="-5" dirty="0">
                <a:latin typeface="Cambria"/>
                <a:cs typeface="Cambria"/>
              </a:rPr>
              <a:t>he</a:t>
            </a:r>
            <a:r>
              <a:rPr sz="2200" dirty="0">
                <a:latin typeface="Cambria"/>
                <a:cs typeface="Cambria"/>
              </a:rPr>
              <a:t>	</a:t>
            </a:r>
            <a:r>
              <a:rPr sz="2200" spc="5" dirty="0">
                <a:latin typeface="Cambria"/>
                <a:cs typeface="Cambria"/>
              </a:rPr>
              <a:t>s</a:t>
            </a:r>
            <a:r>
              <a:rPr sz="2200" spc="-10" dirty="0">
                <a:latin typeface="Cambria"/>
                <a:cs typeface="Cambria"/>
              </a:rPr>
              <a:t>tru</a:t>
            </a:r>
            <a:r>
              <a:rPr sz="2200" dirty="0">
                <a:latin typeface="Cambria"/>
                <a:cs typeface="Cambria"/>
              </a:rPr>
              <a:t>c</a:t>
            </a:r>
            <a:r>
              <a:rPr sz="2200" spc="-10" dirty="0">
                <a:latin typeface="Cambria"/>
                <a:cs typeface="Cambria"/>
              </a:rPr>
              <a:t>t</a:t>
            </a:r>
            <a:r>
              <a:rPr sz="2200" spc="5" dirty="0">
                <a:latin typeface="Cambria"/>
                <a:cs typeface="Cambria"/>
              </a:rPr>
              <a:t>u</a:t>
            </a:r>
            <a:r>
              <a:rPr sz="2200" spc="-40" dirty="0">
                <a:latin typeface="Cambria"/>
                <a:cs typeface="Cambria"/>
              </a:rPr>
              <a:t>r</a:t>
            </a:r>
            <a:r>
              <a:rPr sz="2200" spc="-5" dirty="0">
                <a:latin typeface="Cambria"/>
                <a:cs typeface="Cambria"/>
              </a:rPr>
              <a:t>e</a:t>
            </a:r>
            <a:r>
              <a:rPr sz="2200" dirty="0">
                <a:latin typeface="Cambria"/>
                <a:cs typeface="Cambria"/>
              </a:rPr>
              <a:t>	</a:t>
            </a:r>
            <a:r>
              <a:rPr sz="2200" spc="-10" dirty="0">
                <a:latin typeface="Cambria"/>
                <a:cs typeface="Cambria"/>
              </a:rPr>
              <a:t>m</a:t>
            </a:r>
            <a:r>
              <a:rPr sz="2200" spc="-15" dirty="0">
                <a:latin typeface="Cambria"/>
                <a:cs typeface="Cambria"/>
              </a:rPr>
              <a:t>e</a:t>
            </a:r>
            <a:r>
              <a:rPr sz="2200" spc="-10" dirty="0">
                <a:latin typeface="Cambria"/>
                <a:cs typeface="Cambria"/>
              </a:rPr>
              <a:t>m</a:t>
            </a:r>
            <a:r>
              <a:rPr sz="2200" dirty="0">
                <a:latin typeface="Cambria"/>
                <a:cs typeface="Cambria"/>
              </a:rPr>
              <a:t>b</a:t>
            </a:r>
            <a:r>
              <a:rPr sz="2200" spc="-5" dirty="0">
                <a:latin typeface="Cambria"/>
                <a:cs typeface="Cambria"/>
              </a:rPr>
              <a:t>e</a:t>
            </a:r>
            <a:r>
              <a:rPr sz="2200" dirty="0">
                <a:latin typeface="Cambria"/>
                <a:cs typeface="Cambria"/>
              </a:rPr>
              <a:t>r</a:t>
            </a:r>
            <a:r>
              <a:rPr sz="2200" spc="-5" dirty="0">
                <a:latin typeface="Cambria"/>
                <a:cs typeface="Cambria"/>
              </a:rPr>
              <a:t>s  </a:t>
            </a:r>
            <a:r>
              <a:rPr sz="2200" spc="-10" dirty="0">
                <a:latin typeface="Cambria"/>
                <a:cs typeface="Cambria"/>
              </a:rPr>
              <a:t>when</a:t>
            </a:r>
            <a:r>
              <a:rPr sz="2200" spc="-5" dirty="0"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we</a:t>
            </a:r>
            <a:r>
              <a:rPr sz="220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use</a:t>
            </a:r>
            <a:r>
              <a:rPr sz="2200" spc="1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pointer</a:t>
            </a:r>
            <a:r>
              <a:rPr sz="2200" spc="20" dirty="0"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variable</a:t>
            </a:r>
            <a:r>
              <a:rPr sz="2200" spc="40" dirty="0"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to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access</a:t>
            </a:r>
            <a:r>
              <a:rPr sz="2200" spc="4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it</a:t>
            </a:r>
            <a:endParaRPr sz="2200">
              <a:latin typeface="Cambria"/>
              <a:cs typeface="Cambria"/>
            </a:endParaRPr>
          </a:p>
          <a:p>
            <a:pPr marL="927100" lvl="1" indent="-457834">
              <a:lnSpc>
                <a:spcPct val="100000"/>
              </a:lnSpc>
              <a:spcBef>
                <a:spcPts val="1325"/>
              </a:spcBef>
              <a:buFont typeface="Wingdings"/>
              <a:buChar char=""/>
              <a:tabLst>
                <a:tab pos="927100" algn="l"/>
                <a:tab pos="927735" algn="l"/>
              </a:tabLst>
            </a:pPr>
            <a:r>
              <a:rPr sz="2200" spc="-5" dirty="0">
                <a:latin typeface="Cambria"/>
                <a:cs typeface="Cambria"/>
              </a:rPr>
              <a:t>When</a:t>
            </a:r>
            <a:r>
              <a:rPr sz="2200" spc="23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pointer</a:t>
            </a:r>
            <a:r>
              <a:rPr sz="2200" spc="254" dirty="0"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to</a:t>
            </a:r>
            <a:r>
              <a:rPr sz="2200" spc="254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a</a:t>
            </a:r>
            <a:r>
              <a:rPr sz="2200" spc="24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structure</a:t>
            </a:r>
            <a:r>
              <a:rPr sz="2200" spc="254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is</a:t>
            </a:r>
            <a:r>
              <a:rPr sz="2200" spc="260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used</a:t>
            </a:r>
            <a:r>
              <a:rPr sz="2200" spc="254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then</a:t>
            </a:r>
            <a:r>
              <a:rPr sz="2200" spc="254" dirty="0"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arrow</a:t>
            </a:r>
            <a:r>
              <a:rPr sz="2200" spc="26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operator</a:t>
            </a:r>
            <a:r>
              <a:rPr sz="2200" spc="254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is</a:t>
            </a:r>
            <a:endParaRPr sz="2200">
              <a:latin typeface="Cambria"/>
              <a:cs typeface="Cambria"/>
            </a:endParaRPr>
          </a:p>
          <a:p>
            <a:pPr marL="927100">
              <a:lnSpc>
                <a:spcPct val="100000"/>
              </a:lnSpc>
              <a:spcBef>
                <a:spcPts val="1320"/>
              </a:spcBef>
            </a:pPr>
            <a:r>
              <a:rPr sz="2200" spc="-10" dirty="0">
                <a:latin typeface="Cambria"/>
                <a:cs typeface="Cambria"/>
              </a:rPr>
              <a:t>used</a:t>
            </a:r>
            <a:endParaRPr sz="22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SRM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5326" y="188607"/>
            <a:ext cx="1040815" cy="106765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83540" y="549605"/>
            <a:ext cx="7350759" cy="40125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38860" algn="ctr">
              <a:lnSpc>
                <a:spcPct val="100000"/>
              </a:lnSpc>
              <a:spcBef>
                <a:spcPts val="105"/>
              </a:spcBef>
            </a:pPr>
            <a:r>
              <a:rPr sz="2600" b="1" spc="-5" dirty="0">
                <a:solidFill>
                  <a:srgbClr val="C00000"/>
                </a:solidFill>
                <a:latin typeface="Perpetua"/>
                <a:cs typeface="Perpetua"/>
              </a:rPr>
              <a:t>INS</a:t>
            </a:r>
            <a:r>
              <a:rPr sz="2600" b="1" spc="-15" dirty="0">
                <a:solidFill>
                  <a:srgbClr val="C00000"/>
                </a:solidFill>
                <a:latin typeface="Perpetua"/>
                <a:cs typeface="Perpetua"/>
              </a:rPr>
              <a:t>T</a:t>
            </a:r>
            <a:r>
              <a:rPr sz="2600" b="1" spc="-5" dirty="0">
                <a:solidFill>
                  <a:srgbClr val="C00000"/>
                </a:solidFill>
                <a:latin typeface="Perpetua"/>
                <a:cs typeface="Perpetua"/>
              </a:rPr>
              <a:t>IT</a:t>
            </a:r>
            <a:r>
              <a:rPr sz="2600" b="1" spc="-10" dirty="0">
                <a:solidFill>
                  <a:srgbClr val="C00000"/>
                </a:solidFill>
                <a:latin typeface="Perpetua"/>
                <a:cs typeface="Perpetua"/>
              </a:rPr>
              <a:t>U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TE</a:t>
            </a:r>
            <a:r>
              <a:rPr sz="2600" b="1" spc="-10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Perpetua"/>
                <a:cs typeface="Perpetua"/>
              </a:rPr>
              <a:t>O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F</a:t>
            </a:r>
            <a:r>
              <a:rPr sz="2600" b="1" spc="5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SCIENCE</a:t>
            </a:r>
            <a:r>
              <a:rPr sz="2600" b="1" spc="-140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AND</a:t>
            </a:r>
            <a:r>
              <a:rPr sz="2600" b="1" spc="-310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TECHNOLOG</a:t>
            </a:r>
            <a:r>
              <a:rPr sz="2600" b="1" spc="-285" dirty="0">
                <a:solidFill>
                  <a:srgbClr val="C00000"/>
                </a:solidFill>
                <a:latin typeface="Perpetua"/>
                <a:cs typeface="Perpetua"/>
              </a:rPr>
              <a:t>Y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,</a:t>
            </a:r>
            <a:endParaRPr sz="2600">
              <a:latin typeface="Perpetua"/>
              <a:cs typeface="Perpetua"/>
            </a:endParaRPr>
          </a:p>
          <a:p>
            <a:pPr marL="1039494" algn="ctr">
              <a:lnSpc>
                <a:spcPct val="100000"/>
              </a:lnSpc>
              <a:spcBef>
                <a:spcPts val="30"/>
              </a:spcBef>
            </a:pPr>
            <a:r>
              <a:rPr sz="2400" b="1" spc="-10" dirty="0">
                <a:solidFill>
                  <a:srgbClr val="C00000"/>
                </a:solidFill>
                <a:latin typeface="Perpetua"/>
                <a:cs typeface="Perpetua"/>
              </a:rPr>
              <a:t>CHENNAI.</a:t>
            </a:r>
            <a:endParaRPr sz="2400">
              <a:latin typeface="Perpetua"/>
              <a:cs typeface="Perpetua"/>
            </a:endParaRPr>
          </a:p>
          <a:p>
            <a:pPr marL="12700">
              <a:lnSpc>
                <a:spcPct val="100000"/>
              </a:lnSpc>
              <a:spcBef>
                <a:spcPts val="1735"/>
              </a:spcBef>
            </a:pPr>
            <a:r>
              <a:rPr sz="2800" b="1" spc="-5" dirty="0">
                <a:solidFill>
                  <a:srgbClr val="336600"/>
                </a:solidFill>
                <a:latin typeface="Cambria"/>
                <a:cs typeface="Cambria"/>
              </a:rPr>
              <a:t>1. 15</a:t>
            </a:r>
            <a:r>
              <a:rPr sz="2800" b="1" spc="-10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spc="-15" dirty="0">
                <a:solidFill>
                  <a:srgbClr val="336600"/>
                </a:solidFill>
                <a:latin typeface="Cambria"/>
                <a:cs typeface="Cambria"/>
              </a:rPr>
              <a:t>Operators </a:t>
            </a:r>
            <a:r>
              <a:rPr sz="2800" b="1" spc="-5" dirty="0">
                <a:solidFill>
                  <a:srgbClr val="336600"/>
                </a:solidFill>
                <a:latin typeface="Cambria"/>
                <a:cs typeface="Cambria"/>
              </a:rPr>
              <a:t>in</a:t>
            </a:r>
            <a:r>
              <a:rPr sz="2800" b="1" spc="-20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spc="-5" dirty="0">
                <a:solidFill>
                  <a:srgbClr val="336600"/>
                </a:solidFill>
                <a:latin typeface="Cambria"/>
                <a:cs typeface="Cambria"/>
              </a:rPr>
              <a:t>C </a:t>
            </a:r>
            <a:r>
              <a:rPr sz="2800" b="1" spc="-15" dirty="0">
                <a:solidFill>
                  <a:srgbClr val="336600"/>
                </a:solidFill>
                <a:latin typeface="Cambria"/>
                <a:cs typeface="Cambria"/>
              </a:rPr>
              <a:t>Contd…</a:t>
            </a:r>
            <a:endParaRPr sz="2800">
              <a:latin typeface="Cambria"/>
              <a:cs typeface="Cambria"/>
            </a:endParaRPr>
          </a:p>
          <a:p>
            <a:pPr marL="469900" indent="-457834">
              <a:lnSpc>
                <a:spcPct val="100000"/>
              </a:lnSpc>
              <a:spcBef>
                <a:spcPts val="1780"/>
              </a:spcBef>
              <a:buAutoNum type="alphaLcParenR" startAt="4"/>
              <a:tabLst>
                <a:tab pos="469900" algn="l"/>
                <a:tab pos="470534" algn="l"/>
              </a:tabLst>
            </a:pPr>
            <a:r>
              <a:rPr sz="2200" b="1" spc="-10" dirty="0">
                <a:solidFill>
                  <a:srgbClr val="C00000"/>
                </a:solidFill>
                <a:latin typeface="Cambria"/>
                <a:cs typeface="Cambria"/>
              </a:rPr>
              <a:t>Assignment</a:t>
            </a:r>
            <a:r>
              <a:rPr sz="2200" b="1" spc="2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b="1" spc="-15" dirty="0">
                <a:solidFill>
                  <a:srgbClr val="C00000"/>
                </a:solidFill>
                <a:latin typeface="Cambria"/>
                <a:cs typeface="Cambria"/>
              </a:rPr>
              <a:t>Operators</a:t>
            </a:r>
            <a:endParaRPr sz="2200">
              <a:latin typeface="Cambria"/>
              <a:cs typeface="Cambria"/>
            </a:endParaRPr>
          </a:p>
          <a:p>
            <a:pPr marL="927100" lvl="1" indent="-457834">
              <a:lnSpc>
                <a:spcPct val="100000"/>
              </a:lnSpc>
              <a:spcBef>
                <a:spcPts val="1320"/>
              </a:spcBef>
              <a:buFont typeface="Wingdings"/>
              <a:buChar char=""/>
              <a:tabLst>
                <a:tab pos="927100" algn="l"/>
                <a:tab pos="927735" algn="l"/>
              </a:tabLst>
            </a:pPr>
            <a:r>
              <a:rPr sz="2200" spc="-5" dirty="0">
                <a:latin typeface="Cambria"/>
                <a:cs typeface="Cambria"/>
              </a:rPr>
              <a:t>Assigns</a:t>
            </a:r>
            <a:r>
              <a:rPr sz="2200" spc="1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result</a:t>
            </a:r>
            <a:r>
              <a:rPr sz="2200" spc="3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of</a:t>
            </a:r>
            <a:r>
              <a:rPr sz="2200" spc="-1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expression</a:t>
            </a:r>
            <a:r>
              <a:rPr sz="2200" spc="25" dirty="0"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to</a:t>
            </a:r>
            <a:r>
              <a:rPr sz="2200" spc="1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a </a:t>
            </a:r>
            <a:r>
              <a:rPr sz="2200" spc="-15" dirty="0">
                <a:latin typeface="Cambria"/>
                <a:cs typeface="Cambria"/>
              </a:rPr>
              <a:t>variable</a:t>
            </a:r>
            <a:endParaRPr sz="2200">
              <a:latin typeface="Cambria"/>
              <a:cs typeface="Cambria"/>
            </a:endParaRPr>
          </a:p>
          <a:p>
            <a:pPr marL="927100" lvl="1" indent="-457834">
              <a:lnSpc>
                <a:spcPct val="100000"/>
              </a:lnSpc>
              <a:spcBef>
                <a:spcPts val="1320"/>
              </a:spcBef>
              <a:buFont typeface="Wingdings"/>
              <a:buChar char=""/>
              <a:tabLst>
                <a:tab pos="927100" algn="l"/>
                <a:tab pos="927735" algn="l"/>
              </a:tabLst>
            </a:pPr>
            <a:r>
              <a:rPr sz="2200" spc="-15" dirty="0">
                <a:latin typeface="Cambria"/>
                <a:cs typeface="Cambria"/>
              </a:rPr>
              <a:t>Performs</a:t>
            </a:r>
            <a:r>
              <a:rPr sz="2200" spc="1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Arithmetic</a:t>
            </a:r>
            <a:r>
              <a:rPr sz="2200" spc="4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and</a:t>
            </a:r>
            <a:r>
              <a:rPr sz="2200" spc="2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Assignment</a:t>
            </a:r>
            <a:r>
              <a:rPr sz="2200" spc="3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operations</a:t>
            </a:r>
            <a:endParaRPr sz="2200">
              <a:latin typeface="Cambria"/>
              <a:cs typeface="Cambria"/>
            </a:endParaRPr>
          </a:p>
          <a:p>
            <a:pPr marL="927100" lvl="1" indent="-457834">
              <a:lnSpc>
                <a:spcPct val="100000"/>
              </a:lnSpc>
              <a:spcBef>
                <a:spcPts val="1325"/>
              </a:spcBef>
              <a:buFont typeface="Wingdings"/>
              <a:buChar char=""/>
              <a:tabLst>
                <a:tab pos="927100" algn="l"/>
                <a:tab pos="927735" algn="l"/>
              </a:tabLst>
            </a:pPr>
            <a:r>
              <a:rPr sz="2200" spc="-15" dirty="0">
                <a:latin typeface="Cambria"/>
                <a:cs typeface="Cambria"/>
              </a:rPr>
              <a:t>Commonly</a:t>
            </a:r>
            <a:r>
              <a:rPr sz="2200" spc="1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used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Assignment</a:t>
            </a:r>
            <a:r>
              <a:rPr sz="2200" spc="4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operator:</a:t>
            </a:r>
            <a:r>
              <a:rPr sz="2200" spc="10" dirty="0">
                <a:latin typeface="Cambria"/>
                <a:cs typeface="Cambria"/>
              </a:rPr>
              <a:t> </a:t>
            </a:r>
            <a:r>
              <a:rPr sz="2200" b="1" i="1" spc="-5" dirty="0">
                <a:solidFill>
                  <a:srgbClr val="C00000"/>
                </a:solidFill>
                <a:latin typeface="Cambria"/>
                <a:cs typeface="Cambria"/>
              </a:rPr>
              <a:t>=</a:t>
            </a:r>
            <a:endParaRPr sz="2200">
              <a:latin typeface="Cambria"/>
              <a:cs typeface="Cambria"/>
            </a:endParaRPr>
          </a:p>
          <a:p>
            <a:pPr marL="927100" lvl="1" indent="-457834">
              <a:lnSpc>
                <a:spcPct val="100000"/>
              </a:lnSpc>
              <a:spcBef>
                <a:spcPts val="1320"/>
              </a:spcBef>
              <a:buFont typeface="Wingdings"/>
              <a:buChar char=""/>
              <a:tabLst>
                <a:tab pos="927100" algn="l"/>
                <a:tab pos="927735" algn="l"/>
              </a:tabLst>
            </a:pPr>
            <a:r>
              <a:rPr sz="2200" b="1" i="1" spc="-10" dirty="0">
                <a:solidFill>
                  <a:srgbClr val="336600"/>
                </a:solidFill>
                <a:latin typeface="Cambria"/>
                <a:cs typeface="Cambria"/>
              </a:rPr>
              <a:t>Syntax</a:t>
            </a:r>
            <a:endParaRPr sz="22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1044" y="5039643"/>
            <a:ext cx="6609080" cy="1031875"/>
          </a:xfrm>
          <a:prstGeom prst="rect">
            <a:avLst/>
          </a:prstGeom>
        </p:spPr>
        <p:txBody>
          <a:bodyPr vert="horz" wrap="square" lIns="0" tIns="180340" rIns="0" bIns="0" rtlCol="0">
            <a:spAutoFit/>
          </a:bodyPr>
          <a:lstStyle/>
          <a:p>
            <a:pPr marL="469265" indent="-457200">
              <a:lnSpc>
                <a:spcPct val="100000"/>
              </a:lnSpc>
              <a:spcBef>
                <a:spcPts val="1420"/>
              </a:spcBef>
              <a:buFont typeface="Wingdings"/>
              <a:buChar char=""/>
              <a:tabLst>
                <a:tab pos="469265" algn="l"/>
                <a:tab pos="469900" algn="l"/>
              </a:tabLst>
            </a:pPr>
            <a:r>
              <a:rPr sz="2200" b="1" i="1" spc="-10" dirty="0">
                <a:solidFill>
                  <a:srgbClr val="336600"/>
                </a:solidFill>
                <a:latin typeface="Cambria"/>
                <a:cs typeface="Cambria"/>
              </a:rPr>
              <a:t>Examples</a:t>
            </a:r>
            <a:endParaRPr sz="2200">
              <a:latin typeface="Cambria"/>
              <a:cs typeface="Cambria"/>
            </a:endParaRPr>
          </a:p>
          <a:p>
            <a:pPr marL="926465" lvl="1" indent="-457834">
              <a:lnSpc>
                <a:spcPct val="100000"/>
              </a:lnSpc>
              <a:spcBef>
                <a:spcPts val="1320"/>
              </a:spcBef>
              <a:buFont typeface="Wingdings"/>
              <a:buChar char=""/>
              <a:tabLst>
                <a:tab pos="926465" algn="l"/>
                <a:tab pos="927100" algn="l"/>
              </a:tabLst>
            </a:pPr>
            <a:r>
              <a:rPr sz="2200" spc="-10" dirty="0">
                <a:latin typeface="Cambria"/>
                <a:cs typeface="Cambria"/>
              </a:rPr>
              <a:t>num</a:t>
            </a:r>
            <a:r>
              <a:rPr sz="220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=</a:t>
            </a:r>
            <a:r>
              <a:rPr sz="2200" spc="-10" dirty="0">
                <a:latin typeface="Cambria"/>
                <a:cs typeface="Cambria"/>
              </a:rPr>
              <a:t> 25;</a:t>
            </a:r>
            <a:r>
              <a:rPr sz="220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age</a:t>
            </a:r>
            <a:r>
              <a:rPr sz="2200" spc="2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=</a:t>
            </a:r>
            <a:r>
              <a:rPr sz="2200" spc="-10" dirty="0">
                <a:latin typeface="Cambria"/>
                <a:cs typeface="Cambria"/>
              </a:rPr>
              <a:t> 18;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pi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=</a:t>
            </a:r>
            <a:r>
              <a:rPr sz="2200" spc="-1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31.4;</a:t>
            </a:r>
            <a:r>
              <a:rPr sz="2200" spc="-10" dirty="0"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area</a:t>
            </a:r>
            <a:r>
              <a:rPr sz="2200" spc="2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=</a:t>
            </a:r>
            <a:r>
              <a:rPr sz="220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3.14 *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r</a:t>
            </a:r>
            <a:r>
              <a:rPr sz="2200" spc="1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*</a:t>
            </a:r>
            <a:r>
              <a:rPr sz="2200" spc="-1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r;</a:t>
            </a:r>
            <a:endParaRPr sz="22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27757" y="4581118"/>
            <a:ext cx="3300095" cy="46228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0"/>
              </a:spcBef>
            </a:pPr>
            <a:r>
              <a:rPr sz="2400" b="1" i="1" spc="-5" dirty="0">
                <a:solidFill>
                  <a:srgbClr val="C00000"/>
                </a:solidFill>
                <a:latin typeface="Cambria"/>
                <a:cs typeface="Cambria"/>
              </a:rPr>
              <a:t>variable</a:t>
            </a:r>
            <a:r>
              <a:rPr sz="2400" b="1" i="1" spc="-1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400" b="1" i="1" dirty="0">
                <a:solidFill>
                  <a:srgbClr val="C00000"/>
                </a:solidFill>
                <a:latin typeface="Cambria"/>
                <a:cs typeface="Cambria"/>
              </a:rPr>
              <a:t>=</a:t>
            </a:r>
            <a:r>
              <a:rPr sz="2400" b="1" i="1" spc="-2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400" b="1" i="1" spc="-10" dirty="0">
                <a:solidFill>
                  <a:srgbClr val="C00000"/>
                </a:solidFill>
                <a:latin typeface="Cambria"/>
                <a:cs typeface="Cambria"/>
              </a:rPr>
              <a:t>expression;</a:t>
            </a:r>
            <a:endParaRPr sz="24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SRM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5326" y="188607"/>
            <a:ext cx="1040815" cy="106765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83540" y="549605"/>
            <a:ext cx="7350759" cy="20008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38860" algn="ctr">
              <a:lnSpc>
                <a:spcPct val="100000"/>
              </a:lnSpc>
              <a:spcBef>
                <a:spcPts val="105"/>
              </a:spcBef>
            </a:pPr>
            <a:r>
              <a:rPr sz="2600" b="1" spc="-5" dirty="0">
                <a:solidFill>
                  <a:srgbClr val="C00000"/>
                </a:solidFill>
                <a:latin typeface="Perpetua"/>
                <a:cs typeface="Perpetua"/>
              </a:rPr>
              <a:t>INS</a:t>
            </a:r>
            <a:r>
              <a:rPr sz="2600" b="1" spc="-15" dirty="0">
                <a:solidFill>
                  <a:srgbClr val="C00000"/>
                </a:solidFill>
                <a:latin typeface="Perpetua"/>
                <a:cs typeface="Perpetua"/>
              </a:rPr>
              <a:t>T</a:t>
            </a:r>
            <a:r>
              <a:rPr sz="2600" b="1" spc="-5" dirty="0">
                <a:solidFill>
                  <a:srgbClr val="C00000"/>
                </a:solidFill>
                <a:latin typeface="Perpetua"/>
                <a:cs typeface="Perpetua"/>
              </a:rPr>
              <a:t>IT</a:t>
            </a:r>
            <a:r>
              <a:rPr sz="2600" b="1" spc="-10" dirty="0">
                <a:solidFill>
                  <a:srgbClr val="C00000"/>
                </a:solidFill>
                <a:latin typeface="Perpetua"/>
                <a:cs typeface="Perpetua"/>
              </a:rPr>
              <a:t>U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TE</a:t>
            </a:r>
            <a:r>
              <a:rPr sz="2600" b="1" spc="-10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Perpetua"/>
                <a:cs typeface="Perpetua"/>
              </a:rPr>
              <a:t>O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F</a:t>
            </a:r>
            <a:r>
              <a:rPr sz="2600" b="1" spc="5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SCIENCE</a:t>
            </a:r>
            <a:r>
              <a:rPr sz="2600" b="1" spc="-140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AND</a:t>
            </a:r>
            <a:r>
              <a:rPr sz="2600" b="1" spc="-310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TECHNOLOG</a:t>
            </a:r>
            <a:r>
              <a:rPr sz="2600" b="1" spc="-285" dirty="0">
                <a:solidFill>
                  <a:srgbClr val="C00000"/>
                </a:solidFill>
                <a:latin typeface="Perpetua"/>
                <a:cs typeface="Perpetua"/>
              </a:rPr>
              <a:t>Y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,</a:t>
            </a:r>
            <a:endParaRPr sz="2600">
              <a:latin typeface="Perpetua"/>
              <a:cs typeface="Perpetua"/>
            </a:endParaRPr>
          </a:p>
          <a:p>
            <a:pPr marL="1039494" algn="ctr">
              <a:lnSpc>
                <a:spcPct val="100000"/>
              </a:lnSpc>
              <a:spcBef>
                <a:spcPts val="30"/>
              </a:spcBef>
            </a:pPr>
            <a:r>
              <a:rPr sz="2400" b="1" spc="-10" dirty="0">
                <a:solidFill>
                  <a:srgbClr val="C00000"/>
                </a:solidFill>
                <a:latin typeface="Perpetua"/>
                <a:cs typeface="Perpetua"/>
              </a:rPr>
              <a:t>CHENNAI.</a:t>
            </a:r>
            <a:endParaRPr sz="2400">
              <a:latin typeface="Perpetua"/>
              <a:cs typeface="Perpetua"/>
            </a:endParaRPr>
          </a:p>
          <a:p>
            <a:pPr marL="12700">
              <a:lnSpc>
                <a:spcPct val="100000"/>
              </a:lnSpc>
              <a:spcBef>
                <a:spcPts val="1735"/>
              </a:spcBef>
            </a:pPr>
            <a:r>
              <a:rPr sz="2800" b="1" spc="-5" dirty="0">
                <a:solidFill>
                  <a:srgbClr val="336600"/>
                </a:solidFill>
                <a:latin typeface="Cambria"/>
                <a:cs typeface="Cambria"/>
              </a:rPr>
              <a:t>1. 15</a:t>
            </a:r>
            <a:r>
              <a:rPr sz="2800" b="1" spc="-10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spc="-15" dirty="0">
                <a:solidFill>
                  <a:srgbClr val="336600"/>
                </a:solidFill>
                <a:latin typeface="Cambria"/>
                <a:cs typeface="Cambria"/>
              </a:rPr>
              <a:t>Operators </a:t>
            </a:r>
            <a:r>
              <a:rPr sz="2800" b="1" spc="-5" dirty="0">
                <a:solidFill>
                  <a:srgbClr val="336600"/>
                </a:solidFill>
                <a:latin typeface="Cambria"/>
                <a:cs typeface="Cambria"/>
              </a:rPr>
              <a:t>in</a:t>
            </a:r>
            <a:r>
              <a:rPr sz="2800" b="1" spc="-20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spc="-5" dirty="0">
                <a:solidFill>
                  <a:srgbClr val="336600"/>
                </a:solidFill>
                <a:latin typeface="Cambria"/>
                <a:cs typeface="Cambria"/>
              </a:rPr>
              <a:t>C </a:t>
            </a:r>
            <a:r>
              <a:rPr sz="2800" b="1" spc="-15" dirty="0">
                <a:solidFill>
                  <a:srgbClr val="336600"/>
                </a:solidFill>
                <a:latin typeface="Cambria"/>
                <a:cs typeface="Cambria"/>
              </a:rPr>
              <a:t>Contd…</a:t>
            </a:r>
            <a:endParaRPr sz="2800">
              <a:latin typeface="Cambria"/>
              <a:cs typeface="Cambria"/>
            </a:endParaRPr>
          </a:p>
          <a:p>
            <a:pPr marL="469900" indent="-457834">
              <a:lnSpc>
                <a:spcPct val="100000"/>
              </a:lnSpc>
              <a:spcBef>
                <a:spcPts val="1780"/>
              </a:spcBef>
              <a:buFont typeface="Wingdings"/>
              <a:buChar char=""/>
              <a:tabLst>
                <a:tab pos="469900" algn="l"/>
                <a:tab pos="470534" algn="l"/>
              </a:tabLst>
            </a:pPr>
            <a:r>
              <a:rPr sz="2200" spc="-10" dirty="0">
                <a:latin typeface="Cambria"/>
                <a:cs typeface="Cambria"/>
              </a:rPr>
              <a:t>Shorthand</a:t>
            </a:r>
            <a:r>
              <a:rPr sz="2200" spc="1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Assignment</a:t>
            </a:r>
            <a:r>
              <a:rPr sz="2200" spc="50" dirty="0"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Operators</a:t>
            </a:r>
            <a:endParaRPr sz="2200">
              <a:latin typeface="Cambria"/>
              <a:cs typeface="Cambria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201864" y="2702560"/>
          <a:ext cx="6563995" cy="37885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94125"/>
                <a:gridCol w="2769870"/>
              </a:tblGrid>
              <a:tr h="772540">
                <a:tc>
                  <a:txBody>
                    <a:bodyPr/>
                    <a:lstStyle/>
                    <a:p>
                      <a:pPr marL="1314450" marR="666750" indent="-64071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200" b="1" spc="-5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Simple</a:t>
                      </a:r>
                      <a:r>
                        <a:rPr sz="2200" b="1" spc="-85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200" b="1" spc="-5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Assignment </a:t>
                      </a:r>
                      <a:r>
                        <a:rPr sz="2200" b="1" spc="-470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200" b="1" spc="-20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Operator</a:t>
                      </a:r>
                      <a:endParaRPr sz="2200">
                        <a:latin typeface="Cambria"/>
                        <a:cs typeface="Cambria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660"/>
                        </a:spcBef>
                      </a:pPr>
                      <a:r>
                        <a:rPr sz="2200" b="1" spc="-10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Shorthand</a:t>
                      </a:r>
                      <a:r>
                        <a:rPr sz="2200" b="1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200" b="1" spc="-20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Operator</a:t>
                      </a:r>
                      <a:endParaRPr sz="2200">
                        <a:latin typeface="Cambria"/>
                        <a:cs typeface="Cambria"/>
                      </a:endParaRPr>
                    </a:p>
                  </a:txBody>
                  <a:tcPr marL="0" marR="0" marT="2108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</a:tr>
              <a:tr h="430911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200" spc="-5" dirty="0">
                          <a:latin typeface="Cambria"/>
                          <a:cs typeface="Cambria"/>
                        </a:rPr>
                        <a:t>a</a:t>
                      </a:r>
                      <a:r>
                        <a:rPr sz="2200" spc="-2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200" spc="-5" dirty="0">
                          <a:latin typeface="Cambria"/>
                          <a:cs typeface="Cambria"/>
                        </a:rPr>
                        <a:t>=</a:t>
                      </a:r>
                      <a:r>
                        <a:rPr sz="2200" spc="-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200" spc="-5" dirty="0">
                          <a:latin typeface="Cambria"/>
                          <a:cs typeface="Cambria"/>
                        </a:rPr>
                        <a:t>a</a:t>
                      </a:r>
                      <a:r>
                        <a:rPr sz="2200" spc="-2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200" spc="-5" dirty="0">
                          <a:latin typeface="Cambria"/>
                          <a:cs typeface="Cambria"/>
                        </a:rPr>
                        <a:t>+</a:t>
                      </a:r>
                      <a:r>
                        <a:rPr sz="2200" spc="-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200" spc="-5" dirty="0">
                          <a:latin typeface="Cambria"/>
                          <a:cs typeface="Cambria"/>
                        </a:rPr>
                        <a:t>1</a:t>
                      </a:r>
                      <a:endParaRPr sz="2200">
                        <a:latin typeface="Cambria"/>
                        <a:cs typeface="Cambria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200" spc="-10" dirty="0">
                          <a:latin typeface="Cambria"/>
                          <a:cs typeface="Cambria"/>
                        </a:rPr>
                        <a:t>a+=1</a:t>
                      </a:r>
                      <a:endParaRPr sz="2200">
                        <a:latin typeface="Cambria"/>
                        <a:cs typeface="Cambria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</a:tr>
              <a:tr h="430783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200" spc="-5" dirty="0">
                          <a:latin typeface="Cambria"/>
                          <a:cs typeface="Cambria"/>
                        </a:rPr>
                        <a:t>a</a:t>
                      </a:r>
                      <a:r>
                        <a:rPr sz="2200" spc="-2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200" spc="-5" dirty="0">
                          <a:latin typeface="Cambria"/>
                          <a:cs typeface="Cambria"/>
                        </a:rPr>
                        <a:t>=</a:t>
                      </a:r>
                      <a:r>
                        <a:rPr sz="2200" spc="-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200" spc="-5" dirty="0">
                          <a:latin typeface="Cambria"/>
                          <a:cs typeface="Cambria"/>
                        </a:rPr>
                        <a:t>a</a:t>
                      </a:r>
                      <a:r>
                        <a:rPr sz="2200" spc="-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200" spc="-5" dirty="0">
                          <a:latin typeface="Cambria"/>
                          <a:cs typeface="Cambria"/>
                        </a:rPr>
                        <a:t>–</a:t>
                      </a:r>
                      <a:r>
                        <a:rPr sz="2200" spc="-1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200" spc="-5" dirty="0">
                          <a:latin typeface="Cambria"/>
                          <a:cs typeface="Cambria"/>
                        </a:rPr>
                        <a:t>1</a:t>
                      </a:r>
                      <a:endParaRPr sz="2200">
                        <a:latin typeface="Cambria"/>
                        <a:cs typeface="Cambria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200" spc="-10" dirty="0">
                          <a:latin typeface="Cambria"/>
                          <a:cs typeface="Cambria"/>
                        </a:rPr>
                        <a:t>a-=1</a:t>
                      </a:r>
                      <a:endParaRPr sz="2200">
                        <a:latin typeface="Cambria"/>
                        <a:cs typeface="Cambria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</a:tr>
              <a:tr h="43091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2200" spc="-5" dirty="0">
                          <a:latin typeface="Cambria"/>
                          <a:cs typeface="Cambria"/>
                        </a:rPr>
                        <a:t>a</a:t>
                      </a:r>
                      <a:r>
                        <a:rPr sz="2200" spc="-2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200" spc="-5" dirty="0">
                          <a:latin typeface="Cambria"/>
                          <a:cs typeface="Cambria"/>
                        </a:rPr>
                        <a:t>=</a:t>
                      </a:r>
                      <a:r>
                        <a:rPr sz="2200" spc="-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200" spc="-5" dirty="0">
                          <a:latin typeface="Cambria"/>
                          <a:cs typeface="Cambria"/>
                        </a:rPr>
                        <a:t>a</a:t>
                      </a:r>
                      <a:r>
                        <a:rPr sz="2200" spc="-2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200" spc="-5" dirty="0">
                          <a:latin typeface="Cambria"/>
                          <a:cs typeface="Cambria"/>
                        </a:rPr>
                        <a:t>*</a:t>
                      </a:r>
                      <a:r>
                        <a:rPr sz="2200" spc="-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200" spc="-5" dirty="0">
                          <a:latin typeface="Cambria"/>
                          <a:cs typeface="Cambria"/>
                        </a:rPr>
                        <a:t>2</a:t>
                      </a:r>
                      <a:endParaRPr sz="2200">
                        <a:latin typeface="Cambria"/>
                        <a:cs typeface="Cambria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2200" spc="-20" dirty="0">
                          <a:latin typeface="Cambria"/>
                          <a:cs typeface="Cambria"/>
                        </a:rPr>
                        <a:t>a*=2</a:t>
                      </a:r>
                      <a:endParaRPr sz="2200">
                        <a:latin typeface="Cambria"/>
                        <a:cs typeface="Cambria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</a:tr>
              <a:tr h="43078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2200" spc="-5" dirty="0">
                          <a:latin typeface="Cambria"/>
                          <a:cs typeface="Cambria"/>
                        </a:rPr>
                        <a:t>a</a:t>
                      </a:r>
                      <a:r>
                        <a:rPr sz="2200" spc="-2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200" spc="-5" dirty="0">
                          <a:latin typeface="Cambria"/>
                          <a:cs typeface="Cambria"/>
                        </a:rPr>
                        <a:t>=</a:t>
                      </a:r>
                      <a:r>
                        <a:rPr sz="2200" spc="-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200" spc="-5" dirty="0">
                          <a:latin typeface="Cambria"/>
                          <a:cs typeface="Cambria"/>
                        </a:rPr>
                        <a:t>a</a:t>
                      </a:r>
                      <a:r>
                        <a:rPr sz="2200" spc="-2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200" spc="-5" dirty="0">
                          <a:latin typeface="Cambria"/>
                          <a:cs typeface="Cambria"/>
                        </a:rPr>
                        <a:t>/</a:t>
                      </a:r>
                      <a:r>
                        <a:rPr sz="2200" spc="-1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200" spc="-5" dirty="0">
                          <a:latin typeface="Cambria"/>
                          <a:cs typeface="Cambria"/>
                        </a:rPr>
                        <a:t>b</a:t>
                      </a:r>
                      <a:endParaRPr sz="2200">
                        <a:latin typeface="Cambria"/>
                        <a:cs typeface="Cambria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2200" spc="-10" dirty="0">
                          <a:latin typeface="Cambria"/>
                          <a:cs typeface="Cambria"/>
                        </a:rPr>
                        <a:t>a/=b</a:t>
                      </a:r>
                      <a:endParaRPr sz="2200">
                        <a:latin typeface="Cambria"/>
                        <a:cs typeface="Cambria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</a:tr>
              <a:tr h="4309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2200" spc="-5" dirty="0">
                          <a:latin typeface="Cambria"/>
                          <a:cs typeface="Cambria"/>
                        </a:rPr>
                        <a:t>a</a:t>
                      </a:r>
                      <a:r>
                        <a:rPr sz="2200" spc="-2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200" spc="-5" dirty="0">
                          <a:latin typeface="Cambria"/>
                          <a:cs typeface="Cambria"/>
                        </a:rPr>
                        <a:t>=</a:t>
                      </a:r>
                      <a:r>
                        <a:rPr sz="2200" spc="-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200" spc="-5" dirty="0">
                          <a:latin typeface="Cambria"/>
                          <a:cs typeface="Cambria"/>
                        </a:rPr>
                        <a:t>a</a:t>
                      </a:r>
                      <a:r>
                        <a:rPr sz="2200" spc="-2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200" spc="-5" dirty="0">
                          <a:latin typeface="Cambria"/>
                          <a:cs typeface="Cambria"/>
                        </a:rPr>
                        <a:t>% b</a:t>
                      </a:r>
                      <a:endParaRPr sz="2200">
                        <a:latin typeface="Cambria"/>
                        <a:cs typeface="Cambria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2200" spc="-10" dirty="0">
                          <a:latin typeface="Cambria"/>
                          <a:cs typeface="Cambria"/>
                        </a:rPr>
                        <a:t>a%=b</a:t>
                      </a:r>
                      <a:endParaRPr sz="2200">
                        <a:latin typeface="Cambria"/>
                        <a:cs typeface="Cambria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</a:tr>
              <a:tr h="4308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2200" spc="-5" dirty="0">
                          <a:latin typeface="Cambria"/>
                          <a:cs typeface="Cambria"/>
                        </a:rPr>
                        <a:t>c</a:t>
                      </a:r>
                      <a:r>
                        <a:rPr sz="220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200" spc="-5" dirty="0">
                          <a:latin typeface="Cambria"/>
                          <a:cs typeface="Cambria"/>
                        </a:rPr>
                        <a:t>=</a:t>
                      </a:r>
                      <a:r>
                        <a:rPr sz="2200" spc="-1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200" spc="-5" dirty="0">
                          <a:latin typeface="Cambria"/>
                          <a:cs typeface="Cambria"/>
                        </a:rPr>
                        <a:t>c *</a:t>
                      </a:r>
                      <a:r>
                        <a:rPr sz="2200" spc="-1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200" spc="-5" dirty="0">
                          <a:latin typeface="Cambria"/>
                          <a:cs typeface="Cambria"/>
                        </a:rPr>
                        <a:t>(a +</a:t>
                      </a:r>
                      <a:r>
                        <a:rPr sz="2200" spc="-1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200" spc="-10" dirty="0">
                          <a:latin typeface="Cambria"/>
                          <a:cs typeface="Cambria"/>
                        </a:rPr>
                        <a:t>b)</a:t>
                      </a:r>
                      <a:endParaRPr sz="2200">
                        <a:latin typeface="Cambria"/>
                        <a:cs typeface="Cambria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2200" spc="-5" dirty="0">
                          <a:latin typeface="Cambria"/>
                          <a:cs typeface="Cambria"/>
                        </a:rPr>
                        <a:t>c *=</a:t>
                      </a:r>
                      <a:r>
                        <a:rPr sz="2200" spc="-2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200" spc="-5" dirty="0">
                          <a:latin typeface="Cambria"/>
                          <a:cs typeface="Cambria"/>
                        </a:rPr>
                        <a:t>(a</a:t>
                      </a:r>
                      <a:r>
                        <a:rPr sz="2200" spc="-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200" spc="-5" dirty="0">
                          <a:latin typeface="Cambria"/>
                          <a:cs typeface="Cambria"/>
                        </a:rPr>
                        <a:t>+</a:t>
                      </a:r>
                      <a:r>
                        <a:rPr sz="2200" spc="-2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200" spc="-10" dirty="0">
                          <a:latin typeface="Cambria"/>
                          <a:cs typeface="Cambria"/>
                        </a:rPr>
                        <a:t>b)</a:t>
                      </a:r>
                      <a:endParaRPr sz="2200">
                        <a:latin typeface="Cambria"/>
                        <a:cs typeface="Cambria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</a:tr>
              <a:tr h="430847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2200" spc="-5" dirty="0">
                          <a:latin typeface="Cambria"/>
                          <a:cs typeface="Cambria"/>
                        </a:rPr>
                        <a:t>b</a:t>
                      </a:r>
                      <a:r>
                        <a:rPr sz="2200" spc="-1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200" spc="-5" dirty="0">
                          <a:latin typeface="Cambria"/>
                          <a:cs typeface="Cambria"/>
                        </a:rPr>
                        <a:t>=</a:t>
                      </a:r>
                      <a:r>
                        <a:rPr sz="2200" spc="-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200" spc="-5" dirty="0">
                          <a:latin typeface="Cambria"/>
                          <a:cs typeface="Cambria"/>
                        </a:rPr>
                        <a:t>b</a:t>
                      </a:r>
                      <a:r>
                        <a:rPr sz="2200" spc="-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200" spc="-5" dirty="0">
                          <a:latin typeface="Cambria"/>
                          <a:cs typeface="Cambria"/>
                        </a:rPr>
                        <a:t>/</a:t>
                      </a:r>
                      <a:r>
                        <a:rPr sz="2200" spc="-1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200" spc="-5" dirty="0">
                          <a:latin typeface="Cambria"/>
                          <a:cs typeface="Cambria"/>
                        </a:rPr>
                        <a:t>(a</a:t>
                      </a:r>
                      <a:r>
                        <a:rPr sz="2200" spc="-1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200" spc="-5" dirty="0">
                          <a:latin typeface="Cambria"/>
                          <a:cs typeface="Cambria"/>
                        </a:rPr>
                        <a:t>+ </a:t>
                      </a:r>
                      <a:r>
                        <a:rPr sz="2200" spc="-10" dirty="0">
                          <a:latin typeface="Cambria"/>
                          <a:cs typeface="Cambria"/>
                        </a:rPr>
                        <a:t>b)</a:t>
                      </a:r>
                      <a:endParaRPr sz="2200">
                        <a:latin typeface="Cambria"/>
                        <a:cs typeface="Cambria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2200" spc="-5" dirty="0">
                          <a:latin typeface="Cambria"/>
                          <a:cs typeface="Cambria"/>
                        </a:rPr>
                        <a:t>b</a:t>
                      </a:r>
                      <a:r>
                        <a:rPr sz="2200" spc="-2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200" dirty="0">
                          <a:latin typeface="Cambria"/>
                          <a:cs typeface="Cambria"/>
                        </a:rPr>
                        <a:t>/=(a</a:t>
                      </a:r>
                      <a:r>
                        <a:rPr sz="2200" spc="-3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200" spc="-5" dirty="0">
                          <a:latin typeface="Cambria"/>
                          <a:cs typeface="Cambria"/>
                        </a:rPr>
                        <a:t>+</a:t>
                      </a:r>
                      <a:r>
                        <a:rPr sz="2200" spc="-2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200" spc="-10" dirty="0">
                          <a:latin typeface="Cambria"/>
                          <a:cs typeface="Cambria"/>
                        </a:rPr>
                        <a:t>b)</a:t>
                      </a:r>
                      <a:endParaRPr sz="2200">
                        <a:latin typeface="Cambria"/>
                        <a:cs typeface="Cambria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800" y="152387"/>
            <a:ext cx="8610600" cy="6617334"/>
          </a:xfrm>
          <a:custGeom>
            <a:avLst/>
            <a:gdLst/>
            <a:ahLst/>
            <a:cxnLst/>
            <a:rect l="l" t="t" r="r" b="b"/>
            <a:pathLst>
              <a:path w="8610600" h="6617334">
                <a:moveTo>
                  <a:pt x="0" y="6617208"/>
                </a:moveTo>
                <a:lnTo>
                  <a:pt x="8610600" y="6617208"/>
                </a:lnTo>
                <a:lnTo>
                  <a:pt x="8610600" y="0"/>
                </a:lnTo>
                <a:lnTo>
                  <a:pt x="0" y="0"/>
                </a:lnTo>
                <a:lnTo>
                  <a:pt x="0" y="6617208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98194" y="125482"/>
            <a:ext cx="6211570" cy="6506209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337310" algn="just">
              <a:lnSpc>
                <a:spcPct val="100000"/>
              </a:lnSpc>
              <a:spcBef>
                <a:spcPts val="505"/>
              </a:spcBef>
            </a:pPr>
            <a:r>
              <a:rPr sz="2200" spc="-5" dirty="0">
                <a:solidFill>
                  <a:srgbClr val="C00000"/>
                </a:solidFill>
                <a:latin typeface="Cambria"/>
                <a:cs typeface="Cambria"/>
              </a:rPr>
              <a:t>/*</a:t>
            </a:r>
            <a:r>
              <a:rPr sz="2200" spc="-15" dirty="0">
                <a:solidFill>
                  <a:srgbClr val="C00000"/>
                </a:solidFill>
                <a:latin typeface="Cambria"/>
                <a:cs typeface="Cambria"/>
              </a:rPr>
              <a:t> Program</a:t>
            </a:r>
            <a:r>
              <a:rPr sz="2200" spc="1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spc="-15" dirty="0">
                <a:solidFill>
                  <a:srgbClr val="C00000"/>
                </a:solidFill>
                <a:latin typeface="Cambria"/>
                <a:cs typeface="Cambria"/>
              </a:rPr>
              <a:t>for</a:t>
            </a:r>
            <a:r>
              <a:rPr sz="2200" spc="-10" dirty="0">
                <a:solidFill>
                  <a:srgbClr val="C00000"/>
                </a:solidFill>
                <a:latin typeface="Cambria"/>
                <a:cs typeface="Cambria"/>
              </a:rPr>
              <a:t> Assignment</a:t>
            </a:r>
            <a:r>
              <a:rPr sz="2200" spc="3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spc="-10" dirty="0">
                <a:solidFill>
                  <a:srgbClr val="C00000"/>
                </a:solidFill>
                <a:latin typeface="Cambria"/>
                <a:cs typeface="Cambria"/>
              </a:rPr>
              <a:t>Operations*/</a:t>
            </a:r>
            <a:endParaRPr sz="2200">
              <a:latin typeface="Cambria"/>
              <a:cs typeface="Cambria"/>
            </a:endParaRPr>
          </a:p>
          <a:p>
            <a:pPr marL="12700" marR="3967479" algn="just">
              <a:lnSpc>
                <a:spcPct val="114999"/>
              </a:lnSpc>
              <a:spcBef>
                <a:spcPts val="15"/>
              </a:spcBef>
            </a:pPr>
            <a:r>
              <a:rPr sz="2200" spc="-5" dirty="0">
                <a:latin typeface="Cambria"/>
                <a:cs typeface="Cambria"/>
              </a:rPr>
              <a:t>#include&lt;stdio.h&gt; </a:t>
            </a:r>
            <a:r>
              <a:rPr sz="2200" spc="-47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#inclu</a:t>
            </a:r>
            <a:r>
              <a:rPr sz="2200" dirty="0">
                <a:latin typeface="Cambria"/>
                <a:cs typeface="Cambria"/>
              </a:rPr>
              <a:t>d</a:t>
            </a:r>
            <a:r>
              <a:rPr sz="2200" spc="-5" dirty="0">
                <a:latin typeface="Cambria"/>
                <a:cs typeface="Cambria"/>
              </a:rPr>
              <a:t>e</a:t>
            </a:r>
            <a:r>
              <a:rPr sz="2200" spc="-10" dirty="0">
                <a:latin typeface="Cambria"/>
                <a:cs typeface="Cambria"/>
              </a:rPr>
              <a:t>&lt;</a:t>
            </a:r>
            <a:r>
              <a:rPr sz="2200" spc="-5" dirty="0">
                <a:latin typeface="Cambria"/>
                <a:cs typeface="Cambria"/>
              </a:rPr>
              <a:t>conio</a:t>
            </a:r>
            <a:r>
              <a:rPr sz="2200" dirty="0">
                <a:latin typeface="Cambria"/>
                <a:cs typeface="Cambria"/>
              </a:rPr>
              <a:t>.</a:t>
            </a:r>
            <a:r>
              <a:rPr sz="2200" spc="-5" dirty="0">
                <a:latin typeface="Cambria"/>
                <a:cs typeface="Cambria"/>
              </a:rPr>
              <a:t>h&gt;  </a:t>
            </a:r>
            <a:r>
              <a:rPr sz="2200" spc="-20" dirty="0">
                <a:latin typeface="Cambria"/>
                <a:cs typeface="Cambria"/>
              </a:rPr>
              <a:t>void</a:t>
            </a:r>
            <a:r>
              <a:rPr sz="2200" spc="1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main(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)</a:t>
            </a:r>
            <a:endParaRPr sz="22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2200" spc="-5" dirty="0">
                <a:latin typeface="Cambria"/>
                <a:cs typeface="Cambria"/>
              </a:rPr>
              <a:t>{</a:t>
            </a:r>
            <a:endParaRPr sz="2200">
              <a:latin typeface="Cambria"/>
              <a:cs typeface="Cambria"/>
            </a:endParaRPr>
          </a:p>
          <a:p>
            <a:pPr marL="538480">
              <a:lnSpc>
                <a:spcPct val="100000"/>
              </a:lnSpc>
              <a:spcBef>
                <a:spcPts val="135"/>
              </a:spcBef>
            </a:pPr>
            <a:r>
              <a:rPr sz="2400" dirty="0">
                <a:latin typeface="Perpetua"/>
                <a:cs typeface="Perpetua"/>
              </a:rPr>
              <a:t>int</a:t>
            </a:r>
            <a:r>
              <a:rPr sz="2400" spc="-55" dirty="0">
                <a:latin typeface="Perpetua"/>
                <a:cs typeface="Perpetua"/>
              </a:rPr>
              <a:t> </a:t>
            </a:r>
            <a:r>
              <a:rPr sz="2400" spc="-5" dirty="0">
                <a:latin typeface="Perpetua"/>
                <a:cs typeface="Perpetua"/>
              </a:rPr>
              <a:t>a;</a:t>
            </a:r>
            <a:endParaRPr sz="2400">
              <a:latin typeface="Perpetua"/>
              <a:cs typeface="Perpetua"/>
            </a:endParaRPr>
          </a:p>
          <a:p>
            <a:pPr marL="469900">
              <a:lnSpc>
                <a:spcPct val="100000"/>
              </a:lnSpc>
              <a:spcBef>
                <a:spcPts val="385"/>
              </a:spcBef>
            </a:pPr>
            <a:r>
              <a:rPr sz="2400" dirty="0">
                <a:latin typeface="Perpetua"/>
                <a:cs typeface="Perpetua"/>
              </a:rPr>
              <a:t>a</a:t>
            </a:r>
            <a:r>
              <a:rPr sz="2400" spc="-3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=</a:t>
            </a:r>
            <a:r>
              <a:rPr sz="2400" spc="-3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11;</a:t>
            </a:r>
            <a:endParaRPr sz="2400">
              <a:latin typeface="Perpetua"/>
              <a:cs typeface="Perpetua"/>
            </a:endParaRPr>
          </a:p>
          <a:p>
            <a:pPr marL="469900">
              <a:lnSpc>
                <a:spcPct val="100000"/>
              </a:lnSpc>
              <a:spcBef>
                <a:spcPts val="395"/>
              </a:spcBef>
            </a:pPr>
            <a:r>
              <a:rPr sz="2400" spc="-5" dirty="0">
                <a:latin typeface="Perpetua"/>
                <a:cs typeface="Perpetua"/>
              </a:rPr>
              <a:t>a+</a:t>
            </a:r>
            <a:r>
              <a:rPr sz="2400" spc="-3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=</a:t>
            </a:r>
            <a:r>
              <a:rPr sz="2400" spc="-3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4;</a:t>
            </a:r>
            <a:endParaRPr sz="2400">
              <a:latin typeface="Perpetua"/>
              <a:cs typeface="Perpetua"/>
            </a:endParaRPr>
          </a:p>
          <a:p>
            <a:pPr marL="469900" marR="1897380" indent="457200">
              <a:lnSpc>
                <a:spcPts val="3290"/>
              </a:lnSpc>
              <a:spcBef>
                <a:spcPts val="165"/>
              </a:spcBef>
            </a:pPr>
            <a:r>
              <a:rPr sz="2400" dirty="0">
                <a:latin typeface="Perpetua"/>
                <a:cs typeface="Perpetua"/>
              </a:rPr>
              <a:t>p</a:t>
            </a:r>
            <a:r>
              <a:rPr sz="2400" spc="50" dirty="0">
                <a:latin typeface="Perpetua"/>
                <a:cs typeface="Perpetua"/>
              </a:rPr>
              <a:t>r</a:t>
            </a:r>
            <a:r>
              <a:rPr sz="2400" dirty="0">
                <a:latin typeface="Perpetua"/>
                <a:cs typeface="Perpetua"/>
              </a:rPr>
              <a:t>int</a:t>
            </a:r>
            <a:r>
              <a:rPr sz="2400" spc="5" dirty="0">
                <a:latin typeface="Perpetua"/>
                <a:cs typeface="Perpetua"/>
              </a:rPr>
              <a:t>f</a:t>
            </a:r>
            <a:r>
              <a:rPr sz="2400" dirty="0">
                <a:latin typeface="Perpetua"/>
                <a:cs typeface="Perpetua"/>
              </a:rPr>
              <a:t>(</a:t>
            </a:r>
            <a:r>
              <a:rPr sz="2400" spc="5" dirty="0">
                <a:latin typeface="Perpetua"/>
                <a:cs typeface="Perpetua"/>
              </a:rPr>
              <a:t>“</a:t>
            </a:r>
            <a:r>
              <a:rPr sz="2400" spc="-215" dirty="0">
                <a:latin typeface="Perpetua"/>
                <a:cs typeface="Perpetua"/>
              </a:rPr>
              <a:t>V</a:t>
            </a:r>
            <a:r>
              <a:rPr sz="2400" spc="-5" dirty="0">
                <a:latin typeface="Perpetua"/>
                <a:cs typeface="Perpetua"/>
              </a:rPr>
              <a:t>alu</a:t>
            </a:r>
            <a:r>
              <a:rPr sz="2400" dirty="0">
                <a:latin typeface="Perpetua"/>
                <a:cs typeface="Perpetua"/>
              </a:rPr>
              <a:t>e</a:t>
            </a:r>
            <a:r>
              <a:rPr sz="2400" spc="-2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of</a:t>
            </a:r>
            <a:r>
              <a:rPr sz="2400" spc="-19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A is</a:t>
            </a:r>
            <a:r>
              <a:rPr sz="2400" spc="-1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%d\n</a:t>
            </a:r>
            <a:r>
              <a:rPr sz="2400" spc="5" dirty="0">
                <a:latin typeface="Perpetua"/>
                <a:cs typeface="Perpetua"/>
              </a:rPr>
              <a:t>”</a:t>
            </a:r>
            <a:r>
              <a:rPr sz="2400" dirty="0">
                <a:latin typeface="Perpetua"/>
                <a:cs typeface="Perpetua"/>
              </a:rPr>
              <a:t>,</a:t>
            </a:r>
            <a:r>
              <a:rPr sz="2400" spc="-5" dirty="0">
                <a:latin typeface="Perpetua"/>
                <a:cs typeface="Perpetua"/>
              </a:rPr>
              <a:t>a</a:t>
            </a:r>
            <a:r>
              <a:rPr sz="2400" dirty="0">
                <a:latin typeface="Perpetua"/>
                <a:cs typeface="Perpetua"/>
              </a:rPr>
              <a:t>);  a</a:t>
            </a:r>
            <a:r>
              <a:rPr sz="2400" spc="-1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=</a:t>
            </a:r>
            <a:r>
              <a:rPr sz="2400" spc="-1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11;</a:t>
            </a:r>
            <a:endParaRPr sz="2400">
              <a:latin typeface="Perpetua"/>
              <a:cs typeface="Perpetua"/>
            </a:endParaRPr>
          </a:p>
          <a:p>
            <a:pPr marL="469900">
              <a:lnSpc>
                <a:spcPct val="100000"/>
              </a:lnSpc>
              <a:spcBef>
                <a:spcPts val="220"/>
              </a:spcBef>
            </a:pPr>
            <a:r>
              <a:rPr sz="2400" spc="-5" dirty="0">
                <a:latin typeface="Perpetua"/>
                <a:cs typeface="Perpetua"/>
              </a:rPr>
              <a:t>a-</a:t>
            </a:r>
            <a:r>
              <a:rPr sz="2400" spc="-4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=</a:t>
            </a:r>
            <a:r>
              <a:rPr sz="2400" spc="-3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4;</a:t>
            </a:r>
            <a:endParaRPr sz="2400">
              <a:latin typeface="Perpetua"/>
              <a:cs typeface="Perpetua"/>
            </a:endParaRPr>
          </a:p>
          <a:p>
            <a:pPr marL="469900" marR="1897380" indent="457200">
              <a:lnSpc>
                <a:spcPts val="3290"/>
              </a:lnSpc>
              <a:spcBef>
                <a:spcPts val="165"/>
              </a:spcBef>
            </a:pPr>
            <a:r>
              <a:rPr sz="2400" dirty="0">
                <a:latin typeface="Perpetua"/>
                <a:cs typeface="Perpetua"/>
              </a:rPr>
              <a:t>p</a:t>
            </a:r>
            <a:r>
              <a:rPr sz="2400" spc="50" dirty="0">
                <a:latin typeface="Perpetua"/>
                <a:cs typeface="Perpetua"/>
              </a:rPr>
              <a:t>r</a:t>
            </a:r>
            <a:r>
              <a:rPr sz="2400" dirty="0">
                <a:latin typeface="Perpetua"/>
                <a:cs typeface="Perpetua"/>
              </a:rPr>
              <a:t>int</a:t>
            </a:r>
            <a:r>
              <a:rPr sz="2400" spc="5" dirty="0">
                <a:latin typeface="Perpetua"/>
                <a:cs typeface="Perpetua"/>
              </a:rPr>
              <a:t>f</a:t>
            </a:r>
            <a:r>
              <a:rPr sz="2400" dirty="0">
                <a:latin typeface="Perpetua"/>
                <a:cs typeface="Perpetua"/>
              </a:rPr>
              <a:t>(</a:t>
            </a:r>
            <a:r>
              <a:rPr sz="2400" spc="5" dirty="0">
                <a:latin typeface="Perpetua"/>
                <a:cs typeface="Perpetua"/>
              </a:rPr>
              <a:t>“</a:t>
            </a:r>
            <a:r>
              <a:rPr sz="2400" spc="-215" dirty="0">
                <a:latin typeface="Perpetua"/>
                <a:cs typeface="Perpetua"/>
              </a:rPr>
              <a:t>V</a:t>
            </a:r>
            <a:r>
              <a:rPr sz="2400" spc="-5" dirty="0">
                <a:latin typeface="Perpetua"/>
                <a:cs typeface="Perpetua"/>
              </a:rPr>
              <a:t>alu</a:t>
            </a:r>
            <a:r>
              <a:rPr sz="2400" dirty="0">
                <a:latin typeface="Perpetua"/>
                <a:cs typeface="Perpetua"/>
              </a:rPr>
              <a:t>e</a:t>
            </a:r>
            <a:r>
              <a:rPr sz="2400" spc="-2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of</a:t>
            </a:r>
            <a:r>
              <a:rPr sz="2400" spc="-19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A is</a:t>
            </a:r>
            <a:r>
              <a:rPr sz="2400" spc="-1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%d\n</a:t>
            </a:r>
            <a:r>
              <a:rPr sz="2400" spc="5" dirty="0">
                <a:latin typeface="Perpetua"/>
                <a:cs typeface="Perpetua"/>
              </a:rPr>
              <a:t>”</a:t>
            </a:r>
            <a:r>
              <a:rPr sz="2400" dirty="0">
                <a:latin typeface="Perpetua"/>
                <a:cs typeface="Perpetua"/>
              </a:rPr>
              <a:t>,</a:t>
            </a:r>
            <a:r>
              <a:rPr sz="2400" spc="-5" dirty="0">
                <a:latin typeface="Perpetua"/>
                <a:cs typeface="Perpetua"/>
              </a:rPr>
              <a:t>a</a:t>
            </a:r>
            <a:r>
              <a:rPr sz="2400" dirty="0">
                <a:latin typeface="Perpetua"/>
                <a:cs typeface="Perpetua"/>
              </a:rPr>
              <a:t>);  a</a:t>
            </a:r>
            <a:r>
              <a:rPr sz="2400" spc="-1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=</a:t>
            </a:r>
            <a:r>
              <a:rPr sz="2400" spc="-1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11;</a:t>
            </a:r>
            <a:endParaRPr sz="2400">
              <a:latin typeface="Perpetua"/>
              <a:cs typeface="Perpetua"/>
            </a:endParaRPr>
          </a:p>
          <a:p>
            <a:pPr marL="469900">
              <a:lnSpc>
                <a:spcPct val="100000"/>
              </a:lnSpc>
              <a:spcBef>
                <a:spcPts val="215"/>
              </a:spcBef>
            </a:pPr>
            <a:r>
              <a:rPr sz="2400" spc="-5" dirty="0">
                <a:latin typeface="Perpetua"/>
                <a:cs typeface="Perpetua"/>
              </a:rPr>
              <a:t>a*</a:t>
            </a:r>
            <a:r>
              <a:rPr sz="2400" spc="-5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=</a:t>
            </a:r>
            <a:r>
              <a:rPr sz="2400" spc="-5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4;</a:t>
            </a:r>
            <a:endParaRPr sz="2400">
              <a:latin typeface="Perpetua"/>
              <a:cs typeface="Perpetua"/>
            </a:endParaRPr>
          </a:p>
          <a:p>
            <a:pPr marL="469900" marR="1897380" indent="457200">
              <a:lnSpc>
                <a:spcPts val="3290"/>
              </a:lnSpc>
              <a:spcBef>
                <a:spcPts val="85"/>
              </a:spcBef>
            </a:pPr>
            <a:r>
              <a:rPr sz="2400" dirty="0">
                <a:latin typeface="Perpetua"/>
                <a:cs typeface="Perpetua"/>
              </a:rPr>
              <a:t>p</a:t>
            </a:r>
            <a:r>
              <a:rPr sz="2400" spc="50" dirty="0">
                <a:latin typeface="Perpetua"/>
                <a:cs typeface="Perpetua"/>
              </a:rPr>
              <a:t>r</a:t>
            </a:r>
            <a:r>
              <a:rPr sz="2400" dirty="0">
                <a:latin typeface="Perpetua"/>
                <a:cs typeface="Perpetua"/>
              </a:rPr>
              <a:t>int</a:t>
            </a:r>
            <a:r>
              <a:rPr sz="2400" spc="5" dirty="0">
                <a:latin typeface="Perpetua"/>
                <a:cs typeface="Perpetua"/>
              </a:rPr>
              <a:t>f</a:t>
            </a:r>
            <a:r>
              <a:rPr sz="2400" dirty="0">
                <a:latin typeface="Perpetua"/>
                <a:cs typeface="Perpetua"/>
              </a:rPr>
              <a:t>(</a:t>
            </a:r>
            <a:r>
              <a:rPr sz="2400" spc="5" dirty="0">
                <a:latin typeface="Perpetua"/>
                <a:cs typeface="Perpetua"/>
              </a:rPr>
              <a:t>“</a:t>
            </a:r>
            <a:r>
              <a:rPr sz="2400" spc="-215" dirty="0">
                <a:latin typeface="Perpetua"/>
                <a:cs typeface="Perpetua"/>
              </a:rPr>
              <a:t>V</a:t>
            </a:r>
            <a:r>
              <a:rPr sz="2400" spc="-5" dirty="0">
                <a:latin typeface="Perpetua"/>
                <a:cs typeface="Perpetua"/>
              </a:rPr>
              <a:t>alu</a:t>
            </a:r>
            <a:r>
              <a:rPr sz="2400" dirty="0">
                <a:latin typeface="Perpetua"/>
                <a:cs typeface="Perpetua"/>
              </a:rPr>
              <a:t>e</a:t>
            </a:r>
            <a:r>
              <a:rPr sz="2400" spc="-2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of</a:t>
            </a:r>
            <a:r>
              <a:rPr sz="2400" spc="-19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A is</a:t>
            </a:r>
            <a:r>
              <a:rPr sz="2400" spc="-1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%d\n</a:t>
            </a:r>
            <a:r>
              <a:rPr sz="2400" spc="5" dirty="0">
                <a:latin typeface="Perpetua"/>
                <a:cs typeface="Perpetua"/>
              </a:rPr>
              <a:t>”</a:t>
            </a:r>
            <a:r>
              <a:rPr sz="2400" dirty="0">
                <a:latin typeface="Perpetua"/>
                <a:cs typeface="Perpetua"/>
              </a:rPr>
              <a:t>,</a:t>
            </a:r>
            <a:r>
              <a:rPr sz="2400" spc="-5" dirty="0">
                <a:latin typeface="Perpetua"/>
                <a:cs typeface="Perpetua"/>
              </a:rPr>
              <a:t>a</a:t>
            </a:r>
            <a:r>
              <a:rPr sz="2400" dirty="0">
                <a:latin typeface="Perpetua"/>
                <a:cs typeface="Perpetua"/>
              </a:rPr>
              <a:t>);  a</a:t>
            </a:r>
            <a:r>
              <a:rPr sz="2400" spc="-1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=</a:t>
            </a:r>
            <a:r>
              <a:rPr sz="2400" spc="-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11;</a:t>
            </a:r>
            <a:r>
              <a:rPr sz="2400" spc="-120" dirty="0">
                <a:latin typeface="Perpetua"/>
                <a:cs typeface="Perpetua"/>
              </a:rPr>
              <a:t> </a:t>
            </a:r>
            <a:r>
              <a:rPr sz="2400" spc="-5" dirty="0">
                <a:latin typeface="Perpetua"/>
                <a:cs typeface="Perpetua"/>
              </a:rPr>
              <a:t>a/ </a:t>
            </a:r>
            <a:r>
              <a:rPr sz="2400" dirty="0">
                <a:latin typeface="Perpetua"/>
                <a:cs typeface="Perpetua"/>
              </a:rPr>
              <a:t>=</a:t>
            </a:r>
            <a:r>
              <a:rPr sz="2400" spc="-1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4;</a:t>
            </a:r>
            <a:endParaRPr sz="2400">
              <a:latin typeface="Perpetua"/>
              <a:cs typeface="Perpetua"/>
            </a:endParaRPr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4800" y="152400"/>
            <a:ext cx="8610600" cy="256476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 marL="1920239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latin typeface="Perpetua"/>
                <a:cs typeface="Perpetua"/>
              </a:rPr>
              <a:t>p</a:t>
            </a:r>
            <a:r>
              <a:rPr sz="2400" spc="50" dirty="0">
                <a:latin typeface="Perpetua"/>
                <a:cs typeface="Perpetua"/>
              </a:rPr>
              <a:t>r</a:t>
            </a:r>
            <a:r>
              <a:rPr sz="2400" dirty="0">
                <a:latin typeface="Perpetua"/>
                <a:cs typeface="Perpetua"/>
              </a:rPr>
              <a:t>int</a:t>
            </a:r>
            <a:r>
              <a:rPr sz="2400" spc="5" dirty="0">
                <a:latin typeface="Perpetua"/>
                <a:cs typeface="Perpetua"/>
              </a:rPr>
              <a:t>f</a:t>
            </a:r>
            <a:r>
              <a:rPr sz="2400" dirty="0">
                <a:latin typeface="Perpetua"/>
                <a:cs typeface="Perpetua"/>
              </a:rPr>
              <a:t>(</a:t>
            </a:r>
            <a:r>
              <a:rPr sz="2400" spc="5" dirty="0">
                <a:latin typeface="Perpetua"/>
                <a:cs typeface="Perpetua"/>
              </a:rPr>
              <a:t>“</a:t>
            </a:r>
            <a:r>
              <a:rPr sz="2400" spc="-215" dirty="0">
                <a:latin typeface="Perpetua"/>
                <a:cs typeface="Perpetua"/>
              </a:rPr>
              <a:t>V</a:t>
            </a:r>
            <a:r>
              <a:rPr sz="2400" spc="-5" dirty="0">
                <a:latin typeface="Perpetua"/>
                <a:cs typeface="Perpetua"/>
              </a:rPr>
              <a:t>alu</a:t>
            </a:r>
            <a:r>
              <a:rPr sz="2400" dirty="0">
                <a:latin typeface="Perpetua"/>
                <a:cs typeface="Perpetua"/>
              </a:rPr>
              <a:t>e</a:t>
            </a:r>
            <a:r>
              <a:rPr sz="2400" spc="-2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of</a:t>
            </a:r>
            <a:r>
              <a:rPr sz="2400" spc="-19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A is</a:t>
            </a:r>
            <a:r>
              <a:rPr sz="2400" spc="-1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%d\n</a:t>
            </a:r>
            <a:r>
              <a:rPr sz="2400" spc="5" dirty="0">
                <a:latin typeface="Perpetua"/>
                <a:cs typeface="Perpetua"/>
              </a:rPr>
              <a:t>”</a:t>
            </a:r>
            <a:r>
              <a:rPr sz="2400" dirty="0">
                <a:latin typeface="Perpetua"/>
                <a:cs typeface="Perpetua"/>
              </a:rPr>
              <a:t>,</a:t>
            </a:r>
            <a:r>
              <a:rPr sz="2400" spc="-5" dirty="0">
                <a:latin typeface="Perpetua"/>
                <a:cs typeface="Perpetua"/>
              </a:rPr>
              <a:t>a</a:t>
            </a:r>
            <a:r>
              <a:rPr sz="2400" dirty="0">
                <a:latin typeface="Perpetua"/>
                <a:cs typeface="Perpetua"/>
              </a:rPr>
              <a:t>);</a:t>
            </a:r>
            <a:endParaRPr sz="2400">
              <a:latin typeface="Perpetua"/>
              <a:cs typeface="Perpetua"/>
            </a:endParaRPr>
          </a:p>
          <a:p>
            <a:pPr marL="1531620">
              <a:lnSpc>
                <a:spcPct val="100000"/>
              </a:lnSpc>
              <a:spcBef>
                <a:spcPts val="400"/>
              </a:spcBef>
            </a:pPr>
            <a:r>
              <a:rPr sz="2400" dirty="0">
                <a:latin typeface="Perpetua"/>
                <a:cs typeface="Perpetua"/>
              </a:rPr>
              <a:t>a</a:t>
            </a:r>
            <a:r>
              <a:rPr sz="2400" spc="-6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=</a:t>
            </a:r>
            <a:r>
              <a:rPr sz="2400" spc="-4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11;</a:t>
            </a:r>
            <a:endParaRPr sz="2400">
              <a:latin typeface="Perpetua"/>
              <a:cs typeface="Perpetua"/>
            </a:endParaRPr>
          </a:p>
          <a:p>
            <a:pPr marL="1463040">
              <a:lnSpc>
                <a:spcPct val="100000"/>
              </a:lnSpc>
              <a:spcBef>
                <a:spcPts val="395"/>
              </a:spcBef>
            </a:pPr>
            <a:r>
              <a:rPr sz="2400" spc="-5" dirty="0">
                <a:latin typeface="Perpetua"/>
                <a:cs typeface="Perpetua"/>
              </a:rPr>
              <a:t>a%</a:t>
            </a:r>
            <a:r>
              <a:rPr sz="2400" spc="-5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=</a:t>
            </a:r>
            <a:r>
              <a:rPr sz="2400" spc="-5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4;</a:t>
            </a:r>
            <a:endParaRPr sz="2400">
              <a:latin typeface="Perpetua"/>
              <a:cs typeface="Perpetua"/>
            </a:endParaRPr>
          </a:p>
          <a:p>
            <a:pPr marL="1463040" marR="3235325" indent="525780">
              <a:lnSpc>
                <a:spcPct val="113799"/>
              </a:lnSpc>
              <a:spcBef>
                <a:spcPts val="10"/>
              </a:spcBef>
            </a:pPr>
            <a:r>
              <a:rPr sz="2400" dirty="0">
                <a:latin typeface="Perpetua"/>
                <a:cs typeface="Perpetua"/>
              </a:rPr>
              <a:t>p</a:t>
            </a:r>
            <a:r>
              <a:rPr sz="2400" spc="50" dirty="0">
                <a:latin typeface="Perpetua"/>
                <a:cs typeface="Perpetua"/>
              </a:rPr>
              <a:t>r</a:t>
            </a:r>
            <a:r>
              <a:rPr sz="2400" dirty="0">
                <a:latin typeface="Perpetua"/>
                <a:cs typeface="Perpetua"/>
              </a:rPr>
              <a:t>int</a:t>
            </a:r>
            <a:r>
              <a:rPr sz="2400" spc="5" dirty="0">
                <a:latin typeface="Perpetua"/>
                <a:cs typeface="Perpetua"/>
              </a:rPr>
              <a:t>f</a:t>
            </a:r>
            <a:r>
              <a:rPr sz="2400" dirty="0">
                <a:latin typeface="Perpetua"/>
                <a:cs typeface="Perpetua"/>
              </a:rPr>
              <a:t>(</a:t>
            </a:r>
            <a:r>
              <a:rPr sz="2400" spc="5" dirty="0">
                <a:latin typeface="Perpetua"/>
                <a:cs typeface="Perpetua"/>
              </a:rPr>
              <a:t>“</a:t>
            </a:r>
            <a:r>
              <a:rPr sz="2400" spc="-215" dirty="0">
                <a:latin typeface="Perpetua"/>
                <a:cs typeface="Perpetua"/>
              </a:rPr>
              <a:t>V</a:t>
            </a:r>
            <a:r>
              <a:rPr sz="2400" spc="-5" dirty="0">
                <a:latin typeface="Perpetua"/>
                <a:cs typeface="Perpetua"/>
              </a:rPr>
              <a:t>alu</a:t>
            </a:r>
            <a:r>
              <a:rPr sz="2400" dirty="0">
                <a:latin typeface="Perpetua"/>
                <a:cs typeface="Perpetua"/>
              </a:rPr>
              <a:t>e</a:t>
            </a:r>
            <a:r>
              <a:rPr sz="2400" spc="-3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of</a:t>
            </a:r>
            <a:r>
              <a:rPr sz="2400" spc="-18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A is</a:t>
            </a:r>
            <a:r>
              <a:rPr sz="2400" spc="-1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%d\n</a:t>
            </a:r>
            <a:r>
              <a:rPr sz="2400" spc="5" dirty="0">
                <a:latin typeface="Perpetua"/>
                <a:cs typeface="Perpetua"/>
              </a:rPr>
              <a:t>”</a:t>
            </a:r>
            <a:r>
              <a:rPr sz="2400" dirty="0">
                <a:latin typeface="Perpetua"/>
                <a:cs typeface="Perpetua"/>
              </a:rPr>
              <a:t>,</a:t>
            </a:r>
            <a:r>
              <a:rPr sz="2400" spc="-5" dirty="0">
                <a:latin typeface="Perpetua"/>
                <a:cs typeface="Perpetua"/>
              </a:rPr>
              <a:t>a</a:t>
            </a:r>
            <a:r>
              <a:rPr sz="2400" dirty="0">
                <a:latin typeface="Perpetua"/>
                <a:cs typeface="Perpetua"/>
              </a:rPr>
              <a:t>);  </a:t>
            </a:r>
            <a:r>
              <a:rPr sz="2400" spc="5" dirty="0">
                <a:latin typeface="Perpetua"/>
                <a:cs typeface="Perpetua"/>
              </a:rPr>
              <a:t>getch</a:t>
            </a:r>
            <a:r>
              <a:rPr sz="2400" dirty="0">
                <a:latin typeface="Perpetua"/>
                <a:cs typeface="Perpetua"/>
              </a:rPr>
              <a:t> (</a:t>
            </a:r>
            <a:r>
              <a:rPr sz="2400" spc="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);</a:t>
            </a:r>
            <a:endParaRPr sz="2400">
              <a:latin typeface="Perpetua"/>
              <a:cs typeface="Perpetua"/>
            </a:endParaRPr>
          </a:p>
          <a:p>
            <a:pPr marL="1005840">
              <a:lnSpc>
                <a:spcPct val="100000"/>
              </a:lnSpc>
              <a:spcBef>
                <a:spcPts val="400"/>
              </a:spcBef>
            </a:pPr>
            <a:r>
              <a:rPr sz="2400" dirty="0">
                <a:latin typeface="Perpetua"/>
                <a:cs typeface="Perpetua"/>
              </a:rPr>
              <a:t>}</a:t>
            </a:r>
            <a:endParaRPr sz="2400">
              <a:latin typeface="Perpetua"/>
              <a:cs typeface="Perpetu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4800" y="2819400"/>
            <a:ext cx="8610600" cy="269303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 marL="1005840">
              <a:lnSpc>
                <a:spcPct val="100000"/>
              </a:lnSpc>
              <a:spcBef>
                <a:spcPts val="30"/>
              </a:spcBef>
            </a:pPr>
            <a:r>
              <a:rPr sz="2400" b="1" i="1" dirty="0">
                <a:solidFill>
                  <a:srgbClr val="C00000"/>
                </a:solidFill>
                <a:latin typeface="Perpetua"/>
                <a:cs typeface="Perpetua"/>
              </a:rPr>
              <a:t>Output</a:t>
            </a:r>
            <a:endParaRPr sz="2400">
              <a:latin typeface="Perpetua"/>
              <a:cs typeface="Perpetua"/>
            </a:endParaRPr>
          </a:p>
          <a:p>
            <a:pPr marL="1005840" marR="5902325">
              <a:lnSpc>
                <a:spcPts val="3479"/>
              </a:lnSpc>
              <a:spcBef>
                <a:spcPts val="215"/>
              </a:spcBef>
            </a:pPr>
            <a:r>
              <a:rPr sz="2400" spc="-215" dirty="0">
                <a:latin typeface="Perpetua"/>
                <a:cs typeface="Perpetua"/>
              </a:rPr>
              <a:t>V</a:t>
            </a:r>
            <a:r>
              <a:rPr sz="2400" spc="-5" dirty="0">
                <a:latin typeface="Perpetua"/>
                <a:cs typeface="Perpetua"/>
              </a:rPr>
              <a:t>alu</a:t>
            </a:r>
            <a:r>
              <a:rPr sz="2400" dirty="0">
                <a:latin typeface="Perpetua"/>
                <a:cs typeface="Perpetua"/>
              </a:rPr>
              <a:t>e</a:t>
            </a:r>
            <a:r>
              <a:rPr sz="2400" spc="-1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of</a:t>
            </a:r>
            <a:r>
              <a:rPr sz="2400" spc="-18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A</a:t>
            </a:r>
            <a:r>
              <a:rPr sz="2400" spc="-1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is</a:t>
            </a:r>
            <a:r>
              <a:rPr sz="2400" spc="-1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15  </a:t>
            </a:r>
            <a:r>
              <a:rPr sz="2400" spc="-220" dirty="0">
                <a:latin typeface="Perpetua"/>
                <a:cs typeface="Perpetua"/>
              </a:rPr>
              <a:t>V</a:t>
            </a:r>
            <a:r>
              <a:rPr sz="2400" spc="-5" dirty="0">
                <a:latin typeface="Perpetua"/>
                <a:cs typeface="Perpetua"/>
              </a:rPr>
              <a:t>alu</a:t>
            </a:r>
            <a:r>
              <a:rPr sz="2400" dirty="0">
                <a:latin typeface="Perpetua"/>
                <a:cs typeface="Perpetua"/>
              </a:rPr>
              <a:t>e</a:t>
            </a:r>
            <a:r>
              <a:rPr sz="2400" spc="-2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of</a:t>
            </a:r>
            <a:r>
              <a:rPr sz="2400" spc="-18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A</a:t>
            </a:r>
            <a:r>
              <a:rPr sz="2400" spc="-1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is 7</a:t>
            </a:r>
            <a:endParaRPr sz="2400">
              <a:latin typeface="Perpetua"/>
              <a:cs typeface="Perpetua"/>
            </a:endParaRPr>
          </a:p>
          <a:p>
            <a:pPr marL="1005840" marR="5902325">
              <a:lnSpc>
                <a:spcPts val="3479"/>
              </a:lnSpc>
            </a:pPr>
            <a:r>
              <a:rPr sz="2400" spc="-215" dirty="0">
                <a:latin typeface="Perpetua"/>
                <a:cs typeface="Perpetua"/>
              </a:rPr>
              <a:t>V</a:t>
            </a:r>
            <a:r>
              <a:rPr sz="2400" spc="-5" dirty="0">
                <a:latin typeface="Perpetua"/>
                <a:cs typeface="Perpetua"/>
              </a:rPr>
              <a:t>alu</a:t>
            </a:r>
            <a:r>
              <a:rPr sz="2400" dirty="0">
                <a:latin typeface="Perpetua"/>
                <a:cs typeface="Perpetua"/>
              </a:rPr>
              <a:t>e</a:t>
            </a:r>
            <a:r>
              <a:rPr sz="2400" spc="-1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of</a:t>
            </a:r>
            <a:r>
              <a:rPr sz="2400" spc="-18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A</a:t>
            </a:r>
            <a:r>
              <a:rPr sz="2400" spc="-1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is</a:t>
            </a:r>
            <a:r>
              <a:rPr sz="2400" spc="-1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44  </a:t>
            </a:r>
            <a:r>
              <a:rPr sz="2400" spc="-215" dirty="0">
                <a:latin typeface="Perpetua"/>
                <a:cs typeface="Perpetua"/>
              </a:rPr>
              <a:t>V</a:t>
            </a:r>
            <a:r>
              <a:rPr sz="2400" spc="-5" dirty="0">
                <a:latin typeface="Perpetua"/>
                <a:cs typeface="Perpetua"/>
              </a:rPr>
              <a:t>alu</a:t>
            </a:r>
            <a:r>
              <a:rPr sz="2400" dirty="0">
                <a:latin typeface="Perpetua"/>
                <a:cs typeface="Perpetua"/>
              </a:rPr>
              <a:t>e</a:t>
            </a:r>
            <a:r>
              <a:rPr sz="2400" spc="-1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of</a:t>
            </a:r>
            <a:r>
              <a:rPr sz="2400" spc="-18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A</a:t>
            </a:r>
            <a:r>
              <a:rPr sz="2400" spc="-1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is</a:t>
            </a:r>
            <a:r>
              <a:rPr sz="2400" spc="-1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2</a:t>
            </a:r>
            <a:endParaRPr sz="2400">
              <a:latin typeface="Perpetua"/>
              <a:cs typeface="Perpetua"/>
            </a:endParaRPr>
          </a:p>
          <a:p>
            <a:pPr marL="1005840">
              <a:lnSpc>
                <a:spcPct val="100000"/>
              </a:lnSpc>
              <a:spcBef>
                <a:spcPts val="385"/>
              </a:spcBef>
            </a:pPr>
            <a:r>
              <a:rPr sz="2400" spc="-220" dirty="0">
                <a:latin typeface="Perpetua"/>
                <a:cs typeface="Perpetua"/>
              </a:rPr>
              <a:t>V</a:t>
            </a:r>
            <a:r>
              <a:rPr sz="2400" spc="-5" dirty="0">
                <a:latin typeface="Perpetua"/>
                <a:cs typeface="Perpetua"/>
              </a:rPr>
              <a:t>alu</a:t>
            </a:r>
            <a:r>
              <a:rPr sz="2400" dirty="0">
                <a:latin typeface="Perpetua"/>
                <a:cs typeface="Perpetua"/>
              </a:rPr>
              <a:t>e</a:t>
            </a:r>
            <a:r>
              <a:rPr sz="2400" spc="-2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of</a:t>
            </a:r>
            <a:r>
              <a:rPr sz="2400" spc="-18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A</a:t>
            </a:r>
            <a:r>
              <a:rPr sz="2400" spc="-1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is 3</a:t>
            </a:r>
            <a:endParaRPr sz="2400">
              <a:latin typeface="Perpetua"/>
              <a:cs typeface="Perpetua"/>
            </a:endParaRPr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98775" y="2850007"/>
            <a:ext cx="305371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solidFill>
                  <a:srgbClr val="336600"/>
                </a:solidFill>
              </a:rPr>
              <a:t>THANK</a:t>
            </a:r>
            <a:r>
              <a:rPr sz="4400" spc="-570" dirty="0">
                <a:solidFill>
                  <a:srgbClr val="336600"/>
                </a:solidFill>
              </a:rPr>
              <a:t> </a:t>
            </a:r>
            <a:r>
              <a:rPr sz="4400" spc="-265" dirty="0">
                <a:solidFill>
                  <a:srgbClr val="336600"/>
                </a:solidFill>
              </a:rPr>
              <a:t>Y</a:t>
            </a:r>
            <a:r>
              <a:rPr sz="4400" spc="-5" dirty="0">
                <a:solidFill>
                  <a:srgbClr val="336600"/>
                </a:solidFill>
              </a:rPr>
              <a:t>OU</a:t>
            </a:r>
            <a:endParaRPr sz="4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SRM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5326" y="188607"/>
            <a:ext cx="1040815" cy="106765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83540" y="549605"/>
            <a:ext cx="8383270" cy="55219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350" algn="ctr">
              <a:lnSpc>
                <a:spcPct val="100000"/>
              </a:lnSpc>
              <a:spcBef>
                <a:spcPts val="105"/>
              </a:spcBef>
            </a:pPr>
            <a:r>
              <a:rPr sz="2600" b="1" spc="-5" dirty="0">
                <a:solidFill>
                  <a:srgbClr val="C00000"/>
                </a:solidFill>
                <a:latin typeface="Perpetua"/>
                <a:cs typeface="Perpetua"/>
              </a:rPr>
              <a:t>INS</a:t>
            </a:r>
            <a:r>
              <a:rPr sz="2600" b="1" spc="-15" dirty="0">
                <a:solidFill>
                  <a:srgbClr val="C00000"/>
                </a:solidFill>
                <a:latin typeface="Perpetua"/>
                <a:cs typeface="Perpetua"/>
              </a:rPr>
              <a:t>T</a:t>
            </a:r>
            <a:r>
              <a:rPr sz="2600" b="1" spc="-5" dirty="0">
                <a:solidFill>
                  <a:srgbClr val="C00000"/>
                </a:solidFill>
                <a:latin typeface="Perpetua"/>
                <a:cs typeface="Perpetua"/>
              </a:rPr>
              <a:t>IT</a:t>
            </a:r>
            <a:r>
              <a:rPr sz="2600" b="1" spc="-10" dirty="0">
                <a:solidFill>
                  <a:srgbClr val="C00000"/>
                </a:solidFill>
                <a:latin typeface="Perpetua"/>
                <a:cs typeface="Perpetua"/>
              </a:rPr>
              <a:t>U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TE</a:t>
            </a:r>
            <a:r>
              <a:rPr sz="2600" b="1" spc="-10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Perpetua"/>
                <a:cs typeface="Perpetua"/>
              </a:rPr>
              <a:t>O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F</a:t>
            </a:r>
            <a:r>
              <a:rPr sz="2600" b="1" spc="5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SCIENCE</a:t>
            </a:r>
            <a:r>
              <a:rPr sz="2600" b="1" spc="-140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AND</a:t>
            </a:r>
            <a:r>
              <a:rPr sz="2600" b="1" spc="-310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TECHNOLOG</a:t>
            </a:r>
            <a:r>
              <a:rPr sz="2600" b="1" spc="-285" dirty="0">
                <a:solidFill>
                  <a:srgbClr val="C00000"/>
                </a:solidFill>
                <a:latin typeface="Perpetua"/>
                <a:cs typeface="Perpetua"/>
              </a:rPr>
              <a:t>Y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,</a:t>
            </a:r>
            <a:endParaRPr sz="2600">
              <a:latin typeface="Perpetua"/>
              <a:cs typeface="Perpetua"/>
            </a:endParaRPr>
          </a:p>
          <a:p>
            <a:pPr marL="7620" algn="ctr">
              <a:lnSpc>
                <a:spcPct val="100000"/>
              </a:lnSpc>
              <a:spcBef>
                <a:spcPts val="30"/>
              </a:spcBef>
            </a:pPr>
            <a:r>
              <a:rPr sz="2400" b="1" spc="-10" dirty="0">
                <a:solidFill>
                  <a:srgbClr val="C00000"/>
                </a:solidFill>
                <a:latin typeface="Perpetua"/>
                <a:cs typeface="Perpetua"/>
              </a:rPr>
              <a:t>CHENNAI.</a:t>
            </a:r>
            <a:endParaRPr sz="2400">
              <a:latin typeface="Perpetua"/>
              <a:cs typeface="Perpetua"/>
            </a:endParaRPr>
          </a:p>
          <a:p>
            <a:pPr marL="12700">
              <a:lnSpc>
                <a:spcPct val="100000"/>
              </a:lnSpc>
              <a:spcBef>
                <a:spcPts val="1705"/>
              </a:spcBef>
            </a:pPr>
            <a:r>
              <a:rPr sz="2800" b="1" spc="-5" dirty="0">
                <a:solidFill>
                  <a:srgbClr val="336600"/>
                </a:solidFill>
                <a:latin typeface="Cambria"/>
                <a:cs typeface="Cambria"/>
              </a:rPr>
              <a:t>1.</a:t>
            </a:r>
            <a:r>
              <a:rPr sz="2800" b="1" spc="-15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spc="-5" dirty="0">
                <a:solidFill>
                  <a:srgbClr val="336600"/>
                </a:solidFill>
                <a:latin typeface="Cambria"/>
                <a:cs typeface="Cambria"/>
              </a:rPr>
              <a:t>2</a:t>
            </a:r>
            <a:r>
              <a:rPr sz="2800" b="1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spc="-10" dirty="0">
                <a:solidFill>
                  <a:srgbClr val="336600"/>
                </a:solidFill>
                <a:latin typeface="Cambria"/>
                <a:cs typeface="Cambria"/>
              </a:rPr>
              <a:t>Problem</a:t>
            </a:r>
            <a:r>
              <a:rPr sz="2800" b="1" spc="-25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spc="-10" dirty="0">
                <a:solidFill>
                  <a:srgbClr val="336600"/>
                </a:solidFill>
                <a:latin typeface="Cambria"/>
                <a:cs typeface="Cambria"/>
              </a:rPr>
              <a:t>Solving</a:t>
            </a:r>
            <a:r>
              <a:rPr sz="2800" b="1" spc="-20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spc="-15" dirty="0">
                <a:solidFill>
                  <a:srgbClr val="336600"/>
                </a:solidFill>
                <a:latin typeface="Cambria"/>
                <a:cs typeface="Cambria"/>
              </a:rPr>
              <a:t>through</a:t>
            </a:r>
            <a:r>
              <a:rPr sz="2800" b="1" spc="10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spc="-15" dirty="0">
                <a:solidFill>
                  <a:srgbClr val="336600"/>
                </a:solidFill>
                <a:latin typeface="Cambria"/>
                <a:cs typeface="Cambria"/>
              </a:rPr>
              <a:t>Programming</a:t>
            </a:r>
            <a:r>
              <a:rPr sz="2800" b="1" spc="-20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spc="-15" dirty="0">
                <a:solidFill>
                  <a:srgbClr val="336600"/>
                </a:solidFill>
                <a:latin typeface="Cambria"/>
                <a:cs typeface="Cambria"/>
              </a:rPr>
              <a:t>Contd…</a:t>
            </a:r>
            <a:endParaRPr sz="2800">
              <a:latin typeface="Cambria"/>
              <a:cs typeface="Cambria"/>
            </a:endParaRPr>
          </a:p>
          <a:p>
            <a:pPr marL="527685" indent="-515620">
              <a:lnSpc>
                <a:spcPct val="100000"/>
              </a:lnSpc>
              <a:spcBef>
                <a:spcPts val="1810"/>
              </a:spcBef>
              <a:buFont typeface="Wingdings"/>
              <a:buChar char=""/>
              <a:tabLst>
                <a:tab pos="527685" algn="l"/>
                <a:tab pos="528320" algn="l"/>
              </a:tabLst>
            </a:pPr>
            <a:r>
              <a:rPr sz="2200" b="1" i="1" spc="-15" dirty="0">
                <a:solidFill>
                  <a:srgbClr val="C00000"/>
                </a:solidFill>
                <a:latin typeface="Cambria"/>
                <a:cs typeface="Cambria"/>
              </a:rPr>
              <a:t>Program</a:t>
            </a:r>
            <a:r>
              <a:rPr sz="2200" b="1" i="1" spc="14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b="1" i="1" spc="-5" dirty="0">
                <a:solidFill>
                  <a:srgbClr val="C00000"/>
                </a:solidFill>
                <a:latin typeface="Cambria"/>
                <a:cs typeface="Cambria"/>
              </a:rPr>
              <a:t>-</a:t>
            </a:r>
            <a:r>
              <a:rPr sz="2200" b="1" i="1" spc="14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Set</a:t>
            </a:r>
            <a:r>
              <a:rPr sz="2200" spc="15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of</a:t>
            </a:r>
            <a:r>
              <a:rPr sz="2200" spc="13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instructions</a:t>
            </a:r>
            <a:r>
              <a:rPr sz="2200" spc="16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that</a:t>
            </a:r>
            <a:r>
              <a:rPr sz="2200" spc="140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instructs</a:t>
            </a:r>
            <a:r>
              <a:rPr sz="2200" spc="16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the</a:t>
            </a:r>
            <a:r>
              <a:rPr sz="2200" spc="14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computer</a:t>
            </a:r>
            <a:r>
              <a:rPr sz="2200" spc="155" dirty="0"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to</a:t>
            </a:r>
            <a:r>
              <a:rPr sz="2200" spc="14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do</a:t>
            </a:r>
            <a:endParaRPr sz="2200">
              <a:latin typeface="Cambria"/>
              <a:cs typeface="Cambria"/>
            </a:endParaRPr>
          </a:p>
          <a:p>
            <a:pPr marL="527685">
              <a:lnSpc>
                <a:spcPct val="100000"/>
              </a:lnSpc>
              <a:spcBef>
                <a:spcPts val="1320"/>
              </a:spcBef>
            </a:pPr>
            <a:r>
              <a:rPr sz="2200" spc="-5" dirty="0">
                <a:latin typeface="Cambria"/>
                <a:cs typeface="Cambria"/>
              </a:rPr>
              <a:t>a</a:t>
            </a:r>
            <a:r>
              <a:rPr sz="2200" spc="-3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task</a:t>
            </a:r>
            <a:endParaRPr sz="2200">
              <a:latin typeface="Cambria"/>
              <a:cs typeface="Cambria"/>
            </a:endParaRPr>
          </a:p>
          <a:p>
            <a:pPr marL="355600" indent="-342900">
              <a:lnSpc>
                <a:spcPct val="100000"/>
              </a:lnSpc>
              <a:spcBef>
                <a:spcPts val="1320"/>
              </a:spcBef>
              <a:buFont typeface="Wingdings"/>
              <a:buChar char=""/>
              <a:tabLst>
                <a:tab pos="355600" algn="l"/>
              </a:tabLst>
            </a:pPr>
            <a:r>
              <a:rPr sz="2200" b="1" i="1" spc="-15" dirty="0">
                <a:solidFill>
                  <a:srgbClr val="C00000"/>
                </a:solidFill>
                <a:latin typeface="Cambria"/>
                <a:cs typeface="Cambria"/>
              </a:rPr>
              <a:t>Programming</a:t>
            </a:r>
            <a:r>
              <a:rPr sz="2200" b="1" i="1" spc="-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b="1" i="1" spc="-15" dirty="0">
                <a:solidFill>
                  <a:srgbClr val="C00000"/>
                </a:solidFill>
                <a:latin typeface="Cambria"/>
                <a:cs typeface="Cambria"/>
              </a:rPr>
              <a:t>Process</a:t>
            </a:r>
            <a:endParaRPr sz="2200">
              <a:latin typeface="Cambria"/>
              <a:cs typeface="Cambria"/>
            </a:endParaRPr>
          </a:p>
          <a:p>
            <a:pPr marL="927100" lvl="1" indent="-457834">
              <a:lnSpc>
                <a:spcPct val="100000"/>
              </a:lnSpc>
              <a:spcBef>
                <a:spcPts val="1325"/>
              </a:spcBef>
              <a:buAutoNum type="alphaLcParenR"/>
              <a:tabLst>
                <a:tab pos="927100" algn="l"/>
                <a:tab pos="927735" algn="l"/>
              </a:tabLst>
            </a:pPr>
            <a:r>
              <a:rPr sz="2200" i="1" spc="-5" dirty="0">
                <a:solidFill>
                  <a:srgbClr val="FF0066"/>
                </a:solidFill>
                <a:latin typeface="Cambria"/>
                <a:cs typeface="Cambria"/>
              </a:rPr>
              <a:t>Defining</a:t>
            </a:r>
            <a:r>
              <a:rPr sz="2200" i="1" spc="-25" dirty="0">
                <a:solidFill>
                  <a:srgbClr val="FF0066"/>
                </a:solidFill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the</a:t>
            </a:r>
            <a:r>
              <a:rPr sz="220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Problem</a:t>
            </a:r>
            <a:endParaRPr sz="2200">
              <a:latin typeface="Cambria"/>
              <a:cs typeface="Cambria"/>
            </a:endParaRPr>
          </a:p>
          <a:p>
            <a:pPr marL="927100" lvl="1" indent="-457834">
              <a:lnSpc>
                <a:spcPct val="100000"/>
              </a:lnSpc>
              <a:spcBef>
                <a:spcPts val="1320"/>
              </a:spcBef>
              <a:buAutoNum type="alphaLcParenR"/>
              <a:tabLst>
                <a:tab pos="927100" algn="l"/>
                <a:tab pos="927735" algn="l"/>
              </a:tabLst>
            </a:pPr>
            <a:r>
              <a:rPr sz="2200" i="1" spc="-5" dirty="0">
                <a:solidFill>
                  <a:srgbClr val="FF0066"/>
                </a:solidFill>
                <a:latin typeface="Cambria"/>
                <a:cs typeface="Cambria"/>
              </a:rPr>
              <a:t>Planning </a:t>
            </a:r>
            <a:r>
              <a:rPr sz="2200" spc="-10" dirty="0">
                <a:latin typeface="Cambria"/>
                <a:cs typeface="Cambria"/>
              </a:rPr>
              <a:t>the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Solution</a:t>
            </a:r>
            <a:endParaRPr sz="2200">
              <a:latin typeface="Cambria"/>
              <a:cs typeface="Cambria"/>
            </a:endParaRPr>
          </a:p>
          <a:p>
            <a:pPr marL="927100" lvl="1" indent="-457834">
              <a:lnSpc>
                <a:spcPct val="100000"/>
              </a:lnSpc>
              <a:spcBef>
                <a:spcPts val="1320"/>
              </a:spcBef>
              <a:buAutoNum type="alphaLcParenR"/>
              <a:tabLst>
                <a:tab pos="927100" algn="l"/>
                <a:tab pos="927735" algn="l"/>
              </a:tabLst>
            </a:pPr>
            <a:r>
              <a:rPr sz="2200" i="1" spc="-10" dirty="0">
                <a:solidFill>
                  <a:srgbClr val="FF0066"/>
                </a:solidFill>
                <a:latin typeface="Cambria"/>
                <a:cs typeface="Cambria"/>
              </a:rPr>
              <a:t>Coding</a:t>
            </a:r>
            <a:r>
              <a:rPr sz="2200" i="1" spc="-25" dirty="0">
                <a:solidFill>
                  <a:srgbClr val="FF0066"/>
                </a:solidFill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the</a:t>
            </a:r>
            <a:r>
              <a:rPr sz="2200" dirty="0"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Program</a:t>
            </a:r>
            <a:endParaRPr sz="2200">
              <a:latin typeface="Cambria"/>
              <a:cs typeface="Cambria"/>
            </a:endParaRPr>
          </a:p>
          <a:p>
            <a:pPr marL="927100" lvl="1" indent="-457834">
              <a:lnSpc>
                <a:spcPct val="100000"/>
              </a:lnSpc>
              <a:spcBef>
                <a:spcPts val="1320"/>
              </a:spcBef>
              <a:buAutoNum type="alphaLcParenR"/>
              <a:tabLst>
                <a:tab pos="927100" algn="l"/>
                <a:tab pos="927735" algn="l"/>
              </a:tabLst>
            </a:pPr>
            <a:r>
              <a:rPr sz="2200" i="1" spc="-25" dirty="0">
                <a:solidFill>
                  <a:srgbClr val="FF0066"/>
                </a:solidFill>
                <a:latin typeface="Cambria"/>
                <a:cs typeface="Cambria"/>
              </a:rPr>
              <a:t>Testing</a:t>
            </a:r>
            <a:r>
              <a:rPr sz="2200" i="1" spc="-30" dirty="0">
                <a:solidFill>
                  <a:srgbClr val="FF0066"/>
                </a:solidFill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the</a:t>
            </a:r>
            <a:r>
              <a:rPr sz="2200" spc="-15" dirty="0">
                <a:latin typeface="Cambria"/>
                <a:cs typeface="Cambria"/>
              </a:rPr>
              <a:t> Program</a:t>
            </a:r>
            <a:endParaRPr sz="2200">
              <a:latin typeface="Cambria"/>
              <a:cs typeface="Cambria"/>
            </a:endParaRPr>
          </a:p>
          <a:p>
            <a:pPr marL="927100" lvl="1" indent="-457834">
              <a:lnSpc>
                <a:spcPct val="100000"/>
              </a:lnSpc>
              <a:spcBef>
                <a:spcPts val="1320"/>
              </a:spcBef>
              <a:buAutoNum type="alphaLcParenR"/>
              <a:tabLst>
                <a:tab pos="927100" algn="l"/>
                <a:tab pos="927735" algn="l"/>
              </a:tabLst>
            </a:pPr>
            <a:r>
              <a:rPr sz="2200" i="1" spc="-10" dirty="0">
                <a:solidFill>
                  <a:srgbClr val="FF0066"/>
                </a:solidFill>
                <a:latin typeface="Cambria"/>
                <a:cs typeface="Cambria"/>
              </a:rPr>
              <a:t>Documenting</a:t>
            </a:r>
            <a:r>
              <a:rPr sz="2200" i="1" spc="25" dirty="0">
                <a:solidFill>
                  <a:srgbClr val="FF0066"/>
                </a:solidFill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the </a:t>
            </a:r>
            <a:r>
              <a:rPr sz="2200" spc="-15" dirty="0">
                <a:latin typeface="Cambria"/>
                <a:cs typeface="Cambria"/>
              </a:rPr>
              <a:t>Program</a:t>
            </a:r>
            <a:endParaRPr sz="22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SRM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549605"/>
            <a:ext cx="8383270" cy="14357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350" algn="ctr">
              <a:lnSpc>
                <a:spcPct val="100000"/>
              </a:lnSpc>
              <a:spcBef>
                <a:spcPts val="105"/>
              </a:spcBef>
            </a:pPr>
            <a:r>
              <a:rPr sz="2600" b="1" spc="-5" dirty="0">
                <a:solidFill>
                  <a:srgbClr val="C00000"/>
                </a:solidFill>
                <a:latin typeface="Perpetua"/>
                <a:cs typeface="Perpetua"/>
              </a:rPr>
              <a:t>INS</a:t>
            </a:r>
            <a:r>
              <a:rPr sz="2600" b="1" spc="-15" dirty="0">
                <a:solidFill>
                  <a:srgbClr val="C00000"/>
                </a:solidFill>
                <a:latin typeface="Perpetua"/>
                <a:cs typeface="Perpetua"/>
              </a:rPr>
              <a:t>T</a:t>
            </a:r>
            <a:r>
              <a:rPr sz="2600" b="1" spc="-5" dirty="0">
                <a:solidFill>
                  <a:srgbClr val="C00000"/>
                </a:solidFill>
                <a:latin typeface="Perpetua"/>
                <a:cs typeface="Perpetua"/>
              </a:rPr>
              <a:t>IT</a:t>
            </a:r>
            <a:r>
              <a:rPr sz="2600" b="1" spc="-10" dirty="0">
                <a:solidFill>
                  <a:srgbClr val="C00000"/>
                </a:solidFill>
                <a:latin typeface="Perpetua"/>
                <a:cs typeface="Perpetua"/>
              </a:rPr>
              <a:t>U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TE</a:t>
            </a:r>
            <a:r>
              <a:rPr sz="2600" b="1" spc="-10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Perpetua"/>
                <a:cs typeface="Perpetua"/>
              </a:rPr>
              <a:t>O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F</a:t>
            </a:r>
            <a:r>
              <a:rPr sz="2600" b="1" spc="5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SCIENCE</a:t>
            </a:r>
            <a:r>
              <a:rPr sz="2600" b="1" spc="-140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AND</a:t>
            </a:r>
            <a:r>
              <a:rPr sz="2600" b="1" spc="-310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TECHNOLOG</a:t>
            </a:r>
            <a:r>
              <a:rPr sz="2600" b="1" spc="-285" dirty="0">
                <a:solidFill>
                  <a:srgbClr val="C00000"/>
                </a:solidFill>
                <a:latin typeface="Perpetua"/>
                <a:cs typeface="Perpetua"/>
              </a:rPr>
              <a:t>Y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,</a:t>
            </a:r>
            <a:endParaRPr sz="2600">
              <a:latin typeface="Perpetua"/>
              <a:cs typeface="Perpetua"/>
            </a:endParaRPr>
          </a:p>
          <a:p>
            <a:pPr marL="7620" algn="ctr">
              <a:lnSpc>
                <a:spcPct val="100000"/>
              </a:lnSpc>
              <a:spcBef>
                <a:spcPts val="30"/>
              </a:spcBef>
            </a:pPr>
            <a:r>
              <a:rPr sz="2400" b="1" spc="-10" dirty="0">
                <a:solidFill>
                  <a:srgbClr val="C00000"/>
                </a:solidFill>
                <a:latin typeface="Perpetua"/>
                <a:cs typeface="Perpetua"/>
              </a:rPr>
              <a:t>CHENNAI.</a:t>
            </a:r>
            <a:endParaRPr sz="2400">
              <a:latin typeface="Perpetua"/>
              <a:cs typeface="Perpetua"/>
            </a:endParaRPr>
          </a:p>
          <a:p>
            <a:pPr marL="12700">
              <a:lnSpc>
                <a:spcPct val="100000"/>
              </a:lnSpc>
              <a:spcBef>
                <a:spcPts val="1705"/>
              </a:spcBef>
            </a:pPr>
            <a:r>
              <a:rPr sz="2800" b="1" spc="-5" dirty="0">
                <a:solidFill>
                  <a:srgbClr val="336600"/>
                </a:solidFill>
                <a:latin typeface="Cambria"/>
                <a:cs typeface="Cambria"/>
              </a:rPr>
              <a:t>1.</a:t>
            </a:r>
            <a:r>
              <a:rPr sz="2800" b="1" spc="-15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spc="-5" dirty="0">
                <a:solidFill>
                  <a:srgbClr val="336600"/>
                </a:solidFill>
                <a:latin typeface="Cambria"/>
                <a:cs typeface="Cambria"/>
              </a:rPr>
              <a:t>2</a:t>
            </a:r>
            <a:r>
              <a:rPr sz="2800" b="1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spc="-10" dirty="0">
                <a:solidFill>
                  <a:srgbClr val="336600"/>
                </a:solidFill>
                <a:latin typeface="Cambria"/>
                <a:cs typeface="Cambria"/>
              </a:rPr>
              <a:t>Problem</a:t>
            </a:r>
            <a:r>
              <a:rPr sz="2800" b="1" spc="-25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spc="-10" dirty="0">
                <a:solidFill>
                  <a:srgbClr val="336600"/>
                </a:solidFill>
                <a:latin typeface="Cambria"/>
                <a:cs typeface="Cambria"/>
              </a:rPr>
              <a:t>Solving</a:t>
            </a:r>
            <a:r>
              <a:rPr sz="2800" b="1" spc="-20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spc="-15" dirty="0">
                <a:solidFill>
                  <a:srgbClr val="336600"/>
                </a:solidFill>
                <a:latin typeface="Cambria"/>
                <a:cs typeface="Cambria"/>
              </a:rPr>
              <a:t>through</a:t>
            </a:r>
            <a:r>
              <a:rPr sz="2800" b="1" spc="10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spc="-15" dirty="0">
                <a:solidFill>
                  <a:srgbClr val="336600"/>
                </a:solidFill>
                <a:latin typeface="Cambria"/>
                <a:cs typeface="Cambria"/>
              </a:rPr>
              <a:t>Programming</a:t>
            </a:r>
            <a:r>
              <a:rPr sz="2800" b="1" spc="-20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spc="-15" dirty="0">
                <a:solidFill>
                  <a:srgbClr val="336600"/>
                </a:solidFill>
                <a:latin typeface="Cambria"/>
                <a:cs typeface="Cambria"/>
              </a:rPr>
              <a:t>Contd…</a:t>
            </a:r>
            <a:endParaRPr sz="28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5326" y="188607"/>
            <a:ext cx="1040815" cy="106765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51685" y="2099132"/>
            <a:ext cx="4483864" cy="448386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SRM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5326" y="188607"/>
            <a:ext cx="1040815" cy="106765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83540" y="549605"/>
            <a:ext cx="8383270" cy="55219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350" algn="ctr">
              <a:lnSpc>
                <a:spcPct val="100000"/>
              </a:lnSpc>
              <a:spcBef>
                <a:spcPts val="105"/>
              </a:spcBef>
            </a:pPr>
            <a:r>
              <a:rPr sz="2600" b="1" spc="-5" dirty="0">
                <a:solidFill>
                  <a:srgbClr val="C00000"/>
                </a:solidFill>
                <a:latin typeface="Perpetua"/>
                <a:cs typeface="Perpetua"/>
              </a:rPr>
              <a:t>INS</a:t>
            </a:r>
            <a:r>
              <a:rPr sz="2600" b="1" spc="-15" dirty="0">
                <a:solidFill>
                  <a:srgbClr val="C00000"/>
                </a:solidFill>
                <a:latin typeface="Perpetua"/>
                <a:cs typeface="Perpetua"/>
              </a:rPr>
              <a:t>T</a:t>
            </a:r>
            <a:r>
              <a:rPr sz="2600" b="1" spc="-5" dirty="0">
                <a:solidFill>
                  <a:srgbClr val="C00000"/>
                </a:solidFill>
                <a:latin typeface="Perpetua"/>
                <a:cs typeface="Perpetua"/>
              </a:rPr>
              <a:t>IT</a:t>
            </a:r>
            <a:r>
              <a:rPr sz="2600" b="1" spc="-10" dirty="0">
                <a:solidFill>
                  <a:srgbClr val="C00000"/>
                </a:solidFill>
                <a:latin typeface="Perpetua"/>
                <a:cs typeface="Perpetua"/>
              </a:rPr>
              <a:t>U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TE</a:t>
            </a:r>
            <a:r>
              <a:rPr sz="2600" b="1" spc="-10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Perpetua"/>
                <a:cs typeface="Perpetua"/>
              </a:rPr>
              <a:t>O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F</a:t>
            </a:r>
            <a:r>
              <a:rPr sz="2600" b="1" spc="5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SCIENCE</a:t>
            </a:r>
            <a:r>
              <a:rPr sz="2600" b="1" spc="-140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AND</a:t>
            </a:r>
            <a:r>
              <a:rPr sz="2600" b="1" spc="-310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TECHNOLOG</a:t>
            </a:r>
            <a:r>
              <a:rPr sz="2600" b="1" spc="-285" dirty="0">
                <a:solidFill>
                  <a:srgbClr val="C00000"/>
                </a:solidFill>
                <a:latin typeface="Perpetua"/>
                <a:cs typeface="Perpetua"/>
              </a:rPr>
              <a:t>Y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,</a:t>
            </a:r>
            <a:endParaRPr sz="2600">
              <a:latin typeface="Perpetua"/>
              <a:cs typeface="Perpetua"/>
            </a:endParaRPr>
          </a:p>
          <a:p>
            <a:pPr marL="7620" algn="ctr">
              <a:lnSpc>
                <a:spcPct val="100000"/>
              </a:lnSpc>
              <a:spcBef>
                <a:spcPts val="30"/>
              </a:spcBef>
            </a:pPr>
            <a:r>
              <a:rPr sz="2400" b="1" spc="-10" dirty="0">
                <a:solidFill>
                  <a:srgbClr val="C00000"/>
                </a:solidFill>
                <a:latin typeface="Perpetua"/>
                <a:cs typeface="Perpetua"/>
              </a:rPr>
              <a:t>CHENNAI.</a:t>
            </a:r>
            <a:endParaRPr sz="2400">
              <a:latin typeface="Perpetua"/>
              <a:cs typeface="Perpetua"/>
            </a:endParaRPr>
          </a:p>
          <a:p>
            <a:pPr marL="12700">
              <a:lnSpc>
                <a:spcPct val="100000"/>
              </a:lnSpc>
              <a:spcBef>
                <a:spcPts val="1705"/>
              </a:spcBef>
            </a:pPr>
            <a:r>
              <a:rPr sz="2800" b="1" spc="-5" dirty="0">
                <a:solidFill>
                  <a:srgbClr val="336600"/>
                </a:solidFill>
                <a:latin typeface="Cambria"/>
                <a:cs typeface="Cambria"/>
              </a:rPr>
              <a:t>1.</a:t>
            </a:r>
            <a:r>
              <a:rPr sz="2800" b="1" spc="-15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spc="-5" dirty="0">
                <a:solidFill>
                  <a:srgbClr val="336600"/>
                </a:solidFill>
                <a:latin typeface="Cambria"/>
                <a:cs typeface="Cambria"/>
              </a:rPr>
              <a:t>2</a:t>
            </a:r>
            <a:r>
              <a:rPr sz="2800" b="1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spc="-10" dirty="0">
                <a:solidFill>
                  <a:srgbClr val="336600"/>
                </a:solidFill>
                <a:latin typeface="Cambria"/>
                <a:cs typeface="Cambria"/>
              </a:rPr>
              <a:t>Problem</a:t>
            </a:r>
            <a:r>
              <a:rPr sz="2800" b="1" spc="-25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spc="-10" dirty="0">
                <a:solidFill>
                  <a:srgbClr val="336600"/>
                </a:solidFill>
                <a:latin typeface="Cambria"/>
                <a:cs typeface="Cambria"/>
              </a:rPr>
              <a:t>Solving</a:t>
            </a:r>
            <a:r>
              <a:rPr sz="2800" b="1" spc="-20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spc="-15" dirty="0">
                <a:solidFill>
                  <a:srgbClr val="336600"/>
                </a:solidFill>
                <a:latin typeface="Cambria"/>
                <a:cs typeface="Cambria"/>
              </a:rPr>
              <a:t>through</a:t>
            </a:r>
            <a:r>
              <a:rPr sz="2800" b="1" spc="10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spc="-15" dirty="0">
                <a:solidFill>
                  <a:srgbClr val="336600"/>
                </a:solidFill>
                <a:latin typeface="Cambria"/>
                <a:cs typeface="Cambria"/>
              </a:rPr>
              <a:t>Programming</a:t>
            </a:r>
            <a:r>
              <a:rPr sz="2800" b="1" spc="-20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spc="-15" dirty="0">
                <a:solidFill>
                  <a:srgbClr val="336600"/>
                </a:solidFill>
                <a:latin typeface="Cambria"/>
                <a:cs typeface="Cambria"/>
              </a:rPr>
              <a:t>Contd…</a:t>
            </a:r>
            <a:endParaRPr sz="2800">
              <a:latin typeface="Cambria"/>
              <a:cs typeface="Cambria"/>
            </a:endParaRPr>
          </a:p>
          <a:p>
            <a:pPr marL="355600" indent="-342900">
              <a:lnSpc>
                <a:spcPct val="100000"/>
              </a:lnSpc>
              <a:spcBef>
                <a:spcPts val="1810"/>
              </a:spcBef>
              <a:buFont typeface="Wingdings"/>
              <a:buChar char=""/>
              <a:tabLst>
                <a:tab pos="355600" algn="l"/>
              </a:tabLst>
            </a:pPr>
            <a:r>
              <a:rPr sz="2200" spc="-5" dirty="0">
                <a:latin typeface="Cambria"/>
                <a:cs typeface="Cambria"/>
              </a:rPr>
              <a:t>A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typical</a:t>
            </a:r>
            <a:r>
              <a:rPr sz="2200" spc="35" dirty="0"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programming</a:t>
            </a:r>
            <a:r>
              <a:rPr sz="2200" spc="2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task</a:t>
            </a:r>
            <a:r>
              <a:rPr sz="2200" spc="1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can</a:t>
            </a:r>
            <a:r>
              <a:rPr sz="220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be</a:t>
            </a:r>
            <a:r>
              <a:rPr sz="220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divided</a:t>
            </a:r>
            <a:r>
              <a:rPr sz="2200" spc="3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into</a:t>
            </a:r>
            <a:r>
              <a:rPr sz="2200" spc="15" dirty="0"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two</a:t>
            </a:r>
            <a:r>
              <a:rPr sz="2200" spc="-1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phases:</a:t>
            </a:r>
            <a:endParaRPr sz="2200">
              <a:latin typeface="Cambria"/>
              <a:cs typeface="Cambria"/>
            </a:endParaRPr>
          </a:p>
          <a:p>
            <a:pPr marL="527685" indent="-515620">
              <a:lnSpc>
                <a:spcPct val="100000"/>
              </a:lnSpc>
              <a:spcBef>
                <a:spcPts val="1320"/>
              </a:spcBef>
              <a:buAutoNum type="romanLcPeriod"/>
              <a:tabLst>
                <a:tab pos="527685" algn="l"/>
                <a:tab pos="528320" algn="l"/>
              </a:tabLst>
            </a:pPr>
            <a:r>
              <a:rPr sz="2200" b="1" i="1" spc="-15" dirty="0">
                <a:solidFill>
                  <a:srgbClr val="C00000"/>
                </a:solidFill>
                <a:latin typeface="Cambria"/>
                <a:cs typeface="Cambria"/>
              </a:rPr>
              <a:t>Problem</a:t>
            </a:r>
            <a:r>
              <a:rPr sz="2200" b="1" i="1" spc="1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b="1" i="1" spc="-10" dirty="0">
                <a:solidFill>
                  <a:srgbClr val="C00000"/>
                </a:solidFill>
                <a:latin typeface="Cambria"/>
                <a:cs typeface="Cambria"/>
              </a:rPr>
              <a:t>solving</a:t>
            </a:r>
            <a:r>
              <a:rPr sz="2200" b="1" i="1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b="1" i="1" spc="-10" dirty="0">
                <a:solidFill>
                  <a:srgbClr val="C00000"/>
                </a:solidFill>
                <a:latin typeface="Cambria"/>
                <a:cs typeface="Cambria"/>
              </a:rPr>
              <a:t>phase</a:t>
            </a:r>
            <a:endParaRPr sz="2200">
              <a:latin typeface="Cambria"/>
              <a:cs typeface="Cambria"/>
            </a:endParaRPr>
          </a:p>
          <a:p>
            <a:pPr marL="812800" lvl="1" indent="-343535">
              <a:lnSpc>
                <a:spcPct val="100000"/>
              </a:lnSpc>
              <a:spcBef>
                <a:spcPts val="1320"/>
              </a:spcBef>
              <a:buFont typeface="Wingdings"/>
              <a:buChar char=""/>
              <a:tabLst>
                <a:tab pos="813435" algn="l"/>
              </a:tabLst>
            </a:pPr>
            <a:r>
              <a:rPr sz="2200" spc="-10" dirty="0">
                <a:latin typeface="Cambria"/>
                <a:cs typeface="Cambria"/>
              </a:rPr>
              <a:t>Produce</a:t>
            </a:r>
            <a:r>
              <a:rPr sz="2200" spc="22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an</a:t>
            </a:r>
            <a:r>
              <a:rPr sz="2200" spc="23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ordered</a:t>
            </a:r>
            <a:r>
              <a:rPr sz="2200" spc="22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sequence</a:t>
            </a:r>
            <a:r>
              <a:rPr sz="2200" spc="21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of</a:t>
            </a:r>
            <a:r>
              <a:rPr sz="2200" spc="21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steps</a:t>
            </a:r>
            <a:r>
              <a:rPr sz="2200" spc="22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that</a:t>
            </a:r>
            <a:r>
              <a:rPr sz="2200" spc="220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describe</a:t>
            </a:r>
            <a:r>
              <a:rPr sz="2200" spc="21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solution</a:t>
            </a:r>
            <a:endParaRPr sz="2200">
              <a:latin typeface="Cambria"/>
              <a:cs typeface="Cambria"/>
            </a:endParaRPr>
          </a:p>
          <a:p>
            <a:pPr marR="57785" algn="ctr">
              <a:lnSpc>
                <a:spcPct val="100000"/>
              </a:lnSpc>
              <a:spcBef>
                <a:spcPts val="1325"/>
              </a:spcBef>
            </a:pPr>
            <a:r>
              <a:rPr sz="2200" spc="-5" dirty="0">
                <a:latin typeface="Cambria"/>
                <a:cs typeface="Cambria"/>
              </a:rPr>
              <a:t>of </a:t>
            </a:r>
            <a:r>
              <a:rPr sz="2200" spc="-10" dirty="0">
                <a:latin typeface="Cambria"/>
                <a:cs typeface="Cambria"/>
              </a:rPr>
              <a:t>problem</a:t>
            </a:r>
            <a:r>
              <a:rPr sz="2200" spc="-5" dirty="0">
                <a:latin typeface="Cambria"/>
                <a:cs typeface="Cambria"/>
              </a:rPr>
              <a:t> this</a:t>
            </a:r>
            <a:r>
              <a:rPr sz="2200" spc="2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sequence</a:t>
            </a:r>
            <a:r>
              <a:rPr sz="2200" spc="2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of</a:t>
            </a:r>
            <a:r>
              <a:rPr sz="2200" spc="-1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steps</a:t>
            </a:r>
            <a:r>
              <a:rPr sz="2200" spc="2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is</a:t>
            </a:r>
            <a:r>
              <a:rPr sz="2200" spc="1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called</a:t>
            </a:r>
            <a:r>
              <a:rPr sz="2200" spc="2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an</a:t>
            </a:r>
            <a:r>
              <a:rPr sz="2200" dirty="0">
                <a:latin typeface="Cambria"/>
                <a:cs typeface="Cambria"/>
              </a:rPr>
              <a:t> </a:t>
            </a:r>
            <a:r>
              <a:rPr sz="2200" b="1" i="1" spc="-10" dirty="0">
                <a:latin typeface="Cambria"/>
                <a:cs typeface="Cambria"/>
              </a:rPr>
              <a:t>Algorithm</a:t>
            </a:r>
            <a:endParaRPr sz="2200">
              <a:latin typeface="Cambria"/>
              <a:cs typeface="Cambria"/>
            </a:endParaRPr>
          </a:p>
          <a:p>
            <a:pPr marL="527685" indent="-515620">
              <a:lnSpc>
                <a:spcPct val="100000"/>
              </a:lnSpc>
              <a:spcBef>
                <a:spcPts val="1320"/>
              </a:spcBef>
              <a:buAutoNum type="romanLcPeriod" startAt="2"/>
              <a:tabLst>
                <a:tab pos="527685" algn="l"/>
                <a:tab pos="528320" algn="l"/>
              </a:tabLst>
            </a:pPr>
            <a:r>
              <a:rPr sz="2200" b="1" i="1" spc="-10" dirty="0">
                <a:solidFill>
                  <a:srgbClr val="C00000"/>
                </a:solidFill>
                <a:latin typeface="Cambria"/>
                <a:cs typeface="Cambria"/>
              </a:rPr>
              <a:t>Implementation</a:t>
            </a:r>
            <a:r>
              <a:rPr sz="2200" b="1" i="1" spc="1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b="1" i="1" spc="-10" dirty="0">
                <a:solidFill>
                  <a:srgbClr val="C00000"/>
                </a:solidFill>
                <a:latin typeface="Cambria"/>
                <a:cs typeface="Cambria"/>
              </a:rPr>
              <a:t>phase</a:t>
            </a:r>
            <a:endParaRPr sz="2200">
              <a:latin typeface="Cambria"/>
              <a:cs typeface="Cambria"/>
            </a:endParaRPr>
          </a:p>
          <a:p>
            <a:pPr marL="812800" lvl="1" indent="-343535">
              <a:lnSpc>
                <a:spcPct val="100000"/>
              </a:lnSpc>
              <a:spcBef>
                <a:spcPts val="1320"/>
              </a:spcBef>
              <a:buFont typeface="Wingdings"/>
              <a:buChar char=""/>
              <a:tabLst>
                <a:tab pos="813435" algn="l"/>
              </a:tabLst>
            </a:pPr>
            <a:r>
              <a:rPr sz="2200" spc="-10" dirty="0">
                <a:latin typeface="Cambria"/>
                <a:cs typeface="Cambria"/>
              </a:rPr>
              <a:t>Implement</a:t>
            </a:r>
            <a:r>
              <a:rPr sz="2200" spc="3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the</a:t>
            </a:r>
            <a:r>
              <a:rPr sz="2200" spc="15" dirty="0"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program</a:t>
            </a:r>
            <a:r>
              <a:rPr sz="2200" spc="1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in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some</a:t>
            </a:r>
            <a:r>
              <a:rPr sz="2200" dirty="0"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programming</a:t>
            </a:r>
            <a:r>
              <a:rPr sz="2200" spc="2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language</a:t>
            </a:r>
            <a:endParaRPr sz="2200">
              <a:latin typeface="Cambria"/>
              <a:cs typeface="Cambria"/>
            </a:endParaRPr>
          </a:p>
          <a:p>
            <a:pPr marL="355600" indent="-342900">
              <a:lnSpc>
                <a:spcPct val="100000"/>
              </a:lnSpc>
              <a:spcBef>
                <a:spcPts val="1320"/>
              </a:spcBef>
              <a:buFont typeface="Wingdings"/>
              <a:buChar char=""/>
              <a:tabLst>
                <a:tab pos="355600" algn="l"/>
              </a:tabLst>
            </a:pPr>
            <a:r>
              <a:rPr sz="2200" b="1" i="1" spc="-5" dirty="0">
                <a:solidFill>
                  <a:srgbClr val="C00000"/>
                </a:solidFill>
                <a:latin typeface="Cambria"/>
                <a:cs typeface="Cambria"/>
              </a:rPr>
              <a:t>Steps</a:t>
            </a:r>
            <a:r>
              <a:rPr sz="2200" b="1" i="1" spc="-2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b="1" i="1" spc="-5" dirty="0">
                <a:solidFill>
                  <a:srgbClr val="C00000"/>
                </a:solidFill>
                <a:latin typeface="Cambria"/>
                <a:cs typeface="Cambria"/>
              </a:rPr>
              <a:t>in</a:t>
            </a:r>
            <a:r>
              <a:rPr sz="2200" b="1" i="1" spc="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b="1" i="1" spc="-15" dirty="0">
                <a:solidFill>
                  <a:srgbClr val="C00000"/>
                </a:solidFill>
                <a:latin typeface="Cambria"/>
                <a:cs typeface="Cambria"/>
              </a:rPr>
              <a:t>Problem</a:t>
            </a:r>
            <a:r>
              <a:rPr sz="2200" b="1" i="1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b="1" i="1" spc="-5" dirty="0">
                <a:solidFill>
                  <a:srgbClr val="C00000"/>
                </a:solidFill>
                <a:latin typeface="Cambria"/>
                <a:cs typeface="Cambria"/>
              </a:rPr>
              <a:t>Solving</a:t>
            </a:r>
            <a:endParaRPr sz="2200">
              <a:latin typeface="Cambria"/>
              <a:cs typeface="Cambria"/>
            </a:endParaRPr>
          </a:p>
          <a:p>
            <a:pPr marL="927100" lvl="1" indent="-457834">
              <a:lnSpc>
                <a:spcPct val="100000"/>
              </a:lnSpc>
              <a:spcBef>
                <a:spcPts val="1320"/>
              </a:spcBef>
              <a:buAutoNum type="alphaLcParenR"/>
              <a:tabLst>
                <a:tab pos="927100" algn="l"/>
                <a:tab pos="927735" algn="l"/>
              </a:tabLst>
            </a:pPr>
            <a:r>
              <a:rPr sz="2200" spc="-10" dirty="0">
                <a:latin typeface="Cambria"/>
                <a:cs typeface="Cambria"/>
              </a:rPr>
              <a:t>Produce</a:t>
            </a:r>
            <a:r>
              <a:rPr sz="2200" spc="2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a</a:t>
            </a:r>
            <a:r>
              <a:rPr sz="2200" spc="15" dirty="0"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general</a:t>
            </a:r>
            <a:r>
              <a:rPr sz="2200" spc="3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algorithm</a:t>
            </a:r>
            <a:r>
              <a:rPr sz="2200" spc="4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(one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can</a:t>
            </a:r>
            <a:r>
              <a:rPr sz="2200" spc="1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use</a:t>
            </a:r>
            <a:r>
              <a:rPr sz="2200" spc="30" dirty="0">
                <a:latin typeface="Cambria"/>
                <a:cs typeface="Cambria"/>
              </a:rPr>
              <a:t> </a:t>
            </a:r>
            <a:r>
              <a:rPr sz="2200" b="1" i="1" spc="-10" dirty="0">
                <a:latin typeface="Cambria"/>
                <a:cs typeface="Cambria"/>
              </a:rPr>
              <a:t>pseudocode</a:t>
            </a:r>
            <a:r>
              <a:rPr sz="2200" spc="-10" dirty="0">
                <a:latin typeface="Cambria"/>
                <a:cs typeface="Cambria"/>
              </a:rPr>
              <a:t>)</a:t>
            </a:r>
            <a:endParaRPr sz="22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SRM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5326" y="188607"/>
            <a:ext cx="1040815" cy="106765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83540" y="549605"/>
            <a:ext cx="8383270" cy="40125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350" algn="ctr">
              <a:lnSpc>
                <a:spcPct val="100000"/>
              </a:lnSpc>
              <a:spcBef>
                <a:spcPts val="105"/>
              </a:spcBef>
            </a:pPr>
            <a:r>
              <a:rPr sz="2600" b="1" spc="-5" dirty="0">
                <a:solidFill>
                  <a:srgbClr val="C00000"/>
                </a:solidFill>
                <a:latin typeface="Perpetua"/>
                <a:cs typeface="Perpetua"/>
              </a:rPr>
              <a:t>INS</a:t>
            </a:r>
            <a:r>
              <a:rPr sz="2600" b="1" spc="-15" dirty="0">
                <a:solidFill>
                  <a:srgbClr val="C00000"/>
                </a:solidFill>
                <a:latin typeface="Perpetua"/>
                <a:cs typeface="Perpetua"/>
              </a:rPr>
              <a:t>T</a:t>
            </a:r>
            <a:r>
              <a:rPr sz="2600" b="1" spc="-5" dirty="0">
                <a:solidFill>
                  <a:srgbClr val="C00000"/>
                </a:solidFill>
                <a:latin typeface="Perpetua"/>
                <a:cs typeface="Perpetua"/>
              </a:rPr>
              <a:t>IT</a:t>
            </a:r>
            <a:r>
              <a:rPr sz="2600" b="1" spc="-10" dirty="0">
                <a:solidFill>
                  <a:srgbClr val="C00000"/>
                </a:solidFill>
                <a:latin typeface="Perpetua"/>
                <a:cs typeface="Perpetua"/>
              </a:rPr>
              <a:t>U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TE</a:t>
            </a:r>
            <a:r>
              <a:rPr sz="2600" b="1" spc="-10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Perpetua"/>
                <a:cs typeface="Perpetua"/>
              </a:rPr>
              <a:t>O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F</a:t>
            </a:r>
            <a:r>
              <a:rPr sz="2600" b="1" spc="5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SCIENCE</a:t>
            </a:r>
            <a:r>
              <a:rPr sz="2600" b="1" spc="-140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AND</a:t>
            </a:r>
            <a:r>
              <a:rPr sz="2600" b="1" spc="-310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TECHNOLOG</a:t>
            </a:r>
            <a:r>
              <a:rPr sz="2600" b="1" spc="-285" dirty="0">
                <a:solidFill>
                  <a:srgbClr val="C00000"/>
                </a:solidFill>
                <a:latin typeface="Perpetua"/>
                <a:cs typeface="Perpetua"/>
              </a:rPr>
              <a:t>Y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,</a:t>
            </a:r>
            <a:endParaRPr sz="2600">
              <a:latin typeface="Perpetua"/>
              <a:cs typeface="Perpetua"/>
            </a:endParaRPr>
          </a:p>
          <a:p>
            <a:pPr marL="7620" algn="ctr">
              <a:lnSpc>
                <a:spcPct val="100000"/>
              </a:lnSpc>
              <a:spcBef>
                <a:spcPts val="30"/>
              </a:spcBef>
            </a:pPr>
            <a:r>
              <a:rPr sz="2400" b="1" spc="-10" dirty="0">
                <a:solidFill>
                  <a:srgbClr val="C00000"/>
                </a:solidFill>
                <a:latin typeface="Perpetua"/>
                <a:cs typeface="Perpetua"/>
              </a:rPr>
              <a:t>CHENNAI.</a:t>
            </a:r>
            <a:endParaRPr sz="2400">
              <a:latin typeface="Perpetua"/>
              <a:cs typeface="Perpetua"/>
            </a:endParaRPr>
          </a:p>
          <a:p>
            <a:pPr marL="383540" indent="-370840">
              <a:lnSpc>
                <a:spcPct val="100000"/>
              </a:lnSpc>
              <a:spcBef>
                <a:spcPts val="1705"/>
              </a:spcBef>
              <a:buAutoNum type="arabicPeriod"/>
              <a:tabLst>
                <a:tab pos="383540" algn="l"/>
              </a:tabLst>
            </a:pPr>
            <a:r>
              <a:rPr sz="2800" b="1" spc="-5" dirty="0">
                <a:solidFill>
                  <a:srgbClr val="336600"/>
                </a:solidFill>
                <a:latin typeface="Cambria"/>
                <a:cs typeface="Cambria"/>
              </a:rPr>
              <a:t>2 </a:t>
            </a:r>
            <a:r>
              <a:rPr sz="2800" b="1" spc="-10" dirty="0">
                <a:solidFill>
                  <a:srgbClr val="336600"/>
                </a:solidFill>
                <a:latin typeface="Cambria"/>
                <a:cs typeface="Cambria"/>
              </a:rPr>
              <a:t>Problem</a:t>
            </a:r>
            <a:r>
              <a:rPr sz="2800" b="1" spc="-30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spc="-10" dirty="0">
                <a:solidFill>
                  <a:srgbClr val="336600"/>
                </a:solidFill>
                <a:latin typeface="Cambria"/>
                <a:cs typeface="Cambria"/>
              </a:rPr>
              <a:t>Solving</a:t>
            </a:r>
            <a:r>
              <a:rPr sz="2800" b="1" spc="-20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spc="-15" dirty="0">
                <a:solidFill>
                  <a:srgbClr val="336600"/>
                </a:solidFill>
                <a:latin typeface="Cambria"/>
                <a:cs typeface="Cambria"/>
              </a:rPr>
              <a:t>through</a:t>
            </a:r>
            <a:r>
              <a:rPr sz="2800" b="1" spc="5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spc="-15" dirty="0">
                <a:solidFill>
                  <a:srgbClr val="336600"/>
                </a:solidFill>
                <a:latin typeface="Cambria"/>
                <a:cs typeface="Cambria"/>
              </a:rPr>
              <a:t>Programming</a:t>
            </a:r>
            <a:r>
              <a:rPr sz="2800" b="1" spc="-20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spc="-15" dirty="0">
                <a:solidFill>
                  <a:srgbClr val="336600"/>
                </a:solidFill>
                <a:latin typeface="Cambria"/>
                <a:cs typeface="Cambria"/>
              </a:rPr>
              <a:t>Contd…</a:t>
            </a:r>
            <a:endParaRPr sz="2800">
              <a:latin typeface="Cambria"/>
              <a:cs typeface="Cambria"/>
            </a:endParaRPr>
          </a:p>
          <a:p>
            <a:pPr marL="927100" lvl="1" indent="-457834">
              <a:lnSpc>
                <a:spcPct val="100000"/>
              </a:lnSpc>
              <a:spcBef>
                <a:spcPts val="1810"/>
              </a:spcBef>
              <a:buAutoNum type="alphaLcParenR" startAt="2"/>
              <a:tabLst>
                <a:tab pos="927100" algn="l"/>
                <a:tab pos="927735" algn="l"/>
              </a:tabLst>
            </a:pPr>
            <a:r>
              <a:rPr sz="2200" spc="-10" dirty="0">
                <a:latin typeface="Cambria"/>
                <a:cs typeface="Cambria"/>
              </a:rPr>
              <a:t>Refine</a:t>
            </a:r>
            <a:r>
              <a:rPr sz="2200" spc="6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the</a:t>
            </a:r>
            <a:r>
              <a:rPr sz="2200" spc="7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algorithm</a:t>
            </a:r>
            <a:r>
              <a:rPr sz="2200" spc="6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successively</a:t>
            </a:r>
            <a:r>
              <a:rPr sz="2200" spc="80" dirty="0"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to</a:t>
            </a:r>
            <a:r>
              <a:rPr sz="2200" spc="6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get</a:t>
            </a:r>
            <a:r>
              <a:rPr sz="2200" spc="7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step</a:t>
            </a:r>
            <a:r>
              <a:rPr sz="2200" spc="70" dirty="0">
                <a:latin typeface="Cambria"/>
                <a:cs typeface="Cambria"/>
              </a:rPr>
              <a:t> </a:t>
            </a:r>
            <a:r>
              <a:rPr sz="2200" spc="-25" dirty="0">
                <a:latin typeface="Cambria"/>
                <a:cs typeface="Cambria"/>
              </a:rPr>
              <a:t>by</a:t>
            </a:r>
            <a:r>
              <a:rPr sz="2200" spc="6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step</a:t>
            </a:r>
            <a:r>
              <a:rPr sz="2200" spc="7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detailed</a:t>
            </a:r>
            <a:endParaRPr sz="2200">
              <a:latin typeface="Cambria"/>
              <a:cs typeface="Cambria"/>
            </a:endParaRPr>
          </a:p>
          <a:p>
            <a:pPr marL="927100">
              <a:lnSpc>
                <a:spcPct val="100000"/>
              </a:lnSpc>
              <a:spcBef>
                <a:spcPts val="1320"/>
              </a:spcBef>
            </a:pPr>
            <a:r>
              <a:rPr sz="2200" b="1" i="1" spc="-10" dirty="0">
                <a:latin typeface="Cambria"/>
                <a:cs typeface="Cambria"/>
              </a:rPr>
              <a:t>algorithm</a:t>
            </a:r>
            <a:r>
              <a:rPr sz="2200" b="1" i="1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that</a:t>
            </a:r>
            <a:r>
              <a:rPr sz="2200" spc="3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is</a:t>
            </a:r>
            <a:r>
              <a:rPr sz="2200" spc="15" dirty="0">
                <a:latin typeface="Cambria"/>
                <a:cs typeface="Cambria"/>
              </a:rPr>
              <a:t> </a:t>
            </a:r>
            <a:r>
              <a:rPr sz="2200" spc="-20" dirty="0">
                <a:latin typeface="Cambria"/>
                <a:cs typeface="Cambria"/>
              </a:rPr>
              <a:t>very</a:t>
            </a:r>
            <a:r>
              <a:rPr sz="2200" spc="3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close</a:t>
            </a:r>
            <a:r>
              <a:rPr sz="2200" spc="10" dirty="0"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to</a:t>
            </a:r>
            <a:r>
              <a:rPr sz="2200" spc="2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a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computer</a:t>
            </a:r>
            <a:r>
              <a:rPr sz="2200" spc="2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language</a:t>
            </a:r>
            <a:endParaRPr sz="2200">
              <a:latin typeface="Cambria"/>
              <a:cs typeface="Cambria"/>
            </a:endParaRPr>
          </a:p>
          <a:p>
            <a:pPr marL="927100" lvl="1" indent="-457834">
              <a:lnSpc>
                <a:spcPct val="100000"/>
              </a:lnSpc>
              <a:spcBef>
                <a:spcPts val="1320"/>
              </a:spcBef>
              <a:buAutoNum type="alphaLcParenR" startAt="3"/>
              <a:tabLst>
                <a:tab pos="927100" algn="l"/>
                <a:tab pos="927735" algn="l"/>
              </a:tabLst>
            </a:pPr>
            <a:r>
              <a:rPr sz="2200" b="1" i="1" spc="-10" dirty="0">
                <a:latin typeface="Cambria"/>
                <a:cs typeface="Cambria"/>
              </a:rPr>
              <a:t>Pseudocode</a:t>
            </a:r>
            <a:r>
              <a:rPr sz="2200" b="1" i="1" spc="17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is</a:t>
            </a:r>
            <a:r>
              <a:rPr sz="2200" spc="16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an</a:t>
            </a:r>
            <a:r>
              <a:rPr sz="2200" spc="16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artificial</a:t>
            </a:r>
            <a:r>
              <a:rPr sz="2200" spc="17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and</a:t>
            </a:r>
            <a:r>
              <a:rPr sz="2200" spc="16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informal</a:t>
            </a:r>
            <a:r>
              <a:rPr sz="2200" spc="16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language</a:t>
            </a:r>
            <a:r>
              <a:rPr sz="2200" spc="16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that</a:t>
            </a:r>
            <a:r>
              <a:rPr sz="2200" spc="16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helps</a:t>
            </a:r>
            <a:endParaRPr sz="2200">
              <a:latin typeface="Cambria"/>
              <a:cs typeface="Cambria"/>
            </a:endParaRPr>
          </a:p>
          <a:p>
            <a:pPr marL="927100">
              <a:lnSpc>
                <a:spcPct val="100000"/>
              </a:lnSpc>
              <a:spcBef>
                <a:spcPts val="1325"/>
              </a:spcBef>
            </a:pPr>
            <a:r>
              <a:rPr sz="2200" spc="-15" dirty="0">
                <a:latin typeface="Cambria"/>
                <a:cs typeface="Cambria"/>
              </a:rPr>
              <a:t>programmers</a:t>
            </a:r>
            <a:r>
              <a:rPr sz="2200" spc="30" dirty="0"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develop</a:t>
            </a:r>
            <a:r>
              <a:rPr sz="2200" spc="1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algorithms</a:t>
            </a:r>
            <a:endParaRPr sz="2200">
              <a:latin typeface="Cambria"/>
              <a:cs typeface="Cambria"/>
            </a:endParaRPr>
          </a:p>
          <a:p>
            <a:pPr marL="1384300" lvl="2" indent="-457834">
              <a:lnSpc>
                <a:spcPct val="100000"/>
              </a:lnSpc>
              <a:spcBef>
                <a:spcPts val="1320"/>
              </a:spcBef>
              <a:buFont typeface="Wingdings"/>
              <a:buChar char=""/>
              <a:tabLst>
                <a:tab pos="1384300" algn="l"/>
                <a:tab pos="1384935" algn="l"/>
              </a:tabLst>
            </a:pPr>
            <a:r>
              <a:rPr sz="2200" spc="-5" dirty="0">
                <a:latin typeface="Cambria"/>
                <a:cs typeface="Cambria"/>
              </a:rPr>
              <a:t>Pseudocode</a:t>
            </a:r>
            <a:r>
              <a:rPr sz="2200" spc="1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is</a:t>
            </a:r>
            <a:r>
              <a:rPr sz="2200" spc="15" dirty="0">
                <a:latin typeface="Cambria"/>
                <a:cs typeface="Cambria"/>
              </a:rPr>
              <a:t> </a:t>
            </a:r>
            <a:r>
              <a:rPr sz="2200" spc="-20" dirty="0">
                <a:latin typeface="Cambria"/>
                <a:cs typeface="Cambria"/>
              </a:rPr>
              <a:t>very</a:t>
            </a:r>
            <a:r>
              <a:rPr sz="2200" spc="2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similar</a:t>
            </a:r>
            <a:r>
              <a:rPr sz="2200" spc="25" dirty="0"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to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spc="-30" dirty="0">
                <a:latin typeface="Cambria"/>
                <a:cs typeface="Cambria"/>
              </a:rPr>
              <a:t>everyday</a:t>
            </a:r>
            <a:r>
              <a:rPr sz="2200" spc="7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English</a:t>
            </a:r>
            <a:endParaRPr sz="22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SRM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5326" y="188607"/>
            <a:ext cx="1040815" cy="106765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46223" y="4606321"/>
            <a:ext cx="3609975" cy="185144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28600" y="3262376"/>
            <a:ext cx="8382000" cy="1022350"/>
          </a:xfrm>
          <a:prstGeom prst="rect">
            <a:avLst/>
          </a:prstGeom>
          <a:solidFill>
            <a:srgbClr val="99FF33"/>
          </a:solidFill>
          <a:ln w="76200">
            <a:solidFill>
              <a:srgbClr val="00CC00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2457450" marR="838200" indent="-1612900">
              <a:lnSpc>
                <a:spcPct val="100000"/>
              </a:lnSpc>
              <a:spcBef>
                <a:spcPts val="265"/>
              </a:spcBef>
            </a:pPr>
            <a:r>
              <a:rPr sz="2800" spc="-5" dirty="0">
                <a:latin typeface="Times New Roman"/>
                <a:cs typeface="Times New Roman"/>
              </a:rPr>
              <a:t>Algorithm: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step-by-step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method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for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solving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problem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or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doing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task.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28600" y="2686113"/>
            <a:ext cx="685800" cy="566737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383540" y="549605"/>
            <a:ext cx="7350759" cy="2536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38860" algn="ctr">
              <a:lnSpc>
                <a:spcPct val="100000"/>
              </a:lnSpc>
              <a:spcBef>
                <a:spcPts val="105"/>
              </a:spcBef>
            </a:pPr>
            <a:r>
              <a:rPr sz="2600" b="1" spc="-5" dirty="0">
                <a:solidFill>
                  <a:srgbClr val="C00000"/>
                </a:solidFill>
                <a:latin typeface="Perpetua"/>
                <a:cs typeface="Perpetua"/>
              </a:rPr>
              <a:t>INS</a:t>
            </a:r>
            <a:r>
              <a:rPr sz="2600" b="1" spc="-15" dirty="0">
                <a:solidFill>
                  <a:srgbClr val="C00000"/>
                </a:solidFill>
                <a:latin typeface="Perpetua"/>
                <a:cs typeface="Perpetua"/>
              </a:rPr>
              <a:t>T</a:t>
            </a:r>
            <a:r>
              <a:rPr sz="2600" b="1" spc="-5" dirty="0">
                <a:solidFill>
                  <a:srgbClr val="C00000"/>
                </a:solidFill>
                <a:latin typeface="Perpetua"/>
                <a:cs typeface="Perpetua"/>
              </a:rPr>
              <a:t>IT</a:t>
            </a:r>
            <a:r>
              <a:rPr sz="2600" b="1" spc="-10" dirty="0">
                <a:solidFill>
                  <a:srgbClr val="C00000"/>
                </a:solidFill>
                <a:latin typeface="Perpetua"/>
                <a:cs typeface="Perpetua"/>
              </a:rPr>
              <a:t>U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TE</a:t>
            </a:r>
            <a:r>
              <a:rPr sz="2600" b="1" spc="-10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Perpetua"/>
                <a:cs typeface="Perpetua"/>
              </a:rPr>
              <a:t>O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F</a:t>
            </a:r>
            <a:r>
              <a:rPr sz="2600" b="1" spc="5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SCIENCE</a:t>
            </a:r>
            <a:r>
              <a:rPr sz="2600" b="1" spc="-140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AND</a:t>
            </a:r>
            <a:r>
              <a:rPr sz="2600" b="1" spc="-310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TECHNOLOG</a:t>
            </a:r>
            <a:r>
              <a:rPr sz="2600" b="1" spc="-285" dirty="0">
                <a:solidFill>
                  <a:srgbClr val="C00000"/>
                </a:solidFill>
                <a:latin typeface="Perpetua"/>
                <a:cs typeface="Perpetua"/>
              </a:rPr>
              <a:t>Y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,</a:t>
            </a:r>
            <a:endParaRPr sz="2600">
              <a:latin typeface="Perpetua"/>
              <a:cs typeface="Perpetua"/>
            </a:endParaRPr>
          </a:p>
          <a:p>
            <a:pPr marL="1039494" algn="ctr">
              <a:lnSpc>
                <a:spcPct val="100000"/>
              </a:lnSpc>
              <a:spcBef>
                <a:spcPts val="30"/>
              </a:spcBef>
            </a:pPr>
            <a:r>
              <a:rPr sz="2400" b="1" spc="-10" dirty="0">
                <a:solidFill>
                  <a:srgbClr val="C00000"/>
                </a:solidFill>
                <a:latin typeface="Perpetua"/>
                <a:cs typeface="Perpetua"/>
              </a:rPr>
              <a:t>CHENNAI.</a:t>
            </a:r>
            <a:endParaRPr sz="2400">
              <a:latin typeface="Perpetua"/>
              <a:cs typeface="Perpetua"/>
            </a:endParaRPr>
          </a:p>
          <a:p>
            <a:pPr marL="12700">
              <a:lnSpc>
                <a:spcPct val="100000"/>
              </a:lnSpc>
              <a:spcBef>
                <a:spcPts val="1705"/>
              </a:spcBef>
            </a:pPr>
            <a:r>
              <a:rPr sz="2800" b="1" spc="-5" dirty="0">
                <a:solidFill>
                  <a:srgbClr val="336600"/>
                </a:solidFill>
                <a:latin typeface="Cambria"/>
                <a:cs typeface="Cambria"/>
              </a:rPr>
              <a:t>1.</a:t>
            </a:r>
            <a:r>
              <a:rPr sz="2800" b="1" spc="-15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spc="-5" dirty="0">
                <a:solidFill>
                  <a:srgbClr val="336600"/>
                </a:solidFill>
                <a:latin typeface="Cambria"/>
                <a:cs typeface="Cambria"/>
              </a:rPr>
              <a:t>3 </a:t>
            </a:r>
            <a:r>
              <a:rPr sz="2800" b="1" spc="-10" dirty="0">
                <a:solidFill>
                  <a:srgbClr val="336600"/>
                </a:solidFill>
                <a:latin typeface="Cambria"/>
                <a:cs typeface="Cambria"/>
              </a:rPr>
              <a:t>Creating</a:t>
            </a:r>
            <a:r>
              <a:rPr sz="2800" b="1" spc="-30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spc="-5" dirty="0">
                <a:solidFill>
                  <a:srgbClr val="336600"/>
                </a:solidFill>
                <a:latin typeface="Cambria"/>
                <a:cs typeface="Cambria"/>
              </a:rPr>
              <a:t>Algorithms</a:t>
            </a:r>
            <a:endParaRPr sz="2800">
              <a:latin typeface="Cambria"/>
              <a:cs typeface="Cambria"/>
            </a:endParaRPr>
          </a:p>
          <a:p>
            <a:pPr marL="355600" indent="-342900">
              <a:lnSpc>
                <a:spcPct val="100000"/>
              </a:lnSpc>
              <a:spcBef>
                <a:spcPts val="1575"/>
              </a:spcBef>
              <a:buFont typeface="Wingdings"/>
              <a:buChar char=""/>
              <a:tabLst>
                <a:tab pos="355600" algn="l"/>
              </a:tabLst>
            </a:pPr>
            <a:r>
              <a:rPr sz="2200" spc="-5" dirty="0">
                <a:latin typeface="Cambria"/>
                <a:cs typeface="Cambria"/>
              </a:rPr>
              <a:t>An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informal</a:t>
            </a:r>
            <a:r>
              <a:rPr sz="2200" spc="1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definition</a:t>
            </a:r>
            <a:r>
              <a:rPr sz="2200" spc="2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of</a:t>
            </a:r>
            <a:r>
              <a:rPr sz="2200" spc="-1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an</a:t>
            </a:r>
            <a:r>
              <a:rPr sz="2200" spc="2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algorithm</a:t>
            </a:r>
            <a:r>
              <a:rPr sz="2200" spc="2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is:</a:t>
            </a:r>
            <a:endParaRPr sz="22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50">
              <a:latin typeface="Cambria"/>
              <a:cs typeface="Cambria"/>
            </a:endParaRPr>
          </a:p>
          <a:p>
            <a:pPr marL="104139">
              <a:lnSpc>
                <a:spcPct val="100000"/>
              </a:lnSpc>
            </a:pPr>
            <a:r>
              <a:rPr sz="1800" dirty="0">
                <a:solidFill>
                  <a:srgbClr val="CC9900"/>
                </a:solidFill>
                <a:latin typeface="Franklin Gothic Demi"/>
                <a:cs typeface="Franklin Gothic Demi"/>
              </a:rPr>
              <a:t>i</a:t>
            </a:r>
            <a:endParaRPr sz="1800">
              <a:latin typeface="Franklin Gothic Demi"/>
              <a:cs typeface="Franklin Gothic Dem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SRM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549605"/>
            <a:ext cx="8225155" cy="60248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5100" algn="ctr">
              <a:lnSpc>
                <a:spcPct val="100000"/>
              </a:lnSpc>
              <a:spcBef>
                <a:spcPts val="105"/>
              </a:spcBef>
            </a:pPr>
            <a:r>
              <a:rPr sz="2600" b="1" spc="-5" dirty="0">
                <a:solidFill>
                  <a:srgbClr val="C00000"/>
                </a:solidFill>
                <a:latin typeface="Perpetua"/>
                <a:cs typeface="Perpetua"/>
              </a:rPr>
              <a:t>INS</a:t>
            </a:r>
            <a:r>
              <a:rPr sz="2600" b="1" spc="-15" dirty="0">
                <a:solidFill>
                  <a:srgbClr val="C00000"/>
                </a:solidFill>
                <a:latin typeface="Perpetua"/>
                <a:cs typeface="Perpetua"/>
              </a:rPr>
              <a:t>T</a:t>
            </a:r>
            <a:r>
              <a:rPr sz="2600" b="1" spc="-5" dirty="0">
                <a:solidFill>
                  <a:srgbClr val="C00000"/>
                </a:solidFill>
                <a:latin typeface="Perpetua"/>
                <a:cs typeface="Perpetua"/>
              </a:rPr>
              <a:t>IT</a:t>
            </a:r>
            <a:r>
              <a:rPr sz="2600" b="1" spc="-10" dirty="0">
                <a:solidFill>
                  <a:srgbClr val="C00000"/>
                </a:solidFill>
                <a:latin typeface="Perpetua"/>
                <a:cs typeface="Perpetua"/>
              </a:rPr>
              <a:t>U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TE</a:t>
            </a:r>
            <a:r>
              <a:rPr sz="2600" b="1" spc="-10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Perpetua"/>
                <a:cs typeface="Perpetua"/>
              </a:rPr>
              <a:t>O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F</a:t>
            </a:r>
            <a:r>
              <a:rPr sz="2600" b="1" spc="5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SCIENCE</a:t>
            </a:r>
            <a:r>
              <a:rPr sz="2600" b="1" spc="-140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AND</a:t>
            </a:r>
            <a:r>
              <a:rPr sz="2600" b="1" spc="-310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TECHNOLOG</a:t>
            </a:r>
            <a:r>
              <a:rPr sz="2600" b="1" spc="-285" dirty="0">
                <a:solidFill>
                  <a:srgbClr val="C00000"/>
                </a:solidFill>
                <a:latin typeface="Perpetua"/>
                <a:cs typeface="Perpetua"/>
              </a:rPr>
              <a:t>Y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,</a:t>
            </a:r>
            <a:endParaRPr sz="2600">
              <a:latin typeface="Perpetua"/>
              <a:cs typeface="Perpetua"/>
            </a:endParaRPr>
          </a:p>
          <a:p>
            <a:pPr marL="165735" algn="ctr">
              <a:lnSpc>
                <a:spcPct val="100000"/>
              </a:lnSpc>
              <a:spcBef>
                <a:spcPts val="30"/>
              </a:spcBef>
            </a:pPr>
            <a:r>
              <a:rPr sz="2400" b="1" spc="-10" dirty="0">
                <a:solidFill>
                  <a:srgbClr val="C00000"/>
                </a:solidFill>
                <a:latin typeface="Perpetua"/>
                <a:cs typeface="Perpetua"/>
              </a:rPr>
              <a:t>CHENNAI.</a:t>
            </a:r>
            <a:endParaRPr sz="2400">
              <a:latin typeface="Perpetua"/>
              <a:cs typeface="Perpetua"/>
            </a:endParaRPr>
          </a:p>
          <a:p>
            <a:pPr marL="12700">
              <a:lnSpc>
                <a:spcPct val="100000"/>
              </a:lnSpc>
              <a:spcBef>
                <a:spcPts val="1705"/>
              </a:spcBef>
            </a:pPr>
            <a:r>
              <a:rPr sz="2800" b="1" spc="-5" dirty="0">
                <a:solidFill>
                  <a:srgbClr val="336600"/>
                </a:solidFill>
                <a:latin typeface="Cambria"/>
                <a:cs typeface="Cambria"/>
              </a:rPr>
              <a:t>1.</a:t>
            </a:r>
            <a:r>
              <a:rPr sz="2800" b="1" spc="-10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spc="-5" dirty="0">
                <a:solidFill>
                  <a:srgbClr val="336600"/>
                </a:solidFill>
                <a:latin typeface="Cambria"/>
                <a:cs typeface="Cambria"/>
              </a:rPr>
              <a:t>3</a:t>
            </a:r>
            <a:r>
              <a:rPr sz="2800" b="1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spc="-10" dirty="0">
                <a:solidFill>
                  <a:srgbClr val="336600"/>
                </a:solidFill>
                <a:latin typeface="Cambria"/>
                <a:cs typeface="Cambria"/>
              </a:rPr>
              <a:t>Creating</a:t>
            </a:r>
            <a:r>
              <a:rPr sz="2800" b="1" spc="-25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spc="-5" dirty="0">
                <a:solidFill>
                  <a:srgbClr val="336600"/>
                </a:solidFill>
                <a:latin typeface="Cambria"/>
                <a:cs typeface="Cambria"/>
              </a:rPr>
              <a:t>Algorithms </a:t>
            </a:r>
            <a:r>
              <a:rPr sz="2800" b="1" spc="-15" dirty="0">
                <a:solidFill>
                  <a:srgbClr val="336600"/>
                </a:solidFill>
                <a:latin typeface="Cambria"/>
                <a:cs typeface="Cambria"/>
              </a:rPr>
              <a:t>Contd…</a:t>
            </a:r>
            <a:endParaRPr sz="2800">
              <a:latin typeface="Cambria"/>
              <a:cs typeface="Cambria"/>
            </a:endParaRPr>
          </a:p>
          <a:p>
            <a:pPr marL="355600" indent="-342900">
              <a:lnSpc>
                <a:spcPct val="100000"/>
              </a:lnSpc>
              <a:spcBef>
                <a:spcPts val="1810"/>
              </a:spcBef>
              <a:buFont typeface="Wingdings"/>
              <a:buChar char=""/>
              <a:tabLst>
                <a:tab pos="355600" algn="l"/>
              </a:tabLst>
            </a:pPr>
            <a:r>
              <a:rPr sz="2200" spc="-5" dirty="0">
                <a:latin typeface="Cambria"/>
                <a:cs typeface="Cambria"/>
              </a:rPr>
              <a:t>What</a:t>
            </a:r>
            <a:r>
              <a:rPr sz="2200" spc="-15" dirty="0">
                <a:latin typeface="Cambria"/>
                <a:cs typeface="Cambria"/>
              </a:rPr>
              <a:t> </a:t>
            </a:r>
            <a:r>
              <a:rPr sz="2200" spc="-20" dirty="0">
                <a:latin typeface="Cambria"/>
                <a:cs typeface="Cambria"/>
              </a:rPr>
              <a:t>are</a:t>
            </a:r>
            <a:r>
              <a:rPr sz="2200" spc="1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Algorithms</a:t>
            </a:r>
            <a:r>
              <a:rPr sz="220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for?</a:t>
            </a:r>
            <a:endParaRPr sz="2200">
              <a:latin typeface="Cambria"/>
              <a:cs typeface="Cambria"/>
            </a:endParaRPr>
          </a:p>
          <a:p>
            <a:pPr marL="812800" marR="6985" lvl="1" indent="-342900">
              <a:lnSpc>
                <a:spcPct val="150000"/>
              </a:lnSpc>
              <a:buFont typeface="Wingdings"/>
              <a:buChar char=""/>
              <a:tabLst>
                <a:tab pos="813435" algn="l"/>
                <a:tab pos="1126490" algn="l"/>
                <a:tab pos="1751330" algn="l"/>
                <a:tab pos="2131060" algn="l"/>
                <a:tab pos="3884295" algn="l"/>
                <a:tab pos="4710430" algn="l"/>
                <a:tab pos="5401945" algn="l"/>
                <a:tab pos="7667625" algn="l"/>
              </a:tabLst>
            </a:pPr>
            <a:r>
              <a:rPr sz="2200" spc="-5" dirty="0">
                <a:latin typeface="Cambria"/>
                <a:cs typeface="Cambria"/>
              </a:rPr>
              <a:t>A</a:t>
            </a:r>
            <a:r>
              <a:rPr sz="2200" dirty="0">
                <a:latin typeface="Cambria"/>
                <a:cs typeface="Cambria"/>
              </a:rPr>
              <a:t>	</a:t>
            </a:r>
            <a:r>
              <a:rPr sz="2200" spc="-40" dirty="0">
                <a:latin typeface="Cambria"/>
                <a:cs typeface="Cambria"/>
              </a:rPr>
              <a:t>w</a:t>
            </a:r>
            <a:r>
              <a:rPr sz="2200" spc="-50" dirty="0">
                <a:latin typeface="Cambria"/>
                <a:cs typeface="Cambria"/>
              </a:rPr>
              <a:t>a</a:t>
            </a:r>
            <a:r>
              <a:rPr sz="2200" spc="-5" dirty="0">
                <a:latin typeface="Cambria"/>
                <a:cs typeface="Cambria"/>
              </a:rPr>
              <a:t>y</a:t>
            </a:r>
            <a:r>
              <a:rPr sz="2200" dirty="0">
                <a:latin typeface="Cambria"/>
                <a:cs typeface="Cambria"/>
              </a:rPr>
              <a:t>	</a:t>
            </a:r>
            <a:r>
              <a:rPr sz="2200" spc="-30" dirty="0">
                <a:latin typeface="Cambria"/>
                <a:cs typeface="Cambria"/>
              </a:rPr>
              <a:t>t</a:t>
            </a:r>
            <a:r>
              <a:rPr sz="2200" spc="-5" dirty="0">
                <a:latin typeface="Cambria"/>
                <a:cs typeface="Cambria"/>
              </a:rPr>
              <a:t>o</a:t>
            </a:r>
            <a:r>
              <a:rPr sz="2200" dirty="0">
                <a:latin typeface="Cambria"/>
                <a:cs typeface="Cambria"/>
              </a:rPr>
              <a:t>	</a:t>
            </a:r>
            <a:r>
              <a:rPr sz="2200" spc="5" dirty="0">
                <a:latin typeface="Cambria"/>
                <a:cs typeface="Cambria"/>
              </a:rPr>
              <a:t>c</a:t>
            </a:r>
            <a:r>
              <a:rPr sz="2200" spc="-5" dirty="0">
                <a:latin typeface="Cambria"/>
                <a:cs typeface="Cambria"/>
              </a:rPr>
              <a:t>om</a:t>
            </a:r>
            <a:r>
              <a:rPr sz="2200" spc="-15" dirty="0">
                <a:latin typeface="Cambria"/>
                <a:cs typeface="Cambria"/>
              </a:rPr>
              <a:t>m</a:t>
            </a:r>
            <a:r>
              <a:rPr sz="2200" spc="-10" dirty="0">
                <a:latin typeface="Cambria"/>
                <a:cs typeface="Cambria"/>
              </a:rPr>
              <a:t>unic</a:t>
            </a:r>
            <a:r>
              <a:rPr sz="2200" dirty="0">
                <a:latin typeface="Cambria"/>
                <a:cs typeface="Cambria"/>
              </a:rPr>
              <a:t>a</a:t>
            </a:r>
            <a:r>
              <a:rPr sz="2200" spc="-30" dirty="0">
                <a:latin typeface="Cambria"/>
                <a:cs typeface="Cambria"/>
              </a:rPr>
              <a:t>t</a:t>
            </a:r>
            <a:r>
              <a:rPr sz="2200" spc="-5" dirty="0">
                <a:latin typeface="Cambria"/>
                <a:cs typeface="Cambria"/>
              </a:rPr>
              <a:t>e</a:t>
            </a:r>
            <a:r>
              <a:rPr sz="2200" dirty="0">
                <a:latin typeface="Cambria"/>
                <a:cs typeface="Cambria"/>
              </a:rPr>
              <a:t>	</a:t>
            </a:r>
            <a:r>
              <a:rPr sz="2200" spc="-10" dirty="0">
                <a:latin typeface="Cambria"/>
                <a:cs typeface="Cambria"/>
              </a:rPr>
              <a:t>ab</a:t>
            </a:r>
            <a:r>
              <a:rPr sz="2200" spc="-15" dirty="0">
                <a:latin typeface="Cambria"/>
                <a:cs typeface="Cambria"/>
              </a:rPr>
              <a:t>o</a:t>
            </a:r>
            <a:r>
              <a:rPr sz="2200" spc="-10" dirty="0">
                <a:latin typeface="Cambria"/>
                <a:cs typeface="Cambria"/>
              </a:rPr>
              <a:t>u</a:t>
            </a:r>
            <a:r>
              <a:rPr sz="2200" spc="-5" dirty="0">
                <a:latin typeface="Cambria"/>
                <a:cs typeface="Cambria"/>
              </a:rPr>
              <a:t>t</a:t>
            </a:r>
            <a:r>
              <a:rPr sz="2200" dirty="0">
                <a:latin typeface="Cambria"/>
                <a:cs typeface="Cambria"/>
              </a:rPr>
              <a:t>	</a:t>
            </a:r>
            <a:r>
              <a:rPr sz="2200" spc="-60" dirty="0">
                <a:latin typeface="Cambria"/>
                <a:cs typeface="Cambria"/>
              </a:rPr>
              <a:t>y</a:t>
            </a:r>
            <a:r>
              <a:rPr sz="2200" spc="-5" dirty="0">
                <a:latin typeface="Cambria"/>
                <a:cs typeface="Cambria"/>
              </a:rPr>
              <a:t>our</a:t>
            </a:r>
            <a:r>
              <a:rPr sz="2200" dirty="0">
                <a:latin typeface="Cambria"/>
                <a:cs typeface="Cambria"/>
              </a:rPr>
              <a:t>	</a:t>
            </a:r>
            <a:r>
              <a:rPr sz="2200" spc="5" dirty="0">
                <a:latin typeface="Cambria"/>
                <a:cs typeface="Cambria"/>
              </a:rPr>
              <a:t>p</a:t>
            </a:r>
            <a:r>
              <a:rPr sz="2200" spc="-40" dirty="0">
                <a:latin typeface="Cambria"/>
                <a:cs typeface="Cambria"/>
              </a:rPr>
              <a:t>r</a:t>
            </a:r>
            <a:r>
              <a:rPr sz="2200" spc="-5" dirty="0">
                <a:latin typeface="Cambria"/>
                <a:cs typeface="Cambria"/>
              </a:rPr>
              <a:t>oblem/s</a:t>
            </a:r>
            <a:r>
              <a:rPr sz="2200" spc="5" dirty="0">
                <a:latin typeface="Cambria"/>
                <a:cs typeface="Cambria"/>
              </a:rPr>
              <a:t>o</a:t>
            </a:r>
            <a:r>
              <a:rPr sz="2200" spc="-10" dirty="0">
                <a:latin typeface="Cambria"/>
                <a:cs typeface="Cambria"/>
              </a:rPr>
              <a:t>lut</a:t>
            </a:r>
            <a:r>
              <a:rPr sz="2200" dirty="0">
                <a:latin typeface="Cambria"/>
                <a:cs typeface="Cambria"/>
              </a:rPr>
              <a:t>i</a:t>
            </a:r>
            <a:r>
              <a:rPr sz="2200" spc="-5" dirty="0">
                <a:latin typeface="Cambria"/>
                <a:cs typeface="Cambria"/>
              </a:rPr>
              <a:t>on</a:t>
            </a:r>
            <a:r>
              <a:rPr sz="2200" dirty="0">
                <a:latin typeface="Cambria"/>
                <a:cs typeface="Cambria"/>
              </a:rPr>
              <a:t>	</a:t>
            </a:r>
            <a:r>
              <a:rPr sz="2200" spc="-10" dirty="0">
                <a:latin typeface="Cambria"/>
                <a:cs typeface="Cambria"/>
              </a:rPr>
              <a:t>wi</a:t>
            </a:r>
            <a:r>
              <a:rPr sz="2200" spc="-5" dirty="0">
                <a:latin typeface="Cambria"/>
                <a:cs typeface="Cambria"/>
              </a:rPr>
              <a:t>th  others</a:t>
            </a:r>
            <a:endParaRPr sz="2200">
              <a:latin typeface="Cambria"/>
              <a:cs typeface="Cambria"/>
            </a:endParaRPr>
          </a:p>
          <a:p>
            <a:pPr marL="812800" lvl="1" indent="-343535">
              <a:lnSpc>
                <a:spcPct val="100000"/>
              </a:lnSpc>
              <a:spcBef>
                <a:spcPts val="1325"/>
              </a:spcBef>
              <a:buFont typeface="Wingdings"/>
              <a:buChar char=""/>
              <a:tabLst>
                <a:tab pos="813435" algn="l"/>
              </a:tabLst>
            </a:pPr>
            <a:r>
              <a:rPr sz="2200" spc="-5" dirty="0">
                <a:latin typeface="Cambria"/>
                <a:cs typeface="Cambria"/>
              </a:rPr>
              <a:t>A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possible</a:t>
            </a:r>
            <a:r>
              <a:rPr sz="2200" spc="25" dirty="0">
                <a:latin typeface="Cambria"/>
                <a:cs typeface="Cambria"/>
              </a:rPr>
              <a:t> </a:t>
            </a:r>
            <a:r>
              <a:rPr sz="2200" spc="-35" dirty="0">
                <a:latin typeface="Cambria"/>
                <a:cs typeface="Cambria"/>
              </a:rPr>
              <a:t>way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to</a:t>
            </a:r>
            <a:r>
              <a:rPr sz="2200" spc="15" dirty="0">
                <a:latin typeface="Cambria"/>
                <a:cs typeface="Cambria"/>
              </a:rPr>
              <a:t> </a:t>
            </a:r>
            <a:r>
              <a:rPr sz="2200" spc="-25" dirty="0">
                <a:latin typeface="Cambria"/>
                <a:cs typeface="Cambria"/>
              </a:rPr>
              <a:t>solve</a:t>
            </a:r>
            <a:r>
              <a:rPr sz="2200" spc="1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a</a:t>
            </a:r>
            <a:r>
              <a:rPr sz="2200" spc="20" dirty="0">
                <a:latin typeface="Cambria"/>
                <a:cs typeface="Cambria"/>
              </a:rPr>
              <a:t> </a:t>
            </a:r>
            <a:r>
              <a:rPr sz="2200" spc="-25" dirty="0">
                <a:latin typeface="Cambria"/>
                <a:cs typeface="Cambria"/>
              </a:rPr>
              <a:t>given</a:t>
            </a:r>
            <a:r>
              <a:rPr sz="2200" spc="2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problem</a:t>
            </a:r>
            <a:endParaRPr sz="2200">
              <a:latin typeface="Cambria"/>
              <a:cs typeface="Cambria"/>
            </a:endParaRPr>
          </a:p>
          <a:p>
            <a:pPr marL="812800" lvl="1" indent="-343535">
              <a:lnSpc>
                <a:spcPct val="100000"/>
              </a:lnSpc>
              <a:spcBef>
                <a:spcPts val="1320"/>
              </a:spcBef>
              <a:buFont typeface="Wingdings"/>
              <a:buChar char=""/>
              <a:tabLst>
                <a:tab pos="813435" algn="l"/>
              </a:tabLst>
            </a:pPr>
            <a:r>
              <a:rPr sz="2200" spc="-5" dirty="0">
                <a:latin typeface="Cambria"/>
                <a:cs typeface="Cambria"/>
              </a:rPr>
              <a:t>A</a:t>
            </a:r>
            <a:r>
              <a:rPr sz="220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"formalization"</a:t>
            </a:r>
            <a:r>
              <a:rPr sz="2200" spc="1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of a</a:t>
            </a:r>
            <a:r>
              <a:rPr sz="220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method,</a:t>
            </a:r>
            <a:r>
              <a:rPr sz="2200" spc="1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that</a:t>
            </a:r>
            <a:r>
              <a:rPr sz="2200" spc="3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will</a:t>
            </a:r>
            <a:r>
              <a:rPr sz="220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be</a:t>
            </a:r>
            <a:r>
              <a:rPr sz="2200" dirty="0">
                <a:latin typeface="Cambria"/>
                <a:cs typeface="Cambria"/>
              </a:rPr>
              <a:t> </a:t>
            </a:r>
            <a:r>
              <a:rPr sz="2200" spc="-25" dirty="0">
                <a:latin typeface="Cambria"/>
                <a:cs typeface="Cambria"/>
              </a:rPr>
              <a:t>proved</a:t>
            </a:r>
            <a:endParaRPr sz="2200">
              <a:latin typeface="Cambria"/>
              <a:cs typeface="Cambria"/>
            </a:endParaRPr>
          </a:p>
          <a:p>
            <a:pPr marL="812800" lvl="1" indent="-343535" algn="just">
              <a:lnSpc>
                <a:spcPct val="100000"/>
              </a:lnSpc>
              <a:spcBef>
                <a:spcPts val="1320"/>
              </a:spcBef>
              <a:buFont typeface="Wingdings"/>
              <a:buChar char=""/>
              <a:tabLst>
                <a:tab pos="813435" algn="l"/>
              </a:tabLst>
            </a:pPr>
            <a:r>
              <a:rPr sz="2200" spc="-5" dirty="0">
                <a:latin typeface="Cambria"/>
                <a:cs typeface="Cambria"/>
              </a:rPr>
              <a:t>A</a:t>
            </a:r>
            <a:r>
              <a:rPr sz="2200" spc="1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mandatory</a:t>
            </a:r>
            <a:r>
              <a:rPr sz="2200" spc="4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first</a:t>
            </a:r>
            <a:r>
              <a:rPr sz="2200" spc="1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step</a:t>
            </a:r>
            <a:r>
              <a:rPr sz="2200" spc="30" dirty="0">
                <a:latin typeface="Cambria"/>
                <a:cs typeface="Cambria"/>
              </a:rPr>
              <a:t> </a:t>
            </a:r>
            <a:r>
              <a:rPr sz="2200" spc="-20" dirty="0">
                <a:latin typeface="Cambria"/>
                <a:cs typeface="Cambria"/>
              </a:rPr>
              <a:t>before</a:t>
            </a:r>
            <a:r>
              <a:rPr sz="2200" spc="2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implementing</a:t>
            </a:r>
            <a:r>
              <a:rPr sz="2200" spc="2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a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solution</a:t>
            </a:r>
            <a:endParaRPr sz="2200">
              <a:latin typeface="Cambria"/>
              <a:cs typeface="Cambria"/>
            </a:endParaRPr>
          </a:p>
          <a:p>
            <a:pPr marL="355600" marR="5080" indent="-342900" algn="just">
              <a:lnSpc>
                <a:spcPct val="150000"/>
              </a:lnSpc>
              <a:buFont typeface="Wingdings"/>
              <a:buChar char=""/>
              <a:tabLst>
                <a:tab pos="355600" algn="l"/>
              </a:tabLst>
            </a:pPr>
            <a:r>
              <a:rPr sz="2200" b="1" i="1" spc="-10" dirty="0">
                <a:solidFill>
                  <a:srgbClr val="C00000"/>
                </a:solidFill>
                <a:latin typeface="Cambria"/>
                <a:cs typeface="Cambria"/>
              </a:rPr>
              <a:t>Algorithm</a:t>
            </a:r>
            <a:r>
              <a:rPr sz="2200" b="1" i="1" spc="-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b="1" i="1" spc="-10" dirty="0">
                <a:solidFill>
                  <a:srgbClr val="C00000"/>
                </a:solidFill>
                <a:latin typeface="Cambria"/>
                <a:cs typeface="Cambria"/>
              </a:rPr>
              <a:t>Definition</a:t>
            </a:r>
            <a:r>
              <a:rPr sz="2200" b="1" i="1" spc="-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-</a:t>
            </a:r>
            <a:r>
              <a:rPr sz="2200" dirty="0">
                <a:latin typeface="Cambria"/>
                <a:cs typeface="Cambria"/>
              </a:rPr>
              <a:t> </a:t>
            </a:r>
            <a:r>
              <a:rPr sz="2200" spc="-135" dirty="0">
                <a:latin typeface="Cambria"/>
                <a:cs typeface="Cambria"/>
              </a:rPr>
              <a:t>“A</a:t>
            </a:r>
            <a:r>
              <a:rPr sz="2200" spc="-13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finite</a:t>
            </a:r>
            <a:r>
              <a:rPr sz="220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sequence</a:t>
            </a:r>
            <a:r>
              <a:rPr sz="2200" dirty="0">
                <a:latin typeface="Cambria"/>
                <a:cs typeface="Cambria"/>
              </a:rPr>
              <a:t> of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unambiguous, </a:t>
            </a:r>
            <a:r>
              <a:rPr sz="220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executable</a:t>
            </a:r>
            <a:r>
              <a:rPr sz="2200" spc="-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steps</a:t>
            </a:r>
            <a:r>
              <a:rPr sz="2200" spc="-5" dirty="0">
                <a:latin typeface="Cambria"/>
                <a:cs typeface="Cambria"/>
              </a:rPr>
              <a:t> or</a:t>
            </a:r>
            <a:r>
              <a:rPr sz="220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instructions,</a:t>
            </a:r>
            <a:r>
              <a:rPr sz="220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which,</a:t>
            </a:r>
            <a:r>
              <a:rPr sz="2200" spc="-5" dirty="0">
                <a:latin typeface="Cambria"/>
                <a:cs typeface="Cambria"/>
              </a:rPr>
              <a:t> if</a:t>
            </a:r>
            <a:r>
              <a:rPr sz="220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followed</a:t>
            </a:r>
            <a:r>
              <a:rPr sz="2200" spc="-5" dirty="0"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would </a:t>
            </a:r>
            <a:r>
              <a:rPr sz="2200" spc="-10" dirty="0"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ultimately</a:t>
            </a:r>
            <a:r>
              <a:rPr sz="2200" spc="4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terminate</a:t>
            </a:r>
            <a:r>
              <a:rPr sz="2200" spc="5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and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spc="-35" dirty="0">
                <a:latin typeface="Cambria"/>
                <a:cs typeface="Cambria"/>
              </a:rPr>
              <a:t>give</a:t>
            </a:r>
            <a:r>
              <a:rPr sz="2200" spc="3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the</a:t>
            </a:r>
            <a:r>
              <a:rPr sz="2200" spc="2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solution</a:t>
            </a:r>
            <a:r>
              <a:rPr sz="220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of</a:t>
            </a:r>
            <a:r>
              <a:rPr sz="2200" spc="1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the</a:t>
            </a:r>
            <a:r>
              <a:rPr sz="2200" spc="20" dirty="0">
                <a:latin typeface="Cambria"/>
                <a:cs typeface="Cambria"/>
              </a:rPr>
              <a:t> </a:t>
            </a:r>
            <a:r>
              <a:rPr sz="2200" spc="-20" dirty="0">
                <a:latin typeface="Cambria"/>
                <a:cs typeface="Cambria"/>
              </a:rPr>
              <a:t>problem”</a:t>
            </a:r>
            <a:endParaRPr sz="22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5326" y="188607"/>
            <a:ext cx="1040815" cy="106765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SRM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22653" y="549605"/>
            <a:ext cx="6311900" cy="7924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2600" b="1" spc="-5" dirty="0">
                <a:solidFill>
                  <a:srgbClr val="C00000"/>
                </a:solidFill>
                <a:latin typeface="Perpetua"/>
                <a:cs typeface="Perpetua"/>
              </a:rPr>
              <a:t>INS</a:t>
            </a:r>
            <a:r>
              <a:rPr sz="2600" b="1" spc="-15" dirty="0">
                <a:solidFill>
                  <a:srgbClr val="C00000"/>
                </a:solidFill>
                <a:latin typeface="Perpetua"/>
                <a:cs typeface="Perpetua"/>
              </a:rPr>
              <a:t>T</a:t>
            </a:r>
            <a:r>
              <a:rPr sz="2600" b="1" spc="-5" dirty="0">
                <a:solidFill>
                  <a:srgbClr val="C00000"/>
                </a:solidFill>
                <a:latin typeface="Perpetua"/>
                <a:cs typeface="Perpetua"/>
              </a:rPr>
              <a:t>IT</a:t>
            </a:r>
            <a:r>
              <a:rPr sz="2600" b="1" spc="-10" dirty="0">
                <a:solidFill>
                  <a:srgbClr val="C00000"/>
                </a:solidFill>
                <a:latin typeface="Perpetua"/>
                <a:cs typeface="Perpetua"/>
              </a:rPr>
              <a:t>U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TE</a:t>
            </a:r>
            <a:r>
              <a:rPr sz="2600" b="1" spc="-10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Perpetua"/>
                <a:cs typeface="Perpetua"/>
              </a:rPr>
              <a:t>O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F</a:t>
            </a:r>
            <a:r>
              <a:rPr sz="2600" b="1" spc="5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SCIENCE</a:t>
            </a:r>
            <a:r>
              <a:rPr sz="2600" b="1" spc="-140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AND</a:t>
            </a:r>
            <a:r>
              <a:rPr sz="2600" b="1" spc="-310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TECHNOLOG</a:t>
            </a:r>
            <a:r>
              <a:rPr sz="2600" b="1" spc="-285" dirty="0">
                <a:solidFill>
                  <a:srgbClr val="C00000"/>
                </a:solidFill>
                <a:latin typeface="Perpetua"/>
                <a:cs typeface="Perpetua"/>
              </a:rPr>
              <a:t>Y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,</a:t>
            </a:r>
            <a:endParaRPr sz="2600">
              <a:latin typeface="Perpetua"/>
              <a:cs typeface="Perpetua"/>
            </a:endParaRPr>
          </a:p>
          <a:p>
            <a:pPr marL="635" algn="ctr">
              <a:lnSpc>
                <a:spcPct val="100000"/>
              </a:lnSpc>
              <a:spcBef>
                <a:spcPts val="30"/>
              </a:spcBef>
            </a:pPr>
            <a:r>
              <a:rPr sz="2400" b="1" spc="-10" dirty="0">
                <a:solidFill>
                  <a:srgbClr val="C00000"/>
                </a:solidFill>
                <a:latin typeface="Perpetua"/>
                <a:cs typeface="Perpetua"/>
              </a:rPr>
              <a:t>CHENNAI.</a:t>
            </a:r>
            <a:endParaRPr sz="2400">
              <a:latin typeface="Perpetua"/>
              <a:cs typeface="Perpetu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5326" y="188607"/>
            <a:ext cx="1040815" cy="1067659"/>
          </a:xfrm>
          <a:prstGeom prst="rect">
            <a:avLst/>
          </a:prstGeom>
        </p:spPr>
      </p:pic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17462" y="1622425"/>
          <a:ext cx="8596630" cy="505029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9830"/>
                <a:gridCol w="3118485"/>
                <a:gridCol w="4298315"/>
              </a:tblGrid>
              <a:tr h="701039">
                <a:tc gridSpan="2">
                  <a:txBody>
                    <a:bodyPr/>
                    <a:lstStyle/>
                    <a:p>
                      <a:pPr marL="1829435" marR="350520" indent="-147129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Perpetua"/>
                          <a:cs typeface="Perpetua"/>
                        </a:rPr>
                        <a:t>COURSE</a:t>
                      </a:r>
                      <a:r>
                        <a:rPr sz="2000" b="1" spc="-55" dirty="0">
                          <a:solidFill>
                            <a:srgbClr val="FFFFFF"/>
                          </a:solidFill>
                          <a:latin typeface="Perpetua"/>
                          <a:cs typeface="Perpetua"/>
                        </a:rPr>
                        <a:t>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Perpetua"/>
                          <a:cs typeface="Perpetua"/>
                        </a:rPr>
                        <a:t>LEARNING</a:t>
                      </a:r>
                      <a:r>
                        <a:rPr sz="2000" b="1" spc="-15" dirty="0">
                          <a:solidFill>
                            <a:srgbClr val="FFFFFF"/>
                          </a:solidFill>
                          <a:latin typeface="Perpetua"/>
                          <a:cs typeface="Perpetua"/>
                        </a:rPr>
                        <a:t> </a:t>
                      </a:r>
                      <a:r>
                        <a:rPr sz="2000" b="1" spc="-20" dirty="0">
                          <a:solidFill>
                            <a:srgbClr val="FFFFFF"/>
                          </a:solidFill>
                          <a:latin typeface="Perpetua"/>
                          <a:cs typeface="Perpetua"/>
                        </a:rPr>
                        <a:t>RATIONALE </a:t>
                      </a:r>
                      <a:r>
                        <a:rPr sz="2000" b="1" spc="-434" dirty="0">
                          <a:solidFill>
                            <a:srgbClr val="FFFFFF"/>
                          </a:solidFill>
                          <a:latin typeface="Perpetua"/>
                          <a:cs typeface="Perpetua"/>
                        </a:rPr>
                        <a:t>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Perpetua"/>
                          <a:cs typeface="Perpetua"/>
                        </a:rPr>
                        <a:t>(CLR)</a:t>
                      </a:r>
                      <a:endParaRPr sz="2000">
                        <a:latin typeface="Perpetua"/>
                        <a:cs typeface="Perpetua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7005">
                        <a:lnSpc>
                          <a:spcPct val="100000"/>
                        </a:lnSpc>
                        <a:spcBef>
                          <a:spcPts val="985"/>
                        </a:spcBef>
                      </a:pPr>
                      <a:r>
                        <a:rPr sz="2400" i="1" spc="-5" dirty="0">
                          <a:solidFill>
                            <a:srgbClr val="FFFFFF"/>
                          </a:solidFill>
                          <a:latin typeface="Perpetua"/>
                          <a:cs typeface="Perpetua"/>
                        </a:rPr>
                        <a:t>The</a:t>
                      </a:r>
                      <a:r>
                        <a:rPr sz="2400" i="1" spc="-15" dirty="0">
                          <a:solidFill>
                            <a:srgbClr val="FFFFFF"/>
                          </a:solidFill>
                          <a:latin typeface="Perpetua"/>
                          <a:cs typeface="Perpetua"/>
                        </a:rPr>
                        <a:t> </a:t>
                      </a:r>
                      <a:r>
                        <a:rPr sz="2400" i="1" dirty="0">
                          <a:solidFill>
                            <a:srgbClr val="FFFFFF"/>
                          </a:solidFill>
                          <a:latin typeface="Perpetua"/>
                          <a:cs typeface="Perpetua"/>
                        </a:rPr>
                        <a:t>purpose</a:t>
                      </a:r>
                      <a:r>
                        <a:rPr sz="2400" i="1" spc="-10" dirty="0">
                          <a:solidFill>
                            <a:srgbClr val="FFFFFF"/>
                          </a:solidFill>
                          <a:latin typeface="Perpetua"/>
                          <a:cs typeface="Perpetua"/>
                        </a:rPr>
                        <a:t> </a:t>
                      </a:r>
                      <a:r>
                        <a:rPr sz="2400" i="1" spc="-5" dirty="0">
                          <a:solidFill>
                            <a:srgbClr val="FFFFFF"/>
                          </a:solidFill>
                          <a:latin typeface="Perpetua"/>
                          <a:cs typeface="Perpetua"/>
                        </a:rPr>
                        <a:t>of</a:t>
                      </a:r>
                      <a:r>
                        <a:rPr sz="2400" i="1" spc="-20" dirty="0">
                          <a:solidFill>
                            <a:srgbClr val="FFFFFF"/>
                          </a:solidFill>
                          <a:latin typeface="Perpetua"/>
                          <a:cs typeface="Perpetua"/>
                        </a:rPr>
                        <a:t> </a:t>
                      </a:r>
                      <a:r>
                        <a:rPr sz="2400" i="1" dirty="0">
                          <a:solidFill>
                            <a:srgbClr val="FFFFFF"/>
                          </a:solidFill>
                          <a:latin typeface="Perpetua"/>
                          <a:cs typeface="Perpetua"/>
                        </a:rPr>
                        <a:t>learning</a:t>
                      </a:r>
                      <a:r>
                        <a:rPr sz="2400" i="1" spc="5" dirty="0">
                          <a:solidFill>
                            <a:srgbClr val="FFFFFF"/>
                          </a:solidFill>
                          <a:latin typeface="Perpetua"/>
                          <a:cs typeface="Perpetua"/>
                        </a:rPr>
                        <a:t> </a:t>
                      </a:r>
                      <a:r>
                        <a:rPr sz="2400" i="1" dirty="0">
                          <a:solidFill>
                            <a:srgbClr val="FFFFFF"/>
                          </a:solidFill>
                          <a:latin typeface="Perpetua"/>
                          <a:cs typeface="Perpetua"/>
                        </a:rPr>
                        <a:t>this</a:t>
                      </a:r>
                      <a:r>
                        <a:rPr sz="2400" i="1" spc="-5" dirty="0">
                          <a:solidFill>
                            <a:srgbClr val="FFFFFF"/>
                          </a:solidFill>
                          <a:latin typeface="Perpetua"/>
                          <a:cs typeface="Perpetua"/>
                        </a:rPr>
                        <a:t> course is</a:t>
                      </a:r>
                      <a:r>
                        <a:rPr sz="2400" i="1" spc="-10" dirty="0">
                          <a:solidFill>
                            <a:srgbClr val="FFFFFF"/>
                          </a:solidFill>
                          <a:latin typeface="Perpetua"/>
                          <a:cs typeface="Perpetua"/>
                        </a:rPr>
                        <a:t> </a:t>
                      </a:r>
                      <a:r>
                        <a:rPr sz="2400" i="1" dirty="0">
                          <a:solidFill>
                            <a:srgbClr val="FFFFFF"/>
                          </a:solidFill>
                          <a:latin typeface="Perpetua"/>
                          <a:cs typeface="Perpetua"/>
                        </a:rPr>
                        <a:t>to:</a:t>
                      </a:r>
                      <a:endParaRPr sz="2400">
                        <a:latin typeface="Perpetua"/>
                        <a:cs typeface="Perpetua"/>
                      </a:endParaRPr>
                    </a:p>
                  </a:txBody>
                  <a:tcPr marL="0" marR="0" marT="1250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</a:tr>
              <a:tr h="731647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110"/>
                        </a:spcBef>
                      </a:pPr>
                      <a:r>
                        <a:rPr sz="2400" b="1" dirty="0">
                          <a:latin typeface="Perpetua"/>
                          <a:cs typeface="Perpetua"/>
                        </a:rPr>
                        <a:t>CLR</a:t>
                      </a:r>
                      <a:r>
                        <a:rPr sz="2400" b="1" spc="-45" dirty="0">
                          <a:latin typeface="Perpetua"/>
                          <a:cs typeface="Perpetua"/>
                        </a:rPr>
                        <a:t> </a:t>
                      </a:r>
                      <a:r>
                        <a:rPr sz="2400" b="1" dirty="0">
                          <a:latin typeface="Perpetua"/>
                          <a:cs typeface="Perpetua"/>
                        </a:rPr>
                        <a:t>-1:</a:t>
                      </a:r>
                      <a:endParaRPr sz="2400">
                        <a:latin typeface="Perpetua"/>
                        <a:cs typeface="Perpetua"/>
                      </a:endParaRPr>
                    </a:p>
                  </a:txBody>
                  <a:tcPr marL="0" marR="0" marT="1409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1440" marR="8445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2100" dirty="0">
                          <a:latin typeface="Perpetua"/>
                          <a:cs typeface="Perpetua"/>
                        </a:rPr>
                        <a:t>Think</a:t>
                      </a:r>
                      <a:r>
                        <a:rPr sz="2100" spc="45" dirty="0">
                          <a:latin typeface="Perpetua"/>
                          <a:cs typeface="Perpetua"/>
                        </a:rPr>
                        <a:t> </a:t>
                      </a:r>
                      <a:r>
                        <a:rPr sz="2100" spc="-5" dirty="0">
                          <a:latin typeface="Perpetua"/>
                          <a:cs typeface="Perpetua"/>
                        </a:rPr>
                        <a:t>and</a:t>
                      </a:r>
                      <a:r>
                        <a:rPr sz="2100" spc="55" dirty="0">
                          <a:latin typeface="Perpetua"/>
                          <a:cs typeface="Perpetua"/>
                        </a:rPr>
                        <a:t> </a:t>
                      </a:r>
                      <a:r>
                        <a:rPr sz="2100" spc="-20" dirty="0">
                          <a:latin typeface="Perpetua"/>
                          <a:cs typeface="Perpetua"/>
                        </a:rPr>
                        <a:t>evolve</a:t>
                      </a:r>
                      <a:r>
                        <a:rPr sz="2100" spc="40" dirty="0">
                          <a:latin typeface="Perpetua"/>
                          <a:cs typeface="Perpetua"/>
                        </a:rPr>
                        <a:t> </a:t>
                      </a:r>
                      <a:r>
                        <a:rPr sz="2100" dirty="0">
                          <a:latin typeface="Perpetua"/>
                          <a:cs typeface="Perpetua"/>
                        </a:rPr>
                        <a:t>a</a:t>
                      </a:r>
                      <a:r>
                        <a:rPr sz="2100" spc="40" dirty="0">
                          <a:latin typeface="Perpetua"/>
                          <a:cs typeface="Perpetua"/>
                        </a:rPr>
                        <a:t> </a:t>
                      </a:r>
                      <a:r>
                        <a:rPr sz="2100" spc="-5" dirty="0">
                          <a:latin typeface="Perpetua"/>
                          <a:cs typeface="Perpetua"/>
                        </a:rPr>
                        <a:t>logically</a:t>
                      </a:r>
                      <a:r>
                        <a:rPr sz="2100" spc="45" dirty="0">
                          <a:latin typeface="Perpetua"/>
                          <a:cs typeface="Perpetua"/>
                        </a:rPr>
                        <a:t> </a:t>
                      </a:r>
                      <a:r>
                        <a:rPr sz="2100" spc="-5" dirty="0">
                          <a:latin typeface="Perpetua"/>
                          <a:cs typeface="Perpetua"/>
                        </a:rPr>
                        <a:t>to</a:t>
                      </a:r>
                      <a:r>
                        <a:rPr sz="2100" spc="50" dirty="0">
                          <a:latin typeface="Perpetua"/>
                          <a:cs typeface="Perpetua"/>
                        </a:rPr>
                        <a:t> </a:t>
                      </a:r>
                      <a:r>
                        <a:rPr sz="2100" spc="5" dirty="0">
                          <a:latin typeface="Perpetua"/>
                          <a:cs typeface="Perpetua"/>
                        </a:rPr>
                        <a:t>construct</a:t>
                      </a:r>
                      <a:r>
                        <a:rPr sz="2100" spc="55" dirty="0">
                          <a:latin typeface="Perpetua"/>
                          <a:cs typeface="Perpetua"/>
                        </a:rPr>
                        <a:t> </a:t>
                      </a:r>
                      <a:r>
                        <a:rPr sz="2100" dirty="0">
                          <a:latin typeface="Perpetua"/>
                          <a:cs typeface="Perpetua"/>
                        </a:rPr>
                        <a:t>an</a:t>
                      </a:r>
                      <a:r>
                        <a:rPr sz="2100" spc="55" dirty="0">
                          <a:latin typeface="Perpetua"/>
                          <a:cs typeface="Perpetua"/>
                        </a:rPr>
                        <a:t> </a:t>
                      </a:r>
                      <a:r>
                        <a:rPr sz="2100" dirty="0">
                          <a:latin typeface="Perpetua"/>
                          <a:cs typeface="Perpetua"/>
                        </a:rPr>
                        <a:t>algorithm</a:t>
                      </a:r>
                      <a:r>
                        <a:rPr sz="2100" spc="60" dirty="0">
                          <a:latin typeface="Perpetua"/>
                          <a:cs typeface="Perpetua"/>
                        </a:rPr>
                        <a:t> </a:t>
                      </a:r>
                      <a:r>
                        <a:rPr sz="2100" spc="-5" dirty="0">
                          <a:latin typeface="Perpetua"/>
                          <a:cs typeface="Perpetua"/>
                        </a:rPr>
                        <a:t>into</a:t>
                      </a:r>
                      <a:r>
                        <a:rPr sz="2100" spc="50" dirty="0">
                          <a:latin typeface="Perpetua"/>
                          <a:cs typeface="Perpetua"/>
                        </a:rPr>
                        <a:t> </a:t>
                      </a:r>
                      <a:r>
                        <a:rPr sz="2100" dirty="0">
                          <a:latin typeface="Perpetua"/>
                          <a:cs typeface="Perpetua"/>
                        </a:rPr>
                        <a:t>a</a:t>
                      </a:r>
                      <a:r>
                        <a:rPr sz="2100" spc="55" dirty="0">
                          <a:latin typeface="Perpetua"/>
                          <a:cs typeface="Perpetua"/>
                        </a:rPr>
                        <a:t> </a:t>
                      </a:r>
                      <a:r>
                        <a:rPr sz="2100" dirty="0">
                          <a:latin typeface="Perpetua"/>
                          <a:cs typeface="Perpetua"/>
                        </a:rPr>
                        <a:t>flowchart</a:t>
                      </a:r>
                      <a:r>
                        <a:rPr sz="2100" spc="55" dirty="0">
                          <a:latin typeface="Perpetua"/>
                          <a:cs typeface="Perpetua"/>
                        </a:rPr>
                        <a:t> </a:t>
                      </a:r>
                      <a:r>
                        <a:rPr sz="2100" spc="-5" dirty="0">
                          <a:latin typeface="Perpetua"/>
                          <a:cs typeface="Perpetua"/>
                        </a:rPr>
                        <a:t>and </a:t>
                      </a:r>
                      <a:r>
                        <a:rPr sz="2100" spc="-455" dirty="0">
                          <a:latin typeface="Perpetua"/>
                          <a:cs typeface="Perpetua"/>
                        </a:rPr>
                        <a:t> </a:t>
                      </a:r>
                      <a:r>
                        <a:rPr sz="2100" dirty="0">
                          <a:latin typeface="Perpetua"/>
                          <a:cs typeface="Perpetua"/>
                        </a:rPr>
                        <a:t>a</a:t>
                      </a:r>
                      <a:r>
                        <a:rPr sz="2100" spc="-10" dirty="0">
                          <a:latin typeface="Perpetua"/>
                          <a:cs typeface="Perpetua"/>
                        </a:rPr>
                        <a:t> </a:t>
                      </a:r>
                      <a:r>
                        <a:rPr sz="2100" spc="-5" dirty="0">
                          <a:latin typeface="Perpetua"/>
                          <a:cs typeface="Perpetua"/>
                        </a:rPr>
                        <a:t>pseudocode</a:t>
                      </a:r>
                      <a:r>
                        <a:rPr sz="2100" spc="30" dirty="0">
                          <a:latin typeface="Perpetua"/>
                          <a:cs typeface="Perpetua"/>
                        </a:rPr>
                        <a:t> </a:t>
                      </a:r>
                      <a:r>
                        <a:rPr sz="2100" spc="-5" dirty="0">
                          <a:latin typeface="Perpetua"/>
                          <a:cs typeface="Perpetua"/>
                        </a:rPr>
                        <a:t>that</a:t>
                      </a:r>
                      <a:r>
                        <a:rPr sz="2100" spc="-10" dirty="0">
                          <a:latin typeface="Perpetua"/>
                          <a:cs typeface="Perpetua"/>
                        </a:rPr>
                        <a:t> </a:t>
                      </a:r>
                      <a:r>
                        <a:rPr sz="2100" dirty="0">
                          <a:latin typeface="Perpetua"/>
                          <a:cs typeface="Perpetua"/>
                        </a:rPr>
                        <a:t>can </a:t>
                      </a:r>
                      <a:r>
                        <a:rPr sz="2100" spc="-5" dirty="0">
                          <a:latin typeface="Perpetua"/>
                          <a:cs typeface="Perpetua"/>
                        </a:rPr>
                        <a:t>be</a:t>
                      </a:r>
                      <a:r>
                        <a:rPr sz="2100" spc="5" dirty="0">
                          <a:latin typeface="Perpetua"/>
                          <a:cs typeface="Perpetua"/>
                        </a:rPr>
                        <a:t> </a:t>
                      </a:r>
                      <a:r>
                        <a:rPr sz="2100" spc="-5" dirty="0">
                          <a:latin typeface="Perpetua"/>
                          <a:cs typeface="Perpetua"/>
                        </a:rPr>
                        <a:t>programmed</a:t>
                      </a:r>
                      <a:endParaRPr sz="2100">
                        <a:latin typeface="Perpetua"/>
                        <a:cs typeface="Perpetua"/>
                      </a:endParaRPr>
                    </a:p>
                  </a:txBody>
                  <a:tcPr marL="0" marR="0" marT="82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73151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105"/>
                        </a:spcBef>
                      </a:pPr>
                      <a:r>
                        <a:rPr sz="2400" b="1" dirty="0">
                          <a:latin typeface="Perpetua"/>
                          <a:cs typeface="Perpetua"/>
                        </a:rPr>
                        <a:t>CLR</a:t>
                      </a:r>
                      <a:r>
                        <a:rPr sz="2400" b="1" spc="-45" dirty="0">
                          <a:latin typeface="Perpetua"/>
                          <a:cs typeface="Perpetua"/>
                        </a:rPr>
                        <a:t> </a:t>
                      </a:r>
                      <a:r>
                        <a:rPr sz="2400" b="1" dirty="0">
                          <a:latin typeface="Perpetua"/>
                          <a:cs typeface="Perpetua"/>
                        </a:rPr>
                        <a:t>-2:</a:t>
                      </a:r>
                      <a:endParaRPr sz="2400">
                        <a:latin typeface="Perpetua"/>
                        <a:cs typeface="Perpetua"/>
                      </a:endParaRPr>
                    </a:p>
                  </a:txBody>
                  <a:tcPr marL="0" marR="0" marT="1403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5"/>
                        </a:spcBef>
                        <a:tabLst>
                          <a:tab pos="906780" algn="l"/>
                          <a:tab pos="1379220" algn="l"/>
                          <a:tab pos="2173605" algn="l"/>
                          <a:tab pos="3263265" algn="l"/>
                          <a:tab pos="3773804" algn="l"/>
                          <a:tab pos="5050155" algn="l"/>
                          <a:tab pos="5420360" algn="l"/>
                          <a:tab pos="6074410" algn="l"/>
                          <a:tab pos="7139305" algn="l"/>
                        </a:tabLst>
                      </a:pPr>
                      <a:r>
                        <a:rPr sz="2100" spc="-5" dirty="0">
                          <a:latin typeface="Perpetua"/>
                          <a:cs typeface="Perpetua"/>
                        </a:rPr>
                        <a:t>Utilize	</a:t>
                      </a:r>
                      <a:r>
                        <a:rPr sz="2100" dirty="0">
                          <a:latin typeface="Perpetua"/>
                          <a:cs typeface="Perpetua"/>
                        </a:rPr>
                        <a:t>the	logical	operators	</a:t>
                      </a:r>
                      <a:r>
                        <a:rPr sz="2100" spc="-5" dirty="0">
                          <a:latin typeface="Perpetua"/>
                          <a:cs typeface="Perpetua"/>
                        </a:rPr>
                        <a:t>and	expressions	to	</a:t>
                      </a:r>
                      <a:r>
                        <a:rPr sz="2100" spc="-10" dirty="0">
                          <a:latin typeface="Perpetua"/>
                          <a:cs typeface="Perpetua"/>
                        </a:rPr>
                        <a:t>solve	problems	</a:t>
                      </a:r>
                      <a:r>
                        <a:rPr sz="2100" spc="10" dirty="0">
                          <a:latin typeface="Perpetua"/>
                          <a:cs typeface="Perpetua"/>
                        </a:rPr>
                        <a:t>in</a:t>
                      </a:r>
                      <a:endParaRPr sz="2100">
                        <a:latin typeface="Perpetua"/>
                        <a:cs typeface="Perpetua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100" spc="5" dirty="0">
                          <a:latin typeface="Perpetua"/>
                          <a:cs typeface="Perpetua"/>
                        </a:rPr>
                        <a:t>engineering</a:t>
                      </a:r>
                      <a:r>
                        <a:rPr sz="2100" spc="-20" dirty="0">
                          <a:latin typeface="Perpetua"/>
                          <a:cs typeface="Perpetua"/>
                        </a:rPr>
                        <a:t> </a:t>
                      </a:r>
                      <a:r>
                        <a:rPr sz="2100" spc="-5" dirty="0">
                          <a:latin typeface="Perpetua"/>
                          <a:cs typeface="Perpetua"/>
                        </a:rPr>
                        <a:t>and</a:t>
                      </a:r>
                      <a:r>
                        <a:rPr sz="2100" spc="-20" dirty="0">
                          <a:latin typeface="Perpetua"/>
                          <a:cs typeface="Perpetua"/>
                        </a:rPr>
                        <a:t> </a:t>
                      </a:r>
                      <a:r>
                        <a:rPr sz="2100" spc="-5" dirty="0">
                          <a:latin typeface="Perpetua"/>
                          <a:cs typeface="Perpetua"/>
                        </a:rPr>
                        <a:t>real-time</a:t>
                      </a:r>
                      <a:endParaRPr sz="2100">
                        <a:latin typeface="Perpetua"/>
                        <a:cs typeface="Perpetua"/>
                      </a:endParaRPr>
                    </a:p>
                  </a:txBody>
                  <a:tcPr marL="0" marR="0" marT="82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691388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950"/>
                        </a:spcBef>
                      </a:pPr>
                      <a:r>
                        <a:rPr sz="2400" b="1" dirty="0">
                          <a:latin typeface="Perpetua"/>
                          <a:cs typeface="Perpetua"/>
                        </a:rPr>
                        <a:t>CLR</a:t>
                      </a:r>
                      <a:r>
                        <a:rPr sz="2400" b="1" spc="-45" dirty="0">
                          <a:latin typeface="Perpetua"/>
                          <a:cs typeface="Perpetua"/>
                        </a:rPr>
                        <a:t> </a:t>
                      </a:r>
                      <a:r>
                        <a:rPr sz="2400" b="1" dirty="0">
                          <a:latin typeface="Perpetua"/>
                          <a:cs typeface="Perpetua"/>
                        </a:rPr>
                        <a:t>-3:</a:t>
                      </a:r>
                      <a:endParaRPr sz="2400">
                        <a:latin typeface="Perpetua"/>
                        <a:cs typeface="Perpetua"/>
                      </a:endParaRPr>
                    </a:p>
                  </a:txBody>
                  <a:tcPr marL="0" marR="0" marT="1206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165"/>
                        </a:spcBef>
                      </a:pPr>
                      <a:r>
                        <a:rPr sz="2100" spc="-10" dirty="0">
                          <a:latin typeface="Perpetua"/>
                          <a:cs typeface="Perpetua"/>
                        </a:rPr>
                        <a:t>Store</a:t>
                      </a:r>
                      <a:r>
                        <a:rPr sz="2100" spc="5" dirty="0">
                          <a:latin typeface="Perpetua"/>
                          <a:cs typeface="Perpetua"/>
                        </a:rPr>
                        <a:t> </a:t>
                      </a:r>
                      <a:r>
                        <a:rPr sz="2100" spc="-5" dirty="0">
                          <a:latin typeface="Perpetua"/>
                          <a:cs typeface="Perpetua"/>
                        </a:rPr>
                        <a:t>and</a:t>
                      </a:r>
                      <a:r>
                        <a:rPr sz="2100" spc="5" dirty="0">
                          <a:latin typeface="Perpetua"/>
                          <a:cs typeface="Perpetua"/>
                        </a:rPr>
                        <a:t> </a:t>
                      </a:r>
                      <a:r>
                        <a:rPr sz="2100" spc="-15" dirty="0">
                          <a:latin typeface="Perpetua"/>
                          <a:cs typeface="Perpetua"/>
                        </a:rPr>
                        <a:t>retrieve</a:t>
                      </a:r>
                      <a:r>
                        <a:rPr sz="2100" spc="5" dirty="0">
                          <a:latin typeface="Perpetua"/>
                          <a:cs typeface="Perpetua"/>
                        </a:rPr>
                        <a:t> </a:t>
                      </a:r>
                      <a:r>
                        <a:rPr sz="2100" spc="-10" dirty="0">
                          <a:latin typeface="Perpetua"/>
                          <a:cs typeface="Perpetua"/>
                        </a:rPr>
                        <a:t>data</a:t>
                      </a:r>
                      <a:r>
                        <a:rPr sz="2100" spc="-5" dirty="0">
                          <a:latin typeface="Perpetua"/>
                          <a:cs typeface="Perpetua"/>
                        </a:rPr>
                        <a:t> in</a:t>
                      </a:r>
                      <a:r>
                        <a:rPr sz="2100" spc="5" dirty="0">
                          <a:latin typeface="Perpetua"/>
                          <a:cs typeface="Perpetua"/>
                        </a:rPr>
                        <a:t> </a:t>
                      </a:r>
                      <a:r>
                        <a:rPr sz="2100" dirty="0">
                          <a:latin typeface="Perpetua"/>
                          <a:cs typeface="Perpetua"/>
                        </a:rPr>
                        <a:t>a</a:t>
                      </a:r>
                      <a:r>
                        <a:rPr sz="2100" spc="-5" dirty="0">
                          <a:latin typeface="Perpetua"/>
                          <a:cs typeface="Perpetua"/>
                        </a:rPr>
                        <a:t> </a:t>
                      </a:r>
                      <a:r>
                        <a:rPr sz="2100" dirty="0">
                          <a:latin typeface="Perpetua"/>
                          <a:cs typeface="Perpetua"/>
                        </a:rPr>
                        <a:t>single</a:t>
                      </a:r>
                      <a:r>
                        <a:rPr sz="2100" spc="-10" dirty="0">
                          <a:latin typeface="Perpetua"/>
                          <a:cs typeface="Perpetua"/>
                        </a:rPr>
                        <a:t> </a:t>
                      </a:r>
                      <a:r>
                        <a:rPr sz="2100" spc="-5" dirty="0">
                          <a:latin typeface="Perpetua"/>
                          <a:cs typeface="Perpetua"/>
                        </a:rPr>
                        <a:t>and</a:t>
                      </a:r>
                      <a:r>
                        <a:rPr sz="2100" spc="-10" dirty="0">
                          <a:latin typeface="Perpetua"/>
                          <a:cs typeface="Perpetua"/>
                        </a:rPr>
                        <a:t> </a:t>
                      </a:r>
                      <a:r>
                        <a:rPr sz="2100" spc="-5" dirty="0">
                          <a:latin typeface="Perpetua"/>
                          <a:cs typeface="Perpetua"/>
                        </a:rPr>
                        <a:t>multidimensional </a:t>
                      </a:r>
                      <a:r>
                        <a:rPr sz="2100" spc="-15" dirty="0">
                          <a:latin typeface="Perpetua"/>
                          <a:cs typeface="Perpetua"/>
                        </a:rPr>
                        <a:t>array</a:t>
                      </a:r>
                      <a:endParaRPr sz="2100">
                        <a:latin typeface="Perpetua"/>
                        <a:cs typeface="Perpetua"/>
                      </a:endParaRPr>
                    </a:p>
                  </a:txBody>
                  <a:tcPr marL="0" marR="0" marT="147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73151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110"/>
                        </a:spcBef>
                      </a:pPr>
                      <a:r>
                        <a:rPr sz="2400" b="1" dirty="0">
                          <a:latin typeface="Perpetua"/>
                          <a:cs typeface="Perpetua"/>
                        </a:rPr>
                        <a:t>CLR</a:t>
                      </a:r>
                      <a:r>
                        <a:rPr sz="2400" b="1" spc="-45" dirty="0">
                          <a:latin typeface="Perpetua"/>
                          <a:cs typeface="Perpetua"/>
                        </a:rPr>
                        <a:t> </a:t>
                      </a:r>
                      <a:r>
                        <a:rPr sz="2400" b="1" dirty="0">
                          <a:latin typeface="Perpetua"/>
                          <a:cs typeface="Perpetua"/>
                        </a:rPr>
                        <a:t>-4:</a:t>
                      </a:r>
                      <a:endParaRPr sz="2400">
                        <a:latin typeface="Perpetua"/>
                        <a:cs typeface="Perpetua"/>
                      </a:endParaRPr>
                    </a:p>
                  </a:txBody>
                  <a:tcPr marL="0" marR="0" marT="1409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2100" spc="-5" dirty="0">
                          <a:latin typeface="Perpetua"/>
                          <a:cs typeface="Perpetua"/>
                        </a:rPr>
                        <a:t>Utilize</a:t>
                      </a:r>
                      <a:r>
                        <a:rPr sz="2100" spc="240" dirty="0">
                          <a:latin typeface="Perpetua"/>
                          <a:cs typeface="Perpetua"/>
                        </a:rPr>
                        <a:t> </a:t>
                      </a:r>
                      <a:r>
                        <a:rPr sz="2100" spc="-5" dirty="0">
                          <a:latin typeface="Perpetua"/>
                          <a:cs typeface="Perpetua"/>
                        </a:rPr>
                        <a:t>custom</a:t>
                      </a:r>
                      <a:r>
                        <a:rPr sz="2100" spc="254" dirty="0">
                          <a:latin typeface="Perpetua"/>
                          <a:cs typeface="Perpetua"/>
                        </a:rPr>
                        <a:t> </a:t>
                      </a:r>
                      <a:r>
                        <a:rPr sz="2100" spc="-5" dirty="0">
                          <a:latin typeface="Perpetua"/>
                          <a:cs typeface="Perpetua"/>
                        </a:rPr>
                        <a:t>designed</a:t>
                      </a:r>
                      <a:r>
                        <a:rPr sz="2100" spc="250" dirty="0">
                          <a:latin typeface="Perpetua"/>
                          <a:cs typeface="Perpetua"/>
                        </a:rPr>
                        <a:t> </a:t>
                      </a:r>
                      <a:r>
                        <a:rPr sz="2100" spc="-5" dirty="0">
                          <a:latin typeface="Perpetua"/>
                          <a:cs typeface="Perpetua"/>
                        </a:rPr>
                        <a:t>functions</a:t>
                      </a:r>
                      <a:r>
                        <a:rPr sz="2100" spc="240" dirty="0">
                          <a:latin typeface="Perpetua"/>
                          <a:cs typeface="Perpetua"/>
                        </a:rPr>
                        <a:t> </a:t>
                      </a:r>
                      <a:r>
                        <a:rPr sz="2100" spc="-5" dirty="0">
                          <a:latin typeface="Perpetua"/>
                          <a:cs typeface="Perpetua"/>
                        </a:rPr>
                        <a:t>that</a:t>
                      </a:r>
                      <a:r>
                        <a:rPr sz="2100" spc="245" dirty="0">
                          <a:latin typeface="Perpetua"/>
                          <a:cs typeface="Perpetua"/>
                        </a:rPr>
                        <a:t> </a:t>
                      </a:r>
                      <a:r>
                        <a:rPr sz="2100" dirty="0">
                          <a:latin typeface="Perpetua"/>
                          <a:cs typeface="Perpetua"/>
                        </a:rPr>
                        <a:t>can</a:t>
                      </a:r>
                      <a:r>
                        <a:rPr sz="2100" spc="245" dirty="0">
                          <a:latin typeface="Perpetua"/>
                          <a:cs typeface="Perpetua"/>
                        </a:rPr>
                        <a:t> </a:t>
                      </a:r>
                      <a:r>
                        <a:rPr sz="2100" spc="-5" dirty="0">
                          <a:latin typeface="Perpetua"/>
                          <a:cs typeface="Perpetua"/>
                        </a:rPr>
                        <a:t>be</a:t>
                      </a:r>
                      <a:r>
                        <a:rPr sz="2100" spc="235" dirty="0">
                          <a:latin typeface="Perpetua"/>
                          <a:cs typeface="Perpetua"/>
                        </a:rPr>
                        <a:t> </a:t>
                      </a:r>
                      <a:r>
                        <a:rPr sz="2100" dirty="0">
                          <a:latin typeface="Perpetua"/>
                          <a:cs typeface="Perpetua"/>
                        </a:rPr>
                        <a:t>used</a:t>
                      </a:r>
                      <a:r>
                        <a:rPr sz="2100" spc="245" dirty="0">
                          <a:latin typeface="Perpetua"/>
                          <a:cs typeface="Perpetua"/>
                        </a:rPr>
                        <a:t> </a:t>
                      </a:r>
                      <a:r>
                        <a:rPr sz="2100" spc="-5" dirty="0">
                          <a:latin typeface="Perpetua"/>
                          <a:cs typeface="Perpetua"/>
                        </a:rPr>
                        <a:t>to</a:t>
                      </a:r>
                      <a:r>
                        <a:rPr sz="2100" spc="245" dirty="0">
                          <a:latin typeface="Perpetua"/>
                          <a:cs typeface="Perpetua"/>
                        </a:rPr>
                        <a:t> </a:t>
                      </a:r>
                      <a:r>
                        <a:rPr sz="2100" spc="5" dirty="0">
                          <a:latin typeface="Perpetua"/>
                          <a:cs typeface="Perpetua"/>
                        </a:rPr>
                        <a:t>perform</a:t>
                      </a:r>
                      <a:r>
                        <a:rPr sz="2100" spc="250" dirty="0">
                          <a:latin typeface="Perpetua"/>
                          <a:cs typeface="Perpetua"/>
                        </a:rPr>
                        <a:t> </a:t>
                      </a:r>
                      <a:r>
                        <a:rPr sz="2100" dirty="0">
                          <a:latin typeface="Perpetua"/>
                          <a:cs typeface="Perpetua"/>
                        </a:rPr>
                        <a:t>tasks</a:t>
                      </a:r>
                      <a:r>
                        <a:rPr sz="2100" spc="250" dirty="0">
                          <a:latin typeface="Perpetua"/>
                          <a:cs typeface="Perpetua"/>
                        </a:rPr>
                        <a:t> </a:t>
                      </a:r>
                      <a:r>
                        <a:rPr sz="2100" dirty="0">
                          <a:latin typeface="Perpetua"/>
                          <a:cs typeface="Perpetua"/>
                        </a:rPr>
                        <a:t>and</a:t>
                      </a:r>
                      <a:endParaRPr sz="2100">
                        <a:latin typeface="Perpetua"/>
                        <a:cs typeface="Perpetua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100" dirty="0">
                          <a:latin typeface="Perpetua"/>
                          <a:cs typeface="Perpetua"/>
                        </a:rPr>
                        <a:t>can</a:t>
                      </a:r>
                      <a:r>
                        <a:rPr sz="2100" spc="-5" dirty="0">
                          <a:latin typeface="Perpetua"/>
                          <a:cs typeface="Perpetua"/>
                        </a:rPr>
                        <a:t> be</a:t>
                      </a:r>
                      <a:r>
                        <a:rPr sz="2100" dirty="0">
                          <a:latin typeface="Perpetua"/>
                          <a:cs typeface="Perpetua"/>
                        </a:rPr>
                        <a:t> </a:t>
                      </a:r>
                      <a:r>
                        <a:rPr sz="2100" spc="-10" dirty="0">
                          <a:latin typeface="Perpetua"/>
                          <a:cs typeface="Perpetua"/>
                        </a:rPr>
                        <a:t>repeatedly </a:t>
                      </a:r>
                      <a:r>
                        <a:rPr sz="2100" dirty="0">
                          <a:latin typeface="Perpetua"/>
                          <a:cs typeface="Perpetua"/>
                        </a:rPr>
                        <a:t>used </a:t>
                      </a:r>
                      <a:r>
                        <a:rPr sz="2100" spc="-5" dirty="0">
                          <a:latin typeface="Perpetua"/>
                          <a:cs typeface="Perpetua"/>
                        </a:rPr>
                        <a:t>in</a:t>
                      </a:r>
                      <a:r>
                        <a:rPr sz="2100" spc="-10" dirty="0">
                          <a:latin typeface="Perpetua"/>
                          <a:cs typeface="Perpetua"/>
                        </a:rPr>
                        <a:t> </a:t>
                      </a:r>
                      <a:r>
                        <a:rPr sz="2100" spc="-15" dirty="0">
                          <a:latin typeface="Perpetua"/>
                          <a:cs typeface="Perpetua"/>
                        </a:rPr>
                        <a:t>any</a:t>
                      </a:r>
                      <a:r>
                        <a:rPr sz="2100" spc="-10" dirty="0">
                          <a:latin typeface="Perpetua"/>
                          <a:cs typeface="Perpetua"/>
                        </a:rPr>
                        <a:t> application</a:t>
                      </a:r>
                      <a:endParaRPr sz="2100">
                        <a:latin typeface="Perpetua"/>
                        <a:cs typeface="Perpetua"/>
                      </a:endParaRPr>
                    </a:p>
                  </a:txBody>
                  <a:tcPr marL="0" marR="0" marT="82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731596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110"/>
                        </a:spcBef>
                      </a:pPr>
                      <a:r>
                        <a:rPr sz="2400" b="1" dirty="0">
                          <a:latin typeface="Perpetua"/>
                          <a:cs typeface="Perpetua"/>
                        </a:rPr>
                        <a:t>CLR</a:t>
                      </a:r>
                      <a:r>
                        <a:rPr sz="2400" b="1" spc="-45" dirty="0">
                          <a:latin typeface="Perpetua"/>
                          <a:cs typeface="Perpetua"/>
                        </a:rPr>
                        <a:t> </a:t>
                      </a:r>
                      <a:r>
                        <a:rPr sz="2400" b="1" dirty="0">
                          <a:latin typeface="Perpetua"/>
                          <a:cs typeface="Perpetua"/>
                        </a:rPr>
                        <a:t>-5:</a:t>
                      </a:r>
                      <a:endParaRPr sz="2400">
                        <a:latin typeface="Perpetua"/>
                        <a:cs typeface="Perpetua"/>
                      </a:endParaRPr>
                    </a:p>
                  </a:txBody>
                  <a:tcPr marL="0" marR="0" marT="1409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1440" marR="8128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2100" spc="-10" dirty="0">
                          <a:latin typeface="Perpetua"/>
                          <a:cs typeface="Perpetua"/>
                        </a:rPr>
                        <a:t>Create</a:t>
                      </a:r>
                      <a:r>
                        <a:rPr sz="2100" spc="270" dirty="0">
                          <a:latin typeface="Perpetua"/>
                          <a:cs typeface="Perpetua"/>
                        </a:rPr>
                        <a:t> </a:t>
                      </a:r>
                      <a:r>
                        <a:rPr sz="2100" dirty="0">
                          <a:latin typeface="Perpetua"/>
                          <a:cs typeface="Perpetua"/>
                        </a:rPr>
                        <a:t>storage</a:t>
                      </a:r>
                      <a:r>
                        <a:rPr sz="2100" spc="280" dirty="0">
                          <a:latin typeface="Perpetua"/>
                          <a:cs typeface="Perpetua"/>
                        </a:rPr>
                        <a:t> </a:t>
                      </a:r>
                      <a:r>
                        <a:rPr sz="2100" dirty="0">
                          <a:latin typeface="Perpetua"/>
                          <a:cs typeface="Perpetua"/>
                        </a:rPr>
                        <a:t>constructs</a:t>
                      </a:r>
                      <a:r>
                        <a:rPr sz="2100" spc="285" dirty="0">
                          <a:latin typeface="Perpetua"/>
                          <a:cs typeface="Perpetua"/>
                        </a:rPr>
                        <a:t> </a:t>
                      </a:r>
                      <a:r>
                        <a:rPr sz="2100" dirty="0">
                          <a:latin typeface="Perpetua"/>
                          <a:cs typeface="Perpetua"/>
                        </a:rPr>
                        <a:t>using</a:t>
                      </a:r>
                      <a:r>
                        <a:rPr sz="2100" spc="275" dirty="0">
                          <a:latin typeface="Perpetua"/>
                          <a:cs typeface="Perpetua"/>
                        </a:rPr>
                        <a:t> </a:t>
                      </a:r>
                      <a:r>
                        <a:rPr sz="2100" dirty="0">
                          <a:latin typeface="Perpetua"/>
                          <a:cs typeface="Perpetua"/>
                        </a:rPr>
                        <a:t>structure</a:t>
                      </a:r>
                      <a:r>
                        <a:rPr sz="2100" spc="290" dirty="0">
                          <a:latin typeface="Perpetua"/>
                          <a:cs typeface="Perpetua"/>
                        </a:rPr>
                        <a:t> </a:t>
                      </a:r>
                      <a:r>
                        <a:rPr sz="2100" spc="-5" dirty="0">
                          <a:latin typeface="Perpetua"/>
                          <a:cs typeface="Perpetua"/>
                        </a:rPr>
                        <a:t>and</a:t>
                      </a:r>
                      <a:r>
                        <a:rPr sz="2100" spc="280" dirty="0">
                          <a:latin typeface="Perpetua"/>
                          <a:cs typeface="Perpetua"/>
                        </a:rPr>
                        <a:t> </a:t>
                      </a:r>
                      <a:r>
                        <a:rPr sz="2100" spc="-10" dirty="0">
                          <a:latin typeface="Perpetua"/>
                          <a:cs typeface="Perpetua"/>
                        </a:rPr>
                        <a:t>unions.</a:t>
                      </a:r>
                      <a:r>
                        <a:rPr sz="2100" spc="185" dirty="0">
                          <a:latin typeface="Perpetua"/>
                          <a:cs typeface="Perpetua"/>
                        </a:rPr>
                        <a:t> </a:t>
                      </a:r>
                      <a:r>
                        <a:rPr sz="2100" spc="-10" dirty="0">
                          <a:latin typeface="Perpetua"/>
                          <a:cs typeface="Perpetua"/>
                        </a:rPr>
                        <a:t>Create</a:t>
                      </a:r>
                      <a:r>
                        <a:rPr sz="2100" spc="285" dirty="0">
                          <a:latin typeface="Perpetua"/>
                          <a:cs typeface="Perpetua"/>
                        </a:rPr>
                        <a:t> </a:t>
                      </a:r>
                      <a:r>
                        <a:rPr sz="2100" spc="-5" dirty="0">
                          <a:latin typeface="Perpetua"/>
                          <a:cs typeface="Perpetua"/>
                        </a:rPr>
                        <a:t>and</a:t>
                      </a:r>
                      <a:r>
                        <a:rPr sz="2100" spc="270" dirty="0">
                          <a:latin typeface="Perpetua"/>
                          <a:cs typeface="Perpetua"/>
                        </a:rPr>
                        <a:t> </a:t>
                      </a:r>
                      <a:r>
                        <a:rPr sz="2100" spc="-5" dirty="0">
                          <a:latin typeface="Perpetua"/>
                          <a:cs typeface="Perpetua"/>
                        </a:rPr>
                        <a:t>Utilize </a:t>
                      </a:r>
                      <a:r>
                        <a:rPr sz="2100" spc="-459" dirty="0">
                          <a:latin typeface="Perpetua"/>
                          <a:cs typeface="Perpetua"/>
                        </a:rPr>
                        <a:t> </a:t>
                      </a:r>
                      <a:r>
                        <a:rPr sz="2100" spc="-5" dirty="0">
                          <a:latin typeface="Perpetua"/>
                          <a:cs typeface="Perpetua"/>
                        </a:rPr>
                        <a:t>files</a:t>
                      </a:r>
                      <a:r>
                        <a:rPr sz="2100" dirty="0">
                          <a:latin typeface="Perpetua"/>
                          <a:cs typeface="Perpetua"/>
                        </a:rPr>
                        <a:t> </a:t>
                      </a:r>
                      <a:r>
                        <a:rPr sz="2100" spc="-5" dirty="0">
                          <a:latin typeface="Perpetua"/>
                          <a:cs typeface="Perpetua"/>
                        </a:rPr>
                        <a:t>to</a:t>
                      </a:r>
                      <a:r>
                        <a:rPr sz="2100" spc="5" dirty="0">
                          <a:latin typeface="Perpetua"/>
                          <a:cs typeface="Perpetua"/>
                        </a:rPr>
                        <a:t> </a:t>
                      </a:r>
                      <a:r>
                        <a:rPr sz="2100" spc="-10" dirty="0">
                          <a:latin typeface="Perpetua"/>
                          <a:cs typeface="Perpetua"/>
                        </a:rPr>
                        <a:t>store</a:t>
                      </a:r>
                      <a:r>
                        <a:rPr sz="2100" spc="10" dirty="0">
                          <a:latin typeface="Perpetua"/>
                          <a:cs typeface="Perpetua"/>
                        </a:rPr>
                        <a:t> </a:t>
                      </a:r>
                      <a:r>
                        <a:rPr sz="2100" spc="-5" dirty="0">
                          <a:latin typeface="Perpetua"/>
                          <a:cs typeface="Perpetua"/>
                        </a:rPr>
                        <a:t>and</a:t>
                      </a:r>
                      <a:r>
                        <a:rPr sz="2100" spc="5" dirty="0">
                          <a:latin typeface="Perpetua"/>
                          <a:cs typeface="Perpetua"/>
                        </a:rPr>
                        <a:t> </a:t>
                      </a:r>
                      <a:r>
                        <a:rPr sz="2100" spc="-15" dirty="0">
                          <a:latin typeface="Perpetua"/>
                          <a:cs typeface="Perpetua"/>
                        </a:rPr>
                        <a:t>retrieve</a:t>
                      </a:r>
                      <a:r>
                        <a:rPr sz="2100" spc="10" dirty="0">
                          <a:latin typeface="Perpetua"/>
                          <a:cs typeface="Perpetua"/>
                        </a:rPr>
                        <a:t> </a:t>
                      </a:r>
                      <a:r>
                        <a:rPr sz="2100" dirty="0">
                          <a:latin typeface="Perpetua"/>
                          <a:cs typeface="Perpetua"/>
                        </a:rPr>
                        <a:t>information</a:t>
                      </a:r>
                      <a:endParaRPr sz="2100">
                        <a:latin typeface="Perpetua"/>
                        <a:cs typeface="Perpetua"/>
                      </a:endParaRPr>
                    </a:p>
                  </a:txBody>
                  <a:tcPr marL="0" marR="0" marT="82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731583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sz="2400" b="1" dirty="0">
                          <a:latin typeface="Perpetua"/>
                          <a:cs typeface="Perpetua"/>
                        </a:rPr>
                        <a:t>CLR</a:t>
                      </a:r>
                      <a:r>
                        <a:rPr sz="2400" b="1" spc="-45" dirty="0">
                          <a:latin typeface="Perpetua"/>
                          <a:cs typeface="Perpetua"/>
                        </a:rPr>
                        <a:t> </a:t>
                      </a:r>
                      <a:r>
                        <a:rPr sz="2400" b="1" dirty="0">
                          <a:latin typeface="Perpetua"/>
                          <a:cs typeface="Perpetua"/>
                        </a:rPr>
                        <a:t>-6:</a:t>
                      </a:r>
                      <a:endParaRPr sz="2400">
                        <a:latin typeface="Perpetua"/>
                        <a:cs typeface="Perpetua"/>
                      </a:endParaRPr>
                    </a:p>
                  </a:txBody>
                  <a:tcPr marL="0" marR="0" marT="1416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1440" marR="8318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100" spc="-10" dirty="0">
                          <a:latin typeface="Perpetua"/>
                          <a:cs typeface="Perpetua"/>
                        </a:rPr>
                        <a:t>Create</a:t>
                      </a:r>
                      <a:r>
                        <a:rPr sz="2100" spc="360" dirty="0">
                          <a:latin typeface="Perpetua"/>
                          <a:cs typeface="Perpetua"/>
                        </a:rPr>
                        <a:t> </a:t>
                      </a:r>
                      <a:r>
                        <a:rPr sz="2100" dirty="0">
                          <a:latin typeface="Perpetua"/>
                          <a:cs typeface="Perpetua"/>
                        </a:rPr>
                        <a:t>a</a:t>
                      </a:r>
                      <a:r>
                        <a:rPr sz="2100" spc="365" dirty="0">
                          <a:latin typeface="Perpetua"/>
                          <a:cs typeface="Perpetua"/>
                        </a:rPr>
                        <a:t> </a:t>
                      </a:r>
                      <a:r>
                        <a:rPr sz="2100" dirty="0">
                          <a:latin typeface="Perpetua"/>
                          <a:cs typeface="Perpetua"/>
                        </a:rPr>
                        <a:t>logical</a:t>
                      </a:r>
                      <a:r>
                        <a:rPr sz="2100" spc="360" dirty="0">
                          <a:latin typeface="Perpetua"/>
                          <a:cs typeface="Perpetua"/>
                        </a:rPr>
                        <a:t> </a:t>
                      </a:r>
                      <a:r>
                        <a:rPr sz="2100" spc="-5" dirty="0">
                          <a:latin typeface="Perpetua"/>
                          <a:cs typeface="Perpetua"/>
                        </a:rPr>
                        <a:t>mindset</a:t>
                      </a:r>
                      <a:r>
                        <a:rPr sz="2100" spc="365" dirty="0">
                          <a:latin typeface="Perpetua"/>
                          <a:cs typeface="Perpetua"/>
                        </a:rPr>
                        <a:t> </a:t>
                      </a:r>
                      <a:r>
                        <a:rPr sz="2100" spc="-5" dirty="0">
                          <a:latin typeface="Perpetua"/>
                          <a:cs typeface="Perpetua"/>
                        </a:rPr>
                        <a:t>to</a:t>
                      </a:r>
                      <a:r>
                        <a:rPr sz="2100" spc="360" dirty="0">
                          <a:latin typeface="Perpetua"/>
                          <a:cs typeface="Perpetua"/>
                        </a:rPr>
                        <a:t> </a:t>
                      </a:r>
                      <a:r>
                        <a:rPr sz="2100" spc="-10" dirty="0">
                          <a:latin typeface="Perpetua"/>
                          <a:cs typeface="Perpetua"/>
                        </a:rPr>
                        <a:t>solve</a:t>
                      </a:r>
                      <a:r>
                        <a:rPr sz="2100" spc="365" dirty="0">
                          <a:latin typeface="Perpetua"/>
                          <a:cs typeface="Perpetua"/>
                        </a:rPr>
                        <a:t> </a:t>
                      </a:r>
                      <a:r>
                        <a:rPr sz="2100" spc="-5" dirty="0">
                          <a:latin typeface="Perpetua"/>
                          <a:cs typeface="Perpetua"/>
                        </a:rPr>
                        <a:t>various</a:t>
                      </a:r>
                      <a:r>
                        <a:rPr sz="2100" spc="365" dirty="0">
                          <a:latin typeface="Perpetua"/>
                          <a:cs typeface="Perpetua"/>
                        </a:rPr>
                        <a:t> </a:t>
                      </a:r>
                      <a:r>
                        <a:rPr sz="2100" spc="5" dirty="0">
                          <a:latin typeface="Perpetua"/>
                          <a:cs typeface="Perpetua"/>
                        </a:rPr>
                        <a:t>engineering</a:t>
                      </a:r>
                      <a:r>
                        <a:rPr sz="2100" spc="365" dirty="0">
                          <a:latin typeface="Perpetua"/>
                          <a:cs typeface="Perpetua"/>
                        </a:rPr>
                        <a:t> </a:t>
                      </a:r>
                      <a:r>
                        <a:rPr sz="2100" spc="-5" dirty="0">
                          <a:latin typeface="Perpetua"/>
                          <a:cs typeface="Perpetua"/>
                        </a:rPr>
                        <a:t>applications</a:t>
                      </a:r>
                      <a:r>
                        <a:rPr sz="2100" spc="365" dirty="0">
                          <a:latin typeface="Perpetua"/>
                          <a:cs typeface="Perpetua"/>
                        </a:rPr>
                        <a:t> </a:t>
                      </a:r>
                      <a:r>
                        <a:rPr sz="2100" dirty="0">
                          <a:latin typeface="Perpetua"/>
                          <a:cs typeface="Perpetua"/>
                        </a:rPr>
                        <a:t>using </a:t>
                      </a:r>
                      <a:r>
                        <a:rPr sz="2100" spc="-455" dirty="0">
                          <a:latin typeface="Perpetua"/>
                          <a:cs typeface="Perpetua"/>
                        </a:rPr>
                        <a:t> </a:t>
                      </a:r>
                      <a:r>
                        <a:rPr sz="2100" spc="-5" dirty="0">
                          <a:latin typeface="Perpetua"/>
                          <a:cs typeface="Perpetua"/>
                        </a:rPr>
                        <a:t>programming</a:t>
                      </a:r>
                      <a:r>
                        <a:rPr sz="2100" spc="20" dirty="0">
                          <a:latin typeface="Perpetua"/>
                          <a:cs typeface="Perpetua"/>
                        </a:rPr>
                        <a:t> </a:t>
                      </a:r>
                      <a:r>
                        <a:rPr sz="2100" dirty="0">
                          <a:latin typeface="Perpetua"/>
                          <a:cs typeface="Perpetua"/>
                        </a:rPr>
                        <a:t>constructs</a:t>
                      </a:r>
                      <a:r>
                        <a:rPr sz="2100" spc="50" dirty="0">
                          <a:latin typeface="Perpetua"/>
                          <a:cs typeface="Perpetua"/>
                        </a:rPr>
                        <a:t> </a:t>
                      </a:r>
                      <a:r>
                        <a:rPr sz="2100" spc="-5" dirty="0">
                          <a:latin typeface="Perpetua"/>
                          <a:cs typeface="Perpetua"/>
                        </a:rPr>
                        <a:t>in</a:t>
                      </a:r>
                      <a:r>
                        <a:rPr sz="2100" spc="-10" dirty="0">
                          <a:latin typeface="Perpetua"/>
                          <a:cs typeface="Perpetua"/>
                        </a:rPr>
                        <a:t> </a:t>
                      </a:r>
                      <a:r>
                        <a:rPr sz="2100" dirty="0">
                          <a:latin typeface="Perpetua"/>
                          <a:cs typeface="Perpetua"/>
                        </a:rPr>
                        <a:t>C</a:t>
                      </a:r>
                      <a:endParaRPr sz="2100">
                        <a:latin typeface="Perpetua"/>
                        <a:cs typeface="Perpetu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SRM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549605"/>
            <a:ext cx="7350759" cy="55219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38860" algn="ctr">
              <a:lnSpc>
                <a:spcPct val="100000"/>
              </a:lnSpc>
              <a:spcBef>
                <a:spcPts val="105"/>
              </a:spcBef>
            </a:pPr>
            <a:r>
              <a:rPr sz="2600" b="1" spc="-5" dirty="0">
                <a:solidFill>
                  <a:srgbClr val="C00000"/>
                </a:solidFill>
                <a:latin typeface="Perpetua"/>
                <a:cs typeface="Perpetua"/>
              </a:rPr>
              <a:t>INS</a:t>
            </a:r>
            <a:r>
              <a:rPr sz="2600" b="1" spc="-15" dirty="0">
                <a:solidFill>
                  <a:srgbClr val="C00000"/>
                </a:solidFill>
                <a:latin typeface="Perpetua"/>
                <a:cs typeface="Perpetua"/>
              </a:rPr>
              <a:t>T</a:t>
            </a:r>
            <a:r>
              <a:rPr sz="2600" b="1" spc="-5" dirty="0">
                <a:solidFill>
                  <a:srgbClr val="C00000"/>
                </a:solidFill>
                <a:latin typeface="Perpetua"/>
                <a:cs typeface="Perpetua"/>
              </a:rPr>
              <a:t>IT</a:t>
            </a:r>
            <a:r>
              <a:rPr sz="2600" b="1" spc="-10" dirty="0">
                <a:solidFill>
                  <a:srgbClr val="C00000"/>
                </a:solidFill>
                <a:latin typeface="Perpetua"/>
                <a:cs typeface="Perpetua"/>
              </a:rPr>
              <a:t>U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TE</a:t>
            </a:r>
            <a:r>
              <a:rPr sz="2600" b="1" spc="-10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Perpetua"/>
                <a:cs typeface="Perpetua"/>
              </a:rPr>
              <a:t>O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F</a:t>
            </a:r>
            <a:r>
              <a:rPr sz="2600" b="1" spc="5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SCIENCE</a:t>
            </a:r>
            <a:r>
              <a:rPr sz="2600" b="1" spc="-140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AND</a:t>
            </a:r>
            <a:r>
              <a:rPr sz="2600" b="1" spc="-310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TECHNOLOG</a:t>
            </a:r>
            <a:r>
              <a:rPr sz="2600" b="1" spc="-285" dirty="0">
                <a:solidFill>
                  <a:srgbClr val="C00000"/>
                </a:solidFill>
                <a:latin typeface="Perpetua"/>
                <a:cs typeface="Perpetua"/>
              </a:rPr>
              <a:t>Y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,</a:t>
            </a:r>
            <a:endParaRPr sz="2600">
              <a:latin typeface="Perpetua"/>
              <a:cs typeface="Perpetua"/>
            </a:endParaRPr>
          </a:p>
          <a:p>
            <a:pPr marL="1039494" algn="ctr">
              <a:lnSpc>
                <a:spcPct val="100000"/>
              </a:lnSpc>
              <a:spcBef>
                <a:spcPts val="30"/>
              </a:spcBef>
            </a:pPr>
            <a:r>
              <a:rPr sz="2400" b="1" spc="-10" dirty="0">
                <a:solidFill>
                  <a:srgbClr val="C00000"/>
                </a:solidFill>
                <a:latin typeface="Perpetua"/>
                <a:cs typeface="Perpetua"/>
              </a:rPr>
              <a:t>CHENNAI.</a:t>
            </a:r>
            <a:endParaRPr sz="2400">
              <a:latin typeface="Perpetua"/>
              <a:cs typeface="Perpetua"/>
            </a:endParaRPr>
          </a:p>
          <a:p>
            <a:pPr marL="12700">
              <a:lnSpc>
                <a:spcPct val="100000"/>
              </a:lnSpc>
              <a:spcBef>
                <a:spcPts val="1705"/>
              </a:spcBef>
            </a:pPr>
            <a:r>
              <a:rPr sz="2800" b="1" spc="-5" dirty="0">
                <a:solidFill>
                  <a:srgbClr val="336600"/>
                </a:solidFill>
                <a:latin typeface="Cambria"/>
                <a:cs typeface="Cambria"/>
              </a:rPr>
              <a:t>1.</a:t>
            </a:r>
            <a:r>
              <a:rPr sz="2800" b="1" spc="-15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spc="-5" dirty="0">
                <a:solidFill>
                  <a:srgbClr val="336600"/>
                </a:solidFill>
                <a:latin typeface="Cambria"/>
                <a:cs typeface="Cambria"/>
              </a:rPr>
              <a:t>3 </a:t>
            </a:r>
            <a:r>
              <a:rPr sz="2800" b="1" spc="-10" dirty="0">
                <a:solidFill>
                  <a:srgbClr val="336600"/>
                </a:solidFill>
                <a:latin typeface="Cambria"/>
                <a:cs typeface="Cambria"/>
              </a:rPr>
              <a:t>Creating</a:t>
            </a:r>
            <a:r>
              <a:rPr sz="2800" b="1" spc="-30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spc="-5" dirty="0">
                <a:solidFill>
                  <a:srgbClr val="336600"/>
                </a:solidFill>
                <a:latin typeface="Cambria"/>
                <a:cs typeface="Cambria"/>
              </a:rPr>
              <a:t>Algorithms</a:t>
            </a:r>
            <a:endParaRPr sz="2800">
              <a:latin typeface="Cambria"/>
              <a:cs typeface="Cambria"/>
            </a:endParaRPr>
          </a:p>
          <a:p>
            <a:pPr marL="325120" indent="-312420">
              <a:lnSpc>
                <a:spcPct val="100000"/>
              </a:lnSpc>
              <a:spcBef>
                <a:spcPts val="1810"/>
              </a:spcBef>
              <a:buClr>
                <a:srgbClr val="000000"/>
              </a:buClr>
              <a:buFont typeface="Wingdings"/>
              <a:buChar char=""/>
              <a:tabLst>
                <a:tab pos="325120" algn="l"/>
              </a:tabLst>
            </a:pPr>
            <a:r>
              <a:rPr sz="2200" b="1" spc="-10" dirty="0">
                <a:solidFill>
                  <a:srgbClr val="C00000"/>
                </a:solidFill>
                <a:latin typeface="Cambria"/>
                <a:cs typeface="Cambria"/>
              </a:rPr>
              <a:t>Notations</a:t>
            </a:r>
            <a:endParaRPr sz="2200">
              <a:latin typeface="Cambria"/>
              <a:cs typeface="Cambria"/>
            </a:endParaRPr>
          </a:p>
          <a:p>
            <a:pPr marL="782320" lvl="1" indent="-313055">
              <a:lnSpc>
                <a:spcPct val="100000"/>
              </a:lnSpc>
              <a:spcBef>
                <a:spcPts val="1320"/>
              </a:spcBef>
              <a:buFont typeface="Wingdings"/>
              <a:buChar char=""/>
              <a:tabLst>
                <a:tab pos="782955" algn="l"/>
              </a:tabLst>
            </a:pPr>
            <a:r>
              <a:rPr sz="2200" spc="-10" dirty="0">
                <a:latin typeface="Cambria"/>
                <a:cs typeface="Cambria"/>
              </a:rPr>
              <a:t>Starting point</a:t>
            </a:r>
            <a:endParaRPr sz="2200">
              <a:latin typeface="Cambria"/>
              <a:cs typeface="Cambria"/>
            </a:endParaRPr>
          </a:p>
          <a:p>
            <a:pPr marL="782320" lvl="1" indent="-313055">
              <a:lnSpc>
                <a:spcPct val="100000"/>
              </a:lnSpc>
              <a:spcBef>
                <a:spcPts val="1320"/>
              </a:spcBef>
              <a:buFont typeface="Wingdings"/>
              <a:buChar char=""/>
              <a:tabLst>
                <a:tab pos="782955" algn="l"/>
              </a:tabLst>
            </a:pPr>
            <a:r>
              <a:rPr sz="2200" spc="-10" dirty="0">
                <a:latin typeface="Cambria"/>
                <a:cs typeface="Cambria"/>
              </a:rPr>
              <a:t>Step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Numbers</a:t>
            </a:r>
            <a:r>
              <a:rPr sz="2200" spc="1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–</a:t>
            </a:r>
            <a:r>
              <a:rPr sz="220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Positions</a:t>
            </a:r>
            <a:r>
              <a:rPr sz="2200" spc="1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in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Algorithm</a:t>
            </a:r>
            <a:endParaRPr sz="2200">
              <a:latin typeface="Cambria"/>
              <a:cs typeface="Cambria"/>
            </a:endParaRPr>
          </a:p>
          <a:p>
            <a:pPr marL="720090" lvl="1" indent="-250825">
              <a:lnSpc>
                <a:spcPct val="100000"/>
              </a:lnSpc>
              <a:spcBef>
                <a:spcPts val="1325"/>
              </a:spcBef>
              <a:buFont typeface="Wingdings"/>
              <a:buChar char=""/>
              <a:tabLst>
                <a:tab pos="720725" algn="l"/>
              </a:tabLst>
            </a:pPr>
            <a:r>
              <a:rPr sz="2200" spc="-5" dirty="0">
                <a:latin typeface="Cambria"/>
                <a:cs typeface="Cambria"/>
              </a:rPr>
              <a:t>Incoming </a:t>
            </a:r>
            <a:r>
              <a:rPr sz="2200" spc="-10" dirty="0">
                <a:latin typeface="Cambria"/>
                <a:cs typeface="Cambria"/>
              </a:rPr>
              <a:t>Information</a:t>
            </a:r>
            <a:r>
              <a:rPr sz="2200" spc="1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-</a:t>
            </a:r>
            <a:r>
              <a:rPr sz="2200" spc="-1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Input</a:t>
            </a:r>
            <a:endParaRPr sz="2200">
              <a:latin typeface="Cambria"/>
              <a:cs typeface="Cambria"/>
            </a:endParaRPr>
          </a:p>
          <a:p>
            <a:pPr marL="782320" lvl="1" indent="-313055">
              <a:lnSpc>
                <a:spcPct val="100000"/>
              </a:lnSpc>
              <a:spcBef>
                <a:spcPts val="1320"/>
              </a:spcBef>
              <a:buFont typeface="Wingdings"/>
              <a:buChar char=""/>
              <a:tabLst>
                <a:tab pos="782955" algn="l"/>
              </a:tabLst>
            </a:pPr>
            <a:r>
              <a:rPr sz="2200" spc="-10" dirty="0">
                <a:latin typeface="Cambria"/>
                <a:cs typeface="Cambria"/>
              </a:rPr>
              <a:t>Control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Flow</a:t>
            </a:r>
            <a:r>
              <a:rPr sz="2200" spc="-5" dirty="0">
                <a:latin typeface="Cambria"/>
                <a:cs typeface="Cambria"/>
              </a:rPr>
              <a:t> –</a:t>
            </a:r>
            <a:r>
              <a:rPr sz="2200" spc="1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Order</a:t>
            </a:r>
            <a:r>
              <a:rPr sz="2200" spc="1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of </a:t>
            </a:r>
            <a:r>
              <a:rPr sz="2200" spc="-15" dirty="0">
                <a:latin typeface="Cambria"/>
                <a:cs typeface="Cambria"/>
              </a:rPr>
              <a:t>evaluating</a:t>
            </a:r>
            <a:r>
              <a:rPr sz="2200" spc="3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Instructions</a:t>
            </a:r>
            <a:endParaRPr sz="2200">
              <a:latin typeface="Cambria"/>
              <a:cs typeface="Cambria"/>
            </a:endParaRPr>
          </a:p>
          <a:p>
            <a:pPr marL="782320" lvl="1" indent="-313055">
              <a:lnSpc>
                <a:spcPct val="100000"/>
              </a:lnSpc>
              <a:spcBef>
                <a:spcPts val="1320"/>
              </a:spcBef>
              <a:buFont typeface="Wingdings"/>
              <a:buChar char=""/>
              <a:tabLst>
                <a:tab pos="782955" algn="l"/>
              </a:tabLst>
            </a:pPr>
            <a:r>
              <a:rPr sz="2200" spc="-10" dirty="0">
                <a:latin typeface="Cambria"/>
                <a:cs typeface="Cambria"/>
              </a:rPr>
              <a:t>Statements</a:t>
            </a:r>
            <a:endParaRPr sz="2200">
              <a:latin typeface="Cambria"/>
              <a:cs typeface="Cambria"/>
            </a:endParaRPr>
          </a:p>
          <a:p>
            <a:pPr marL="782320" lvl="1" indent="-313055">
              <a:lnSpc>
                <a:spcPct val="100000"/>
              </a:lnSpc>
              <a:spcBef>
                <a:spcPts val="1320"/>
              </a:spcBef>
              <a:buFont typeface="Wingdings"/>
              <a:buChar char=""/>
              <a:tabLst>
                <a:tab pos="782955" algn="l"/>
                <a:tab pos="3670300" algn="l"/>
              </a:tabLst>
            </a:pPr>
            <a:r>
              <a:rPr sz="2200" spc="-10" dirty="0">
                <a:latin typeface="Cambria"/>
                <a:cs typeface="Cambria"/>
              </a:rPr>
              <a:t>Outgoing</a:t>
            </a:r>
            <a:r>
              <a:rPr sz="2200" spc="2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Information	</a:t>
            </a:r>
            <a:r>
              <a:rPr sz="2200" spc="-5" dirty="0">
                <a:latin typeface="Cambria"/>
                <a:cs typeface="Cambria"/>
              </a:rPr>
              <a:t>-</a:t>
            </a:r>
            <a:r>
              <a:rPr sz="2200" spc="-3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Output</a:t>
            </a:r>
            <a:endParaRPr sz="2200">
              <a:latin typeface="Cambria"/>
              <a:cs typeface="Cambria"/>
            </a:endParaRPr>
          </a:p>
          <a:p>
            <a:pPr marL="782320" lvl="1" indent="-313055">
              <a:lnSpc>
                <a:spcPct val="100000"/>
              </a:lnSpc>
              <a:spcBef>
                <a:spcPts val="1320"/>
              </a:spcBef>
              <a:buFont typeface="Wingdings"/>
              <a:buChar char=""/>
              <a:tabLst>
                <a:tab pos="782955" algn="l"/>
              </a:tabLst>
            </a:pPr>
            <a:r>
              <a:rPr sz="2200" spc="-10" dirty="0">
                <a:latin typeface="Cambria"/>
                <a:cs typeface="Cambria"/>
              </a:rPr>
              <a:t>Ending</a:t>
            </a:r>
            <a:r>
              <a:rPr sz="2200" spc="-3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Point</a:t>
            </a:r>
            <a:endParaRPr sz="22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5326" y="188607"/>
            <a:ext cx="1040815" cy="1067659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SRM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549605"/>
            <a:ext cx="7995920" cy="55219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93700" algn="ctr">
              <a:lnSpc>
                <a:spcPct val="100000"/>
              </a:lnSpc>
              <a:spcBef>
                <a:spcPts val="105"/>
              </a:spcBef>
            </a:pPr>
            <a:r>
              <a:rPr sz="2600" b="1" spc="-5" dirty="0">
                <a:solidFill>
                  <a:srgbClr val="C00000"/>
                </a:solidFill>
                <a:latin typeface="Perpetua"/>
                <a:cs typeface="Perpetua"/>
              </a:rPr>
              <a:t>INS</a:t>
            </a:r>
            <a:r>
              <a:rPr sz="2600" b="1" spc="-15" dirty="0">
                <a:solidFill>
                  <a:srgbClr val="C00000"/>
                </a:solidFill>
                <a:latin typeface="Perpetua"/>
                <a:cs typeface="Perpetua"/>
              </a:rPr>
              <a:t>T</a:t>
            </a:r>
            <a:r>
              <a:rPr sz="2600" b="1" spc="-5" dirty="0">
                <a:solidFill>
                  <a:srgbClr val="C00000"/>
                </a:solidFill>
                <a:latin typeface="Perpetua"/>
                <a:cs typeface="Perpetua"/>
              </a:rPr>
              <a:t>IT</a:t>
            </a:r>
            <a:r>
              <a:rPr sz="2600" b="1" spc="-10" dirty="0">
                <a:solidFill>
                  <a:srgbClr val="C00000"/>
                </a:solidFill>
                <a:latin typeface="Perpetua"/>
                <a:cs typeface="Perpetua"/>
              </a:rPr>
              <a:t>U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TE</a:t>
            </a:r>
            <a:r>
              <a:rPr sz="2600" b="1" spc="-10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Perpetua"/>
                <a:cs typeface="Perpetua"/>
              </a:rPr>
              <a:t>O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F</a:t>
            </a:r>
            <a:r>
              <a:rPr sz="2600" b="1" spc="5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SCIENCE</a:t>
            </a:r>
            <a:r>
              <a:rPr sz="2600" b="1" spc="-140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AND</a:t>
            </a:r>
            <a:r>
              <a:rPr sz="2600" b="1" spc="-310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TECHNOLOG</a:t>
            </a:r>
            <a:r>
              <a:rPr sz="2600" b="1" spc="-285" dirty="0">
                <a:solidFill>
                  <a:srgbClr val="C00000"/>
                </a:solidFill>
                <a:latin typeface="Perpetua"/>
                <a:cs typeface="Perpetua"/>
              </a:rPr>
              <a:t>Y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,</a:t>
            </a:r>
            <a:endParaRPr sz="2600">
              <a:latin typeface="Perpetua"/>
              <a:cs typeface="Perpetua"/>
            </a:endParaRPr>
          </a:p>
          <a:p>
            <a:pPr marL="394335" algn="ctr">
              <a:lnSpc>
                <a:spcPct val="100000"/>
              </a:lnSpc>
              <a:spcBef>
                <a:spcPts val="30"/>
              </a:spcBef>
            </a:pPr>
            <a:r>
              <a:rPr sz="2400" b="1" spc="-10" dirty="0">
                <a:solidFill>
                  <a:srgbClr val="C00000"/>
                </a:solidFill>
                <a:latin typeface="Perpetua"/>
                <a:cs typeface="Perpetua"/>
              </a:rPr>
              <a:t>CHENNAI.</a:t>
            </a:r>
            <a:endParaRPr sz="2400">
              <a:latin typeface="Perpetua"/>
              <a:cs typeface="Perpetua"/>
            </a:endParaRPr>
          </a:p>
          <a:p>
            <a:pPr marL="12700">
              <a:lnSpc>
                <a:spcPct val="100000"/>
              </a:lnSpc>
              <a:spcBef>
                <a:spcPts val="1705"/>
              </a:spcBef>
            </a:pPr>
            <a:r>
              <a:rPr sz="2800" b="1" spc="-5" dirty="0">
                <a:solidFill>
                  <a:srgbClr val="336600"/>
                </a:solidFill>
                <a:latin typeface="Cambria"/>
                <a:cs typeface="Cambria"/>
              </a:rPr>
              <a:t>1.</a:t>
            </a:r>
            <a:r>
              <a:rPr sz="2800" b="1" spc="-10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spc="-5" dirty="0">
                <a:solidFill>
                  <a:srgbClr val="336600"/>
                </a:solidFill>
                <a:latin typeface="Cambria"/>
                <a:cs typeface="Cambria"/>
              </a:rPr>
              <a:t>3</a:t>
            </a:r>
            <a:r>
              <a:rPr sz="2800" b="1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spc="-10" dirty="0">
                <a:solidFill>
                  <a:srgbClr val="336600"/>
                </a:solidFill>
                <a:latin typeface="Cambria"/>
                <a:cs typeface="Cambria"/>
              </a:rPr>
              <a:t>Creating</a:t>
            </a:r>
            <a:r>
              <a:rPr sz="2800" b="1" spc="-25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spc="-5" dirty="0">
                <a:solidFill>
                  <a:srgbClr val="336600"/>
                </a:solidFill>
                <a:latin typeface="Cambria"/>
                <a:cs typeface="Cambria"/>
              </a:rPr>
              <a:t>Algorithms </a:t>
            </a:r>
            <a:r>
              <a:rPr sz="2800" b="1" spc="-15" dirty="0">
                <a:solidFill>
                  <a:srgbClr val="336600"/>
                </a:solidFill>
                <a:latin typeface="Cambria"/>
                <a:cs typeface="Cambria"/>
              </a:rPr>
              <a:t>Contd…</a:t>
            </a:r>
            <a:endParaRPr sz="2800">
              <a:latin typeface="Cambria"/>
              <a:cs typeface="Cambria"/>
            </a:endParaRPr>
          </a:p>
          <a:p>
            <a:pPr marL="355600" indent="-342900">
              <a:lnSpc>
                <a:spcPct val="100000"/>
              </a:lnSpc>
              <a:spcBef>
                <a:spcPts val="1810"/>
              </a:spcBef>
              <a:buFont typeface="Wingdings"/>
              <a:buChar char=""/>
              <a:tabLst>
                <a:tab pos="355600" algn="l"/>
              </a:tabLst>
            </a:pPr>
            <a:r>
              <a:rPr sz="2200" b="1" i="1" spc="-15" dirty="0">
                <a:solidFill>
                  <a:srgbClr val="C00000"/>
                </a:solidFill>
                <a:latin typeface="Cambria"/>
                <a:cs typeface="Cambria"/>
              </a:rPr>
              <a:t>Properties</a:t>
            </a:r>
            <a:r>
              <a:rPr sz="2200" b="1" i="1" spc="2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b="1" i="1" spc="-5" dirty="0">
                <a:solidFill>
                  <a:srgbClr val="C00000"/>
                </a:solidFill>
                <a:latin typeface="Cambria"/>
                <a:cs typeface="Cambria"/>
              </a:rPr>
              <a:t>of</a:t>
            </a:r>
            <a:r>
              <a:rPr sz="2200" b="1" i="1" spc="-1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b="1" i="1" spc="-5" dirty="0">
                <a:solidFill>
                  <a:srgbClr val="C00000"/>
                </a:solidFill>
                <a:latin typeface="Cambria"/>
                <a:cs typeface="Cambria"/>
              </a:rPr>
              <a:t>an</a:t>
            </a:r>
            <a:r>
              <a:rPr sz="2200" b="1" i="1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b="1" i="1" spc="-10" dirty="0">
                <a:solidFill>
                  <a:srgbClr val="C00000"/>
                </a:solidFill>
                <a:latin typeface="Cambria"/>
                <a:cs typeface="Cambria"/>
              </a:rPr>
              <a:t>algorithm</a:t>
            </a:r>
            <a:endParaRPr sz="2200">
              <a:latin typeface="Cambria"/>
              <a:cs typeface="Cambria"/>
            </a:endParaRPr>
          </a:p>
          <a:p>
            <a:pPr marL="812800" lvl="1" indent="-343535">
              <a:lnSpc>
                <a:spcPct val="100000"/>
              </a:lnSpc>
              <a:spcBef>
                <a:spcPts val="1320"/>
              </a:spcBef>
              <a:buFont typeface="Wingdings"/>
              <a:buChar char=""/>
              <a:tabLst>
                <a:tab pos="813435" algn="l"/>
              </a:tabLst>
            </a:pPr>
            <a:r>
              <a:rPr sz="2200" b="1" spc="-10" dirty="0">
                <a:latin typeface="Cambria"/>
                <a:cs typeface="Cambria"/>
              </a:rPr>
              <a:t>Finite</a:t>
            </a:r>
            <a:r>
              <a:rPr sz="2200" spc="-10" dirty="0">
                <a:latin typeface="Cambria"/>
                <a:cs typeface="Cambria"/>
              </a:rPr>
              <a:t>:</a:t>
            </a:r>
            <a:r>
              <a:rPr sz="2200" spc="-1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The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algorithm</a:t>
            </a:r>
            <a:r>
              <a:rPr sz="2200" spc="3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must</a:t>
            </a:r>
            <a:r>
              <a:rPr sz="2200" spc="15" dirty="0">
                <a:latin typeface="Cambria"/>
                <a:cs typeface="Cambria"/>
              </a:rPr>
              <a:t> </a:t>
            </a:r>
            <a:r>
              <a:rPr sz="2200" spc="-20" dirty="0">
                <a:latin typeface="Cambria"/>
                <a:cs typeface="Cambria"/>
              </a:rPr>
              <a:t>eventually</a:t>
            </a:r>
            <a:r>
              <a:rPr sz="2200" spc="6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terminate</a:t>
            </a:r>
            <a:endParaRPr sz="2200">
              <a:latin typeface="Cambria"/>
              <a:cs typeface="Cambria"/>
            </a:endParaRPr>
          </a:p>
          <a:p>
            <a:pPr marL="812800" lvl="1" indent="-343535">
              <a:lnSpc>
                <a:spcPct val="100000"/>
              </a:lnSpc>
              <a:spcBef>
                <a:spcPts val="1320"/>
              </a:spcBef>
              <a:buFont typeface="Wingdings"/>
              <a:buChar char=""/>
              <a:tabLst>
                <a:tab pos="813435" algn="l"/>
              </a:tabLst>
            </a:pPr>
            <a:r>
              <a:rPr sz="2200" b="1" spc="-10" dirty="0">
                <a:latin typeface="Cambria"/>
                <a:cs typeface="Cambria"/>
              </a:rPr>
              <a:t>Complete</a:t>
            </a:r>
            <a:r>
              <a:rPr sz="2200" spc="-10" dirty="0">
                <a:latin typeface="Cambria"/>
                <a:cs typeface="Cambria"/>
              </a:rPr>
              <a:t>:</a:t>
            </a:r>
            <a:r>
              <a:rPr sz="2200" dirty="0">
                <a:latin typeface="Cambria"/>
                <a:cs typeface="Cambria"/>
              </a:rPr>
              <a:t> </a:t>
            </a:r>
            <a:r>
              <a:rPr sz="2200" spc="-30" dirty="0">
                <a:latin typeface="Cambria"/>
                <a:cs typeface="Cambria"/>
              </a:rPr>
              <a:t>Always</a:t>
            </a:r>
            <a:r>
              <a:rPr sz="2200" spc="20" dirty="0">
                <a:latin typeface="Cambria"/>
                <a:cs typeface="Cambria"/>
              </a:rPr>
              <a:t> </a:t>
            </a:r>
            <a:r>
              <a:rPr sz="2200" spc="-35" dirty="0">
                <a:latin typeface="Cambria"/>
                <a:cs typeface="Cambria"/>
              </a:rPr>
              <a:t>give</a:t>
            </a:r>
            <a:r>
              <a:rPr sz="2200" spc="2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a</a:t>
            </a:r>
            <a:r>
              <a:rPr sz="2200" spc="1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solution</a:t>
            </a:r>
            <a:r>
              <a:rPr sz="220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when</a:t>
            </a:r>
            <a:r>
              <a:rPr sz="2200" spc="-5" dirty="0">
                <a:latin typeface="Cambria"/>
                <a:cs typeface="Cambria"/>
              </a:rPr>
              <a:t> one</a:t>
            </a:r>
            <a:r>
              <a:rPr sz="2200" spc="10" dirty="0"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exists</a:t>
            </a:r>
            <a:endParaRPr sz="2200">
              <a:latin typeface="Cambria"/>
              <a:cs typeface="Cambria"/>
            </a:endParaRPr>
          </a:p>
          <a:p>
            <a:pPr marL="812800" lvl="1" indent="-343535">
              <a:lnSpc>
                <a:spcPct val="100000"/>
              </a:lnSpc>
              <a:spcBef>
                <a:spcPts val="1325"/>
              </a:spcBef>
              <a:buFont typeface="Wingdings"/>
              <a:buChar char=""/>
              <a:tabLst>
                <a:tab pos="813435" algn="l"/>
              </a:tabLst>
            </a:pPr>
            <a:r>
              <a:rPr sz="2200" b="1" spc="-15" dirty="0">
                <a:latin typeface="Cambria"/>
                <a:cs typeface="Cambria"/>
              </a:rPr>
              <a:t>Correct</a:t>
            </a:r>
            <a:r>
              <a:rPr sz="2200" b="1" spc="15" dirty="0">
                <a:latin typeface="Cambria"/>
                <a:cs typeface="Cambria"/>
              </a:rPr>
              <a:t> </a:t>
            </a:r>
            <a:r>
              <a:rPr sz="2200" b="1" spc="-10" dirty="0">
                <a:latin typeface="Cambria"/>
                <a:cs typeface="Cambria"/>
              </a:rPr>
              <a:t>(sound)</a:t>
            </a:r>
            <a:r>
              <a:rPr sz="2200" spc="-10" dirty="0">
                <a:latin typeface="Cambria"/>
                <a:cs typeface="Cambria"/>
              </a:rPr>
              <a:t>:</a:t>
            </a:r>
            <a:r>
              <a:rPr sz="2200" spc="10" dirty="0">
                <a:latin typeface="Cambria"/>
                <a:cs typeface="Cambria"/>
              </a:rPr>
              <a:t> </a:t>
            </a:r>
            <a:r>
              <a:rPr sz="2200" spc="-30" dirty="0">
                <a:latin typeface="Cambria"/>
                <a:cs typeface="Cambria"/>
              </a:rPr>
              <a:t>Always</a:t>
            </a:r>
            <a:r>
              <a:rPr sz="2200" spc="25" dirty="0">
                <a:latin typeface="Cambria"/>
                <a:cs typeface="Cambria"/>
              </a:rPr>
              <a:t> </a:t>
            </a:r>
            <a:r>
              <a:rPr sz="2200" spc="-30" dirty="0">
                <a:latin typeface="Cambria"/>
                <a:cs typeface="Cambria"/>
              </a:rPr>
              <a:t>give</a:t>
            </a:r>
            <a:r>
              <a:rPr sz="2200" spc="3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a correct</a:t>
            </a:r>
            <a:r>
              <a:rPr sz="2200" spc="2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solution</a:t>
            </a:r>
            <a:endParaRPr sz="2200">
              <a:latin typeface="Cambria"/>
              <a:cs typeface="Cambria"/>
            </a:endParaRPr>
          </a:p>
          <a:p>
            <a:pPr marL="355600" indent="-342900">
              <a:lnSpc>
                <a:spcPct val="100000"/>
              </a:lnSpc>
              <a:spcBef>
                <a:spcPts val="1320"/>
              </a:spcBef>
              <a:buFont typeface="Wingdings"/>
              <a:buChar char=""/>
              <a:tabLst>
                <a:tab pos="355600" algn="l"/>
              </a:tabLst>
            </a:pPr>
            <a:r>
              <a:rPr sz="2200" b="1" i="1" spc="-15" dirty="0">
                <a:solidFill>
                  <a:srgbClr val="C00000"/>
                </a:solidFill>
                <a:latin typeface="Cambria"/>
                <a:cs typeface="Cambria"/>
              </a:rPr>
              <a:t>Rules</a:t>
            </a:r>
            <a:r>
              <a:rPr sz="2200" b="1" i="1" spc="-5" dirty="0">
                <a:solidFill>
                  <a:srgbClr val="C00000"/>
                </a:solidFill>
                <a:latin typeface="Cambria"/>
                <a:cs typeface="Cambria"/>
              </a:rPr>
              <a:t> of </a:t>
            </a:r>
            <a:r>
              <a:rPr sz="2200" b="1" i="1" spc="-20" dirty="0">
                <a:solidFill>
                  <a:srgbClr val="C00000"/>
                </a:solidFill>
                <a:latin typeface="Cambria"/>
                <a:cs typeface="Cambria"/>
              </a:rPr>
              <a:t>Writing</a:t>
            </a:r>
            <a:r>
              <a:rPr sz="2200" b="1" i="1" spc="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b="1" i="1" spc="-5" dirty="0">
                <a:solidFill>
                  <a:srgbClr val="C00000"/>
                </a:solidFill>
                <a:latin typeface="Cambria"/>
                <a:cs typeface="Cambria"/>
              </a:rPr>
              <a:t>an</a:t>
            </a:r>
            <a:r>
              <a:rPr sz="2200" b="1" i="1" spc="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b="1" i="1" spc="-15" dirty="0">
                <a:solidFill>
                  <a:srgbClr val="C00000"/>
                </a:solidFill>
                <a:latin typeface="Cambria"/>
                <a:cs typeface="Cambria"/>
              </a:rPr>
              <a:t>Algorithm</a:t>
            </a:r>
            <a:endParaRPr sz="2200">
              <a:latin typeface="Cambria"/>
              <a:cs typeface="Cambria"/>
            </a:endParaRPr>
          </a:p>
          <a:p>
            <a:pPr marL="812800" lvl="1" indent="-343535">
              <a:lnSpc>
                <a:spcPct val="100000"/>
              </a:lnSpc>
              <a:spcBef>
                <a:spcPts val="1320"/>
              </a:spcBef>
              <a:buFont typeface="Wingdings"/>
              <a:buChar char=""/>
              <a:tabLst>
                <a:tab pos="813435" algn="l"/>
              </a:tabLst>
            </a:pPr>
            <a:r>
              <a:rPr sz="2200" spc="-5" dirty="0">
                <a:latin typeface="Cambria"/>
                <a:cs typeface="Cambria"/>
              </a:rPr>
              <a:t>Be</a:t>
            </a:r>
            <a:r>
              <a:rPr sz="2200" spc="-2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consistent</a:t>
            </a:r>
            <a:endParaRPr sz="2200">
              <a:latin typeface="Cambria"/>
              <a:cs typeface="Cambria"/>
            </a:endParaRPr>
          </a:p>
          <a:p>
            <a:pPr marL="812800" lvl="1" indent="-343535">
              <a:lnSpc>
                <a:spcPct val="100000"/>
              </a:lnSpc>
              <a:spcBef>
                <a:spcPts val="1320"/>
              </a:spcBef>
              <a:buFont typeface="Wingdings"/>
              <a:buChar char=""/>
              <a:tabLst>
                <a:tab pos="813435" algn="l"/>
              </a:tabLst>
            </a:pPr>
            <a:r>
              <a:rPr sz="2200" spc="-30" dirty="0">
                <a:latin typeface="Cambria"/>
                <a:cs typeface="Cambria"/>
              </a:rPr>
              <a:t>Have</a:t>
            </a:r>
            <a:r>
              <a:rPr sz="2200" spc="2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well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Defined</a:t>
            </a:r>
            <a:r>
              <a:rPr sz="2200" spc="1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input</a:t>
            </a:r>
            <a:r>
              <a:rPr sz="220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and</a:t>
            </a:r>
            <a:r>
              <a:rPr sz="2200" spc="1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output</a:t>
            </a:r>
            <a:endParaRPr sz="2200">
              <a:latin typeface="Cambria"/>
              <a:cs typeface="Cambria"/>
            </a:endParaRPr>
          </a:p>
          <a:p>
            <a:pPr marL="812800" lvl="1" indent="-343535">
              <a:lnSpc>
                <a:spcPct val="100000"/>
              </a:lnSpc>
              <a:spcBef>
                <a:spcPts val="1320"/>
              </a:spcBef>
              <a:buFont typeface="Wingdings"/>
              <a:buChar char=""/>
              <a:tabLst>
                <a:tab pos="813435" algn="l"/>
              </a:tabLst>
            </a:pPr>
            <a:r>
              <a:rPr sz="2200" spc="-5" dirty="0">
                <a:latin typeface="Cambria"/>
                <a:cs typeface="Cambria"/>
              </a:rPr>
              <a:t>Do</a:t>
            </a:r>
            <a:r>
              <a:rPr sz="2200" spc="-10" dirty="0">
                <a:latin typeface="Cambria"/>
                <a:cs typeface="Cambria"/>
              </a:rPr>
              <a:t> not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use</a:t>
            </a:r>
            <a:r>
              <a:rPr sz="2200" spc="20" dirty="0">
                <a:latin typeface="Cambria"/>
                <a:cs typeface="Cambria"/>
              </a:rPr>
              <a:t> </a:t>
            </a:r>
            <a:r>
              <a:rPr sz="2200" spc="-25" dirty="0">
                <a:latin typeface="Cambria"/>
                <a:cs typeface="Cambria"/>
              </a:rPr>
              <a:t>any</a:t>
            </a:r>
            <a:r>
              <a:rPr sz="2200" spc="1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syntax</a:t>
            </a:r>
            <a:r>
              <a:rPr sz="2200" spc="2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of</a:t>
            </a:r>
            <a:r>
              <a:rPr sz="2200" dirty="0">
                <a:latin typeface="Cambria"/>
                <a:cs typeface="Cambria"/>
              </a:rPr>
              <a:t> </a:t>
            </a:r>
            <a:r>
              <a:rPr sz="2200" spc="-25" dirty="0">
                <a:latin typeface="Cambria"/>
                <a:cs typeface="Cambria"/>
              </a:rPr>
              <a:t>any</a:t>
            </a:r>
            <a:r>
              <a:rPr sz="2200" spc="1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specific</a:t>
            </a:r>
            <a:r>
              <a:rPr sz="2200" spc="35" dirty="0"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programming</a:t>
            </a:r>
            <a:r>
              <a:rPr sz="2200" spc="2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language</a:t>
            </a:r>
            <a:endParaRPr sz="22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5326" y="188607"/>
            <a:ext cx="1040815" cy="1067659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SRM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549605"/>
            <a:ext cx="7444740" cy="45154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44880" algn="ctr">
              <a:lnSpc>
                <a:spcPct val="100000"/>
              </a:lnSpc>
              <a:spcBef>
                <a:spcPts val="105"/>
              </a:spcBef>
            </a:pPr>
            <a:r>
              <a:rPr sz="2600" b="1" spc="-5" dirty="0">
                <a:solidFill>
                  <a:srgbClr val="C00000"/>
                </a:solidFill>
                <a:latin typeface="Perpetua"/>
                <a:cs typeface="Perpetua"/>
              </a:rPr>
              <a:t>INS</a:t>
            </a:r>
            <a:r>
              <a:rPr sz="2600" b="1" spc="-15" dirty="0">
                <a:solidFill>
                  <a:srgbClr val="C00000"/>
                </a:solidFill>
                <a:latin typeface="Perpetua"/>
                <a:cs typeface="Perpetua"/>
              </a:rPr>
              <a:t>T</a:t>
            </a:r>
            <a:r>
              <a:rPr sz="2600" b="1" spc="-5" dirty="0">
                <a:solidFill>
                  <a:srgbClr val="C00000"/>
                </a:solidFill>
                <a:latin typeface="Perpetua"/>
                <a:cs typeface="Perpetua"/>
              </a:rPr>
              <a:t>IT</a:t>
            </a:r>
            <a:r>
              <a:rPr sz="2600" b="1" spc="-10" dirty="0">
                <a:solidFill>
                  <a:srgbClr val="C00000"/>
                </a:solidFill>
                <a:latin typeface="Perpetua"/>
                <a:cs typeface="Perpetua"/>
              </a:rPr>
              <a:t>U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TE</a:t>
            </a:r>
            <a:r>
              <a:rPr sz="2600" b="1" spc="-10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Perpetua"/>
                <a:cs typeface="Perpetua"/>
              </a:rPr>
              <a:t>O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F</a:t>
            </a:r>
            <a:r>
              <a:rPr sz="2600" b="1" spc="5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SCIENCE</a:t>
            </a:r>
            <a:r>
              <a:rPr sz="2600" b="1" spc="-140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AND</a:t>
            </a:r>
            <a:r>
              <a:rPr sz="2600" b="1" spc="-310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TECHNOLOG</a:t>
            </a:r>
            <a:r>
              <a:rPr sz="2600" b="1" spc="-285" dirty="0">
                <a:solidFill>
                  <a:srgbClr val="C00000"/>
                </a:solidFill>
                <a:latin typeface="Perpetua"/>
                <a:cs typeface="Perpetua"/>
              </a:rPr>
              <a:t>Y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,</a:t>
            </a:r>
            <a:endParaRPr sz="2600">
              <a:latin typeface="Perpetua"/>
              <a:cs typeface="Perpetua"/>
            </a:endParaRPr>
          </a:p>
          <a:p>
            <a:pPr marL="946150" algn="ctr">
              <a:lnSpc>
                <a:spcPct val="100000"/>
              </a:lnSpc>
              <a:spcBef>
                <a:spcPts val="30"/>
              </a:spcBef>
            </a:pPr>
            <a:r>
              <a:rPr sz="2400" b="1" spc="-10" dirty="0">
                <a:solidFill>
                  <a:srgbClr val="C00000"/>
                </a:solidFill>
                <a:latin typeface="Perpetua"/>
                <a:cs typeface="Perpetua"/>
              </a:rPr>
              <a:t>CHENNAI.</a:t>
            </a:r>
            <a:endParaRPr sz="2400">
              <a:latin typeface="Perpetua"/>
              <a:cs typeface="Perpetua"/>
            </a:endParaRPr>
          </a:p>
          <a:p>
            <a:pPr marL="12700">
              <a:lnSpc>
                <a:spcPct val="100000"/>
              </a:lnSpc>
              <a:spcBef>
                <a:spcPts val="1705"/>
              </a:spcBef>
            </a:pPr>
            <a:r>
              <a:rPr sz="2800" b="1" spc="-5" dirty="0">
                <a:solidFill>
                  <a:srgbClr val="336600"/>
                </a:solidFill>
                <a:latin typeface="Cambria"/>
                <a:cs typeface="Cambria"/>
              </a:rPr>
              <a:t>1.</a:t>
            </a:r>
            <a:r>
              <a:rPr sz="2800" b="1" spc="-10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spc="-5" dirty="0">
                <a:solidFill>
                  <a:srgbClr val="336600"/>
                </a:solidFill>
                <a:latin typeface="Cambria"/>
                <a:cs typeface="Cambria"/>
              </a:rPr>
              <a:t>3</a:t>
            </a:r>
            <a:r>
              <a:rPr sz="2800" b="1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spc="-10" dirty="0">
                <a:solidFill>
                  <a:srgbClr val="336600"/>
                </a:solidFill>
                <a:latin typeface="Cambria"/>
                <a:cs typeface="Cambria"/>
              </a:rPr>
              <a:t>Creating</a:t>
            </a:r>
            <a:r>
              <a:rPr sz="2800" b="1" spc="-25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spc="-5" dirty="0">
                <a:solidFill>
                  <a:srgbClr val="336600"/>
                </a:solidFill>
                <a:latin typeface="Cambria"/>
                <a:cs typeface="Cambria"/>
              </a:rPr>
              <a:t>Algorithms </a:t>
            </a:r>
            <a:r>
              <a:rPr sz="2800" b="1" spc="-15" dirty="0">
                <a:solidFill>
                  <a:srgbClr val="336600"/>
                </a:solidFill>
                <a:latin typeface="Cambria"/>
                <a:cs typeface="Cambria"/>
              </a:rPr>
              <a:t>Contd…</a:t>
            </a:r>
            <a:endParaRPr sz="2800">
              <a:latin typeface="Cambria"/>
              <a:cs typeface="Cambria"/>
            </a:endParaRPr>
          </a:p>
          <a:p>
            <a:pPr marL="355600" indent="-342900">
              <a:lnSpc>
                <a:spcPct val="100000"/>
              </a:lnSpc>
              <a:spcBef>
                <a:spcPts val="1810"/>
              </a:spcBef>
              <a:buFont typeface="Wingdings"/>
              <a:buChar char=""/>
              <a:tabLst>
                <a:tab pos="355600" algn="l"/>
              </a:tabLst>
            </a:pPr>
            <a:r>
              <a:rPr sz="2200" spc="-5" dirty="0">
                <a:latin typeface="Cambria"/>
                <a:cs typeface="Cambria"/>
              </a:rPr>
              <a:t>Algorithm</a:t>
            </a:r>
            <a:r>
              <a:rPr sz="2200" spc="1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development</a:t>
            </a:r>
            <a:r>
              <a:rPr sz="2200" spc="5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process</a:t>
            </a:r>
            <a:r>
              <a:rPr sz="2200" spc="1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consists</a:t>
            </a:r>
            <a:r>
              <a:rPr sz="2200" spc="2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of </a:t>
            </a:r>
            <a:r>
              <a:rPr sz="2200" spc="-30" dirty="0">
                <a:latin typeface="Cambria"/>
                <a:cs typeface="Cambria"/>
              </a:rPr>
              <a:t>five</a:t>
            </a:r>
            <a:r>
              <a:rPr sz="2200" spc="1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major</a:t>
            </a:r>
            <a:r>
              <a:rPr sz="2200" spc="3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steps</a:t>
            </a:r>
            <a:endParaRPr sz="2200">
              <a:latin typeface="Cambria"/>
              <a:cs typeface="Cambria"/>
            </a:endParaRPr>
          </a:p>
          <a:p>
            <a:pPr marL="812800" lvl="1" indent="-343535">
              <a:lnSpc>
                <a:spcPct val="100000"/>
              </a:lnSpc>
              <a:spcBef>
                <a:spcPts val="1320"/>
              </a:spcBef>
              <a:buFont typeface="Wingdings"/>
              <a:buChar char=""/>
              <a:tabLst>
                <a:tab pos="813435" algn="l"/>
              </a:tabLst>
            </a:pPr>
            <a:r>
              <a:rPr sz="2200" b="1" spc="-10" dirty="0">
                <a:solidFill>
                  <a:srgbClr val="C00000"/>
                </a:solidFill>
                <a:latin typeface="Cambria"/>
                <a:cs typeface="Cambria"/>
              </a:rPr>
              <a:t>Step</a:t>
            </a:r>
            <a:r>
              <a:rPr sz="2200" b="1" spc="-2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b="1" spc="-5" dirty="0">
                <a:solidFill>
                  <a:srgbClr val="C00000"/>
                </a:solidFill>
                <a:latin typeface="Cambria"/>
                <a:cs typeface="Cambria"/>
              </a:rPr>
              <a:t>1</a:t>
            </a:r>
            <a:r>
              <a:rPr sz="2200" spc="-5" dirty="0">
                <a:solidFill>
                  <a:srgbClr val="C00000"/>
                </a:solidFill>
                <a:latin typeface="Cambria"/>
                <a:cs typeface="Cambria"/>
              </a:rPr>
              <a:t>:</a:t>
            </a:r>
            <a:r>
              <a:rPr sz="220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Obtain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a</a:t>
            </a:r>
            <a:r>
              <a:rPr sz="2200" spc="1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description</a:t>
            </a:r>
            <a:r>
              <a:rPr sz="2200" spc="1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of </a:t>
            </a:r>
            <a:r>
              <a:rPr sz="2200" spc="-10" dirty="0">
                <a:latin typeface="Cambria"/>
                <a:cs typeface="Cambria"/>
              </a:rPr>
              <a:t>the</a:t>
            </a:r>
            <a:r>
              <a:rPr sz="2200" spc="3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problem</a:t>
            </a:r>
            <a:endParaRPr sz="2200">
              <a:latin typeface="Cambria"/>
              <a:cs typeface="Cambria"/>
            </a:endParaRPr>
          </a:p>
          <a:p>
            <a:pPr marL="812800" lvl="1" indent="-343535">
              <a:lnSpc>
                <a:spcPct val="100000"/>
              </a:lnSpc>
              <a:spcBef>
                <a:spcPts val="1320"/>
              </a:spcBef>
              <a:buFont typeface="Wingdings"/>
              <a:buChar char=""/>
              <a:tabLst>
                <a:tab pos="813435" algn="l"/>
              </a:tabLst>
            </a:pPr>
            <a:r>
              <a:rPr sz="2200" b="1" spc="-10" dirty="0">
                <a:solidFill>
                  <a:srgbClr val="C00000"/>
                </a:solidFill>
                <a:latin typeface="Cambria"/>
                <a:cs typeface="Cambria"/>
              </a:rPr>
              <a:t>Step</a:t>
            </a:r>
            <a:r>
              <a:rPr sz="2200" b="1" spc="-2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b="1" spc="-5" dirty="0">
                <a:solidFill>
                  <a:srgbClr val="C00000"/>
                </a:solidFill>
                <a:latin typeface="Cambria"/>
                <a:cs typeface="Cambria"/>
              </a:rPr>
              <a:t>2:</a:t>
            </a:r>
            <a:r>
              <a:rPr sz="2200" b="1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Analyze</a:t>
            </a:r>
            <a:r>
              <a:rPr sz="2200" spc="2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the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problem</a:t>
            </a:r>
            <a:endParaRPr sz="2200">
              <a:latin typeface="Cambria"/>
              <a:cs typeface="Cambria"/>
            </a:endParaRPr>
          </a:p>
          <a:p>
            <a:pPr marL="812800" lvl="1" indent="-343535">
              <a:lnSpc>
                <a:spcPct val="100000"/>
              </a:lnSpc>
              <a:spcBef>
                <a:spcPts val="1325"/>
              </a:spcBef>
              <a:buFont typeface="Wingdings"/>
              <a:buChar char=""/>
              <a:tabLst>
                <a:tab pos="813435" algn="l"/>
              </a:tabLst>
            </a:pPr>
            <a:r>
              <a:rPr sz="2200" b="1" spc="-10" dirty="0">
                <a:solidFill>
                  <a:srgbClr val="C00000"/>
                </a:solidFill>
                <a:latin typeface="Cambria"/>
                <a:cs typeface="Cambria"/>
              </a:rPr>
              <a:t>Step</a:t>
            </a:r>
            <a:r>
              <a:rPr sz="2200" b="1" spc="-2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b="1" spc="-10" dirty="0">
                <a:solidFill>
                  <a:srgbClr val="C00000"/>
                </a:solidFill>
                <a:latin typeface="Cambria"/>
                <a:cs typeface="Cambria"/>
              </a:rPr>
              <a:t>3:</a:t>
            </a:r>
            <a:r>
              <a:rPr sz="2200" b="1" spc="-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Develop</a:t>
            </a:r>
            <a:r>
              <a:rPr sz="2200" spc="2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a </a:t>
            </a:r>
            <a:r>
              <a:rPr sz="2200" spc="-15" dirty="0">
                <a:latin typeface="Cambria"/>
                <a:cs typeface="Cambria"/>
              </a:rPr>
              <a:t>high-level</a:t>
            </a:r>
            <a:r>
              <a:rPr sz="2200" spc="2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algorithm</a:t>
            </a:r>
            <a:endParaRPr sz="2200">
              <a:latin typeface="Cambria"/>
              <a:cs typeface="Cambria"/>
            </a:endParaRPr>
          </a:p>
          <a:p>
            <a:pPr marL="812800" lvl="1" indent="-343535">
              <a:lnSpc>
                <a:spcPct val="100000"/>
              </a:lnSpc>
              <a:spcBef>
                <a:spcPts val="1320"/>
              </a:spcBef>
              <a:buFont typeface="Wingdings"/>
              <a:buChar char=""/>
              <a:tabLst>
                <a:tab pos="813435" algn="l"/>
              </a:tabLst>
            </a:pPr>
            <a:r>
              <a:rPr sz="2200" b="1" spc="-10" dirty="0">
                <a:solidFill>
                  <a:srgbClr val="C00000"/>
                </a:solidFill>
                <a:latin typeface="Cambria"/>
                <a:cs typeface="Cambria"/>
              </a:rPr>
              <a:t>Step</a:t>
            </a:r>
            <a:r>
              <a:rPr sz="2200" b="1" spc="-2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b="1" spc="-5" dirty="0">
                <a:solidFill>
                  <a:srgbClr val="C00000"/>
                </a:solidFill>
                <a:latin typeface="Cambria"/>
                <a:cs typeface="Cambria"/>
              </a:rPr>
              <a:t>4:</a:t>
            </a:r>
            <a:r>
              <a:rPr sz="2200" b="1" spc="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Refine</a:t>
            </a:r>
            <a:r>
              <a:rPr sz="2200" spc="-5" dirty="0">
                <a:latin typeface="Cambria"/>
                <a:cs typeface="Cambria"/>
              </a:rPr>
              <a:t> the</a:t>
            </a:r>
            <a:r>
              <a:rPr sz="2200" spc="1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algorithm</a:t>
            </a:r>
            <a:r>
              <a:rPr sz="2200" spc="10" dirty="0">
                <a:latin typeface="Cambria"/>
                <a:cs typeface="Cambria"/>
              </a:rPr>
              <a:t> </a:t>
            </a:r>
            <a:r>
              <a:rPr sz="2200" spc="-25" dirty="0">
                <a:latin typeface="Cambria"/>
                <a:cs typeface="Cambria"/>
              </a:rPr>
              <a:t>by</a:t>
            </a:r>
            <a:r>
              <a:rPr sz="2200" spc="1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adding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more</a:t>
            </a:r>
            <a:r>
              <a:rPr sz="2200" spc="4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detail</a:t>
            </a:r>
            <a:endParaRPr sz="2200">
              <a:latin typeface="Cambria"/>
              <a:cs typeface="Cambria"/>
            </a:endParaRPr>
          </a:p>
          <a:p>
            <a:pPr marL="812800" lvl="1" indent="-343535">
              <a:lnSpc>
                <a:spcPct val="100000"/>
              </a:lnSpc>
              <a:spcBef>
                <a:spcPts val="1320"/>
              </a:spcBef>
              <a:buFont typeface="Wingdings"/>
              <a:buChar char=""/>
              <a:tabLst>
                <a:tab pos="813435" algn="l"/>
              </a:tabLst>
            </a:pPr>
            <a:r>
              <a:rPr sz="2200" b="1" spc="-10" dirty="0">
                <a:solidFill>
                  <a:srgbClr val="C00000"/>
                </a:solidFill>
                <a:latin typeface="Cambria"/>
                <a:cs typeface="Cambria"/>
              </a:rPr>
              <a:t>Step</a:t>
            </a:r>
            <a:r>
              <a:rPr sz="2200" b="1" spc="-2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b="1" spc="-5" dirty="0">
                <a:solidFill>
                  <a:srgbClr val="C00000"/>
                </a:solidFill>
                <a:latin typeface="Cambria"/>
                <a:cs typeface="Cambria"/>
              </a:rPr>
              <a:t>5:</a:t>
            </a:r>
            <a:r>
              <a:rPr sz="2200" b="1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Review</a:t>
            </a:r>
            <a:r>
              <a:rPr sz="2200" spc="-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the</a:t>
            </a:r>
            <a:r>
              <a:rPr sz="2200" spc="1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algorithm</a:t>
            </a:r>
            <a:endParaRPr sz="22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5326" y="188607"/>
            <a:ext cx="1040815" cy="1067659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SRM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5326" y="188607"/>
            <a:ext cx="1040815" cy="106765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83540" y="549605"/>
            <a:ext cx="8230870" cy="5675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9385" algn="ctr">
              <a:lnSpc>
                <a:spcPct val="100000"/>
              </a:lnSpc>
              <a:spcBef>
                <a:spcPts val="105"/>
              </a:spcBef>
            </a:pPr>
            <a:r>
              <a:rPr sz="2600" b="1" spc="-5" dirty="0">
                <a:solidFill>
                  <a:srgbClr val="C00000"/>
                </a:solidFill>
                <a:latin typeface="Perpetua"/>
                <a:cs typeface="Perpetua"/>
              </a:rPr>
              <a:t>INS</a:t>
            </a:r>
            <a:r>
              <a:rPr sz="2600" b="1" spc="-15" dirty="0">
                <a:solidFill>
                  <a:srgbClr val="C00000"/>
                </a:solidFill>
                <a:latin typeface="Perpetua"/>
                <a:cs typeface="Perpetua"/>
              </a:rPr>
              <a:t>T</a:t>
            </a:r>
            <a:r>
              <a:rPr sz="2600" b="1" spc="-5" dirty="0">
                <a:solidFill>
                  <a:srgbClr val="C00000"/>
                </a:solidFill>
                <a:latin typeface="Perpetua"/>
                <a:cs typeface="Perpetua"/>
              </a:rPr>
              <a:t>IT</a:t>
            </a:r>
            <a:r>
              <a:rPr sz="2600" b="1" spc="-10" dirty="0">
                <a:solidFill>
                  <a:srgbClr val="C00000"/>
                </a:solidFill>
                <a:latin typeface="Perpetua"/>
                <a:cs typeface="Perpetua"/>
              </a:rPr>
              <a:t>U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TE</a:t>
            </a:r>
            <a:r>
              <a:rPr sz="2600" b="1" spc="-10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Perpetua"/>
                <a:cs typeface="Perpetua"/>
              </a:rPr>
              <a:t>O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F</a:t>
            </a:r>
            <a:r>
              <a:rPr sz="2600" b="1" spc="5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SCIENCE</a:t>
            </a:r>
            <a:r>
              <a:rPr sz="2600" b="1" spc="-140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AND</a:t>
            </a:r>
            <a:r>
              <a:rPr sz="2600" b="1" spc="-310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TECHNOLOG</a:t>
            </a:r>
            <a:r>
              <a:rPr sz="2600" b="1" spc="-285" dirty="0">
                <a:solidFill>
                  <a:srgbClr val="C00000"/>
                </a:solidFill>
                <a:latin typeface="Perpetua"/>
                <a:cs typeface="Perpetua"/>
              </a:rPr>
              <a:t>Y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,</a:t>
            </a:r>
            <a:endParaRPr sz="2600">
              <a:latin typeface="Perpetua"/>
              <a:cs typeface="Perpetua"/>
            </a:endParaRPr>
          </a:p>
          <a:p>
            <a:pPr marL="160020" algn="ctr">
              <a:lnSpc>
                <a:spcPct val="100000"/>
              </a:lnSpc>
              <a:spcBef>
                <a:spcPts val="30"/>
              </a:spcBef>
            </a:pPr>
            <a:r>
              <a:rPr sz="2400" b="1" spc="-10" dirty="0">
                <a:solidFill>
                  <a:srgbClr val="C00000"/>
                </a:solidFill>
                <a:latin typeface="Perpetua"/>
                <a:cs typeface="Perpetua"/>
              </a:rPr>
              <a:t>CHENNAI.</a:t>
            </a:r>
            <a:endParaRPr sz="2400">
              <a:latin typeface="Perpetua"/>
              <a:cs typeface="Perpetua"/>
            </a:endParaRPr>
          </a:p>
          <a:p>
            <a:pPr marL="12700">
              <a:lnSpc>
                <a:spcPct val="100000"/>
              </a:lnSpc>
              <a:spcBef>
                <a:spcPts val="1705"/>
              </a:spcBef>
            </a:pPr>
            <a:r>
              <a:rPr sz="2800" b="1" spc="-5" dirty="0">
                <a:solidFill>
                  <a:srgbClr val="336600"/>
                </a:solidFill>
                <a:latin typeface="Cambria"/>
                <a:cs typeface="Cambria"/>
              </a:rPr>
              <a:t>1.</a:t>
            </a:r>
            <a:r>
              <a:rPr sz="2800" b="1" spc="-10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spc="-5" dirty="0">
                <a:solidFill>
                  <a:srgbClr val="336600"/>
                </a:solidFill>
                <a:latin typeface="Cambria"/>
                <a:cs typeface="Cambria"/>
              </a:rPr>
              <a:t>3</a:t>
            </a:r>
            <a:r>
              <a:rPr sz="2800" b="1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spc="-10" dirty="0">
                <a:solidFill>
                  <a:srgbClr val="336600"/>
                </a:solidFill>
                <a:latin typeface="Cambria"/>
                <a:cs typeface="Cambria"/>
              </a:rPr>
              <a:t>Creating</a:t>
            </a:r>
            <a:r>
              <a:rPr sz="2800" b="1" spc="-25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spc="-5" dirty="0">
                <a:solidFill>
                  <a:srgbClr val="336600"/>
                </a:solidFill>
                <a:latin typeface="Cambria"/>
                <a:cs typeface="Cambria"/>
              </a:rPr>
              <a:t>Algorithms </a:t>
            </a:r>
            <a:r>
              <a:rPr sz="2800" b="1" spc="-15" dirty="0">
                <a:solidFill>
                  <a:srgbClr val="336600"/>
                </a:solidFill>
                <a:latin typeface="Cambria"/>
                <a:cs typeface="Cambria"/>
              </a:rPr>
              <a:t>Contd…</a:t>
            </a:r>
            <a:endParaRPr sz="2800">
              <a:latin typeface="Cambria"/>
              <a:cs typeface="Cambria"/>
            </a:endParaRPr>
          </a:p>
          <a:p>
            <a:pPr marL="59055" algn="ctr">
              <a:lnSpc>
                <a:spcPct val="100000"/>
              </a:lnSpc>
              <a:spcBef>
                <a:spcPts val="2365"/>
              </a:spcBef>
            </a:pPr>
            <a:r>
              <a:rPr sz="2400" b="1" i="1" u="heavy" spc="-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mbria"/>
                <a:cs typeface="Cambria"/>
              </a:rPr>
              <a:t>Example</a:t>
            </a:r>
            <a:endParaRPr sz="2400">
              <a:latin typeface="Cambria"/>
              <a:cs typeface="Cambria"/>
            </a:endParaRPr>
          </a:p>
          <a:p>
            <a:pPr marL="347345" indent="-274955">
              <a:lnSpc>
                <a:spcPct val="100000"/>
              </a:lnSpc>
              <a:spcBef>
                <a:spcPts val="1440"/>
              </a:spcBef>
              <a:buSzPct val="85416"/>
              <a:buFont typeface="Wingdings"/>
              <a:buChar char=""/>
              <a:tabLst>
                <a:tab pos="347980" algn="l"/>
              </a:tabLst>
            </a:pPr>
            <a:r>
              <a:rPr sz="2400" b="1" i="1" spc="-10" dirty="0">
                <a:solidFill>
                  <a:srgbClr val="003300"/>
                </a:solidFill>
                <a:latin typeface="Cambria"/>
                <a:cs typeface="Cambria"/>
              </a:rPr>
              <a:t>Problem</a:t>
            </a:r>
            <a:endParaRPr sz="2400">
              <a:latin typeface="Cambria"/>
              <a:cs typeface="Cambria"/>
            </a:endParaRPr>
          </a:p>
          <a:p>
            <a:pPr marL="850265" marR="6350" lvl="1" indent="-457834">
              <a:lnSpc>
                <a:spcPct val="150100"/>
              </a:lnSpc>
              <a:spcBef>
                <a:spcPts val="55"/>
              </a:spcBef>
              <a:buSzPct val="84090"/>
              <a:buAutoNum type="alphaLcParenR"/>
              <a:tabLst>
                <a:tab pos="850265" algn="l"/>
                <a:tab pos="850900" algn="l"/>
              </a:tabLst>
            </a:pPr>
            <a:r>
              <a:rPr sz="2200" spc="-15" dirty="0">
                <a:latin typeface="Cambria"/>
                <a:cs typeface="Cambria"/>
              </a:rPr>
              <a:t>Develop</a:t>
            </a:r>
            <a:r>
              <a:rPr sz="2200" spc="17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an</a:t>
            </a:r>
            <a:r>
              <a:rPr sz="2200" spc="18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algorithm</a:t>
            </a:r>
            <a:r>
              <a:rPr sz="2200" spc="170" dirty="0"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for</a:t>
            </a:r>
            <a:r>
              <a:rPr sz="2200" spc="15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finding</a:t>
            </a:r>
            <a:r>
              <a:rPr sz="2200" spc="160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the</a:t>
            </a:r>
            <a:r>
              <a:rPr sz="2200" spc="16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largest</a:t>
            </a:r>
            <a:r>
              <a:rPr sz="2200" spc="18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integer</a:t>
            </a:r>
            <a:r>
              <a:rPr sz="2200" spc="18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among</a:t>
            </a:r>
            <a:r>
              <a:rPr sz="2200" spc="17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a </a:t>
            </a:r>
            <a:r>
              <a:rPr sz="2200" spc="-47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list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of</a:t>
            </a:r>
            <a:r>
              <a:rPr sz="2200" dirty="0">
                <a:latin typeface="Cambria"/>
                <a:cs typeface="Cambria"/>
              </a:rPr>
              <a:t> </a:t>
            </a:r>
            <a:r>
              <a:rPr sz="2200" spc="-20" dirty="0">
                <a:latin typeface="Cambria"/>
                <a:cs typeface="Cambria"/>
              </a:rPr>
              <a:t>positive</a:t>
            </a:r>
            <a:r>
              <a:rPr sz="2200" spc="3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integers</a:t>
            </a:r>
            <a:endParaRPr sz="2200">
              <a:latin typeface="Cambria"/>
              <a:cs typeface="Cambria"/>
            </a:endParaRPr>
          </a:p>
          <a:p>
            <a:pPr marL="850265" marR="5080" lvl="1" indent="-457834">
              <a:lnSpc>
                <a:spcPct val="150000"/>
              </a:lnSpc>
              <a:buSzPct val="84090"/>
              <a:buAutoNum type="alphaLcParenR"/>
              <a:tabLst>
                <a:tab pos="850265" algn="l"/>
                <a:tab pos="850900" algn="l"/>
              </a:tabLst>
            </a:pPr>
            <a:r>
              <a:rPr sz="2200" spc="-5" dirty="0">
                <a:latin typeface="Cambria"/>
                <a:cs typeface="Cambria"/>
              </a:rPr>
              <a:t>The</a:t>
            </a:r>
            <a:r>
              <a:rPr sz="2200" spc="18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algorithm</a:t>
            </a:r>
            <a:r>
              <a:rPr sz="2200" spc="18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should</a:t>
            </a:r>
            <a:r>
              <a:rPr sz="2200" spc="204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find</a:t>
            </a:r>
            <a:r>
              <a:rPr sz="2200" spc="18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the</a:t>
            </a:r>
            <a:r>
              <a:rPr sz="2200" spc="19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largest</a:t>
            </a:r>
            <a:r>
              <a:rPr sz="2200" spc="20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integer</a:t>
            </a:r>
            <a:r>
              <a:rPr sz="2200" spc="20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among</a:t>
            </a:r>
            <a:r>
              <a:rPr sz="2200" spc="19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a</a:t>
            </a:r>
            <a:r>
              <a:rPr sz="2200" spc="18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list</a:t>
            </a:r>
            <a:r>
              <a:rPr sz="2200" spc="200" dirty="0">
                <a:latin typeface="Cambria"/>
                <a:cs typeface="Cambria"/>
              </a:rPr>
              <a:t> </a:t>
            </a:r>
            <a:r>
              <a:rPr sz="2200" spc="5" dirty="0">
                <a:latin typeface="Cambria"/>
                <a:cs typeface="Cambria"/>
              </a:rPr>
              <a:t>of </a:t>
            </a:r>
            <a:r>
              <a:rPr sz="2200" spc="-470" dirty="0">
                <a:latin typeface="Cambria"/>
                <a:cs typeface="Cambria"/>
              </a:rPr>
              <a:t> </a:t>
            </a:r>
            <a:r>
              <a:rPr sz="2200" spc="-25" dirty="0">
                <a:latin typeface="Cambria"/>
                <a:cs typeface="Cambria"/>
              </a:rPr>
              <a:t>any</a:t>
            </a:r>
            <a:r>
              <a:rPr sz="2200" spc="10" dirty="0">
                <a:latin typeface="Cambria"/>
                <a:cs typeface="Cambria"/>
              </a:rPr>
              <a:t> </a:t>
            </a:r>
            <a:r>
              <a:rPr sz="2200" spc="-20" dirty="0">
                <a:latin typeface="Cambria"/>
                <a:cs typeface="Cambria"/>
              </a:rPr>
              <a:t>values</a:t>
            </a:r>
            <a:endParaRPr sz="2200">
              <a:latin typeface="Cambria"/>
              <a:cs typeface="Cambria"/>
            </a:endParaRPr>
          </a:p>
          <a:p>
            <a:pPr marL="850265" marR="5080" lvl="1" indent="-457834">
              <a:lnSpc>
                <a:spcPct val="150000"/>
              </a:lnSpc>
              <a:buSzPct val="84090"/>
              <a:buAutoNum type="alphaLcParenR"/>
              <a:tabLst>
                <a:tab pos="850265" algn="l"/>
                <a:tab pos="850900" algn="l"/>
                <a:tab pos="1452245" algn="l"/>
                <a:tab pos="2772410" algn="l"/>
                <a:tab pos="3726179" algn="l"/>
                <a:tab pos="4162425" algn="l"/>
                <a:tab pos="5200015" algn="l"/>
                <a:tab pos="5793740" algn="l"/>
                <a:tab pos="6339205" algn="l"/>
                <a:tab pos="7381875" algn="l"/>
                <a:tab pos="7831455" algn="l"/>
              </a:tabLst>
            </a:pPr>
            <a:r>
              <a:rPr sz="2200" spc="-5" dirty="0">
                <a:latin typeface="Cambria"/>
                <a:cs typeface="Cambria"/>
              </a:rPr>
              <a:t>The	</a:t>
            </a:r>
            <a:r>
              <a:rPr sz="2200" spc="-10" dirty="0">
                <a:latin typeface="Cambria"/>
                <a:cs typeface="Cambria"/>
              </a:rPr>
              <a:t>algor</a:t>
            </a:r>
            <a:r>
              <a:rPr sz="2200" dirty="0">
                <a:latin typeface="Cambria"/>
                <a:cs typeface="Cambria"/>
              </a:rPr>
              <a:t>i</a:t>
            </a:r>
            <a:r>
              <a:rPr sz="2200" spc="-10" dirty="0">
                <a:latin typeface="Cambria"/>
                <a:cs typeface="Cambria"/>
              </a:rPr>
              <a:t>t</a:t>
            </a:r>
            <a:r>
              <a:rPr sz="2200" spc="5" dirty="0">
                <a:latin typeface="Cambria"/>
                <a:cs typeface="Cambria"/>
              </a:rPr>
              <a:t>h</a:t>
            </a:r>
            <a:r>
              <a:rPr sz="2200" spc="-5" dirty="0">
                <a:latin typeface="Cambria"/>
                <a:cs typeface="Cambria"/>
              </a:rPr>
              <a:t>m</a:t>
            </a:r>
            <a:r>
              <a:rPr sz="2200" dirty="0">
                <a:latin typeface="Cambria"/>
                <a:cs typeface="Cambria"/>
              </a:rPr>
              <a:t>	</a:t>
            </a:r>
            <a:r>
              <a:rPr sz="2200" spc="-5" dirty="0">
                <a:latin typeface="Cambria"/>
                <a:cs typeface="Cambria"/>
              </a:rPr>
              <a:t>should</a:t>
            </a:r>
            <a:r>
              <a:rPr sz="2200" dirty="0">
                <a:latin typeface="Cambria"/>
                <a:cs typeface="Cambria"/>
              </a:rPr>
              <a:t>	</a:t>
            </a:r>
            <a:r>
              <a:rPr sz="2200" spc="5" dirty="0">
                <a:latin typeface="Cambria"/>
                <a:cs typeface="Cambria"/>
              </a:rPr>
              <a:t>b</a:t>
            </a:r>
            <a:r>
              <a:rPr sz="2200" spc="-5" dirty="0">
                <a:latin typeface="Cambria"/>
                <a:cs typeface="Cambria"/>
              </a:rPr>
              <a:t>e</a:t>
            </a:r>
            <a:r>
              <a:rPr sz="2200" dirty="0">
                <a:latin typeface="Cambria"/>
                <a:cs typeface="Cambria"/>
              </a:rPr>
              <a:t>	</a:t>
            </a:r>
            <a:r>
              <a:rPr sz="2200" spc="-5" dirty="0">
                <a:latin typeface="Cambria"/>
                <a:cs typeface="Cambria"/>
              </a:rPr>
              <a:t>gene</a:t>
            </a:r>
            <a:r>
              <a:rPr sz="2200" spc="-45" dirty="0">
                <a:latin typeface="Cambria"/>
                <a:cs typeface="Cambria"/>
              </a:rPr>
              <a:t>r</a:t>
            </a:r>
            <a:r>
              <a:rPr sz="2200" spc="-10" dirty="0">
                <a:latin typeface="Cambria"/>
                <a:cs typeface="Cambria"/>
              </a:rPr>
              <a:t>a</a:t>
            </a:r>
            <a:r>
              <a:rPr sz="2200" spc="-5" dirty="0">
                <a:latin typeface="Cambria"/>
                <a:cs typeface="Cambria"/>
              </a:rPr>
              <a:t>l</a:t>
            </a:r>
            <a:r>
              <a:rPr sz="2200" dirty="0">
                <a:latin typeface="Cambria"/>
                <a:cs typeface="Cambria"/>
              </a:rPr>
              <a:t>	a</a:t>
            </a:r>
            <a:r>
              <a:rPr sz="2200" spc="-10" dirty="0">
                <a:latin typeface="Cambria"/>
                <a:cs typeface="Cambria"/>
              </a:rPr>
              <a:t>n</a:t>
            </a:r>
            <a:r>
              <a:rPr sz="2200" spc="-5" dirty="0">
                <a:latin typeface="Cambria"/>
                <a:cs typeface="Cambria"/>
              </a:rPr>
              <a:t>d</a:t>
            </a:r>
            <a:r>
              <a:rPr sz="2200" dirty="0">
                <a:latin typeface="Cambria"/>
                <a:cs typeface="Cambria"/>
              </a:rPr>
              <a:t>	</a:t>
            </a:r>
            <a:r>
              <a:rPr sz="2200" spc="-10" dirty="0">
                <a:latin typeface="Cambria"/>
                <a:cs typeface="Cambria"/>
              </a:rPr>
              <a:t>n</a:t>
            </a:r>
            <a:r>
              <a:rPr sz="2200" dirty="0">
                <a:latin typeface="Cambria"/>
                <a:cs typeface="Cambria"/>
              </a:rPr>
              <a:t>o</a:t>
            </a:r>
            <a:r>
              <a:rPr sz="2200" spc="-5" dirty="0">
                <a:latin typeface="Cambria"/>
                <a:cs typeface="Cambria"/>
              </a:rPr>
              <a:t>t</a:t>
            </a:r>
            <a:r>
              <a:rPr sz="2200" dirty="0">
                <a:latin typeface="Cambria"/>
                <a:cs typeface="Cambria"/>
              </a:rPr>
              <a:t>	</a:t>
            </a:r>
            <a:r>
              <a:rPr sz="2200" spc="10" dirty="0">
                <a:latin typeface="Cambria"/>
                <a:cs typeface="Cambria"/>
              </a:rPr>
              <a:t>d</a:t>
            </a:r>
            <a:r>
              <a:rPr sz="2200" spc="-5" dirty="0">
                <a:latin typeface="Cambria"/>
                <a:cs typeface="Cambria"/>
              </a:rPr>
              <a:t>e</a:t>
            </a:r>
            <a:r>
              <a:rPr sz="2200" dirty="0">
                <a:latin typeface="Cambria"/>
                <a:cs typeface="Cambria"/>
              </a:rPr>
              <a:t>p</a:t>
            </a:r>
            <a:r>
              <a:rPr sz="2200" spc="-5" dirty="0">
                <a:latin typeface="Cambria"/>
                <a:cs typeface="Cambria"/>
              </a:rPr>
              <a:t>end</a:t>
            </a:r>
            <a:r>
              <a:rPr sz="2200" dirty="0">
                <a:latin typeface="Cambria"/>
                <a:cs typeface="Cambria"/>
              </a:rPr>
              <a:t>	</a:t>
            </a:r>
            <a:r>
              <a:rPr sz="2200" spc="-10" dirty="0">
                <a:latin typeface="Cambria"/>
                <a:cs typeface="Cambria"/>
              </a:rPr>
              <a:t>o</a:t>
            </a:r>
            <a:r>
              <a:rPr sz="2200" spc="-5" dirty="0">
                <a:latin typeface="Cambria"/>
                <a:cs typeface="Cambria"/>
              </a:rPr>
              <a:t>n</a:t>
            </a:r>
            <a:r>
              <a:rPr sz="2200" dirty="0">
                <a:latin typeface="Cambria"/>
                <a:cs typeface="Cambria"/>
              </a:rPr>
              <a:t>	</a:t>
            </a:r>
            <a:r>
              <a:rPr sz="2200" spc="-10" dirty="0">
                <a:latin typeface="Cambria"/>
                <a:cs typeface="Cambria"/>
              </a:rPr>
              <a:t>t</a:t>
            </a:r>
            <a:r>
              <a:rPr sz="2200" spc="5" dirty="0">
                <a:latin typeface="Cambria"/>
                <a:cs typeface="Cambria"/>
              </a:rPr>
              <a:t>h</a:t>
            </a:r>
            <a:r>
              <a:rPr sz="2200" spc="-5" dirty="0">
                <a:latin typeface="Cambria"/>
                <a:cs typeface="Cambria"/>
              </a:rPr>
              <a:t>e  </a:t>
            </a:r>
            <a:r>
              <a:rPr sz="2200" spc="-10" dirty="0">
                <a:latin typeface="Cambria"/>
                <a:cs typeface="Cambria"/>
              </a:rPr>
              <a:t>number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of</a:t>
            </a:r>
            <a:r>
              <a:rPr sz="220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integers</a:t>
            </a:r>
            <a:endParaRPr sz="22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SRM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5326" y="188607"/>
            <a:ext cx="1040815" cy="106765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83540" y="549605"/>
            <a:ext cx="8228965" cy="4623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0655" algn="ctr">
              <a:lnSpc>
                <a:spcPct val="100000"/>
              </a:lnSpc>
              <a:spcBef>
                <a:spcPts val="105"/>
              </a:spcBef>
            </a:pPr>
            <a:r>
              <a:rPr sz="2600" b="1" spc="-5" dirty="0">
                <a:solidFill>
                  <a:srgbClr val="C00000"/>
                </a:solidFill>
                <a:latin typeface="Perpetua"/>
                <a:cs typeface="Perpetua"/>
              </a:rPr>
              <a:t>INS</a:t>
            </a:r>
            <a:r>
              <a:rPr sz="2600" b="1" spc="-15" dirty="0">
                <a:solidFill>
                  <a:srgbClr val="C00000"/>
                </a:solidFill>
                <a:latin typeface="Perpetua"/>
                <a:cs typeface="Perpetua"/>
              </a:rPr>
              <a:t>T</a:t>
            </a:r>
            <a:r>
              <a:rPr sz="2600" b="1" spc="-5" dirty="0">
                <a:solidFill>
                  <a:srgbClr val="C00000"/>
                </a:solidFill>
                <a:latin typeface="Perpetua"/>
                <a:cs typeface="Perpetua"/>
              </a:rPr>
              <a:t>IT</a:t>
            </a:r>
            <a:r>
              <a:rPr sz="2600" b="1" spc="-10" dirty="0">
                <a:solidFill>
                  <a:srgbClr val="C00000"/>
                </a:solidFill>
                <a:latin typeface="Perpetua"/>
                <a:cs typeface="Perpetua"/>
              </a:rPr>
              <a:t>U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TE</a:t>
            </a:r>
            <a:r>
              <a:rPr sz="2600" b="1" spc="-10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Perpetua"/>
                <a:cs typeface="Perpetua"/>
              </a:rPr>
              <a:t>O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F</a:t>
            </a:r>
            <a:r>
              <a:rPr sz="2600" b="1" spc="5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SCIENCE</a:t>
            </a:r>
            <a:r>
              <a:rPr sz="2600" b="1" spc="-140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AND</a:t>
            </a:r>
            <a:r>
              <a:rPr sz="2600" b="1" spc="-310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TECHNOLOG</a:t>
            </a:r>
            <a:r>
              <a:rPr sz="2600" b="1" spc="-285" dirty="0">
                <a:solidFill>
                  <a:srgbClr val="C00000"/>
                </a:solidFill>
                <a:latin typeface="Perpetua"/>
                <a:cs typeface="Perpetua"/>
              </a:rPr>
              <a:t>Y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,</a:t>
            </a:r>
            <a:endParaRPr sz="2600">
              <a:latin typeface="Perpetua"/>
              <a:cs typeface="Perpetua"/>
            </a:endParaRPr>
          </a:p>
          <a:p>
            <a:pPr marL="161925" algn="ctr">
              <a:lnSpc>
                <a:spcPct val="100000"/>
              </a:lnSpc>
              <a:spcBef>
                <a:spcPts val="30"/>
              </a:spcBef>
            </a:pPr>
            <a:r>
              <a:rPr sz="2400" b="1" spc="-10" dirty="0">
                <a:solidFill>
                  <a:srgbClr val="C00000"/>
                </a:solidFill>
                <a:latin typeface="Perpetua"/>
                <a:cs typeface="Perpetua"/>
              </a:rPr>
              <a:t>CHENNAI.</a:t>
            </a:r>
            <a:endParaRPr sz="2400">
              <a:latin typeface="Perpetua"/>
              <a:cs typeface="Perpetua"/>
            </a:endParaRPr>
          </a:p>
          <a:p>
            <a:pPr marL="12700">
              <a:lnSpc>
                <a:spcPct val="100000"/>
              </a:lnSpc>
              <a:spcBef>
                <a:spcPts val="1705"/>
              </a:spcBef>
            </a:pPr>
            <a:r>
              <a:rPr sz="2800" b="1" spc="-5" dirty="0">
                <a:solidFill>
                  <a:srgbClr val="336600"/>
                </a:solidFill>
                <a:latin typeface="Cambria"/>
                <a:cs typeface="Cambria"/>
              </a:rPr>
              <a:t>1.</a:t>
            </a:r>
            <a:r>
              <a:rPr sz="2800" b="1" spc="-10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spc="-5" dirty="0">
                <a:solidFill>
                  <a:srgbClr val="336600"/>
                </a:solidFill>
                <a:latin typeface="Cambria"/>
                <a:cs typeface="Cambria"/>
              </a:rPr>
              <a:t>3</a:t>
            </a:r>
            <a:r>
              <a:rPr sz="2800" b="1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spc="-10" dirty="0">
                <a:solidFill>
                  <a:srgbClr val="336600"/>
                </a:solidFill>
                <a:latin typeface="Cambria"/>
                <a:cs typeface="Cambria"/>
              </a:rPr>
              <a:t>Creating</a:t>
            </a:r>
            <a:r>
              <a:rPr sz="2800" b="1" spc="-25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spc="-5" dirty="0">
                <a:solidFill>
                  <a:srgbClr val="336600"/>
                </a:solidFill>
                <a:latin typeface="Cambria"/>
                <a:cs typeface="Cambria"/>
              </a:rPr>
              <a:t>Algorithms </a:t>
            </a:r>
            <a:r>
              <a:rPr sz="2800" b="1" spc="-15" dirty="0">
                <a:solidFill>
                  <a:srgbClr val="336600"/>
                </a:solidFill>
                <a:latin typeface="Cambria"/>
                <a:cs typeface="Cambria"/>
              </a:rPr>
              <a:t>Contd…</a:t>
            </a:r>
            <a:endParaRPr sz="2800">
              <a:latin typeface="Cambria"/>
              <a:cs typeface="Cambria"/>
            </a:endParaRPr>
          </a:p>
          <a:p>
            <a:pPr marL="414020" indent="-341630">
              <a:lnSpc>
                <a:spcPct val="100000"/>
              </a:lnSpc>
              <a:spcBef>
                <a:spcPts val="2365"/>
              </a:spcBef>
              <a:buSzPct val="85416"/>
              <a:buFont typeface="Wingdings"/>
              <a:buChar char=""/>
              <a:tabLst>
                <a:tab pos="414655" algn="l"/>
              </a:tabLst>
            </a:pPr>
            <a:r>
              <a:rPr sz="2400" b="1" i="1" spc="-5" dirty="0">
                <a:solidFill>
                  <a:srgbClr val="C00000"/>
                </a:solidFill>
                <a:latin typeface="Cambria"/>
                <a:cs typeface="Cambria"/>
              </a:rPr>
              <a:t>Solution</a:t>
            </a:r>
            <a:endParaRPr sz="2400">
              <a:latin typeface="Cambria"/>
              <a:cs typeface="Cambria"/>
            </a:endParaRPr>
          </a:p>
          <a:p>
            <a:pPr marL="850265" lvl="1" indent="-457834">
              <a:lnSpc>
                <a:spcPct val="100000"/>
              </a:lnSpc>
              <a:spcBef>
                <a:spcPts val="1375"/>
              </a:spcBef>
              <a:buSzPct val="84090"/>
              <a:buAutoNum type="alphaLcParenR"/>
              <a:tabLst>
                <a:tab pos="850265" algn="l"/>
                <a:tab pos="850900" algn="l"/>
              </a:tabLst>
            </a:pPr>
            <a:r>
              <a:rPr sz="2200" spc="-100" dirty="0">
                <a:latin typeface="Cambria"/>
                <a:cs typeface="Cambria"/>
              </a:rPr>
              <a:t>To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spc="-25" dirty="0">
                <a:latin typeface="Cambria"/>
                <a:cs typeface="Cambria"/>
              </a:rPr>
              <a:t>solve</a:t>
            </a:r>
            <a:r>
              <a:rPr sz="2200" spc="2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this</a:t>
            </a:r>
            <a:r>
              <a:rPr sz="2200" spc="1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problem,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we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need</a:t>
            </a:r>
            <a:r>
              <a:rPr sz="2200" spc="2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an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intuitive</a:t>
            </a:r>
            <a:r>
              <a:rPr sz="2200" spc="3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approach</a:t>
            </a:r>
            <a:endParaRPr sz="2200">
              <a:latin typeface="Cambria"/>
              <a:cs typeface="Cambria"/>
            </a:endParaRPr>
          </a:p>
          <a:p>
            <a:pPr marL="850265" marR="5080" lvl="1" indent="-457834">
              <a:lnSpc>
                <a:spcPts val="3960"/>
              </a:lnSpc>
              <a:spcBef>
                <a:spcPts val="355"/>
              </a:spcBef>
              <a:buSzPct val="84090"/>
              <a:buAutoNum type="alphaLcParenR"/>
              <a:tabLst>
                <a:tab pos="850265" algn="l"/>
                <a:tab pos="850900" algn="l"/>
              </a:tabLst>
            </a:pPr>
            <a:r>
              <a:rPr sz="2200" spc="-5" dirty="0">
                <a:latin typeface="Cambria"/>
                <a:cs typeface="Cambria"/>
              </a:rPr>
              <a:t>First</a:t>
            </a:r>
            <a:r>
              <a:rPr sz="2200" spc="17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use</a:t>
            </a:r>
            <a:r>
              <a:rPr sz="2200" spc="18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a</a:t>
            </a:r>
            <a:r>
              <a:rPr sz="2200" spc="16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small</a:t>
            </a:r>
            <a:r>
              <a:rPr sz="2200" spc="18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number</a:t>
            </a:r>
            <a:r>
              <a:rPr sz="2200" spc="17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of</a:t>
            </a:r>
            <a:r>
              <a:rPr sz="2200" spc="16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integers</a:t>
            </a:r>
            <a:r>
              <a:rPr sz="2200" spc="17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(for</a:t>
            </a:r>
            <a:r>
              <a:rPr sz="2200" spc="15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example,</a:t>
            </a:r>
            <a:r>
              <a:rPr sz="2200" spc="160" dirty="0">
                <a:latin typeface="Cambria"/>
                <a:cs typeface="Cambria"/>
              </a:rPr>
              <a:t> </a:t>
            </a:r>
            <a:r>
              <a:rPr sz="2200" spc="-20" dirty="0">
                <a:latin typeface="Cambria"/>
                <a:cs typeface="Cambria"/>
              </a:rPr>
              <a:t>five),</a:t>
            </a:r>
            <a:r>
              <a:rPr sz="2200" spc="17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then </a:t>
            </a:r>
            <a:r>
              <a:rPr sz="2200" spc="-465" dirty="0"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extend</a:t>
            </a:r>
            <a:r>
              <a:rPr sz="2200" spc="3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the</a:t>
            </a:r>
            <a:r>
              <a:rPr sz="2200" spc="1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solution</a:t>
            </a:r>
            <a:r>
              <a:rPr sz="2200" dirty="0"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to</a:t>
            </a:r>
            <a:r>
              <a:rPr sz="2200" spc="15" dirty="0">
                <a:latin typeface="Cambria"/>
                <a:cs typeface="Cambria"/>
              </a:rPr>
              <a:t> </a:t>
            </a:r>
            <a:r>
              <a:rPr sz="2200" spc="-25" dirty="0">
                <a:latin typeface="Cambria"/>
                <a:cs typeface="Cambria"/>
              </a:rPr>
              <a:t>any</a:t>
            </a:r>
            <a:r>
              <a:rPr sz="2200" spc="1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number</a:t>
            </a:r>
            <a:r>
              <a:rPr sz="2200" spc="1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of</a:t>
            </a:r>
            <a:r>
              <a:rPr sz="220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integers</a:t>
            </a:r>
            <a:endParaRPr sz="2200">
              <a:latin typeface="Cambria"/>
              <a:cs typeface="Cambria"/>
            </a:endParaRPr>
          </a:p>
          <a:p>
            <a:pPr marL="850265" marR="5080" lvl="1" indent="-457834">
              <a:lnSpc>
                <a:spcPts val="3960"/>
              </a:lnSpc>
              <a:buSzPct val="84090"/>
              <a:buAutoNum type="alphaLcParenR"/>
              <a:tabLst>
                <a:tab pos="850265" algn="l"/>
                <a:tab pos="850900" algn="l"/>
                <a:tab pos="2734310" algn="l"/>
                <a:tab pos="3837304" algn="l"/>
                <a:tab pos="4598035" algn="l"/>
                <a:tab pos="4958080" algn="l"/>
                <a:tab pos="5514340" algn="l"/>
                <a:tab pos="6616700" algn="l"/>
                <a:tab pos="7002145" algn="l"/>
                <a:tab pos="7768590" algn="l"/>
              </a:tabLst>
            </a:pPr>
            <a:r>
              <a:rPr sz="2200" spc="-5" dirty="0">
                <a:latin typeface="Cambria"/>
                <a:cs typeface="Cambria"/>
              </a:rPr>
              <a:t>The </a:t>
            </a:r>
            <a:r>
              <a:rPr sz="2200" spc="2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a</a:t>
            </a:r>
            <a:r>
              <a:rPr sz="2200" spc="5" dirty="0">
                <a:latin typeface="Cambria"/>
                <a:cs typeface="Cambria"/>
              </a:rPr>
              <a:t>l</a:t>
            </a:r>
            <a:r>
              <a:rPr sz="2200" spc="-10" dirty="0">
                <a:latin typeface="Cambria"/>
                <a:cs typeface="Cambria"/>
              </a:rPr>
              <a:t>g</a:t>
            </a:r>
            <a:r>
              <a:rPr sz="2200" spc="-15" dirty="0">
                <a:latin typeface="Cambria"/>
                <a:cs typeface="Cambria"/>
              </a:rPr>
              <a:t>o</a:t>
            </a:r>
            <a:r>
              <a:rPr sz="2200" spc="-5" dirty="0">
                <a:latin typeface="Cambria"/>
                <a:cs typeface="Cambria"/>
              </a:rPr>
              <a:t>r</a:t>
            </a:r>
            <a:r>
              <a:rPr sz="2200" spc="5" dirty="0">
                <a:latin typeface="Cambria"/>
                <a:cs typeface="Cambria"/>
              </a:rPr>
              <a:t>i</a:t>
            </a:r>
            <a:r>
              <a:rPr sz="2200" spc="-10" dirty="0">
                <a:latin typeface="Cambria"/>
                <a:cs typeface="Cambria"/>
              </a:rPr>
              <a:t>t</a:t>
            </a:r>
            <a:r>
              <a:rPr sz="2200" spc="5" dirty="0">
                <a:latin typeface="Cambria"/>
                <a:cs typeface="Cambria"/>
              </a:rPr>
              <a:t>h</a:t>
            </a:r>
            <a:r>
              <a:rPr sz="2200" spc="-5" dirty="0">
                <a:latin typeface="Cambria"/>
                <a:cs typeface="Cambria"/>
              </a:rPr>
              <a:t>m</a:t>
            </a:r>
            <a:r>
              <a:rPr sz="2200" dirty="0">
                <a:latin typeface="Cambria"/>
                <a:cs typeface="Cambria"/>
              </a:rPr>
              <a:t>	</a:t>
            </a:r>
            <a:r>
              <a:rPr sz="2200" spc="-30" dirty="0">
                <a:latin typeface="Cambria"/>
                <a:cs typeface="Cambria"/>
              </a:rPr>
              <a:t>r</a:t>
            </a:r>
            <a:r>
              <a:rPr sz="2200" spc="-5" dirty="0">
                <a:latin typeface="Cambria"/>
                <a:cs typeface="Cambria"/>
              </a:rPr>
              <a:t>e</a:t>
            </a:r>
            <a:r>
              <a:rPr sz="2200" dirty="0">
                <a:latin typeface="Cambria"/>
                <a:cs typeface="Cambria"/>
              </a:rPr>
              <a:t>c</a:t>
            </a:r>
            <a:r>
              <a:rPr sz="2200" spc="-5" dirty="0">
                <a:latin typeface="Cambria"/>
                <a:cs typeface="Cambria"/>
              </a:rPr>
              <a:t>e</a:t>
            </a:r>
            <a:r>
              <a:rPr sz="2200" spc="-45" dirty="0">
                <a:latin typeface="Cambria"/>
                <a:cs typeface="Cambria"/>
              </a:rPr>
              <a:t>iv</a:t>
            </a:r>
            <a:r>
              <a:rPr sz="2200" spc="-5" dirty="0">
                <a:latin typeface="Cambria"/>
                <a:cs typeface="Cambria"/>
              </a:rPr>
              <a:t>es</a:t>
            </a:r>
            <a:r>
              <a:rPr sz="2200" dirty="0">
                <a:latin typeface="Cambria"/>
                <a:cs typeface="Cambria"/>
              </a:rPr>
              <a:t>	</a:t>
            </a:r>
            <a:r>
              <a:rPr sz="2200" spc="-5" dirty="0">
                <a:latin typeface="Cambria"/>
                <a:cs typeface="Cambria"/>
              </a:rPr>
              <a:t>a</a:t>
            </a:r>
            <a:r>
              <a:rPr sz="2200" dirty="0">
                <a:latin typeface="Cambria"/>
                <a:cs typeface="Cambria"/>
              </a:rPr>
              <a:t> </a:t>
            </a:r>
            <a:r>
              <a:rPr sz="2200" spc="20" dirty="0">
                <a:latin typeface="Cambria"/>
                <a:cs typeface="Cambria"/>
              </a:rPr>
              <a:t> </a:t>
            </a:r>
            <a:r>
              <a:rPr sz="2200" spc="5" dirty="0">
                <a:latin typeface="Cambria"/>
                <a:cs typeface="Cambria"/>
              </a:rPr>
              <a:t>l</a:t>
            </a:r>
            <a:r>
              <a:rPr sz="2200" spc="-5" dirty="0">
                <a:latin typeface="Cambria"/>
                <a:cs typeface="Cambria"/>
              </a:rPr>
              <a:t>ist</a:t>
            </a:r>
            <a:r>
              <a:rPr sz="2200" dirty="0">
                <a:latin typeface="Cambria"/>
                <a:cs typeface="Cambria"/>
              </a:rPr>
              <a:t>	</a:t>
            </a:r>
            <a:r>
              <a:rPr sz="2200" spc="-10" dirty="0">
                <a:latin typeface="Cambria"/>
                <a:cs typeface="Cambria"/>
              </a:rPr>
              <a:t>o</a:t>
            </a:r>
            <a:r>
              <a:rPr sz="2200" spc="-5" dirty="0">
                <a:latin typeface="Cambria"/>
                <a:cs typeface="Cambria"/>
              </a:rPr>
              <a:t>f</a:t>
            </a:r>
            <a:r>
              <a:rPr sz="2200" dirty="0">
                <a:latin typeface="Cambria"/>
                <a:cs typeface="Cambria"/>
              </a:rPr>
              <a:t>	f</a:t>
            </a:r>
            <a:r>
              <a:rPr sz="2200" spc="-40" dirty="0">
                <a:latin typeface="Cambria"/>
                <a:cs typeface="Cambria"/>
              </a:rPr>
              <a:t>i</a:t>
            </a:r>
            <a:r>
              <a:rPr sz="2200" spc="-60" dirty="0">
                <a:latin typeface="Cambria"/>
                <a:cs typeface="Cambria"/>
              </a:rPr>
              <a:t>v</a:t>
            </a:r>
            <a:r>
              <a:rPr sz="2200" spc="-5" dirty="0">
                <a:latin typeface="Cambria"/>
                <a:cs typeface="Cambria"/>
              </a:rPr>
              <a:t>e</a:t>
            </a:r>
            <a:r>
              <a:rPr sz="2200" dirty="0">
                <a:latin typeface="Cambria"/>
                <a:cs typeface="Cambria"/>
              </a:rPr>
              <a:t>	</a:t>
            </a:r>
            <a:r>
              <a:rPr sz="2200" spc="-5" dirty="0">
                <a:latin typeface="Cambria"/>
                <a:cs typeface="Cambria"/>
              </a:rPr>
              <a:t>i</a:t>
            </a:r>
            <a:r>
              <a:rPr sz="2200" spc="5" dirty="0">
                <a:latin typeface="Cambria"/>
                <a:cs typeface="Cambria"/>
              </a:rPr>
              <a:t>n</a:t>
            </a:r>
            <a:r>
              <a:rPr sz="2200" spc="-30" dirty="0">
                <a:latin typeface="Cambria"/>
                <a:cs typeface="Cambria"/>
              </a:rPr>
              <a:t>t</a:t>
            </a:r>
            <a:r>
              <a:rPr sz="2200" dirty="0">
                <a:latin typeface="Cambria"/>
                <a:cs typeface="Cambria"/>
              </a:rPr>
              <a:t>e</a:t>
            </a:r>
            <a:r>
              <a:rPr sz="2200" spc="-5" dirty="0">
                <a:latin typeface="Cambria"/>
                <a:cs typeface="Cambria"/>
              </a:rPr>
              <a:t>gers</a:t>
            </a:r>
            <a:r>
              <a:rPr sz="2200" dirty="0">
                <a:latin typeface="Cambria"/>
                <a:cs typeface="Cambria"/>
              </a:rPr>
              <a:t>	a</a:t>
            </a:r>
            <a:r>
              <a:rPr sz="2200" spc="-5" dirty="0">
                <a:latin typeface="Cambria"/>
                <a:cs typeface="Cambria"/>
              </a:rPr>
              <a:t>s</a:t>
            </a:r>
            <a:r>
              <a:rPr sz="2200" dirty="0">
                <a:latin typeface="Cambria"/>
                <a:cs typeface="Cambria"/>
              </a:rPr>
              <a:t>	</a:t>
            </a:r>
            <a:r>
              <a:rPr sz="2200" spc="-5" dirty="0">
                <a:latin typeface="Cambria"/>
                <a:cs typeface="Cambria"/>
              </a:rPr>
              <a:t>inp</a:t>
            </a:r>
            <a:r>
              <a:rPr sz="2200" spc="5" dirty="0">
                <a:latin typeface="Cambria"/>
                <a:cs typeface="Cambria"/>
              </a:rPr>
              <a:t>u</a:t>
            </a:r>
            <a:r>
              <a:rPr sz="2200" spc="-5" dirty="0">
                <a:latin typeface="Cambria"/>
                <a:cs typeface="Cambria"/>
              </a:rPr>
              <a:t>t</a:t>
            </a:r>
            <a:r>
              <a:rPr sz="2200" dirty="0">
                <a:latin typeface="Cambria"/>
                <a:cs typeface="Cambria"/>
              </a:rPr>
              <a:t>	</a:t>
            </a:r>
            <a:r>
              <a:rPr sz="2200" spc="-10" dirty="0">
                <a:latin typeface="Cambria"/>
                <a:cs typeface="Cambria"/>
              </a:rPr>
              <a:t>and  </a:t>
            </a:r>
            <a:r>
              <a:rPr sz="2200" spc="-25" dirty="0">
                <a:latin typeface="Cambria"/>
                <a:cs typeface="Cambria"/>
              </a:rPr>
              <a:t>gives</a:t>
            </a:r>
            <a:r>
              <a:rPr sz="2200" spc="2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the</a:t>
            </a:r>
            <a:r>
              <a:rPr sz="2200" spc="1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largest</a:t>
            </a:r>
            <a:r>
              <a:rPr sz="2200" spc="4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integer</a:t>
            </a:r>
            <a:r>
              <a:rPr sz="2200" spc="4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as</a:t>
            </a:r>
            <a:r>
              <a:rPr sz="2200" spc="1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output</a:t>
            </a:r>
            <a:endParaRPr sz="22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45007" y="1506396"/>
            <a:ext cx="5277706" cy="512249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SRM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22653" y="549605"/>
            <a:ext cx="6311900" cy="7924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2600" b="1" spc="-5" dirty="0">
                <a:solidFill>
                  <a:srgbClr val="C00000"/>
                </a:solidFill>
                <a:latin typeface="Perpetua"/>
                <a:cs typeface="Perpetua"/>
              </a:rPr>
              <a:t>INS</a:t>
            </a:r>
            <a:r>
              <a:rPr sz="2600" b="1" spc="-15" dirty="0">
                <a:solidFill>
                  <a:srgbClr val="C00000"/>
                </a:solidFill>
                <a:latin typeface="Perpetua"/>
                <a:cs typeface="Perpetua"/>
              </a:rPr>
              <a:t>T</a:t>
            </a:r>
            <a:r>
              <a:rPr sz="2600" b="1" spc="-5" dirty="0">
                <a:solidFill>
                  <a:srgbClr val="C00000"/>
                </a:solidFill>
                <a:latin typeface="Perpetua"/>
                <a:cs typeface="Perpetua"/>
              </a:rPr>
              <a:t>IT</a:t>
            </a:r>
            <a:r>
              <a:rPr sz="2600" b="1" spc="-10" dirty="0">
                <a:solidFill>
                  <a:srgbClr val="C00000"/>
                </a:solidFill>
                <a:latin typeface="Perpetua"/>
                <a:cs typeface="Perpetua"/>
              </a:rPr>
              <a:t>U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TE</a:t>
            </a:r>
            <a:r>
              <a:rPr sz="2600" b="1" spc="-10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Perpetua"/>
                <a:cs typeface="Perpetua"/>
              </a:rPr>
              <a:t>O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F</a:t>
            </a:r>
            <a:r>
              <a:rPr sz="2600" b="1" spc="5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SCIENCE</a:t>
            </a:r>
            <a:r>
              <a:rPr sz="2600" b="1" spc="-140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AND</a:t>
            </a:r>
            <a:r>
              <a:rPr sz="2600" b="1" spc="-310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TECHNOLOG</a:t>
            </a:r>
            <a:r>
              <a:rPr sz="2600" b="1" spc="-285" dirty="0">
                <a:solidFill>
                  <a:srgbClr val="C00000"/>
                </a:solidFill>
                <a:latin typeface="Perpetua"/>
                <a:cs typeface="Perpetua"/>
              </a:rPr>
              <a:t>Y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,</a:t>
            </a:r>
            <a:endParaRPr sz="2600">
              <a:latin typeface="Perpetua"/>
              <a:cs typeface="Perpetua"/>
            </a:endParaRPr>
          </a:p>
          <a:p>
            <a:pPr marL="635" algn="ctr">
              <a:lnSpc>
                <a:spcPct val="100000"/>
              </a:lnSpc>
              <a:spcBef>
                <a:spcPts val="30"/>
              </a:spcBef>
            </a:pPr>
            <a:r>
              <a:rPr sz="2400" b="1" spc="-10" dirty="0">
                <a:solidFill>
                  <a:srgbClr val="C00000"/>
                </a:solidFill>
                <a:latin typeface="Perpetua"/>
                <a:cs typeface="Perpetua"/>
              </a:rPr>
              <a:t>CHENNAI.</a:t>
            </a:r>
            <a:endParaRPr sz="2400">
              <a:latin typeface="Perpetua"/>
              <a:cs typeface="Perpetu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5326" y="188607"/>
            <a:ext cx="1040815" cy="1067659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SRM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22653" y="549605"/>
            <a:ext cx="6311900" cy="7924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2600" b="1" spc="-5" dirty="0">
                <a:solidFill>
                  <a:srgbClr val="C00000"/>
                </a:solidFill>
                <a:latin typeface="Perpetua"/>
                <a:cs typeface="Perpetua"/>
              </a:rPr>
              <a:t>INS</a:t>
            </a:r>
            <a:r>
              <a:rPr sz="2600" b="1" spc="-15" dirty="0">
                <a:solidFill>
                  <a:srgbClr val="C00000"/>
                </a:solidFill>
                <a:latin typeface="Perpetua"/>
                <a:cs typeface="Perpetua"/>
              </a:rPr>
              <a:t>T</a:t>
            </a:r>
            <a:r>
              <a:rPr sz="2600" b="1" spc="-5" dirty="0">
                <a:solidFill>
                  <a:srgbClr val="C00000"/>
                </a:solidFill>
                <a:latin typeface="Perpetua"/>
                <a:cs typeface="Perpetua"/>
              </a:rPr>
              <a:t>IT</a:t>
            </a:r>
            <a:r>
              <a:rPr sz="2600" b="1" spc="-10" dirty="0">
                <a:solidFill>
                  <a:srgbClr val="C00000"/>
                </a:solidFill>
                <a:latin typeface="Perpetua"/>
                <a:cs typeface="Perpetua"/>
              </a:rPr>
              <a:t>U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TE</a:t>
            </a:r>
            <a:r>
              <a:rPr sz="2600" b="1" spc="-10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Perpetua"/>
                <a:cs typeface="Perpetua"/>
              </a:rPr>
              <a:t>O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F</a:t>
            </a:r>
            <a:r>
              <a:rPr sz="2600" b="1" spc="5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SCIENCE</a:t>
            </a:r>
            <a:r>
              <a:rPr sz="2600" b="1" spc="-140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AND</a:t>
            </a:r>
            <a:r>
              <a:rPr sz="2600" b="1" spc="-310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TECHNOLOG</a:t>
            </a:r>
            <a:r>
              <a:rPr sz="2600" b="1" spc="-285" dirty="0">
                <a:solidFill>
                  <a:srgbClr val="C00000"/>
                </a:solidFill>
                <a:latin typeface="Perpetua"/>
                <a:cs typeface="Perpetua"/>
              </a:rPr>
              <a:t>Y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,</a:t>
            </a:r>
            <a:endParaRPr sz="2600">
              <a:latin typeface="Perpetua"/>
              <a:cs typeface="Perpetua"/>
            </a:endParaRPr>
          </a:p>
          <a:p>
            <a:pPr marL="635" algn="ctr">
              <a:lnSpc>
                <a:spcPct val="100000"/>
              </a:lnSpc>
              <a:spcBef>
                <a:spcPts val="30"/>
              </a:spcBef>
            </a:pPr>
            <a:r>
              <a:rPr sz="2400" b="1" spc="-10" dirty="0">
                <a:solidFill>
                  <a:srgbClr val="C00000"/>
                </a:solidFill>
                <a:latin typeface="Perpetua"/>
                <a:cs typeface="Perpetua"/>
              </a:rPr>
              <a:t>CHENNAI.</a:t>
            </a:r>
            <a:endParaRPr sz="2400">
              <a:latin typeface="Perpetua"/>
              <a:cs typeface="Perpetu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5326" y="188607"/>
            <a:ext cx="1040815" cy="106765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15618" y="1573172"/>
            <a:ext cx="6480683" cy="5100614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SRM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22653" y="549605"/>
            <a:ext cx="6311900" cy="7924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2600" b="1" spc="-5" dirty="0">
                <a:solidFill>
                  <a:srgbClr val="C00000"/>
                </a:solidFill>
                <a:latin typeface="Perpetua"/>
                <a:cs typeface="Perpetua"/>
              </a:rPr>
              <a:t>INS</a:t>
            </a:r>
            <a:r>
              <a:rPr sz="2600" b="1" spc="-15" dirty="0">
                <a:solidFill>
                  <a:srgbClr val="C00000"/>
                </a:solidFill>
                <a:latin typeface="Perpetua"/>
                <a:cs typeface="Perpetua"/>
              </a:rPr>
              <a:t>T</a:t>
            </a:r>
            <a:r>
              <a:rPr sz="2600" b="1" spc="-5" dirty="0">
                <a:solidFill>
                  <a:srgbClr val="C00000"/>
                </a:solidFill>
                <a:latin typeface="Perpetua"/>
                <a:cs typeface="Perpetua"/>
              </a:rPr>
              <a:t>IT</a:t>
            </a:r>
            <a:r>
              <a:rPr sz="2600" b="1" spc="-10" dirty="0">
                <a:solidFill>
                  <a:srgbClr val="C00000"/>
                </a:solidFill>
                <a:latin typeface="Perpetua"/>
                <a:cs typeface="Perpetua"/>
              </a:rPr>
              <a:t>U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TE</a:t>
            </a:r>
            <a:r>
              <a:rPr sz="2600" b="1" spc="-10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Perpetua"/>
                <a:cs typeface="Perpetua"/>
              </a:rPr>
              <a:t>O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F</a:t>
            </a:r>
            <a:r>
              <a:rPr sz="2600" b="1" spc="5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SCIENCE</a:t>
            </a:r>
            <a:r>
              <a:rPr sz="2600" b="1" spc="-140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AND</a:t>
            </a:r>
            <a:r>
              <a:rPr sz="2600" b="1" spc="-310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TECHNOLOG</a:t>
            </a:r>
            <a:r>
              <a:rPr sz="2600" b="1" spc="-285" dirty="0">
                <a:solidFill>
                  <a:srgbClr val="C00000"/>
                </a:solidFill>
                <a:latin typeface="Perpetua"/>
                <a:cs typeface="Perpetua"/>
              </a:rPr>
              <a:t>Y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,</a:t>
            </a:r>
            <a:endParaRPr sz="2600">
              <a:latin typeface="Perpetua"/>
              <a:cs typeface="Perpetua"/>
            </a:endParaRPr>
          </a:p>
          <a:p>
            <a:pPr marL="635" algn="ctr">
              <a:lnSpc>
                <a:spcPct val="100000"/>
              </a:lnSpc>
              <a:spcBef>
                <a:spcPts val="30"/>
              </a:spcBef>
            </a:pPr>
            <a:r>
              <a:rPr sz="2400" b="1" spc="-10" dirty="0">
                <a:solidFill>
                  <a:srgbClr val="C00000"/>
                </a:solidFill>
                <a:latin typeface="Perpetua"/>
                <a:cs typeface="Perpetua"/>
              </a:rPr>
              <a:t>CHENNAI.</a:t>
            </a:r>
            <a:endParaRPr sz="2400">
              <a:latin typeface="Perpetua"/>
              <a:cs typeface="Perpetu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5326" y="188607"/>
            <a:ext cx="1040815" cy="106765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7200" y="1947014"/>
            <a:ext cx="8272399" cy="3957128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SRM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22653" y="549605"/>
            <a:ext cx="6311900" cy="7924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2600" b="1" spc="-5" dirty="0">
                <a:solidFill>
                  <a:srgbClr val="C00000"/>
                </a:solidFill>
                <a:latin typeface="Perpetua"/>
                <a:cs typeface="Perpetua"/>
              </a:rPr>
              <a:t>INS</a:t>
            </a:r>
            <a:r>
              <a:rPr sz="2600" b="1" spc="-15" dirty="0">
                <a:solidFill>
                  <a:srgbClr val="C00000"/>
                </a:solidFill>
                <a:latin typeface="Perpetua"/>
                <a:cs typeface="Perpetua"/>
              </a:rPr>
              <a:t>T</a:t>
            </a:r>
            <a:r>
              <a:rPr sz="2600" b="1" spc="-5" dirty="0">
                <a:solidFill>
                  <a:srgbClr val="C00000"/>
                </a:solidFill>
                <a:latin typeface="Perpetua"/>
                <a:cs typeface="Perpetua"/>
              </a:rPr>
              <a:t>IT</a:t>
            </a:r>
            <a:r>
              <a:rPr sz="2600" b="1" spc="-10" dirty="0">
                <a:solidFill>
                  <a:srgbClr val="C00000"/>
                </a:solidFill>
                <a:latin typeface="Perpetua"/>
                <a:cs typeface="Perpetua"/>
              </a:rPr>
              <a:t>U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TE</a:t>
            </a:r>
            <a:r>
              <a:rPr sz="2600" b="1" spc="-10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Perpetua"/>
                <a:cs typeface="Perpetua"/>
              </a:rPr>
              <a:t>O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F</a:t>
            </a:r>
            <a:r>
              <a:rPr sz="2600" b="1" spc="5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SCIENCE</a:t>
            </a:r>
            <a:r>
              <a:rPr sz="2600" b="1" spc="-140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AND</a:t>
            </a:r>
            <a:r>
              <a:rPr sz="2600" b="1" spc="-310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TECHNOLOG</a:t>
            </a:r>
            <a:r>
              <a:rPr sz="2600" b="1" spc="-285" dirty="0">
                <a:solidFill>
                  <a:srgbClr val="C00000"/>
                </a:solidFill>
                <a:latin typeface="Perpetua"/>
                <a:cs typeface="Perpetua"/>
              </a:rPr>
              <a:t>Y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,</a:t>
            </a:r>
            <a:endParaRPr sz="2600">
              <a:latin typeface="Perpetua"/>
              <a:cs typeface="Perpetua"/>
            </a:endParaRPr>
          </a:p>
          <a:p>
            <a:pPr marL="635" algn="ctr">
              <a:lnSpc>
                <a:spcPct val="100000"/>
              </a:lnSpc>
              <a:spcBef>
                <a:spcPts val="30"/>
              </a:spcBef>
            </a:pPr>
            <a:r>
              <a:rPr sz="2400" b="1" spc="-10" dirty="0">
                <a:solidFill>
                  <a:srgbClr val="C00000"/>
                </a:solidFill>
                <a:latin typeface="Perpetua"/>
                <a:cs typeface="Perpetua"/>
              </a:rPr>
              <a:t>CHENNAI.</a:t>
            </a:r>
            <a:endParaRPr sz="2400">
              <a:latin typeface="Perpetua"/>
              <a:cs typeface="Perpetu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5326" y="188607"/>
            <a:ext cx="1040815" cy="106765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9879" y="2015816"/>
            <a:ext cx="8510524" cy="3169333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SRM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5326" y="188607"/>
            <a:ext cx="1040815" cy="106765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83540" y="549605"/>
            <a:ext cx="7350759" cy="5081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38860" algn="ctr">
              <a:lnSpc>
                <a:spcPct val="100000"/>
              </a:lnSpc>
              <a:spcBef>
                <a:spcPts val="105"/>
              </a:spcBef>
            </a:pPr>
            <a:r>
              <a:rPr sz="2600" b="1" spc="-5" dirty="0">
                <a:solidFill>
                  <a:srgbClr val="C00000"/>
                </a:solidFill>
                <a:latin typeface="Perpetua"/>
                <a:cs typeface="Perpetua"/>
              </a:rPr>
              <a:t>INS</a:t>
            </a:r>
            <a:r>
              <a:rPr sz="2600" b="1" spc="-15" dirty="0">
                <a:solidFill>
                  <a:srgbClr val="C00000"/>
                </a:solidFill>
                <a:latin typeface="Perpetua"/>
                <a:cs typeface="Perpetua"/>
              </a:rPr>
              <a:t>T</a:t>
            </a:r>
            <a:r>
              <a:rPr sz="2600" b="1" spc="-5" dirty="0">
                <a:solidFill>
                  <a:srgbClr val="C00000"/>
                </a:solidFill>
                <a:latin typeface="Perpetua"/>
                <a:cs typeface="Perpetua"/>
              </a:rPr>
              <a:t>IT</a:t>
            </a:r>
            <a:r>
              <a:rPr sz="2600" b="1" spc="-10" dirty="0">
                <a:solidFill>
                  <a:srgbClr val="C00000"/>
                </a:solidFill>
                <a:latin typeface="Perpetua"/>
                <a:cs typeface="Perpetua"/>
              </a:rPr>
              <a:t>U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TE</a:t>
            </a:r>
            <a:r>
              <a:rPr sz="2600" b="1" spc="-10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Perpetua"/>
                <a:cs typeface="Perpetua"/>
              </a:rPr>
              <a:t>O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F</a:t>
            </a:r>
            <a:r>
              <a:rPr sz="2600" b="1" spc="5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SCIENCE</a:t>
            </a:r>
            <a:r>
              <a:rPr sz="2600" b="1" spc="-140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AND</a:t>
            </a:r>
            <a:r>
              <a:rPr sz="2600" b="1" spc="-310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TECHNOLOG</a:t>
            </a:r>
            <a:r>
              <a:rPr sz="2600" b="1" spc="-285" dirty="0">
                <a:solidFill>
                  <a:srgbClr val="C00000"/>
                </a:solidFill>
                <a:latin typeface="Perpetua"/>
                <a:cs typeface="Perpetua"/>
              </a:rPr>
              <a:t>Y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,</a:t>
            </a:r>
            <a:endParaRPr sz="2600">
              <a:latin typeface="Perpetua"/>
              <a:cs typeface="Perpetua"/>
            </a:endParaRPr>
          </a:p>
          <a:p>
            <a:pPr marL="1039494" algn="ctr">
              <a:lnSpc>
                <a:spcPct val="100000"/>
              </a:lnSpc>
              <a:spcBef>
                <a:spcPts val="30"/>
              </a:spcBef>
            </a:pPr>
            <a:r>
              <a:rPr sz="2400" b="1" spc="-10" dirty="0">
                <a:solidFill>
                  <a:srgbClr val="C00000"/>
                </a:solidFill>
                <a:latin typeface="Perpetua"/>
                <a:cs typeface="Perpetua"/>
              </a:rPr>
              <a:t>CHENNAI.</a:t>
            </a:r>
            <a:endParaRPr sz="2400">
              <a:latin typeface="Perpetua"/>
              <a:cs typeface="Perpetua"/>
            </a:endParaRPr>
          </a:p>
          <a:p>
            <a:pPr marL="383540" indent="-370840">
              <a:lnSpc>
                <a:spcPct val="100000"/>
              </a:lnSpc>
              <a:spcBef>
                <a:spcPts val="1705"/>
              </a:spcBef>
              <a:buAutoNum type="arabicPeriod"/>
              <a:tabLst>
                <a:tab pos="383540" algn="l"/>
              </a:tabLst>
            </a:pPr>
            <a:r>
              <a:rPr sz="2800" b="1" spc="-5" dirty="0">
                <a:solidFill>
                  <a:srgbClr val="336600"/>
                </a:solidFill>
                <a:latin typeface="Cambria"/>
                <a:cs typeface="Cambria"/>
              </a:rPr>
              <a:t>3</a:t>
            </a:r>
            <a:r>
              <a:rPr sz="2800" b="1" spc="-10" dirty="0">
                <a:solidFill>
                  <a:srgbClr val="336600"/>
                </a:solidFill>
                <a:latin typeface="Cambria"/>
                <a:cs typeface="Cambria"/>
              </a:rPr>
              <a:t> Creating</a:t>
            </a:r>
            <a:r>
              <a:rPr sz="2800" b="1" spc="-30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spc="-5" dirty="0">
                <a:solidFill>
                  <a:srgbClr val="336600"/>
                </a:solidFill>
                <a:latin typeface="Cambria"/>
                <a:cs typeface="Cambria"/>
              </a:rPr>
              <a:t>Algorithms</a:t>
            </a:r>
            <a:r>
              <a:rPr sz="2800" b="1" spc="-10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spc="-15" dirty="0">
                <a:solidFill>
                  <a:srgbClr val="336600"/>
                </a:solidFill>
                <a:latin typeface="Cambria"/>
                <a:cs typeface="Cambria"/>
              </a:rPr>
              <a:t>Contd…</a:t>
            </a:r>
            <a:endParaRPr sz="2800">
              <a:latin typeface="Cambria"/>
              <a:cs typeface="Cambria"/>
            </a:endParaRPr>
          </a:p>
          <a:p>
            <a:pPr marL="2630805">
              <a:lnSpc>
                <a:spcPct val="100000"/>
              </a:lnSpc>
              <a:spcBef>
                <a:spcPts val="2300"/>
              </a:spcBef>
            </a:pPr>
            <a:r>
              <a:rPr sz="2200" b="1" i="1" spc="-10" dirty="0">
                <a:solidFill>
                  <a:srgbClr val="C00000"/>
                </a:solidFill>
                <a:latin typeface="Cambria"/>
                <a:cs typeface="Cambria"/>
              </a:rPr>
              <a:t>Example</a:t>
            </a:r>
            <a:r>
              <a:rPr sz="2200" b="1" i="1" spc="-5" dirty="0">
                <a:solidFill>
                  <a:srgbClr val="C00000"/>
                </a:solidFill>
                <a:latin typeface="Cambria"/>
                <a:cs typeface="Cambria"/>
              </a:rPr>
              <a:t> 2:</a:t>
            </a:r>
            <a:r>
              <a:rPr sz="2200" b="1" i="1" spc="1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b="1" spc="-10" dirty="0">
                <a:latin typeface="Cambria"/>
                <a:cs typeface="Cambria"/>
              </a:rPr>
              <a:t>Print</a:t>
            </a:r>
            <a:r>
              <a:rPr sz="2200" b="1" spc="5" dirty="0">
                <a:latin typeface="Cambria"/>
                <a:cs typeface="Cambria"/>
              </a:rPr>
              <a:t> </a:t>
            </a:r>
            <a:r>
              <a:rPr sz="2200" b="1" spc="-5" dirty="0">
                <a:latin typeface="Cambria"/>
                <a:cs typeface="Cambria"/>
              </a:rPr>
              <a:t>1</a:t>
            </a:r>
            <a:r>
              <a:rPr sz="2200" b="1" spc="-10" dirty="0">
                <a:latin typeface="Cambria"/>
                <a:cs typeface="Cambria"/>
              </a:rPr>
              <a:t> </a:t>
            </a:r>
            <a:r>
              <a:rPr sz="2200" b="1" spc="-15" dirty="0">
                <a:latin typeface="Cambria"/>
                <a:cs typeface="Cambria"/>
              </a:rPr>
              <a:t>to </a:t>
            </a:r>
            <a:r>
              <a:rPr sz="2200" b="1" spc="-10" dirty="0">
                <a:latin typeface="Cambria"/>
                <a:cs typeface="Cambria"/>
              </a:rPr>
              <a:t>20</a:t>
            </a:r>
            <a:endParaRPr sz="2200">
              <a:latin typeface="Cambria"/>
              <a:cs typeface="Cambria"/>
            </a:endParaRPr>
          </a:p>
          <a:p>
            <a:pPr marL="683895" lvl="1" indent="-291465">
              <a:lnSpc>
                <a:spcPct val="100000"/>
              </a:lnSpc>
              <a:spcBef>
                <a:spcPts val="1320"/>
              </a:spcBef>
              <a:buSzPct val="84090"/>
              <a:buFont typeface="Wingdings"/>
              <a:buChar char=""/>
              <a:tabLst>
                <a:tab pos="684530" algn="l"/>
              </a:tabLst>
            </a:pPr>
            <a:r>
              <a:rPr sz="2200" b="1" spc="-10" dirty="0">
                <a:latin typeface="Cambria"/>
                <a:cs typeface="Cambria"/>
              </a:rPr>
              <a:t>Step</a:t>
            </a:r>
            <a:r>
              <a:rPr sz="2200" b="1" spc="-50" dirty="0">
                <a:latin typeface="Cambria"/>
                <a:cs typeface="Cambria"/>
              </a:rPr>
              <a:t> </a:t>
            </a:r>
            <a:r>
              <a:rPr sz="2200" b="1" spc="-5" dirty="0">
                <a:latin typeface="Cambria"/>
                <a:cs typeface="Cambria"/>
              </a:rPr>
              <a:t>1:</a:t>
            </a:r>
            <a:r>
              <a:rPr sz="2200" b="1" spc="-2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Start</a:t>
            </a:r>
            <a:endParaRPr sz="2200">
              <a:latin typeface="Cambria"/>
              <a:cs typeface="Cambria"/>
            </a:endParaRPr>
          </a:p>
          <a:p>
            <a:pPr marL="683895" lvl="1" indent="-291465">
              <a:lnSpc>
                <a:spcPct val="100000"/>
              </a:lnSpc>
              <a:spcBef>
                <a:spcPts val="1320"/>
              </a:spcBef>
              <a:buSzPct val="84090"/>
              <a:buFont typeface="Wingdings"/>
              <a:buChar char=""/>
              <a:tabLst>
                <a:tab pos="684530" algn="l"/>
              </a:tabLst>
            </a:pPr>
            <a:r>
              <a:rPr sz="2200" b="1" spc="-10" dirty="0">
                <a:latin typeface="Cambria"/>
                <a:cs typeface="Cambria"/>
              </a:rPr>
              <a:t>Step</a:t>
            </a:r>
            <a:r>
              <a:rPr sz="2200" b="1" spc="-35" dirty="0">
                <a:latin typeface="Cambria"/>
                <a:cs typeface="Cambria"/>
              </a:rPr>
              <a:t> </a:t>
            </a:r>
            <a:r>
              <a:rPr sz="2200" b="1" spc="-5" dirty="0">
                <a:latin typeface="Cambria"/>
                <a:cs typeface="Cambria"/>
              </a:rPr>
              <a:t>2:</a:t>
            </a:r>
            <a:r>
              <a:rPr sz="2200" b="1" spc="-1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Initialize</a:t>
            </a:r>
            <a:r>
              <a:rPr sz="2200" spc="2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X</a:t>
            </a:r>
            <a:r>
              <a:rPr sz="2200" spc="-1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as</a:t>
            </a:r>
            <a:r>
              <a:rPr sz="2200" spc="1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0,</a:t>
            </a:r>
            <a:endParaRPr sz="2200">
              <a:latin typeface="Cambria"/>
              <a:cs typeface="Cambria"/>
            </a:endParaRPr>
          </a:p>
          <a:p>
            <a:pPr marL="683895" lvl="1" indent="-291465">
              <a:lnSpc>
                <a:spcPct val="100000"/>
              </a:lnSpc>
              <a:spcBef>
                <a:spcPts val="1325"/>
              </a:spcBef>
              <a:buSzPct val="84090"/>
              <a:buFont typeface="Wingdings"/>
              <a:buChar char=""/>
              <a:tabLst>
                <a:tab pos="684530" algn="l"/>
              </a:tabLst>
            </a:pPr>
            <a:r>
              <a:rPr sz="2200" b="1" spc="-10" dirty="0">
                <a:latin typeface="Cambria"/>
                <a:cs typeface="Cambria"/>
              </a:rPr>
              <a:t>Step</a:t>
            </a:r>
            <a:r>
              <a:rPr sz="2200" b="1" spc="-40" dirty="0">
                <a:latin typeface="Cambria"/>
                <a:cs typeface="Cambria"/>
              </a:rPr>
              <a:t> </a:t>
            </a:r>
            <a:r>
              <a:rPr sz="2200" b="1" spc="-5" dirty="0">
                <a:latin typeface="Cambria"/>
                <a:cs typeface="Cambria"/>
              </a:rPr>
              <a:t>3:</a:t>
            </a:r>
            <a:r>
              <a:rPr sz="2200" b="1" spc="-1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Increment</a:t>
            </a:r>
            <a:r>
              <a:rPr sz="2200" spc="2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X </a:t>
            </a:r>
            <a:r>
              <a:rPr sz="2200" spc="-25" dirty="0">
                <a:latin typeface="Cambria"/>
                <a:cs typeface="Cambria"/>
              </a:rPr>
              <a:t>by</a:t>
            </a:r>
            <a:r>
              <a:rPr sz="2200" spc="-1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1,</a:t>
            </a:r>
            <a:endParaRPr sz="2200">
              <a:latin typeface="Cambria"/>
              <a:cs typeface="Cambria"/>
            </a:endParaRPr>
          </a:p>
          <a:p>
            <a:pPr marL="683895" lvl="1" indent="-291465">
              <a:lnSpc>
                <a:spcPct val="100000"/>
              </a:lnSpc>
              <a:spcBef>
                <a:spcPts val="1320"/>
              </a:spcBef>
              <a:buSzPct val="84090"/>
              <a:buFont typeface="Wingdings"/>
              <a:buChar char=""/>
              <a:tabLst>
                <a:tab pos="684530" algn="l"/>
              </a:tabLst>
            </a:pPr>
            <a:r>
              <a:rPr sz="2200" b="1" spc="-10" dirty="0">
                <a:latin typeface="Cambria"/>
                <a:cs typeface="Cambria"/>
              </a:rPr>
              <a:t>Step</a:t>
            </a:r>
            <a:r>
              <a:rPr sz="2200" b="1" spc="-45" dirty="0">
                <a:latin typeface="Cambria"/>
                <a:cs typeface="Cambria"/>
              </a:rPr>
              <a:t> </a:t>
            </a:r>
            <a:r>
              <a:rPr sz="2200" b="1" spc="-5" dirty="0">
                <a:latin typeface="Cambria"/>
                <a:cs typeface="Cambria"/>
              </a:rPr>
              <a:t>4:</a:t>
            </a:r>
            <a:r>
              <a:rPr sz="2200" b="1" spc="-2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Print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X,</a:t>
            </a:r>
            <a:endParaRPr sz="2200">
              <a:latin typeface="Cambria"/>
              <a:cs typeface="Cambria"/>
            </a:endParaRPr>
          </a:p>
          <a:p>
            <a:pPr marL="683895" lvl="1" indent="-291465">
              <a:lnSpc>
                <a:spcPct val="100000"/>
              </a:lnSpc>
              <a:spcBef>
                <a:spcPts val="1320"/>
              </a:spcBef>
              <a:buSzPct val="84090"/>
              <a:buFont typeface="Wingdings"/>
              <a:buChar char=""/>
              <a:tabLst>
                <a:tab pos="684530" algn="l"/>
              </a:tabLst>
            </a:pPr>
            <a:r>
              <a:rPr sz="2200" b="1" spc="-10" dirty="0">
                <a:latin typeface="Cambria"/>
                <a:cs typeface="Cambria"/>
              </a:rPr>
              <a:t>Step</a:t>
            </a:r>
            <a:r>
              <a:rPr sz="2200" b="1" spc="-25" dirty="0">
                <a:latin typeface="Cambria"/>
                <a:cs typeface="Cambria"/>
              </a:rPr>
              <a:t> </a:t>
            </a:r>
            <a:r>
              <a:rPr sz="2200" b="1" spc="-5" dirty="0">
                <a:latin typeface="Cambria"/>
                <a:cs typeface="Cambria"/>
              </a:rPr>
              <a:t>5: </a:t>
            </a:r>
            <a:r>
              <a:rPr sz="2200" spc="-5" dirty="0">
                <a:latin typeface="Cambria"/>
                <a:cs typeface="Cambria"/>
              </a:rPr>
              <a:t>If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X is</a:t>
            </a:r>
            <a:r>
              <a:rPr sz="2200" spc="1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less</a:t>
            </a:r>
            <a:r>
              <a:rPr sz="2200" spc="2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than</a:t>
            </a:r>
            <a:r>
              <a:rPr sz="2200" spc="1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20</a:t>
            </a:r>
            <a:r>
              <a:rPr sz="2200" spc="-10" dirty="0">
                <a:latin typeface="Cambria"/>
                <a:cs typeface="Cambria"/>
              </a:rPr>
              <a:t> then</a:t>
            </a:r>
            <a:r>
              <a:rPr sz="2200" spc="1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go </a:t>
            </a:r>
            <a:r>
              <a:rPr sz="2200" spc="-10" dirty="0">
                <a:latin typeface="Cambria"/>
                <a:cs typeface="Cambria"/>
              </a:rPr>
              <a:t>back</a:t>
            </a:r>
            <a:r>
              <a:rPr sz="2200" spc="20" dirty="0"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to</a:t>
            </a:r>
            <a:r>
              <a:rPr sz="220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step</a:t>
            </a:r>
            <a:r>
              <a:rPr sz="2200" spc="15" dirty="0">
                <a:latin typeface="Cambria"/>
                <a:cs typeface="Cambria"/>
              </a:rPr>
              <a:t> 2.</a:t>
            </a:r>
            <a:endParaRPr sz="2200">
              <a:latin typeface="Cambria"/>
              <a:cs typeface="Cambria"/>
            </a:endParaRPr>
          </a:p>
          <a:p>
            <a:pPr marL="683895" lvl="1" indent="-291465">
              <a:lnSpc>
                <a:spcPct val="100000"/>
              </a:lnSpc>
              <a:spcBef>
                <a:spcPts val="1320"/>
              </a:spcBef>
              <a:buSzPct val="84090"/>
              <a:buFont typeface="Wingdings"/>
              <a:buChar char=""/>
              <a:tabLst>
                <a:tab pos="684530" algn="l"/>
              </a:tabLst>
            </a:pPr>
            <a:r>
              <a:rPr sz="2200" b="1" spc="-10" dirty="0">
                <a:latin typeface="Cambria"/>
                <a:cs typeface="Cambria"/>
              </a:rPr>
              <a:t>Step</a:t>
            </a:r>
            <a:r>
              <a:rPr sz="2200" b="1" spc="-50" dirty="0">
                <a:latin typeface="Cambria"/>
                <a:cs typeface="Cambria"/>
              </a:rPr>
              <a:t> </a:t>
            </a:r>
            <a:r>
              <a:rPr sz="2200" b="1" spc="-5" dirty="0">
                <a:latin typeface="Cambria"/>
                <a:cs typeface="Cambria"/>
              </a:rPr>
              <a:t>6:</a:t>
            </a:r>
            <a:r>
              <a:rPr sz="2200" b="1" spc="-3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Stop</a:t>
            </a:r>
            <a:endParaRPr sz="22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SRM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22653" y="549605"/>
            <a:ext cx="6311900" cy="7924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2600" b="1" spc="-5" dirty="0">
                <a:solidFill>
                  <a:srgbClr val="C00000"/>
                </a:solidFill>
                <a:latin typeface="Perpetua"/>
                <a:cs typeface="Perpetua"/>
              </a:rPr>
              <a:t>INS</a:t>
            </a:r>
            <a:r>
              <a:rPr sz="2600" b="1" spc="-15" dirty="0">
                <a:solidFill>
                  <a:srgbClr val="C00000"/>
                </a:solidFill>
                <a:latin typeface="Perpetua"/>
                <a:cs typeface="Perpetua"/>
              </a:rPr>
              <a:t>T</a:t>
            </a:r>
            <a:r>
              <a:rPr sz="2600" b="1" spc="-5" dirty="0">
                <a:solidFill>
                  <a:srgbClr val="C00000"/>
                </a:solidFill>
                <a:latin typeface="Perpetua"/>
                <a:cs typeface="Perpetua"/>
              </a:rPr>
              <a:t>IT</a:t>
            </a:r>
            <a:r>
              <a:rPr sz="2600" b="1" spc="-10" dirty="0">
                <a:solidFill>
                  <a:srgbClr val="C00000"/>
                </a:solidFill>
                <a:latin typeface="Perpetua"/>
                <a:cs typeface="Perpetua"/>
              </a:rPr>
              <a:t>U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TE</a:t>
            </a:r>
            <a:r>
              <a:rPr sz="2600" b="1" spc="-10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Perpetua"/>
                <a:cs typeface="Perpetua"/>
              </a:rPr>
              <a:t>O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F</a:t>
            </a:r>
            <a:r>
              <a:rPr sz="2600" b="1" spc="5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SCIENCE</a:t>
            </a:r>
            <a:r>
              <a:rPr sz="2600" b="1" spc="-140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AND</a:t>
            </a:r>
            <a:r>
              <a:rPr sz="2600" b="1" spc="-310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TECHNOLOG</a:t>
            </a:r>
            <a:r>
              <a:rPr sz="2600" b="1" spc="-285" dirty="0">
                <a:solidFill>
                  <a:srgbClr val="C00000"/>
                </a:solidFill>
                <a:latin typeface="Perpetua"/>
                <a:cs typeface="Perpetua"/>
              </a:rPr>
              <a:t>Y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,</a:t>
            </a:r>
            <a:endParaRPr sz="2600">
              <a:latin typeface="Perpetua"/>
              <a:cs typeface="Perpetua"/>
            </a:endParaRPr>
          </a:p>
          <a:p>
            <a:pPr marL="635" algn="ctr">
              <a:lnSpc>
                <a:spcPct val="100000"/>
              </a:lnSpc>
              <a:spcBef>
                <a:spcPts val="30"/>
              </a:spcBef>
            </a:pPr>
            <a:r>
              <a:rPr sz="2400" b="1" spc="-10" dirty="0">
                <a:solidFill>
                  <a:srgbClr val="C00000"/>
                </a:solidFill>
                <a:latin typeface="Perpetua"/>
                <a:cs typeface="Perpetua"/>
              </a:rPr>
              <a:t>CHENNAI.</a:t>
            </a:r>
            <a:endParaRPr sz="2400">
              <a:latin typeface="Perpetua"/>
              <a:cs typeface="Perpetu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5326" y="188607"/>
            <a:ext cx="1040815" cy="1067659"/>
          </a:xfrm>
          <a:prstGeom prst="rect">
            <a:avLst/>
          </a:prstGeom>
        </p:spPr>
      </p:pic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17462" y="1622425"/>
          <a:ext cx="8813165" cy="50904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9830"/>
                <a:gridCol w="2448560"/>
                <a:gridCol w="5184775"/>
              </a:tblGrid>
              <a:tr h="701039">
                <a:tc gridSpan="2">
                  <a:txBody>
                    <a:bodyPr/>
                    <a:lstStyle/>
                    <a:p>
                      <a:pPr marL="795655" marR="711835" indent="-7620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Perpetua"/>
                          <a:cs typeface="Perpetua"/>
                        </a:rPr>
                        <a:t>COURSE</a:t>
                      </a:r>
                      <a:r>
                        <a:rPr sz="2000" b="1" spc="-110" dirty="0">
                          <a:solidFill>
                            <a:srgbClr val="FFFFFF"/>
                          </a:solidFill>
                          <a:latin typeface="Perpetua"/>
                          <a:cs typeface="Perpetua"/>
                        </a:rPr>
                        <a:t>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Perpetua"/>
                          <a:cs typeface="Perpetua"/>
                        </a:rPr>
                        <a:t>LEARNING </a:t>
                      </a:r>
                      <a:r>
                        <a:rPr sz="2000" b="1" spc="-434" dirty="0">
                          <a:solidFill>
                            <a:srgbClr val="FFFFFF"/>
                          </a:solidFill>
                          <a:latin typeface="Perpetua"/>
                          <a:cs typeface="Perpetua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FFFFFF"/>
                          </a:solidFill>
                          <a:latin typeface="Perpetua"/>
                          <a:cs typeface="Perpetua"/>
                        </a:rPr>
                        <a:t>OUTCOMES</a:t>
                      </a:r>
                      <a:r>
                        <a:rPr sz="2000" b="1" spc="-55" dirty="0">
                          <a:solidFill>
                            <a:srgbClr val="FFFFFF"/>
                          </a:solidFill>
                          <a:latin typeface="Perpetua"/>
                          <a:cs typeface="Perpetua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FFFFFF"/>
                          </a:solidFill>
                          <a:latin typeface="Perpetua"/>
                          <a:cs typeface="Perpetua"/>
                        </a:rPr>
                        <a:t>(CLO)</a:t>
                      </a:r>
                      <a:endParaRPr sz="2000">
                        <a:latin typeface="Perpetua"/>
                        <a:cs typeface="Perpetua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2250">
                        <a:lnSpc>
                          <a:spcPct val="100000"/>
                        </a:lnSpc>
                        <a:spcBef>
                          <a:spcPts val="985"/>
                        </a:spcBef>
                      </a:pPr>
                      <a:r>
                        <a:rPr sz="2400" i="1" spc="-5" dirty="0">
                          <a:solidFill>
                            <a:srgbClr val="FFFFFF"/>
                          </a:solidFill>
                          <a:latin typeface="Perpetua"/>
                          <a:cs typeface="Perpetua"/>
                        </a:rPr>
                        <a:t>A</a:t>
                      </a:r>
                      <a:r>
                        <a:rPr sz="2400" i="1" dirty="0">
                          <a:solidFill>
                            <a:srgbClr val="FFFFFF"/>
                          </a:solidFill>
                          <a:latin typeface="Perpetua"/>
                          <a:cs typeface="Perpetua"/>
                        </a:rPr>
                        <a:t>t</a:t>
                      </a:r>
                      <a:r>
                        <a:rPr sz="2400" i="1" spc="-5" dirty="0">
                          <a:solidFill>
                            <a:srgbClr val="FFFFFF"/>
                          </a:solidFill>
                          <a:latin typeface="Perpetua"/>
                          <a:cs typeface="Perpetua"/>
                        </a:rPr>
                        <a:t> </a:t>
                      </a:r>
                      <a:r>
                        <a:rPr sz="2400" i="1" dirty="0">
                          <a:solidFill>
                            <a:srgbClr val="FFFFFF"/>
                          </a:solidFill>
                          <a:latin typeface="Perpetua"/>
                          <a:cs typeface="Perpetua"/>
                        </a:rPr>
                        <a:t>the</a:t>
                      </a:r>
                      <a:r>
                        <a:rPr sz="2400" i="1" spc="-10" dirty="0">
                          <a:solidFill>
                            <a:srgbClr val="FFFFFF"/>
                          </a:solidFill>
                          <a:latin typeface="Perpetua"/>
                          <a:cs typeface="Perpetua"/>
                        </a:rPr>
                        <a:t> </a:t>
                      </a:r>
                      <a:r>
                        <a:rPr sz="2400" i="1" dirty="0">
                          <a:solidFill>
                            <a:srgbClr val="FFFFFF"/>
                          </a:solidFill>
                          <a:latin typeface="Perpetua"/>
                          <a:cs typeface="Perpetua"/>
                        </a:rPr>
                        <a:t>end</a:t>
                      </a:r>
                      <a:r>
                        <a:rPr sz="2400" i="1" spc="-5" dirty="0">
                          <a:solidFill>
                            <a:srgbClr val="FFFFFF"/>
                          </a:solidFill>
                          <a:latin typeface="Perpetua"/>
                          <a:cs typeface="Perpetua"/>
                        </a:rPr>
                        <a:t> o</a:t>
                      </a:r>
                      <a:r>
                        <a:rPr sz="2400" i="1" dirty="0">
                          <a:solidFill>
                            <a:srgbClr val="FFFFFF"/>
                          </a:solidFill>
                          <a:latin typeface="Perpetua"/>
                          <a:cs typeface="Perpetua"/>
                        </a:rPr>
                        <a:t>f</a:t>
                      </a:r>
                      <a:r>
                        <a:rPr sz="2400" i="1" spc="-5" dirty="0">
                          <a:solidFill>
                            <a:srgbClr val="FFFFFF"/>
                          </a:solidFill>
                          <a:latin typeface="Perpetua"/>
                          <a:cs typeface="Perpetua"/>
                        </a:rPr>
                        <a:t> </a:t>
                      </a:r>
                      <a:r>
                        <a:rPr sz="2400" i="1" dirty="0">
                          <a:solidFill>
                            <a:srgbClr val="FFFFFF"/>
                          </a:solidFill>
                          <a:latin typeface="Perpetua"/>
                          <a:cs typeface="Perpetua"/>
                        </a:rPr>
                        <a:t>t</a:t>
                      </a:r>
                      <a:r>
                        <a:rPr sz="2400" i="1" spc="-10" dirty="0">
                          <a:solidFill>
                            <a:srgbClr val="FFFFFF"/>
                          </a:solidFill>
                          <a:latin typeface="Perpetua"/>
                          <a:cs typeface="Perpetua"/>
                        </a:rPr>
                        <a:t>h</a:t>
                      </a:r>
                      <a:r>
                        <a:rPr sz="2400" i="1" spc="-5" dirty="0">
                          <a:solidFill>
                            <a:srgbClr val="FFFFFF"/>
                          </a:solidFill>
                          <a:latin typeface="Perpetua"/>
                          <a:cs typeface="Perpetua"/>
                        </a:rPr>
                        <a:t>i</a:t>
                      </a:r>
                      <a:r>
                        <a:rPr sz="2400" i="1" dirty="0">
                          <a:solidFill>
                            <a:srgbClr val="FFFFFF"/>
                          </a:solidFill>
                          <a:latin typeface="Perpetua"/>
                          <a:cs typeface="Perpetua"/>
                        </a:rPr>
                        <a:t>s</a:t>
                      </a:r>
                      <a:r>
                        <a:rPr sz="2400" i="1" spc="-5" dirty="0">
                          <a:solidFill>
                            <a:srgbClr val="FFFFFF"/>
                          </a:solidFill>
                          <a:latin typeface="Perpetua"/>
                          <a:cs typeface="Perpetua"/>
                        </a:rPr>
                        <a:t> </a:t>
                      </a:r>
                      <a:r>
                        <a:rPr sz="2400" i="1" dirty="0">
                          <a:solidFill>
                            <a:srgbClr val="FFFFFF"/>
                          </a:solidFill>
                          <a:latin typeface="Perpetua"/>
                          <a:cs typeface="Perpetua"/>
                        </a:rPr>
                        <a:t>co</a:t>
                      </a:r>
                      <a:r>
                        <a:rPr sz="2400" i="1" spc="-10" dirty="0">
                          <a:solidFill>
                            <a:srgbClr val="FFFFFF"/>
                          </a:solidFill>
                          <a:latin typeface="Perpetua"/>
                          <a:cs typeface="Perpetua"/>
                        </a:rPr>
                        <a:t>u</a:t>
                      </a:r>
                      <a:r>
                        <a:rPr sz="2400" i="1" spc="5" dirty="0">
                          <a:solidFill>
                            <a:srgbClr val="FFFFFF"/>
                          </a:solidFill>
                          <a:latin typeface="Perpetua"/>
                          <a:cs typeface="Perpetua"/>
                        </a:rPr>
                        <a:t>r</a:t>
                      </a:r>
                      <a:r>
                        <a:rPr sz="2400" i="1" dirty="0">
                          <a:solidFill>
                            <a:srgbClr val="FFFFFF"/>
                          </a:solidFill>
                          <a:latin typeface="Perpetua"/>
                          <a:cs typeface="Perpetua"/>
                        </a:rPr>
                        <a:t>se,</a:t>
                      </a:r>
                      <a:r>
                        <a:rPr sz="2400" i="1" spc="-240" dirty="0">
                          <a:solidFill>
                            <a:srgbClr val="FFFFFF"/>
                          </a:solidFill>
                          <a:latin typeface="Perpetua"/>
                          <a:cs typeface="Perpetua"/>
                        </a:rPr>
                        <a:t> </a:t>
                      </a:r>
                      <a:r>
                        <a:rPr sz="2400" i="1" spc="-5" dirty="0">
                          <a:solidFill>
                            <a:srgbClr val="FFFFFF"/>
                          </a:solidFill>
                          <a:latin typeface="Perpetua"/>
                          <a:cs typeface="Perpetua"/>
                        </a:rPr>
                        <a:t>lea</a:t>
                      </a:r>
                      <a:r>
                        <a:rPr sz="2400" i="1" spc="55" dirty="0">
                          <a:solidFill>
                            <a:srgbClr val="FFFFFF"/>
                          </a:solidFill>
                          <a:latin typeface="Perpetua"/>
                          <a:cs typeface="Perpetua"/>
                        </a:rPr>
                        <a:t>r</a:t>
                      </a:r>
                      <a:r>
                        <a:rPr sz="2400" i="1" dirty="0">
                          <a:solidFill>
                            <a:srgbClr val="FFFFFF"/>
                          </a:solidFill>
                          <a:latin typeface="Perpetua"/>
                          <a:cs typeface="Perpetua"/>
                        </a:rPr>
                        <a:t>ne</a:t>
                      </a:r>
                      <a:r>
                        <a:rPr sz="2400" i="1" spc="5" dirty="0">
                          <a:solidFill>
                            <a:srgbClr val="FFFFFF"/>
                          </a:solidFill>
                          <a:latin typeface="Perpetua"/>
                          <a:cs typeface="Perpetua"/>
                        </a:rPr>
                        <a:t>r</a:t>
                      </a:r>
                      <a:r>
                        <a:rPr sz="2400" i="1" dirty="0">
                          <a:solidFill>
                            <a:srgbClr val="FFFFFF"/>
                          </a:solidFill>
                          <a:latin typeface="Perpetua"/>
                          <a:cs typeface="Perpetua"/>
                        </a:rPr>
                        <a:t>s</a:t>
                      </a:r>
                      <a:r>
                        <a:rPr sz="2400" i="1" spc="-5" dirty="0">
                          <a:solidFill>
                            <a:srgbClr val="FFFFFF"/>
                          </a:solidFill>
                          <a:latin typeface="Perpetua"/>
                          <a:cs typeface="Perpetua"/>
                        </a:rPr>
                        <a:t> </a:t>
                      </a:r>
                      <a:r>
                        <a:rPr sz="2400" i="1" dirty="0">
                          <a:solidFill>
                            <a:srgbClr val="FFFFFF"/>
                          </a:solidFill>
                          <a:latin typeface="Perpetua"/>
                          <a:cs typeface="Perpetua"/>
                        </a:rPr>
                        <a:t>will</a:t>
                      </a:r>
                      <a:r>
                        <a:rPr sz="2400" i="1" spc="-15" dirty="0">
                          <a:solidFill>
                            <a:srgbClr val="FFFFFF"/>
                          </a:solidFill>
                          <a:latin typeface="Perpetua"/>
                          <a:cs typeface="Perpetua"/>
                        </a:rPr>
                        <a:t> </a:t>
                      </a:r>
                      <a:r>
                        <a:rPr sz="2400" i="1" spc="-5" dirty="0">
                          <a:solidFill>
                            <a:srgbClr val="FFFFFF"/>
                          </a:solidFill>
                          <a:latin typeface="Perpetua"/>
                          <a:cs typeface="Perpetua"/>
                        </a:rPr>
                        <a:t>b</a:t>
                      </a:r>
                      <a:r>
                        <a:rPr sz="2400" i="1" dirty="0">
                          <a:solidFill>
                            <a:srgbClr val="FFFFFF"/>
                          </a:solidFill>
                          <a:latin typeface="Perpetua"/>
                          <a:cs typeface="Perpetua"/>
                        </a:rPr>
                        <a:t>e</a:t>
                      </a:r>
                      <a:r>
                        <a:rPr sz="2400" i="1" spc="-5" dirty="0">
                          <a:solidFill>
                            <a:srgbClr val="FFFFFF"/>
                          </a:solidFill>
                          <a:latin typeface="Perpetua"/>
                          <a:cs typeface="Perpetua"/>
                        </a:rPr>
                        <a:t> </a:t>
                      </a:r>
                      <a:r>
                        <a:rPr sz="2400" i="1" dirty="0">
                          <a:solidFill>
                            <a:srgbClr val="FFFFFF"/>
                          </a:solidFill>
                          <a:latin typeface="Perpetua"/>
                          <a:cs typeface="Perpetua"/>
                        </a:rPr>
                        <a:t>a</a:t>
                      </a:r>
                      <a:r>
                        <a:rPr sz="2400" i="1" spc="-35" dirty="0">
                          <a:solidFill>
                            <a:srgbClr val="FFFFFF"/>
                          </a:solidFill>
                          <a:latin typeface="Perpetua"/>
                          <a:cs typeface="Perpetua"/>
                        </a:rPr>
                        <a:t>b</a:t>
                      </a:r>
                      <a:r>
                        <a:rPr sz="2400" i="1" spc="-5" dirty="0">
                          <a:solidFill>
                            <a:srgbClr val="FFFFFF"/>
                          </a:solidFill>
                          <a:latin typeface="Perpetua"/>
                          <a:cs typeface="Perpetua"/>
                        </a:rPr>
                        <a:t>l</a:t>
                      </a:r>
                      <a:r>
                        <a:rPr sz="2400" i="1" dirty="0">
                          <a:solidFill>
                            <a:srgbClr val="FFFFFF"/>
                          </a:solidFill>
                          <a:latin typeface="Perpetua"/>
                          <a:cs typeface="Perpetua"/>
                        </a:rPr>
                        <a:t>e</a:t>
                      </a:r>
                      <a:r>
                        <a:rPr sz="2400" i="1" spc="-5" dirty="0">
                          <a:solidFill>
                            <a:srgbClr val="FFFFFF"/>
                          </a:solidFill>
                          <a:latin typeface="Perpetua"/>
                          <a:cs typeface="Perpetua"/>
                        </a:rPr>
                        <a:t> </a:t>
                      </a:r>
                      <a:r>
                        <a:rPr sz="2400" i="1" dirty="0">
                          <a:solidFill>
                            <a:srgbClr val="FFFFFF"/>
                          </a:solidFill>
                          <a:latin typeface="Perpetua"/>
                          <a:cs typeface="Perpetua"/>
                        </a:rPr>
                        <a:t>to:</a:t>
                      </a:r>
                      <a:endParaRPr sz="2400">
                        <a:latin typeface="Perpetua"/>
                        <a:cs typeface="Perpetua"/>
                      </a:endParaRPr>
                    </a:p>
                  </a:txBody>
                  <a:tcPr marL="0" marR="0" marT="1250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</a:tr>
              <a:tr h="731647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110"/>
                        </a:spcBef>
                      </a:pPr>
                      <a:r>
                        <a:rPr sz="2400" b="1" dirty="0">
                          <a:latin typeface="Perpetua"/>
                          <a:cs typeface="Perpetua"/>
                        </a:rPr>
                        <a:t>CLO</a:t>
                      </a:r>
                      <a:r>
                        <a:rPr sz="2400" b="1" spc="-40" dirty="0">
                          <a:latin typeface="Perpetua"/>
                          <a:cs typeface="Perpetua"/>
                        </a:rPr>
                        <a:t> </a:t>
                      </a:r>
                      <a:r>
                        <a:rPr sz="2400" b="1" dirty="0">
                          <a:latin typeface="Perpetua"/>
                          <a:cs typeface="Perpetua"/>
                        </a:rPr>
                        <a:t>-1:</a:t>
                      </a:r>
                      <a:endParaRPr sz="2400">
                        <a:latin typeface="Perpetua"/>
                        <a:cs typeface="Perpetua"/>
                      </a:endParaRPr>
                    </a:p>
                  </a:txBody>
                  <a:tcPr marL="0" marR="0" marT="1409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1440" marR="8445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2100" spc="-5" dirty="0">
                          <a:latin typeface="Perpetua"/>
                          <a:cs typeface="Perpetua"/>
                        </a:rPr>
                        <a:t>Identify</a:t>
                      </a:r>
                      <a:r>
                        <a:rPr sz="2100" spc="280" dirty="0">
                          <a:latin typeface="Perpetua"/>
                          <a:cs typeface="Perpetua"/>
                        </a:rPr>
                        <a:t> </a:t>
                      </a:r>
                      <a:r>
                        <a:rPr sz="2100" dirty="0">
                          <a:latin typeface="Perpetua"/>
                          <a:cs typeface="Perpetua"/>
                        </a:rPr>
                        <a:t>methods</a:t>
                      </a:r>
                      <a:r>
                        <a:rPr sz="2100" spc="295" dirty="0">
                          <a:latin typeface="Perpetua"/>
                          <a:cs typeface="Perpetua"/>
                        </a:rPr>
                        <a:t> </a:t>
                      </a:r>
                      <a:r>
                        <a:rPr sz="2100" spc="5" dirty="0">
                          <a:latin typeface="Perpetua"/>
                          <a:cs typeface="Perpetua"/>
                        </a:rPr>
                        <a:t>to</a:t>
                      </a:r>
                      <a:r>
                        <a:rPr sz="2100" spc="300" dirty="0">
                          <a:latin typeface="Perpetua"/>
                          <a:cs typeface="Perpetua"/>
                        </a:rPr>
                        <a:t> </a:t>
                      </a:r>
                      <a:r>
                        <a:rPr sz="2100" spc="-10" dirty="0">
                          <a:latin typeface="Perpetua"/>
                          <a:cs typeface="Perpetua"/>
                        </a:rPr>
                        <a:t>solve</a:t>
                      </a:r>
                      <a:r>
                        <a:rPr sz="2100" spc="290" dirty="0">
                          <a:latin typeface="Perpetua"/>
                          <a:cs typeface="Perpetua"/>
                        </a:rPr>
                        <a:t> </a:t>
                      </a:r>
                      <a:r>
                        <a:rPr sz="2100" dirty="0">
                          <a:latin typeface="Perpetua"/>
                          <a:cs typeface="Perpetua"/>
                        </a:rPr>
                        <a:t>a</a:t>
                      </a:r>
                      <a:r>
                        <a:rPr sz="2100" spc="290" dirty="0">
                          <a:latin typeface="Perpetua"/>
                          <a:cs typeface="Perpetua"/>
                        </a:rPr>
                        <a:t> </a:t>
                      </a:r>
                      <a:r>
                        <a:rPr sz="2100" spc="-15" dirty="0">
                          <a:latin typeface="Perpetua"/>
                          <a:cs typeface="Perpetua"/>
                        </a:rPr>
                        <a:t>problem</a:t>
                      </a:r>
                      <a:r>
                        <a:rPr sz="2100" spc="305" dirty="0">
                          <a:latin typeface="Perpetua"/>
                          <a:cs typeface="Perpetua"/>
                        </a:rPr>
                        <a:t> </a:t>
                      </a:r>
                      <a:r>
                        <a:rPr sz="2100" spc="-5" dirty="0">
                          <a:latin typeface="Perpetua"/>
                          <a:cs typeface="Perpetua"/>
                        </a:rPr>
                        <a:t>through</a:t>
                      </a:r>
                      <a:r>
                        <a:rPr sz="2100" spc="320" dirty="0">
                          <a:latin typeface="Perpetua"/>
                          <a:cs typeface="Perpetua"/>
                        </a:rPr>
                        <a:t> </a:t>
                      </a:r>
                      <a:r>
                        <a:rPr sz="2100" spc="-5" dirty="0">
                          <a:latin typeface="Perpetua"/>
                          <a:cs typeface="Perpetua"/>
                        </a:rPr>
                        <a:t>computer</a:t>
                      </a:r>
                      <a:r>
                        <a:rPr sz="2100" spc="300" dirty="0">
                          <a:latin typeface="Perpetua"/>
                          <a:cs typeface="Perpetua"/>
                        </a:rPr>
                        <a:t> </a:t>
                      </a:r>
                      <a:r>
                        <a:rPr sz="2100" spc="-20" dirty="0">
                          <a:latin typeface="Perpetua"/>
                          <a:cs typeface="Perpetua"/>
                        </a:rPr>
                        <a:t>programming.</a:t>
                      </a:r>
                      <a:r>
                        <a:rPr sz="2100" spc="204" dirty="0">
                          <a:latin typeface="Perpetua"/>
                          <a:cs typeface="Perpetua"/>
                        </a:rPr>
                        <a:t> </a:t>
                      </a:r>
                      <a:r>
                        <a:rPr sz="2100" dirty="0">
                          <a:latin typeface="Perpetua"/>
                          <a:cs typeface="Perpetua"/>
                        </a:rPr>
                        <a:t>List </a:t>
                      </a:r>
                      <a:r>
                        <a:rPr sz="2100" spc="-459" dirty="0">
                          <a:latin typeface="Perpetua"/>
                          <a:cs typeface="Perpetua"/>
                        </a:rPr>
                        <a:t> </a:t>
                      </a:r>
                      <a:r>
                        <a:rPr sz="2100" dirty="0">
                          <a:latin typeface="Perpetua"/>
                          <a:cs typeface="Perpetua"/>
                        </a:rPr>
                        <a:t>the</a:t>
                      </a:r>
                      <a:r>
                        <a:rPr sz="2100" spc="5" dirty="0">
                          <a:latin typeface="Perpetua"/>
                          <a:cs typeface="Perpetua"/>
                        </a:rPr>
                        <a:t> </a:t>
                      </a:r>
                      <a:r>
                        <a:rPr sz="2100" dirty="0">
                          <a:latin typeface="Perpetua"/>
                          <a:cs typeface="Perpetua"/>
                        </a:rPr>
                        <a:t>basic</a:t>
                      </a:r>
                      <a:r>
                        <a:rPr sz="2100" spc="-10" dirty="0">
                          <a:latin typeface="Perpetua"/>
                          <a:cs typeface="Perpetua"/>
                        </a:rPr>
                        <a:t> data</a:t>
                      </a:r>
                      <a:r>
                        <a:rPr sz="2100" spc="-5" dirty="0">
                          <a:latin typeface="Perpetua"/>
                          <a:cs typeface="Perpetua"/>
                        </a:rPr>
                        <a:t> </a:t>
                      </a:r>
                      <a:r>
                        <a:rPr sz="2100" dirty="0">
                          <a:latin typeface="Perpetua"/>
                          <a:cs typeface="Perpetua"/>
                        </a:rPr>
                        <a:t>types</a:t>
                      </a:r>
                      <a:r>
                        <a:rPr sz="2100" spc="5" dirty="0">
                          <a:latin typeface="Perpetua"/>
                          <a:cs typeface="Perpetua"/>
                        </a:rPr>
                        <a:t> </a:t>
                      </a:r>
                      <a:r>
                        <a:rPr sz="2100" spc="-5" dirty="0">
                          <a:latin typeface="Perpetua"/>
                          <a:cs typeface="Perpetua"/>
                        </a:rPr>
                        <a:t>and</a:t>
                      </a:r>
                      <a:r>
                        <a:rPr sz="2100" spc="5" dirty="0">
                          <a:latin typeface="Perpetua"/>
                          <a:cs typeface="Perpetua"/>
                        </a:rPr>
                        <a:t> </a:t>
                      </a:r>
                      <a:r>
                        <a:rPr sz="2100" spc="-10" dirty="0">
                          <a:latin typeface="Perpetua"/>
                          <a:cs typeface="Perpetua"/>
                        </a:rPr>
                        <a:t>variables</a:t>
                      </a:r>
                      <a:r>
                        <a:rPr sz="2100" dirty="0">
                          <a:latin typeface="Perpetua"/>
                          <a:cs typeface="Perpetua"/>
                        </a:rPr>
                        <a:t> </a:t>
                      </a:r>
                      <a:r>
                        <a:rPr sz="2100" spc="-5" dirty="0">
                          <a:latin typeface="Perpetua"/>
                          <a:cs typeface="Perpetua"/>
                        </a:rPr>
                        <a:t>in</a:t>
                      </a:r>
                      <a:r>
                        <a:rPr sz="2100" dirty="0">
                          <a:latin typeface="Perpetua"/>
                          <a:cs typeface="Perpetua"/>
                        </a:rPr>
                        <a:t> C</a:t>
                      </a:r>
                      <a:endParaRPr sz="2100">
                        <a:latin typeface="Perpetua"/>
                        <a:cs typeface="Perpetua"/>
                      </a:endParaRPr>
                    </a:p>
                  </a:txBody>
                  <a:tcPr marL="0" marR="0" marT="82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73151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105"/>
                        </a:spcBef>
                      </a:pPr>
                      <a:r>
                        <a:rPr sz="2400" b="1" dirty="0">
                          <a:latin typeface="Perpetua"/>
                          <a:cs typeface="Perpetua"/>
                        </a:rPr>
                        <a:t>CLO</a:t>
                      </a:r>
                      <a:r>
                        <a:rPr sz="2400" b="1" spc="-40" dirty="0">
                          <a:latin typeface="Perpetua"/>
                          <a:cs typeface="Perpetua"/>
                        </a:rPr>
                        <a:t> </a:t>
                      </a:r>
                      <a:r>
                        <a:rPr sz="2400" b="1" dirty="0">
                          <a:latin typeface="Perpetua"/>
                          <a:cs typeface="Perpetua"/>
                        </a:rPr>
                        <a:t>-2:</a:t>
                      </a:r>
                      <a:endParaRPr sz="2400">
                        <a:latin typeface="Perpetua"/>
                        <a:cs typeface="Perpetua"/>
                      </a:endParaRPr>
                    </a:p>
                  </a:txBody>
                  <a:tcPr marL="0" marR="0" marT="1403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5"/>
                        </a:spcBef>
                        <a:tabLst>
                          <a:tab pos="835660" algn="l"/>
                          <a:tab pos="1309370" algn="l"/>
                          <a:tab pos="1945005" algn="l"/>
                          <a:tab pos="3036570" algn="l"/>
                          <a:tab pos="3548379" algn="l"/>
                          <a:tab pos="4890135" algn="l"/>
                          <a:tab pos="5431155" algn="l"/>
                          <a:tab pos="6031865" algn="l"/>
                          <a:tab pos="7197725" algn="l"/>
                        </a:tabLst>
                      </a:pPr>
                      <a:r>
                        <a:rPr sz="2100" spc="-15" dirty="0">
                          <a:latin typeface="Perpetua"/>
                          <a:cs typeface="Perpetua"/>
                        </a:rPr>
                        <a:t>Apply	</a:t>
                      </a:r>
                      <a:r>
                        <a:rPr sz="2100" dirty="0">
                          <a:latin typeface="Perpetua"/>
                          <a:cs typeface="Perpetua"/>
                        </a:rPr>
                        <a:t>the	logic	operators	</a:t>
                      </a:r>
                      <a:r>
                        <a:rPr sz="2100" spc="-5" dirty="0">
                          <a:latin typeface="Perpetua"/>
                          <a:cs typeface="Perpetua"/>
                        </a:rPr>
                        <a:t>and	expressions.	</a:t>
                      </a:r>
                      <a:r>
                        <a:rPr sz="2100" dirty="0">
                          <a:latin typeface="Perpetua"/>
                          <a:cs typeface="Perpetua"/>
                        </a:rPr>
                        <a:t>Use	</a:t>
                      </a:r>
                      <a:r>
                        <a:rPr sz="2100" spc="-5" dirty="0">
                          <a:latin typeface="Perpetua"/>
                          <a:cs typeface="Perpetua"/>
                        </a:rPr>
                        <a:t>loop	</a:t>
                      </a:r>
                      <a:r>
                        <a:rPr sz="2100" spc="5" dirty="0">
                          <a:latin typeface="Perpetua"/>
                          <a:cs typeface="Perpetua"/>
                        </a:rPr>
                        <a:t>constructs	</a:t>
                      </a:r>
                      <a:r>
                        <a:rPr sz="2100" dirty="0">
                          <a:latin typeface="Perpetua"/>
                          <a:cs typeface="Perpetua"/>
                        </a:rPr>
                        <a:t>and</a:t>
                      </a:r>
                      <a:endParaRPr sz="2100">
                        <a:latin typeface="Perpetua"/>
                        <a:cs typeface="Perpetua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100" spc="-5" dirty="0">
                          <a:latin typeface="Perpetua"/>
                          <a:cs typeface="Perpetua"/>
                        </a:rPr>
                        <a:t>recursion.</a:t>
                      </a:r>
                      <a:r>
                        <a:rPr sz="2100" spc="-55" dirty="0">
                          <a:latin typeface="Perpetua"/>
                          <a:cs typeface="Perpetua"/>
                        </a:rPr>
                        <a:t> </a:t>
                      </a:r>
                      <a:r>
                        <a:rPr sz="2100" dirty="0">
                          <a:latin typeface="Perpetua"/>
                          <a:cs typeface="Perpetua"/>
                        </a:rPr>
                        <a:t>Use</a:t>
                      </a:r>
                      <a:r>
                        <a:rPr sz="2100" spc="-10" dirty="0">
                          <a:latin typeface="Perpetua"/>
                          <a:cs typeface="Perpetua"/>
                        </a:rPr>
                        <a:t> </a:t>
                      </a:r>
                      <a:r>
                        <a:rPr sz="2100" spc="-15" dirty="0">
                          <a:latin typeface="Perpetua"/>
                          <a:cs typeface="Perpetua"/>
                        </a:rPr>
                        <a:t>array</a:t>
                      </a:r>
                      <a:r>
                        <a:rPr sz="2100" spc="10" dirty="0">
                          <a:latin typeface="Perpetua"/>
                          <a:cs typeface="Perpetua"/>
                        </a:rPr>
                        <a:t> </a:t>
                      </a:r>
                      <a:r>
                        <a:rPr sz="2100" spc="-5" dirty="0">
                          <a:latin typeface="Perpetua"/>
                          <a:cs typeface="Perpetua"/>
                        </a:rPr>
                        <a:t>to</a:t>
                      </a:r>
                      <a:r>
                        <a:rPr sz="2100" dirty="0">
                          <a:latin typeface="Perpetua"/>
                          <a:cs typeface="Perpetua"/>
                        </a:rPr>
                        <a:t> </a:t>
                      </a:r>
                      <a:r>
                        <a:rPr sz="2100" spc="-10" dirty="0">
                          <a:latin typeface="Perpetua"/>
                          <a:cs typeface="Perpetua"/>
                        </a:rPr>
                        <a:t>store</a:t>
                      </a:r>
                      <a:r>
                        <a:rPr sz="2100" spc="20" dirty="0">
                          <a:latin typeface="Perpetua"/>
                          <a:cs typeface="Perpetua"/>
                        </a:rPr>
                        <a:t> </a:t>
                      </a:r>
                      <a:r>
                        <a:rPr sz="2100" spc="-5" dirty="0">
                          <a:latin typeface="Perpetua"/>
                          <a:cs typeface="Perpetua"/>
                        </a:rPr>
                        <a:t>and</a:t>
                      </a:r>
                      <a:r>
                        <a:rPr sz="2100" spc="-10" dirty="0">
                          <a:latin typeface="Perpetua"/>
                          <a:cs typeface="Perpetua"/>
                        </a:rPr>
                        <a:t> retrieve</a:t>
                      </a:r>
                      <a:r>
                        <a:rPr sz="2100" spc="10" dirty="0">
                          <a:latin typeface="Perpetua"/>
                          <a:cs typeface="Perpetua"/>
                        </a:rPr>
                        <a:t> </a:t>
                      </a:r>
                      <a:r>
                        <a:rPr sz="2100" spc="-10" dirty="0">
                          <a:latin typeface="Perpetua"/>
                          <a:cs typeface="Perpetua"/>
                        </a:rPr>
                        <a:t>data</a:t>
                      </a:r>
                      <a:endParaRPr sz="2100">
                        <a:latin typeface="Perpetua"/>
                        <a:cs typeface="Perpetua"/>
                      </a:endParaRPr>
                    </a:p>
                  </a:txBody>
                  <a:tcPr marL="0" marR="0" marT="82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73151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110"/>
                        </a:spcBef>
                      </a:pPr>
                      <a:r>
                        <a:rPr sz="2400" b="1" dirty="0">
                          <a:latin typeface="Perpetua"/>
                          <a:cs typeface="Perpetua"/>
                        </a:rPr>
                        <a:t>CLO</a:t>
                      </a:r>
                      <a:r>
                        <a:rPr sz="2400" b="1" spc="-40" dirty="0">
                          <a:latin typeface="Perpetua"/>
                          <a:cs typeface="Perpetua"/>
                        </a:rPr>
                        <a:t> </a:t>
                      </a:r>
                      <a:r>
                        <a:rPr sz="2400" b="1" dirty="0">
                          <a:latin typeface="Perpetua"/>
                          <a:cs typeface="Perpetua"/>
                        </a:rPr>
                        <a:t>-3:</a:t>
                      </a:r>
                      <a:endParaRPr sz="2400">
                        <a:latin typeface="Perpetua"/>
                        <a:cs typeface="Perpetua"/>
                      </a:endParaRPr>
                    </a:p>
                  </a:txBody>
                  <a:tcPr marL="0" marR="0" marT="1409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1440" marR="8191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2100" spc="-10" dirty="0">
                          <a:latin typeface="Perpetua"/>
                          <a:cs typeface="Perpetua"/>
                        </a:rPr>
                        <a:t>Analyze</a:t>
                      </a:r>
                      <a:r>
                        <a:rPr sz="2100" spc="210" dirty="0">
                          <a:latin typeface="Perpetua"/>
                          <a:cs typeface="Perpetua"/>
                        </a:rPr>
                        <a:t> </a:t>
                      </a:r>
                      <a:r>
                        <a:rPr sz="2100" dirty="0">
                          <a:latin typeface="Perpetua"/>
                          <a:cs typeface="Perpetua"/>
                        </a:rPr>
                        <a:t>programs</a:t>
                      </a:r>
                      <a:r>
                        <a:rPr sz="2100" spc="220" dirty="0">
                          <a:latin typeface="Perpetua"/>
                          <a:cs typeface="Perpetua"/>
                        </a:rPr>
                        <a:t> </a:t>
                      </a:r>
                      <a:r>
                        <a:rPr sz="2100" spc="-5" dirty="0">
                          <a:latin typeface="Perpetua"/>
                          <a:cs typeface="Perpetua"/>
                        </a:rPr>
                        <a:t>that</a:t>
                      </a:r>
                      <a:r>
                        <a:rPr sz="2100" spc="220" dirty="0">
                          <a:latin typeface="Perpetua"/>
                          <a:cs typeface="Perpetua"/>
                        </a:rPr>
                        <a:t> </a:t>
                      </a:r>
                      <a:r>
                        <a:rPr sz="2100" dirty="0">
                          <a:latin typeface="Perpetua"/>
                          <a:cs typeface="Perpetua"/>
                        </a:rPr>
                        <a:t>need</a:t>
                      </a:r>
                      <a:r>
                        <a:rPr sz="2100" spc="220" dirty="0">
                          <a:latin typeface="Perpetua"/>
                          <a:cs typeface="Perpetua"/>
                        </a:rPr>
                        <a:t> </a:t>
                      </a:r>
                      <a:r>
                        <a:rPr sz="2100" dirty="0">
                          <a:latin typeface="Perpetua"/>
                          <a:cs typeface="Perpetua"/>
                        </a:rPr>
                        <a:t>storage</a:t>
                      </a:r>
                      <a:r>
                        <a:rPr sz="2100" spc="210" dirty="0">
                          <a:latin typeface="Perpetua"/>
                          <a:cs typeface="Perpetua"/>
                        </a:rPr>
                        <a:t> </a:t>
                      </a:r>
                      <a:r>
                        <a:rPr sz="2100" spc="-5" dirty="0">
                          <a:latin typeface="Perpetua"/>
                          <a:cs typeface="Perpetua"/>
                        </a:rPr>
                        <a:t>and</a:t>
                      </a:r>
                      <a:r>
                        <a:rPr sz="2100" spc="220" dirty="0">
                          <a:latin typeface="Perpetua"/>
                          <a:cs typeface="Perpetua"/>
                        </a:rPr>
                        <a:t> </a:t>
                      </a:r>
                      <a:r>
                        <a:rPr sz="2100" spc="10" dirty="0">
                          <a:latin typeface="Perpetua"/>
                          <a:cs typeface="Perpetua"/>
                        </a:rPr>
                        <a:t>form</a:t>
                      </a:r>
                      <a:r>
                        <a:rPr sz="2100" spc="225" dirty="0">
                          <a:latin typeface="Perpetua"/>
                          <a:cs typeface="Perpetua"/>
                        </a:rPr>
                        <a:t> </a:t>
                      </a:r>
                      <a:r>
                        <a:rPr sz="2100" dirty="0">
                          <a:latin typeface="Perpetua"/>
                          <a:cs typeface="Perpetua"/>
                        </a:rPr>
                        <a:t>single</a:t>
                      </a:r>
                      <a:r>
                        <a:rPr sz="2100" spc="210" dirty="0">
                          <a:latin typeface="Perpetua"/>
                          <a:cs typeface="Perpetua"/>
                        </a:rPr>
                        <a:t> </a:t>
                      </a:r>
                      <a:r>
                        <a:rPr sz="2100" spc="-5" dirty="0">
                          <a:latin typeface="Perpetua"/>
                          <a:cs typeface="Perpetua"/>
                        </a:rPr>
                        <a:t>and</a:t>
                      </a:r>
                      <a:r>
                        <a:rPr sz="2100" spc="220" dirty="0">
                          <a:latin typeface="Perpetua"/>
                          <a:cs typeface="Perpetua"/>
                        </a:rPr>
                        <a:t> </a:t>
                      </a:r>
                      <a:r>
                        <a:rPr sz="2100" spc="-5" dirty="0">
                          <a:latin typeface="Perpetua"/>
                          <a:cs typeface="Perpetua"/>
                        </a:rPr>
                        <a:t>multi-dimensional </a:t>
                      </a:r>
                      <a:r>
                        <a:rPr sz="2100" spc="-459" dirty="0">
                          <a:latin typeface="Perpetua"/>
                          <a:cs typeface="Perpetua"/>
                        </a:rPr>
                        <a:t> </a:t>
                      </a:r>
                      <a:r>
                        <a:rPr sz="2100" spc="-15" dirty="0">
                          <a:latin typeface="Perpetua"/>
                          <a:cs typeface="Perpetua"/>
                        </a:rPr>
                        <a:t>arrays.</a:t>
                      </a:r>
                      <a:r>
                        <a:rPr sz="2100" spc="-95" dirty="0">
                          <a:latin typeface="Perpetua"/>
                          <a:cs typeface="Perpetua"/>
                        </a:rPr>
                        <a:t> </a:t>
                      </a:r>
                      <a:r>
                        <a:rPr sz="2100" dirty="0">
                          <a:latin typeface="Perpetua"/>
                          <a:cs typeface="Perpetua"/>
                        </a:rPr>
                        <a:t>Use</a:t>
                      </a:r>
                      <a:r>
                        <a:rPr sz="2100" spc="5" dirty="0">
                          <a:latin typeface="Perpetua"/>
                          <a:cs typeface="Perpetua"/>
                        </a:rPr>
                        <a:t> </a:t>
                      </a:r>
                      <a:r>
                        <a:rPr sz="2100" spc="-10" dirty="0">
                          <a:latin typeface="Perpetua"/>
                          <a:cs typeface="Perpetua"/>
                        </a:rPr>
                        <a:t>preprocessor</a:t>
                      </a:r>
                      <a:r>
                        <a:rPr sz="2100" spc="40" dirty="0">
                          <a:latin typeface="Perpetua"/>
                          <a:cs typeface="Perpetua"/>
                        </a:rPr>
                        <a:t> </a:t>
                      </a:r>
                      <a:r>
                        <a:rPr sz="2100" dirty="0">
                          <a:latin typeface="Perpetua"/>
                          <a:cs typeface="Perpetua"/>
                        </a:rPr>
                        <a:t>constructs</a:t>
                      </a:r>
                      <a:r>
                        <a:rPr sz="2100" spc="45" dirty="0">
                          <a:latin typeface="Perpetua"/>
                          <a:cs typeface="Perpetua"/>
                        </a:rPr>
                        <a:t> </a:t>
                      </a:r>
                      <a:r>
                        <a:rPr sz="2100" spc="-5" dirty="0">
                          <a:latin typeface="Perpetua"/>
                          <a:cs typeface="Perpetua"/>
                        </a:rPr>
                        <a:t>in</a:t>
                      </a:r>
                      <a:r>
                        <a:rPr sz="2100" spc="-10" dirty="0">
                          <a:latin typeface="Perpetua"/>
                          <a:cs typeface="Perpetua"/>
                        </a:rPr>
                        <a:t> </a:t>
                      </a:r>
                      <a:r>
                        <a:rPr sz="2100" dirty="0">
                          <a:latin typeface="Perpetua"/>
                          <a:cs typeface="Perpetua"/>
                        </a:rPr>
                        <a:t>C</a:t>
                      </a:r>
                      <a:endParaRPr sz="2100">
                        <a:latin typeface="Perpetua"/>
                        <a:cs typeface="Perpetua"/>
                      </a:endParaRPr>
                    </a:p>
                  </a:txBody>
                  <a:tcPr marL="0" marR="0" marT="82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731647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110"/>
                        </a:spcBef>
                      </a:pPr>
                      <a:r>
                        <a:rPr sz="2400" b="1" dirty="0">
                          <a:latin typeface="Perpetua"/>
                          <a:cs typeface="Perpetua"/>
                        </a:rPr>
                        <a:t>CLO</a:t>
                      </a:r>
                      <a:r>
                        <a:rPr sz="2400" b="1" spc="-45" dirty="0">
                          <a:latin typeface="Perpetua"/>
                          <a:cs typeface="Perpetua"/>
                        </a:rPr>
                        <a:t> </a:t>
                      </a:r>
                      <a:r>
                        <a:rPr sz="2400" b="1" dirty="0">
                          <a:latin typeface="Perpetua"/>
                          <a:cs typeface="Perpetua"/>
                        </a:rPr>
                        <a:t>-4:</a:t>
                      </a:r>
                      <a:endParaRPr sz="2400">
                        <a:latin typeface="Perpetua"/>
                        <a:cs typeface="Perpetua"/>
                      </a:endParaRPr>
                    </a:p>
                  </a:txBody>
                  <a:tcPr marL="0" marR="0" marT="1409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1440" marR="7175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2100" spc="-10" dirty="0">
                          <a:latin typeface="Perpetua"/>
                          <a:cs typeface="Perpetua"/>
                        </a:rPr>
                        <a:t>Create</a:t>
                      </a:r>
                      <a:r>
                        <a:rPr sz="2100" spc="120" dirty="0">
                          <a:latin typeface="Perpetua"/>
                          <a:cs typeface="Perpetua"/>
                        </a:rPr>
                        <a:t> </a:t>
                      </a:r>
                      <a:r>
                        <a:rPr sz="2100" dirty="0">
                          <a:latin typeface="Perpetua"/>
                          <a:cs typeface="Perpetua"/>
                        </a:rPr>
                        <a:t>user</a:t>
                      </a:r>
                      <a:r>
                        <a:rPr sz="2100" spc="125" dirty="0">
                          <a:latin typeface="Perpetua"/>
                          <a:cs typeface="Perpetua"/>
                        </a:rPr>
                        <a:t> </a:t>
                      </a:r>
                      <a:r>
                        <a:rPr sz="2100" dirty="0">
                          <a:latin typeface="Perpetua"/>
                          <a:cs typeface="Perpetua"/>
                        </a:rPr>
                        <a:t>defined</a:t>
                      </a:r>
                      <a:r>
                        <a:rPr sz="2100" spc="125" dirty="0">
                          <a:latin typeface="Perpetua"/>
                          <a:cs typeface="Perpetua"/>
                        </a:rPr>
                        <a:t> </a:t>
                      </a:r>
                      <a:r>
                        <a:rPr sz="2100" spc="-5" dirty="0">
                          <a:latin typeface="Perpetua"/>
                          <a:cs typeface="Perpetua"/>
                        </a:rPr>
                        <a:t>functions</a:t>
                      </a:r>
                      <a:r>
                        <a:rPr sz="2100" spc="155" dirty="0">
                          <a:latin typeface="Perpetua"/>
                          <a:cs typeface="Perpetua"/>
                        </a:rPr>
                        <a:t> </a:t>
                      </a:r>
                      <a:r>
                        <a:rPr sz="2100" dirty="0">
                          <a:latin typeface="Perpetua"/>
                          <a:cs typeface="Perpetua"/>
                        </a:rPr>
                        <a:t>for</a:t>
                      </a:r>
                      <a:r>
                        <a:rPr sz="2100" spc="125" dirty="0">
                          <a:latin typeface="Perpetua"/>
                          <a:cs typeface="Perpetua"/>
                        </a:rPr>
                        <a:t> </a:t>
                      </a:r>
                      <a:r>
                        <a:rPr sz="2100" spc="-5" dirty="0">
                          <a:latin typeface="Perpetua"/>
                          <a:cs typeface="Perpetua"/>
                        </a:rPr>
                        <a:t>mathematical</a:t>
                      </a:r>
                      <a:r>
                        <a:rPr sz="2100" spc="130" dirty="0">
                          <a:latin typeface="Perpetua"/>
                          <a:cs typeface="Perpetua"/>
                        </a:rPr>
                        <a:t> </a:t>
                      </a:r>
                      <a:r>
                        <a:rPr sz="2100" spc="-5" dirty="0">
                          <a:latin typeface="Perpetua"/>
                          <a:cs typeface="Perpetua"/>
                        </a:rPr>
                        <a:t>and</a:t>
                      </a:r>
                      <a:r>
                        <a:rPr sz="2100" spc="130" dirty="0">
                          <a:latin typeface="Perpetua"/>
                          <a:cs typeface="Perpetua"/>
                        </a:rPr>
                        <a:t> </a:t>
                      </a:r>
                      <a:r>
                        <a:rPr sz="2100" dirty="0">
                          <a:latin typeface="Perpetua"/>
                          <a:cs typeface="Perpetua"/>
                        </a:rPr>
                        <a:t>other</a:t>
                      </a:r>
                      <a:r>
                        <a:rPr sz="2100" spc="125" dirty="0">
                          <a:latin typeface="Perpetua"/>
                          <a:cs typeface="Perpetua"/>
                        </a:rPr>
                        <a:t> </a:t>
                      </a:r>
                      <a:r>
                        <a:rPr sz="2100" dirty="0">
                          <a:latin typeface="Perpetua"/>
                          <a:cs typeface="Perpetua"/>
                        </a:rPr>
                        <a:t>logical</a:t>
                      </a:r>
                      <a:r>
                        <a:rPr sz="2100" spc="130" dirty="0">
                          <a:latin typeface="Perpetua"/>
                          <a:cs typeface="Perpetua"/>
                        </a:rPr>
                        <a:t> </a:t>
                      </a:r>
                      <a:r>
                        <a:rPr sz="2100" spc="-10" dirty="0">
                          <a:latin typeface="Perpetua"/>
                          <a:cs typeface="Perpetua"/>
                        </a:rPr>
                        <a:t>operations. </a:t>
                      </a:r>
                      <a:r>
                        <a:rPr sz="2100" spc="-455" dirty="0">
                          <a:latin typeface="Perpetua"/>
                          <a:cs typeface="Perpetua"/>
                        </a:rPr>
                        <a:t> </a:t>
                      </a:r>
                      <a:r>
                        <a:rPr sz="2100" dirty="0">
                          <a:latin typeface="Perpetua"/>
                          <a:cs typeface="Perpetua"/>
                        </a:rPr>
                        <a:t>Use</a:t>
                      </a:r>
                      <a:r>
                        <a:rPr sz="2100" spc="-15" dirty="0">
                          <a:latin typeface="Perpetua"/>
                          <a:cs typeface="Perpetua"/>
                        </a:rPr>
                        <a:t> </a:t>
                      </a:r>
                      <a:r>
                        <a:rPr sz="2100" spc="-5" dirty="0">
                          <a:latin typeface="Perpetua"/>
                          <a:cs typeface="Perpetua"/>
                        </a:rPr>
                        <a:t>pointer</a:t>
                      </a:r>
                      <a:r>
                        <a:rPr sz="2100" spc="5" dirty="0">
                          <a:latin typeface="Perpetua"/>
                          <a:cs typeface="Perpetua"/>
                        </a:rPr>
                        <a:t> </a:t>
                      </a:r>
                      <a:r>
                        <a:rPr sz="2100" spc="-5" dirty="0">
                          <a:latin typeface="Perpetua"/>
                          <a:cs typeface="Perpetua"/>
                        </a:rPr>
                        <a:t>to</a:t>
                      </a:r>
                      <a:r>
                        <a:rPr sz="2100" spc="5" dirty="0">
                          <a:latin typeface="Perpetua"/>
                          <a:cs typeface="Perpetua"/>
                        </a:rPr>
                        <a:t> </a:t>
                      </a:r>
                      <a:r>
                        <a:rPr sz="2100" spc="-10" dirty="0">
                          <a:latin typeface="Perpetua"/>
                          <a:cs typeface="Perpetua"/>
                        </a:rPr>
                        <a:t>address</a:t>
                      </a:r>
                      <a:r>
                        <a:rPr sz="2100" spc="25" dirty="0">
                          <a:latin typeface="Perpetua"/>
                          <a:cs typeface="Perpetua"/>
                        </a:rPr>
                        <a:t> </a:t>
                      </a:r>
                      <a:r>
                        <a:rPr sz="2100" dirty="0">
                          <a:latin typeface="Perpetua"/>
                          <a:cs typeface="Perpetua"/>
                        </a:rPr>
                        <a:t>memory </a:t>
                      </a:r>
                      <a:r>
                        <a:rPr sz="2100" spc="-5" dirty="0">
                          <a:latin typeface="Perpetua"/>
                          <a:cs typeface="Perpetua"/>
                        </a:rPr>
                        <a:t>and</a:t>
                      </a:r>
                      <a:r>
                        <a:rPr sz="2100" spc="5" dirty="0">
                          <a:latin typeface="Perpetua"/>
                          <a:cs typeface="Perpetua"/>
                        </a:rPr>
                        <a:t> </a:t>
                      </a:r>
                      <a:r>
                        <a:rPr sz="2100" spc="-10" dirty="0">
                          <a:latin typeface="Perpetua"/>
                          <a:cs typeface="Perpetua"/>
                        </a:rPr>
                        <a:t>data</a:t>
                      </a:r>
                      <a:endParaRPr sz="2100">
                        <a:latin typeface="Perpetua"/>
                        <a:cs typeface="Perpetua"/>
                      </a:endParaRPr>
                    </a:p>
                  </a:txBody>
                  <a:tcPr marL="0" marR="0" marT="82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731532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110"/>
                        </a:spcBef>
                      </a:pPr>
                      <a:r>
                        <a:rPr sz="2400" b="1" dirty="0">
                          <a:latin typeface="Perpetua"/>
                          <a:cs typeface="Perpetua"/>
                        </a:rPr>
                        <a:t>CLO</a:t>
                      </a:r>
                      <a:r>
                        <a:rPr sz="2400" b="1" spc="-40" dirty="0">
                          <a:latin typeface="Perpetua"/>
                          <a:cs typeface="Perpetua"/>
                        </a:rPr>
                        <a:t> </a:t>
                      </a:r>
                      <a:r>
                        <a:rPr sz="2400" b="1" dirty="0">
                          <a:latin typeface="Perpetua"/>
                          <a:cs typeface="Perpetua"/>
                        </a:rPr>
                        <a:t>-5:</a:t>
                      </a:r>
                      <a:endParaRPr sz="2400">
                        <a:latin typeface="Perpetua"/>
                        <a:cs typeface="Perpetua"/>
                      </a:endParaRPr>
                    </a:p>
                  </a:txBody>
                  <a:tcPr marL="0" marR="0" marT="1409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1440" marR="8572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2100" spc="-10" dirty="0">
                          <a:latin typeface="Perpetua"/>
                          <a:cs typeface="Perpetua"/>
                        </a:rPr>
                        <a:t>Create</a:t>
                      </a:r>
                      <a:r>
                        <a:rPr sz="2100" spc="135" dirty="0">
                          <a:latin typeface="Perpetua"/>
                          <a:cs typeface="Perpetua"/>
                        </a:rPr>
                        <a:t> </a:t>
                      </a:r>
                      <a:r>
                        <a:rPr sz="2100" dirty="0">
                          <a:latin typeface="Perpetua"/>
                          <a:cs typeface="Perpetua"/>
                        </a:rPr>
                        <a:t>structures</a:t>
                      </a:r>
                      <a:r>
                        <a:rPr sz="2100" spc="150" dirty="0">
                          <a:latin typeface="Perpetua"/>
                          <a:cs typeface="Perpetua"/>
                        </a:rPr>
                        <a:t> </a:t>
                      </a:r>
                      <a:r>
                        <a:rPr sz="2100" spc="-5" dirty="0">
                          <a:latin typeface="Perpetua"/>
                          <a:cs typeface="Perpetua"/>
                        </a:rPr>
                        <a:t>and</a:t>
                      </a:r>
                      <a:r>
                        <a:rPr sz="2100" spc="150" dirty="0">
                          <a:latin typeface="Perpetua"/>
                          <a:cs typeface="Perpetua"/>
                        </a:rPr>
                        <a:t> </a:t>
                      </a:r>
                      <a:r>
                        <a:rPr sz="2100" spc="-5" dirty="0">
                          <a:latin typeface="Perpetua"/>
                          <a:cs typeface="Perpetua"/>
                        </a:rPr>
                        <a:t>unions</a:t>
                      </a:r>
                      <a:r>
                        <a:rPr sz="2100" spc="160" dirty="0">
                          <a:latin typeface="Perpetua"/>
                          <a:cs typeface="Perpetua"/>
                        </a:rPr>
                        <a:t> </a:t>
                      </a:r>
                      <a:r>
                        <a:rPr sz="2100" spc="5" dirty="0">
                          <a:latin typeface="Perpetua"/>
                          <a:cs typeface="Perpetua"/>
                        </a:rPr>
                        <a:t>to</a:t>
                      </a:r>
                      <a:r>
                        <a:rPr sz="2100" spc="150" dirty="0">
                          <a:latin typeface="Perpetua"/>
                          <a:cs typeface="Perpetua"/>
                        </a:rPr>
                        <a:t> </a:t>
                      </a:r>
                      <a:r>
                        <a:rPr sz="2100" spc="-10" dirty="0">
                          <a:latin typeface="Perpetua"/>
                          <a:cs typeface="Perpetua"/>
                        </a:rPr>
                        <a:t>represent</a:t>
                      </a:r>
                      <a:r>
                        <a:rPr sz="2100" spc="150" dirty="0">
                          <a:latin typeface="Perpetua"/>
                          <a:cs typeface="Perpetua"/>
                        </a:rPr>
                        <a:t> </a:t>
                      </a:r>
                      <a:r>
                        <a:rPr sz="2100" spc="-10" dirty="0">
                          <a:latin typeface="Perpetua"/>
                          <a:cs typeface="Perpetua"/>
                        </a:rPr>
                        <a:t>data</a:t>
                      </a:r>
                      <a:r>
                        <a:rPr sz="2100" spc="145" dirty="0">
                          <a:latin typeface="Perpetua"/>
                          <a:cs typeface="Perpetua"/>
                        </a:rPr>
                        <a:t> </a:t>
                      </a:r>
                      <a:r>
                        <a:rPr sz="2100" dirty="0">
                          <a:latin typeface="Perpetua"/>
                          <a:cs typeface="Perpetua"/>
                        </a:rPr>
                        <a:t>constructs.</a:t>
                      </a:r>
                      <a:r>
                        <a:rPr sz="2100" spc="60" dirty="0">
                          <a:latin typeface="Perpetua"/>
                          <a:cs typeface="Perpetua"/>
                        </a:rPr>
                        <a:t> </a:t>
                      </a:r>
                      <a:r>
                        <a:rPr sz="2100" dirty="0">
                          <a:latin typeface="Perpetua"/>
                          <a:cs typeface="Perpetua"/>
                        </a:rPr>
                        <a:t>Use</a:t>
                      </a:r>
                      <a:r>
                        <a:rPr sz="2100" spc="160" dirty="0">
                          <a:latin typeface="Perpetua"/>
                          <a:cs typeface="Perpetua"/>
                        </a:rPr>
                        <a:t> </a:t>
                      </a:r>
                      <a:r>
                        <a:rPr sz="2100" spc="-5" dirty="0">
                          <a:latin typeface="Perpetua"/>
                          <a:cs typeface="Perpetua"/>
                        </a:rPr>
                        <a:t>files</a:t>
                      </a:r>
                      <a:r>
                        <a:rPr sz="2100" spc="140" dirty="0">
                          <a:latin typeface="Perpetua"/>
                          <a:cs typeface="Perpetua"/>
                        </a:rPr>
                        <a:t> </a:t>
                      </a:r>
                      <a:r>
                        <a:rPr sz="2100" spc="-5" dirty="0">
                          <a:latin typeface="Perpetua"/>
                          <a:cs typeface="Perpetua"/>
                        </a:rPr>
                        <a:t>to</a:t>
                      </a:r>
                      <a:r>
                        <a:rPr sz="2100" spc="150" dirty="0">
                          <a:latin typeface="Perpetua"/>
                          <a:cs typeface="Perpetua"/>
                        </a:rPr>
                        <a:t> </a:t>
                      </a:r>
                      <a:r>
                        <a:rPr sz="2100" spc="-5" dirty="0">
                          <a:latin typeface="Perpetua"/>
                          <a:cs typeface="Perpetua"/>
                        </a:rPr>
                        <a:t>store </a:t>
                      </a:r>
                      <a:r>
                        <a:rPr sz="2100" spc="-455" dirty="0">
                          <a:latin typeface="Perpetua"/>
                          <a:cs typeface="Perpetua"/>
                        </a:rPr>
                        <a:t> </a:t>
                      </a:r>
                      <a:r>
                        <a:rPr sz="2100" spc="-5" dirty="0">
                          <a:latin typeface="Perpetua"/>
                          <a:cs typeface="Perpetua"/>
                        </a:rPr>
                        <a:t>and</a:t>
                      </a:r>
                      <a:r>
                        <a:rPr sz="2100" dirty="0">
                          <a:latin typeface="Perpetua"/>
                          <a:cs typeface="Perpetua"/>
                        </a:rPr>
                        <a:t> </a:t>
                      </a:r>
                      <a:r>
                        <a:rPr sz="2100" spc="-15" dirty="0">
                          <a:latin typeface="Perpetua"/>
                          <a:cs typeface="Perpetua"/>
                        </a:rPr>
                        <a:t>retrieve</a:t>
                      </a:r>
                      <a:r>
                        <a:rPr sz="2100" spc="10" dirty="0">
                          <a:latin typeface="Perpetua"/>
                          <a:cs typeface="Perpetua"/>
                        </a:rPr>
                        <a:t> </a:t>
                      </a:r>
                      <a:r>
                        <a:rPr sz="2100" spc="-10" dirty="0">
                          <a:latin typeface="Perpetua"/>
                          <a:cs typeface="Perpetua"/>
                        </a:rPr>
                        <a:t>data</a:t>
                      </a:r>
                      <a:endParaRPr sz="2100">
                        <a:latin typeface="Perpetua"/>
                        <a:cs typeface="Perpetua"/>
                      </a:endParaRPr>
                    </a:p>
                  </a:txBody>
                  <a:tcPr marL="0" marR="0" marT="82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73157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sz="2400" b="1" dirty="0">
                          <a:latin typeface="Perpetua"/>
                          <a:cs typeface="Perpetua"/>
                        </a:rPr>
                        <a:t>CLO</a:t>
                      </a:r>
                      <a:r>
                        <a:rPr sz="2400" b="1" spc="-40" dirty="0">
                          <a:latin typeface="Perpetua"/>
                          <a:cs typeface="Perpetua"/>
                        </a:rPr>
                        <a:t> </a:t>
                      </a:r>
                      <a:r>
                        <a:rPr sz="2400" b="1" dirty="0">
                          <a:latin typeface="Perpetua"/>
                          <a:cs typeface="Perpetua"/>
                        </a:rPr>
                        <a:t>-6:</a:t>
                      </a:r>
                      <a:endParaRPr sz="2400">
                        <a:latin typeface="Perpetua"/>
                        <a:cs typeface="Perpetua"/>
                      </a:endParaRPr>
                    </a:p>
                  </a:txBody>
                  <a:tcPr marL="0" marR="0" marT="1416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1440" marR="85090">
                        <a:lnSpc>
                          <a:spcPct val="100000"/>
                        </a:lnSpc>
                        <a:spcBef>
                          <a:spcPts val="70"/>
                        </a:spcBef>
                        <a:tabLst>
                          <a:tab pos="819785" algn="l"/>
                          <a:tab pos="2292350" algn="l"/>
                          <a:tab pos="3290570" algn="l"/>
                          <a:tab pos="3646170" algn="l"/>
                          <a:tab pos="4286250" algn="l"/>
                          <a:tab pos="5400675" algn="l"/>
                          <a:tab pos="6116955" algn="l"/>
                          <a:tab pos="6810375" algn="l"/>
                          <a:tab pos="7375525" algn="l"/>
                        </a:tabLst>
                      </a:pPr>
                      <a:r>
                        <a:rPr sz="2100" spc="-5" dirty="0">
                          <a:latin typeface="Perpetua"/>
                          <a:cs typeface="Perpetua"/>
                        </a:rPr>
                        <a:t>App</a:t>
                      </a:r>
                      <a:r>
                        <a:rPr sz="2100" spc="-45" dirty="0">
                          <a:latin typeface="Perpetua"/>
                          <a:cs typeface="Perpetua"/>
                        </a:rPr>
                        <a:t>l</a:t>
                      </a:r>
                      <a:r>
                        <a:rPr sz="2100" dirty="0">
                          <a:latin typeface="Perpetua"/>
                          <a:cs typeface="Perpetua"/>
                        </a:rPr>
                        <a:t>y	p</a:t>
                      </a:r>
                      <a:r>
                        <a:rPr sz="2100" spc="-30" dirty="0">
                          <a:latin typeface="Perpetua"/>
                          <a:cs typeface="Perpetua"/>
                        </a:rPr>
                        <a:t>r</a:t>
                      </a:r>
                      <a:r>
                        <a:rPr sz="2100" dirty="0">
                          <a:latin typeface="Perpetua"/>
                          <a:cs typeface="Perpetua"/>
                        </a:rPr>
                        <a:t>o</a:t>
                      </a:r>
                      <a:r>
                        <a:rPr sz="2100" spc="40" dirty="0">
                          <a:latin typeface="Perpetua"/>
                          <a:cs typeface="Perpetua"/>
                        </a:rPr>
                        <a:t>g</a:t>
                      </a:r>
                      <a:r>
                        <a:rPr sz="2100" spc="-5" dirty="0">
                          <a:latin typeface="Perpetua"/>
                          <a:cs typeface="Perpetua"/>
                        </a:rPr>
                        <a:t>rammin</a:t>
                      </a:r>
                      <a:r>
                        <a:rPr sz="2100" dirty="0">
                          <a:latin typeface="Perpetua"/>
                          <a:cs typeface="Perpetua"/>
                        </a:rPr>
                        <a:t>g	concepts	</a:t>
                      </a:r>
                      <a:r>
                        <a:rPr sz="2100" spc="-5" dirty="0">
                          <a:latin typeface="Perpetua"/>
                          <a:cs typeface="Perpetua"/>
                        </a:rPr>
                        <a:t>t</a:t>
                      </a:r>
                      <a:r>
                        <a:rPr sz="2100" dirty="0">
                          <a:latin typeface="Perpetua"/>
                          <a:cs typeface="Perpetua"/>
                        </a:rPr>
                        <a:t>o	sol</a:t>
                      </a:r>
                      <a:r>
                        <a:rPr sz="2100" spc="-40" dirty="0">
                          <a:latin typeface="Perpetua"/>
                          <a:cs typeface="Perpetua"/>
                        </a:rPr>
                        <a:t>v</a:t>
                      </a:r>
                      <a:r>
                        <a:rPr sz="2100" dirty="0">
                          <a:latin typeface="Perpetua"/>
                          <a:cs typeface="Perpetua"/>
                        </a:rPr>
                        <a:t>e	p</a:t>
                      </a:r>
                      <a:r>
                        <a:rPr sz="2100" spc="-30" dirty="0">
                          <a:latin typeface="Perpetua"/>
                          <a:cs typeface="Perpetua"/>
                        </a:rPr>
                        <a:t>r</a:t>
                      </a:r>
                      <a:r>
                        <a:rPr sz="2100" spc="5" dirty="0">
                          <a:latin typeface="Perpetua"/>
                          <a:cs typeface="Perpetua"/>
                        </a:rPr>
                        <a:t>o</a:t>
                      </a:r>
                      <a:r>
                        <a:rPr sz="2100" spc="-40" dirty="0">
                          <a:latin typeface="Perpetua"/>
                          <a:cs typeface="Perpetua"/>
                        </a:rPr>
                        <a:t>b</a:t>
                      </a:r>
                      <a:r>
                        <a:rPr sz="2100" spc="-5" dirty="0">
                          <a:latin typeface="Perpetua"/>
                          <a:cs typeface="Perpetua"/>
                        </a:rPr>
                        <a:t>lem</a:t>
                      </a:r>
                      <a:r>
                        <a:rPr sz="2100" spc="-35" dirty="0">
                          <a:latin typeface="Perpetua"/>
                          <a:cs typeface="Perpetua"/>
                        </a:rPr>
                        <a:t>s</a:t>
                      </a:r>
                      <a:r>
                        <a:rPr sz="2100" dirty="0">
                          <a:latin typeface="Perpetua"/>
                          <a:cs typeface="Perpetua"/>
                        </a:rPr>
                        <a:t>.	Lea</a:t>
                      </a:r>
                      <a:r>
                        <a:rPr sz="2100" spc="50" dirty="0">
                          <a:latin typeface="Perpetua"/>
                          <a:cs typeface="Perpetua"/>
                        </a:rPr>
                        <a:t>r</a:t>
                      </a:r>
                      <a:r>
                        <a:rPr sz="2100" dirty="0">
                          <a:latin typeface="Perpetua"/>
                          <a:cs typeface="Perpetua"/>
                        </a:rPr>
                        <a:t>n	</a:t>
                      </a:r>
                      <a:r>
                        <a:rPr sz="2100" spc="-5" dirty="0">
                          <a:latin typeface="Perpetua"/>
                          <a:cs typeface="Perpetua"/>
                        </a:rPr>
                        <a:t>abo</a:t>
                      </a:r>
                      <a:r>
                        <a:rPr sz="2100" spc="-10" dirty="0">
                          <a:latin typeface="Perpetua"/>
                          <a:cs typeface="Perpetua"/>
                        </a:rPr>
                        <a:t>u</a:t>
                      </a:r>
                      <a:r>
                        <a:rPr sz="2100" dirty="0">
                          <a:latin typeface="Perpetua"/>
                          <a:cs typeface="Perpetua"/>
                        </a:rPr>
                        <a:t>t	h</a:t>
                      </a:r>
                      <a:r>
                        <a:rPr sz="2100" spc="-60" dirty="0">
                          <a:latin typeface="Perpetua"/>
                          <a:cs typeface="Perpetua"/>
                        </a:rPr>
                        <a:t>o</a:t>
                      </a:r>
                      <a:r>
                        <a:rPr sz="2100" dirty="0">
                          <a:latin typeface="Perpetua"/>
                          <a:cs typeface="Perpetua"/>
                        </a:rPr>
                        <a:t>w	C  </a:t>
                      </a:r>
                      <a:r>
                        <a:rPr sz="2100" spc="-5" dirty="0">
                          <a:latin typeface="Perpetua"/>
                          <a:cs typeface="Perpetua"/>
                        </a:rPr>
                        <a:t>programming</a:t>
                      </a:r>
                      <a:r>
                        <a:rPr sz="2100" spc="20" dirty="0">
                          <a:latin typeface="Perpetua"/>
                          <a:cs typeface="Perpetua"/>
                        </a:rPr>
                        <a:t> </a:t>
                      </a:r>
                      <a:r>
                        <a:rPr sz="2100" dirty="0">
                          <a:latin typeface="Perpetua"/>
                          <a:cs typeface="Perpetua"/>
                        </a:rPr>
                        <a:t>can </a:t>
                      </a:r>
                      <a:r>
                        <a:rPr sz="2100" spc="-5" dirty="0">
                          <a:latin typeface="Perpetua"/>
                          <a:cs typeface="Perpetua"/>
                        </a:rPr>
                        <a:t>be </a:t>
                      </a:r>
                      <a:r>
                        <a:rPr sz="2100" spc="-10" dirty="0">
                          <a:latin typeface="Perpetua"/>
                          <a:cs typeface="Perpetua"/>
                        </a:rPr>
                        <a:t>effectively</a:t>
                      </a:r>
                      <a:r>
                        <a:rPr sz="2100" spc="5" dirty="0">
                          <a:latin typeface="Perpetua"/>
                          <a:cs typeface="Perpetua"/>
                        </a:rPr>
                        <a:t> </a:t>
                      </a:r>
                      <a:r>
                        <a:rPr sz="2100" dirty="0">
                          <a:latin typeface="Perpetua"/>
                          <a:cs typeface="Perpetua"/>
                        </a:rPr>
                        <a:t>used</a:t>
                      </a:r>
                      <a:r>
                        <a:rPr sz="2100" spc="5" dirty="0">
                          <a:latin typeface="Perpetua"/>
                          <a:cs typeface="Perpetua"/>
                        </a:rPr>
                        <a:t> </a:t>
                      </a:r>
                      <a:r>
                        <a:rPr sz="2100" spc="-5" dirty="0">
                          <a:latin typeface="Perpetua"/>
                          <a:cs typeface="Perpetua"/>
                        </a:rPr>
                        <a:t>for</a:t>
                      </a:r>
                      <a:r>
                        <a:rPr sz="2100" spc="15" dirty="0">
                          <a:latin typeface="Perpetua"/>
                          <a:cs typeface="Perpetua"/>
                        </a:rPr>
                        <a:t> </a:t>
                      </a:r>
                      <a:r>
                        <a:rPr sz="2100" spc="-5" dirty="0">
                          <a:latin typeface="Perpetua"/>
                          <a:cs typeface="Perpetua"/>
                        </a:rPr>
                        <a:t>solutions</a:t>
                      </a:r>
                      <a:endParaRPr sz="2100">
                        <a:latin typeface="Perpetua"/>
                        <a:cs typeface="Perpetu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SRM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5326" y="188607"/>
            <a:ext cx="1040815" cy="106765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83540" y="549605"/>
            <a:ext cx="7807959" cy="5081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82295" algn="ctr">
              <a:lnSpc>
                <a:spcPct val="100000"/>
              </a:lnSpc>
              <a:spcBef>
                <a:spcPts val="105"/>
              </a:spcBef>
            </a:pPr>
            <a:r>
              <a:rPr sz="2600" b="1" spc="-5" dirty="0">
                <a:solidFill>
                  <a:srgbClr val="C00000"/>
                </a:solidFill>
                <a:latin typeface="Perpetua"/>
                <a:cs typeface="Perpetua"/>
              </a:rPr>
              <a:t>INS</a:t>
            </a:r>
            <a:r>
              <a:rPr sz="2600" b="1" spc="-15" dirty="0">
                <a:solidFill>
                  <a:srgbClr val="C00000"/>
                </a:solidFill>
                <a:latin typeface="Perpetua"/>
                <a:cs typeface="Perpetua"/>
              </a:rPr>
              <a:t>T</a:t>
            </a:r>
            <a:r>
              <a:rPr sz="2600" b="1" spc="-5" dirty="0">
                <a:solidFill>
                  <a:srgbClr val="C00000"/>
                </a:solidFill>
                <a:latin typeface="Perpetua"/>
                <a:cs typeface="Perpetua"/>
              </a:rPr>
              <a:t>IT</a:t>
            </a:r>
            <a:r>
              <a:rPr sz="2600" b="1" spc="-10" dirty="0">
                <a:solidFill>
                  <a:srgbClr val="C00000"/>
                </a:solidFill>
                <a:latin typeface="Perpetua"/>
                <a:cs typeface="Perpetua"/>
              </a:rPr>
              <a:t>U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TE</a:t>
            </a:r>
            <a:r>
              <a:rPr sz="2600" b="1" spc="-10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Perpetua"/>
                <a:cs typeface="Perpetua"/>
              </a:rPr>
              <a:t>O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F</a:t>
            </a:r>
            <a:r>
              <a:rPr sz="2600" b="1" spc="5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SCIENCE</a:t>
            </a:r>
            <a:r>
              <a:rPr sz="2600" b="1" spc="-140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AND</a:t>
            </a:r>
            <a:r>
              <a:rPr sz="2600" b="1" spc="-310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TECHNOLOG</a:t>
            </a:r>
            <a:r>
              <a:rPr sz="2600" b="1" spc="-285" dirty="0">
                <a:solidFill>
                  <a:srgbClr val="C00000"/>
                </a:solidFill>
                <a:latin typeface="Perpetua"/>
                <a:cs typeface="Perpetua"/>
              </a:rPr>
              <a:t>Y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,</a:t>
            </a:r>
            <a:endParaRPr sz="2600">
              <a:latin typeface="Perpetua"/>
              <a:cs typeface="Perpetua"/>
            </a:endParaRPr>
          </a:p>
          <a:p>
            <a:pPr marL="582930" algn="ctr">
              <a:lnSpc>
                <a:spcPct val="100000"/>
              </a:lnSpc>
              <a:spcBef>
                <a:spcPts val="30"/>
              </a:spcBef>
            </a:pPr>
            <a:r>
              <a:rPr sz="2400" b="1" spc="-10" dirty="0">
                <a:solidFill>
                  <a:srgbClr val="C00000"/>
                </a:solidFill>
                <a:latin typeface="Perpetua"/>
                <a:cs typeface="Perpetua"/>
              </a:rPr>
              <a:t>CHENNAI.</a:t>
            </a:r>
            <a:endParaRPr sz="2400">
              <a:latin typeface="Perpetua"/>
              <a:cs typeface="Perpetua"/>
            </a:endParaRPr>
          </a:p>
          <a:p>
            <a:pPr marL="383540" indent="-370840">
              <a:lnSpc>
                <a:spcPct val="100000"/>
              </a:lnSpc>
              <a:spcBef>
                <a:spcPts val="1705"/>
              </a:spcBef>
              <a:buAutoNum type="arabicPeriod"/>
              <a:tabLst>
                <a:tab pos="383540" algn="l"/>
              </a:tabLst>
            </a:pPr>
            <a:r>
              <a:rPr sz="2800" b="1" spc="-5" dirty="0">
                <a:solidFill>
                  <a:srgbClr val="336600"/>
                </a:solidFill>
                <a:latin typeface="Cambria"/>
                <a:cs typeface="Cambria"/>
              </a:rPr>
              <a:t>3 </a:t>
            </a:r>
            <a:r>
              <a:rPr sz="2800" b="1" spc="-10" dirty="0">
                <a:solidFill>
                  <a:srgbClr val="336600"/>
                </a:solidFill>
                <a:latin typeface="Cambria"/>
                <a:cs typeface="Cambria"/>
              </a:rPr>
              <a:t>Creating</a:t>
            </a:r>
            <a:r>
              <a:rPr sz="2800" b="1" spc="-25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spc="-5" dirty="0">
                <a:solidFill>
                  <a:srgbClr val="336600"/>
                </a:solidFill>
                <a:latin typeface="Cambria"/>
                <a:cs typeface="Cambria"/>
              </a:rPr>
              <a:t>Algorithms</a:t>
            </a:r>
            <a:r>
              <a:rPr sz="2800" b="1" spc="-10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spc="-15" dirty="0">
                <a:solidFill>
                  <a:srgbClr val="336600"/>
                </a:solidFill>
                <a:latin typeface="Cambria"/>
                <a:cs typeface="Cambria"/>
              </a:rPr>
              <a:t>Contd…</a:t>
            </a:r>
            <a:endParaRPr sz="2800">
              <a:latin typeface="Cambria"/>
              <a:cs typeface="Cambria"/>
            </a:endParaRPr>
          </a:p>
          <a:p>
            <a:pPr marL="481965" algn="ctr">
              <a:lnSpc>
                <a:spcPct val="100000"/>
              </a:lnSpc>
              <a:spcBef>
                <a:spcPts val="2300"/>
              </a:spcBef>
            </a:pPr>
            <a:r>
              <a:rPr sz="2200" b="1" i="1" spc="-10" dirty="0">
                <a:solidFill>
                  <a:srgbClr val="C00000"/>
                </a:solidFill>
                <a:latin typeface="Cambria"/>
                <a:cs typeface="Cambria"/>
              </a:rPr>
              <a:t>Example</a:t>
            </a:r>
            <a:r>
              <a:rPr sz="2200" b="1" i="1" spc="-2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b="1" i="1" spc="-5" dirty="0">
                <a:solidFill>
                  <a:srgbClr val="C00000"/>
                </a:solidFill>
                <a:latin typeface="Cambria"/>
                <a:cs typeface="Cambria"/>
              </a:rPr>
              <a:t>3</a:t>
            </a:r>
            <a:endParaRPr sz="2200">
              <a:latin typeface="Cambria"/>
              <a:cs typeface="Cambria"/>
            </a:endParaRPr>
          </a:p>
          <a:p>
            <a:pPr marL="542925" algn="ctr">
              <a:lnSpc>
                <a:spcPct val="100000"/>
              </a:lnSpc>
              <a:spcBef>
                <a:spcPts val="1320"/>
              </a:spcBef>
            </a:pPr>
            <a:r>
              <a:rPr sz="2200" b="1" spc="-30" dirty="0">
                <a:latin typeface="Cambria"/>
                <a:cs typeface="Cambria"/>
              </a:rPr>
              <a:t>Convert</a:t>
            </a:r>
            <a:r>
              <a:rPr sz="2200" b="1" spc="-10" dirty="0">
                <a:latin typeface="Cambria"/>
                <a:cs typeface="Cambria"/>
              </a:rPr>
              <a:t> </a:t>
            </a:r>
            <a:r>
              <a:rPr sz="2200" b="1" spc="-30" dirty="0">
                <a:latin typeface="Cambria"/>
                <a:cs typeface="Cambria"/>
              </a:rPr>
              <a:t>Temperature</a:t>
            </a:r>
            <a:r>
              <a:rPr sz="2200" b="1" spc="-5" dirty="0">
                <a:latin typeface="Cambria"/>
                <a:cs typeface="Cambria"/>
              </a:rPr>
              <a:t> </a:t>
            </a:r>
            <a:r>
              <a:rPr sz="2200" b="1" spc="-15" dirty="0">
                <a:latin typeface="Cambria"/>
                <a:cs typeface="Cambria"/>
              </a:rPr>
              <a:t>from</a:t>
            </a:r>
            <a:r>
              <a:rPr sz="2200" b="1" spc="15" dirty="0">
                <a:latin typeface="Cambria"/>
                <a:cs typeface="Cambria"/>
              </a:rPr>
              <a:t> </a:t>
            </a:r>
            <a:r>
              <a:rPr sz="2200" b="1" spc="-20" dirty="0">
                <a:latin typeface="Cambria"/>
                <a:cs typeface="Cambria"/>
              </a:rPr>
              <a:t>Fahrenheit</a:t>
            </a:r>
            <a:r>
              <a:rPr sz="2200" b="1" spc="5" dirty="0">
                <a:latin typeface="Cambria"/>
                <a:cs typeface="Cambria"/>
              </a:rPr>
              <a:t> </a:t>
            </a:r>
            <a:r>
              <a:rPr sz="2200" b="1" dirty="0">
                <a:latin typeface="Cambria"/>
                <a:cs typeface="Cambria"/>
              </a:rPr>
              <a:t>(</a:t>
            </a:r>
            <a:r>
              <a:rPr sz="2200" b="1" dirty="0">
                <a:latin typeface="Cambria Math"/>
                <a:cs typeface="Cambria Math"/>
              </a:rPr>
              <a:t>℉</a:t>
            </a:r>
            <a:r>
              <a:rPr sz="2200" b="1" dirty="0">
                <a:latin typeface="Cambria"/>
                <a:cs typeface="Cambria"/>
              </a:rPr>
              <a:t>)</a:t>
            </a:r>
            <a:r>
              <a:rPr sz="2200" b="1" spc="-10" dirty="0">
                <a:latin typeface="Cambria"/>
                <a:cs typeface="Cambria"/>
              </a:rPr>
              <a:t> </a:t>
            </a:r>
            <a:r>
              <a:rPr sz="2200" b="1" spc="-15" dirty="0">
                <a:latin typeface="Cambria"/>
                <a:cs typeface="Cambria"/>
              </a:rPr>
              <a:t>to</a:t>
            </a:r>
            <a:r>
              <a:rPr sz="2200" b="1" spc="-5" dirty="0">
                <a:latin typeface="Cambria"/>
                <a:cs typeface="Cambria"/>
              </a:rPr>
              <a:t> Celsius</a:t>
            </a:r>
            <a:r>
              <a:rPr sz="2200" b="1" spc="-10" dirty="0">
                <a:latin typeface="Cambria"/>
                <a:cs typeface="Cambria"/>
              </a:rPr>
              <a:t> </a:t>
            </a:r>
            <a:r>
              <a:rPr sz="2200" b="1" spc="5" dirty="0">
                <a:latin typeface="Cambria"/>
                <a:cs typeface="Cambria"/>
              </a:rPr>
              <a:t>(</a:t>
            </a:r>
            <a:r>
              <a:rPr sz="2200" b="1" spc="5" dirty="0">
                <a:latin typeface="Cambria Math"/>
                <a:cs typeface="Cambria Math"/>
              </a:rPr>
              <a:t>℃</a:t>
            </a:r>
            <a:r>
              <a:rPr sz="2200" b="1" spc="5" dirty="0">
                <a:latin typeface="Cambria"/>
                <a:cs typeface="Cambria"/>
              </a:rPr>
              <a:t>)</a:t>
            </a:r>
            <a:endParaRPr sz="2200">
              <a:latin typeface="Cambria"/>
              <a:cs typeface="Cambria"/>
            </a:endParaRPr>
          </a:p>
          <a:p>
            <a:pPr marL="683895" lvl="1" indent="-291465">
              <a:lnSpc>
                <a:spcPct val="100000"/>
              </a:lnSpc>
              <a:spcBef>
                <a:spcPts val="1320"/>
              </a:spcBef>
              <a:buClr>
                <a:srgbClr val="000000"/>
              </a:buClr>
              <a:buSzPct val="84090"/>
              <a:buFont typeface="Wingdings"/>
              <a:buChar char=""/>
              <a:tabLst>
                <a:tab pos="684530" algn="l"/>
              </a:tabLst>
            </a:pPr>
            <a:r>
              <a:rPr sz="2200" b="1" spc="-10" dirty="0">
                <a:solidFill>
                  <a:srgbClr val="C00000"/>
                </a:solidFill>
                <a:latin typeface="Cambria"/>
                <a:cs typeface="Cambria"/>
              </a:rPr>
              <a:t>Step</a:t>
            </a:r>
            <a:r>
              <a:rPr sz="2200" b="1" spc="-5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b="1" spc="-5" dirty="0">
                <a:solidFill>
                  <a:srgbClr val="C00000"/>
                </a:solidFill>
                <a:latin typeface="Cambria"/>
                <a:cs typeface="Cambria"/>
              </a:rPr>
              <a:t>1:</a:t>
            </a:r>
            <a:r>
              <a:rPr sz="2200" b="1" spc="-2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Start</a:t>
            </a:r>
            <a:endParaRPr sz="2200">
              <a:latin typeface="Cambria"/>
              <a:cs typeface="Cambria"/>
            </a:endParaRPr>
          </a:p>
          <a:p>
            <a:pPr marL="683895" lvl="1" indent="-291465">
              <a:lnSpc>
                <a:spcPct val="100000"/>
              </a:lnSpc>
              <a:spcBef>
                <a:spcPts val="1325"/>
              </a:spcBef>
              <a:buClr>
                <a:srgbClr val="000000"/>
              </a:buClr>
              <a:buSzPct val="84090"/>
              <a:buFont typeface="Wingdings"/>
              <a:buChar char=""/>
              <a:tabLst>
                <a:tab pos="684530" algn="l"/>
              </a:tabLst>
            </a:pPr>
            <a:r>
              <a:rPr sz="2200" b="1" spc="-10" dirty="0">
                <a:solidFill>
                  <a:srgbClr val="C00000"/>
                </a:solidFill>
                <a:latin typeface="Cambria"/>
                <a:cs typeface="Cambria"/>
              </a:rPr>
              <a:t>Step</a:t>
            </a:r>
            <a:r>
              <a:rPr sz="2200" b="1" spc="-3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b="1" spc="-5" dirty="0">
                <a:solidFill>
                  <a:srgbClr val="C00000"/>
                </a:solidFill>
                <a:latin typeface="Cambria"/>
                <a:cs typeface="Cambria"/>
              </a:rPr>
              <a:t>2</a:t>
            </a:r>
            <a:r>
              <a:rPr sz="2200" b="1" spc="-5" dirty="0">
                <a:latin typeface="Cambria"/>
                <a:cs typeface="Cambria"/>
              </a:rPr>
              <a:t>:</a:t>
            </a:r>
            <a:r>
              <a:rPr sz="2200" b="1" dirty="0"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Read</a:t>
            </a:r>
            <a:r>
              <a:rPr sz="2200" spc="15" dirty="0"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temperature</a:t>
            </a:r>
            <a:r>
              <a:rPr sz="2200" spc="3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in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spc="-20" dirty="0">
                <a:latin typeface="Cambria"/>
                <a:cs typeface="Cambria"/>
              </a:rPr>
              <a:t>Fahrenheit</a:t>
            </a:r>
            <a:endParaRPr sz="2200">
              <a:latin typeface="Cambria"/>
              <a:cs typeface="Cambria"/>
            </a:endParaRPr>
          </a:p>
          <a:p>
            <a:pPr marL="683895" lvl="1" indent="-291465">
              <a:lnSpc>
                <a:spcPct val="100000"/>
              </a:lnSpc>
              <a:spcBef>
                <a:spcPts val="1320"/>
              </a:spcBef>
              <a:buClr>
                <a:srgbClr val="000000"/>
              </a:buClr>
              <a:buSzPct val="84090"/>
              <a:buFont typeface="Wingdings"/>
              <a:buChar char=""/>
              <a:tabLst>
                <a:tab pos="684530" algn="l"/>
              </a:tabLst>
            </a:pPr>
            <a:r>
              <a:rPr sz="2200" b="1" spc="-10" dirty="0">
                <a:solidFill>
                  <a:srgbClr val="C00000"/>
                </a:solidFill>
                <a:latin typeface="Cambria"/>
                <a:cs typeface="Cambria"/>
              </a:rPr>
              <a:t>Step</a:t>
            </a:r>
            <a:r>
              <a:rPr sz="2200" b="1" spc="-2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b="1" spc="-5" dirty="0">
                <a:solidFill>
                  <a:srgbClr val="C00000"/>
                </a:solidFill>
                <a:latin typeface="Cambria"/>
                <a:cs typeface="Cambria"/>
              </a:rPr>
              <a:t>3:</a:t>
            </a:r>
            <a:r>
              <a:rPr sz="2200" b="1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Calculate</a:t>
            </a:r>
            <a:r>
              <a:rPr sz="2200" spc="40" dirty="0"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temperature</a:t>
            </a:r>
            <a:r>
              <a:rPr sz="2200" spc="5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with</a:t>
            </a:r>
            <a:r>
              <a:rPr sz="2200" spc="1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formula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C=5/9*(F-32)</a:t>
            </a:r>
            <a:endParaRPr sz="2200">
              <a:latin typeface="Cambria"/>
              <a:cs typeface="Cambria"/>
            </a:endParaRPr>
          </a:p>
          <a:p>
            <a:pPr marL="683895" lvl="1" indent="-291465">
              <a:lnSpc>
                <a:spcPct val="100000"/>
              </a:lnSpc>
              <a:spcBef>
                <a:spcPts val="1320"/>
              </a:spcBef>
              <a:buClr>
                <a:srgbClr val="000000"/>
              </a:buClr>
              <a:buSzPct val="84090"/>
              <a:buFont typeface="Wingdings"/>
              <a:buChar char=""/>
              <a:tabLst>
                <a:tab pos="684530" algn="l"/>
              </a:tabLst>
            </a:pPr>
            <a:r>
              <a:rPr sz="2200" b="1" spc="-10" dirty="0">
                <a:solidFill>
                  <a:srgbClr val="C00000"/>
                </a:solidFill>
                <a:latin typeface="Cambria"/>
                <a:cs typeface="Cambria"/>
              </a:rPr>
              <a:t>Step</a:t>
            </a:r>
            <a:r>
              <a:rPr sz="2200" b="1" spc="-4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b="1" spc="-5" dirty="0">
                <a:solidFill>
                  <a:srgbClr val="C00000"/>
                </a:solidFill>
                <a:latin typeface="Cambria"/>
                <a:cs typeface="Cambria"/>
              </a:rPr>
              <a:t>4:</a:t>
            </a:r>
            <a:r>
              <a:rPr sz="2200" b="1" spc="-2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Print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C</a:t>
            </a:r>
            <a:endParaRPr sz="2200">
              <a:latin typeface="Cambria"/>
              <a:cs typeface="Cambria"/>
            </a:endParaRPr>
          </a:p>
          <a:p>
            <a:pPr marL="744855" lvl="1" indent="-352425">
              <a:lnSpc>
                <a:spcPct val="100000"/>
              </a:lnSpc>
              <a:spcBef>
                <a:spcPts val="1320"/>
              </a:spcBef>
              <a:buClr>
                <a:srgbClr val="000000"/>
              </a:buClr>
              <a:buSzPct val="84090"/>
              <a:buFont typeface="Wingdings"/>
              <a:buChar char=""/>
              <a:tabLst>
                <a:tab pos="744855" algn="l"/>
                <a:tab pos="745490" algn="l"/>
              </a:tabLst>
            </a:pPr>
            <a:r>
              <a:rPr sz="2200" b="1" spc="-10" dirty="0">
                <a:solidFill>
                  <a:srgbClr val="C00000"/>
                </a:solidFill>
                <a:latin typeface="Cambria"/>
                <a:cs typeface="Cambria"/>
              </a:rPr>
              <a:t>Step</a:t>
            </a:r>
            <a:r>
              <a:rPr sz="2200" b="1" spc="-4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b="1" spc="-5" dirty="0">
                <a:solidFill>
                  <a:srgbClr val="C00000"/>
                </a:solidFill>
                <a:latin typeface="Cambria"/>
                <a:cs typeface="Cambria"/>
              </a:rPr>
              <a:t>5:</a:t>
            </a:r>
            <a:r>
              <a:rPr sz="2200" b="1" spc="-3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Stop</a:t>
            </a:r>
            <a:endParaRPr sz="22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SRM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5326" y="188607"/>
            <a:ext cx="1040815" cy="106765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83540" y="549605"/>
            <a:ext cx="7575550" cy="5584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14705" algn="ctr">
              <a:lnSpc>
                <a:spcPct val="100000"/>
              </a:lnSpc>
              <a:spcBef>
                <a:spcPts val="105"/>
              </a:spcBef>
            </a:pPr>
            <a:r>
              <a:rPr sz="2600" b="1" spc="-5" dirty="0">
                <a:solidFill>
                  <a:srgbClr val="C00000"/>
                </a:solidFill>
                <a:latin typeface="Perpetua"/>
                <a:cs typeface="Perpetua"/>
              </a:rPr>
              <a:t>INS</a:t>
            </a:r>
            <a:r>
              <a:rPr sz="2600" b="1" spc="-15" dirty="0">
                <a:solidFill>
                  <a:srgbClr val="C00000"/>
                </a:solidFill>
                <a:latin typeface="Perpetua"/>
                <a:cs typeface="Perpetua"/>
              </a:rPr>
              <a:t>T</a:t>
            </a:r>
            <a:r>
              <a:rPr sz="2600" b="1" spc="-5" dirty="0">
                <a:solidFill>
                  <a:srgbClr val="C00000"/>
                </a:solidFill>
                <a:latin typeface="Perpetua"/>
                <a:cs typeface="Perpetua"/>
              </a:rPr>
              <a:t>IT</a:t>
            </a:r>
            <a:r>
              <a:rPr sz="2600" b="1" spc="-10" dirty="0">
                <a:solidFill>
                  <a:srgbClr val="C00000"/>
                </a:solidFill>
                <a:latin typeface="Perpetua"/>
                <a:cs typeface="Perpetua"/>
              </a:rPr>
              <a:t>U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TE</a:t>
            </a:r>
            <a:r>
              <a:rPr sz="2600" b="1" spc="-10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Perpetua"/>
                <a:cs typeface="Perpetua"/>
              </a:rPr>
              <a:t>O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F</a:t>
            </a:r>
            <a:r>
              <a:rPr sz="2600" b="1" spc="5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SCIENCE</a:t>
            </a:r>
            <a:r>
              <a:rPr sz="2600" b="1" spc="-140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AND</a:t>
            </a:r>
            <a:r>
              <a:rPr sz="2600" b="1" spc="-310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TECHNOLOG</a:t>
            </a:r>
            <a:r>
              <a:rPr sz="2600" b="1" spc="-285" dirty="0">
                <a:solidFill>
                  <a:srgbClr val="C00000"/>
                </a:solidFill>
                <a:latin typeface="Perpetua"/>
                <a:cs typeface="Perpetua"/>
              </a:rPr>
              <a:t>Y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,</a:t>
            </a:r>
            <a:endParaRPr sz="2600">
              <a:latin typeface="Perpetua"/>
              <a:cs typeface="Perpetua"/>
            </a:endParaRPr>
          </a:p>
          <a:p>
            <a:pPr marL="815340" algn="ctr">
              <a:lnSpc>
                <a:spcPct val="100000"/>
              </a:lnSpc>
              <a:spcBef>
                <a:spcPts val="30"/>
              </a:spcBef>
            </a:pPr>
            <a:r>
              <a:rPr sz="2400" b="1" spc="-10" dirty="0">
                <a:solidFill>
                  <a:srgbClr val="C00000"/>
                </a:solidFill>
                <a:latin typeface="Perpetua"/>
                <a:cs typeface="Perpetua"/>
              </a:rPr>
              <a:t>CHENNAI.</a:t>
            </a:r>
            <a:endParaRPr sz="2400">
              <a:latin typeface="Perpetua"/>
              <a:cs typeface="Perpetua"/>
            </a:endParaRPr>
          </a:p>
          <a:p>
            <a:pPr marL="383540" indent="-370840">
              <a:lnSpc>
                <a:spcPct val="100000"/>
              </a:lnSpc>
              <a:spcBef>
                <a:spcPts val="1705"/>
              </a:spcBef>
              <a:buAutoNum type="arabicPeriod"/>
              <a:tabLst>
                <a:tab pos="383540" algn="l"/>
              </a:tabLst>
            </a:pPr>
            <a:r>
              <a:rPr sz="2800" b="1" spc="-5" dirty="0">
                <a:solidFill>
                  <a:srgbClr val="336600"/>
                </a:solidFill>
                <a:latin typeface="Cambria"/>
                <a:cs typeface="Cambria"/>
              </a:rPr>
              <a:t>3 </a:t>
            </a:r>
            <a:r>
              <a:rPr sz="2800" b="1" spc="-10" dirty="0">
                <a:solidFill>
                  <a:srgbClr val="336600"/>
                </a:solidFill>
                <a:latin typeface="Cambria"/>
                <a:cs typeface="Cambria"/>
              </a:rPr>
              <a:t>Creating</a:t>
            </a:r>
            <a:r>
              <a:rPr sz="2800" b="1" spc="-25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spc="-5" dirty="0">
                <a:solidFill>
                  <a:srgbClr val="336600"/>
                </a:solidFill>
                <a:latin typeface="Cambria"/>
                <a:cs typeface="Cambria"/>
              </a:rPr>
              <a:t>Algorithms</a:t>
            </a:r>
            <a:r>
              <a:rPr sz="2800" b="1" spc="-10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spc="-15" dirty="0">
                <a:solidFill>
                  <a:srgbClr val="336600"/>
                </a:solidFill>
                <a:latin typeface="Cambria"/>
                <a:cs typeface="Cambria"/>
              </a:rPr>
              <a:t>Contd…</a:t>
            </a:r>
            <a:endParaRPr sz="2800">
              <a:latin typeface="Cambria"/>
              <a:cs typeface="Cambria"/>
            </a:endParaRPr>
          </a:p>
          <a:p>
            <a:pPr marL="714375" algn="ctr">
              <a:lnSpc>
                <a:spcPct val="100000"/>
              </a:lnSpc>
              <a:spcBef>
                <a:spcPts val="2300"/>
              </a:spcBef>
            </a:pPr>
            <a:r>
              <a:rPr sz="2200" b="1" i="1" spc="-10" dirty="0">
                <a:solidFill>
                  <a:srgbClr val="C00000"/>
                </a:solidFill>
                <a:latin typeface="Cambria"/>
                <a:cs typeface="Cambria"/>
              </a:rPr>
              <a:t>Example</a:t>
            </a:r>
            <a:r>
              <a:rPr sz="2200" b="1" i="1" spc="-2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b="1" i="1" spc="-5" dirty="0">
                <a:solidFill>
                  <a:srgbClr val="C00000"/>
                </a:solidFill>
                <a:latin typeface="Cambria"/>
                <a:cs typeface="Cambria"/>
              </a:rPr>
              <a:t>4</a:t>
            </a:r>
            <a:endParaRPr sz="2200">
              <a:latin typeface="Cambria"/>
              <a:cs typeface="Cambria"/>
            </a:endParaRPr>
          </a:p>
          <a:p>
            <a:pPr marL="713740" algn="ctr">
              <a:lnSpc>
                <a:spcPct val="100000"/>
              </a:lnSpc>
              <a:spcBef>
                <a:spcPts val="1320"/>
              </a:spcBef>
            </a:pPr>
            <a:r>
              <a:rPr sz="2200" b="1" spc="-5" dirty="0">
                <a:latin typeface="Cambria"/>
                <a:cs typeface="Cambria"/>
              </a:rPr>
              <a:t>Algorithm</a:t>
            </a:r>
            <a:r>
              <a:rPr sz="2200" b="1" spc="20" dirty="0">
                <a:latin typeface="Cambria"/>
                <a:cs typeface="Cambria"/>
              </a:rPr>
              <a:t> </a:t>
            </a:r>
            <a:r>
              <a:rPr sz="2200" b="1" spc="-15" dirty="0">
                <a:latin typeface="Cambria"/>
                <a:cs typeface="Cambria"/>
              </a:rPr>
              <a:t>to</a:t>
            </a:r>
            <a:r>
              <a:rPr sz="2200" b="1" spc="-10" dirty="0">
                <a:latin typeface="Cambria"/>
                <a:cs typeface="Cambria"/>
              </a:rPr>
              <a:t> </a:t>
            </a:r>
            <a:r>
              <a:rPr sz="2200" b="1" spc="-15" dirty="0">
                <a:latin typeface="Cambria"/>
                <a:cs typeface="Cambria"/>
              </a:rPr>
              <a:t>Add</a:t>
            </a:r>
            <a:r>
              <a:rPr sz="2200" b="1" spc="5" dirty="0">
                <a:latin typeface="Cambria"/>
                <a:cs typeface="Cambria"/>
              </a:rPr>
              <a:t> </a:t>
            </a:r>
            <a:r>
              <a:rPr sz="2200" b="1" spc="-40" dirty="0">
                <a:latin typeface="Cambria"/>
                <a:cs typeface="Cambria"/>
              </a:rPr>
              <a:t>Two</a:t>
            </a:r>
            <a:r>
              <a:rPr sz="2200" b="1" spc="-10" dirty="0">
                <a:latin typeface="Cambria"/>
                <a:cs typeface="Cambria"/>
              </a:rPr>
              <a:t> Numbers</a:t>
            </a:r>
            <a:r>
              <a:rPr sz="2200" b="1" spc="30" dirty="0">
                <a:latin typeface="Cambria"/>
                <a:cs typeface="Cambria"/>
              </a:rPr>
              <a:t> </a:t>
            </a:r>
            <a:r>
              <a:rPr sz="2200" b="1" spc="-15" dirty="0">
                <a:latin typeface="Cambria"/>
                <a:cs typeface="Cambria"/>
              </a:rPr>
              <a:t>Entered</a:t>
            </a:r>
            <a:r>
              <a:rPr sz="2200" b="1" dirty="0">
                <a:latin typeface="Cambria"/>
                <a:cs typeface="Cambria"/>
              </a:rPr>
              <a:t> </a:t>
            </a:r>
            <a:r>
              <a:rPr sz="2200" b="1" spc="-30" dirty="0">
                <a:latin typeface="Cambria"/>
                <a:cs typeface="Cambria"/>
              </a:rPr>
              <a:t>by</a:t>
            </a:r>
            <a:r>
              <a:rPr sz="2200" b="1" spc="5" dirty="0">
                <a:latin typeface="Cambria"/>
                <a:cs typeface="Cambria"/>
              </a:rPr>
              <a:t> </a:t>
            </a:r>
            <a:r>
              <a:rPr sz="2200" b="1" spc="-10" dirty="0">
                <a:latin typeface="Cambria"/>
                <a:cs typeface="Cambria"/>
              </a:rPr>
              <a:t>User</a:t>
            </a:r>
            <a:endParaRPr sz="2200">
              <a:latin typeface="Cambria"/>
              <a:cs typeface="Cambria"/>
            </a:endParaRPr>
          </a:p>
          <a:p>
            <a:pPr marL="683895" lvl="1" indent="-291465">
              <a:lnSpc>
                <a:spcPct val="100000"/>
              </a:lnSpc>
              <a:spcBef>
                <a:spcPts val="1320"/>
              </a:spcBef>
              <a:buClr>
                <a:srgbClr val="000000"/>
              </a:buClr>
              <a:buSzPct val="84090"/>
              <a:buFont typeface="Wingdings"/>
              <a:buChar char=""/>
              <a:tabLst>
                <a:tab pos="684530" algn="l"/>
              </a:tabLst>
            </a:pPr>
            <a:r>
              <a:rPr sz="2200" b="1" spc="-10" dirty="0">
                <a:solidFill>
                  <a:srgbClr val="C00000"/>
                </a:solidFill>
                <a:latin typeface="Cambria"/>
                <a:cs typeface="Cambria"/>
              </a:rPr>
              <a:t>Step</a:t>
            </a:r>
            <a:r>
              <a:rPr sz="2200" b="1" spc="-5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b="1" spc="-5" dirty="0">
                <a:solidFill>
                  <a:srgbClr val="C00000"/>
                </a:solidFill>
                <a:latin typeface="Cambria"/>
                <a:cs typeface="Cambria"/>
              </a:rPr>
              <a:t>1:</a:t>
            </a:r>
            <a:r>
              <a:rPr sz="2200" b="1" spc="-1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Start</a:t>
            </a:r>
            <a:endParaRPr sz="2200">
              <a:latin typeface="Cambria"/>
              <a:cs typeface="Cambria"/>
            </a:endParaRPr>
          </a:p>
          <a:p>
            <a:pPr marL="683895" lvl="1" indent="-291465">
              <a:lnSpc>
                <a:spcPct val="100000"/>
              </a:lnSpc>
              <a:spcBef>
                <a:spcPts val="1325"/>
              </a:spcBef>
              <a:buClr>
                <a:srgbClr val="000000"/>
              </a:buClr>
              <a:buSzPct val="84090"/>
              <a:buFont typeface="Wingdings"/>
              <a:buChar char=""/>
              <a:tabLst>
                <a:tab pos="684530" algn="l"/>
              </a:tabLst>
            </a:pPr>
            <a:r>
              <a:rPr sz="2200" b="1" spc="-10" dirty="0">
                <a:solidFill>
                  <a:srgbClr val="C00000"/>
                </a:solidFill>
                <a:latin typeface="Cambria"/>
                <a:cs typeface="Cambria"/>
              </a:rPr>
              <a:t>Step2: </a:t>
            </a:r>
            <a:r>
              <a:rPr sz="2200" spc="-10" dirty="0">
                <a:latin typeface="Cambria"/>
                <a:cs typeface="Cambria"/>
              </a:rPr>
              <a:t>Declare</a:t>
            </a:r>
            <a:r>
              <a:rPr sz="2200" spc="25" dirty="0"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variables</a:t>
            </a:r>
            <a:r>
              <a:rPr sz="2200" spc="2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num1,</a:t>
            </a:r>
            <a:r>
              <a:rPr sz="220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num2</a:t>
            </a:r>
            <a:r>
              <a:rPr sz="2200" spc="-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and</a:t>
            </a:r>
            <a:r>
              <a:rPr sz="2200" spc="4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sum.</a:t>
            </a:r>
            <a:endParaRPr sz="2200">
              <a:latin typeface="Cambria"/>
              <a:cs typeface="Cambria"/>
            </a:endParaRPr>
          </a:p>
          <a:p>
            <a:pPr marL="683895" lvl="1" indent="-291465">
              <a:lnSpc>
                <a:spcPct val="100000"/>
              </a:lnSpc>
              <a:spcBef>
                <a:spcPts val="1320"/>
              </a:spcBef>
              <a:buSzPct val="84090"/>
              <a:buFont typeface="Wingdings"/>
              <a:buChar char=""/>
              <a:tabLst>
                <a:tab pos="684530" algn="l"/>
              </a:tabLst>
            </a:pPr>
            <a:r>
              <a:rPr sz="2200" b="1" spc="-10" dirty="0">
                <a:solidFill>
                  <a:srgbClr val="C00000"/>
                </a:solidFill>
                <a:latin typeface="Cambria"/>
                <a:cs typeface="Cambria"/>
              </a:rPr>
              <a:t>Step</a:t>
            </a:r>
            <a:r>
              <a:rPr sz="2200" b="1" spc="-3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b="1" spc="-5" dirty="0">
                <a:solidFill>
                  <a:srgbClr val="C00000"/>
                </a:solidFill>
                <a:latin typeface="Cambria"/>
                <a:cs typeface="Cambria"/>
              </a:rPr>
              <a:t>3:</a:t>
            </a:r>
            <a:r>
              <a:rPr sz="2200" b="1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Read</a:t>
            </a:r>
            <a:r>
              <a:rPr sz="2200" spc="15" dirty="0"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values</a:t>
            </a:r>
            <a:r>
              <a:rPr sz="2200" spc="1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num1 and</a:t>
            </a:r>
            <a:r>
              <a:rPr sz="2200" spc="2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num2.</a:t>
            </a:r>
            <a:endParaRPr sz="2200">
              <a:latin typeface="Cambria"/>
              <a:cs typeface="Cambria"/>
            </a:endParaRPr>
          </a:p>
          <a:p>
            <a:pPr marL="684530" marR="5080" lvl="1" indent="-684530">
              <a:lnSpc>
                <a:spcPts val="3960"/>
              </a:lnSpc>
              <a:spcBef>
                <a:spcPts val="350"/>
              </a:spcBef>
              <a:buClr>
                <a:srgbClr val="000000"/>
              </a:buClr>
              <a:buSzPct val="84090"/>
              <a:buFont typeface="Wingdings"/>
              <a:buChar char=""/>
              <a:tabLst>
                <a:tab pos="684530" algn="l"/>
              </a:tabLst>
            </a:pPr>
            <a:r>
              <a:rPr sz="2200" b="1" spc="-10" dirty="0">
                <a:solidFill>
                  <a:srgbClr val="C00000"/>
                </a:solidFill>
                <a:latin typeface="Cambria"/>
                <a:cs typeface="Cambria"/>
              </a:rPr>
              <a:t>Step</a:t>
            </a:r>
            <a:r>
              <a:rPr sz="2200" b="1" spc="-2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b="1" spc="-5" dirty="0">
                <a:solidFill>
                  <a:srgbClr val="C00000"/>
                </a:solidFill>
                <a:latin typeface="Cambria"/>
                <a:cs typeface="Cambria"/>
              </a:rPr>
              <a:t>4:</a:t>
            </a:r>
            <a:r>
              <a:rPr sz="2200" b="1" spc="1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Add</a:t>
            </a:r>
            <a:r>
              <a:rPr sz="2200" spc="1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num1</a:t>
            </a:r>
            <a:r>
              <a:rPr sz="220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and</a:t>
            </a:r>
            <a:r>
              <a:rPr sz="2200" spc="2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num2</a:t>
            </a:r>
            <a:r>
              <a:rPr sz="2200" spc="-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and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assign</a:t>
            </a:r>
            <a:r>
              <a:rPr sz="2200" spc="2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the</a:t>
            </a:r>
            <a:r>
              <a:rPr sz="2200" spc="1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result</a:t>
            </a:r>
            <a:r>
              <a:rPr sz="2200" spc="25" dirty="0"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to</a:t>
            </a:r>
            <a:r>
              <a:rPr sz="2200" spc="2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sum. </a:t>
            </a:r>
            <a:r>
              <a:rPr sz="2200" spc="-47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sum←num1+num2</a:t>
            </a:r>
            <a:endParaRPr sz="2200">
              <a:latin typeface="Cambria"/>
              <a:cs typeface="Cambria"/>
            </a:endParaRPr>
          </a:p>
          <a:p>
            <a:pPr marL="683895" lvl="1" indent="-291465">
              <a:lnSpc>
                <a:spcPct val="100000"/>
              </a:lnSpc>
              <a:spcBef>
                <a:spcPts val="969"/>
              </a:spcBef>
              <a:buClr>
                <a:srgbClr val="000000"/>
              </a:buClr>
              <a:buSzPct val="84090"/>
              <a:buFont typeface="Wingdings"/>
              <a:buChar char=""/>
              <a:tabLst>
                <a:tab pos="684530" algn="l"/>
              </a:tabLst>
            </a:pPr>
            <a:r>
              <a:rPr sz="2200" b="1" spc="-10" dirty="0">
                <a:solidFill>
                  <a:srgbClr val="C00000"/>
                </a:solidFill>
                <a:latin typeface="Cambria"/>
                <a:cs typeface="Cambria"/>
              </a:rPr>
              <a:t>Step</a:t>
            </a:r>
            <a:r>
              <a:rPr sz="2200" b="1" spc="-3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b="1" spc="-5" dirty="0">
                <a:solidFill>
                  <a:srgbClr val="C00000"/>
                </a:solidFill>
                <a:latin typeface="Cambria"/>
                <a:cs typeface="Cambria"/>
              </a:rPr>
              <a:t>5: </a:t>
            </a:r>
            <a:r>
              <a:rPr sz="2200" spc="-10" dirty="0">
                <a:latin typeface="Cambria"/>
                <a:cs typeface="Cambria"/>
              </a:rPr>
              <a:t>Display</a:t>
            </a:r>
            <a:r>
              <a:rPr sz="2200" spc="1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sum</a:t>
            </a:r>
            <a:r>
              <a:rPr sz="220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Step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6:</a:t>
            </a:r>
            <a:r>
              <a:rPr sz="2200" spc="-2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Stop</a:t>
            </a:r>
            <a:endParaRPr sz="22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SRM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5326" y="188607"/>
            <a:ext cx="1040815" cy="106765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83540" y="549605"/>
            <a:ext cx="7350759" cy="48310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38860" algn="ctr">
              <a:lnSpc>
                <a:spcPct val="100000"/>
              </a:lnSpc>
              <a:spcBef>
                <a:spcPts val="105"/>
              </a:spcBef>
            </a:pPr>
            <a:r>
              <a:rPr sz="2600" b="1" spc="-5" dirty="0">
                <a:solidFill>
                  <a:srgbClr val="C00000"/>
                </a:solidFill>
                <a:latin typeface="Perpetua"/>
                <a:cs typeface="Perpetua"/>
              </a:rPr>
              <a:t>INS</a:t>
            </a:r>
            <a:r>
              <a:rPr sz="2600" b="1" spc="-15" dirty="0">
                <a:solidFill>
                  <a:srgbClr val="C00000"/>
                </a:solidFill>
                <a:latin typeface="Perpetua"/>
                <a:cs typeface="Perpetua"/>
              </a:rPr>
              <a:t>T</a:t>
            </a:r>
            <a:r>
              <a:rPr sz="2600" b="1" spc="-5" dirty="0">
                <a:solidFill>
                  <a:srgbClr val="C00000"/>
                </a:solidFill>
                <a:latin typeface="Perpetua"/>
                <a:cs typeface="Perpetua"/>
              </a:rPr>
              <a:t>IT</a:t>
            </a:r>
            <a:r>
              <a:rPr sz="2600" b="1" spc="-10" dirty="0">
                <a:solidFill>
                  <a:srgbClr val="C00000"/>
                </a:solidFill>
                <a:latin typeface="Perpetua"/>
                <a:cs typeface="Perpetua"/>
              </a:rPr>
              <a:t>U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TE</a:t>
            </a:r>
            <a:r>
              <a:rPr sz="2600" b="1" spc="-10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Perpetua"/>
                <a:cs typeface="Perpetua"/>
              </a:rPr>
              <a:t>O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F</a:t>
            </a:r>
            <a:r>
              <a:rPr sz="2600" b="1" spc="5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SCIENCE</a:t>
            </a:r>
            <a:r>
              <a:rPr sz="2600" b="1" spc="-140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AND</a:t>
            </a:r>
            <a:r>
              <a:rPr sz="2600" b="1" spc="-310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TECHNOLOG</a:t>
            </a:r>
            <a:r>
              <a:rPr sz="2600" b="1" spc="-285" dirty="0">
                <a:solidFill>
                  <a:srgbClr val="C00000"/>
                </a:solidFill>
                <a:latin typeface="Perpetua"/>
                <a:cs typeface="Perpetua"/>
              </a:rPr>
              <a:t>Y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,</a:t>
            </a:r>
            <a:endParaRPr sz="2600">
              <a:latin typeface="Perpetua"/>
              <a:cs typeface="Perpetua"/>
            </a:endParaRPr>
          </a:p>
          <a:p>
            <a:pPr marL="1039494" algn="ctr">
              <a:lnSpc>
                <a:spcPct val="100000"/>
              </a:lnSpc>
              <a:spcBef>
                <a:spcPts val="30"/>
              </a:spcBef>
            </a:pPr>
            <a:r>
              <a:rPr sz="2400" b="1" spc="-10" dirty="0">
                <a:solidFill>
                  <a:srgbClr val="C00000"/>
                </a:solidFill>
                <a:latin typeface="Perpetua"/>
                <a:cs typeface="Perpetua"/>
              </a:rPr>
              <a:t>CHENNAI.</a:t>
            </a:r>
            <a:endParaRPr sz="2400">
              <a:latin typeface="Perpetua"/>
              <a:cs typeface="Perpetua"/>
            </a:endParaRPr>
          </a:p>
          <a:p>
            <a:pPr marL="12700">
              <a:lnSpc>
                <a:spcPct val="100000"/>
              </a:lnSpc>
              <a:spcBef>
                <a:spcPts val="1705"/>
              </a:spcBef>
            </a:pPr>
            <a:r>
              <a:rPr sz="2800" b="1" spc="-5" dirty="0">
                <a:solidFill>
                  <a:srgbClr val="336600"/>
                </a:solidFill>
                <a:latin typeface="Cambria"/>
                <a:cs typeface="Cambria"/>
              </a:rPr>
              <a:t>1.</a:t>
            </a:r>
            <a:r>
              <a:rPr sz="2800" b="1" spc="-10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spc="-5" dirty="0">
                <a:solidFill>
                  <a:srgbClr val="336600"/>
                </a:solidFill>
                <a:latin typeface="Cambria"/>
                <a:cs typeface="Cambria"/>
              </a:rPr>
              <a:t>3</a:t>
            </a:r>
            <a:r>
              <a:rPr sz="2800" b="1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spc="-10" dirty="0">
                <a:solidFill>
                  <a:srgbClr val="336600"/>
                </a:solidFill>
                <a:latin typeface="Cambria"/>
                <a:cs typeface="Cambria"/>
              </a:rPr>
              <a:t>Creating</a:t>
            </a:r>
            <a:r>
              <a:rPr sz="2800" b="1" spc="-25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spc="-5" dirty="0">
                <a:solidFill>
                  <a:srgbClr val="336600"/>
                </a:solidFill>
                <a:latin typeface="Cambria"/>
                <a:cs typeface="Cambria"/>
              </a:rPr>
              <a:t>Algorithms </a:t>
            </a:r>
            <a:r>
              <a:rPr sz="2800" b="1" spc="-15" dirty="0">
                <a:solidFill>
                  <a:srgbClr val="336600"/>
                </a:solidFill>
                <a:latin typeface="Cambria"/>
                <a:cs typeface="Cambria"/>
              </a:rPr>
              <a:t>Contd…</a:t>
            </a:r>
            <a:endParaRPr sz="2800">
              <a:latin typeface="Cambria"/>
              <a:cs typeface="Cambria"/>
            </a:endParaRPr>
          </a:p>
          <a:p>
            <a:pPr marL="347345" indent="-274955">
              <a:lnSpc>
                <a:spcPct val="100000"/>
              </a:lnSpc>
              <a:spcBef>
                <a:spcPts val="2300"/>
              </a:spcBef>
              <a:buSzPct val="84090"/>
              <a:buFont typeface="Wingdings"/>
              <a:buChar char=""/>
              <a:tabLst>
                <a:tab pos="347980" algn="l"/>
              </a:tabLst>
            </a:pPr>
            <a:r>
              <a:rPr sz="2200" b="1" spc="-25" dirty="0">
                <a:solidFill>
                  <a:srgbClr val="C00000"/>
                </a:solidFill>
                <a:latin typeface="Cambria"/>
                <a:cs typeface="Cambria"/>
              </a:rPr>
              <a:t>Write</a:t>
            </a:r>
            <a:r>
              <a:rPr sz="2200" b="1" spc="-3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b="1" spc="-5" dirty="0">
                <a:solidFill>
                  <a:srgbClr val="C00000"/>
                </a:solidFill>
                <a:latin typeface="Cambria"/>
                <a:cs typeface="Cambria"/>
              </a:rPr>
              <a:t>an</a:t>
            </a:r>
            <a:r>
              <a:rPr sz="2200" b="1" spc="-1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b="1" spc="-10" dirty="0">
                <a:solidFill>
                  <a:srgbClr val="C00000"/>
                </a:solidFill>
                <a:latin typeface="Cambria"/>
                <a:cs typeface="Cambria"/>
              </a:rPr>
              <a:t>Algorithm</a:t>
            </a:r>
            <a:r>
              <a:rPr sz="2200" b="1" spc="1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b="1" spc="-15" dirty="0">
                <a:solidFill>
                  <a:srgbClr val="C00000"/>
                </a:solidFill>
                <a:latin typeface="Cambria"/>
                <a:cs typeface="Cambria"/>
              </a:rPr>
              <a:t>to:</a:t>
            </a:r>
            <a:endParaRPr sz="2200">
              <a:latin typeface="Cambria"/>
              <a:cs typeface="Cambria"/>
            </a:endParaRPr>
          </a:p>
          <a:p>
            <a:pPr marL="987425" lvl="1" indent="-457834">
              <a:lnSpc>
                <a:spcPct val="100000"/>
              </a:lnSpc>
              <a:spcBef>
                <a:spcPts val="1714"/>
              </a:spcBef>
              <a:buSzPct val="84090"/>
              <a:buAutoNum type="arabicParenR"/>
              <a:tabLst>
                <a:tab pos="987425" algn="l"/>
                <a:tab pos="988060" algn="l"/>
              </a:tabLst>
            </a:pPr>
            <a:r>
              <a:rPr sz="2200" spc="-5" dirty="0">
                <a:latin typeface="Cambria"/>
                <a:cs typeface="Cambria"/>
              </a:rPr>
              <a:t>Find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the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Largest</a:t>
            </a:r>
            <a:r>
              <a:rPr sz="2200" spc="3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among</a:t>
            </a:r>
            <a:r>
              <a:rPr sz="2200" spc="15" dirty="0"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three</a:t>
            </a:r>
            <a:r>
              <a:rPr sz="2200" spc="2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different</a:t>
            </a:r>
            <a:r>
              <a:rPr sz="2200" spc="2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numbers</a:t>
            </a:r>
            <a:endParaRPr sz="2200">
              <a:latin typeface="Cambria"/>
              <a:cs typeface="Cambria"/>
            </a:endParaRPr>
          </a:p>
          <a:p>
            <a:pPr marL="987425" lvl="1" indent="-457834">
              <a:lnSpc>
                <a:spcPct val="100000"/>
              </a:lnSpc>
              <a:spcBef>
                <a:spcPts val="1720"/>
              </a:spcBef>
              <a:buSzPct val="84090"/>
              <a:buAutoNum type="arabicParenR"/>
              <a:tabLst>
                <a:tab pos="987425" algn="l"/>
                <a:tab pos="988060" algn="l"/>
              </a:tabLst>
            </a:pPr>
            <a:r>
              <a:rPr sz="2200" spc="-5" dirty="0">
                <a:latin typeface="Cambria"/>
                <a:cs typeface="Cambria"/>
              </a:rPr>
              <a:t>Find </a:t>
            </a:r>
            <a:r>
              <a:rPr sz="2200" spc="-10" dirty="0">
                <a:latin typeface="Cambria"/>
                <a:cs typeface="Cambria"/>
              </a:rPr>
              <a:t>the</a:t>
            </a:r>
            <a:r>
              <a:rPr sz="2200" spc="-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roots</a:t>
            </a:r>
            <a:r>
              <a:rPr sz="2200" spc="1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of</a:t>
            </a:r>
            <a:r>
              <a:rPr sz="2200" spc="-1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a</a:t>
            </a:r>
            <a:r>
              <a:rPr sz="2200" spc="-10" dirty="0">
                <a:latin typeface="Cambria"/>
                <a:cs typeface="Cambria"/>
              </a:rPr>
              <a:t> Quadratic</a:t>
            </a:r>
            <a:r>
              <a:rPr sz="2200" spc="1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Equation</a:t>
            </a:r>
            <a:endParaRPr sz="2200">
              <a:latin typeface="Cambria"/>
              <a:cs typeface="Cambria"/>
            </a:endParaRPr>
          </a:p>
          <a:p>
            <a:pPr marL="987425" lvl="1" indent="-457834">
              <a:lnSpc>
                <a:spcPct val="100000"/>
              </a:lnSpc>
              <a:spcBef>
                <a:spcPts val="1730"/>
              </a:spcBef>
              <a:buSzPct val="84090"/>
              <a:buAutoNum type="arabicParenR"/>
              <a:tabLst>
                <a:tab pos="987425" algn="l"/>
                <a:tab pos="988060" algn="l"/>
              </a:tabLst>
            </a:pPr>
            <a:r>
              <a:rPr sz="2200" spc="-5" dirty="0">
                <a:latin typeface="Cambria"/>
                <a:cs typeface="Cambria"/>
              </a:rPr>
              <a:t>Find</a:t>
            </a:r>
            <a:r>
              <a:rPr sz="220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the</a:t>
            </a:r>
            <a:r>
              <a:rPr sz="2200" spc="-5" dirty="0"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Factorial</a:t>
            </a:r>
            <a:r>
              <a:rPr sz="2200" spc="2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of</a:t>
            </a:r>
            <a:r>
              <a:rPr sz="2200" spc="-1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a</a:t>
            </a:r>
            <a:r>
              <a:rPr sz="2200" spc="-10" dirty="0">
                <a:latin typeface="Cambria"/>
                <a:cs typeface="Cambria"/>
              </a:rPr>
              <a:t> Number</a:t>
            </a:r>
            <a:endParaRPr sz="2200">
              <a:latin typeface="Cambria"/>
              <a:cs typeface="Cambria"/>
            </a:endParaRPr>
          </a:p>
          <a:p>
            <a:pPr marL="987425" lvl="1" indent="-457834">
              <a:lnSpc>
                <a:spcPct val="100000"/>
              </a:lnSpc>
              <a:spcBef>
                <a:spcPts val="1714"/>
              </a:spcBef>
              <a:buSzPct val="84090"/>
              <a:buAutoNum type="arabicParenR"/>
              <a:tabLst>
                <a:tab pos="987425" algn="l"/>
                <a:tab pos="988060" algn="l"/>
              </a:tabLst>
            </a:pPr>
            <a:r>
              <a:rPr sz="2200" spc="-5" dirty="0">
                <a:latin typeface="Cambria"/>
                <a:cs typeface="Cambria"/>
              </a:rPr>
              <a:t>Check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whether</a:t>
            </a:r>
            <a:r>
              <a:rPr sz="2200" spc="3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a </a:t>
            </a:r>
            <a:r>
              <a:rPr sz="2200" spc="-10" dirty="0">
                <a:latin typeface="Cambria"/>
                <a:cs typeface="Cambria"/>
              </a:rPr>
              <a:t>number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entered</a:t>
            </a:r>
            <a:r>
              <a:rPr sz="2200" spc="4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is</a:t>
            </a:r>
            <a:r>
              <a:rPr sz="2200" spc="1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Prime</a:t>
            </a:r>
            <a:r>
              <a:rPr sz="2200" spc="2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or </a:t>
            </a:r>
            <a:r>
              <a:rPr sz="2200" spc="-10" dirty="0">
                <a:latin typeface="Cambria"/>
                <a:cs typeface="Cambria"/>
              </a:rPr>
              <a:t>not</a:t>
            </a:r>
            <a:endParaRPr sz="2200">
              <a:latin typeface="Cambria"/>
              <a:cs typeface="Cambria"/>
            </a:endParaRPr>
          </a:p>
          <a:p>
            <a:pPr marL="987425" lvl="1" indent="-457834">
              <a:lnSpc>
                <a:spcPct val="100000"/>
              </a:lnSpc>
              <a:spcBef>
                <a:spcPts val="1720"/>
              </a:spcBef>
              <a:buSzPct val="84090"/>
              <a:buAutoNum type="arabicParenR"/>
              <a:tabLst>
                <a:tab pos="987425" algn="l"/>
                <a:tab pos="988060" algn="l"/>
              </a:tabLst>
            </a:pPr>
            <a:r>
              <a:rPr sz="2200" spc="-5" dirty="0">
                <a:latin typeface="Cambria"/>
                <a:cs typeface="Cambria"/>
              </a:rPr>
              <a:t>Find </a:t>
            </a:r>
            <a:r>
              <a:rPr sz="2200" spc="-10" dirty="0">
                <a:latin typeface="Cambria"/>
                <a:cs typeface="Cambria"/>
              </a:rPr>
              <a:t>the </a:t>
            </a:r>
            <a:r>
              <a:rPr sz="2200" spc="-5" dirty="0">
                <a:latin typeface="Cambria"/>
                <a:cs typeface="Cambria"/>
              </a:rPr>
              <a:t>Fibonacci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Series</a:t>
            </a:r>
            <a:endParaRPr sz="22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SRM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5326" y="188607"/>
            <a:ext cx="1040815" cy="106765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83540" y="549605"/>
            <a:ext cx="7350759" cy="58312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38860" algn="ctr">
              <a:lnSpc>
                <a:spcPct val="100000"/>
              </a:lnSpc>
              <a:spcBef>
                <a:spcPts val="105"/>
              </a:spcBef>
            </a:pPr>
            <a:r>
              <a:rPr sz="2600" b="1" spc="-5" dirty="0">
                <a:solidFill>
                  <a:srgbClr val="C00000"/>
                </a:solidFill>
                <a:latin typeface="Perpetua"/>
                <a:cs typeface="Perpetua"/>
              </a:rPr>
              <a:t>INS</a:t>
            </a:r>
            <a:r>
              <a:rPr sz="2600" b="1" spc="-15" dirty="0">
                <a:solidFill>
                  <a:srgbClr val="C00000"/>
                </a:solidFill>
                <a:latin typeface="Perpetua"/>
                <a:cs typeface="Perpetua"/>
              </a:rPr>
              <a:t>T</a:t>
            </a:r>
            <a:r>
              <a:rPr sz="2600" b="1" spc="-5" dirty="0">
                <a:solidFill>
                  <a:srgbClr val="C00000"/>
                </a:solidFill>
                <a:latin typeface="Perpetua"/>
                <a:cs typeface="Perpetua"/>
              </a:rPr>
              <a:t>IT</a:t>
            </a:r>
            <a:r>
              <a:rPr sz="2600" b="1" spc="-10" dirty="0">
                <a:solidFill>
                  <a:srgbClr val="C00000"/>
                </a:solidFill>
                <a:latin typeface="Perpetua"/>
                <a:cs typeface="Perpetua"/>
              </a:rPr>
              <a:t>U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TE</a:t>
            </a:r>
            <a:r>
              <a:rPr sz="2600" b="1" spc="-10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Perpetua"/>
                <a:cs typeface="Perpetua"/>
              </a:rPr>
              <a:t>O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F</a:t>
            </a:r>
            <a:r>
              <a:rPr sz="2600" b="1" spc="5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SCIENCE</a:t>
            </a:r>
            <a:r>
              <a:rPr sz="2600" b="1" spc="-140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AND</a:t>
            </a:r>
            <a:r>
              <a:rPr sz="2600" b="1" spc="-310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TECHNOLOG</a:t>
            </a:r>
            <a:r>
              <a:rPr sz="2600" b="1" spc="-285" dirty="0">
                <a:solidFill>
                  <a:srgbClr val="C00000"/>
                </a:solidFill>
                <a:latin typeface="Perpetua"/>
                <a:cs typeface="Perpetua"/>
              </a:rPr>
              <a:t>Y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,</a:t>
            </a:r>
            <a:endParaRPr sz="2600">
              <a:latin typeface="Perpetua"/>
              <a:cs typeface="Perpetua"/>
            </a:endParaRPr>
          </a:p>
          <a:p>
            <a:pPr marL="1039494" algn="ctr">
              <a:lnSpc>
                <a:spcPct val="100000"/>
              </a:lnSpc>
              <a:spcBef>
                <a:spcPts val="30"/>
              </a:spcBef>
            </a:pPr>
            <a:r>
              <a:rPr sz="2400" b="1" spc="-10" dirty="0">
                <a:solidFill>
                  <a:srgbClr val="C00000"/>
                </a:solidFill>
                <a:latin typeface="Perpetua"/>
                <a:cs typeface="Perpetua"/>
              </a:rPr>
              <a:t>CHENNAI.</a:t>
            </a:r>
            <a:endParaRPr sz="2400">
              <a:latin typeface="Perpetua"/>
              <a:cs typeface="Perpetua"/>
            </a:endParaRPr>
          </a:p>
          <a:p>
            <a:pPr marL="12700">
              <a:lnSpc>
                <a:spcPct val="100000"/>
              </a:lnSpc>
              <a:spcBef>
                <a:spcPts val="1705"/>
              </a:spcBef>
            </a:pPr>
            <a:r>
              <a:rPr sz="2800" b="1" spc="-5" dirty="0">
                <a:solidFill>
                  <a:srgbClr val="336600"/>
                </a:solidFill>
                <a:latin typeface="Cambria"/>
                <a:cs typeface="Cambria"/>
              </a:rPr>
              <a:t>1.</a:t>
            </a:r>
            <a:r>
              <a:rPr sz="2800" b="1" spc="-15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spc="-5" dirty="0">
                <a:solidFill>
                  <a:srgbClr val="336600"/>
                </a:solidFill>
                <a:latin typeface="Cambria"/>
                <a:cs typeface="Cambria"/>
              </a:rPr>
              <a:t>3 </a:t>
            </a:r>
            <a:r>
              <a:rPr sz="2800" b="1" spc="-25" dirty="0">
                <a:solidFill>
                  <a:srgbClr val="336600"/>
                </a:solidFill>
                <a:latin typeface="Cambria"/>
                <a:cs typeface="Cambria"/>
              </a:rPr>
              <a:t>Drawing</a:t>
            </a:r>
            <a:r>
              <a:rPr sz="2800" b="1" spc="-15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spc="-20" dirty="0">
                <a:solidFill>
                  <a:srgbClr val="336600"/>
                </a:solidFill>
                <a:latin typeface="Cambria"/>
                <a:cs typeface="Cambria"/>
              </a:rPr>
              <a:t>Flowcharts</a:t>
            </a:r>
            <a:endParaRPr sz="2800">
              <a:latin typeface="Cambria"/>
              <a:cs typeface="Cambria"/>
            </a:endParaRPr>
          </a:p>
          <a:p>
            <a:pPr marL="409575" indent="-337185">
              <a:lnSpc>
                <a:spcPct val="100000"/>
              </a:lnSpc>
              <a:spcBef>
                <a:spcPts val="2095"/>
              </a:spcBef>
              <a:buSzPct val="84090"/>
              <a:buFont typeface="Wingdings"/>
              <a:buChar char=""/>
              <a:tabLst>
                <a:tab pos="410209" algn="l"/>
              </a:tabLst>
            </a:pPr>
            <a:r>
              <a:rPr sz="2200" spc="-10" dirty="0">
                <a:latin typeface="Cambria"/>
                <a:cs typeface="Cambria"/>
              </a:rPr>
              <a:t>Diagrammatic</a:t>
            </a:r>
            <a:r>
              <a:rPr sz="2200" spc="-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representation</a:t>
            </a:r>
            <a:endParaRPr sz="2200">
              <a:latin typeface="Cambria"/>
              <a:cs typeface="Cambria"/>
            </a:endParaRPr>
          </a:p>
          <a:p>
            <a:pPr marL="409575" indent="-337185">
              <a:lnSpc>
                <a:spcPct val="100000"/>
              </a:lnSpc>
              <a:spcBef>
                <a:spcPts val="1660"/>
              </a:spcBef>
              <a:buSzPct val="84090"/>
              <a:buFont typeface="Wingdings"/>
              <a:buChar char=""/>
              <a:tabLst>
                <a:tab pos="410209" algn="l"/>
              </a:tabLst>
            </a:pPr>
            <a:r>
              <a:rPr sz="2200" spc="-10" dirty="0">
                <a:latin typeface="Cambria"/>
                <a:cs typeface="Cambria"/>
              </a:rPr>
              <a:t>Illustrates</a:t>
            </a:r>
            <a:r>
              <a:rPr sz="2200" spc="2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sequence</a:t>
            </a:r>
            <a:r>
              <a:rPr sz="2200" spc="2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of </a:t>
            </a:r>
            <a:r>
              <a:rPr sz="2200" spc="-10" dirty="0">
                <a:latin typeface="Cambria"/>
                <a:cs typeface="Cambria"/>
              </a:rPr>
              <a:t>operations</a:t>
            </a:r>
            <a:r>
              <a:rPr sz="2200" spc="15" dirty="0"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to</a:t>
            </a:r>
            <a:r>
              <a:rPr sz="2200" spc="1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be </a:t>
            </a:r>
            <a:r>
              <a:rPr sz="2200" spc="-10" dirty="0">
                <a:latin typeface="Cambria"/>
                <a:cs typeface="Cambria"/>
              </a:rPr>
              <a:t>performed</a:t>
            </a:r>
            <a:endParaRPr sz="2200">
              <a:latin typeface="Cambria"/>
              <a:cs typeface="Cambria"/>
            </a:endParaRPr>
          </a:p>
          <a:p>
            <a:pPr marL="409575" indent="-337185">
              <a:lnSpc>
                <a:spcPct val="100000"/>
              </a:lnSpc>
              <a:spcBef>
                <a:spcPts val="1655"/>
              </a:spcBef>
              <a:buSzPct val="84090"/>
              <a:buFont typeface="Wingdings"/>
              <a:buChar char=""/>
              <a:tabLst>
                <a:tab pos="410209" algn="l"/>
              </a:tabLst>
            </a:pPr>
            <a:r>
              <a:rPr sz="2200" spc="-10" dirty="0">
                <a:latin typeface="Cambria"/>
                <a:cs typeface="Cambria"/>
              </a:rPr>
              <a:t>Each</a:t>
            </a:r>
            <a:r>
              <a:rPr sz="2200" spc="-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step</a:t>
            </a:r>
            <a:r>
              <a:rPr sz="2200" spc="30" dirty="0"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represented</a:t>
            </a:r>
            <a:r>
              <a:rPr sz="2200" spc="60" dirty="0">
                <a:latin typeface="Cambria"/>
                <a:cs typeface="Cambria"/>
              </a:rPr>
              <a:t> </a:t>
            </a:r>
            <a:r>
              <a:rPr sz="2200" spc="-25" dirty="0">
                <a:latin typeface="Cambria"/>
                <a:cs typeface="Cambria"/>
              </a:rPr>
              <a:t>by</a:t>
            </a:r>
            <a:r>
              <a:rPr sz="2200" spc="-5" dirty="0">
                <a:latin typeface="Cambria"/>
                <a:cs typeface="Cambria"/>
              </a:rPr>
              <a:t> a</a:t>
            </a:r>
            <a:r>
              <a:rPr sz="2200" spc="2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different</a:t>
            </a:r>
            <a:r>
              <a:rPr sz="2200" spc="2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symbol</a:t>
            </a:r>
            <a:endParaRPr sz="2200">
              <a:latin typeface="Cambria"/>
              <a:cs typeface="Cambria"/>
            </a:endParaRPr>
          </a:p>
          <a:p>
            <a:pPr marL="683895" lvl="1" indent="-291465">
              <a:lnSpc>
                <a:spcPct val="100000"/>
              </a:lnSpc>
              <a:spcBef>
                <a:spcPts val="1455"/>
              </a:spcBef>
              <a:buSzPct val="84090"/>
              <a:buFont typeface="Wingdings"/>
              <a:buChar char=""/>
              <a:tabLst>
                <a:tab pos="684530" algn="l"/>
              </a:tabLst>
            </a:pPr>
            <a:r>
              <a:rPr sz="2200" spc="-10" dirty="0">
                <a:latin typeface="Cambria"/>
                <a:cs typeface="Cambria"/>
              </a:rPr>
              <a:t>Each</a:t>
            </a:r>
            <a:r>
              <a:rPr sz="2200" dirty="0"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Symbol</a:t>
            </a:r>
            <a:r>
              <a:rPr sz="2200" spc="2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contains</a:t>
            </a:r>
            <a:r>
              <a:rPr sz="2200" spc="2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short</a:t>
            </a:r>
            <a:r>
              <a:rPr sz="2200" spc="1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description</a:t>
            </a:r>
            <a:r>
              <a:rPr sz="2200" spc="3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of </a:t>
            </a:r>
            <a:r>
              <a:rPr sz="2200" spc="-10" dirty="0">
                <a:latin typeface="Cambria"/>
                <a:cs typeface="Cambria"/>
              </a:rPr>
              <a:t>the</a:t>
            </a:r>
            <a:r>
              <a:rPr sz="2200" spc="1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Process</a:t>
            </a:r>
            <a:endParaRPr sz="2200">
              <a:latin typeface="Cambria"/>
              <a:cs typeface="Cambria"/>
            </a:endParaRPr>
          </a:p>
          <a:p>
            <a:pPr marL="409575" indent="-337185">
              <a:lnSpc>
                <a:spcPct val="100000"/>
              </a:lnSpc>
              <a:spcBef>
                <a:spcPts val="1655"/>
              </a:spcBef>
              <a:buSzPct val="84090"/>
              <a:buFont typeface="Wingdings"/>
              <a:buChar char=""/>
              <a:tabLst>
                <a:tab pos="410209" algn="l"/>
              </a:tabLst>
            </a:pPr>
            <a:r>
              <a:rPr sz="2200" spc="-15" dirty="0">
                <a:latin typeface="Cambria"/>
                <a:cs typeface="Cambria"/>
              </a:rPr>
              <a:t>Symbols</a:t>
            </a:r>
            <a:r>
              <a:rPr sz="2200" spc="10" dirty="0"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linked</a:t>
            </a:r>
            <a:r>
              <a:rPr sz="2200" spc="1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together</a:t>
            </a:r>
            <a:r>
              <a:rPr sz="2200" spc="40" dirty="0">
                <a:latin typeface="Cambria"/>
                <a:cs typeface="Cambria"/>
              </a:rPr>
              <a:t> </a:t>
            </a:r>
            <a:r>
              <a:rPr sz="2200" spc="-25" dirty="0">
                <a:latin typeface="Cambria"/>
                <a:cs typeface="Cambria"/>
              </a:rPr>
              <a:t>by</a:t>
            </a:r>
            <a:r>
              <a:rPr sz="2200" spc="10" dirty="0">
                <a:latin typeface="Cambria"/>
                <a:cs typeface="Cambria"/>
              </a:rPr>
              <a:t> </a:t>
            </a:r>
            <a:r>
              <a:rPr sz="2200" spc="-20" dirty="0">
                <a:latin typeface="Cambria"/>
                <a:cs typeface="Cambria"/>
              </a:rPr>
              <a:t>arrows</a:t>
            </a:r>
            <a:endParaRPr sz="2200">
              <a:latin typeface="Cambria"/>
              <a:cs typeface="Cambria"/>
            </a:endParaRPr>
          </a:p>
          <a:p>
            <a:pPr marL="409575" indent="-337185">
              <a:lnSpc>
                <a:spcPct val="100000"/>
              </a:lnSpc>
              <a:spcBef>
                <a:spcPts val="1660"/>
              </a:spcBef>
              <a:buSzPct val="84090"/>
              <a:buFont typeface="Wingdings"/>
              <a:buChar char=""/>
              <a:tabLst>
                <a:tab pos="410209" algn="l"/>
              </a:tabLst>
            </a:pPr>
            <a:r>
              <a:rPr sz="2200" spc="-10" dirty="0">
                <a:latin typeface="Cambria"/>
                <a:cs typeface="Cambria"/>
              </a:rPr>
              <a:t>Easy</a:t>
            </a:r>
            <a:r>
              <a:rPr sz="2200" spc="-5" dirty="0"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to</a:t>
            </a:r>
            <a:r>
              <a:rPr sz="2200" spc="-10" dirty="0">
                <a:latin typeface="Cambria"/>
                <a:cs typeface="Cambria"/>
              </a:rPr>
              <a:t> understand</a:t>
            </a:r>
            <a:r>
              <a:rPr sz="2200" spc="1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diagrams</a:t>
            </a:r>
            <a:endParaRPr sz="2200">
              <a:latin typeface="Cambria"/>
              <a:cs typeface="Cambria"/>
            </a:endParaRPr>
          </a:p>
          <a:p>
            <a:pPr marL="409575" indent="-337185">
              <a:lnSpc>
                <a:spcPct val="100000"/>
              </a:lnSpc>
              <a:spcBef>
                <a:spcPts val="1655"/>
              </a:spcBef>
              <a:buSzPct val="84090"/>
              <a:buFont typeface="Wingdings"/>
              <a:buChar char=""/>
              <a:tabLst>
                <a:tab pos="410209" algn="l"/>
              </a:tabLst>
            </a:pPr>
            <a:r>
              <a:rPr sz="2200" spc="-5" dirty="0">
                <a:latin typeface="Cambria"/>
                <a:cs typeface="Cambria"/>
              </a:rPr>
              <a:t>Clear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Documentation</a:t>
            </a:r>
            <a:endParaRPr sz="2200">
              <a:latin typeface="Cambria"/>
              <a:cs typeface="Cambria"/>
            </a:endParaRPr>
          </a:p>
          <a:p>
            <a:pPr marL="470534" indent="-398145">
              <a:lnSpc>
                <a:spcPct val="100000"/>
              </a:lnSpc>
              <a:spcBef>
                <a:spcPts val="1655"/>
              </a:spcBef>
              <a:buSzPct val="84090"/>
              <a:buFont typeface="Wingdings"/>
              <a:buChar char=""/>
              <a:tabLst>
                <a:tab pos="470534" algn="l"/>
                <a:tab pos="471170" algn="l"/>
              </a:tabLst>
            </a:pPr>
            <a:r>
              <a:rPr sz="2200" spc="-5" dirty="0">
                <a:latin typeface="Cambria"/>
                <a:cs typeface="Cambria"/>
              </a:rPr>
              <a:t>Helps</a:t>
            </a:r>
            <a:r>
              <a:rPr sz="2200" spc="2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clarify</a:t>
            </a:r>
            <a:r>
              <a:rPr sz="2200" spc="1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the</a:t>
            </a:r>
            <a:r>
              <a:rPr sz="2200" spc="1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understanding</a:t>
            </a:r>
            <a:r>
              <a:rPr sz="2200" spc="4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of </a:t>
            </a:r>
            <a:r>
              <a:rPr sz="2200" spc="-10" dirty="0">
                <a:latin typeface="Cambria"/>
                <a:cs typeface="Cambria"/>
              </a:rPr>
              <a:t>the</a:t>
            </a:r>
            <a:r>
              <a:rPr sz="2200" spc="1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process</a:t>
            </a:r>
            <a:endParaRPr sz="22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11" y="0"/>
            <a:ext cx="9132888" cy="6857997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SRM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5326" y="188607"/>
            <a:ext cx="1040815" cy="106765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83540" y="549605"/>
            <a:ext cx="7350759" cy="14357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38860" algn="ctr">
              <a:lnSpc>
                <a:spcPct val="100000"/>
              </a:lnSpc>
              <a:spcBef>
                <a:spcPts val="105"/>
              </a:spcBef>
            </a:pPr>
            <a:r>
              <a:rPr sz="2600" b="1" spc="-5" dirty="0">
                <a:solidFill>
                  <a:srgbClr val="C00000"/>
                </a:solidFill>
                <a:latin typeface="Perpetua"/>
                <a:cs typeface="Perpetua"/>
              </a:rPr>
              <a:t>INS</a:t>
            </a:r>
            <a:r>
              <a:rPr sz="2600" b="1" spc="-15" dirty="0">
                <a:solidFill>
                  <a:srgbClr val="C00000"/>
                </a:solidFill>
                <a:latin typeface="Perpetua"/>
                <a:cs typeface="Perpetua"/>
              </a:rPr>
              <a:t>T</a:t>
            </a:r>
            <a:r>
              <a:rPr sz="2600" b="1" spc="-5" dirty="0">
                <a:solidFill>
                  <a:srgbClr val="C00000"/>
                </a:solidFill>
                <a:latin typeface="Perpetua"/>
                <a:cs typeface="Perpetua"/>
              </a:rPr>
              <a:t>IT</a:t>
            </a:r>
            <a:r>
              <a:rPr sz="2600" b="1" spc="-10" dirty="0">
                <a:solidFill>
                  <a:srgbClr val="C00000"/>
                </a:solidFill>
                <a:latin typeface="Perpetua"/>
                <a:cs typeface="Perpetua"/>
              </a:rPr>
              <a:t>U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TE</a:t>
            </a:r>
            <a:r>
              <a:rPr sz="2600" b="1" spc="-10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Perpetua"/>
                <a:cs typeface="Perpetua"/>
              </a:rPr>
              <a:t>O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F</a:t>
            </a:r>
            <a:r>
              <a:rPr sz="2600" b="1" spc="5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SCIENCE</a:t>
            </a:r>
            <a:r>
              <a:rPr sz="2600" b="1" spc="-140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AND</a:t>
            </a:r>
            <a:r>
              <a:rPr sz="2600" b="1" spc="-310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TECHNOLOG</a:t>
            </a:r>
            <a:r>
              <a:rPr sz="2600" b="1" spc="-285" dirty="0">
                <a:solidFill>
                  <a:srgbClr val="C00000"/>
                </a:solidFill>
                <a:latin typeface="Perpetua"/>
                <a:cs typeface="Perpetua"/>
              </a:rPr>
              <a:t>Y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,</a:t>
            </a:r>
            <a:endParaRPr sz="2600">
              <a:latin typeface="Perpetua"/>
              <a:cs typeface="Perpetua"/>
            </a:endParaRPr>
          </a:p>
          <a:p>
            <a:pPr marL="1039494" algn="ctr">
              <a:lnSpc>
                <a:spcPct val="100000"/>
              </a:lnSpc>
              <a:spcBef>
                <a:spcPts val="30"/>
              </a:spcBef>
            </a:pPr>
            <a:r>
              <a:rPr sz="2400" b="1" spc="-10" dirty="0">
                <a:solidFill>
                  <a:srgbClr val="C00000"/>
                </a:solidFill>
                <a:latin typeface="Perpetua"/>
                <a:cs typeface="Perpetua"/>
              </a:rPr>
              <a:t>CHENNAI.</a:t>
            </a:r>
            <a:endParaRPr sz="2400">
              <a:latin typeface="Perpetua"/>
              <a:cs typeface="Perpetua"/>
            </a:endParaRPr>
          </a:p>
          <a:p>
            <a:pPr marL="12700">
              <a:lnSpc>
                <a:spcPct val="100000"/>
              </a:lnSpc>
              <a:spcBef>
                <a:spcPts val="1705"/>
              </a:spcBef>
            </a:pPr>
            <a:r>
              <a:rPr sz="2800" b="1" spc="-5" dirty="0">
                <a:solidFill>
                  <a:srgbClr val="336600"/>
                </a:solidFill>
                <a:latin typeface="Cambria"/>
                <a:cs typeface="Cambria"/>
              </a:rPr>
              <a:t>1.</a:t>
            </a:r>
            <a:r>
              <a:rPr sz="2800" b="1" spc="-15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spc="-5" dirty="0">
                <a:solidFill>
                  <a:srgbClr val="336600"/>
                </a:solidFill>
                <a:latin typeface="Cambria"/>
                <a:cs typeface="Cambria"/>
              </a:rPr>
              <a:t>3</a:t>
            </a:r>
            <a:r>
              <a:rPr sz="2800" b="1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spc="-25" dirty="0">
                <a:solidFill>
                  <a:srgbClr val="336600"/>
                </a:solidFill>
                <a:latin typeface="Cambria"/>
                <a:cs typeface="Cambria"/>
              </a:rPr>
              <a:t>Drawing</a:t>
            </a:r>
            <a:r>
              <a:rPr sz="2800" b="1" spc="-10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spc="-20" dirty="0">
                <a:solidFill>
                  <a:srgbClr val="336600"/>
                </a:solidFill>
                <a:latin typeface="Cambria"/>
                <a:cs typeface="Cambria"/>
              </a:rPr>
              <a:t>Flowcharts</a:t>
            </a:r>
            <a:r>
              <a:rPr sz="2800" b="1" spc="20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spc="-15" dirty="0">
                <a:solidFill>
                  <a:srgbClr val="336600"/>
                </a:solidFill>
                <a:latin typeface="Cambria"/>
                <a:cs typeface="Cambria"/>
              </a:rPr>
              <a:t>Contd…</a:t>
            </a:r>
            <a:endParaRPr sz="2800">
              <a:latin typeface="Cambria"/>
              <a:cs typeface="Cambri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4257" y="2253105"/>
            <a:ext cx="8519237" cy="4307923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SRM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5326" y="188607"/>
            <a:ext cx="1040815" cy="106765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83540" y="549605"/>
            <a:ext cx="8148955" cy="5888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algn="ctr">
              <a:lnSpc>
                <a:spcPct val="100000"/>
              </a:lnSpc>
              <a:spcBef>
                <a:spcPts val="105"/>
              </a:spcBef>
            </a:pPr>
            <a:r>
              <a:rPr sz="2600" b="1" spc="-5" dirty="0">
                <a:solidFill>
                  <a:srgbClr val="C00000"/>
                </a:solidFill>
                <a:latin typeface="Perpetua"/>
                <a:cs typeface="Perpetua"/>
              </a:rPr>
              <a:t>INS</a:t>
            </a:r>
            <a:r>
              <a:rPr sz="2600" b="1" spc="-15" dirty="0">
                <a:solidFill>
                  <a:srgbClr val="C00000"/>
                </a:solidFill>
                <a:latin typeface="Perpetua"/>
                <a:cs typeface="Perpetua"/>
              </a:rPr>
              <a:t>T</a:t>
            </a:r>
            <a:r>
              <a:rPr sz="2600" b="1" spc="-5" dirty="0">
                <a:solidFill>
                  <a:srgbClr val="C00000"/>
                </a:solidFill>
                <a:latin typeface="Perpetua"/>
                <a:cs typeface="Perpetua"/>
              </a:rPr>
              <a:t>IT</a:t>
            </a:r>
            <a:r>
              <a:rPr sz="2600" b="1" spc="-10" dirty="0">
                <a:solidFill>
                  <a:srgbClr val="C00000"/>
                </a:solidFill>
                <a:latin typeface="Perpetua"/>
                <a:cs typeface="Perpetua"/>
              </a:rPr>
              <a:t>U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TE</a:t>
            </a:r>
            <a:r>
              <a:rPr sz="2600" b="1" spc="-10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Perpetua"/>
                <a:cs typeface="Perpetua"/>
              </a:rPr>
              <a:t>O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F</a:t>
            </a:r>
            <a:r>
              <a:rPr sz="2600" b="1" spc="5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SCIENCE</a:t>
            </a:r>
            <a:r>
              <a:rPr sz="2600" b="1" spc="-140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AND</a:t>
            </a:r>
            <a:r>
              <a:rPr sz="2600" b="1" spc="-310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TECHNOLOG</a:t>
            </a:r>
            <a:r>
              <a:rPr sz="2600" b="1" spc="-285" dirty="0">
                <a:solidFill>
                  <a:srgbClr val="C00000"/>
                </a:solidFill>
                <a:latin typeface="Perpetua"/>
                <a:cs typeface="Perpetua"/>
              </a:rPr>
              <a:t>Y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,</a:t>
            </a:r>
            <a:endParaRPr sz="2600">
              <a:latin typeface="Perpetua"/>
              <a:cs typeface="Perpetua"/>
            </a:endParaRPr>
          </a:p>
          <a:p>
            <a:pPr marL="241935" algn="ctr">
              <a:lnSpc>
                <a:spcPct val="100000"/>
              </a:lnSpc>
              <a:spcBef>
                <a:spcPts val="30"/>
              </a:spcBef>
            </a:pPr>
            <a:r>
              <a:rPr sz="2400" b="1" spc="-10" dirty="0">
                <a:solidFill>
                  <a:srgbClr val="C00000"/>
                </a:solidFill>
                <a:latin typeface="Perpetua"/>
                <a:cs typeface="Perpetua"/>
              </a:rPr>
              <a:t>CHENNAI.</a:t>
            </a:r>
            <a:endParaRPr sz="2400">
              <a:latin typeface="Perpetua"/>
              <a:cs typeface="Perpetua"/>
            </a:endParaRPr>
          </a:p>
          <a:p>
            <a:pPr marL="12700">
              <a:lnSpc>
                <a:spcPct val="100000"/>
              </a:lnSpc>
              <a:spcBef>
                <a:spcPts val="1705"/>
              </a:spcBef>
            </a:pPr>
            <a:r>
              <a:rPr sz="2800" b="1" spc="-5" dirty="0">
                <a:solidFill>
                  <a:srgbClr val="336600"/>
                </a:solidFill>
                <a:latin typeface="Cambria"/>
                <a:cs typeface="Cambria"/>
              </a:rPr>
              <a:t>1.</a:t>
            </a:r>
            <a:r>
              <a:rPr sz="2800" b="1" spc="-15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spc="-5" dirty="0">
                <a:solidFill>
                  <a:srgbClr val="336600"/>
                </a:solidFill>
                <a:latin typeface="Cambria"/>
                <a:cs typeface="Cambria"/>
              </a:rPr>
              <a:t>3</a:t>
            </a:r>
            <a:r>
              <a:rPr sz="2800" b="1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spc="-25" dirty="0">
                <a:solidFill>
                  <a:srgbClr val="336600"/>
                </a:solidFill>
                <a:latin typeface="Cambria"/>
                <a:cs typeface="Cambria"/>
              </a:rPr>
              <a:t>Drawing</a:t>
            </a:r>
            <a:r>
              <a:rPr sz="2800" b="1" spc="-10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spc="-20" dirty="0">
                <a:solidFill>
                  <a:srgbClr val="336600"/>
                </a:solidFill>
                <a:latin typeface="Cambria"/>
                <a:cs typeface="Cambria"/>
              </a:rPr>
              <a:t>Flowcharts</a:t>
            </a:r>
            <a:r>
              <a:rPr sz="2800" b="1" spc="20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spc="-15" dirty="0">
                <a:solidFill>
                  <a:srgbClr val="336600"/>
                </a:solidFill>
                <a:latin typeface="Cambria"/>
                <a:cs typeface="Cambria"/>
              </a:rPr>
              <a:t>Contd…</a:t>
            </a:r>
            <a:endParaRPr sz="2800">
              <a:latin typeface="Cambria"/>
              <a:cs typeface="Cambria"/>
            </a:endParaRPr>
          </a:p>
          <a:p>
            <a:pPr marL="409575" indent="-337185">
              <a:lnSpc>
                <a:spcPct val="100000"/>
              </a:lnSpc>
              <a:spcBef>
                <a:spcPts val="2300"/>
              </a:spcBef>
              <a:buClr>
                <a:srgbClr val="000000"/>
              </a:buClr>
              <a:buSzPct val="84090"/>
              <a:buFont typeface="Wingdings"/>
              <a:buChar char=""/>
              <a:tabLst>
                <a:tab pos="410209" algn="l"/>
              </a:tabLst>
            </a:pPr>
            <a:r>
              <a:rPr sz="2200" b="1" spc="-10" dirty="0">
                <a:solidFill>
                  <a:srgbClr val="C00000"/>
                </a:solidFill>
                <a:latin typeface="Cambria"/>
                <a:cs typeface="Cambria"/>
              </a:rPr>
              <a:t>Guidelines</a:t>
            </a:r>
            <a:r>
              <a:rPr sz="2200" b="1" spc="-1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b="1" spc="-10" dirty="0">
                <a:solidFill>
                  <a:srgbClr val="C00000"/>
                </a:solidFill>
                <a:latin typeface="Cambria"/>
                <a:cs typeface="Cambria"/>
              </a:rPr>
              <a:t>for Preparing</a:t>
            </a:r>
            <a:r>
              <a:rPr sz="2200" b="1" spc="1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b="1" spc="-15" dirty="0">
                <a:solidFill>
                  <a:srgbClr val="C00000"/>
                </a:solidFill>
                <a:latin typeface="Cambria"/>
                <a:cs typeface="Cambria"/>
              </a:rPr>
              <a:t>Flowchart</a:t>
            </a:r>
            <a:endParaRPr sz="2200">
              <a:latin typeface="Cambria"/>
              <a:cs typeface="Cambria"/>
            </a:endParaRPr>
          </a:p>
          <a:p>
            <a:pPr marL="683895" lvl="1" indent="-291465">
              <a:lnSpc>
                <a:spcPct val="100000"/>
              </a:lnSpc>
              <a:spcBef>
                <a:spcPts val="1714"/>
              </a:spcBef>
              <a:buSzPct val="84090"/>
              <a:buFont typeface="Wingdings"/>
              <a:buChar char=""/>
              <a:tabLst>
                <a:tab pos="684530" algn="l"/>
              </a:tabLst>
            </a:pPr>
            <a:r>
              <a:rPr sz="2200" spc="-5" dirty="0">
                <a:latin typeface="Cambria"/>
                <a:cs typeface="Cambria"/>
              </a:rPr>
              <a:t>Logical</a:t>
            </a:r>
            <a:r>
              <a:rPr sz="220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order</a:t>
            </a:r>
            <a:r>
              <a:rPr sz="2200" spc="-5" dirty="0">
                <a:latin typeface="Cambria"/>
                <a:cs typeface="Cambria"/>
              </a:rPr>
              <a:t> of</a:t>
            </a:r>
            <a:r>
              <a:rPr sz="2200" spc="-2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requirements</a:t>
            </a:r>
            <a:endParaRPr sz="2200">
              <a:latin typeface="Cambria"/>
              <a:cs typeface="Cambria"/>
            </a:endParaRPr>
          </a:p>
          <a:p>
            <a:pPr marL="683895" lvl="1" indent="-291465">
              <a:lnSpc>
                <a:spcPct val="100000"/>
              </a:lnSpc>
              <a:spcBef>
                <a:spcPts val="1720"/>
              </a:spcBef>
              <a:buSzPct val="84090"/>
              <a:buFont typeface="Wingdings"/>
              <a:buChar char=""/>
              <a:tabLst>
                <a:tab pos="684530" algn="l"/>
              </a:tabLst>
            </a:pPr>
            <a:r>
              <a:rPr sz="2200" spc="-15" dirty="0">
                <a:latin typeface="Cambria"/>
                <a:cs typeface="Cambria"/>
              </a:rPr>
              <a:t>Ensure</a:t>
            </a:r>
            <a:r>
              <a:rPr sz="2200" spc="1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that</a:t>
            </a:r>
            <a:r>
              <a:rPr sz="2200" spc="1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Flowchart</a:t>
            </a:r>
            <a:r>
              <a:rPr sz="2200" spc="1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has</a:t>
            </a:r>
            <a:r>
              <a:rPr sz="2200" spc="2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logical</a:t>
            </a:r>
            <a:r>
              <a:rPr sz="2200" spc="50" dirty="0">
                <a:latin typeface="Cambria"/>
                <a:cs typeface="Cambria"/>
              </a:rPr>
              <a:t> </a:t>
            </a:r>
            <a:r>
              <a:rPr sz="2200" i="1" spc="-10" dirty="0">
                <a:latin typeface="Cambria"/>
                <a:cs typeface="Cambria"/>
              </a:rPr>
              <a:t>Start</a:t>
            </a:r>
            <a:r>
              <a:rPr sz="2200" i="1" spc="2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and</a:t>
            </a:r>
            <a:r>
              <a:rPr sz="2200" spc="30" dirty="0">
                <a:latin typeface="Cambria"/>
                <a:cs typeface="Cambria"/>
              </a:rPr>
              <a:t> </a:t>
            </a:r>
            <a:r>
              <a:rPr sz="2200" i="1" spc="-10" dirty="0">
                <a:latin typeface="Cambria"/>
                <a:cs typeface="Cambria"/>
              </a:rPr>
              <a:t>Stop</a:t>
            </a:r>
            <a:endParaRPr sz="2200">
              <a:latin typeface="Cambria"/>
              <a:cs typeface="Cambria"/>
            </a:endParaRPr>
          </a:p>
          <a:p>
            <a:pPr marL="683895" lvl="1" indent="-291465">
              <a:lnSpc>
                <a:spcPct val="100000"/>
              </a:lnSpc>
              <a:spcBef>
                <a:spcPts val="1730"/>
              </a:spcBef>
              <a:buSzPct val="84090"/>
              <a:buFont typeface="Wingdings"/>
              <a:buChar char=""/>
              <a:tabLst>
                <a:tab pos="684530" algn="l"/>
              </a:tabLst>
            </a:pPr>
            <a:r>
              <a:rPr sz="2200" spc="-10" dirty="0">
                <a:latin typeface="Cambria"/>
                <a:cs typeface="Cambria"/>
              </a:rPr>
              <a:t>Direction</a:t>
            </a:r>
            <a:r>
              <a:rPr sz="2200" spc="1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is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from</a:t>
            </a:r>
            <a:r>
              <a:rPr sz="2200" spc="-10" dirty="0">
                <a:latin typeface="Cambria"/>
                <a:cs typeface="Cambria"/>
              </a:rPr>
              <a:t> </a:t>
            </a:r>
            <a:r>
              <a:rPr sz="2200" spc="-65" dirty="0">
                <a:latin typeface="Cambria"/>
                <a:cs typeface="Cambria"/>
              </a:rPr>
              <a:t>Top</a:t>
            </a:r>
            <a:r>
              <a:rPr sz="2200" dirty="0"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to</a:t>
            </a:r>
            <a:r>
              <a:rPr sz="2200" spc="-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bottom</a:t>
            </a:r>
            <a:endParaRPr sz="2200">
              <a:latin typeface="Cambria"/>
              <a:cs typeface="Cambria"/>
            </a:endParaRPr>
          </a:p>
          <a:p>
            <a:pPr marL="683895" lvl="1" indent="-291465">
              <a:lnSpc>
                <a:spcPct val="100000"/>
              </a:lnSpc>
              <a:spcBef>
                <a:spcPts val="1714"/>
              </a:spcBef>
              <a:buSzPct val="84090"/>
              <a:buFont typeface="Wingdings"/>
              <a:buChar char=""/>
              <a:tabLst>
                <a:tab pos="684530" algn="l"/>
              </a:tabLst>
            </a:pPr>
            <a:r>
              <a:rPr sz="2200" spc="-20" dirty="0">
                <a:latin typeface="Cambria"/>
                <a:cs typeface="Cambria"/>
              </a:rPr>
              <a:t>Only</a:t>
            </a:r>
            <a:r>
              <a:rPr sz="2200" spc="-5" dirty="0">
                <a:latin typeface="Cambria"/>
                <a:cs typeface="Cambria"/>
              </a:rPr>
              <a:t> one</a:t>
            </a:r>
            <a:r>
              <a:rPr sz="2200" spc="1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flow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line</a:t>
            </a:r>
            <a:r>
              <a:rPr sz="2200" spc="1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is</a:t>
            </a:r>
            <a:r>
              <a:rPr sz="2200" spc="1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used</a:t>
            </a:r>
            <a:r>
              <a:rPr sz="2200" spc="2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with</a:t>
            </a:r>
            <a:r>
              <a:rPr sz="2200" dirty="0">
                <a:latin typeface="Cambria"/>
                <a:cs typeface="Cambria"/>
              </a:rPr>
              <a:t> </a:t>
            </a:r>
            <a:r>
              <a:rPr sz="2200" spc="-30" dirty="0">
                <a:latin typeface="Cambria"/>
                <a:cs typeface="Cambria"/>
              </a:rPr>
              <a:t>Terminal</a:t>
            </a:r>
            <a:r>
              <a:rPr sz="2200" spc="35" dirty="0"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Symbol</a:t>
            </a:r>
            <a:endParaRPr sz="2200">
              <a:latin typeface="Cambria"/>
              <a:cs typeface="Cambria"/>
            </a:endParaRPr>
          </a:p>
          <a:p>
            <a:pPr marL="683895" lvl="1" indent="-291465">
              <a:lnSpc>
                <a:spcPct val="100000"/>
              </a:lnSpc>
              <a:spcBef>
                <a:spcPts val="1720"/>
              </a:spcBef>
              <a:buSzPct val="84090"/>
              <a:buFont typeface="Wingdings"/>
              <a:buChar char=""/>
              <a:tabLst>
                <a:tab pos="684530" algn="l"/>
              </a:tabLst>
            </a:pPr>
            <a:r>
              <a:rPr sz="2200" spc="-20" dirty="0">
                <a:latin typeface="Cambria"/>
                <a:cs typeface="Cambria"/>
              </a:rPr>
              <a:t>Only</a:t>
            </a:r>
            <a:r>
              <a:rPr sz="220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one</a:t>
            </a:r>
            <a:r>
              <a:rPr sz="2200" spc="1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flow</a:t>
            </a:r>
            <a:r>
              <a:rPr sz="2200" spc="1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line</a:t>
            </a:r>
            <a:r>
              <a:rPr sz="2200" spc="1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should</a:t>
            </a:r>
            <a:r>
              <a:rPr sz="2200" spc="1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come</a:t>
            </a:r>
            <a:r>
              <a:rPr sz="220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out</a:t>
            </a:r>
            <a:r>
              <a:rPr sz="2200" spc="1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of</a:t>
            </a:r>
            <a:r>
              <a:rPr sz="220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a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Process</a:t>
            </a:r>
            <a:r>
              <a:rPr sz="2200" spc="3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symbol</a:t>
            </a:r>
            <a:endParaRPr sz="2200">
              <a:latin typeface="Cambria"/>
              <a:cs typeface="Cambria"/>
            </a:endParaRPr>
          </a:p>
          <a:p>
            <a:pPr marL="621665" marR="5080" lvl="1" indent="-229235">
              <a:lnSpc>
                <a:spcPct val="150000"/>
              </a:lnSpc>
              <a:spcBef>
                <a:spcPts val="405"/>
              </a:spcBef>
              <a:buSzPct val="84090"/>
              <a:buFont typeface="Wingdings"/>
              <a:buChar char=""/>
              <a:tabLst>
                <a:tab pos="684530" algn="l"/>
              </a:tabLst>
            </a:pPr>
            <a:r>
              <a:rPr sz="2200" spc="-20" dirty="0">
                <a:latin typeface="Cambria"/>
                <a:cs typeface="Cambria"/>
              </a:rPr>
              <a:t>Only</a:t>
            </a:r>
            <a:r>
              <a:rPr sz="220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one</a:t>
            </a:r>
            <a:r>
              <a:rPr sz="2200" spc="1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flow</a:t>
            </a:r>
            <a:r>
              <a:rPr sz="2200" spc="1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line</a:t>
            </a:r>
            <a:r>
              <a:rPr sz="2200" spc="1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should</a:t>
            </a:r>
            <a:r>
              <a:rPr sz="2200" spc="2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enter</a:t>
            </a:r>
            <a:r>
              <a:rPr sz="2200" spc="4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a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Decision</a:t>
            </a:r>
            <a:r>
              <a:rPr sz="2200" spc="2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symbol</a:t>
            </a:r>
            <a:r>
              <a:rPr sz="2200" spc="1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but</a:t>
            </a:r>
            <a:r>
              <a:rPr sz="2200" spc="1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multiple </a:t>
            </a:r>
            <a:r>
              <a:rPr sz="2200" spc="-47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lines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spc="-25" dirty="0">
                <a:latin typeface="Cambria"/>
                <a:cs typeface="Cambria"/>
              </a:rPr>
              <a:t>may</a:t>
            </a:r>
            <a:r>
              <a:rPr sz="2200" spc="25" dirty="0">
                <a:latin typeface="Cambria"/>
                <a:cs typeface="Cambria"/>
              </a:rPr>
              <a:t> </a:t>
            </a:r>
            <a:r>
              <a:rPr sz="2200" spc="-30" dirty="0">
                <a:latin typeface="Cambria"/>
                <a:cs typeface="Cambria"/>
              </a:rPr>
              <a:t>leave</a:t>
            </a:r>
            <a:r>
              <a:rPr sz="2200" spc="3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the</a:t>
            </a:r>
            <a:r>
              <a:rPr sz="2200" spc="1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Decision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symbol</a:t>
            </a:r>
            <a:endParaRPr sz="22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SRM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5326" y="188607"/>
            <a:ext cx="1040815" cy="106765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83540" y="549605"/>
            <a:ext cx="7350759" cy="48310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38860" algn="ctr">
              <a:lnSpc>
                <a:spcPct val="100000"/>
              </a:lnSpc>
              <a:spcBef>
                <a:spcPts val="105"/>
              </a:spcBef>
            </a:pPr>
            <a:r>
              <a:rPr sz="2600" b="1" spc="-5" dirty="0">
                <a:solidFill>
                  <a:srgbClr val="C00000"/>
                </a:solidFill>
                <a:latin typeface="Perpetua"/>
                <a:cs typeface="Perpetua"/>
              </a:rPr>
              <a:t>INS</a:t>
            </a:r>
            <a:r>
              <a:rPr sz="2600" b="1" spc="-15" dirty="0">
                <a:solidFill>
                  <a:srgbClr val="C00000"/>
                </a:solidFill>
                <a:latin typeface="Perpetua"/>
                <a:cs typeface="Perpetua"/>
              </a:rPr>
              <a:t>T</a:t>
            </a:r>
            <a:r>
              <a:rPr sz="2600" b="1" spc="-5" dirty="0">
                <a:solidFill>
                  <a:srgbClr val="C00000"/>
                </a:solidFill>
                <a:latin typeface="Perpetua"/>
                <a:cs typeface="Perpetua"/>
              </a:rPr>
              <a:t>IT</a:t>
            </a:r>
            <a:r>
              <a:rPr sz="2600" b="1" spc="-10" dirty="0">
                <a:solidFill>
                  <a:srgbClr val="C00000"/>
                </a:solidFill>
                <a:latin typeface="Perpetua"/>
                <a:cs typeface="Perpetua"/>
              </a:rPr>
              <a:t>U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TE</a:t>
            </a:r>
            <a:r>
              <a:rPr sz="2600" b="1" spc="-10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Perpetua"/>
                <a:cs typeface="Perpetua"/>
              </a:rPr>
              <a:t>O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F</a:t>
            </a:r>
            <a:r>
              <a:rPr sz="2600" b="1" spc="5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SCIENCE</a:t>
            </a:r>
            <a:r>
              <a:rPr sz="2600" b="1" spc="-140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AND</a:t>
            </a:r>
            <a:r>
              <a:rPr sz="2600" b="1" spc="-310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TECHNOLOG</a:t>
            </a:r>
            <a:r>
              <a:rPr sz="2600" b="1" spc="-285" dirty="0">
                <a:solidFill>
                  <a:srgbClr val="C00000"/>
                </a:solidFill>
                <a:latin typeface="Perpetua"/>
                <a:cs typeface="Perpetua"/>
              </a:rPr>
              <a:t>Y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,</a:t>
            </a:r>
            <a:endParaRPr sz="2600">
              <a:latin typeface="Perpetua"/>
              <a:cs typeface="Perpetua"/>
            </a:endParaRPr>
          </a:p>
          <a:p>
            <a:pPr marL="1039494" algn="ctr">
              <a:lnSpc>
                <a:spcPct val="100000"/>
              </a:lnSpc>
              <a:spcBef>
                <a:spcPts val="30"/>
              </a:spcBef>
            </a:pPr>
            <a:r>
              <a:rPr sz="2400" b="1" spc="-10" dirty="0">
                <a:solidFill>
                  <a:srgbClr val="C00000"/>
                </a:solidFill>
                <a:latin typeface="Perpetua"/>
                <a:cs typeface="Perpetua"/>
              </a:rPr>
              <a:t>CHENNAI.</a:t>
            </a:r>
            <a:endParaRPr sz="2400">
              <a:latin typeface="Perpetua"/>
              <a:cs typeface="Perpetua"/>
            </a:endParaRPr>
          </a:p>
          <a:p>
            <a:pPr marL="12700">
              <a:lnSpc>
                <a:spcPct val="100000"/>
              </a:lnSpc>
              <a:spcBef>
                <a:spcPts val="1705"/>
              </a:spcBef>
            </a:pPr>
            <a:r>
              <a:rPr sz="2800" b="1" spc="-5" dirty="0">
                <a:solidFill>
                  <a:srgbClr val="336600"/>
                </a:solidFill>
                <a:latin typeface="Cambria"/>
                <a:cs typeface="Cambria"/>
              </a:rPr>
              <a:t>1.</a:t>
            </a:r>
            <a:r>
              <a:rPr sz="2800" b="1" spc="-15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spc="-5" dirty="0">
                <a:solidFill>
                  <a:srgbClr val="336600"/>
                </a:solidFill>
                <a:latin typeface="Cambria"/>
                <a:cs typeface="Cambria"/>
              </a:rPr>
              <a:t>3</a:t>
            </a:r>
            <a:r>
              <a:rPr sz="2800" b="1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spc="-25" dirty="0">
                <a:solidFill>
                  <a:srgbClr val="336600"/>
                </a:solidFill>
                <a:latin typeface="Cambria"/>
                <a:cs typeface="Cambria"/>
              </a:rPr>
              <a:t>Drawing</a:t>
            </a:r>
            <a:r>
              <a:rPr sz="2800" b="1" spc="-10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spc="-20" dirty="0">
                <a:solidFill>
                  <a:srgbClr val="336600"/>
                </a:solidFill>
                <a:latin typeface="Cambria"/>
                <a:cs typeface="Cambria"/>
              </a:rPr>
              <a:t>Flowcharts</a:t>
            </a:r>
            <a:r>
              <a:rPr sz="2800" b="1" spc="20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spc="-15" dirty="0">
                <a:solidFill>
                  <a:srgbClr val="336600"/>
                </a:solidFill>
                <a:latin typeface="Cambria"/>
                <a:cs typeface="Cambria"/>
              </a:rPr>
              <a:t>Contd…</a:t>
            </a:r>
            <a:endParaRPr sz="2800">
              <a:latin typeface="Cambria"/>
              <a:cs typeface="Cambria"/>
            </a:endParaRPr>
          </a:p>
          <a:p>
            <a:pPr marL="409575" indent="-337185">
              <a:lnSpc>
                <a:spcPct val="100000"/>
              </a:lnSpc>
              <a:spcBef>
                <a:spcPts val="2300"/>
              </a:spcBef>
              <a:buClr>
                <a:srgbClr val="000000"/>
              </a:buClr>
              <a:buSzPct val="84090"/>
              <a:buFont typeface="Wingdings"/>
              <a:buChar char=""/>
              <a:tabLst>
                <a:tab pos="410209" algn="l"/>
              </a:tabLst>
            </a:pPr>
            <a:r>
              <a:rPr sz="2200" b="1" spc="-10" dirty="0">
                <a:solidFill>
                  <a:srgbClr val="C00000"/>
                </a:solidFill>
                <a:latin typeface="Cambria"/>
                <a:cs typeface="Cambria"/>
              </a:rPr>
              <a:t>Guidelines</a:t>
            </a:r>
            <a:r>
              <a:rPr sz="2200" b="1" spc="-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b="1" spc="-10" dirty="0">
                <a:solidFill>
                  <a:srgbClr val="C00000"/>
                </a:solidFill>
                <a:latin typeface="Cambria"/>
                <a:cs typeface="Cambria"/>
              </a:rPr>
              <a:t>for</a:t>
            </a:r>
            <a:r>
              <a:rPr sz="2200" b="1" spc="-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b="1" spc="-10" dirty="0">
                <a:solidFill>
                  <a:srgbClr val="C00000"/>
                </a:solidFill>
                <a:latin typeface="Cambria"/>
                <a:cs typeface="Cambria"/>
              </a:rPr>
              <a:t>Preparing</a:t>
            </a:r>
            <a:r>
              <a:rPr sz="2200" b="1" spc="2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b="1" spc="-15" dirty="0">
                <a:solidFill>
                  <a:srgbClr val="C00000"/>
                </a:solidFill>
                <a:latin typeface="Cambria"/>
                <a:cs typeface="Cambria"/>
              </a:rPr>
              <a:t>Flowchart</a:t>
            </a:r>
            <a:r>
              <a:rPr sz="2200" b="1" spc="3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b="1" spc="-15" dirty="0">
                <a:solidFill>
                  <a:srgbClr val="C00000"/>
                </a:solidFill>
                <a:latin typeface="Cambria"/>
                <a:cs typeface="Cambria"/>
              </a:rPr>
              <a:t>Contd…</a:t>
            </a:r>
            <a:endParaRPr sz="2200">
              <a:latin typeface="Cambria"/>
              <a:cs typeface="Cambria"/>
            </a:endParaRPr>
          </a:p>
          <a:p>
            <a:pPr marL="744855" lvl="1" indent="-352425">
              <a:lnSpc>
                <a:spcPct val="100000"/>
              </a:lnSpc>
              <a:spcBef>
                <a:spcPts val="1714"/>
              </a:spcBef>
              <a:buSzPct val="84090"/>
              <a:buFont typeface="Wingdings"/>
              <a:buChar char=""/>
              <a:tabLst>
                <a:tab pos="744855" algn="l"/>
                <a:tab pos="745490" algn="l"/>
              </a:tabLst>
            </a:pPr>
            <a:r>
              <a:rPr sz="2200" spc="-15" dirty="0">
                <a:latin typeface="Cambria"/>
                <a:cs typeface="Cambria"/>
              </a:rPr>
              <a:t>Write</a:t>
            </a:r>
            <a:r>
              <a:rPr sz="2200" dirty="0"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briefly</a:t>
            </a:r>
            <a:r>
              <a:rPr sz="220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within </a:t>
            </a:r>
            <a:r>
              <a:rPr sz="2200" spc="-15" dirty="0">
                <a:latin typeface="Cambria"/>
                <a:cs typeface="Cambria"/>
              </a:rPr>
              <a:t>Symbols</a:t>
            </a:r>
            <a:endParaRPr sz="2200">
              <a:latin typeface="Cambria"/>
              <a:cs typeface="Cambria"/>
            </a:endParaRPr>
          </a:p>
          <a:p>
            <a:pPr marL="683895" lvl="1" indent="-291465">
              <a:lnSpc>
                <a:spcPct val="100000"/>
              </a:lnSpc>
              <a:spcBef>
                <a:spcPts val="1720"/>
              </a:spcBef>
              <a:buSzPct val="84090"/>
              <a:buFont typeface="Wingdings"/>
              <a:buChar char=""/>
              <a:tabLst>
                <a:tab pos="684530" algn="l"/>
              </a:tabLst>
            </a:pPr>
            <a:r>
              <a:rPr sz="2200" spc="-5" dirty="0">
                <a:latin typeface="Cambria"/>
                <a:cs typeface="Cambria"/>
              </a:rPr>
              <a:t>Use</a:t>
            </a:r>
            <a:r>
              <a:rPr sz="2200" spc="-1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connectors</a:t>
            </a:r>
            <a:r>
              <a:rPr sz="2200" spc="20" dirty="0"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to</a:t>
            </a:r>
            <a:r>
              <a:rPr sz="2200" spc="1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reduce</a:t>
            </a:r>
            <a:r>
              <a:rPr sz="2200" spc="1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number</a:t>
            </a:r>
            <a:r>
              <a:rPr sz="2200" spc="2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of </a:t>
            </a:r>
            <a:r>
              <a:rPr sz="2200" spc="-10" dirty="0">
                <a:latin typeface="Cambria"/>
                <a:cs typeface="Cambria"/>
              </a:rPr>
              <a:t>flow</a:t>
            </a:r>
            <a:r>
              <a:rPr sz="2200" spc="-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lines</a:t>
            </a:r>
            <a:endParaRPr sz="2200">
              <a:latin typeface="Cambria"/>
              <a:cs typeface="Cambria"/>
            </a:endParaRPr>
          </a:p>
          <a:p>
            <a:pPr marL="683895" lvl="1" indent="-291465">
              <a:lnSpc>
                <a:spcPct val="100000"/>
              </a:lnSpc>
              <a:spcBef>
                <a:spcPts val="1730"/>
              </a:spcBef>
              <a:buSzPct val="84090"/>
              <a:buFont typeface="Wingdings"/>
              <a:buChar char=""/>
              <a:tabLst>
                <a:tab pos="684530" algn="l"/>
              </a:tabLst>
            </a:pPr>
            <a:r>
              <a:rPr sz="2200" spc="-30" dirty="0">
                <a:latin typeface="Cambria"/>
                <a:cs typeface="Cambria"/>
              </a:rPr>
              <a:t>Avoid</a:t>
            </a:r>
            <a:r>
              <a:rPr sz="2200" spc="1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intersection</a:t>
            </a:r>
            <a:r>
              <a:rPr sz="2200" spc="2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of</a:t>
            </a:r>
            <a:r>
              <a:rPr sz="2200" spc="-10" dirty="0">
                <a:latin typeface="Cambria"/>
                <a:cs typeface="Cambria"/>
              </a:rPr>
              <a:t> flow</a:t>
            </a:r>
            <a:r>
              <a:rPr sz="2200" spc="-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lines</a:t>
            </a:r>
            <a:endParaRPr sz="2200">
              <a:latin typeface="Cambria"/>
              <a:cs typeface="Cambria"/>
            </a:endParaRPr>
          </a:p>
          <a:p>
            <a:pPr marL="683895" lvl="1" indent="-291465">
              <a:lnSpc>
                <a:spcPct val="100000"/>
              </a:lnSpc>
              <a:spcBef>
                <a:spcPts val="1714"/>
              </a:spcBef>
              <a:buSzPct val="84090"/>
              <a:buFont typeface="Wingdings"/>
              <a:buChar char=""/>
              <a:tabLst>
                <a:tab pos="684530" algn="l"/>
              </a:tabLst>
            </a:pPr>
            <a:r>
              <a:rPr sz="2200" spc="-50" dirty="0">
                <a:latin typeface="Cambria"/>
                <a:cs typeface="Cambria"/>
              </a:rPr>
              <a:t>Test</a:t>
            </a:r>
            <a:r>
              <a:rPr sz="2200" spc="1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Flowchart</a:t>
            </a:r>
            <a:r>
              <a:rPr sz="2200" spc="10" dirty="0"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through</a:t>
            </a:r>
            <a:r>
              <a:rPr sz="2200" spc="1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simple</a:t>
            </a:r>
            <a:r>
              <a:rPr sz="2200" spc="1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test</a:t>
            </a:r>
            <a:r>
              <a:rPr sz="2200" spc="1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data</a:t>
            </a:r>
            <a:endParaRPr sz="2200">
              <a:latin typeface="Cambria"/>
              <a:cs typeface="Cambria"/>
            </a:endParaRPr>
          </a:p>
          <a:p>
            <a:pPr marL="683895" lvl="1" indent="-291465">
              <a:lnSpc>
                <a:spcPct val="100000"/>
              </a:lnSpc>
              <a:spcBef>
                <a:spcPts val="1720"/>
              </a:spcBef>
              <a:buSzPct val="84090"/>
              <a:buFont typeface="Wingdings"/>
              <a:buChar char=""/>
              <a:tabLst>
                <a:tab pos="684530" algn="l"/>
              </a:tabLst>
            </a:pPr>
            <a:r>
              <a:rPr sz="2200" spc="-40" dirty="0">
                <a:latin typeface="Cambria"/>
                <a:cs typeface="Cambria"/>
              </a:rPr>
              <a:t>Clear,</a:t>
            </a:r>
            <a:r>
              <a:rPr sz="220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Neat</a:t>
            </a:r>
            <a:r>
              <a:rPr sz="2200" spc="1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and</a:t>
            </a:r>
            <a:r>
              <a:rPr sz="2200" spc="1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easy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to</a:t>
            </a:r>
            <a:r>
              <a:rPr sz="2200" spc="1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follow</a:t>
            </a:r>
            <a:endParaRPr sz="22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SRM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5326" y="188607"/>
            <a:ext cx="1040815" cy="106765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83540" y="549605"/>
            <a:ext cx="7350759" cy="14357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38860" algn="ctr">
              <a:lnSpc>
                <a:spcPct val="100000"/>
              </a:lnSpc>
              <a:spcBef>
                <a:spcPts val="105"/>
              </a:spcBef>
            </a:pPr>
            <a:r>
              <a:rPr sz="2600" b="1" spc="-5" dirty="0">
                <a:solidFill>
                  <a:srgbClr val="C00000"/>
                </a:solidFill>
                <a:latin typeface="Perpetua"/>
                <a:cs typeface="Perpetua"/>
              </a:rPr>
              <a:t>INS</a:t>
            </a:r>
            <a:r>
              <a:rPr sz="2600" b="1" spc="-15" dirty="0">
                <a:solidFill>
                  <a:srgbClr val="C00000"/>
                </a:solidFill>
                <a:latin typeface="Perpetua"/>
                <a:cs typeface="Perpetua"/>
              </a:rPr>
              <a:t>T</a:t>
            </a:r>
            <a:r>
              <a:rPr sz="2600" b="1" spc="-5" dirty="0">
                <a:solidFill>
                  <a:srgbClr val="C00000"/>
                </a:solidFill>
                <a:latin typeface="Perpetua"/>
                <a:cs typeface="Perpetua"/>
              </a:rPr>
              <a:t>IT</a:t>
            </a:r>
            <a:r>
              <a:rPr sz="2600" b="1" spc="-10" dirty="0">
                <a:solidFill>
                  <a:srgbClr val="C00000"/>
                </a:solidFill>
                <a:latin typeface="Perpetua"/>
                <a:cs typeface="Perpetua"/>
              </a:rPr>
              <a:t>U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TE</a:t>
            </a:r>
            <a:r>
              <a:rPr sz="2600" b="1" spc="-10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Perpetua"/>
                <a:cs typeface="Perpetua"/>
              </a:rPr>
              <a:t>O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F</a:t>
            </a:r>
            <a:r>
              <a:rPr sz="2600" b="1" spc="5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SCIENCE</a:t>
            </a:r>
            <a:r>
              <a:rPr sz="2600" b="1" spc="-140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AND</a:t>
            </a:r>
            <a:r>
              <a:rPr sz="2600" b="1" spc="-310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TECHNOLOG</a:t>
            </a:r>
            <a:r>
              <a:rPr sz="2600" b="1" spc="-285" dirty="0">
                <a:solidFill>
                  <a:srgbClr val="C00000"/>
                </a:solidFill>
                <a:latin typeface="Perpetua"/>
                <a:cs typeface="Perpetua"/>
              </a:rPr>
              <a:t>Y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,</a:t>
            </a:r>
            <a:endParaRPr sz="2600">
              <a:latin typeface="Perpetua"/>
              <a:cs typeface="Perpetua"/>
            </a:endParaRPr>
          </a:p>
          <a:p>
            <a:pPr marL="1039494" algn="ctr">
              <a:lnSpc>
                <a:spcPct val="100000"/>
              </a:lnSpc>
              <a:spcBef>
                <a:spcPts val="30"/>
              </a:spcBef>
            </a:pPr>
            <a:r>
              <a:rPr sz="2400" b="1" spc="-10" dirty="0">
                <a:solidFill>
                  <a:srgbClr val="C00000"/>
                </a:solidFill>
                <a:latin typeface="Perpetua"/>
                <a:cs typeface="Perpetua"/>
              </a:rPr>
              <a:t>CHENNAI.</a:t>
            </a:r>
            <a:endParaRPr sz="2400">
              <a:latin typeface="Perpetua"/>
              <a:cs typeface="Perpetua"/>
            </a:endParaRPr>
          </a:p>
          <a:p>
            <a:pPr marL="12700">
              <a:lnSpc>
                <a:spcPct val="100000"/>
              </a:lnSpc>
              <a:spcBef>
                <a:spcPts val="1705"/>
              </a:spcBef>
            </a:pPr>
            <a:r>
              <a:rPr sz="2800" b="1" spc="-5" dirty="0">
                <a:solidFill>
                  <a:srgbClr val="336600"/>
                </a:solidFill>
                <a:latin typeface="Cambria"/>
                <a:cs typeface="Cambria"/>
              </a:rPr>
              <a:t>1.</a:t>
            </a:r>
            <a:r>
              <a:rPr sz="2800" b="1" spc="-15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spc="-5" dirty="0">
                <a:solidFill>
                  <a:srgbClr val="336600"/>
                </a:solidFill>
                <a:latin typeface="Cambria"/>
                <a:cs typeface="Cambria"/>
              </a:rPr>
              <a:t>3</a:t>
            </a:r>
            <a:r>
              <a:rPr sz="2800" b="1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spc="-25" dirty="0">
                <a:solidFill>
                  <a:srgbClr val="336600"/>
                </a:solidFill>
                <a:latin typeface="Cambria"/>
                <a:cs typeface="Cambria"/>
              </a:rPr>
              <a:t>Drawing</a:t>
            </a:r>
            <a:r>
              <a:rPr sz="2800" b="1" spc="-10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spc="-20" dirty="0">
                <a:solidFill>
                  <a:srgbClr val="336600"/>
                </a:solidFill>
                <a:latin typeface="Cambria"/>
                <a:cs typeface="Cambria"/>
              </a:rPr>
              <a:t>Flowcharts</a:t>
            </a:r>
            <a:r>
              <a:rPr sz="2800" b="1" spc="20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spc="-15" dirty="0">
                <a:solidFill>
                  <a:srgbClr val="336600"/>
                </a:solidFill>
                <a:latin typeface="Cambria"/>
                <a:cs typeface="Cambria"/>
              </a:rPr>
              <a:t>Contd…</a:t>
            </a:r>
            <a:endParaRPr sz="2800">
              <a:latin typeface="Cambria"/>
              <a:cs typeface="Cambri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1974" y="2362187"/>
            <a:ext cx="2790825" cy="3895725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09700" y="357162"/>
            <a:ext cx="6448425" cy="59912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83845" y="1600835"/>
          <a:ext cx="8475980" cy="48461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0705"/>
                <a:gridCol w="7915275"/>
              </a:tblGrid>
              <a:tr h="645794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LEARNING</a:t>
                      </a: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RESOURCES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DEBE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7581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4826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S.</a:t>
                      </a:r>
                      <a:r>
                        <a:rPr sz="1600" b="1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spc="-10" dirty="0">
                          <a:latin typeface="Times New Roman"/>
                          <a:cs typeface="Times New Roman"/>
                        </a:rPr>
                        <a:t>No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8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DEBE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TEXT</a:t>
                      </a:r>
                      <a:r>
                        <a:rPr sz="1800" b="1" spc="-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BOOKS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DEBE0"/>
                    </a:solidFill>
                  </a:tcPr>
                </a:tc>
              </a:tr>
              <a:tr h="108229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spc="5" dirty="0">
                          <a:latin typeface="Times New Roman"/>
                          <a:cs typeface="Times New Roman"/>
                        </a:rPr>
                        <a:t>1.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1165">
                        <a:lnSpc>
                          <a:spcPct val="102499"/>
                        </a:lnSpc>
                        <a:spcBef>
                          <a:spcPts val="975"/>
                        </a:spcBef>
                      </a:pPr>
                      <a:r>
                        <a:rPr sz="2400" i="1" dirty="0">
                          <a:latin typeface="Perpetua"/>
                          <a:cs typeface="Perpetua"/>
                        </a:rPr>
                        <a:t>Zed</a:t>
                      </a:r>
                      <a:r>
                        <a:rPr sz="2400" i="1" spc="-120" dirty="0">
                          <a:latin typeface="Perpetua"/>
                          <a:cs typeface="Perpetua"/>
                        </a:rPr>
                        <a:t> </a:t>
                      </a:r>
                      <a:r>
                        <a:rPr sz="2400" i="1" dirty="0">
                          <a:latin typeface="Perpetua"/>
                          <a:cs typeface="Perpetua"/>
                        </a:rPr>
                        <a:t>A</a:t>
                      </a:r>
                      <a:r>
                        <a:rPr sz="2400" i="1" spc="-5" dirty="0">
                          <a:latin typeface="Perpetua"/>
                          <a:cs typeface="Perpetua"/>
                        </a:rPr>
                        <a:t> </a:t>
                      </a:r>
                      <a:r>
                        <a:rPr sz="2400" i="1" spc="-50" dirty="0">
                          <a:latin typeface="Perpetua"/>
                          <a:cs typeface="Perpetua"/>
                        </a:rPr>
                        <a:t>Shaw,</a:t>
                      </a:r>
                      <a:r>
                        <a:rPr sz="2400" i="1" spc="-235" dirty="0">
                          <a:latin typeface="Perpetua"/>
                          <a:cs typeface="Perpetua"/>
                        </a:rPr>
                        <a:t> </a:t>
                      </a:r>
                      <a:r>
                        <a:rPr sz="2400" i="1" spc="10" dirty="0">
                          <a:latin typeface="Perpetua"/>
                          <a:cs typeface="Perpetua"/>
                        </a:rPr>
                        <a:t>Learn</a:t>
                      </a:r>
                      <a:r>
                        <a:rPr sz="2400" i="1" dirty="0">
                          <a:latin typeface="Perpetua"/>
                          <a:cs typeface="Perpetua"/>
                        </a:rPr>
                        <a:t> C</a:t>
                      </a:r>
                      <a:r>
                        <a:rPr sz="2400" i="1" spc="5" dirty="0">
                          <a:latin typeface="Perpetua"/>
                          <a:cs typeface="Perpetua"/>
                        </a:rPr>
                        <a:t> </a:t>
                      </a:r>
                      <a:r>
                        <a:rPr sz="2400" i="1" spc="-5" dirty="0">
                          <a:latin typeface="Perpetua"/>
                          <a:cs typeface="Perpetua"/>
                        </a:rPr>
                        <a:t>the</a:t>
                      </a:r>
                      <a:r>
                        <a:rPr sz="2400" i="1" dirty="0">
                          <a:latin typeface="Perpetua"/>
                          <a:cs typeface="Perpetua"/>
                        </a:rPr>
                        <a:t> </a:t>
                      </a:r>
                      <a:r>
                        <a:rPr sz="2400" i="1" spc="-35" dirty="0">
                          <a:latin typeface="Perpetua"/>
                          <a:cs typeface="Perpetua"/>
                        </a:rPr>
                        <a:t>HardWay:</a:t>
                      </a:r>
                      <a:r>
                        <a:rPr sz="2400" i="1" spc="-254" dirty="0">
                          <a:latin typeface="Perpetua"/>
                          <a:cs typeface="Perpetua"/>
                        </a:rPr>
                        <a:t> </a:t>
                      </a:r>
                      <a:r>
                        <a:rPr sz="2400" i="1" spc="-15" dirty="0">
                          <a:latin typeface="Perpetua"/>
                          <a:cs typeface="Perpetua"/>
                        </a:rPr>
                        <a:t>Practical</a:t>
                      </a:r>
                      <a:r>
                        <a:rPr sz="2400" i="1" spc="30" dirty="0">
                          <a:latin typeface="Perpetua"/>
                          <a:cs typeface="Perpetua"/>
                        </a:rPr>
                        <a:t> </a:t>
                      </a:r>
                      <a:r>
                        <a:rPr sz="2400" i="1" spc="-5" dirty="0">
                          <a:latin typeface="Perpetua"/>
                          <a:cs typeface="Perpetua"/>
                        </a:rPr>
                        <a:t>Exercises on</a:t>
                      </a:r>
                      <a:r>
                        <a:rPr sz="2400" i="1" dirty="0">
                          <a:latin typeface="Perpetua"/>
                          <a:cs typeface="Perpetua"/>
                        </a:rPr>
                        <a:t> </a:t>
                      </a:r>
                      <a:r>
                        <a:rPr sz="2400" i="1" spc="-5" dirty="0">
                          <a:latin typeface="Perpetua"/>
                          <a:cs typeface="Perpetua"/>
                        </a:rPr>
                        <a:t>the</a:t>
                      </a:r>
                      <a:r>
                        <a:rPr sz="2400" i="1" dirty="0">
                          <a:latin typeface="Perpetua"/>
                          <a:cs typeface="Perpetua"/>
                        </a:rPr>
                        <a:t> </a:t>
                      </a:r>
                      <a:r>
                        <a:rPr sz="2400" i="1" spc="-10" dirty="0">
                          <a:latin typeface="Perpetua"/>
                          <a:cs typeface="Perpetua"/>
                        </a:rPr>
                        <a:t>Computational </a:t>
                      </a:r>
                      <a:r>
                        <a:rPr sz="2400" i="1" spc="-525" dirty="0">
                          <a:latin typeface="Perpetua"/>
                          <a:cs typeface="Perpetua"/>
                        </a:rPr>
                        <a:t> </a:t>
                      </a:r>
                      <a:r>
                        <a:rPr sz="2400" i="1" spc="-25" dirty="0">
                          <a:latin typeface="Perpetua"/>
                          <a:cs typeface="Perpetua"/>
                        </a:rPr>
                        <a:t>SubjectsYou</a:t>
                      </a:r>
                      <a:r>
                        <a:rPr sz="2400" i="1" spc="-5" dirty="0">
                          <a:latin typeface="Perpetua"/>
                          <a:cs typeface="Perpetua"/>
                        </a:rPr>
                        <a:t> Keep</a:t>
                      </a:r>
                      <a:r>
                        <a:rPr sz="2400" i="1" spc="-135" dirty="0">
                          <a:latin typeface="Perpetua"/>
                          <a:cs typeface="Perpetua"/>
                        </a:rPr>
                        <a:t> </a:t>
                      </a:r>
                      <a:r>
                        <a:rPr sz="2400" i="1" spc="-25" dirty="0">
                          <a:latin typeface="Perpetua"/>
                          <a:cs typeface="Perpetua"/>
                        </a:rPr>
                        <a:t>Avoiding</a:t>
                      </a:r>
                      <a:r>
                        <a:rPr sz="2400" i="1" dirty="0">
                          <a:latin typeface="Perpetua"/>
                          <a:cs typeface="Perpetua"/>
                        </a:rPr>
                        <a:t> (Like</a:t>
                      </a:r>
                      <a:r>
                        <a:rPr sz="2400" i="1" spc="-10" dirty="0">
                          <a:latin typeface="Perpetua"/>
                          <a:cs typeface="Perpetua"/>
                        </a:rPr>
                        <a:t> </a:t>
                      </a:r>
                      <a:r>
                        <a:rPr sz="2400" i="1" spc="-5" dirty="0">
                          <a:latin typeface="Perpetua"/>
                          <a:cs typeface="Perpetua"/>
                        </a:rPr>
                        <a:t>C),</a:t>
                      </a:r>
                      <a:r>
                        <a:rPr sz="2400" i="1" spc="-365" dirty="0">
                          <a:latin typeface="Perpetua"/>
                          <a:cs typeface="Perpetua"/>
                        </a:rPr>
                        <a:t> </a:t>
                      </a:r>
                      <a:r>
                        <a:rPr sz="2400" i="1" spc="-25" dirty="0">
                          <a:latin typeface="Perpetua"/>
                          <a:cs typeface="Perpetua"/>
                        </a:rPr>
                        <a:t>AddisonWesley,</a:t>
                      </a:r>
                      <a:r>
                        <a:rPr sz="2400" i="1" spc="-254" dirty="0">
                          <a:latin typeface="Perpetua"/>
                          <a:cs typeface="Perpetua"/>
                        </a:rPr>
                        <a:t> </a:t>
                      </a:r>
                      <a:r>
                        <a:rPr sz="2400" i="1" dirty="0">
                          <a:latin typeface="Perpetua"/>
                          <a:cs typeface="Perpetua"/>
                        </a:rPr>
                        <a:t>2015</a:t>
                      </a:r>
                      <a:endParaRPr sz="2400">
                        <a:latin typeface="Perpetua"/>
                        <a:cs typeface="Perpetua"/>
                      </a:endParaRPr>
                    </a:p>
                  </a:txBody>
                  <a:tcPr marL="0" marR="0" marT="1238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08229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5" dirty="0">
                          <a:latin typeface="Times New Roman"/>
                          <a:cs typeface="Times New Roman"/>
                        </a:rPr>
                        <a:t>2.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sz="2400" i="1" spc="-185" dirty="0">
                          <a:latin typeface="Perpetua"/>
                          <a:cs typeface="Perpetua"/>
                        </a:rPr>
                        <a:t>W.</a:t>
                      </a:r>
                      <a:r>
                        <a:rPr sz="2400" i="1" spc="-235" dirty="0">
                          <a:latin typeface="Perpetua"/>
                          <a:cs typeface="Perpetua"/>
                        </a:rPr>
                        <a:t> </a:t>
                      </a:r>
                      <a:r>
                        <a:rPr sz="2400" i="1" dirty="0">
                          <a:latin typeface="Perpetua"/>
                          <a:cs typeface="Perpetua"/>
                        </a:rPr>
                        <a:t>Kernighan,</a:t>
                      </a:r>
                      <a:r>
                        <a:rPr sz="2400" i="1" spc="-235" dirty="0">
                          <a:latin typeface="Perpetua"/>
                          <a:cs typeface="Perpetua"/>
                        </a:rPr>
                        <a:t> </a:t>
                      </a:r>
                      <a:r>
                        <a:rPr sz="2400" i="1" spc="-5" dirty="0">
                          <a:latin typeface="Perpetua"/>
                          <a:cs typeface="Perpetua"/>
                        </a:rPr>
                        <a:t>Dennis</a:t>
                      </a:r>
                      <a:r>
                        <a:rPr sz="2400" i="1" spc="-10" dirty="0">
                          <a:latin typeface="Perpetua"/>
                          <a:cs typeface="Perpetua"/>
                        </a:rPr>
                        <a:t> </a:t>
                      </a:r>
                      <a:r>
                        <a:rPr sz="2400" i="1" dirty="0">
                          <a:latin typeface="Perpetua"/>
                          <a:cs typeface="Perpetua"/>
                        </a:rPr>
                        <a:t>M.</a:t>
                      </a:r>
                      <a:r>
                        <a:rPr sz="2400" i="1" spc="-245" dirty="0">
                          <a:latin typeface="Perpetua"/>
                          <a:cs typeface="Perpetua"/>
                        </a:rPr>
                        <a:t> </a:t>
                      </a:r>
                      <a:r>
                        <a:rPr sz="2400" i="1" spc="-5" dirty="0">
                          <a:latin typeface="Perpetua"/>
                          <a:cs typeface="Perpetua"/>
                        </a:rPr>
                        <a:t>Ritchie,The</a:t>
                      </a:r>
                      <a:r>
                        <a:rPr sz="2400" i="1" spc="5" dirty="0">
                          <a:latin typeface="Perpetua"/>
                          <a:cs typeface="Perpetua"/>
                        </a:rPr>
                        <a:t> </a:t>
                      </a:r>
                      <a:r>
                        <a:rPr sz="2400" i="1" dirty="0">
                          <a:latin typeface="Perpetua"/>
                          <a:cs typeface="Perpetua"/>
                        </a:rPr>
                        <a:t>C</a:t>
                      </a:r>
                      <a:r>
                        <a:rPr sz="2400" i="1" spc="5" dirty="0">
                          <a:latin typeface="Perpetua"/>
                          <a:cs typeface="Perpetua"/>
                        </a:rPr>
                        <a:t> </a:t>
                      </a:r>
                      <a:r>
                        <a:rPr sz="2400" i="1" spc="-15" dirty="0">
                          <a:latin typeface="Perpetua"/>
                          <a:cs typeface="Perpetua"/>
                        </a:rPr>
                        <a:t>Programming</a:t>
                      </a:r>
                      <a:r>
                        <a:rPr sz="2400" i="1" spc="10" dirty="0">
                          <a:latin typeface="Perpetua"/>
                          <a:cs typeface="Perpetua"/>
                        </a:rPr>
                        <a:t> </a:t>
                      </a:r>
                      <a:r>
                        <a:rPr sz="2400" i="1" spc="-15" dirty="0">
                          <a:latin typeface="Perpetua"/>
                          <a:cs typeface="Perpetua"/>
                        </a:rPr>
                        <a:t>Language,</a:t>
                      </a:r>
                      <a:r>
                        <a:rPr sz="2400" i="1" spc="-225" dirty="0">
                          <a:latin typeface="Perpetua"/>
                          <a:cs typeface="Perpetua"/>
                        </a:rPr>
                        <a:t> </a:t>
                      </a:r>
                      <a:r>
                        <a:rPr sz="2400" i="1" dirty="0">
                          <a:latin typeface="Perpetua"/>
                          <a:cs typeface="Perpetua"/>
                        </a:rPr>
                        <a:t>2nd</a:t>
                      </a:r>
                      <a:r>
                        <a:rPr sz="2400" i="1" spc="10" dirty="0">
                          <a:latin typeface="Perpetua"/>
                          <a:cs typeface="Perpetua"/>
                        </a:rPr>
                        <a:t> </a:t>
                      </a:r>
                      <a:r>
                        <a:rPr sz="2400" i="1" dirty="0">
                          <a:latin typeface="Perpetua"/>
                          <a:cs typeface="Perpetua"/>
                        </a:rPr>
                        <a:t>ed.</a:t>
                      </a:r>
                      <a:endParaRPr sz="2400">
                        <a:latin typeface="Perpetua"/>
                        <a:cs typeface="Perpetu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400" i="1" dirty="0">
                          <a:latin typeface="Perpetua"/>
                          <a:cs typeface="Perpetua"/>
                        </a:rPr>
                        <a:t>P</a:t>
                      </a:r>
                      <a:r>
                        <a:rPr sz="2400" i="1" spc="-30" dirty="0">
                          <a:latin typeface="Perpetua"/>
                          <a:cs typeface="Perpetua"/>
                        </a:rPr>
                        <a:t>r</a:t>
                      </a:r>
                      <a:r>
                        <a:rPr sz="2400" i="1" dirty="0">
                          <a:latin typeface="Perpetua"/>
                          <a:cs typeface="Perpetua"/>
                        </a:rPr>
                        <a:t>entice</a:t>
                      </a:r>
                      <a:r>
                        <a:rPr sz="2400" i="1" spc="-5" dirty="0">
                          <a:latin typeface="Perpetua"/>
                          <a:cs typeface="Perpetua"/>
                        </a:rPr>
                        <a:t> Hall</a:t>
                      </a:r>
                      <a:r>
                        <a:rPr sz="2400" i="1" dirty="0">
                          <a:latin typeface="Perpetua"/>
                          <a:cs typeface="Perpetua"/>
                        </a:rPr>
                        <a:t>,</a:t>
                      </a:r>
                      <a:r>
                        <a:rPr sz="2400" i="1" spc="-245" dirty="0">
                          <a:latin typeface="Perpetua"/>
                          <a:cs typeface="Perpetua"/>
                        </a:rPr>
                        <a:t> </a:t>
                      </a:r>
                      <a:r>
                        <a:rPr sz="2400" i="1" dirty="0">
                          <a:latin typeface="Perpetua"/>
                          <a:cs typeface="Perpetua"/>
                        </a:rPr>
                        <a:t>1</a:t>
                      </a:r>
                      <a:r>
                        <a:rPr sz="2400" i="1" spc="5" dirty="0">
                          <a:latin typeface="Perpetua"/>
                          <a:cs typeface="Perpetua"/>
                        </a:rPr>
                        <a:t>9</a:t>
                      </a:r>
                      <a:r>
                        <a:rPr sz="2400" i="1" dirty="0">
                          <a:latin typeface="Perpetua"/>
                          <a:cs typeface="Perpetua"/>
                        </a:rPr>
                        <a:t>96</a:t>
                      </a:r>
                      <a:endParaRPr sz="2400">
                        <a:latin typeface="Perpetua"/>
                        <a:cs typeface="Perpetua"/>
                      </a:endParaRPr>
                    </a:p>
                  </a:txBody>
                  <a:tcPr marL="0" marR="0" marT="1339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3882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3.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593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sz="2400" i="1" spc="-20" dirty="0">
                          <a:latin typeface="Perpetua"/>
                          <a:cs typeface="Perpetua"/>
                        </a:rPr>
                        <a:t>Bharat</a:t>
                      </a:r>
                      <a:r>
                        <a:rPr sz="2400" i="1" spc="15" dirty="0">
                          <a:latin typeface="Perpetua"/>
                          <a:cs typeface="Perpetua"/>
                        </a:rPr>
                        <a:t> </a:t>
                      </a:r>
                      <a:r>
                        <a:rPr sz="2400" i="1" spc="-25" dirty="0">
                          <a:latin typeface="Perpetua"/>
                          <a:cs typeface="Perpetua"/>
                        </a:rPr>
                        <a:t>Kinariwala,Tep</a:t>
                      </a:r>
                      <a:r>
                        <a:rPr sz="2400" i="1" spc="5" dirty="0">
                          <a:latin typeface="Perpetua"/>
                          <a:cs typeface="Perpetua"/>
                        </a:rPr>
                        <a:t> </a:t>
                      </a:r>
                      <a:r>
                        <a:rPr sz="2400" i="1" spc="-30" dirty="0">
                          <a:latin typeface="Perpetua"/>
                          <a:cs typeface="Perpetua"/>
                        </a:rPr>
                        <a:t>Dobry,</a:t>
                      </a:r>
                      <a:r>
                        <a:rPr sz="2400" i="1" spc="-250" dirty="0">
                          <a:latin typeface="Perpetua"/>
                          <a:cs typeface="Perpetua"/>
                        </a:rPr>
                        <a:t> </a:t>
                      </a:r>
                      <a:r>
                        <a:rPr sz="2400" i="1" spc="-15" dirty="0">
                          <a:latin typeface="Perpetua"/>
                          <a:cs typeface="Perpetua"/>
                        </a:rPr>
                        <a:t>Programming</a:t>
                      </a:r>
                      <a:r>
                        <a:rPr sz="2400" i="1" spc="10" dirty="0">
                          <a:latin typeface="Perpetua"/>
                          <a:cs typeface="Perpetua"/>
                        </a:rPr>
                        <a:t> </a:t>
                      </a:r>
                      <a:r>
                        <a:rPr sz="2400" i="1" spc="-5" dirty="0">
                          <a:latin typeface="Perpetua"/>
                          <a:cs typeface="Perpetua"/>
                        </a:rPr>
                        <a:t>in</a:t>
                      </a:r>
                      <a:r>
                        <a:rPr sz="2400" i="1" dirty="0">
                          <a:latin typeface="Perpetua"/>
                          <a:cs typeface="Perpetua"/>
                        </a:rPr>
                        <a:t> </a:t>
                      </a:r>
                      <a:r>
                        <a:rPr sz="2400" i="1" spc="-35" dirty="0">
                          <a:latin typeface="Perpetua"/>
                          <a:cs typeface="Perpetua"/>
                        </a:rPr>
                        <a:t>C,</a:t>
                      </a:r>
                      <a:r>
                        <a:rPr sz="2400" i="1" spc="-250" dirty="0">
                          <a:latin typeface="Perpetua"/>
                          <a:cs typeface="Perpetua"/>
                        </a:rPr>
                        <a:t> </a:t>
                      </a:r>
                      <a:r>
                        <a:rPr sz="2400" i="1" spc="-5" dirty="0">
                          <a:latin typeface="Perpetua"/>
                          <a:cs typeface="Perpetua"/>
                        </a:rPr>
                        <a:t>eBook</a:t>
                      </a:r>
                      <a:endParaRPr sz="2400">
                        <a:latin typeface="Perpetua"/>
                        <a:cs typeface="Perpetua"/>
                      </a:endParaRPr>
                    </a:p>
                  </a:txBody>
                  <a:tcPr marL="0" marR="0" marT="10413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3875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4.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593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sz="2400" i="1" spc="-10" dirty="0">
                          <a:latin typeface="Perpetua"/>
                          <a:cs typeface="Perpetua"/>
                          <a:hlinkClick r:id="rId2"/>
                        </a:rPr>
                        <a:t>http://www.c4learn.com/learn-c-programming-language/</a:t>
                      </a:r>
                      <a:endParaRPr sz="2400">
                        <a:latin typeface="Perpetua"/>
                        <a:cs typeface="Perpetua"/>
                      </a:endParaRPr>
                    </a:p>
                  </a:txBody>
                  <a:tcPr marL="0" marR="0" marT="10413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SRM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22653" y="549605"/>
            <a:ext cx="6311900" cy="7924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2600" b="1" spc="-5" dirty="0">
                <a:solidFill>
                  <a:srgbClr val="C00000"/>
                </a:solidFill>
                <a:latin typeface="Perpetua"/>
                <a:cs typeface="Perpetua"/>
              </a:rPr>
              <a:t>INS</a:t>
            </a:r>
            <a:r>
              <a:rPr sz="2600" b="1" spc="-15" dirty="0">
                <a:solidFill>
                  <a:srgbClr val="C00000"/>
                </a:solidFill>
                <a:latin typeface="Perpetua"/>
                <a:cs typeface="Perpetua"/>
              </a:rPr>
              <a:t>T</a:t>
            </a:r>
            <a:r>
              <a:rPr sz="2600" b="1" spc="-5" dirty="0">
                <a:solidFill>
                  <a:srgbClr val="C00000"/>
                </a:solidFill>
                <a:latin typeface="Perpetua"/>
                <a:cs typeface="Perpetua"/>
              </a:rPr>
              <a:t>IT</a:t>
            </a:r>
            <a:r>
              <a:rPr sz="2600" b="1" spc="-10" dirty="0">
                <a:solidFill>
                  <a:srgbClr val="C00000"/>
                </a:solidFill>
                <a:latin typeface="Perpetua"/>
                <a:cs typeface="Perpetua"/>
              </a:rPr>
              <a:t>U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TE</a:t>
            </a:r>
            <a:r>
              <a:rPr sz="2600" b="1" spc="-10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Perpetua"/>
                <a:cs typeface="Perpetua"/>
              </a:rPr>
              <a:t>O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F</a:t>
            </a:r>
            <a:r>
              <a:rPr sz="2600" b="1" spc="5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SCIENCE</a:t>
            </a:r>
            <a:r>
              <a:rPr sz="2600" b="1" spc="-140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AND</a:t>
            </a:r>
            <a:r>
              <a:rPr sz="2600" b="1" spc="-310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TECHNOLOG</a:t>
            </a:r>
            <a:r>
              <a:rPr sz="2600" b="1" spc="-285" dirty="0">
                <a:solidFill>
                  <a:srgbClr val="C00000"/>
                </a:solidFill>
                <a:latin typeface="Perpetua"/>
                <a:cs typeface="Perpetua"/>
              </a:rPr>
              <a:t>Y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,</a:t>
            </a:r>
            <a:endParaRPr sz="2600">
              <a:latin typeface="Perpetua"/>
              <a:cs typeface="Perpetua"/>
            </a:endParaRPr>
          </a:p>
          <a:p>
            <a:pPr marL="635" algn="ctr">
              <a:lnSpc>
                <a:spcPct val="100000"/>
              </a:lnSpc>
              <a:spcBef>
                <a:spcPts val="30"/>
              </a:spcBef>
            </a:pPr>
            <a:r>
              <a:rPr sz="2400" b="1" spc="-10" dirty="0">
                <a:solidFill>
                  <a:srgbClr val="C00000"/>
                </a:solidFill>
                <a:latin typeface="Perpetua"/>
                <a:cs typeface="Perpetua"/>
              </a:rPr>
              <a:t>CHENNAI.</a:t>
            </a:r>
            <a:endParaRPr sz="2400">
              <a:latin typeface="Perpetua"/>
              <a:cs typeface="Perpetu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5326" y="188607"/>
            <a:ext cx="1040815" cy="1067659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7997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SRM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5326" y="188607"/>
            <a:ext cx="1040815" cy="106765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83540" y="549605"/>
            <a:ext cx="7354570" cy="6117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35685" algn="ctr">
              <a:lnSpc>
                <a:spcPct val="100000"/>
              </a:lnSpc>
              <a:spcBef>
                <a:spcPts val="105"/>
              </a:spcBef>
            </a:pPr>
            <a:r>
              <a:rPr sz="2600" b="1" spc="-5" dirty="0">
                <a:solidFill>
                  <a:srgbClr val="C00000"/>
                </a:solidFill>
                <a:latin typeface="Perpetua"/>
                <a:cs typeface="Perpetua"/>
              </a:rPr>
              <a:t>INS</a:t>
            </a:r>
            <a:r>
              <a:rPr sz="2600" b="1" spc="-15" dirty="0">
                <a:solidFill>
                  <a:srgbClr val="C00000"/>
                </a:solidFill>
                <a:latin typeface="Perpetua"/>
                <a:cs typeface="Perpetua"/>
              </a:rPr>
              <a:t>T</a:t>
            </a:r>
            <a:r>
              <a:rPr sz="2600" b="1" spc="-5" dirty="0">
                <a:solidFill>
                  <a:srgbClr val="C00000"/>
                </a:solidFill>
                <a:latin typeface="Perpetua"/>
                <a:cs typeface="Perpetua"/>
              </a:rPr>
              <a:t>IT</a:t>
            </a:r>
            <a:r>
              <a:rPr sz="2600" b="1" spc="-10" dirty="0">
                <a:solidFill>
                  <a:srgbClr val="C00000"/>
                </a:solidFill>
                <a:latin typeface="Perpetua"/>
                <a:cs typeface="Perpetua"/>
              </a:rPr>
              <a:t>U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TE</a:t>
            </a:r>
            <a:r>
              <a:rPr sz="2600" b="1" spc="-10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Perpetua"/>
                <a:cs typeface="Perpetua"/>
              </a:rPr>
              <a:t>O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F</a:t>
            </a:r>
            <a:r>
              <a:rPr sz="2600" b="1" spc="5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SCIENCE</a:t>
            </a:r>
            <a:r>
              <a:rPr sz="2600" b="1" spc="-140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AND</a:t>
            </a:r>
            <a:r>
              <a:rPr sz="2600" b="1" spc="-310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TECHNOLOG</a:t>
            </a:r>
            <a:r>
              <a:rPr sz="2600" b="1" spc="-285" dirty="0">
                <a:solidFill>
                  <a:srgbClr val="C00000"/>
                </a:solidFill>
                <a:latin typeface="Perpetua"/>
                <a:cs typeface="Perpetua"/>
              </a:rPr>
              <a:t>Y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,</a:t>
            </a:r>
            <a:endParaRPr sz="2600">
              <a:latin typeface="Perpetua"/>
              <a:cs typeface="Perpetua"/>
            </a:endParaRPr>
          </a:p>
          <a:p>
            <a:pPr marL="1036319" algn="ctr">
              <a:lnSpc>
                <a:spcPct val="100000"/>
              </a:lnSpc>
              <a:spcBef>
                <a:spcPts val="30"/>
              </a:spcBef>
            </a:pPr>
            <a:r>
              <a:rPr sz="2400" b="1" spc="-10" dirty="0">
                <a:solidFill>
                  <a:srgbClr val="C00000"/>
                </a:solidFill>
                <a:latin typeface="Perpetua"/>
                <a:cs typeface="Perpetua"/>
              </a:rPr>
              <a:t>CHENNAI.</a:t>
            </a:r>
            <a:endParaRPr sz="2400">
              <a:latin typeface="Perpetua"/>
              <a:cs typeface="Perpetua"/>
            </a:endParaRPr>
          </a:p>
          <a:p>
            <a:pPr marL="12700">
              <a:lnSpc>
                <a:spcPct val="100000"/>
              </a:lnSpc>
              <a:spcBef>
                <a:spcPts val="1705"/>
              </a:spcBef>
            </a:pPr>
            <a:r>
              <a:rPr sz="2800" b="1" spc="-5" dirty="0">
                <a:solidFill>
                  <a:srgbClr val="336600"/>
                </a:solidFill>
                <a:latin typeface="Cambria"/>
                <a:cs typeface="Cambria"/>
              </a:rPr>
              <a:t>1.</a:t>
            </a:r>
            <a:r>
              <a:rPr sz="2800" b="1" spc="-20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spc="-5" dirty="0">
                <a:solidFill>
                  <a:srgbClr val="336600"/>
                </a:solidFill>
                <a:latin typeface="Cambria"/>
                <a:cs typeface="Cambria"/>
              </a:rPr>
              <a:t>4</a:t>
            </a:r>
            <a:r>
              <a:rPr sz="2800" b="1" spc="-10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spc="-20" dirty="0">
                <a:solidFill>
                  <a:srgbClr val="336600"/>
                </a:solidFill>
                <a:latin typeface="Cambria"/>
                <a:cs typeface="Cambria"/>
              </a:rPr>
              <a:t>Writing</a:t>
            </a:r>
            <a:r>
              <a:rPr sz="2800" b="1" spc="-10" dirty="0">
                <a:solidFill>
                  <a:srgbClr val="336600"/>
                </a:solidFill>
                <a:latin typeface="Cambria"/>
                <a:cs typeface="Cambria"/>
              </a:rPr>
              <a:t> Pseudocode</a:t>
            </a:r>
            <a:endParaRPr sz="2800">
              <a:latin typeface="Cambria"/>
              <a:cs typeface="Cambria"/>
            </a:endParaRPr>
          </a:p>
          <a:p>
            <a:pPr marL="347345" indent="-274955">
              <a:lnSpc>
                <a:spcPct val="100000"/>
              </a:lnSpc>
              <a:spcBef>
                <a:spcPts val="2300"/>
              </a:spcBef>
              <a:buClr>
                <a:srgbClr val="D24717"/>
              </a:buClr>
              <a:buSzPct val="84090"/>
              <a:buFont typeface="Wingdings"/>
              <a:buChar char=""/>
              <a:tabLst>
                <a:tab pos="347980" algn="l"/>
              </a:tabLst>
            </a:pPr>
            <a:r>
              <a:rPr sz="2200" spc="-5" dirty="0">
                <a:latin typeface="Cambria"/>
                <a:cs typeface="Cambria"/>
              </a:rPr>
              <a:t>Pseudo – </a:t>
            </a:r>
            <a:r>
              <a:rPr sz="2200" spc="-10" dirty="0">
                <a:latin typeface="Cambria"/>
                <a:cs typeface="Cambria"/>
              </a:rPr>
              <a:t>Imitation</a:t>
            </a:r>
            <a:r>
              <a:rPr sz="2200" spc="1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/</a:t>
            </a:r>
            <a:r>
              <a:rPr sz="2200" spc="-10" dirty="0">
                <a:latin typeface="Cambria"/>
                <a:cs typeface="Cambria"/>
              </a:rPr>
              <a:t> </a:t>
            </a:r>
            <a:r>
              <a:rPr sz="2200" spc="-25" dirty="0">
                <a:latin typeface="Cambria"/>
                <a:cs typeface="Cambria"/>
              </a:rPr>
              <a:t>False</a:t>
            </a:r>
            <a:endParaRPr sz="2200">
              <a:latin typeface="Cambria"/>
              <a:cs typeface="Cambria"/>
            </a:endParaRPr>
          </a:p>
          <a:p>
            <a:pPr marL="347345" indent="-274955">
              <a:lnSpc>
                <a:spcPct val="100000"/>
              </a:lnSpc>
              <a:spcBef>
                <a:spcPts val="1920"/>
              </a:spcBef>
              <a:buClr>
                <a:srgbClr val="D24717"/>
              </a:buClr>
              <a:buSzPct val="84090"/>
              <a:buFont typeface="Wingdings"/>
              <a:buChar char=""/>
              <a:tabLst>
                <a:tab pos="347980" algn="l"/>
              </a:tabLst>
            </a:pPr>
            <a:r>
              <a:rPr sz="2200" spc="-5" dirty="0">
                <a:latin typeface="Cambria"/>
                <a:cs typeface="Cambria"/>
              </a:rPr>
              <a:t>Code</a:t>
            </a:r>
            <a:r>
              <a:rPr sz="2200" spc="-1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–</a:t>
            </a:r>
            <a:r>
              <a:rPr sz="220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Instructions</a:t>
            </a:r>
            <a:endParaRPr sz="2200">
              <a:latin typeface="Cambria"/>
              <a:cs typeface="Cambria"/>
            </a:endParaRPr>
          </a:p>
          <a:p>
            <a:pPr marL="347345" indent="-274955">
              <a:lnSpc>
                <a:spcPct val="100000"/>
              </a:lnSpc>
              <a:spcBef>
                <a:spcPts val="1925"/>
              </a:spcBef>
              <a:buClr>
                <a:srgbClr val="D24717"/>
              </a:buClr>
              <a:buSzPct val="84090"/>
              <a:buFont typeface="Wingdings"/>
              <a:buChar char=""/>
              <a:tabLst>
                <a:tab pos="347980" algn="l"/>
              </a:tabLst>
            </a:pPr>
            <a:r>
              <a:rPr sz="2200" b="1" spc="-10" dirty="0">
                <a:solidFill>
                  <a:srgbClr val="C00000"/>
                </a:solidFill>
                <a:latin typeface="Cambria"/>
                <a:cs typeface="Cambria"/>
              </a:rPr>
              <a:t>Goal:</a:t>
            </a:r>
            <a:r>
              <a:rPr sz="2200" b="1" spc="2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spc="-100" dirty="0">
                <a:latin typeface="Cambria"/>
                <a:cs typeface="Cambria"/>
              </a:rPr>
              <a:t>To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provide</a:t>
            </a:r>
            <a:r>
              <a:rPr sz="2200" spc="2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a</a:t>
            </a:r>
            <a:r>
              <a:rPr sz="2200" spc="1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high</a:t>
            </a:r>
            <a:r>
              <a:rPr sz="2200" spc="10" dirty="0">
                <a:latin typeface="Cambria"/>
                <a:cs typeface="Cambria"/>
              </a:rPr>
              <a:t> </a:t>
            </a:r>
            <a:r>
              <a:rPr sz="2200" spc="-20" dirty="0">
                <a:latin typeface="Cambria"/>
                <a:cs typeface="Cambria"/>
              </a:rPr>
              <a:t>level</a:t>
            </a:r>
            <a:r>
              <a:rPr sz="2200" spc="3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description</a:t>
            </a:r>
            <a:r>
              <a:rPr sz="2200" spc="1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of</a:t>
            </a:r>
            <a:r>
              <a:rPr sz="220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the</a:t>
            </a:r>
            <a:r>
              <a:rPr sz="2200" spc="1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Algorithm</a:t>
            </a:r>
            <a:endParaRPr sz="2200">
              <a:latin typeface="Cambria"/>
              <a:cs typeface="Cambria"/>
            </a:endParaRPr>
          </a:p>
          <a:p>
            <a:pPr marL="347345" indent="-274955">
              <a:lnSpc>
                <a:spcPct val="100000"/>
              </a:lnSpc>
              <a:spcBef>
                <a:spcPts val="1920"/>
              </a:spcBef>
              <a:buClr>
                <a:srgbClr val="D24717"/>
              </a:buClr>
              <a:buSzPct val="84090"/>
              <a:buFont typeface="Wingdings"/>
              <a:buChar char=""/>
              <a:tabLst>
                <a:tab pos="347980" algn="l"/>
              </a:tabLst>
            </a:pPr>
            <a:r>
              <a:rPr sz="2200" b="1" spc="-5" dirty="0">
                <a:solidFill>
                  <a:srgbClr val="C00000"/>
                </a:solidFill>
                <a:latin typeface="Cambria"/>
                <a:cs typeface="Cambria"/>
              </a:rPr>
              <a:t>Benefit: </a:t>
            </a:r>
            <a:r>
              <a:rPr sz="2200" spc="-10" dirty="0">
                <a:latin typeface="Cambria"/>
                <a:cs typeface="Cambria"/>
              </a:rPr>
              <a:t>Enables</a:t>
            </a:r>
            <a:r>
              <a:rPr sz="2200" spc="15" dirty="0"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programmer</a:t>
            </a:r>
            <a:r>
              <a:rPr sz="2200" spc="25" dirty="0"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to</a:t>
            </a:r>
            <a:r>
              <a:rPr sz="2200" spc="-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concentrate</a:t>
            </a:r>
            <a:r>
              <a:rPr sz="2200" spc="5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on</a:t>
            </a:r>
            <a:r>
              <a:rPr sz="2200" spc="-10" dirty="0">
                <a:latin typeface="Cambria"/>
                <a:cs typeface="Cambria"/>
              </a:rPr>
              <a:t> Algorithm</a:t>
            </a:r>
            <a:endParaRPr sz="2200">
              <a:latin typeface="Cambria"/>
              <a:cs typeface="Cambria"/>
            </a:endParaRPr>
          </a:p>
          <a:p>
            <a:pPr marL="347345" indent="-274955">
              <a:lnSpc>
                <a:spcPct val="100000"/>
              </a:lnSpc>
              <a:spcBef>
                <a:spcPts val="1920"/>
              </a:spcBef>
              <a:buClr>
                <a:srgbClr val="D24717"/>
              </a:buClr>
              <a:buSzPct val="84090"/>
              <a:buFont typeface="Wingdings"/>
              <a:buChar char=""/>
              <a:tabLst>
                <a:tab pos="347980" algn="l"/>
              </a:tabLst>
            </a:pPr>
            <a:r>
              <a:rPr sz="2200" spc="-10" dirty="0">
                <a:latin typeface="Cambria"/>
                <a:cs typeface="Cambria"/>
              </a:rPr>
              <a:t>Similar </a:t>
            </a:r>
            <a:r>
              <a:rPr sz="2200" spc="-15" dirty="0">
                <a:latin typeface="Cambria"/>
                <a:cs typeface="Cambria"/>
              </a:rPr>
              <a:t>to</a:t>
            </a:r>
            <a:r>
              <a:rPr sz="2200" spc="-5" dirty="0"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programming</a:t>
            </a:r>
            <a:r>
              <a:rPr sz="2200" spc="1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code</a:t>
            </a:r>
            <a:endParaRPr sz="2200">
              <a:latin typeface="Cambria"/>
              <a:cs typeface="Cambria"/>
            </a:endParaRPr>
          </a:p>
          <a:p>
            <a:pPr marL="347345" indent="-274955">
              <a:lnSpc>
                <a:spcPct val="100000"/>
              </a:lnSpc>
              <a:spcBef>
                <a:spcPts val="1920"/>
              </a:spcBef>
              <a:buClr>
                <a:srgbClr val="D24717"/>
              </a:buClr>
              <a:buSzPct val="84090"/>
              <a:buFont typeface="Wingdings"/>
              <a:buChar char=""/>
              <a:tabLst>
                <a:tab pos="347980" algn="l"/>
              </a:tabLst>
            </a:pPr>
            <a:r>
              <a:rPr sz="2200" spc="-5" dirty="0">
                <a:latin typeface="Cambria"/>
                <a:cs typeface="Cambria"/>
              </a:rPr>
              <a:t>Description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of</a:t>
            </a:r>
            <a:r>
              <a:rPr sz="2200" spc="-1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the</a:t>
            </a:r>
            <a:r>
              <a:rPr sz="220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Algorithm</a:t>
            </a:r>
            <a:endParaRPr sz="2200">
              <a:latin typeface="Cambria"/>
              <a:cs typeface="Cambria"/>
            </a:endParaRPr>
          </a:p>
          <a:p>
            <a:pPr marL="347345" indent="-274955">
              <a:lnSpc>
                <a:spcPct val="100000"/>
              </a:lnSpc>
              <a:spcBef>
                <a:spcPts val="1920"/>
              </a:spcBef>
              <a:buClr>
                <a:srgbClr val="D24717"/>
              </a:buClr>
              <a:buSzPct val="84090"/>
              <a:buFont typeface="Wingdings"/>
              <a:buChar char=""/>
              <a:tabLst>
                <a:tab pos="347980" algn="l"/>
              </a:tabLst>
            </a:pPr>
            <a:r>
              <a:rPr sz="2200" spc="-5" dirty="0">
                <a:latin typeface="Cambria"/>
                <a:cs typeface="Cambria"/>
              </a:rPr>
              <a:t>No</a:t>
            </a:r>
            <a:r>
              <a:rPr sz="220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specific</a:t>
            </a:r>
            <a:r>
              <a:rPr sz="2200" spc="35" dirty="0"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Programming</a:t>
            </a:r>
            <a:r>
              <a:rPr sz="2200" spc="2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language</a:t>
            </a:r>
            <a:r>
              <a:rPr sz="2200" spc="3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notations</a:t>
            </a:r>
            <a:endParaRPr sz="2200">
              <a:latin typeface="Cambria"/>
              <a:cs typeface="Cambria"/>
            </a:endParaRPr>
          </a:p>
          <a:p>
            <a:pPr marL="347345" indent="-274955">
              <a:lnSpc>
                <a:spcPct val="100000"/>
              </a:lnSpc>
              <a:spcBef>
                <a:spcPts val="1920"/>
              </a:spcBef>
              <a:buClr>
                <a:srgbClr val="D24717"/>
              </a:buClr>
              <a:buSzPct val="84090"/>
              <a:buFont typeface="Wingdings"/>
              <a:buChar char=""/>
              <a:tabLst>
                <a:tab pos="347980" algn="l"/>
              </a:tabLst>
            </a:pPr>
            <a:r>
              <a:rPr sz="2200" spc="-5" dirty="0">
                <a:latin typeface="Cambria"/>
                <a:cs typeface="Cambria"/>
              </a:rPr>
              <a:t>Pseudo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Code</a:t>
            </a:r>
            <a:r>
              <a:rPr sz="2200" spc="15" dirty="0"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transformed</a:t>
            </a:r>
            <a:r>
              <a:rPr sz="2200" spc="2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into</a:t>
            </a:r>
            <a:r>
              <a:rPr sz="2200" spc="1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actual</a:t>
            </a:r>
            <a:r>
              <a:rPr sz="2200" spc="15" dirty="0"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program</a:t>
            </a:r>
            <a:r>
              <a:rPr sz="2200" spc="1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code</a:t>
            </a:r>
            <a:endParaRPr sz="22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SRM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5326" y="188607"/>
            <a:ext cx="1040815" cy="106765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83540" y="549605"/>
            <a:ext cx="7907020" cy="5944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82600" algn="ctr">
              <a:lnSpc>
                <a:spcPct val="100000"/>
              </a:lnSpc>
              <a:spcBef>
                <a:spcPts val="105"/>
              </a:spcBef>
            </a:pPr>
            <a:r>
              <a:rPr sz="2600" b="1" spc="-5" dirty="0">
                <a:solidFill>
                  <a:srgbClr val="C00000"/>
                </a:solidFill>
                <a:latin typeface="Perpetua"/>
                <a:cs typeface="Perpetua"/>
              </a:rPr>
              <a:t>INS</a:t>
            </a:r>
            <a:r>
              <a:rPr sz="2600" b="1" spc="-15" dirty="0">
                <a:solidFill>
                  <a:srgbClr val="C00000"/>
                </a:solidFill>
                <a:latin typeface="Perpetua"/>
                <a:cs typeface="Perpetua"/>
              </a:rPr>
              <a:t>T</a:t>
            </a:r>
            <a:r>
              <a:rPr sz="2600" b="1" spc="-5" dirty="0">
                <a:solidFill>
                  <a:srgbClr val="C00000"/>
                </a:solidFill>
                <a:latin typeface="Perpetua"/>
                <a:cs typeface="Perpetua"/>
              </a:rPr>
              <a:t>IT</a:t>
            </a:r>
            <a:r>
              <a:rPr sz="2600" b="1" spc="-10" dirty="0">
                <a:solidFill>
                  <a:srgbClr val="C00000"/>
                </a:solidFill>
                <a:latin typeface="Perpetua"/>
                <a:cs typeface="Perpetua"/>
              </a:rPr>
              <a:t>U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TE</a:t>
            </a:r>
            <a:r>
              <a:rPr sz="2600" b="1" spc="-10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Perpetua"/>
                <a:cs typeface="Perpetua"/>
              </a:rPr>
              <a:t>O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F</a:t>
            </a:r>
            <a:r>
              <a:rPr sz="2600" b="1" spc="5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SCIENCE</a:t>
            </a:r>
            <a:r>
              <a:rPr sz="2600" b="1" spc="-140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AND</a:t>
            </a:r>
            <a:r>
              <a:rPr sz="2600" b="1" spc="-310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TECHNOLOG</a:t>
            </a:r>
            <a:r>
              <a:rPr sz="2600" b="1" spc="-285" dirty="0">
                <a:solidFill>
                  <a:srgbClr val="C00000"/>
                </a:solidFill>
                <a:latin typeface="Perpetua"/>
                <a:cs typeface="Perpetua"/>
              </a:rPr>
              <a:t>Y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,</a:t>
            </a:r>
            <a:endParaRPr sz="2600">
              <a:latin typeface="Perpetua"/>
              <a:cs typeface="Perpetua"/>
            </a:endParaRPr>
          </a:p>
          <a:p>
            <a:pPr marL="483234" algn="ctr">
              <a:lnSpc>
                <a:spcPct val="100000"/>
              </a:lnSpc>
              <a:spcBef>
                <a:spcPts val="30"/>
              </a:spcBef>
            </a:pPr>
            <a:r>
              <a:rPr sz="2400" b="1" spc="-10" dirty="0">
                <a:solidFill>
                  <a:srgbClr val="C00000"/>
                </a:solidFill>
                <a:latin typeface="Perpetua"/>
                <a:cs typeface="Perpetua"/>
              </a:rPr>
              <a:t>CHENNAI.</a:t>
            </a:r>
            <a:endParaRPr sz="2400">
              <a:latin typeface="Perpetua"/>
              <a:cs typeface="Perpetua"/>
            </a:endParaRPr>
          </a:p>
          <a:p>
            <a:pPr marL="383540" indent="-370840">
              <a:lnSpc>
                <a:spcPct val="100000"/>
              </a:lnSpc>
              <a:spcBef>
                <a:spcPts val="1705"/>
              </a:spcBef>
              <a:buAutoNum type="arabicPeriod"/>
              <a:tabLst>
                <a:tab pos="383540" algn="l"/>
              </a:tabLst>
            </a:pPr>
            <a:r>
              <a:rPr sz="2800" b="1" spc="-5" dirty="0">
                <a:solidFill>
                  <a:srgbClr val="336600"/>
                </a:solidFill>
                <a:latin typeface="Cambria"/>
                <a:cs typeface="Cambria"/>
              </a:rPr>
              <a:t>4</a:t>
            </a:r>
            <a:r>
              <a:rPr sz="2800" b="1" spc="-10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spc="-20" dirty="0">
                <a:solidFill>
                  <a:srgbClr val="336600"/>
                </a:solidFill>
                <a:latin typeface="Cambria"/>
                <a:cs typeface="Cambria"/>
              </a:rPr>
              <a:t>Writing</a:t>
            </a:r>
            <a:r>
              <a:rPr sz="2800" b="1" spc="-10" dirty="0">
                <a:solidFill>
                  <a:srgbClr val="336600"/>
                </a:solidFill>
                <a:latin typeface="Cambria"/>
                <a:cs typeface="Cambria"/>
              </a:rPr>
              <a:t> Pseudocode</a:t>
            </a:r>
            <a:r>
              <a:rPr sz="2800" b="1" spc="30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spc="-15" dirty="0">
                <a:solidFill>
                  <a:srgbClr val="336600"/>
                </a:solidFill>
                <a:latin typeface="Cambria"/>
                <a:cs typeface="Cambria"/>
              </a:rPr>
              <a:t>Contd…</a:t>
            </a:r>
            <a:endParaRPr sz="2800">
              <a:latin typeface="Cambria"/>
              <a:cs typeface="Cambria"/>
            </a:endParaRPr>
          </a:p>
          <a:p>
            <a:pPr marL="530225" lvl="1" indent="-457834">
              <a:lnSpc>
                <a:spcPct val="100000"/>
              </a:lnSpc>
              <a:spcBef>
                <a:spcPts val="2365"/>
              </a:spcBef>
              <a:buClr>
                <a:srgbClr val="D24717"/>
              </a:buClr>
              <a:buSzPct val="85416"/>
              <a:buAutoNum type="alphaLcParenR"/>
              <a:tabLst>
                <a:tab pos="529590" algn="l"/>
                <a:tab pos="530860" algn="l"/>
              </a:tabLst>
            </a:pPr>
            <a:r>
              <a:rPr sz="2400" b="1" spc="-5" dirty="0">
                <a:solidFill>
                  <a:srgbClr val="C00000"/>
                </a:solidFill>
                <a:latin typeface="Cambria"/>
                <a:cs typeface="Cambria"/>
              </a:rPr>
              <a:t>Guidelines</a:t>
            </a:r>
            <a:r>
              <a:rPr sz="2400" b="1" spc="-1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Cambria"/>
                <a:cs typeface="Cambria"/>
              </a:rPr>
              <a:t>for</a:t>
            </a:r>
            <a:r>
              <a:rPr sz="2400" b="1" spc="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400" b="1" spc="-15" dirty="0">
                <a:solidFill>
                  <a:srgbClr val="C00000"/>
                </a:solidFill>
                <a:latin typeface="Cambria"/>
                <a:cs typeface="Cambria"/>
              </a:rPr>
              <a:t>Writing</a:t>
            </a:r>
            <a:r>
              <a:rPr sz="2400" b="1" spc="-2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400" b="1" spc="-10" dirty="0">
                <a:solidFill>
                  <a:srgbClr val="C00000"/>
                </a:solidFill>
                <a:latin typeface="Cambria"/>
                <a:cs typeface="Cambria"/>
              </a:rPr>
              <a:t>Pseudo</a:t>
            </a:r>
            <a:r>
              <a:rPr sz="2400" b="1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400" b="1" spc="-10" dirty="0">
                <a:solidFill>
                  <a:srgbClr val="C00000"/>
                </a:solidFill>
                <a:latin typeface="Cambria"/>
                <a:cs typeface="Cambria"/>
              </a:rPr>
              <a:t>Code</a:t>
            </a:r>
            <a:endParaRPr sz="2400">
              <a:latin typeface="Cambria"/>
              <a:cs typeface="Cambria"/>
            </a:endParaRPr>
          </a:p>
          <a:p>
            <a:pPr marL="690245" lvl="2" indent="-297815">
              <a:lnSpc>
                <a:spcPct val="100000"/>
              </a:lnSpc>
              <a:spcBef>
                <a:spcPts val="1835"/>
              </a:spcBef>
              <a:buClr>
                <a:srgbClr val="9B2C1F"/>
              </a:buClr>
              <a:buSzPct val="85416"/>
              <a:buFont typeface="Wingdings"/>
              <a:buChar char=""/>
              <a:tabLst>
                <a:tab pos="690880" algn="l"/>
              </a:tabLst>
            </a:pPr>
            <a:r>
              <a:rPr sz="2400" b="1" spc="-25" dirty="0">
                <a:solidFill>
                  <a:srgbClr val="336600"/>
                </a:solidFill>
                <a:latin typeface="Cambria"/>
                <a:cs typeface="Cambria"/>
              </a:rPr>
              <a:t>Write</a:t>
            </a:r>
            <a:r>
              <a:rPr sz="2400" b="1" spc="-5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400" b="1" spc="-20" dirty="0">
                <a:solidFill>
                  <a:srgbClr val="336600"/>
                </a:solidFill>
                <a:latin typeface="Cambria"/>
                <a:cs typeface="Cambria"/>
              </a:rPr>
              <a:t>only</a:t>
            </a:r>
            <a:r>
              <a:rPr sz="2400" b="1" spc="-15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400" b="1" spc="-5" dirty="0">
                <a:solidFill>
                  <a:srgbClr val="336600"/>
                </a:solidFill>
                <a:latin typeface="Cambria"/>
                <a:cs typeface="Cambria"/>
              </a:rPr>
              <a:t>one</a:t>
            </a:r>
            <a:r>
              <a:rPr sz="2400" b="1" spc="-20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400" b="1" spc="-10" dirty="0">
                <a:solidFill>
                  <a:srgbClr val="336600"/>
                </a:solidFill>
                <a:latin typeface="Cambria"/>
                <a:cs typeface="Cambria"/>
              </a:rPr>
              <a:t>Statement</a:t>
            </a:r>
            <a:r>
              <a:rPr sz="2400" b="1" spc="5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400" b="1" spc="-5" dirty="0">
                <a:solidFill>
                  <a:srgbClr val="336600"/>
                </a:solidFill>
                <a:latin typeface="Cambria"/>
                <a:cs typeface="Cambria"/>
              </a:rPr>
              <a:t>per line</a:t>
            </a:r>
            <a:endParaRPr sz="2400">
              <a:latin typeface="Cambria"/>
              <a:cs typeface="Cambria"/>
            </a:endParaRPr>
          </a:p>
          <a:p>
            <a:pPr marL="964565" lvl="3" indent="-297815">
              <a:lnSpc>
                <a:spcPct val="100000"/>
              </a:lnSpc>
              <a:spcBef>
                <a:spcPts val="1850"/>
              </a:spcBef>
              <a:buSzPct val="85416"/>
              <a:buFont typeface="Wingdings"/>
              <a:buChar char=""/>
              <a:tabLst>
                <a:tab pos="965200" algn="l"/>
              </a:tabLst>
            </a:pPr>
            <a:r>
              <a:rPr sz="2400" spc="-10" dirty="0">
                <a:latin typeface="Cambria"/>
                <a:cs typeface="Cambria"/>
              </a:rPr>
              <a:t>Example</a:t>
            </a:r>
            <a:r>
              <a:rPr sz="2400" spc="-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– </a:t>
            </a:r>
            <a:r>
              <a:rPr sz="2400" spc="-5" dirty="0">
                <a:latin typeface="Cambria"/>
                <a:cs typeface="Cambria"/>
              </a:rPr>
              <a:t>Pseudo</a:t>
            </a:r>
            <a:r>
              <a:rPr sz="2400" spc="-1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Code </a:t>
            </a:r>
            <a:r>
              <a:rPr sz="2400" spc="-10" dirty="0">
                <a:latin typeface="Cambria"/>
                <a:cs typeface="Cambria"/>
              </a:rPr>
              <a:t>for</a:t>
            </a:r>
            <a:r>
              <a:rPr sz="2400" spc="-1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calculating</a:t>
            </a:r>
            <a:r>
              <a:rPr sz="2400" spc="-1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Salary</a:t>
            </a:r>
            <a:endParaRPr sz="2400">
              <a:latin typeface="Cambria"/>
              <a:cs typeface="Cambria"/>
            </a:endParaRPr>
          </a:p>
          <a:p>
            <a:pPr marL="1969135" lvl="4" indent="-525145">
              <a:lnSpc>
                <a:spcPct val="100000"/>
              </a:lnSpc>
              <a:spcBef>
                <a:spcPts val="1840"/>
              </a:spcBef>
              <a:buClr>
                <a:srgbClr val="000000"/>
              </a:buClr>
              <a:buSzPct val="120000"/>
              <a:buFont typeface="Cambria"/>
              <a:buAutoNum type="arabicPeriod"/>
              <a:tabLst>
                <a:tab pos="1969135" algn="l"/>
                <a:tab pos="1969770" algn="l"/>
              </a:tabLst>
            </a:pPr>
            <a:r>
              <a:rPr sz="2000" b="1" spc="-5" dirty="0">
                <a:solidFill>
                  <a:srgbClr val="336600"/>
                </a:solidFill>
                <a:latin typeface="Cambria"/>
                <a:cs typeface="Cambria"/>
              </a:rPr>
              <a:t>READ</a:t>
            </a:r>
            <a:r>
              <a:rPr sz="2000" b="1" spc="-15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name,</a:t>
            </a:r>
            <a:r>
              <a:rPr sz="2000" spc="-1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hourly</a:t>
            </a:r>
            <a:r>
              <a:rPr sz="2000" spc="-25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rate,</a:t>
            </a:r>
            <a:r>
              <a:rPr sz="2000" spc="-2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hours</a:t>
            </a:r>
            <a:r>
              <a:rPr sz="2000" spc="-1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worked,</a:t>
            </a:r>
            <a:r>
              <a:rPr sz="2000" spc="-1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deduction</a:t>
            </a:r>
            <a:r>
              <a:rPr sz="2000" spc="-35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rate</a:t>
            </a:r>
            <a:endParaRPr sz="2000">
              <a:latin typeface="Cambria"/>
              <a:cs typeface="Cambria"/>
            </a:endParaRPr>
          </a:p>
          <a:p>
            <a:pPr marL="1901825" lvl="4" indent="-457834">
              <a:lnSpc>
                <a:spcPct val="100000"/>
              </a:lnSpc>
              <a:spcBef>
                <a:spcPts val="1695"/>
              </a:spcBef>
              <a:buAutoNum type="arabicPeriod"/>
              <a:tabLst>
                <a:tab pos="1901825" algn="l"/>
                <a:tab pos="1902460" algn="l"/>
              </a:tabLst>
            </a:pPr>
            <a:r>
              <a:rPr sz="2000" spc="-5" dirty="0">
                <a:latin typeface="Cambria"/>
                <a:cs typeface="Cambria"/>
              </a:rPr>
              <a:t>Gross</a:t>
            </a:r>
            <a:r>
              <a:rPr sz="2000" spc="-2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pay</a:t>
            </a:r>
            <a:r>
              <a:rPr sz="2000" spc="-1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=</a:t>
            </a:r>
            <a:r>
              <a:rPr sz="2000" spc="-10" dirty="0">
                <a:latin typeface="Cambria"/>
                <a:cs typeface="Cambria"/>
              </a:rPr>
              <a:t> hourly</a:t>
            </a:r>
            <a:r>
              <a:rPr sz="2000" spc="-3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rate</a:t>
            </a:r>
            <a:r>
              <a:rPr sz="2000" spc="-4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*</a:t>
            </a:r>
            <a:r>
              <a:rPr sz="2000" spc="-2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hours</a:t>
            </a:r>
            <a:r>
              <a:rPr sz="2000" spc="-25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worked</a:t>
            </a:r>
            <a:endParaRPr sz="2000">
              <a:latin typeface="Cambria"/>
              <a:cs typeface="Cambria"/>
            </a:endParaRPr>
          </a:p>
          <a:p>
            <a:pPr marL="1957070" lvl="4" indent="-512445">
              <a:lnSpc>
                <a:spcPct val="100000"/>
              </a:lnSpc>
              <a:spcBef>
                <a:spcPts val="1610"/>
              </a:spcBef>
              <a:buAutoNum type="arabicPeriod"/>
              <a:tabLst>
                <a:tab pos="1956435" algn="l"/>
                <a:tab pos="1957070" algn="l"/>
              </a:tabLst>
            </a:pPr>
            <a:r>
              <a:rPr sz="2000" dirty="0">
                <a:latin typeface="Cambria"/>
                <a:cs typeface="Cambria"/>
              </a:rPr>
              <a:t>deduction</a:t>
            </a:r>
            <a:r>
              <a:rPr sz="2000" spc="-3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=</a:t>
            </a:r>
            <a:r>
              <a:rPr sz="2000" spc="-1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gross</a:t>
            </a:r>
            <a:r>
              <a:rPr sz="2000" spc="-3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pay</a:t>
            </a:r>
            <a:r>
              <a:rPr sz="2000" spc="-1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*</a:t>
            </a:r>
            <a:r>
              <a:rPr sz="2000" spc="-2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deduction</a:t>
            </a:r>
            <a:r>
              <a:rPr sz="2000" spc="-35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rate</a:t>
            </a:r>
            <a:endParaRPr sz="2000">
              <a:latin typeface="Cambria"/>
              <a:cs typeface="Cambria"/>
            </a:endParaRPr>
          </a:p>
          <a:p>
            <a:pPr marL="1957070" lvl="4" indent="-512445">
              <a:lnSpc>
                <a:spcPct val="100000"/>
              </a:lnSpc>
              <a:spcBef>
                <a:spcPts val="1595"/>
              </a:spcBef>
              <a:buAutoNum type="arabicPeriod"/>
              <a:tabLst>
                <a:tab pos="1956435" algn="l"/>
                <a:tab pos="1957070" algn="l"/>
              </a:tabLst>
            </a:pPr>
            <a:r>
              <a:rPr sz="2000" spc="-5" dirty="0">
                <a:latin typeface="Cambria"/>
                <a:cs typeface="Cambria"/>
              </a:rPr>
              <a:t>net</a:t>
            </a:r>
            <a:r>
              <a:rPr sz="2000" spc="-1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pay</a:t>
            </a:r>
            <a:r>
              <a:rPr sz="2000" spc="-2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=</a:t>
            </a:r>
            <a:r>
              <a:rPr sz="2000" spc="-1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gross</a:t>
            </a:r>
            <a:r>
              <a:rPr sz="2000" spc="-3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pay</a:t>
            </a:r>
            <a:r>
              <a:rPr sz="2000" spc="-1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–</a:t>
            </a:r>
            <a:r>
              <a:rPr sz="2000" spc="-1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deduction</a:t>
            </a:r>
            <a:endParaRPr sz="2000">
              <a:latin typeface="Cambria"/>
              <a:cs typeface="Cambria"/>
            </a:endParaRPr>
          </a:p>
          <a:p>
            <a:pPr marL="1957070" lvl="4" indent="-512445">
              <a:lnSpc>
                <a:spcPct val="100000"/>
              </a:lnSpc>
              <a:spcBef>
                <a:spcPts val="1595"/>
              </a:spcBef>
              <a:buClr>
                <a:srgbClr val="000000"/>
              </a:buClr>
              <a:buFont typeface="Cambria"/>
              <a:buAutoNum type="arabicPeriod"/>
              <a:tabLst>
                <a:tab pos="1956435" algn="l"/>
                <a:tab pos="1957070" algn="l"/>
              </a:tabLst>
            </a:pPr>
            <a:r>
              <a:rPr sz="2000" b="1" dirty="0">
                <a:solidFill>
                  <a:srgbClr val="336600"/>
                </a:solidFill>
                <a:latin typeface="Cambria"/>
                <a:cs typeface="Cambria"/>
              </a:rPr>
              <a:t>WRITE</a:t>
            </a:r>
            <a:r>
              <a:rPr sz="2000" b="1" spc="-25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name,</a:t>
            </a:r>
            <a:r>
              <a:rPr sz="2000" spc="-2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gross,</a:t>
            </a:r>
            <a:r>
              <a:rPr sz="2000" spc="-4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deduction,</a:t>
            </a:r>
            <a:r>
              <a:rPr sz="2000" spc="-4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net</a:t>
            </a:r>
            <a:r>
              <a:rPr sz="2000" spc="-10" dirty="0">
                <a:latin typeface="Cambria"/>
                <a:cs typeface="Cambria"/>
              </a:rPr>
              <a:t> pay</a:t>
            </a:r>
            <a:endParaRPr sz="20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SRM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5326" y="188607"/>
            <a:ext cx="1040815" cy="106765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83540" y="549605"/>
            <a:ext cx="7825105" cy="5939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64515" algn="ctr">
              <a:lnSpc>
                <a:spcPct val="100000"/>
              </a:lnSpc>
              <a:spcBef>
                <a:spcPts val="105"/>
              </a:spcBef>
            </a:pPr>
            <a:r>
              <a:rPr sz="2600" b="1" spc="-5" dirty="0">
                <a:solidFill>
                  <a:srgbClr val="C00000"/>
                </a:solidFill>
                <a:latin typeface="Perpetua"/>
                <a:cs typeface="Perpetua"/>
              </a:rPr>
              <a:t>INS</a:t>
            </a:r>
            <a:r>
              <a:rPr sz="2600" b="1" spc="-15" dirty="0">
                <a:solidFill>
                  <a:srgbClr val="C00000"/>
                </a:solidFill>
                <a:latin typeface="Perpetua"/>
                <a:cs typeface="Perpetua"/>
              </a:rPr>
              <a:t>T</a:t>
            </a:r>
            <a:r>
              <a:rPr sz="2600" b="1" spc="-5" dirty="0">
                <a:solidFill>
                  <a:srgbClr val="C00000"/>
                </a:solidFill>
                <a:latin typeface="Perpetua"/>
                <a:cs typeface="Perpetua"/>
              </a:rPr>
              <a:t>IT</a:t>
            </a:r>
            <a:r>
              <a:rPr sz="2600" b="1" spc="-10" dirty="0">
                <a:solidFill>
                  <a:srgbClr val="C00000"/>
                </a:solidFill>
                <a:latin typeface="Perpetua"/>
                <a:cs typeface="Perpetua"/>
              </a:rPr>
              <a:t>U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TE</a:t>
            </a:r>
            <a:r>
              <a:rPr sz="2600" b="1" spc="-10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Perpetua"/>
                <a:cs typeface="Perpetua"/>
              </a:rPr>
              <a:t>O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F</a:t>
            </a:r>
            <a:r>
              <a:rPr sz="2600" b="1" spc="5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SCIENCE</a:t>
            </a:r>
            <a:r>
              <a:rPr sz="2600" b="1" spc="-140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AND</a:t>
            </a:r>
            <a:r>
              <a:rPr sz="2600" b="1" spc="-310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TECHNOLOG</a:t>
            </a:r>
            <a:r>
              <a:rPr sz="2600" b="1" spc="-285" dirty="0">
                <a:solidFill>
                  <a:srgbClr val="C00000"/>
                </a:solidFill>
                <a:latin typeface="Perpetua"/>
                <a:cs typeface="Perpetua"/>
              </a:rPr>
              <a:t>Y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,</a:t>
            </a:r>
            <a:endParaRPr sz="2600">
              <a:latin typeface="Perpetua"/>
              <a:cs typeface="Perpetua"/>
            </a:endParaRPr>
          </a:p>
          <a:p>
            <a:pPr marL="565785" algn="ctr">
              <a:lnSpc>
                <a:spcPct val="100000"/>
              </a:lnSpc>
              <a:spcBef>
                <a:spcPts val="30"/>
              </a:spcBef>
            </a:pPr>
            <a:r>
              <a:rPr sz="2400" b="1" spc="-10" dirty="0">
                <a:solidFill>
                  <a:srgbClr val="C00000"/>
                </a:solidFill>
                <a:latin typeface="Perpetua"/>
                <a:cs typeface="Perpetua"/>
              </a:rPr>
              <a:t>CHENNAI.</a:t>
            </a:r>
            <a:endParaRPr sz="2400">
              <a:latin typeface="Perpetua"/>
              <a:cs typeface="Perpetua"/>
            </a:endParaRPr>
          </a:p>
          <a:p>
            <a:pPr marL="383540" indent="-370840">
              <a:lnSpc>
                <a:spcPct val="100000"/>
              </a:lnSpc>
              <a:spcBef>
                <a:spcPts val="1420"/>
              </a:spcBef>
              <a:buAutoNum type="arabicPeriod"/>
              <a:tabLst>
                <a:tab pos="383540" algn="l"/>
              </a:tabLst>
            </a:pPr>
            <a:r>
              <a:rPr sz="2800" b="1" spc="-5" dirty="0">
                <a:solidFill>
                  <a:srgbClr val="336600"/>
                </a:solidFill>
                <a:latin typeface="Cambria"/>
                <a:cs typeface="Cambria"/>
              </a:rPr>
              <a:t>4</a:t>
            </a:r>
            <a:r>
              <a:rPr sz="2800" b="1" spc="-10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spc="-20" dirty="0">
                <a:solidFill>
                  <a:srgbClr val="336600"/>
                </a:solidFill>
                <a:latin typeface="Cambria"/>
                <a:cs typeface="Cambria"/>
              </a:rPr>
              <a:t>Writing</a:t>
            </a:r>
            <a:r>
              <a:rPr sz="2800" b="1" spc="-10" dirty="0">
                <a:solidFill>
                  <a:srgbClr val="336600"/>
                </a:solidFill>
                <a:latin typeface="Cambria"/>
                <a:cs typeface="Cambria"/>
              </a:rPr>
              <a:t> Pseudocode</a:t>
            </a:r>
            <a:r>
              <a:rPr sz="2800" b="1" spc="30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spc="-15" dirty="0">
                <a:solidFill>
                  <a:srgbClr val="336600"/>
                </a:solidFill>
                <a:latin typeface="Cambria"/>
                <a:cs typeface="Cambria"/>
              </a:rPr>
              <a:t>Contd…</a:t>
            </a:r>
            <a:endParaRPr sz="2800">
              <a:latin typeface="Cambria"/>
              <a:cs typeface="Cambria"/>
            </a:endParaRPr>
          </a:p>
          <a:p>
            <a:pPr marL="987425" lvl="1" indent="-457834">
              <a:lnSpc>
                <a:spcPct val="100000"/>
              </a:lnSpc>
              <a:spcBef>
                <a:spcPts val="2585"/>
              </a:spcBef>
              <a:buClr>
                <a:srgbClr val="9B2C1F"/>
              </a:buClr>
              <a:buSzPct val="84090"/>
              <a:buAutoNum type="alphaLcParenR" startAt="2"/>
              <a:tabLst>
                <a:tab pos="987425" algn="l"/>
                <a:tab pos="988060" algn="l"/>
              </a:tabLst>
            </a:pPr>
            <a:r>
              <a:rPr sz="2200" b="1" spc="-5" dirty="0">
                <a:solidFill>
                  <a:srgbClr val="336600"/>
                </a:solidFill>
                <a:latin typeface="Cambria"/>
                <a:cs typeface="Cambria"/>
              </a:rPr>
              <a:t>Capitalize</a:t>
            </a:r>
            <a:r>
              <a:rPr sz="2200" b="1" spc="-40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200" b="1" spc="-5" dirty="0">
                <a:solidFill>
                  <a:srgbClr val="336600"/>
                </a:solidFill>
                <a:latin typeface="Cambria"/>
                <a:cs typeface="Cambria"/>
              </a:rPr>
              <a:t>Initial</a:t>
            </a:r>
            <a:r>
              <a:rPr sz="2200" b="1" spc="-30" dirty="0">
                <a:solidFill>
                  <a:srgbClr val="336600"/>
                </a:solidFill>
                <a:latin typeface="Cambria"/>
                <a:cs typeface="Cambria"/>
              </a:rPr>
              <a:t> Keyword</a:t>
            </a:r>
            <a:endParaRPr sz="2200">
              <a:latin typeface="Cambria"/>
              <a:cs typeface="Cambria"/>
            </a:endParaRPr>
          </a:p>
          <a:p>
            <a:pPr marL="1444625" lvl="2" indent="-457834">
              <a:lnSpc>
                <a:spcPct val="100000"/>
              </a:lnSpc>
              <a:spcBef>
                <a:spcPts val="1714"/>
              </a:spcBef>
              <a:buSzPct val="84090"/>
              <a:buFont typeface="Wingdings"/>
              <a:buChar char=""/>
              <a:tabLst>
                <a:tab pos="1444625" algn="l"/>
                <a:tab pos="1445260" algn="l"/>
              </a:tabLst>
            </a:pPr>
            <a:r>
              <a:rPr sz="2200" spc="-20" dirty="0">
                <a:latin typeface="Cambria"/>
                <a:cs typeface="Cambria"/>
              </a:rPr>
              <a:t>Keywords</a:t>
            </a:r>
            <a:r>
              <a:rPr sz="2200" spc="30" dirty="0"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to</a:t>
            </a:r>
            <a:r>
              <a:rPr sz="2200" spc="-5" dirty="0">
                <a:latin typeface="Cambria"/>
                <a:cs typeface="Cambria"/>
              </a:rPr>
              <a:t> be</a:t>
            </a:r>
            <a:r>
              <a:rPr sz="2200" spc="-1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written</a:t>
            </a:r>
            <a:r>
              <a:rPr sz="2200" spc="2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in</a:t>
            </a:r>
            <a:r>
              <a:rPr sz="2200" spc="-1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capital</a:t>
            </a:r>
            <a:r>
              <a:rPr sz="2200" spc="2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letters</a:t>
            </a:r>
            <a:endParaRPr sz="2200">
              <a:latin typeface="Cambria"/>
              <a:cs typeface="Cambria"/>
            </a:endParaRPr>
          </a:p>
          <a:p>
            <a:pPr marL="1444625" lvl="2" indent="-457834">
              <a:lnSpc>
                <a:spcPct val="100000"/>
              </a:lnSpc>
              <a:spcBef>
                <a:spcPts val="1720"/>
              </a:spcBef>
              <a:buSzPct val="84090"/>
              <a:buFont typeface="Wingdings"/>
              <a:buChar char=""/>
              <a:tabLst>
                <a:tab pos="1444625" algn="l"/>
                <a:tab pos="1445260" algn="l"/>
              </a:tabLst>
            </a:pPr>
            <a:r>
              <a:rPr sz="2200" spc="-10" dirty="0">
                <a:latin typeface="Cambria"/>
                <a:cs typeface="Cambria"/>
              </a:rPr>
              <a:t>Examples:</a:t>
            </a:r>
            <a:r>
              <a:rPr sz="2200" spc="15" dirty="0">
                <a:latin typeface="Cambria"/>
                <a:cs typeface="Cambria"/>
              </a:rPr>
              <a:t> </a:t>
            </a:r>
            <a:r>
              <a:rPr sz="1900" b="1" spc="-20" dirty="0">
                <a:solidFill>
                  <a:srgbClr val="C00000"/>
                </a:solidFill>
                <a:latin typeface="Cambria"/>
                <a:cs typeface="Cambria"/>
              </a:rPr>
              <a:t>READ,</a:t>
            </a:r>
            <a:r>
              <a:rPr sz="1900" b="1" spc="1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1900" b="1" spc="-5" dirty="0">
                <a:solidFill>
                  <a:srgbClr val="C00000"/>
                </a:solidFill>
                <a:latin typeface="Cambria"/>
                <a:cs typeface="Cambria"/>
              </a:rPr>
              <a:t>WRITE,</a:t>
            </a:r>
            <a:r>
              <a:rPr sz="1900" b="1" spc="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1900" b="1" spc="-75" dirty="0">
                <a:solidFill>
                  <a:srgbClr val="C00000"/>
                </a:solidFill>
                <a:latin typeface="Cambria"/>
                <a:cs typeface="Cambria"/>
              </a:rPr>
              <a:t>IF,</a:t>
            </a:r>
            <a:r>
              <a:rPr sz="1900" b="1" spc="-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1900" b="1" spc="-10" dirty="0">
                <a:solidFill>
                  <a:srgbClr val="C00000"/>
                </a:solidFill>
                <a:latin typeface="Cambria"/>
                <a:cs typeface="Cambria"/>
              </a:rPr>
              <a:t>ELSE,</a:t>
            </a:r>
            <a:r>
              <a:rPr sz="1900" b="1" spc="1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1900" b="1" spc="-10" dirty="0">
                <a:solidFill>
                  <a:srgbClr val="C00000"/>
                </a:solidFill>
                <a:latin typeface="Cambria"/>
                <a:cs typeface="Cambria"/>
              </a:rPr>
              <a:t>WHILE,</a:t>
            </a:r>
            <a:r>
              <a:rPr sz="1900" b="1" spc="1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1900" b="1" spc="-65" dirty="0">
                <a:solidFill>
                  <a:srgbClr val="C00000"/>
                </a:solidFill>
                <a:latin typeface="Cambria"/>
                <a:cs typeface="Cambria"/>
              </a:rPr>
              <a:t>REPEAT,</a:t>
            </a:r>
            <a:r>
              <a:rPr sz="1900" b="1" spc="2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1900" b="1" spc="-5" dirty="0">
                <a:solidFill>
                  <a:srgbClr val="C00000"/>
                </a:solidFill>
                <a:latin typeface="Cambria"/>
                <a:cs typeface="Cambria"/>
              </a:rPr>
              <a:t>PRINT</a:t>
            </a:r>
            <a:endParaRPr sz="1900">
              <a:latin typeface="Cambria"/>
              <a:cs typeface="Cambria"/>
            </a:endParaRPr>
          </a:p>
          <a:p>
            <a:pPr marL="987425" lvl="1" indent="-457834">
              <a:lnSpc>
                <a:spcPct val="100000"/>
              </a:lnSpc>
              <a:spcBef>
                <a:spcPts val="1730"/>
              </a:spcBef>
              <a:buClr>
                <a:srgbClr val="9B2C1F"/>
              </a:buClr>
              <a:buSzPct val="84090"/>
              <a:buAutoNum type="alphaLcParenR" startAt="2"/>
              <a:tabLst>
                <a:tab pos="987425" algn="l"/>
                <a:tab pos="988060" algn="l"/>
              </a:tabLst>
            </a:pPr>
            <a:r>
              <a:rPr sz="2200" b="1" spc="-10" dirty="0">
                <a:solidFill>
                  <a:srgbClr val="336600"/>
                </a:solidFill>
                <a:latin typeface="Cambria"/>
                <a:cs typeface="Cambria"/>
              </a:rPr>
              <a:t>Indent</a:t>
            </a:r>
            <a:r>
              <a:rPr sz="2200" b="1" spc="-5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200" b="1" spc="-15" dirty="0">
                <a:solidFill>
                  <a:srgbClr val="336600"/>
                </a:solidFill>
                <a:latin typeface="Cambria"/>
                <a:cs typeface="Cambria"/>
              </a:rPr>
              <a:t>to</a:t>
            </a:r>
            <a:r>
              <a:rPr sz="2200" b="1" spc="-20" dirty="0">
                <a:solidFill>
                  <a:srgbClr val="336600"/>
                </a:solidFill>
                <a:latin typeface="Cambria"/>
                <a:cs typeface="Cambria"/>
              </a:rPr>
              <a:t> show</a:t>
            </a:r>
            <a:r>
              <a:rPr sz="2200" b="1" spc="5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200" b="1" spc="-20" dirty="0">
                <a:solidFill>
                  <a:srgbClr val="336600"/>
                </a:solidFill>
                <a:latin typeface="Cambria"/>
                <a:cs typeface="Cambria"/>
              </a:rPr>
              <a:t>Hierarchy</a:t>
            </a:r>
            <a:endParaRPr sz="2200">
              <a:latin typeface="Cambria"/>
              <a:cs typeface="Cambria"/>
            </a:endParaRPr>
          </a:p>
          <a:p>
            <a:pPr marL="1444625" lvl="2" indent="-457834">
              <a:lnSpc>
                <a:spcPct val="100000"/>
              </a:lnSpc>
              <a:spcBef>
                <a:spcPts val="1714"/>
              </a:spcBef>
              <a:buSzPct val="84090"/>
              <a:buFont typeface="Wingdings"/>
              <a:buChar char=""/>
              <a:tabLst>
                <a:tab pos="1444625" algn="l"/>
                <a:tab pos="1445260" algn="l"/>
              </a:tabLst>
            </a:pPr>
            <a:r>
              <a:rPr sz="2200" spc="-10" dirty="0">
                <a:latin typeface="Cambria"/>
                <a:cs typeface="Cambria"/>
              </a:rPr>
              <a:t>Indentation</a:t>
            </a:r>
            <a:r>
              <a:rPr sz="2200" spc="25" dirty="0"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shows</a:t>
            </a:r>
            <a:r>
              <a:rPr sz="2200" spc="2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the</a:t>
            </a:r>
            <a:r>
              <a:rPr sz="2200" spc="1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structure</a:t>
            </a:r>
            <a:r>
              <a:rPr sz="2200" spc="3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boundaries</a:t>
            </a:r>
            <a:endParaRPr sz="2200">
              <a:latin typeface="Cambria"/>
              <a:cs typeface="Cambria"/>
            </a:endParaRPr>
          </a:p>
          <a:p>
            <a:pPr marL="1444625" lvl="2" indent="-457834">
              <a:lnSpc>
                <a:spcPct val="100000"/>
              </a:lnSpc>
              <a:spcBef>
                <a:spcPts val="1720"/>
              </a:spcBef>
              <a:buSzPct val="84090"/>
              <a:buFont typeface="Wingdings"/>
              <a:buChar char=""/>
              <a:tabLst>
                <a:tab pos="1444625" algn="l"/>
                <a:tab pos="1445260" algn="l"/>
              </a:tabLst>
            </a:pPr>
            <a:r>
              <a:rPr sz="2200" spc="-10" dirty="0">
                <a:latin typeface="Cambria"/>
                <a:cs typeface="Cambria"/>
              </a:rPr>
              <a:t>Sequence</a:t>
            </a:r>
            <a:endParaRPr sz="2200">
              <a:latin typeface="Cambria"/>
              <a:cs typeface="Cambria"/>
            </a:endParaRPr>
          </a:p>
          <a:p>
            <a:pPr marL="1444625" lvl="2" indent="-457834">
              <a:lnSpc>
                <a:spcPct val="100000"/>
              </a:lnSpc>
              <a:spcBef>
                <a:spcPts val="1725"/>
              </a:spcBef>
              <a:buSzPct val="84090"/>
              <a:buFont typeface="Wingdings"/>
              <a:buChar char=""/>
              <a:tabLst>
                <a:tab pos="1444625" algn="l"/>
                <a:tab pos="1445260" algn="l"/>
              </a:tabLst>
            </a:pPr>
            <a:r>
              <a:rPr sz="2200" spc="-10" dirty="0">
                <a:latin typeface="Cambria"/>
                <a:cs typeface="Cambria"/>
              </a:rPr>
              <a:t>Selection</a:t>
            </a:r>
            <a:endParaRPr sz="2200">
              <a:latin typeface="Cambria"/>
              <a:cs typeface="Cambria"/>
            </a:endParaRPr>
          </a:p>
          <a:p>
            <a:pPr marL="1444625" lvl="2" indent="-457834">
              <a:lnSpc>
                <a:spcPct val="100000"/>
              </a:lnSpc>
              <a:spcBef>
                <a:spcPts val="1714"/>
              </a:spcBef>
              <a:buSzPct val="84090"/>
              <a:buFont typeface="Wingdings"/>
              <a:buChar char=""/>
              <a:tabLst>
                <a:tab pos="1444625" algn="l"/>
                <a:tab pos="1445260" algn="l"/>
              </a:tabLst>
            </a:pPr>
            <a:r>
              <a:rPr sz="2200" spc="-10" dirty="0">
                <a:latin typeface="Cambria"/>
                <a:cs typeface="Cambria"/>
              </a:rPr>
              <a:t>Looping</a:t>
            </a:r>
            <a:endParaRPr sz="22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SRM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5326" y="188607"/>
            <a:ext cx="1040815" cy="106765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83540" y="549605"/>
            <a:ext cx="8228965" cy="47809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0655" algn="ctr">
              <a:lnSpc>
                <a:spcPct val="100000"/>
              </a:lnSpc>
              <a:spcBef>
                <a:spcPts val="105"/>
              </a:spcBef>
            </a:pPr>
            <a:r>
              <a:rPr sz="2600" b="1" spc="-5" dirty="0">
                <a:solidFill>
                  <a:srgbClr val="C00000"/>
                </a:solidFill>
                <a:latin typeface="Perpetua"/>
                <a:cs typeface="Perpetua"/>
              </a:rPr>
              <a:t>INS</a:t>
            </a:r>
            <a:r>
              <a:rPr sz="2600" b="1" spc="-15" dirty="0">
                <a:solidFill>
                  <a:srgbClr val="C00000"/>
                </a:solidFill>
                <a:latin typeface="Perpetua"/>
                <a:cs typeface="Perpetua"/>
              </a:rPr>
              <a:t>T</a:t>
            </a:r>
            <a:r>
              <a:rPr sz="2600" b="1" spc="-5" dirty="0">
                <a:solidFill>
                  <a:srgbClr val="C00000"/>
                </a:solidFill>
                <a:latin typeface="Perpetua"/>
                <a:cs typeface="Perpetua"/>
              </a:rPr>
              <a:t>IT</a:t>
            </a:r>
            <a:r>
              <a:rPr sz="2600" b="1" spc="-10" dirty="0">
                <a:solidFill>
                  <a:srgbClr val="C00000"/>
                </a:solidFill>
                <a:latin typeface="Perpetua"/>
                <a:cs typeface="Perpetua"/>
              </a:rPr>
              <a:t>U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TE</a:t>
            </a:r>
            <a:r>
              <a:rPr sz="2600" b="1" spc="-10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Perpetua"/>
                <a:cs typeface="Perpetua"/>
              </a:rPr>
              <a:t>O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F</a:t>
            </a:r>
            <a:r>
              <a:rPr sz="2600" b="1" spc="5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SCIENCE</a:t>
            </a:r>
            <a:r>
              <a:rPr sz="2600" b="1" spc="-140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AND</a:t>
            </a:r>
            <a:r>
              <a:rPr sz="2600" b="1" spc="-310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TECHNOLOG</a:t>
            </a:r>
            <a:r>
              <a:rPr sz="2600" b="1" spc="-285" dirty="0">
                <a:solidFill>
                  <a:srgbClr val="C00000"/>
                </a:solidFill>
                <a:latin typeface="Perpetua"/>
                <a:cs typeface="Perpetua"/>
              </a:rPr>
              <a:t>Y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,</a:t>
            </a:r>
            <a:endParaRPr sz="2600">
              <a:latin typeface="Perpetua"/>
              <a:cs typeface="Perpetua"/>
            </a:endParaRPr>
          </a:p>
          <a:p>
            <a:pPr marL="161925" algn="ctr">
              <a:lnSpc>
                <a:spcPct val="100000"/>
              </a:lnSpc>
              <a:spcBef>
                <a:spcPts val="30"/>
              </a:spcBef>
            </a:pPr>
            <a:r>
              <a:rPr sz="2400" b="1" spc="-10" dirty="0">
                <a:solidFill>
                  <a:srgbClr val="C00000"/>
                </a:solidFill>
                <a:latin typeface="Perpetua"/>
                <a:cs typeface="Perpetua"/>
              </a:rPr>
              <a:t>CHENNAI.</a:t>
            </a:r>
            <a:endParaRPr sz="2400">
              <a:latin typeface="Perpetua"/>
              <a:cs typeface="Perpetua"/>
            </a:endParaRPr>
          </a:p>
          <a:p>
            <a:pPr marL="383540" indent="-370840">
              <a:lnSpc>
                <a:spcPct val="100000"/>
              </a:lnSpc>
              <a:spcBef>
                <a:spcPts val="1420"/>
              </a:spcBef>
              <a:buAutoNum type="arabicPeriod"/>
              <a:tabLst>
                <a:tab pos="383540" algn="l"/>
              </a:tabLst>
            </a:pPr>
            <a:r>
              <a:rPr sz="2800" b="1" spc="-5" dirty="0">
                <a:solidFill>
                  <a:srgbClr val="336600"/>
                </a:solidFill>
                <a:latin typeface="Cambria"/>
                <a:cs typeface="Cambria"/>
              </a:rPr>
              <a:t>4</a:t>
            </a:r>
            <a:r>
              <a:rPr sz="2800" b="1" spc="-10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spc="-20" dirty="0">
                <a:solidFill>
                  <a:srgbClr val="336600"/>
                </a:solidFill>
                <a:latin typeface="Cambria"/>
                <a:cs typeface="Cambria"/>
              </a:rPr>
              <a:t>Writing</a:t>
            </a:r>
            <a:r>
              <a:rPr sz="2800" b="1" spc="-10" dirty="0">
                <a:solidFill>
                  <a:srgbClr val="336600"/>
                </a:solidFill>
                <a:latin typeface="Cambria"/>
                <a:cs typeface="Cambria"/>
              </a:rPr>
              <a:t> Pseudocode</a:t>
            </a:r>
            <a:r>
              <a:rPr sz="2800" b="1" spc="30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spc="-15" dirty="0">
                <a:solidFill>
                  <a:srgbClr val="336600"/>
                </a:solidFill>
                <a:latin typeface="Cambria"/>
                <a:cs typeface="Cambria"/>
              </a:rPr>
              <a:t>Contd…</a:t>
            </a:r>
            <a:endParaRPr sz="2800">
              <a:latin typeface="Cambria"/>
              <a:cs typeface="Cambria"/>
            </a:endParaRPr>
          </a:p>
          <a:p>
            <a:pPr marL="987425" lvl="1" indent="-457834">
              <a:lnSpc>
                <a:spcPct val="100000"/>
              </a:lnSpc>
              <a:spcBef>
                <a:spcPts val="2585"/>
              </a:spcBef>
              <a:buClr>
                <a:srgbClr val="9B2C1F"/>
              </a:buClr>
              <a:buSzPct val="84090"/>
              <a:buAutoNum type="alphaLcParenR" startAt="4"/>
              <a:tabLst>
                <a:tab pos="987425" algn="l"/>
                <a:tab pos="988060" algn="l"/>
              </a:tabLst>
            </a:pPr>
            <a:r>
              <a:rPr sz="2200" b="1" spc="-5" dirty="0">
                <a:solidFill>
                  <a:srgbClr val="336600"/>
                </a:solidFill>
                <a:latin typeface="Cambria"/>
                <a:cs typeface="Cambria"/>
              </a:rPr>
              <a:t>End</a:t>
            </a:r>
            <a:r>
              <a:rPr sz="2200" b="1" spc="-10" dirty="0">
                <a:solidFill>
                  <a:srgbClr val="336600"/>
                </a:solidFill>
                <a:latin typeface="Cambria"/>
                <a:cs typeface="Cambria"/>
              </a:rPr>
              <a:t> Multiline</a:t>
            </a:r>
            <a:r>
              <a:rPr sz="2200" b="1" spc="-20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200" b="1" spc="-10" dirty="0">
                <a:solidFill>
                  <a:srgbClr val="336600"/>
                </a:solidFill>
                <a:latin typeface="Cambria"/>
                <a:cs typeface="Cambria"/>
              </a:rPr>
              <a:t>structures</a:t>
            </a:r>
            <a:endParaRPr sz="2200">
              <a:latin typeface="Cambria"/>
              <a:cs typeface="Cambria"/>
            </a:endParaRPr>
          </a:p>
          <a:p>
            <a:pPr marL="1444625" lvl="2" indent="-457834">
              <a:lnSpc>
                <a:spcPct val="100000"/>
              </a:lnSpc>
              <a:spcBef>
                <a:spcPts val="1714"/>
              </a:spcBef>
              <a:buSzPct val="84090"/>
              <a:buFont typeface="Wingdings"/>
              <a:buChar char=""/>
              <a:tabLst>
                <a:tab pos="1444625" algn="l"/>
                <a:tab pos="1445260" algn="l"/>
              </a:tabLst>
            </a:pPr>
            <a:r>
              <a:rPr sz="2200" spc="-10" dirty="0">
                <a:latin typeface="Cambria"/>
                <a:cs typeface="Cambria"/>
              </a:rPr>
              <a:t>Each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structure</a:t>
            </a:r>
            <a:r>
              <a:rPr sz="2200" spc="2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must</a:t>
            </a:r>
            <a:r>
              <a:rPr sz="220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end</a:t>
            </a:r>
            <a:r>
              <a:rPr sz="2200" spc="10" dirty="0"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properly</a:t>
            </a:r>
            <a:endParaRPr sz="2200">
              <a:latin typeface="Cambria"/>
              <a:cs typeface="Cambria"/>
            </a:endParaRPr>
          </a:p>
          <a:p>
            <a:pPr marL="1444625" lvl="2" indent="-457834">
              <a:lnSpc>
                <a:spcPct val="100000"/>
              </a:lnSpc>
              <a:spcBef>
                <a:spcPts val="1720"/>
              </a:spcBef>
              <a:buSzPct val="84090"/>
              <a:buFont typeface="Wingdings"/>
              <a:buChar char=""/>
              <a:tabLst>
                <a:tab pos="1444625" algn="l"/>
                <a:tab pos="1445260" algn="l"/>
              </a:tabLst>
            </a:pPr>
            <a:r>
              <a:rPr sz="2200" spc="-10" dirty="0">
                <a:latin typeface="Cambria"/>
                <a:cs typeface="Cambria"/>
              </a:rPr>
              <a:t>Example: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IF </a:t>
            </a:r>
            <a:r>
              <a:rPr sz="2200" spc="-10" dirty="0">
                <a:latin typeface="Cambria"/>
                <a:cs typeface="Cambria"/>
              </a:rPr>
              <a:t>statement</a:t>
            </a:r>
            <a:r>
              <a:rPr sz="2200" spc="5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must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end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with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ENDIF</a:t>
            </a:r>
            <a:endParaRPr sz="2200">
              <a:latin typeface="Cambria"/>
              <a:cs typeface="Cambria"/>
            </a:endParaRPr>
          </a:p>
          <a:p>
            <a:pPr marL="987425" lvl="1" indent="-457834">
              <a:lnSpc>
                <a:spcPct val="100000"/>
              </a:lnSpc>
              <a:spcBef>
                <a:spcPts val="1730"/>
              </a:spcBef>
              <a:buClr>
                <a:srgbClr val="9B2C1F"/>
              </a:buClr>
              <a:buSzPct val="84090"/>
              <a:buAutoNum type="alphaLcParenR" startAt="4"/>
              <a:tabLst>
                <a:tab pos="987425" algn="l"/>
                <a:tab pos="988060" algn="l"/>
              </a:tabLst>
            </a:pPr>
            <a:r>
              <a:rPr sz="2200" b="1" spc="-15" dirty="0">
                <a:solidFill>
                  <a:srgbClr val="336600"/>
                </a:solidFill>
                <a:latin typeface="Cambria"/>
                <a:cs typeface="Cambria"/>
              </a:rPr>
              <a:t>Keep </a:t>
            </a:r>
            <a:r>
              <a:rPr sz="2200" b="1" spc="-10" dirty="0">
                <a:solidFill>
                  <a:srgbClr val="336600"/>
                </a:solidFill>
                <a:latin typeface="Cambria"/>
                <a:cs typeface="Cambria"/>
              </a:rPr>
              <a:t>Statements </a:t>
            </a:r>
            <a:r>
              <a:rPr sz="2200" b="1" spc="-5" dirty="0">
                <a:solidFill>
                  <a:srgbClr val="336600"/>
                </a:solidFill>
                <a:latin typeface="Cambria"/>
                <a:cs typeface="Cambria"/>
              </a:rPr>
              <a:t>Language</a:t>
            </a:r>
            <a:r>
              <a:rPr sz="2200" b="1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200" b="1" spc="-10" dirty="0">
                <a:solidFill>
                  <a:srgbClr val="336600"/>
                </a:solidFill>
                <a:latin typeface="Cambria"/>
                <a:cs typeface="Cambria"/>
              </a:rPr>
              <a:t>independent</a:t>
            </a:r>
            <a:endParaRPr sz="2200">
              <a:latin typeface="Cambria"/>
              <a:cs typeface="Cambria"/>
            </a:endParaRPr>
          </a:p>
          <a:p>
            <a:pPr marL="1444625" marR="5080" lvl="2" indent="-457200">
              <a:lnSpc>
                <a:spcPct val="150100"/>
              </a:lnSpc>
              <a:spcBef>
                <a:spcPts val="390"/>
              </a:spcBef>
              <a:buSzPct val="84090"/>
              <a:buFont typeface="Wingdings"/>
              <a:buChar char=""/>
              <a:tabLst>
                <a:tab pos="1444625" algn="l"/>
                <a:tab pos="1445260" algn="l"/>
                <a:tab pos="2427605" algn="l"/>
                <a:tab pos="3077210" algn="l"/>
                <a:tab pos="3884929" algn="l"/>
                <a:tab pos="4389755" algn="l"/>
                <a:tab pos="5291455" algn="l"/>
                <a:tab pos="6427470" algn="l"/>
                <a:tab pos="7290434" algn="l"/>
                <a:tab pos="7788909" algn="l"/>
              </a:tabLst>
            </a:pPr>
            <a:r>
              <a:rPr sz="2200" spc="-40" dirty="0">
                <a:latin typeface="Cambria"/>
                <a:cs typeface="Cambria"/>
              </a:rPr>
              <a:t>R</a:t>
            </a:r>
            <a:r>
              <a:rPr sz="2200" spc="-5" dirty="0">
                <a:latin typeface="Cambria"/>
                <a:cs typeface="Cambria"/>
              </a:rPr>
              <a:t>esist</a:t>
            </a:r>
            <a:r>
              <a:rPr sz="2200" dirty="0">
                <a:latin typeface="Cambria"/>
                <a:cs typeface="Cambria"/>
              </a:rPr>
              <a:t>	</a:t>
            </a:r>
            <a:r>
              <a:rPr sz="2200" spc="-10" dirty="0">
                <a:latin typeface="Cambria"/>
                <a:cs typeface="Cambria"/>
              </a:rPr>
              <a:t>th</a:t>
            </a:r>
            <a:r>
              <a:rPr sz="2200" spc="-5" dirty="0">
                <a:latin typeface="Cambria"/>
                <a:cs typeface="Cambria"/>
              </a:rPr>
              <a:t>e</a:t>
            </a:r>
            <a:r>
              <a:rPr sz="2200" dirty="0">
                <a:latin typeface="Cambria"/>
                <a:cs typeface="Cambria"/>
              </a:rPr>
              <a:t>	</a:t>
            </a:r>
            <a:r>
              <a:rPr sz="2200" spc="-10" dirty="0">
                <a:latin typeface="Cambria"/>
                <a:cs typeface="Cambria"/>
              </a:rPr>
              <a:t>u</a:t>
            </a:r>
            <a:r>
              <a:rPr sz="2200" spc="-15" dirty="0">
                <a:latin typeface="Cambria"/>
                <a:cs typeface="Cambria"/>
              </a:rPr>
              <a:t>r</a:t>
            </a:r>
            <a:r>
              <a:rPr sz="2200" spc="-5" dirty="0">
                <a:latin typeface="Cambria"/>
                <a:cs typeface="Cambria"/>
              </a:rPr>
              <a:t>ge</a:t>
            </a:r>
            <a:r>
              <a:rPr sz="2200" dirty="0">
                <a:latin typeface="Cambria"/>
                <a:cs typeface="Cambria"/>
              </a:rPr>
              <a:t>	</a:t>
            </a:r>
            <a:r>
              <a:rPr sz="2200" spc="-30" dirty="0">
                <a:latin typeface="Cambria"/>
                <a:cs typeface="Cambria"/>
              </a:rPr>
              <a:t>t</a:t>
            </a:r>
            <a:r>
              <a:rPr sz="2200" spc="-5" dirty="0">
                <a:latin typeface="Cambria"/>
                <a:cs typeface="Cambria"/>
              </a:rPr>
              <a:t>o</a:t>
            </a:r>
            <a:r>
              <a:rPr sz="2200" dirty="0">
                <a:latin typeface="Cambria"/>
                <a:cs typeface="Cambria"/>
              </a:rPr>
              <a:t>	</a:t>
            </a:r>
            <a:r>
              <a:rPr sz="2200" spc="-10" dirty="0">
                <a:latin typeface="Cambria"/>
                <a:cs typeface="Cambria"/>
              </a:rPr>
              <a:t>w</a:t>
            </a:r>
            <a:r>
              <a:rPr sz="2200" spc="-5" dirty="0">
                <a:latin typeface="Cambria"/>
                <a:cs typeface="Cambria"/>
              </a:rPr>
              <a:t>ri</a:t>
            </a:r>
            <a:r>
              <a:rPr sz="2200" spc="-15" dirty="0">
                <a:latin typeface="Cambria"/>
                <a:cs typeface="Cambria"/>
              </a:rPr>
              <a:t>t</a:t>
            </a:r>
            <a:r>
              <a:rPr sz="2200" spc="-5" dirty="0">
                <a:latin typeface="Cambria"/>
                <a:cs typeface="Cambria"/>
              </a:rPr>
              <a:t>e</a:t>
            </a:r>
            <a:r>
              <a:rPr sz="2200" dirty="0">
                <a:latin typeface="Cambria"/>
                <a:cs typeface="Cambria"/>
              </a:rPr>
              <a:t>	</a:t>
            </a:r>
            <a:r>
              <a:rPr sz="2200" spc="-20" dirty="0">
                <a:latin typeface="Cambria"/>
                <a:cs typeface="Cambria"/>
              </a:rPr>
              <a:t>P</a:t>
            </a:r>
            <a:r>
              <a:rPr sz="2200" spc="5" dirty="0">
                <a:latin typeface="Cambria"/>
                <a:cs typeface="Cambria"/>
              </a:rPr>
              <a:t>s</a:t>
            </a:r>
            <a:r>
              <a:rPr sz="2200" spc="-5" dirty="0">
                <a:latin typeface="Cambria"/>
                <a:cs typeface="Cambria"/>
              </a:rPr>
              <a:t>eudo</a:t>
            </a:r>
            <a:r>
              <a:rPr sz="2200" dirty="0">
                <a:latin typeface="Cambria"/>
                <a:cs typeface="Cambria"/>
              </a:rPr>
              <a:t>	</a:t>
            </a:r>
            <a:r>
              <a:rPr sz="2200" spc="-5" dirty="0">
                <a:latin typeface="Cambria"/>
                <a:cs typeface="Cambria"/>
              </a:rPr>
              <a:t>Co</a:t>
            </a:r>
            <a:r>
              <a:rPr sz="2200" spc="5" dirty="0">
                <a:latin typeface="Cambria"/>
                <a:cs typeface="Cambria"/>
              </a:rPr>
              <a:t>d</a:t>
            </a:r>
            <a:r>
              <a:rPr sz="2200" spc="-5" dirty="0">
                <a:latin typeface="Cambria"/>
                <a:cs typeface="Cambria"/>
              </a:rPr>
              <a:t>e</a:t>
            </a:r>
            <a:r>
              <a:rPr sz="2200" dirty="0">
                <a:latin typeface="Cambria"/>
                <a:cs typeface="Cambria"/>
              </a:rPr>
              <a:t>	</a:t>
            </a:r>
            <a:r>
              <a:rPr sz="2200" spc="-5" dirty="0">
                <a:latin typeface="Cambria"/>
                <a:cs typeface="Cambria"/>
              </a:rPr>
              <a:t>in</a:t>
            </a:r>
            <a:r>
              <a:rPr sz="2200" dirty="0">
                <a:latin typeface="Cambria"/>
                <a:cs typeface="Cambria"/>
              </a:rPr>
              <a:t>	</a:t>
            </a:r>
            <a:r>
              <a:rPr sz="2200" spc="-10" dirty="0">
                <a:latin typeface="Cambria"/>
                <a:cs typeface="Cambria"/>
              </a:rPr>
              <a:t>a</a:t>
            </a:r>
            <a:r>
              <a:rPr sz="2200" spc="-50" dirty="0">
                <a:latin typeface="Cambria"/>
                <a:cs typeface="Cambria"/>
              </a:rPr>
              <a:t>n</a:t>
            </a:r>
            <a:r>
              <a:rPr sz="2200" spc="-5" dirty="0">
                <a:latin typeface="Cambria"/>
                <a:cs typeface="Cambria"/>
              </a:rPr>
              <a:t>y  </a:t>
            </a:r>
            <a:r>
              <a:rPr sz="2200" spc="-15" dirty="0">
                <a:latin typeface="Cambria"/>
                <a:cs typeface="Cambria"/>
              </a:rPr>
              <a:t>programming</a:t>
            </a:r>
            <a:r>
              <a:rPr sz="2200" spc="2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language</a:t>
            </a:r>
            <a:endParaRPr sz="22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SRM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5326" y="188607"/>
            <a:ext cx="1040815" cy="106765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83540" y="549605"/>
            <a:ext cx="7350759" cy="5939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38860" algn="ctr">
              <a:lnSpc>
                <a:spcPct val="100000"/>
              </a:lnSpc>
              <a:spcBef>
                <a:spcPts val="105"/>
              </a:spcBef>
            </a:pPr>
            <a:r>
              <a:rPr sz="2600" b="1" spc="-5" dirty="0">
                <a:solidFill>
                  <a:srgbClr val="C00000"/>
                </a:solidFill>
                <a:latin typeface="Perpetua"/>
                <a:cs typeface="Perpetua"/>
              </a:rPr>
              <a:t>INS</a:t>
            </a:r>
            <a:r>
              <a:rPr sz="2600" b="1" spc="-15" dirty="0">
                <a:solidFill>
                  <a:srgbClr val="C00000"/>
                </a:solidFill>
                <a:latin typeface="Perpetua"/>
                <a:cs typeface="Perpetua"/>
              </a:rPr>
              <a:t>T</a:t>
            </a:r>
            <a:r>
              <a:rPr sz="2600" b="1" spc="-5" dirty="0">
                <a:solidFill>
                  <a:srgbClr val="C00000"/>
                </a:solidFill>
                <a:latin typeface="Perpetua"/>
                <a:cs typeface="Perpetua"/>
              </a:rPr>
              <a:t>IT</a:t>
            </a:r>
            <a:r>
              <a:rPr sz="2600" b="1" spc="-10" dirty="0">
                <a:solidFill>
                  <a:srgbClr val="C00000"/>
                </a:solidFill>
                <a:latin typeface="Perpetua"/>
                <a:cs typeface="Perpetua"/>
              </a:rPr>
              <a:t>U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TE</a:t>
            </a:r>
            <a:r>
              <a:rPr sz="2600" b="1" spc="-10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Perpetua"/>
                <a:cs typeface="Perpetua"/>
              </a:rPr>
              <a:t>O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F</a:t>
            </a:r>
            <a:r>
              <a:rPr sz="2600" b="1" spc="5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SCIENCE</a:t>
            </a:r>
            <a:r>
              <a:rPr sz="2600" b="1" spc="-140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AND</a:t>
            </a:r>
            <a:r>
              <a:rPr sz="2600" b="1" spc="-310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TECHNOLOG</a:t>
            </a:r>
            <a:r>
              <a:rPr sz="2600" b="1" spc="-285" dirty="0">
                <a:solidFill>
                  <a:srgbClr val="C00000"/>
                </a:solidFill>
                <a:latin typeface="Perpetua"/>
                <a:cs typeface="Perpetua"/>
              </a:rPr>
              <a:t>Y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,</a:t>
            </a:r>
            <a:endParaRPr sz="2600">
              <a:latin typeface="Perpetua"/>
              <a:cs typeface="Perpetua"/>
            </a:endParaRPr>
          </a:p>
          <a:p>
            <a:pPr marL="1039494" algn="ctr">
              <a:lnSpc>
                <a:spcPct val="100000"/>
              </a:lnSpc>
              <a:spcBef>
                <a:spcPts val="30"/>
              </a:spcBef>
            </a:pPr>
            <a:r>
              <a:rPr sz="2400" b="1" spc="-10" dirty="0">
                <a:solidFill>
                  <a:srgbClr val="C00000"/>
                </a:solidFill>
                <a:latin typeface="Perpetua"/>
                <a:cs typeface="Perpetua"/>
              </a:rPr>
              <a:t>CHENNAI.</a:t>
            </a:r>
            <a:endParaRPr sz="2400">
              <a:latin typeface="Perpetua"/>
              <a:cs typeface="Perpetua"/>
            </a:endParaRPr>
          </a:p>
          <a:p>
            <a:pPr marL="383540" indent="-370840">
              <a:lnSpc>
                <a:spcPct val="100000"/>
              </a:lnSpc>
              <a:spcBef>
                <a:spcPts val="1420"/>
              </a:spcBef>
              <a:buAutoNum type="arabicPeriod"/>
              <a:tabLst>
                <a:tab pos="383540" algn="l"/>
              </a:tabLst>
            </a:pPr>
            <a:r>
              <a:rPr sz="2800" b="1" spc="-5" dirty="0">
                <a:solidFill>
                  <a:srgbClr val="336600"/>
                </a:solidFill>
                <a:latin typeface="Cambria"/>
                <a:cs typeface="Cambria"/>
              </a:rPr>
              <a:t>4</a:t>
            </a:r>
            <a:r>
              <a:rPr sz="2800" b="1" spc="-10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spc="-20" dirty="0">
                <a:solidFill>
                  <a:srgbClr val="336600"/>
                </a:solidFill>
                <a:latin typeface="Cambria"/>
                <a:cs typeface="Cambria"/>
              </a:rPr>
              <a:t>Writing</a:t>
            </a:r>
            <a:r>
              <a:rPr sz="2800" b="1" spc="-10" dirty="0">
                <a:solidFill>
                  <a:srgbClr val="336600"/>
                </a:solidFill>
                <a:latin typeface="Cambria"/>
                <a:cs typeface="Cambria"/>
              </a:rPr>
              <a:t> Pseudocode</a:t>
            </a:r>
            <a:r>
              <a:rPr sz="2800" b="1" spc="30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spc="-15" dirty="0">
                <a:solidFill>
                  <a:srgbClr val="336600"/>
                </a:solidFill>
                <a:latin typeface="Cambria"/>
                <a:cs typeface="Cambria"/>
              </a:rPr>
              <a:t>Contd…</a:t>
            </a:r>
            <a:endParaRPr sz="2800">
              <a:latin typeface="Cambria"/>
              <a:cs typeface="Cambria"/>
            </a:endParaRPr>
          </a:p>
          <a:p>
            <a:pPr marL="987425" lvl="1" indent="-457834">
              <a:lnSpc>
                <a:spcPct val="100000"/>
              </a:lnSpc>
              <a:spcBef>
                <a:spcPts val="2585"/>
              </a:spcBef>
              <a:buClr>
                <a:srgbClr val="9B2C1F"/>
              </a:buClr>
              <a:buSzPct val="84090"/>
              <a:buFont typeface="Wingdings"/>
              <a:buChar char=""/>
              <a:tabLst>
                <a:tab pos="987425" algn="l"/>
                <a:tab pos="988060" algn="l"/>
              </a:tabLst>
            </a:pPr>
            <a:r>
              <a:rPr sz="2200" b="1" spc="-25" dirty="0">
                <a:solidFill>
                  <a:srgbClr val="C00000"/>
                </a:solidFill>
                <a:latin typeface="Cambria"/>
                <a:cs typeface="Cambria"/>
              </a:rPr>
              <a:t>Advantages</a:t>
            </a:r>
            <a:endParaRPr sz="2200">
              <a:latin typeface="Cambria"/>
              <a:cs typeface="Cambria"/>
            </a:endParaRPr>
          </a:p>
          <a:p>
            <a:pPr marL="1444625" lvl="2" indent="-457834">
              <a:lnSpc>
                <a:spcPct val="100000"/>
              </a:lnSpc>
              <a:spcBef>
                <a:spcPts val="1714"/>
              </a:spcBef>
              <a:buSzPct val="84090"/>
              <a:buFont typeface="Wingdings"/>
              <a:buChar char=""/>
              <a:tabLst>
                <a:tab pos="1444625" algn="l"/>
                <a:tab pos="1445260" algn="l"/>
              </a:tabLst>
            </a:pPr>
            <a:r>
              <a:rPr sz="2200" spc="-15" dirty="0">
                <a:latin typeface="Cambria"/>
                <a:cs typeface="Cambria"/>
              </a:rPr>
              <a:t>Easily</a:t>
            </a:r>
            <a:r>
              <a:rPr sz="2200" spc="2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typed</a:t>
            </a:r>
            <a:r>
              <a:rPr sz="2200" spc="1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in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a </a:t>
            </a:r>
            <a:r>
              <a:rPr sz="2200" spc="-45" dirty="0">
                <a:latin typeface="Cambria"/>
                <a:cs typeface="Cambria"/>
              </a:rPr>
              <a:t>Word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document</a:t>
            </a:r>
            <a:endParaRPr sz="2200">
              <a:latin typeface="Cambria"/>
              <a:cs typeface="Cambria"/>
            </a:endParaRPr>
          </a:p>
          <a:p>
            <a:pPr marL="1444625" lvl="2" indent="-457834">
              <a:lnSpc>
                <a:spcPct val="100000"/>
              </a:lnSpc>
              <a:spcBef>
                <a:spcPts val="1720"/>
              </a:spcBef>
              <a:buSzPct val="84090"/>
              <a:buFont typeface="Wingdings"/>
              <a:buChar char=""/>
              <a:tabLst>
                <a:tab pos="1444625" algn="l"/>
                <a:tab pos="1445260" algn="l"/>
              </a:tabLst>
            </a:pPr>
            <a:r>
              <a:rPr sz="2200" spc="-15" dirty="0">
                <a:latin typeface="Cambria"/>
                <a:cs typeface="Cambria"/>
              </a:rPr>
              <a:t>Easily</a:t>
            </a:r>
            <a:r>
              <a:rPr sz="220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modified</a:t>
            </a:r>
            <a:endParaRPr sz="2200">
              <a:latin typeface="Cambria"/>
              <a:cs typeface="Cambria"/>
            </a:endParaRPr>
          </a:p>
          <a:p>
            <a:pPr marL="1444625" lvl="2" indent="-457834">
              <a:lnSpc>
                <a:spcPct val="100000"/>
              </a:lnSpc>
              <a:spcBef>
                <a:spcPts val="1730"/>
              </a:spcBef>
              <a:buSzPct val="84090"/>
              <a:buFont typeface="Wingdings"/>
              <a:buChar char=""/>
              <a:tabLst>
                <a:tab pos="1444625" algn="l"/>
                <a:tab pos="1445260" algn="l"/>
              </a:tabLst>
            </a:pPr>
            <a:r>
              <a:rPr sz="2200" spc="-5" dirty="0">
                <a:latin typeface="Cambria"/>
                <a:cs typeface="Cambria"/>
              </a:rPr>
              <a:t>Simple</a:t>
            </a:r>
            <a:r>
              <a:rPr sz="2200" spc="-10" dirty="0"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to</a:t>
            </a:r>
            <a:r>
              <a:rPr sz="2200" spc="-5" dirty="0">
                <a:latin typeface="Cambria"/>
                <a:cs typeface="Cambria"/>
              </a:rPr>
              <a:t> Use</a:t>
            </a:r>
            <a:r>
              <a:rPr sz="220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and</a:t>
            </a:r>
            <a:r>
              <a:rPr sz="2200" spc="-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understand</a:t>
            </a:r>
            <a:endParaRPr sz="2200">
              <a:latin typeface="Cambria"/>
              <a:cs typeface="Cambria"/>
            </a:endParaRPr>
          </a:p>
          <a:p>
            <a:pPr marL="1444625" lvl="2" indent="-457834">
              <a:lnSpc>
                <a:spcPct val="100000"/>
              </a:lnSpc>
              <a:spcBef>
                <a:spcPts val="1714"/>
              </a:spcBef>
              <a:buSzPct val="84090"/>
              <a:buFont typeface="Wingdings"/>
              <a:buChar char=""/>
              <a:tabLst>
                <a:tab pos="1444625" algn="l"/>
                <a:tab pos="1445260" algn="l"/>
              </a:tabLst>
            </a:pPr>
            <a:r>
              <a:rPr sz="2200" spc="-10" dirty="0">
                <a:latin typeface="Cambria"/>
                <a:cs typeface="Cambria"/>
              </a:rPr>
              <a:t>Implements</a:t>
            </a:r>
            <a:r>
              <a:rPr sz="2200" spc="2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Structured</a:t>
            </a:r>
            <a:r>
              <a:rPr sz="2200" spc="2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Concepts</a:t>
            </a:r>
            <a:endParaRPr sz="2200">
              <a:latin typeface="Cambria"/>
              <a:cs typeface="Cambria"/>
            </a:endParaRPr>
          </a:p>
          <a:p>
            <a:pPr marL="1444625" lvl="2" indent="-457834">
              <a:lnSpc>
                <a:spcPct val="100000"/>
              </a:lnSpc>
              <a:spcBef>
                <a:spcPts val="1720"/>
              </a:spcBef>
              <a:buSzPct val="84090"/>
              <a:buFont typeface="Wingdings"/>
              <a:buChar char=""/>
              <a:tabLst>
                <a:tab pos="1444625" algn="l"/>
                <a:tab pos="1445260" algn="l"/>
              </a:tabLst>
            </a:pPr>
            <a:r>
              <a:rPr sz="2200" spc="-5" dirty="0">
                <a:latin typeface="Cambria"/>
                <a:cs typeface="Cambria"/>
              </a:rPr>
              <a:t>No</a:t>
            </a:r>
            <a:r>
              <a:rPr sz="2200" spc="-1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special</a:t>
            </a:r>
            <a:r>
              <a:rPr sz="2200" spc="2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symbols</a:t>
            </a:r>
            <a:r>
              <a:rPr sz="2200" dirty="0">
                <a:latin typeface="Cambria"/>
                <a:cs typeface="Cambria"/>
              </a:rPr>
              <a:t> </a:t>
            </a:r>
            <a:r>
              <a:rPr sz="2200" spc="-20" dirty="0">
                <a:latin typeface="Cambria"/>
                <a:cs typeface="Cambria"/>
              </a:rPr>
              <a:t>are</a:t>
            </a:r>
            <a:r>
              <a:rPr sz="220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used</a:t>
            </a:r>
            <a:endParaRPr sz="2200">
              <a:latin typeface="Cambria"/>
              <a:cs typeface="Cambria"/>
            </a:endParaRPr>
          </a:p>
          <a:p>
            <a:pPr marL="1444625" lvl="2" indent="-457834">
              <a:lnSpc>
                <a:spcPct val="100000"/>
              </a:lnSpc>
              <a:spcBef>
                <a:spcPts val="1725"/>
              </a:spcBef>
              <a:buSzPct val="84090"/>
              <a:buFont typeface="Wingdings"/>
              <a:buChar char=""/>
              <a:tabLst>
                <a:tab pos="1444625" algn="l"/>
                <a:tab pos="1445260" algn="l"/>
              </a:tabLst>
            </a:pPr>
            <a:r>
              <a:rPr sz="2200" spc="-5" dirty="0">
                <a:latin typeface="Cambria"/>
                <a:cs typeface="Cambria"/>
              </a:rPr>
              <a:t>No</a:t>
            </a:r>
            <a:r>
              <a:rPr sz="2200" spc="-1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specific</a:t>
            </a:r>
            <a:r>
              <a:rPr sz="2200" spc="2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syntax</a:t>
            </a:r>
            <a:r>
              <a:rPr sz="2200" spc="1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is</a:t>
            </a:r>
            <a:r>
              <a:rPr sz="2200" spc="-1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used</a:t>
            </a:r>
            <a:endParaRPr sz="2200">
              <a:latin typeface="Cambria"/>
              <a:cs typeface="Cambria"/>
            </a:endParaRPr>
          </a:p>
          <a:p>
            <a:pPr marL="1444625" lvl="2" indent="-457834">
              <a:lnSpc>
                <a:spcPct val="100000"/>
              </a:lnSpc>
              <a:spcBef>
                <a:spcPts val="1714"/>
              </a:spcBef>
              <a:buSzPct val="84090"/>
              <a:buFont typeface="Wingdings"/>
              <a:buChar char=""/>
              <a:tabLst>
                <a:tab pos="1444625" algn="l"/>
                <a:tab pos="1445260" algn="l"/>
              </a:tabLst>
            </a:pPr>
            <a:r>
              <a:rPr sz="2200" spc="-10" dirty="0">
                <a:latin typeface="Cambria"/>
                <a:cs typeface="Cambria"/>
              </a:rPr>
              <a:t>Easy</a:t>
            </a:r>
            <a:r>
              <a:rPr sz="2200" spc="-5" dirty="0"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to</a:t>
            </a:r>
            <a:r>
              <a:rPr sz="2200" spc="-10" dirty="0"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translate</a:t>
            </a:r>
            <a:r>
              <a:rPr sz="2200" spc="2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into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Program</a:t>
            </a:r>
            <a:endParaRPr sz="22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SRM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5326" y="188607"/>
            <a:ext cx="1040815" cy="106765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83540" y="549605"/>
            <a:ext cx="7350759" cy="31699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38860" algn="ctr">
              <a:lnSpc>
                <a:spcPct val="100000"/>
              </a:lnSpc>
              <a:spcBef>
                <a:spcPts val="105"/>
              </a:spcBef>
            </a:pPr>
            <a:r>
              <a:rPr sz="2600" b="1" spc="-5" dirty="0">
                <a:solidFill>
                  <a:srgbClr val="C00000"/>
                </a:solidFill>
                <a:latin typeface="Perpetua"/>
                <a:cs typeface="Perpetua"/>
              </a:rPr>
              <a:t>INS</a:t>
            </a:r>
            <a:r>
              <a:rPr sz="2600" b="1" spc="-15" dirty="0">
                <a:solidFill>
                  <a:srgbClr val="C00000"/>
                </a:solidFill>
                <a:latin typeface="Perpetua"/>
                <a:cs typeface="Perpetua"/>
              </a:rPr>
              <a:t>T</a:t>
            </a:r>
            <a:r>
              <a:rPr sz="2600" b="1" spc="-5" dirty="0">
                <a:solidFill>
                  <a:srgbClr val="C00000"/>
                </a:solidFill>
                <a:latin typeface="Perpetua"/>
                <a:cs typeface="Perpetua"/>
              </a:rPr>
              <a:t>IT</a:t>
            </a:r>
            <a:r>
              <a:rPr sz="2600" b="1" spc="-10" dirty="0">
                <a:solidFill>
                  <a:srgbClr val="C00000"/>
                </a:solidFill>
                <a:latin typeface="Perpetua"/>
                <a:cs typeface="Perpetua"/>
              </a:rPr>
              <a:t>U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TE</a:t>
            </a:r>
            <a:r>
              <a:rPr sz="2600" b="1" spc="-10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Perpetua"/>
                <a:cs typeface="Perpetua"/>
              </a:rPr>
              <a:t>O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F</a:t>
            </a:r>
            <a:r>
              <a:rPr sz="2600" b="1" spc="5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SCIENCE</a:t>
            </a:r>
            <a:r>
              <a:rPr sz="2600" b="1" spc="-140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AND</a:t>
            </a:r>
            <a:r>
              <a:rPr sz="2600" b="1" spc="-310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TECHNOLOG</a:t>
            </a:r>
            <a:r>
              <a:rPr sz="2600" b="1" spc="-285" dirty="0">
                <a:solidFill>
                  <a:srgbClr val="C00000"/>
                </a:solidFill>
                <a:latin typeface="Perpetua"/>
                <a:cs typeface="Perpetua"/>
              </a:rPr>
              <a:t>Y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,</a:t>
            </a:r>
            <a:endParaRPr sz="2600">
              <a:latin typeface="Perpetua"/>
              <a:cs typeface="Perpetua"/>
            </a:endParaRPr>
          </a:p>
          <a:p>
            <a:pPr marL="1039494" algn="ctr">
              <a:lnSpc>
                <a:spcPct val="100000"/>
              </a:lnSpc>
              <a:spcBef>
                <a:spcPts val="30"/>
              </a:spcBef>
            </a:pPr>
            <a:r>
              <a:rPr sz="2400" b="1" spc="-10" dirty="0">
                <a:solidFill>
                  <a:srgbClr val="C00000"/>
                </a:solidFill>
                <a:latin typeface="Perpetua"/>
                <a:cs typeface="Perpetua"/>
              </a:rPr>
              <a:t>CHENNAI.</a:t>
            </a:r>
            <a:endParaRPr sz="2400">
              <a:latin typeface="Perpetua"/>
              <a:cs typeface="Perpetua"/>
            </a:endParaRPr>
          </a:p>
          <a:p>
            <a:pPr marL="383540" indent="-370840">
              <a:lnSpc>
                <a:spcPct val="100000"/>
              </a:lnSpc>
              <a:spcBef>
                <a:spcPts val="1420"/>
              </a:spcBef>
              <a:buAutoNum type="arabicPeriod"/>
              <a:tabLst>
                <a:tab pos="383540" algn="l"/>
              </a:tabLst>
            </a:pPr>
            <a:r>
              <a:rPr sz="2800" b="1" spc="-5" dirty="0">
                <a:solidFill>
                  <a:srgbClr val="336600"/>
                </a:solidFill>
                <a:latin typeface="Cambria"/>
                <a:cs typeface="Cambria"/>
              </a:rPr>
              <a:t>4</a:t>
            </a:r>
            <a:r>
              <a:rPr sz="2800" b="1" spc="-10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spc="-20" dirty="0">
                <a:solidFill>
                  <a:srgbClr val="336600"/>
                </a:solidFill>
                <a:latin typeface="Cambria"/>
                <a:cs typeface="Cambria"/>
              </a:rPr>
              <a:t>Writing</a:t>
            </a:r>
            <a:r>
              <a:rPr sz="2800" b="1" spc="-10" dirty="0">
                <a:solidFill>
                  <a:srgbClr val="336600"/>
                </a:solidFill>
                <a:latin typeface="Cambria"/>
                <a:cs typeface="Cambria"/>
              </a:rPr>
              <a:t> Pseudocode</a:t>
            </a:r>
            <a:r>
              <a:rPr sz="2800" b="1" spc="30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spc="-15" dirty="0">
                <a:solidFill>
                  <a:srgbClr val="336600"/>
                </a:solidFill>
                <a:latin typeface="Cambria"/>
                <a:cs typeface="Cambria"/>
              </a:rPr>
              <a:t>Contd…</a:t>
            </a:r>
            <a:endParaRPr sz="2800">
              <a:latin typeface="Cambria"/>
              <a:cs typeface="Cambria"/>
            </a:endParaRPr>
          </a:p>
          <a:p>
            <a:pPr marL="987425" lvl="1" indent="-457834">
              <a:lnSpc>
                <a:spcPct val="100000"/>
              </a:lnSpc>
              <a:spcBef>
                <a:spcPts val="2585"/>
              </a:spcBef>
              <a:buClr>
                <a:srgbClr val="9B2C1F"/>
              </a:buClr>
              <a:buSzPct val="84090"/>
              <a:buFont typeface="Wingdings"/>
              <a:buChar char=""/>
              <a:tabLst>
                <a:tab pos="987425" algn="l"/>
                <a:tab pos="988060" algn="l"/>
              </a:tabLst>
            </a:pPr>
            <a:r>
              <a:rPr sz="2200" b="1" spc="-15" dirty="0">
                <a:solidFill>
                  <a:srgbClr val="C00000"/>
                </a:solidFill>
                <a:latin typeface="Cambria"/>
                <a:cs typeface="Cambria"/>
              </a:rPr>
              <a:t>Disadvantages</a:t>
            </a:r>
            <a:endParaRPr sz="2200">
              <a:latin typeface="Cambria"/>
              <a:cs typeface="Cambria"/>
            </a:endParaRPr>
          </a:p>
          <a:p>
            <a:pPr marL="1444625" lvl="2" indent="-457834">
              <a:lnSpc>
                <a:spcPct val="100000"/>
              </a:lnSpc>
              <a:spcBef>
                <a:spcPts val="1714"/>
              </a:spcBef>
              <a:buSzPct val="84090"/>
              <a:buFont typeface="Wingdings"/>
              <a:buChar char=""/>
              <a:tabLst>
                <a:tab pos="1444625" algn="l"/>
                <a:tab pos="1445260" algn="l"/>
              </a:tabLst>
            </a:pPr>
            <a:r>
              <a:rPr sz="2200" spc="-5" dirty="0">
                <a:latin typeface="Cambria"/>
                <a:cs typeface="Cambria"/>
              </a:rPr>
              <a:t>No</a:t>
            </a:r>
            <a:r>
              <a:rPr sz="2200" spc="-1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accepted</a:t>
            </a:r>
            <a:r>
              <a:rPr sz="2200" spc="30" dirty="0"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Standard</a:t>
            </a:r>
            <a:endParaRPr sz="2200">
              <a:latin typeface="Cambria"/>
              <a:cs typeface="Cambria"/>
            </a:endParaRPr>
          </a:p>
          <a:p>
            <a:pPr marL="1444625" lvl="2" indent="-457834">
              <a:lnSpc>
                <a:spcPct val="100000"/>
              </a:lnSpc>
              <a:spcBef>
                <a:spcPts val="1720"/>
              </a:spcBef>
              <a:buSzPct val="84090"/>
              <a:buFont typeface="Wingdings"/>
              <a:buChar char=""/>
              <a:tabLst>
                <a:tab pos="1444625" algn="l"/>
                <a:tab pos="1445260" algn="l"/>
              </a:tabLst>
            </a:pPr>
            <a:r>
              <a:rPr sz="2200" spc="-5" dirty="0">
                <a:latin typeface="Cambria"/>
                <a:cs typeface="Cambria"/>
              </a:rPr>
              <a:t>Cannot</a:t>
            </a:r>
            <a:r>
              <a:rPr sz="2200" spc="1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be</a:t>
            </a:r>
            <a:r>
              <a:rPr sz="2200" spc="-1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compiled</a:t>
            </a:r>
            <a:r>
              <a:rPr sz="2200" spc="1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and</a:t>
            </a:r>
            <a:r>
              <a:rPr sz="2200" dirty="0">
                <a:latin typeface="Cambria"/>
                <a:cs typeface="Cambria"/>
              </a:rPr>
              <a:t> </a:t>
            </a:r>
            <a:r>
              <a:rPr sz="2200" spc="-20" dirty="0">
                <a:latin typeface="Cambria"/>
                <a:cs typeface="Cambria"/>
              </a:rPr>
              <a:t>executed</a:t>
            </a:r>
            <a:endParaRPr sz="22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SRM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5326" y="188607"/>
            <a:ext cx="1040815" cy="106765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83540" y="549605"/>
            <a:ext cx="8157845" cy="58553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32410" algn="ctr">
              <a:lnSpc>
                <a:spcPct val="100000"/>
              </a:lnSpc>
              <a:spcBef>
                <a:spcPts val="105"/>
              </a:spcBef>
            </a:pPr>
            <a:r>
              <a:rPr sz="2600" b="1" spc="-5" dirty="0">
                <a:solidFill>
                  <a:srgbClr val="C00000"/>
                </a:solidFill>
                <a:latin typeface="Perpetua"/>
                <a:cs typeface="Perpetua"/>
              </a:rPr>
              <a:t>INS</a:t>
            </a:r>
            <a:r>
              <a:rPr sz="2600" b="1" spc="-15" dirty="0">
                <a:solidFill>
                  <a:srgbClr val="C00000"/>
                </a:solidFill>
                <a:latin typeface="Perpetua"/>
                <a:cs typeface="Perpetua"/>
              </a:rPr>
              <a:t>T</a:t>
            </a:r>
            <a:r>
              <a:rPr sz="2600" b="1" spc="-5" dirty="0">
                <a:solidFill>
                  <a:srgbClr val="C00000"/>
                </a:solidFill>
                <a:latin typeface="Perpetua"/>
                <a:cs typeface="Perpetua"/>
              </a:rPr>
              <a:t>IT</a:t>
            </a:r>
            <a:r>
              <a:rPr sz="2600" b="1" spc="-10" dirty="0">
                <a:solidFill>
                  <a:srgbClr val="C00000"/>
                </a:solidFill>
                <a:latin typeface="Perpetua"/>
                <a:cs typeface="Perpetua"/>
              </a:rPr>
              <a:t>U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TE</a:t>
            </a:r>
            <a:r>
              <a:rPr sz="2600" b="1" spc="-10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Perpetua"/>
                <a:cs typeface="Perpetua"/>
              </a:rPr>
              <a:t>O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F</a:t>
            </a:r>
            <a:r>
              <a:rPr sz="2600" b="1" spc="5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SCIENCE</a:t>
            </a:r>
            <a:r>
              <a:rPr sz="2600" b="1" spc="-140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AND</a:t>
            </a:r>
            <a:r>
              <a:rPr sz="2600" b="1" spc="-310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TECHNOLOG</a:t>
            </a:r>
            <a:r>
              <a:rPr sz="2600" b="1" spc="-285" dirty="0">
                <a:solidFill>
                  <a:srgbClr val="C00000"/>
                </a:solidFill>
                <a:latin typeface="Perpetua"/>
                <a:cs typeface="Perpetua"/>
              </a:rPr>
              <a:t>Y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,</a:t>
            </a:r>
            <a:endParaRPr sz="2600">
              <a:latin typeface="Perpetua"/>
              <a:cs typeface="Perpetua"/>
            </a:endParaRPr>
          </a:p>
          <a:p>
            <a:pPr marL="233045" algn="ctr">
              <a:lnSpc>
                <a:spcPct val="100000"/>
              </a:lnSpc>
              <a:spcBef>
                <a:spcPts val="30"/>
              </a:spcBef>
            </a:pPr>
            <a:r>
              <a:rPr sz="2400" b="1" spc="-10" dirty="0">
                <a:solidFill>
                  <a:srgbClr val="C00000"/>
                </a:solidFill>
                <a:latin typeface="Perpetua"/>
                <a:cs typeface="Perpetua"/>
              </a:rPr>
              <a:t>CHENNAI.</a:t>
            </a:r>
            <a:endParaRPr sz="2400">
              <a:latin typeface="Perpetua"/>
              <a:cs typeface="Perpetua"/>
            </a:endParaRPr>
          </a:p>
          <a:p>
            <a:pPr marL="12700">
              <a:lnSpc>
                <a:spcPct val="100000"/>
              </a:lnSpc>
              <a:spcBef>
                <a:spcPts val="1420"/>
              </a:spcBef>
            </a:pPr>
            <a:r>
              <a:rPr sz="2800" b="1" spc="-5" dirty="0">
                <a:solidFill>
                  <a:srgbClr val="336600"/>
                </a:solidFill>
                <a:latin typeface="Cambria"/>
                <a:cs typeface="Cambria"/>
              </a:rPr>
              <a:t>1.</a:t>
            </a:r>
            <a:r>
              <a:rPr sz="2800" b="1" spc="-15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spc="-5" dirty="0">
                <a:solidFill>
                  <a:srgbClr val="336600"/>
                </a:solidFill>
                <a:latin typeface="Cambria"/>
                <a:cs typeface="Cambria"/>
              </a:rPr>
              <a:t>4 </a:t>
            </a:r>
            <a:r>
              <a:rPr sz="2800" b="1" spc="-20" dirty="0">
                <a:solidFill>
                  <a:srgbClr val="336600"/>
                </a:solidFill>
                <a:latin typeface="Cambria"/>
                <a:cs typeface="Cambria"/>
              </a:rPr>
              <a:t>Writing</a:t>
            </a:r>
            <a:r>
              <a:rPr sz="2800" b="1" spc="-5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spc="-10" dirty="0">
                <a:solidFill>
                  <a:srgbClr val="336600"/>
                </a:solidFill>
                <a:latin typeface="Cambria"/>
                <a:cs typeface="Cambria"/>
              </a:rPr>
              <a:t>Pseudocode</a:t>
            </a:r>
            <a:r>
              <a:rPr sz="2800" b="1" spc="30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spc="-15" dirty="0">
                <a:solidFill>
                  <a:srgbClr val="336600"/>
                </a:solidFill>
                <a:latin typeface="Cambria"/>
                <a:cs typeface="Cambria"/>
              </a:rPr>
              <a:t>Contd…</a:t>
            </a:r>
            <a:endParaRPr sz="2800">
              <a:latin typeface="Cambria"/>
              <a:cs typeface="Cambria"/>
            </a:endParaRPr>
          </a:p>
          <a:p>
            <a:pPr marL="409575" indent="-337185">
              <a:lnSpc>
                <a:spcPct val="100000"/>
              </a:lnSpc>
              <a:spcBef>
                <a:spcPts val="2190"/>
              </a:spcBef>
              <a:buClr>
                <a:srgbClr val="D24717"/>
              </a:buClr>
              <a:buSzPct val="84090"/>
              <a:buFont typeface="Wingdings"/>
              <a:buChar char=""/>
              <a:tabLst>
                <a:tab pos="410209" algn="l"/>
              </a:tabLst>
            </a:pPr>
            <a:r>
              <a:rPr sz="2200" b="1" spc="-25" dirty="0">
                <a:solidFill>
                  <a:srgbClr val="C00000"/>
                </a:solidFill>
                <a:latin typeface="Cambria"/>
                <a:cs typeface="Cambria"/>
              </a:rPr>
              <a:t>Write</a:t>
            </a:r>
            <a:r>
              <a:rPr sz="2200" b="1" spc="-3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b="1" spc="-5" dirty="0">
                <a:solidFill>
                  <a:srgbClr val="C00000"/>
                </a:solidFill>
                <a:latin typeface="Cambria"/>
                <a:cs typeface="Cambria"/>
              </a:rPr>
              <a:t>an</a:t>
            </a:r>
            <a:r>
              <a:rPr sz="2200" b="1" spc="-1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b="1" spc="-10" dirty="0">
                <a:solidFill>
                  <a:srgbClr val="C00000"/>
                </a:solidFill>
                <a:latin typeface="Cambria"/>
                <a:cs typeface="Cambria"/>
              </a:rPr>
              <a:t>Pseudo</a:t>
            </a:r>
            <a:r>
              <a:rPr sz="2200" b="1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b="1" spc="-10" dirty="0">
                <a:solidFill>
                  <a:srgbClr val="C00000"/>
                </a:solidFill>
                <a:latin typeface="Cambria"/>
                <a:cs typeface="Cambria"/>
              </a:rPr>
              <a:t>Code</a:t>
            </a:r>
            <a:r>
              <a:rPr sz="2200" b="1" spc="-2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b="1" spc="-15" dirty="0">
                <a:solidFill>
                  <a:srgbClr val="C00000"/>
                </a:solidFill>
                <a:latin typeface="Cambria"/>
                <a:cs typeface="Cambria"/>
              </a:rPr>
              <a:t>to:</a:t>
            </a:r>
            <a:endParaRPr sz="2200">
              <a:latin typeface="Cambria"/>
              <a:cs typeface="Cambria"/>
            </a:endParaRPr>
          </a:p>
          <a:p>
            <a:pPr marL="987425" lvl="1" indent="-457834">
              <a:lnSpc>
                <a:spcPct val="100000"/>
              </a:lnSpc>
              <a:spcBef>
                <a:spcPts val="1190"/>
              </a:spcBef>
              <a:buSzPct val="84090"/>
              <a:buAutoNum type="arabicParenR"/>
              <a:tabLst>
                <a:tab pos="987425" algn="l"/>
                <a:tab pos="988060" algn="l"/>
              </a:tabLst>
            </a:pPr>
            <a:r>
              <a:rPr sz="2200" spc="-10" dirty="0">
                <a:latin typeface="Cambria"/>
                <a:cs typeface="Cambria"/>
              </a:rPr>
              <a:t>Add</a:t>
            </a:r>
            <a:r>
              <a:rPr sz="2200" spc="10" dirty="0"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three</a:t>
            </a:r>
            <a:r>
              <a:rPr sz="2200" spc="2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numbers</a:t>
            </a:r>
            <a:r>
              <a:rPr sz="2200" spc="1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and</a:t>
            </a:r>
            <a:r>
              <a:rPr sz="2200" spc="1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Display</a:t>
            </a:r>
            <a:r>
              <a:rPr sz="2200" spc="1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the</a:t>
            </a:r>
            <a:r>
              <a:rPr sz="2200" spc="1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result</a:t>
            </a:r>
            <a:endParaRPr sz="2200">
              <a:latin typeface="Cambria"/>
              <a:cs typeface="Cambria"/>
            </a:endParaRPr>
          </a:p>
          <a:p>
            <a:pPr marL="987425" lvl="1" indent="-457834">
              <a:lnSpc>
                <a:spcPct val="100000"/>
              </a:lnSpc>
              <a:spcBef>
                <a:spcPts val="1185"/>
              </a:spcBef>
              <a:buSzPct val="84090"/>
              <a:buAutoNum type="arabicParenR"/>
              <a:tabLst>
                <a:tab pos="987425" algn="l"/>
                <a:tab pos="988060" algn="l"/>
              </a:tabLst>
            </a:pPr>
            <a:r>
              <a:rPr sz="2200" spc="-10" dirty="0">
                <a:latin typeface="Cambria"/>
                <a:cs typeface="Cambria"/>
              </a:rPr>
              <a:t>Calculate</a:t>
            </a:r>
            <a:r>
              <a:rPr sz="2200" spc="3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Sum</a:t>
            </a:r>
            <a:r>
              <a:rPr sz="220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and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product</a:t>
            </a:r>
            <a:r>
              <a:rPr sz="2200" spc="3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of </a:t>
            </a:r>
            <a:r>
              <a:rPr sz="2200" spc="-15" dirty="0">
                <a:latin typeface="Cambria"/>
                <a:cs typeface="Cambria"/>
              </a:rPr>
              <a:t>two</a:t>
            </a:r>
            <a:r>
              <a:rPr sz="220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numbers</a:t>
            </a:r>
            <a:endParaRPr sz="2200">
              <a:latin typeface="Cambria"/>
              <a:cs typeface="Cambria"/>
            </a:endParaRPr>
          </a:p>
          <a:p>
            <a:pPr marL="987425" marR="5080" lvl="1" indent="-457834">
              <a:lnSpc>
                <a:spcPct val="130000"/>
              </a:lnSpc>
              <a:spcBef>
                <a:spcPts val="409"/>
              </a:spcBef>
              <a:buSzPct val="84090"/>
              <a:buAutoNum type="arabicParenR"/>
              <a:tabLst>
                <a:tab pos="987425" algn="l"/>
                <a:tab pos="988060" algn="l"/>
              </a:tabLst>
            </a:pPr>
            <a:r>
              <a:rPr sz="2200" spc="-10" dirty="0">
                <a:latin typeface="Cambria"/>
                <a:cs typeface="Cambria"/>
              </a:rPr>
              <a:t>Input</a:t>
            </a:r>
            <a:r>
              <a:rPr sz="2200" spc="1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examination</a:t>
            </a:r>
            <a:r>
              <a:rPr sz="2200" spc="30" dirty="0"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marks</a:t>
            </a:r>
            <a:r>
              <a:rPr sz="2200" spc="1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and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spc="-25" dirty="0">
                <a:latin typeface="Cambria"/>
                <a:cs typeface="Cambria"/>
              </a:rPr>
              <a:t>award</a:t>
            </a:r>
            <a:r>
              <a:rPr sz="2200" spc="10" dirty="0"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grades</a:t>
            </a:r>
            <a:r>
              <a:rPr sz="2200" spc="3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according</a:t>
            </a:r>
            <a:r>
              <a:rPr sz="2200" spc="25" dirty="0"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to</a:t>
            </a:r>
            <a:r>
              <a:rPr sz="220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the </a:t>
            </a:r>
            <a:r>
              <a:rPr sz="2200" spc="-47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following</a:t>
            </a:r>
            <a:r>
              <a:rPr sz="2200" spc="-5" dirty="0">
                <a:latin typeface="Cambria"/>
                <a:cs typeface="Cambria"/>
              </a:rPr>
              <a:t> criteria:</a:t>
            </a:r>
            <a:endParaRPr sz="2200">
              <a:latin typeface="Cambria"/>
              <a:cs typeface="Cambria"/>
            </a:endParaRPr>
          </a:p>
          <a:p>
            <a:pPr marL="1444625" lvl="2" indent="-457834">
              <a:lnSpc>
                <a:spcPct val="100000"/>
              </a:lnSpc>
              <a:spcBef>
                <a:spcPts val="1190"/>
              </a:spcBef>
              <a:buSzPct val="84090"/>
              <a:buAutoNum type="alphaLcParenR"/>
              <a:tabLst>
                <a:tab pos="1444625" algn="l"/>
                <a:tab pos="1445260" algn="l"/>
              </a:tabLst>
            </a:pPr>
            <a:r>
              <a:rPr sz="2200" spc="-5" dirty="0">
                <a:latin typeface="Cambria"/>
                <a:cs typeface="Cambria"/>
              </a:rPr>
              <a:t>&gt;</a:t>
            </a:r>
            <a:r>
              <a:rPr sz="2200" spc="-2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=</a:t>
            </a:r>
            <a:r>
              <a:rPr sz="2200" spc="-2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80</a:t>
            </a:r>
            <a:r>
              <a:rPr sz="2200" spc="-2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Distinction</a:t>
            </a:r>
            <a:endParaRPr sz="2200">
              <a:latin typeface="Cambria"/>
              <a:cs typeface="Cambria"/>
            </a:endParaRPr>
          </a:p>
          <a:p>
            <a:pPr marL="1444625" lvl="2" indent="-457834">
              <a:lnSpc>
                <a:spcPct val="100000"/>
              </a:lnSpc>
              <a:spcBef>
                <a:spcPts val="1190"/>
              </a:spcBef>
              <a:buSzPct val="84090"/>
              <a:buAutoNum type="alphaLcParenR"/>
              <a:tabLst>
                <a:tab pos="1444625" algn="l"/>
                <a:tab pos="1445260" algn="l"/>
              </a:tabLst>
            </a:pPr>
            <a:r>
              <a:rPr sz="2200" spc="-5" dirty="0">
                <a:latin typeface="Cambria"/>
                <a:cs typeface="Cambria"/>
              </a:rPr>
              <a:t>&gt;</a:t>
            </a:r>
            <a:r>
              <a:rPr sz="2200" spc="-1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=</a:t>
            </a:r>
            <a:r>
              <a:rPr sz="2200" spc="-1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60</a:t>
            </a:r>
            <a:r>
              <a:rPr sz="2200" spc="-1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First</a:t>
            </a:r>
            <a:r>
              <a:rPr sz="220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Class</a:t>
            </a:r>
            <a:endParaRPr sz="2200">
              <a:latin typeface="Cambria"/>
              <a:cs typeface="Cambria"/>
            </a:endParaRPr>
          </a:p>
          <a:p>
            <a:pPr marL="1444625" lvl="2" indent="-457834">
              <a:lnSpc>
                <a:spcPct val="100000"/>
              </a:lnSpc>
              <a:spcBef>
                <a:spcPts val="1200"/>
              </a:spcBef>
              <a:buSzPct val="84090"/>
              <a:buAutoNum type="alphaLcParenR"/>
              <a:tabLst>
                <a:tab pos="1444625" algn="l"/>
                <a:tab pos="1445260" algn="l"/>
              </a:tabLst>
            </a:pPr>
            <a:r>
              <a:rPr sz="2200" spc="-5" dirty="0">
                <a:latin typeface="Cambria"/>
                <a:cs typeface="Cambria"/>
              </a:rPr>
              <a:t>&gt;</a:t>
            </a:r>
            <a:r>
              <a:rPr sz="2200" spc="-1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=</a:t>
            </a:r>
            <a:r>
              <a:rPr sz="2200" spc="-1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50</a:t>
            </a:r>
            <a:r>
              <a:rPr sz="2200" spc="-1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Second Class</a:t>
            </a:r>
            <a:endParaRPr sz="2200">
              <a:latin typeface="Cambria"/>
              <a:cs typeface="Cambria"/>
            </a:endParaRPr>
          </a:p>
          <a:p>
            <a:pPr marL="1444625" lvl="2" indent="-457834">
              <a:lnSpc>
                <a:spcPct val="100000"/>
              </a:lnSpc>
              <a:spcBef>
                <a:spcPts val="1190"/>
              </a:spcBef>
              <a:buSzPct val="84090"/>
              <a:buAutoNum type="alphaLcParenR"/>
              <a:tabLst>
                <a:tab pos="1444625" algn="l"/>
                <a:tab pos="1445260" algn="l"/>
              </a:tabLst>
            </a:pPr>
            <a:r>
              <a:rPr sz="2200" spc="-5" dirty="0">
                <a:latin typeface="Cambria"/>
                <a:cs typeface="Cambria"/>
              </a:rPr>
              <a:t>&lt;</a:t>
            </a:r>
            <a:r>
              <a:rPr sz="2200" spc="-3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40</a:t>
            </a:r>
            <a:r>
              <a:rPr sz="2200" spc="-35" dirty="0">
                <a:latin typeface="Cambria"/>
                <a:cs typeface="Cambria"/>
              </a:rPr>
              <a:t> </a:t>
            </a:r>
            <a:r>
              <a:rPr sz="2200" spc="-25" dirty="0">
                <a:latin typeface="Cambria"/>
                <a:cs typeface="Cambria"/>
              </a:rPr>
              <a:t>Fail</a:t>
            </a:r>
            <a:endParaRPr sz="22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SRM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5326" y="188607"/>
            <a:ext cx="1040815" cy="106765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83540" y="549605"/>
            <a:ext cx="7482205" cy="48310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07415" algn="ctr">
              <a:lnSpc>
                <a:spcPct val="100000"/>
              </a:lnSpc>
              <a:spcBef>
                <a:spcPts val="105"/>
              </a:spcBef>
            </a:pPr>
            <a:r>
              <a:rPr sz="2600" b="1" spc="-5" dirty="0">
                <a:solidFill>
                  <a:srgbClr val="C00000"/>
                </a:solidFill>
                <a:latin typeface="Perpetua"/>
                <a:cs typeface="Perpetua"/>
              </a:rPr>
              <a:t>INS</a:t>
            </a:r>
            <a:r>
              <a:rPr sz="2600" b="1" spc="-15" dirty="0">
                <a:solidFill>
                  <a:srgbClr val="C00000"/>
                </a:solidFill>
                <a:latin typeface="Perpetua"/>
                <a:cs typeface="Perpetua"/>
              </a:rPr>
              <a:t>T</a:t>
            </a:r>
            <a:r>
              <a:rPr sz="2600" b="1" spc="-5" dirty="0">
                <a:solidFill>
                  <a:srgbClr val="C00000"/>
                </a:solidFill>
                <a:latin typeface="Perpetua"/>
                <a:cs typeface="Perpetua"/>
              </a:rPr>
              <a:t>IT</a:t>
            </a:r>
            <a:r>
              <a:rPr sz="2600" b="1" spc="-10" dirty="0">
                <a:solidFill>
                  <a:srgbClr val="C00000"/>
                </a:solidFill>
                <a:latin typeface="Perpetua"/>
                <a:cs typeface="Perpetua"/>
              </a:rPr>
              <a:t>U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TE</a:t>
            </a:r>
            <a:r>
              <a:rPr sz="2600" b="1" spc="-10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Perpetua"/>
                <a:cs typeface="Perpetua"/>
              </a:rPr>
              <a:t>O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F</a:t>
            </a:r>
            <a:r>
              <a:rPr sz="2600" b="1" spc="5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SCIENCE</a:t>
            </a:r>
            <a:r>
              <a:rPr sz="2600" b="1" spc="-140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AND</a:t>
            </a:r>
            <a:r>
              <a:rPr sz="2600" b="1" spc="-310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TECHNOLOG</a:t>
            </a:r>
            <a:r>
              <a:rPr sz="2600" b="1" spc="-285" dirty="0">
                <a:solidFill>
                  <a:srgbClr val="C00000"/>
                </a:solidFill>
                <a:latin typeface="Perpetua"/>
                <a:cs typeface="Perpetua"/>
              </a:rPr>
              <a:t>Y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,</a:t>
            </a:r>
            <a:endParaRPr sz="2600">
              <a:latin typeface="Perpetua"/>
              <a:cs typeface="Perpetua"/>
            </a:endParaRPr>
          </a:p>
          <a:p>
            <a:pPr marL="908685" algn="ctr">
              <a:lnSpc>
                <a:spcPct val="100000"/>
              </a:lnSpc>
              <a:spcBef>
                <a:spcPts val="30"/>
              </a:spcBef>
            </a:pPr>
            <a:r>
              <a:rPr sz="2400" b="1" spc="-10" dirty="0">
                <a:solidFill>
                  <a:srgbClr val="C00000"/>
                </a:solidFill>
                <a:latin typeface="Perpetua"/>
                <a:cs typeface="Perpetua"/>
              </a:rPr>
              <a:t>CHENNAI.</a:t>
            </a:r>
            <a:endParaRPr sz="2400">
              <a:latin typeface="Perpetua"/>
              <a:cs typeface="Perpetua"/>
            </a:endParaRPr>
          </a:p>
          <a:p>
            <a:pPr marL="383540" indent="-370840">
              <a:lnSpc>
                <a:spcPct val="100000"/>
              </a:lnSpc>
              <a:spcBef>
                <a:spcPts val="1420"/>
              </a:spcBef>
              <a:buAutoNum type="arabicPeriod"/>
              <a:tabLst>
                <a:tab pos="383540" algn="l"/>
              </a:tabLst>
            </a:pPr>
            <a:r>
              <a:rPr sz="2800" b="1" spc="-5" dirty="0">
                <a:solidFill>
                  <a:srgbClr val="336600"/>
                </a:solidFill>
                <a:latin typeface="Cambria"/>
                <a:cs typeface="Cambria"/>
              </a:rPr>
              <a:t>4</a:t>
            </a:r>
            <a:r>
              <a:rPr sz="2800" b="1" spc="-15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spc="-20" dirty="0">
                <a:solidFill>
                  <a:srgbClr val="336600"/>
                </a:solidFill>
                <a:latin typeface="Cambria"/>
                <a:cs typeface="Cambria"/>
              </a:rPr>
              <a:t>Writing</a:t>
            </a:r>
            <a:r>
              <a:rPr sz="2800" b="1" spc="-15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spc="-10" dirty="0">
                <a:solidFill>
                  <a:srgbClr val="336600"/>
                </a:solidFill>
                <a:latin typeface="Cambria"/>
                <a:cs typeface="Cambria"/>
              </a:rPr>
              <a:t>Pseudocode</a:t>
            </a:r>
            <a:r>
              <a:rPr sz="2800" b="1" spc="25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spc="-15" dirty="0">
                <a:solidFill>
                  <a:srgbClr val="336600"/>
                </a:solidFill>
                <a:latin typeface="Cambria"/>
                <a:cs typeface="Cambria"/>
              </a:rPr>
              <a:t>Contd…</a:t>
            </a:r>
            <a:endParaRPr sz="2800">
              <a:latin typeface="Cambria"/>
              <a:cs typeface="Cambria"/>
            </a:endParaRPr>
          </a:p>
          <a:p>
            <a:pPr marL="530225" lvl="1" indent="-457834">
              <a:lnSpc>
                <a:spcPct val="100000"/>
              </a:lnSpc>
              <a:spcBef>
                <a:spcPts val="2585"/>
              </a:spcBef>
              <a:buClr>
                <a:srgbClr val="D24717"/>
              </a:buClr>
              <a:buSzPct val="84090"/>
              <a:buAutoNum type="arabicPeriod"/>
              <a:tabLst>
                <a:tab pos="529590" algn="l"/>
                <a:tab pos="530860" algn="l"/>
              </a:tabLst>
            </a:pPr>
            <a:r>
              <a:rPr sz="2200" b="1" spc="-10" dirty="0">
                <a:solidFill>
                  <a:srgbClr val="C00000"/>
                </a:solidFill>
                <a:latin typeface="Cambria"/>
                <a:cs typeface="Cambria"/>
              </a:rPr>
              <a:t>Pseudo</a:t>
            </a:r>
            <a:r>
              <a:rPr sz="2200" b="1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b="1" spc="-10" dirty="0">
                <a:solidFill>
                  <a:srgbClr val="C00000"/>
                </a:solidFill>
                <a:latin typeface="Cambria"/>
                <a:cs typeface="Cambria"/>
              </a:rPr>
              <a:t>Code</a:t>
            </a:r>
            <a:r>
              <a:rPr sz="2200" b="1" spc="-15" dirty="0">
                <a:solidFill>
                  <a:srgbClr val="C00000"/>
                </a:solidFill>
                <a:latin typeface="Cambria"/>
                <a:cs typeface="Cambria"/>
              </a:rPr>
              <a:t> to </a:t>
            </a:r>
            <a:r>
              <a:rPr sz="2200" b="1" spc="-20" dirty="0">
                <a:solidFill>
                  <a:srgbClr val="C00000"/>
                </a:solidFill>
                <a:latin typeface="Cambria"/>
                <a:cs typeface="Cambria"/>
              </a:rPr>
              <a:t>Add</a:t>
            </a:r>
            <a:r>
              <a:rPr sz="2200" b="1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b="1" spc="-15" dirty="0">
                <a:solidFill>
                  <a:srgbClr val="C00000"/>
                </a:solidFill>
                <a:latin typeface="Cambria"/>
                <a:cs typeface="Cambria"/>
              </a:rPr>
              <a:t>Three </a:t>
            </a:r>
            <a:r>
              <a:rPr sz="2200" b="1" spc="-10" dirty="0">
                <a:solidFill>
                  <a:srgbClr val="C00000"/>
                </a:solidFill>
                <a:latin typeface="Cambria"/>
                <a:cs typeface="Cambria"/>
              </a:rPr>
              <a:t>Numbers</a:t>
            </a:r>
            <a:endParaRPr sz="2200">
              <a:latin typeface="Cambria"/>
              <a:cs typeface="Cambria"/>
            </a:endParaRPr>
          </a:p>
          <a:p>
            <a:pPr marL="987425" lvl="2" indent="-457834">
              <a:lnSpc>
                <a:spcPct val="100000"/>
              </a:lnSpc>
              <a:spcBef>
                <a:spcPts val="1714"/>
              </a:spcBef>
              <a:buClr>
                <a:srgbClr val="9B2C1F"/>
              </a:buClr>
              <a:buSzPct val="84090"/>
              <a:buFont typeface="Wingdings 2"/>
              <a:buChar char=""/>
              <a:tabLst>
                <a:tab pos="987425" algn="l"/>
                <a:tab pos="988060" algn="l"/>
              </a:tabLst>
            </a:pPr>
            <a:r>
              <a:rPr sz="2200" spc="-5" dirty="0">
                <a:latin typeface="Cambria"/>
                <a:cs typeface="Cambria"/>
              </a:rPr>
              <a:t>Use </a:t>
            </a:r>
            <a:r>
              <a:rPr sz="2200" spc="-20" dirty="0">
                <a:latin typeface="Cambria"/>
                <a:cs typeface="Cambria"/>
              </a:rPr>
              <a:t>Variables:</a:t>
            </a:r>
            <a:r>
              <a:rPr sz="2200" spc="3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sum,</a:t>
            </a:r>
            <a:r>
              <a:rPr sz="2200" spc="1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num1,</a:t>
            </a:r>
            <a:r>
              <a:rPr sz="2200" spc="-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num2,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num3 </a:t>
            </a:r>
            <a:r>
              <a:rPr sz="2200" spc="-5" dirty="0">
                <a:latin typeface="Cambria"/>
                <a:cs typeface="Cambria"/>
              </a:rPr>
              <a:t>of</a:t>
            </a:r>
            <a:r>
              <a:rPr sz="2200" spc="-10" dirty="0">
                <a:latin typeface="Cambria"/>
                <a:cs typeface="Cambria"/>
              </a:rPr>
              <a:t> type</a:t>
            </a:r>
            <a:r>
              <a:rPr sz="2200" spc="3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integer</a:t>
            </a:r>
            <a:endParaRPr sz="2200">
              <a:latin typeface="Cambria"/>
              <a:cs typeface="Cambria"/>
            </a:endParaRPr>
          </a:p>
          <a:p>
            <a:pPr marL="987425" lvl="2" indent="-457834">
              <a:lnSpc>
                <a:spcPct val="100000"/>
              </a:lnSpc>
              <a:spcBef>
                <a:spcPts val="1720"/>
              </a:spcBef>
              <a:buClr>
                <a:srgbClr val="9B2C1F"/>
              </a:buClr>
              <a:buSzPct val="84090"/>
              <a:buFont typeface="Wingdings 2"/>
              <a:buChar char=""/>
              <a:tabLst>
                <a:tab pos="987425" algn="l"/>
                <a:tab pos="988060" algn="l"/>
              </a:tabLst>
            </a:pPr>
            <a:r>
              <a:rPr sz="2200" spc="-15" dirty="0">
                <a:latin typeface="Cambria"/>
                <a:cs typeface="Cambria"/>
              </a:rPr>
              <a:t>ACCEPT</a:t>
            </a:r>
            <a:r>
              <a:rPr sz="2200" spc="-10" dirty="0">
                <a:latin typeface="Cambria"/>
                <a:cs typeface="Cambria"/>
              </a:rPr>
              <a:t> num1,num2,num3</a:t>
            </a:r>
            <a:endParaRPr sz="2200">
              <a:latin typeface="Cambria"/>
              <a:cs typeface="Cambria"/>
            </a:endParaRPr>
          </a:p>
          <a:p>
            <a:pPr marL="987425" lvl="2" indent="-457834">
              <a:lnSpc>
                <a:spcPct val="100000"/>
              </a:lnSpc>
              <a:spcBef>
                <a:spcPts val="1730"/>
              </a:spcBef>
              <a:buClr>
                <a:srgbClr val="9B2C1F"/>
              </a:buClr>
              <a:buSzPct val="84090"/>
              <a:buFont typeface="Wingdings 2"/>
              <a:buChar char=""/>
              <a:tabLst>
                <a:tab pos="987425" algn="l"/>
                <a:tab pos="988060" algn="l"/>
              </a:tabLst>
            </a:pPr>
            <a:r>
              <a:rPr sz="2200" spc="-10" dirty="0">
                <a:latin typeface="Cambria"/>
                <a:cs typeface="Cambria"/>
              </a:rPr>
              <a:t>Sum</a:t>
            </a:r>
            <a:r>
              <a:rPr sz="2200" spc="-2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=</a:t>
            </a:r>
            <a:r>
              <a:rPr sz="2200" spc="-1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num1+num2+num3</a:t>
            </a:r>
            <a:endParaRPr sz="2200">
              <a:latin typeface="Cambria"/>
              <a:cs typeface="Cambria"/>
            </a:endParaRPr>
          </a:p>
          <a:p>
            <a:pPr marL="987425" lvl="2" indent="-457834">
              <a:lnSpc>
                <a:spcPct val="100000"/>
              </a:lnSpc>
              <a:spcBef>
                <a:spcPts val="1714"/>
              </a:spcBef>
              <a:buClr>
                <a:srgbClr val="9B2C1F"/>
              </a:buClr>
              <a:buSzPct val="84090"/>
              <a:buFont typeface="Wingdings 2"/>
              <a:buChar char=""/>
              <a:tabLst>
                <a:tab pos="987425" algn="l"/>
                <a:tab pos="988060" algn="l"/>
              </a:tabLst>
            </a:pPr>
            <a:r>
              <a:rPr sz="2200" spc="-5" dirty="0">
                <a:latin typeface="Cambria"/>
                <a:cs typeface="Cambria"/>
              </a:rPr>
              <a:t>Print</a:t>
            </a:r>
            <a:r>
              <a:rPr sz="2200" spc="-2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sum</a:t>
            </a:r>
            <a:endParaRPr sz="2200">
              <a:latin typeface="Cambria"/>
              <a:cs typeface="Cambria"/>
            </a:endParaRPr>
          </a:p>
          <a:p>
            <a:pPr marL="987425" lvl="2" indent="-457834">
              <a:lnSpc>
                <a:spcPct val="100000"/>
              </a:lnSpc>
              <a:spcBef>
                <a:spcPts val="1720"/>
              </a:spcBef>
              <a:buClr>
                <a:srgbClr val="9B2C1F"/>
              </a:buClr>
              <a:buSzPct val="84090"/>
              <a:buFont typeface="Wingdings 2"/>
              <a:buChar char=""/>
              <a:tabLst>
                <a:tab pos="987425" algn="l"/>
                <a:tab pos="988060" algn="l"/>
              </a:tabLst>
            </a:pPr>
            <a:r>
              <a:rPr sz="2200" spc="-10" dirty="0">
                <a:latin typeface="Cambria"/>
                <a:cs typeface="Cambria"/>
              </a:rPr>
              <a:t>End</a:t>
            </a:r>
            <a:r>
              <a:rPr sz="2200" spc="-30" dirty="0"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Program</a:t>
            </a:r>
            <a:endParaRPr sz="22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SRM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5326" y="188607"/>
            <a:ext cx="1040815" cy="106765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83540" y="549605"/>
            <a:ext cx="7350759" cy="59055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38860" algn="ctr">
              <a:lnSpc>
                <a:spcPct val="100000"/>
              </a:lnSpc>
              <a:spcBef>
                <a:spcPts val="105"/>
              </a:spcBef>
            </a:pPr>
            <a:r>
              <a:rPr sz="2600" b="1" spc="-5" dirty="0">
                <a:solidFill>
                  <a:srgbClr val="C00000"/>
                </a:solidFill>
                <a:latin typeface="Perpetua"/>
                <a:cs typeface="Perpetua"/>
              </a:rPr>
              <a:t>INS</a:t>
            </a:r>
            <a:r>
              <a:rPr sz="2600" b="1" spc="-15" dirty="0">
                <a:solidFill>
                  <a:srgbClr val="C00000"/>
                </a:solidFill>
                <a:latin typeface="Perpetua"/>
                <a:cs typeface="Perpetua"/>
              </a:rPr>
              <a:t>T</a:t>
            </a:r>
            <a:r>
              <a:rPr sz="2600" b="1" spc="-5" dirty="0">
                <a:solidFill>
                  <a:srgbClr val="C00000"/>
                </a:solidFill>
                <a:latin typeface="Perpetua"/>
                <a:cs typeface="Perpetua"/>
              </a:rPr>
              <a:t>IT</a:t>
            </a:r>
            <a:r>
              <a:rPr sz="2600" b="1" spc="-10" dirty="0">
                <a:solidFill>
                  <a:srgbClr val="C00000"/>
                </a:solidFill>
                <a:latin typeface="Perpetua"/>
                <a:cs typeface="Perpetua"/>
              </a:rPr>
              <a:t>U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TE</a:t>
            </a:r>
            <a:r>
              <a:rPr sz="2600" b="1" spc="-10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Perpetua"/>
                <a:cs typeface="Perpetua"/>
              </a:rPr>
              <a:t>O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F</a:t>
            </a:r>
            <a:r>
              <a:rPr sz="2600" b="1" spc="5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SCIENCE</a:t>
            </a:r>
            <a:r>
              <a:rPr sz="2600" b="1" spc="-140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AND</a:t>
            </a:r>
            <a:r>
              <a:rPr sz="2600" b="1" spc="-310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TECHNOLOG</a:t>
            </a:r>
            <a:r>
              <a:rPr sz="2600" b="1" spc="-285" dirty="0">
                <a:solidFill>
                  <a:srgbClr val="C00000"/>
                </a:solidFill>
                <a:latin typeface="Perpetua"/>
                <a:cs typeface="Perpetua"/>
              </a:rPr>
              <a:t>Y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,</a:t>
            </a:r>
            <a:endParaRPr sz="2600">
              <a:latin typeface="Perpetua"/>
              <a:cs typeface="Perpetua"/>
            </a:endParaRPr>
          </a:p>
          <a:p>
            <a:pPr marL="1039494" algn="ctr">
              <a:lnSpc>
                <a:spcPct val="100000"/>
              </a:lnSpc>
              <a:spcBef>
                <a:spcPts val="30"/>
              </a:spcBef>
            </a:pPr>
            <a:r>
              <a:rPr sz="2400" b="1" spc="-10" dirty="0">
                <a:solidFill>
                  <a:srgbClr val="C00000"/>
                </a:solidFill>
                <a:latin typeface="Perpetua"/>
                <a:cs typeface="Perpetua"/>
              </a:rPr>
              <a:t>CHENNAI.</a:t>
            </a:r>
            <a:endParaRPr sz="2400">
              <a:latin typeface="Perpetua"/>
              <a:cs typeface="Perpetua"/>
            </a:endParaRPr>
          </a:p>
          <a:p>
            <a:pPr marL="383540" indent="-370840">
              <a:lnSpc>
                <a:spcPct val="100000"/>
              </a:lnSpc>
              <a:spcBef>
                <a:spcPts val="1420"/>
              </a:spcBef>
              <a:buAutoNum type="arabicPeriod"/>
              <a:tabLst>
                <a:tab pos="383540" algn="l"/>
              </a:tabLst>
            </a:pPr>
            <a:r>
              <a:rPr sz="2800" b="1" spc="-5" dirty="0">
                <a:solidFill>
                  <a:srgbClr val="336600"/>
                </a:solidFill>
                <a:latin typeface="Cambria"/>
                <a:cs typeface="Cambria"/>
              </a:rPr>
              <a:t>4</a:t>
            </a:r>
            <a:r>
              <a:rPr sz="2800" b="1" spc="-10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spc="-20" dirty="0">
                <a:solidFill>
                  <a:srgbClr val="336600"/>
                </a:solidFill>
                <a:latin typeface="Cambria"/>
                <a:cs typeface="Cambria"/>
              </a:rPr>
              <a:t>Writing</a:t>
            </a:r>
            <a:r>
              <a:rPr sz="2800" b="1" spc="-10" dirty="0">
                <a:solidFill>
                  <a:srgbClr val="336600"/>
                </a:solidFill>
                <a:latin typeface="Cambria"/>
                <a:cs typeface="Cambria"/>
              </a:rPr>
              <a:t> Pseudocode</a:t>
            </a:r>
            <a:r>
              <a:rPr sz="2800" b="1" spc="30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spc="-15" dirty="0">
                <a:solidFill>
                  <a:srgbClr val="336600"/>
                </a:solidFill>
                <a:latin typeface="Cambria"/>
                <a:cs typeface="Cambria"/>
              </a:rPr>
              <a:t>Contd…</a:t>
            </a:r>
            <a:endParaRPr sz="2800">
              <a:latin typeface="Cambria"/>
              <a:cs typeface="Cambria"/>
            </a:endParaRPr>
          </a:p>
          <a:p>
            <a:pPr marL="530225" indent="-457834">
              <a:lnSpc>
                <a:spcPct val="100000"/>
              </a:lnSpc>
              <a:spcBef>
                <a:spcPts val="2190"/>
              </a:spcBef>
              <a:buClr>
                <a:srgbClr val="D24717"/>
              </a:buClr>
              <a:buSzPct val="84090"/>
              <a:buAutoNum type="arabicPeriod"/>
              <a:tabLst>
                <a:tab pos="529590" algn="l"/>
                <a:tab pos="530860" algn="l"/>
              </a:tabLst>
            </a:pPr>
            <a:r>
              <a:rPr sz="2200" b="1" spc="-10" dirty="0">
                <a:solidFill>
                  <a:srgbClr val="C00000"/>
                </a:solidFill>
                <a:latin typeface="Cambria"/>
                <a:cs typeface="Cambria"/>
              </a:rPr>
              <a:t>Calculate</a:t>
            </a:r>
            <a:r>
              <a:rPr sz="2200" b="1" spc="-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b="1" spc="-10" dirty="0">
                <a:solidFill>
                  <a:srgbClr val="C00000"/>
                </a:solidFill>
                <a:latin typeface="Cambria"/>
                <a:cs typeface="Cambria"/>
              </a:rPr>
              <a:t>Sum</a:t>
            </a:r>
            <a:r>
              <a:rPr sz="2200" b="1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b="1" spc="-10" dirty="0">
                <a:solidFill>
                  <a:srgbClr val="C00000"/>
                </a:solidFill>
                <a:latin typeface="Cambria"/>
                <a:cs typeface="Cambria"/>
              </a:rPr>
              <a:t>and</a:t>
            </a:r>
            <a:r>
              <a:rPr sz="2200" b="1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b="1" spc="-15" dirty="0">
                <a:solidFill>
                  <a:srgbClr val="C00000"/>
                </a:solidFill>
                <a:latin typeface="Cambria"/>
                <a:cs typeface="Cambria"/>
              </a:rPr>
              <a:t>product</a:t>
            </a:r>
            <a:r>
              <a:rPr sz="2200" b="1" spc="2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b="1" spc="-5" dirty="0">
                <a:solidFill>
                  <a:srgbClr val="C00000"/>
                </a:solidFill>
                <a:latin typeface="Cambria"/>
                <a:cs typeface="Cambria"/>
              </a:rPr>
              <a:t>of</a:t>
            </a:r>
            <a:r>
              <a:rPr sz="2200" b="1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b="1" spc="-25" dirty="0">
                <a:solidFill>
                  <a:srgbClr val="C00000"/>
                </a:solidFill>
                <a:latin typeface="Cambria"/>
                <a:cs typeface="Cambria"/>
              </a:rPr>
              <a:t>two</a:t>
            </a:r>
            <a:r>
              <a:rPr sz="2200" b="1" spc="-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b="1" spc="-10" dirty="0">
                <a:solidFill>
                  <a:srgbClr val="C00000"/>
                </a:solidFill>
                <a:latin typeface="Cambria"/>
                <a:cs typeface="Cambria"/>
              </a:rPr>
              <a:t>numbers</a:t>
            </a:r>
            <a:endParaRPr sz="2200">
              <a:latin typeface="Cambria"/>
              <a:cs typeface="Cambria"/>
            </a:endParaRPr>
          </a:p>
          <a:p>
            <a:pPr marL="987425" lvl="1" indent="-457834">
              <a:lnSpc>
                <a:spcPct val="100000"/>
              </a:lnSpc>
              <a:spcBef>
                <a:spcPts val="1190"/>
              </a:spcBef>
              <a:buClr>
                <a:srgbClr val="9B2C1F"/>
              </a:buClr>
              <a:buSzPct val="84090"/>
              <a:buFont typeface="Wingdings 2"/>
              <a:buChar char=""/>
              <a:tabLst>
                <a:tab pos="987425" algn="l"/>
                <a:tab pos="988060" algn="l"/>
              </a:tabLst>
            </a:pPr>
            <a:r>
              <a:rPr sz="2200" spc="-5" dirty="0">
                <a:latin typeface="Cambria"/>
                <a:cs typeface="Cambria"/>
              </a:rPr>
              <a:t>Use </a:t>
            </a:r>
            <a:r>
              <a:rPr sz="2200" spc="-20" dirty="0">
                <a:latin typeface="Cambria"/>
                <a:cs typeface="Cambria"/>
              </a:rPr>
              <a:t>Variables:</a:t>
            </a:r>
            <a:r>
              <a:rPr sz="2200" spc="2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sum,</a:t>
            </a:r>
            <a:r>
              <a:rPr sz="2200" spc="1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product,</a:t>
            </a:r>
            <a:r>
              <a:rPr sz="2200" spc="1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num1,</a:t>
            </a:r>
            <a:r>
              <a:rPr sz="220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num2</a:t>
            </a:r>
            <a:r>
              <a:rPr sz="2200" spc="-5" dirty="0">
                <a:latin typeface="Cambria"/>
                <a:cs typeface="Cambria"/>
              </a:rPr>
              <a:t> of</a:t>
            </a:r>
            <a:r>
              <a:rPr sz="220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type</a:t>
            </a:r>
            <a:r>
              <a:rPr sz="2200" spc="15" dirty="0"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real</a:t>
            </a:r>
            <a:endParaRPr sz="2200">
              <a:latin typeface="Cambria"/>
              <a:cs typeface="Cambria"/>
            </a:endParaRPr>
          </a:p>
          <a:p>
            <a:pPr marL="987425" lvl="1" indent="-457834">
              <a:lnSpc>
                <a:spcPct val="100000"/>
              </a:lnSpc>
              <a:spcBef>
                <a:spcPts val="1185"/>
              </a:spcBef>
              <a:buClr>
                <a:srgbClr val="9B2C1F"/>
              </a:buClr>
              <a:buSzPct val="84090"/>
              <a:buFont typeface="Wingdings 2"/>
              <a:buChar char=""/>
              <a:tabLst>
                <a:tab pos="987425" algn="l"/>
                <a:tab pos="988060" algn="l"/>
              </a:tabLst>
            </a:pPr>
            <a:r>
              <a:rPr sz="2200" spc="-25" dirty="0">
                <a:latin typeface="Cambria"/>
                <a:cs typeface="Cambria"/>
              </a:rPr>
              <a:t>DISPLAY </a:t>
            </a:r>
            <a:r>
              <a:rPr sz="2200" spc="-5" dirty="0">
                <a:latin typeface="Cambria"/>
                <a:cs typeface="Cambria"/>
              </a:rPr>
              <a:t>“Input</a:t>
            </a:r>
            <a:r>
              <a:rPr sz="2200" dirty="0"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two</a:t>
            </a:r>
            <a:r>
              <a:rPr sz="2200" spc="-2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Numbers”</a:t>
            </a:r>
            <a:endParaRPr sz="2200">
              <a:latin typeface="Cambria"/>
              <a:cs typeface="Cambria"/>
            </a:endParaRPr>
          </a:p>
          <a:p>
            <a:pPr marL="987425" lvl="1" indent="-457834">
              <a:lnSpc>
                <a:spcPct val="100000"/>
              </a:lnSpc>
              <a:spcBef>
                <a:spcPts val="1205"/>
              </a:spcBef>
              <a:buClr>
                <a:srgbClr val="9B2C1F"/>
              </a:buClr>
              <a:buSzPct val="84090"/>
              <a:buFont typeface="Wingdings 2"/>
              <a:buChar char=""/>
              <a:tabLst>
                <a:tab pos="987425" algn="l"/>
                <a:tab pos="988060" algn="l"/>
              </a:tabLst>
            </a:pPr>
            <a:r>
              <a:rPr sz="2200" spc="-15" dirty="0">
                <a:latin typeface="Cambria"/>
                <a:cs typeface="Cambria"/>
              </a:rPr>
              <a:t>ACCEPT </a:t>
            </a:r>
            <a:r>
              <a:rPr sz="2200" spc="-10" dirty="0">
                <a:latin typeface="Cambria"/>
                <a:cs typeface="Cambria"/>
              </a:rPr>
              <a:t>num1,num2</a:t>
            </a:r>
            <a:endParaRPr sz="2200">
              <a:latin typeface="Cambria"/>
              <a:cs typeface="Cambria"/>
            </a:endParaRPr>
          </a:p>
          <a:p>
            <a:pPr marL="987425" lvl="1" indent="-457834">
              <a:lnSpc>
                <a:spcPct val="100000"/>
              </a:lnSpc>
              <a:spcBef>
                <a:spcPts val="1185"/>
              </a:spcBef>
              <a:buClr>
                <a:srgbClr val="9B2C1F"/>
              </a:buClr>
              <a:buSzPct val="84090"/>
              <a:buFont typeface="Wingdings 2"/>
              <a:buChar char=""/>
              <a:tabLst>
                <a:tab pos="987425" algn="l"/>
                <a:tab pos="988060" algn="l"/>
              </a:tabLst>
            </a:pPr>
            <a:r>
              <a:rPr sz="2200" spc="-10" dirty="0">
                <a:latin typeface="Cambria"/>
                <a:cs typeface="Cambria"/>
              </a:rPr>
              <a:t>Sum</a:t>
            </a:r>
            <a:r>
              <a:rPr sz="2200" spc="-2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=</a:t>
            </a:r>
            <a:r>
              <a:rPr sz="2200" spc="-2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num1+num2</a:t>
            </a:r>
            <a:endParaRPr sz="2200">
              <a:latin typeface="Cambria"/>
              <a:cs typeface="Cambria"/>
            </a:endParaRPr>
          </a:p>
          <a:p>
            <a:pPr marL="987425" lvl="1" indent="-457834">
              <a:lnSpc>
                <a:spcPct val="100000"/>
              </a:lnSpc>
              <a:spcBef>
                <a:spcPts val="1190"/>
              </a:spcBef>
              <a:buClr>
                <a:srgbClr val="9B2C1F"/>
              </a:buClr>
              <a:buSzPct val="84090"/>
              <a:buFont typeface="Wingdings 2"/>
              <a:buChar char=""/>
              <a:tabLst>
                <a:tab pos="987425" algn="l"/>
                <a:tab pos="988060" algn="l"/>
              </a:tabLst>
            </a:pPr>
            <a:r>
              <a:rPr sz="2200" spc="-5" dirty="0">
                <a:latin typeface="Cambria"/>
                <a:cs typeface="Cambria"/>
              </a:rPr>
              <a:t>Print </a:t>
            </a:r>
            <a:r>
              <a:rPr sz="2200" spc="-10" dirty="0">
                <a:latin typeface="Cambria"/>
                <a:cs typeface="Cambria"/>
              </a:rPr>
              <a:t>“The </a:t>
            </a:r>
            <a:r>
              <a:rPr sz="2200" spc="-5" dirty="0">
                <a:latin typeface="Cambria"/>
                <a:cs typeface="Cambria"/>
              </a:rPr>
              <a:t>sum </a:t>
            </a:r>
            <a:r>
              <a:rPr sz="2200" spc="-60" dirty="0">
                <a:latin typeface="Cambria"/>
                <a:cs typeface="Cambria"/>
              </a:rPr>
              <a:t>is”,</a:t>
            </a:r>
            <a:r>
              <a:rPr sz="2200" spc="-2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sum</a:t>
            </a:r>
            <a:endParaRPr sz="2200">
              <a:latin typeface="Cambria"/>
              <a:cs typeface="Cambria"/>
            </a:endParaRPr>
          </a:p>
          <a:p>
            <a:pPr marL="987425" lvl="1" indent="-457834">
              <a:lnSpc>
                <a:spcPct val="100000"/>
              </a:lnSpc>
              <a:spcBef>
                <a:spcPts val="1200"/>
              </a:spcBef>
              <a:buClr>
                <a:srgbClr val="9B2C1F"/>
              </a:buClr>
              <a:buSzPct val="84090"/>
              <a:buFont typeface="Wingdings 2"/>
              <a:buChar char=""/>
              <a:tabLst>
                <a:tab pos="987425" algn="l"/>
                <a:tab pos="988060" algn="l"/>
              </a:tabLst>
            </a:pPr>
            <a:r>
              <a:rPr sz="2200" spc="-10" dirty="0">
                <a:latin typeface="Cambria"/>
                <a:cs typeface="Cambria"/>
              </a:rPr>
              <a:t>product</a:t>
            </a:r>
            <a:r>
              <a:rPr sz="2200" spc="-5" dirty="0">
                <a:latin typeface="Cambria"/>
                <a:cs typeface="Cambria"/>
              </a:rPr>
              <a:t> =</a:t>
            </a:r>
            <a:r>
              <a:rPr sz="2200" spc="-2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num1*num2</a:t>
            </a:r>
            <a:endParaRPr sz="2200">
              <a:latin typeface="Cambria"/>
              <a:cs typeface="Cambria"/>
            </a:endParaRPr>
          </a:p>
          <a:p>
            <a:pPr marL="987425" lvl="1" indent="-457834">
              <a:lnSpc>
                <a:spcPct val="100000"/>
              </a:lnSpc>
              <a:spcBef>
                <a:spcPts val="1190"/>
              </a:spcBef>
              <a:buClr>
                <a:srgbClr val="9B2C1F"/>
              </a:buClr>
              <a:buSzPct val="84090"/>
              <a:buFont typeface="Wingdings 2"/>
              <a:buChar char=""/>
              <a:tabLst>
                <a:tab pos="987425" algn="l"/>
                <a:tab pos="988060" algn="l"/>
              </a:tabLst>
            </a:pPr>
            <a:r>
              <a:rPr sz="2200" spc="-5" dirty="0">
                <a:latin typeface="Cambria"/>
                <a:cs typeface="Cambria"/>
              </a:rPr>
              <a:t>Print</a:t>
            </a:r>
            <a:r>
              <a:rPr sz="220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“The</a:t>
            </a:r>
            <a:r>
              <a:rPr sz="220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product</a:t>
            </a:r>
            <a:r>
              <a:rPr sz="2200" spc="20" dirty="0">
                <a:latin typeface="Cambria"/>
                <a:cs typeface="Cambria"/>
              </a:rPr>
              <a:t> </a:t>
            </a:r>
            <a:r>
              <a:rPr sz="2200" spc="-60" dirty="0">
                <a:latin typeface="Cambria"/>
                <a:cs typeface="Cambria"/>
              </a:rPr>
              <a:t>is”,</a:t>
            </a:r>
            <a:r>
              <a:rPr sz="2200" spc="-10" dirty="0">
                <a:latin typeface="Cambria"/>
                <a:cs typeface="Cambria"/>
              </a:rPr>
              <a:t> product</a:t>
            </a:r>
            <a:endParaRPr sz="2200">
              <a:latin typeface="Cambria"/>
              <a:cs typeface="Cambria"/>
            </a:endParaRPr>
          </a:p>
          <a:p>
            <a:pPr marL="987425" lvl="1" indent="-457834">
              <a:lnSpc>
                <a:spcPct val="100000"/>
              </a:lnSpc>
              <a:spcBef>
                <a:spcPts val="1190"/>
              </a:spcBef>
              <a:buClr>
                <a:srgbClr val="9B2C1F"/>
              </a:buClr>
              <a:buSzPct val="84090"/>
              <a:buFont typeface="Wingdings 2"/>
              <a:buChar char=""/>
              <a:tabLst>
                <a:tab pos="987425" algn="l"/>
                <a:tab pos="988060" algn="l"/>
              </a:tabLst>
            </a:pPr>
            <a:r>
              <a:rPr sz="2200" spc="-10" dirty="0">
                <a:latin typeface="Cambria"/>
                <a:cs typeface="Cambria"/>
              </a:rPr>
              <a:t>End</a:t>
            </a:r>
            <a:r>
              <a:rPr sz="2200" spc="-30" dirty="0"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Program</a:t>
            </a:r>
            <a:endParaRPr sz="22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SRM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549605"/>
            <a:ext cx="8227059" cy="58451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3195" algn="ctr">
              <a:lnSpc>
                <a:spcPct val="100000"/>
              </a:lnSpc>
              <a:spcBef>
                <a:spcPts val="105"/>
              </a:spcBef>
            </a:pPr>
            <a:r>
              <a:rPr sz="2600" b="1" spc="-5" dirty="0">
                <a:solidFill>
                  <a:srgbClr val="C00000"/>
                </a:solidFill>
                <a:latin typeface="Perpetua"/>
                <a:cs typeface="Perpetua"/>
              </a:rPr>
              <a:t>INS</a:t>
            </a:r>
            <a:r>
              <a:rPr sz="2600" b="1" spc="-15" dirty="0">
                <a:solidFill>
                  <a:srgbClr val="C00000"/>
                </a:solidFill>
                <a:latin typeface="Perpetua"/>
                <a:cs typeface="Perpetua"/>
              </a:rPr>
              <a:t>T</a:t>
            </a:r>
            <a:r>
              <a:rPr sz="2600" b="1" spc="-5" dirty="0">
                <a:solidFill>
                  <a:srgbClr val="C00000"/>
                </a:solidFill>
                <a:latin typeface="Perpetua"/>
                <a:cs typeface="Perpetua"/>
              </a:rPr>
              <a:t>IT</a:t>
            </a:r>
            <a:r>
              <a:rPr sz="2600" b="1" spc="-10" dirty="0">
                <a:solidFill>
                  <a:srgbClr val="C00000"/>
                </a:solidFill>
                <a:latin typeface="Perpetua"/>
                <a:cs typeface="Perpetua"/>
              </a:rPr>
              <a:t>U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TE</a:t>
            </a:r>
            <a:r>
              <a:rPr sz="2600" b="1" spc="-10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Perpetua"/>
                <a:cs typeface="Perpetua"/>
              </a:rPr>
              <a:t>O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F</a:t>
            </a:r>
            <a:r>
              <a:rPr sz="2600" b="1" spc="5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SCIENCE</a:t>
            </a:r>
            <a:r>
              <a:rPr sz="2600" b="1" spc="-140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AND</a:t>
            </a:r>
            <a:r>
              <a:rPr sz="2600" b="1" spc="-310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TECHNOLOG</a:t>
            </a:r>
            <a:r>
              <a:rPr sz="2600" b="1" spc="-285" dirty="0">
                <a:solidFill>
                  <a:srgbClr val="C00000"/>
                </a:solidFill>
                <a:latin typeface="Perpetua"/>
                <a:cs typeface="Perpetua"/>
              </a:rPr>
              <a:t>Y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,</a:t>
            </a:r>
            <a:endParaRPr sz="2600">
              <a:latin typeface="Perpetua"/>
              <a:cs typeface="Perpetua"/>
            </a:endParaRPr>
          </a:p>
          <a:p>
            <a:pPr marL="163830" algn="ctr">
              <a:lnSpc>
                <a:spcPct val="100000"/>
              </a:lnSpc>
              <a:spcBef>
                <a:spcPts val="30"/>
              </a:spcBef>
            </a:pPr>
            <a:r>
              <a:rPr sz="2400" b="1" spc="-10" dirty="0">
                <a:solidFill>
                  <a:srgbClr val="C00000"/>
                </a:solidFill>
                <a:latin typeface="Perpetua"/>
                <a:cs typeface="Perpetua"/>
              </a:rPr>
              <a:t>CHENNAI.</a:t>
            </a:r>
            <a:endParaRPr sz="2400">
              <a:latin typeface="Perpetua"/>
              <a:cs typeface="Perpetua"/>
            </a:endParaRPr>
          </a:p>
          <a:p>
            <a:pPr marL="2995295" marR="2991485" indent="-1270" algn="ctr">
              <a:lnSpc>
                <a:spcPct val="150100"/>
              </a:lnSpc>
              <a:spcBef>
                <a:spcPts val="894"/>
              </a:spcBef>
            </a:pPr>
            <a:r>
              <a:rPr sz="2400" b="1" spc="-5" dirty="0">
                <a:solidFill>
                  <a:srgbClr val="336600"/>
                </a:solidFill>
                <a:latin typeface="Cambria"/>
                <a:cs typeface="Cambria"/>
              </a:rPr>
              <a:t>UNIT </a:t>
            </a:r>
            <a:r>
              <a:rPr sz="2400" b="1" dirty="0">
                <a:solidFill>
                  <a:srgbClr val="336600"/>
                </a:solidFill>
                <a:latin typeface="Cambria"/>
                <a:cs typeface="Cambria"/>
              </a:rPr>
              <a:t>I </a:t>
            </a:r>
            <a:r>
              <a:rPr sz="2400" b="1" spc="5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400" b="1" dirty="0">
                <a:solidFill>
                  <a:srgbClr val="C00000"/>
                </a:solidFill>
                <a:latin typeface="Cambria"/>
                <a:cs typeface="Cambria"/>
              </a:rPr>
              <a:t>INT</a:t>
            </a:r>
            <a:r>
              <a:rPr sz="2400" b="1" spc="-50" dirty="0">
                <a:solidFill>
                  <a:srgbClr val="C00000"/>
                </a:solidFill>
                <a:latin typeface="Cambria"/>
                <a:cs typeface="Cambria"/>
              </a:rPr>
              <a:t>R</a:t>
            </a:r>
            <a:r>
              <a:rPr sz="2400" b="1" spc="-5" dirty="0">
                <a:solidFill>
                  <a:srgbClr val="C00000"/>
                </a:solidFill>
                <a:latin typeface="Cambria"/>
                <a:cs typeface="Cambria"/>
              </a:rPr>
              <a:t>ODUCTION</a:t>
            </a:r>
            <a:endParaRPr sz="2400">
              <a:latin typeface="Cambria"/>
              <a:cs typeface="Cambria"/>
            </a:endParaRPr>
          </a:p>
          <a:p>
            <a:pPr marL="12700" marR="5080" algn="just">
              <a:lnSpc>
                <a:spcPct val="150000"/>
              </a:lnSpc>
            </a:pPr>
            <a:r>
              <a:rPr sz="2400" spc="-15" dirty="0">
                <a:solidFill>
                  <a:srgbClr val="003300"/>
                </a:solidFill>
                <a:latin typeface="Cambria"/>
                <a:cs typeface="Cambria"/>
              </a:rPr>
              <a:t>Evolution</a:t>
            </a:r>
            <a:r>
              <a:rPr sz="2400" spc="-10" dirty="0">
                <a:solidFill>
                  <a:srgbClr val="003300"/>
                </a:solidFill>
                <a:latin typeface="Cambria"/>
                <a:cs typeface="Cambria"/>
              </a:rPr>
              <a:t> </a:t>
            </a:r>
            <a:r>
              <a:rPr sz="2400" spc="-5" dirty="0">
                <a:solidFill>
                  <a:srgbClr val="003300"/>
                </a:solidFill>
                <a:latin typeface="Cambria"/>
                <a:cs typeface="Cambria"/>
              </a:rPr>
              <a:t>of</a:t>
            </a:r>
            <a:r>
              <a:rPr sz="2400" dirty="0">
                <a:solidFill>
                  <a:srgbClr val="003300"/>
                </a:solidFill>
                <a:latin typeface="Cambria"/>
                <a:cs typeface="Cambria"/>
              </a:rPr>
              <a:t> </a:t>
            </a:r>
            <a:r>
              <a:rPr sz="2400" spc="-15" dirty="0">
                <a:solidFill>
                  <a:srgbClr val="003300"/>
                </a:solidFill>
                <a:latin typeface="Cambria"/>
                <a:cs typeface="Cambria"/>
              </a:rPr>
              <a:t>Programming</a:t>
            </a:r>
            <a:r>
              <a:rPr sz="2400" spc="-10" dirty="0">
                <a:solidFill>
                  <a:srgbClr val="003300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003300"/>
                </a:solidFill>
                <a:latin typeface="Cambria"/>
                <a:cs typeface="Cambria"/>
              </a:rPr>
              <a:t>&amp;</a:t>
            </a:r>
            <a:r>
              <a:rPr sz="2400" spc="5" dirty="0">
                <a:solidFill>
                  <a:srgbClr val="003300"/>
                </a:solidFill>
                <a:latin typeface="Cambria"/>
                <a:cs typeface="Cambria"/>
              </a:rPr>
              <a:t> </a:t>
            </a:r>
            <a:r>
              <a:rPr sz="2400" spc="-5" dirty="0">
                <a:solidFill>
                  <a:srgbClr val="003300"/>
                </a:solidFill>
                <a:latin typeface="Cambria"/>
                <a:cs typeface="Cambria"/>
              </a:rPr>
              <a:t>Languages</a:t>
            </a:r>
            <a:r>
              <a:rPr sz="2400" dirty="0">
                <a:solidFill>
                  <a:srgbClr val="003300"/>
                </a:solidFill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-</a:t>
            </a:r>
            <a:r>
              <a:rPr sz="2400" spc="5" dirty="0">
                <a:latin typeface="Cambria"/>
                <a:cs typeface="Cambria"/>
              </a:rPr>
              <a:t> </a:t>
            </a:r>
            <a:r>
              <a:rPr sz="2400" spc="-10" dirty="0">
                <a:solidFill>
                  <a:srgbClr val="003300"/>
                </a:solidFill>
                <a:latin typeface="Cambria"/>
                <a:cs typeface="Cambria"/>
              </a:rPr>
              <a:t>Problem</a:t>
            </a:r>
            <a:r>
              <a:rPr sz="2400" spc="-5" dirty="0">
                <a:solidFill>
                  <a:srgbClr val="003300"/>
                </a:solidFill>
                <a:latin typeface="Cambria"/>
                <a:cs typeface="Cambria"/>
              </a:rPr>
              <a:t> </a:t>
            </a:r>
            <a:r>
              <a:rPr sz="2400" spc="-10" dirty="0">
                <a:solidFill>
                  <a:srgbClr val="003300"/>
                </a:solidFill>
                <a:latin typeface="Cambria"/>
                <a:cs typeface="Cambria"/>
              </a:rPr>
              <a:t>Solving </a:t>
            </a:r>
            <a:r>
              <a:rPr sz="2400" spc="-5" dirty="0">
                <a:solidFill>
                  <a:srgbClr val="003300"/>
                </a:solidFill>
                <a:latin typeface="Cambria"/>
                <a:cs typeface="Cambria"/>
              </a:rPr>
              <a:t> </a:t>
            </a:r>
            <a:r>
              <a:rPr sz="2400" spc="-10" dirty="0">
                <a:solidFill>
                  <a:srgbClr val="003300"/>
                </a:solidFill>
                <a:latin typeface="Cambria"/>
                <a:cs typeface="Cambria"/>
              </a:rPr>
              <a:t>through</a:t>
            </a:r>
            <a:r>
              <a:rPr sz="2400" spc="-5" dirty="0">
                <a:solidFill>
                  <a:srgbClr val="003300"/>
                </a:solidFill>
                <a:latin typeface="Cambria"/>
                <a:cs typeface="Cambria"/>
              </a:rPr>
              <a:t> </a:t>
            </a:r>
            <a:r>
              <a:rPr sz="2400" spc="-10" dirty="0">
                <a:solidFill>
                  <a:srgbClr val="003300"/>
                </a:solidFill>
                <a:latin typeface="Cambria"/>
                <a:cs typeface="Cambria"/>
              </a:rPr>
              <a:t>Programming</a:t>
            </a:r>
            <a:r>
              <a:rPr sz="2400" spc="-5" dirty="0">
                <a:solidFill>
                  <a:srgbClr val="003300"/>
                </a:solidFill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-</a:t>
            </a:r>
            <a:r>
              <a:rPr sz="2400" spc="5" dirty="0">
                <a:latin typeface="Cambria"/>
                <a:cs typeface="Cambria"/>
              </a:rPr>
              <a:t> </a:t>
            </a:r>
            <a:r>
              <a:rPr sz="2400" spc="-5" dirty="0">
                <a:solidFill>
                  <a:srgbClr val="003300"/>
                </a:solidFill>
                <a:latin typeface="Cambria"/>
                <a:cs typeface="Cambria"/>
              </a:rPr>
              <a:t>Creating</a:t>
            </a:r>
            <a:r>
              <a:rPr sz="2400" dirty="0">
                <a:solidFill>
                  <a:srgbClr val="003300"/>
                </a:solidFill>
                <a:latin typeface="Cambria"/>
                <a:cs typeface="Cambria"/>
              </a:rPr>
              <a:t> </a:t>
            </a:r>
            <a:r>
              <a:rPr sz="2400" spc="-5" dirty="0">
                <a:solidFill>
                  <a:srgbClr val="003300"/>
                </a:solidFill>
                <a:latin typeface="Cambria"/>
                <a:cs typeface="Cambria"/>
              </a:rPr>
              <a:t>Algorithms</a:t>
            </a:r>
            <a:r>
              <a:rPr sz="2400" dirty="0">
                <a:solidFill>
                  <a:srgbClr val="003300"/>
                </a:solidFill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-</a:t>
            </a:r>
            <a:r>
              <a:rPr sz="2400" spc="5" dirty="0">
                <a:latin typeface="Cambria"/>
                <a:cs typeface="Cambria"/>
              </a:rPr>
              <a:t> </a:t>
            </a:r>
            <a:r>
              <a:rPr sz="2400" spc="-15" dirty="0">
                <a:solidFill>
                  <a:srgbClr val="003300"/>
                </a:solidFill>
                <a:latin typeface="Cambria"/>
                <a:cs typeface="Cambria"/>
              </a:rPr>
              <a:t>Drawing </a:t>
            </a:r>
            <a:r>
              <a:rPr sz="2400" spc="-10" dirty="0">
                <a:solidFill>
                  <a:srgbClr val="003300"/>
                </a:solidFill>
                <a:latin typeface="Cambria"/>
                <a:cs typeface="Cambria"/>
              </a:rPr>
              <a:t> Flowcharts </a:t>
            </a:r>
            <a:r>
              <a:rPr sz="2400" dirty="0">
                <a:latin typeface="Cambria"/>
                <a:cs typeface="Cambria"/>
              </a:rPr>
              <a:t>- </a:t>
            </a:r>
            <a:r>
              <a:rPr sz="2400" spc="-15" dirty="0">
                <a:solidFill>
                  <a:srgbClr val="003300"/>
                </a:solidFill>
                <a:latin typeface="Cambria"/>
                <a:cs typeface="Cambria"/>
              </a:rPr>
              <a:t>Writing </a:t>
            </a:r>
            <a:r>
              <a:rPr sz="2400" spc="-5" dirty="0">
                <a:solidFill>
                  <a:srgbClr val="003300"/>
                </a:solidFill>
                <a:latin typeface="Cambria"/>
                <a:cs typeface="Cambria"/>
              </a:rPr>
              <a:t>Pseudocode </a:t>
            </a:r>
            <a:r>
              <a:rPr sz="2400" dirty="0">
                <a:latin typeface="Cambria"/>
                <a:cs typeface="Cambria"/>
              </a:rPr>
              <a:t>- </a:t>
            </a:r>
            <a:r>
              <a:rPr sz="2400" spc="-15" dirty="0">
                <a:solidFill>
                  <a:srgbClr val="003300"/>
                </a:solidFill>
                <a:latin typeface="Cambria"/>
                <a:cs typeface="Cambria"/>
              </a:rPr>
              <a:t>Evolution </a:t>
            </a:r>
            <a:r>
              <a:rPr sz="2400" spc="-5" dirty="0">
                <a:solidFill>
                  <a:srgbClr val="003300"/>
                </a:solidFill>
                <a:latin typeface="Cambria"/>
                <a:cs typeface="Cambria"/>
              </a:rPr>
              <a:t>of </a:t>
            </a:r>
            <a:r>
              <a:rPr sz="2400" dirty="0">
                <a:solidFill>
                  <a:srgbClr val="003300"/>
                </a:solidFill>
                <a:latin typeface="Cambria"/>
                <a:cs typeface="Cambria"/>
              </a:rPr>
              <a:t>C </a:t>
            </a:r>
            <a:r>
              <a:rPr sz="2400" spc="-5" dirty="0">
                <a:solidFill>
                  <a:srgbClr val="003300"/>
                </a:solidFill>
                <a:latin typeface="Cambria"/>
                <a:cs typeface="Cambria"/>
              </a:rPr>
              <a:t>language, </a:t>
            </a:r>
            <a:r>
              <a:rPr sz="2400" dirty="0">
                <a:solidFill>
                  <a:srgbClr val="003300"/>
                </a:solidFill>
                <a:latin typeface="Cambria"/>
                <a:cs typeface="Cambria"/>
              </a:rPr>
              <a:t>its </a:t>
            </a:r>
            <a:r>
              <a:rPr sz="2400" spc="5" dirty="0">
                <a:solidFill>
                  <a:srgbClr val="003300"/>
                </a:solidFill>
                <a:latin typeface="Cambria"/>
                <a:cs typeface="Cambria"/>
              </a:rPr>
              <a:t> </a:t>
            </a:r>
            <a:r>
              <a:rPr sz="2400" spc="-5" dirty="0">
                <a:solidFill>
                  <a:srgbClr val="003300"/>
                </a:solidFill>
                <a:latin typeface="Cambria"/>
                <a:cs typeface="Cambria"/>
              </a:rPr>
              <a:t>usage history </a:t>
            </a:r>
            <a:r>
              <a:rPr sz="2400" dirty="0">
                <a:latin typeface="Cambria"/>
                <a:cs typeface="Cambria"/>
              </a:rPr>
              <a:t>- </a:t>
            </a:r>
            <a:r>
              <a:rPr sz="2400" spc="-5" dirty="0">
                <a:solidFill>
                  <a:srgbClr val="003300"/>
                </a:solidFill>
                <a:latin typeface="Cambria"/>
                <a:cs typeface="Cambria"/>
              </a:rPr>
              <a:t>Input and output </a:t>
            </a:r>
            <a:r>
              <a:rPr sz="2400" dirty="0">
                <a:solidFill>
                  <a:srgbClr val="003300"/>
                </a:solidFill>
                <a:latin typeface="Cambria"/>
                <a:cs typeface="Cambria"/>
              </a:rPr>
              <a:t>functions: </a:t>
            </a:r>
            <a:r>
              <a:rPr sz="2400" spc="-5" dirty="0">
                <a:solidFill>
                  <a:srgbClr val="003300"/>
                </a:solidFill>
                <a:latin typeface="Cambria"/>
                <a:cs typeface="Cambria"/>
              </a:rPr>
              <a:t>Printf and </a:t>
            </a:r>
            <a:r>
              <a:rPr sz="2400" dirty="0">
                <a:solidFill>
                  <a:srgbClr val="003300"/>
                </a:solidFill>
                <a:latin typeface="Cambria"/>
                <a:cs typeface="Cambria"/>
              </a:rPr>
              <a:t>scanf </a:t>
            </a:r>
            <a:r>
              <a:rPr sz="2400" dirty="0">
                <a:latin typeface="Cambria"/>
                <a:cs typeface="Cambria"/>
              </a:rPr>
              <a:t>- </a:t>
            </a:r>
            <a:r>
              <a:rPr sz="2400" spc="5" dirty="0">
                <a:latin typeface="Cambria"/>
                <a:cs typeface="Cambria"/>
              </a:rPr>
              <a:t> </a:t>
            </a:r>
            <a:r>
              <a:rPr sz="2400" spc="-20" dirty="0">
                <a:solidFill>
                  <a:srgbClr val="003300"/>
                </a:solidFill>
                <a:latin typeface="Cambria"/>
                <a:cs typeface="Cambria"/>
              </a:rPr>
              <a:t>Variables</a:t>
            </a:r>
            <a:r>
              <a:rPr sz="2400" spc="-15" dirty="0">
                <a:solidFill>
                  <a:srgbClr val="003300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003300"/>
                </a:solidFill>
                <a:latin typeface="Cambria"/>
                <a:cs typeface="Cambria"/>
              </a:rPr>
              <a:t>and</a:t>
            </a:r>
            <a:r>
              <a:rPr sz="2400" spc="5" dirty="0">
                <a:solidFill>
                  <a:srgbClr val="003300"/>
                </a:solidFill>
                <a:latin typeface="Cambria"/>
                <a:cs typeface="Cambria"/>
              </a:rPr>
              <a:t> </a:t>
            </a:r>
            <a:r>
              <a:rPr sz="2400" spc="-5" dirty="0">
                <a:solidFill>
                  <a:srgbClr val="003300"/>
                </a:solidFill>
                <a:latin typeface="Cambria"/>
                <a:cs typeface="Cambria"/>
              </a:rPr>
              <a:t>identifiers</a:t>
            </a:r>
            <a:r>
              <a:rPr sz="2400" dirty="0">
                <a:solidFill>
                  <a:srgbClr val="003300"/>
                </a:solidFill>
                <a:latin typeface="Cambria"/>
                <a:cs typeface="Cambria"/>
              </a:rPr>
              <a:t> –</a:t>
            </a:r>
            <a:r>
              <a:rPr sz="2400" spc="5" dirty="0">
                <a:solidFill>
                  <a:srgbClr val="003300"/>
                </a:solidFill>
                <a:latin typeface="Cambria"/>
                <a:cs typeface="Cambria"/>
              </a:rPr>
              <a:t> </a:t>
            </a:r>
            <a:r>
              <a:rPr sz="2400" spc="-5" dirty="0">
                <a:solidFill>
                  <a:srgbClr val="003300"/>
                </a:solidFill>
                <a:latin typeface="Cambria"/>
                <a:cs typeface="Cambria"/>
              </a:rPr>
              <a:t>Expressions</a:t>
            </a:r>
            <a:r>
              <a:rPr sz="2400" dirty="0">
                <a:solidFill>
                  <a:srgbClr val="003300"/>
                </a:solidFill>
                <a:latin typeface="Cambria"/>
                <a:cs typeface="Cambria"/>
              </a:rPr>
              <a:t> -</a:t>
            </a:r>
            <a:r>
              <a:rPr sz="2400" spc="5" dirty="0">
                <a:solidFill>
                  <a:srgbClr val="003300"/>
                </a:solidFill>
                <a:latin typeface="Cambria"/>
                <a:cs typeface="Cambria"/>
              </a:rPr>
              <a:t> </a:t>
            </a:r>
            <a:r>
              <a:rPr sz="2400" spc="-5" dirty="0">
                <a:solidFill>
                  <a:srgbClr val="003300"/>
                </a:solidFill>
                <a:latin typeface="Cambria"/>
                <a:cs typeface="Cambria"/>
              </a:rPr>
              <a:t>Single</a:t>
            </a:r>
            <a:r>
              <a:rPr sz="2400" dirty="0">
                <a:solidFill>
                  <a:srgbClr val="003300"/>
                </a:solidFill>
                <a:latin typeface="Cambria"/>
                <a:cs typeface="Cambria"/>
              </a:rPr>
              <a:t> </a:t>
            </a:r>
            <a:r>
              <a:rPr sz="2400" spc="-10" dirty="0">
                <a:solidFill>
                  <a:srgbClr val="003300"/>
                </a:solidFill>
                <a:latin typeface="Cambria"/>
                <a:cs typeface="Cambria"/>
              </a:rPr>
              <a:t>line</a:t>
            </a:r>
            <a:r>
              <a:rPr sz="2400" spc="-5" dirty="0">
                <a:solidFill>
                  <a:srgbClr val="003300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003300"/>
                </a:solidFill>
                <a:latin typeface="Cambria"/>
                <a:cs typeface="Cambria"/>
              </a:rPr>
              <a:t>and </a:t>
            </a:r>
            <a:r>
              <a:rPr sz="2400" spc="5" dirty="0">
                <a:solidFill>
                  <a:srgbClr val="003300"/>
                </a:solidFill>
                <a:latin typeface="Cambria"/>
                <a:cs typeface="Cambria"/>
              </a:rPr>
              <a:t> </a:t>
            </a:r>
            <a:r>
              <a:rPr sz="2400" spc="-5" dirty="0">
                <a:solidFill>
                  <a:srgbClr val="003300"/>
                </a:solidFill>
                <a:latin typeface="Cambria"/>
                <a:cs typeface="Cambria"/>
              </a:rPr>
              <a:t>multiline</a:t>
            </a:r>
            <a:r>
              <a:rPr sz="2400" dirty="0">
                <a:solidFill>
                  <a:srgbClr val="003300"/>
                </a:solidFill>
                <a:latin typeface="Cambria"/>
                <a:cs typeface="Cambria"/>
              </a:rPr>
              <a:t> </a:t>
            </a:r>
            <a:r>
              <a:rPr sz="2400" spc="-5" dirty="0">
                <a:solidFill>
                  <a:srgbClr val="003300"/>
                </a:solidFill>
                <a:latin typeface="Cambria"/>
                <a:cs typeface="Cambria"/>
              </a:rPr>
              <a:t>comments</a:t>
            </a:r>
            <a:r>
              <a:rPr sz="2400" dirty="0">
                <a:solidFill>
                  <a:srgbClr val="003300"/>
                </a:solidFill>
                <a:latin typeface="Cambria"/>
                <a:cs typeface="Cambria"/>
              </a:rPr>
              <a:t> -</a:t>
            </a:r>
            <a:r>
              <a:rPr sz="2400" spc="5" dirty="0">
                <a:solidFill>
                  <a:srgbClr val="003300"/>
                </a:solidFill>
                <a:latin typeface="Cambria"/>
                <a:cs typeface="Cambria"/>
              </a:rPr>
              <a:t> </a:t>
            </a:r>
            <a:r>
              <a:rPr sz="2400" spc="-5" dirty="0">
                <a:solidFill>
                  <a:srgbClr val="003300"/>
                </a:solidFill>
                <a:latin typeface="Cambria"/>
                <a:cs typeface="Cambria"/>
              </a:rPr>
              <a:t>Constants,</a:t>
            </a:r>
            <a:r>
              <a:rPr sz="2400" dirty="0">
                <a:solidFill>
                  <a:srgbClr val="003300"/>
                </a:solidFill>
                <a:latin typeface="Cambria"/>
                <a:cs typeface="Cambria"/>
              </a:rPr>
              <a:t> </a:t>
            </a:r>
            <a:r>
              <a:rPr sz="2400" spc="-20" dirty="0">
                <a:solidFill>
                  <a:srgbClr val="003300"/>
                </a:solidFill>
                <a:latin typeface="Cambria"/>
                <a:cs typeface="Cambria"/>
              </a:rPr>
              <a:t>Keywords</a:t>
            </a:r>
            <a:r>
              <a:rPr sz="2400" spc="-15" dirty="0">
                <a:solidFill>
                  <a:srgbClr val="003300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003300"/>
                </a:solidFill>
                <a:latin typeface="Cambria"/>
                <a:cs typeface="Cambria"/>
              </a:rPr>
              <a:t>-</a:t>
            </a:r>
            <a:r>
              <a:rPr sz="2400" spc="5" dirty="0">
                <a:solidFill>
                  <a:srgbClr val="003300"/>
                </a:solidFill>
                <a:latin typeface="Cambria"/>
                <a:cs typeface="Cambria"/>
              </a:rPr>
              <a:t> </a:t>
            </a:r>
            <a:r>
              <a:rPr sz="2400" spc="-25" dirty="0">
                <a:solidFill>
                  <a:srgbClr val="003300"/>
                </a:solidFill>
                <a:latin typeface="Cambria"/>
                <a:cs typeface="Cambria"/>
              </a:rPr>
              <a:t>Values,</a:t>
            </a:r>
            <a:r>
              <a:rPr sz="2400" spc="-20" dirty="0">
                <a:solidFill>
                  <a:srgbClr val="003300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003300"/>
                </a:solidFill>
                <a:latin typeface="Cambria"/>
                <a:cs typeface="Cambria"/>
              </a:rPr>
              <a:t>Names, </a:t>
            </a:r>
            <a:r>
              <a:rPr sz="2400" spc="-515" dirty="0">
                <a:solidFill>
                  <a:srgbClr val="003300"/>
                </a:solidFill>
                <a:latin typeface="Cambria"/>
                <a:cs typeface="Cambria"/>
              </a:rPr>
              <a:t> </a:t>
            </a:r>
            <a:r>
              <a:rPr sz="2400" spc="-5" dirty="0">
                <a:solidFill>
                  <a:srgbClr val="003300"/>
                </a:solidFill>
                <a:latin typeface="Cambria"/>
                <a:cs typeface="Cambria"/>
              </a:rPr>
              <a:t>Scope,</a:t>
            </a:r>
            <a:r>
              <a:rPr sz="2400" spc="5" dirty="0">
                <a:solidFill>
                  <a:srgbClr val="003300"/>
                </a:solidFill>
                <a:latin typeface="Cambria"/>
                <a:cs typeface="Cambria"/>
              </a:rPr>
              <a:t> </a:t>
            </a:r>
            <a:r>
              <a:rPr sz="2400" spc="-5" dirty="0">
                <a:solidFill>
                  <a:srgbClr val="003300"/>
                </a:solidFill>
                <a:latin typeface="Cambria"/>
                <a:cs typeface="Cambria"/>
              </a:rPr>
              <a:t>Binding,</a:t>
            </a:r>
            <a:r>
              <a:rPr sz="2400" spc="-20" dirty="0">
                <a:solidFill>
                  <a:srgbClr val="003300"/>
                </a:solidFill>
                <a:latin typeface="Cambria"/>
                <a:cs typeface="Cambria"/>
              </a:rPr>
              <a:t> </a:t>
            </a:r>
            <a:r>
              <a:rPr sz="2400" spc="-15" dirty="0">
                <a:solidFill>
                  <a:srgbClr val="003300"/>
                </a:solidFill>
                <a:latin typeface="Cambria"/>
                <a:cs typeface="Cambria"/>
              </a:rPr>
              <a:t>Storage </a:t>
            </a:r>
            <a:r>
              <a:rPr sz="2400" dirty="0">
                <a:solidFill>
                  <a:srgbClr val="003300"/>
                </a:solidFill>
                <a:latin typeface="Cambria"/>
                <a:cs typeface="Cambria"/>
              </a:rPr>
              <a:t>Classes</a:t>
            </a:r>
            <a:r>
              <a:rPr sz="2400" spc="15" dirty="0">
                <a:solidFill>
                  <a:srgbClr val="003300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003300"/>
                </a:solidFill>
                <a:latin typeface="Cambria"/>
                <a:cs typeface="Cambria"/>
              </a:rPr>
              <a:t>-</a:t>
            </a:r>
            <a:r>
              <a:rPr sz="2400" spc="-10" dirty="0">
                <a:solidFill>
                  <a:srgbClr val="003300"/>
                </a:solidFill>
                <a:latin typeface="Cambria"/>
                <a:cs typeface="Cambria"/>
              </a:rPr>
              <a:t> </a:t>
            </a:r>
            <a:r>
              <a:rPr sz="2400" spc="-5" dirty="0">
                <a:solidFill>
                  <a:srgbClr val="003300"/>
                </a:solidFill>
                <a:latin typeface="Cambria"/>
                <a:cs typeface="Cambria"/>
              </a:rPr>
              <a:t>Numeric</a:t>
            </a:r>
            <a:r>
              <a:rPr sz="2400" spc="5" dirty="0">
                <a:solidFill>
                  <a:srgbClr val="003300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003300"/>
                </a:solidFill>
                <a:latin typeface="Cambria"/>
                <a:cs typeface="Cambria"/>
              </a:rPr>
              <a:t>Data</a:t>
            </a:r>
            <a:r>
              <a:rPr sz="2400" spc="5" dirty="0">
                <a:solidFill>
                  <a:srgbClr val="003300"/>
                </a:solidFill>
                <a:latin typeface="Cambria"/>
                <a:cs typeface="Cambria"/>
              </a:rPr>
              <a:t> </a:t>
            </a:r>
            <a:r>
              <a:rPr sz="2400" spc="-5" dirty="0">
                <a:solidFill>
                  <a:srgbClr val="003300"/>
                </a:solidFill>
                <a:latin typeface="Cambria"/>
                <a:cs typeface="Cambria"/>
              </a:rPr>
              <a:t>types:</a:t>
            </a:r>
            <a:r>
              <a:rPr sz="2400" dirty="0">
                <a:solidFill>
                  <a:srgbClr val="003300"/>
                </a:solidFill>
                <a:latin typeface="Cambria"/>
                <a:cs typeface="Cambria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Cambria"/>
                <a:cs typeface="Cambria"/>
              </a:rPr>
              <a:t>integer</a:t>
            </a:r>
            <a:r>
              <a:rPr sz="2400" spc="-1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C00000"/>
                </a:solidFill>
                <a:latin typeface="Cambria"/>
                <a:cs typeface="Cambria"/>
              </a:rPr>
              <a:t>-</a:t>
            </a:r>
            <a:endParaRPr sz="24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5326" y="188607"/>
            <a:ext cx="1040815" cy="1067659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SRM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5326" y="188607"/>
            <a:ext cx="1040815" cy="106765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83540" y="549605"/>
            <a:ext cx="7350759" cy="5386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38860" algn="ctr">
              <a:lnSpc>
                <a:spcPct val="100000"/>
              </a:lnSpc>
              <a:spcBef>
                <a:spcPts val="105"/>
              </a:spcBef>
            </a:pPr>
            <a:r>
              <a:rPr sz="2600" b="1" spc="-5" dirty="0">
                <a:solidFill>
                  <a:srgbClr val="C00000"/>
                </a:solidFill>
                <a:latin typeface="Perpetua"/>
                <a:cs typeface="Perpetua"/>
              </a:rPr>
              <a:t>INS</a:t>
            </a:r>
            <a:r>
              <a:rPr sz="2600" b="1" spc="-15" dirty="0">
                <a:solidFill>
                  <a:srgbClr val="C00000"/>
                </a:solidFill>
                <a:latin typeface="Perpetua"/>
                <a:cs typeface="Perpetua"/>
              </a:rPr>
              <a:t>T</a:t>
            </a:r>
            <a:r>
              <a:rPr sz="2600" b="1" spc="-5" dirty="0">
                <a:solidFill>
                  <a:srgbClr val="C00000"/>
                </a:solidFill>
                <a:latin typeface="Perpetua"/>
                <a:cs typeface="Perpetua"/>
              </a:rPr>
              <a:t>IT</a:t>
            </a:r>
            <a:r>
              <a:rPr sz="2600" b="1" spc="-10" dirty="0">
                <a:solidFill>
                  <a:srgbClr val="C00000"/>
                </a:solidFill>
                <a:latin typeface="Perpetua"/>
                <a:cs typeface="Perpetua"/>
              </a:rPr>
              <a:t>U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TE</a:t>
            </a:r>
            <a:r>
              <a:rPr sz="2600" b="1" spc="-10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Perpetua"/>
                <a:cs typeface="Perpetua"/>
              </a:rPr>
              <a:t>O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F</a:t>
            </a:r>
            <a:r>
              <a:rPr sz="2600" b="1" spc="5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SCIENCE</a:t>
            </a:r>
            <a:r>
              <a:rPr sz="2600" b="1" spc="-140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AND</a:t>
            </a:r>
            <a:r>
              <a:rPr sz="2600" b="1" spc="-310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TECHNOLOG</a:t>
            </a:r>
            <a:r>
              <a:rPr sz="2600" b="1" spc="-285" dirty="0">
                <a:solidFill>
                  <a:srgbClr val="C00000"/>
                </a:solidFill>
                <a:latin typeface="Perpetua"/>
                <a:cs typeface="Perpetua"/>
              </a:rPr>
              <a:t>Y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,</a:t>
            </a:r>
            <a:endParaRPr sz="2600">
              <a:latin typeface="Perpetua"/>
              <a:cs typeface="Perpetua"/>
            </a:endParaRPr>
          </a:p>
          <a:p>
            <a:pPr marL="1039494" algn="ctr">
              <a:lnSpc>
                <a:spcPct val="100000"/>
              </a:lnSpc>
              <a:spcBef>
                <a:spcPts val="30"/>
              </a:spcBef>
            </a:pPr>
            <a:r>
              <a:rPr sz="2400" b="1" spc="-10" dirty="0">
                <a:solidFill>
                  <a:srgbClr val="C00000"/>
                </a:solidFill>
                <a:latin typeface="Perpetua"/>
                <a:cs typeface="Perpetua"/>
              </a:rPr>
              <a:t>CHENNAI.</a:t>
            </a:r>
            <a:endParaRPr sz="2400">
              <a:latin typeface="Perpetua"/>
              <a:cs typeface="Perpetua"/>
            </a:endParaRPr>
          </a:p>
          <a:p>
            <a:pPr marL="383540" indent="-370840">
              <a:lnSpc>
                <a:spcPct val="100000"/>
              </a:lnSpc>
              <a:spcBef>
                <a:spcPts val="1420"/>
              </a:spcBef>
              <a:buAutoNum type="arabicPeriod"/>
              <a:tabLst>
                <a:tab pos="383540" algn="l"/>
              </a:tabLst>
            </a:pPr>
            <a:r>
              <a:rPr sz="2800" b="1" spc="-5" dirty="0">
                <a:solidFill>
                  <a:srgbClr val="336600"/>
                </a:solidFill>
                <a:latin typeface="Cambria"/>
                <a:cs typeface="Cambria"/>
              </a:rPr>
              <a:t>4</a:t>
            </a:r>
            <a:r>
              <a:rPr sz="2800" b="1" spc="-10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spc="-20" dirty="0">
                <a:solidFill>
                  <a:srgbClr val="336600"/>
                </a:solidFill>
                <a:latin typeface="Cambria"/>
                <a:cs typeface="Cambria"/>
              </a:rPr>
              <a:t>Writing</a:t>
            </a:r>
            <a:r>
              <a:rPr sz="2800" b="1" spc="-10" dirty="0">
                <a:solidFill>
                  <a:srgbClr val="336600"/>
                </a:solidFill>
                <a:latin typeface="Cambria"/>
                <a:cs typeface="Cambria"/>
              </a:rPr>
              <a:t> Pseudocode</a:t>
            </a:r>
            <a:r>
              <a:rPr sz="2800" b="1" spc="30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spc="-15" dirty="0">
                <a:solidFill>
                  <a:srgbClr val="336600"/>
                </a:solidFill>
                <a:latin typeface="Cambria"/>
                <a:cs typeface="Cambria"/>
              </a:rPr>
              <a:t>Contd…</a:t>
            </a:r>
            <a:endParaRPr sz="2800">
              <a:latin typeface="Cambria"/>
              <a:cs typeface="Cambria"/>
            </a:endParaRPr>
          </a:p>
          <a:p>
            <a:pPr marL="530225" lvl="1" indent="-457834">
              <a:lnSpc>
                <a:spcPct val="100000"/>
              </a:lnSpc>
              <a:spcBef>
                <a:spcPts val="2585"/>
              </a:spcBef>
              <a:buClr>
                <a:srgbClr val="D24717"/>
              </a:buClr>
              <a:buSzPct val="84090"/>
              <a:buAutoNum type="arabicPeriod" startAt="3"/>
              <a:tabLst>
                <a:tab pos="529590" algn="l"/>
                <a:tab pos="530860" algn="l"/>
              </a:tabLst>
            </a:pPr>
            <a:r>
              <a:rPr sz="2200" b="1" spc="-10" dirty="0">
                <a:solidFill>
                  <a:srgbClr val="C00000"/>
                </a:solidFill>
                <a:latin typeface="Cambria"/>
                <a:cs typeface="Cambria"/>
              </a:rPr>
              <a:t>Input</a:t>
            </a:r>
            <a:r>
              <a:rPr sz="2200" b="1" spc="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b="1" spc="-10" dirty="0">
                <a:solidFill>
                  <a:srgbClr val="C00000"/>
                </a:solidFill>
                <a:latin typeface="Cambria"/>
                <a:cs typeface="Cambria"/>
              </a:rPr>
              <a:t>examination</a:t>
            </a:r>
            <a:r>
              <a:rPr sz="2200" b="1" spc="-1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b="1" spc="-10" dirty="0">
                <a:solidFill>
                  <a:srgbClr val="C00000"/>
                </a:solidFill>
                <a:latin typeface="Cambria"/>
                <a:cs typeface="Cambria"/>
              </a:rPr>
              <a:t>marks</a:t>
            </a:r>
            <a:r>
              <a:rPr sz="2200" b="1" spc="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b="1" spc="-10" dirty="0">
                <a:solidFill>
                  <a:srgbClr val="C00000"/>
                </a:solidFill>
                <a:latin typeface="Cambria"/>
                <a:cs typeface="Cambria"/>
              </a:rPr>
              <a:t>and</a:t>
            </a:r>
            <a:r>
              <a:rPr sz="2200" b="1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b="1" spc="-35" dirty="0">
                <a:solidFill>
                  <a:srgbClr val="C00000"/>
                </a:solidFill>
                <a:latin typeface="Cambria"/>
                <a:cs typeface="Cambria"/>
              </a:rPr>
              <a:t>award</a:t>
            </a:r>
            <a:r>
              <a:rPr sz="2200" b="1" spc="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b="1" spc="-15" dirty="0">
                <a:solidFill>
                  <a:srgbClr val="C00000"/>
                </a:solidFill>
                <a:latin typeface="Cambria"/>
                <a:cs typeface="Cambria"/>
              </a:rPr>
              <a:t>grades</a:t>
            </a:r>
            <a:endParaRPr sz="2200">
              <a:latin typeface="Cambria"/>
              <a:cs typeface="Cambria"/>
            </a:endParaRPr>
          </a:p>
          <a:p>
            <a:pPr marL="987425" lvl="2" indent="-457834">
              <a:lnSpc>
                <a:spcPct val="100000"/>
              </a:lnSpc>
              <a:spcBef>
                <a:spcPts val="1714"/>
              </a:spcBef>
              <a:buClr>
                <a:srgbClr val="9B2C1F"/>
              </a:buClr>
              <a:buSzPct val="84090"/>
              <a:buFont typeface="Wingdings 2"/>
              <a:buChar char=""/>
              <a:tabLst>
                <a:tab pos="987425" algn="l"/>
                <a:tab pos="988060" algn="l"/>
              </a:tabLst>
            </a:pPr>
            <a:r>
              <a:rPr sz="2200" spc="-5" dirty="0">
                <a:latin typeface="Cambria"/>
                <a:cs typeface="Cambria"/>
              </a:rPr>
              <a:t>Use</a:t>
            </a:r>
            <a:r>
              <a:rPr sz="2200" spc="-10" dirty="0">
                <a:latin typeface="Cambria"/>
                <a:cs typeface="Cambria"/>
              </a:rPr>
              <a:t> </a:t>
            </a:r>
            <a:r>
              <a:rPr sz="2200" spc="-20" dirty="0">
                <a:latin typeface="Cambria"/>
                <a:cs typeface="Cambria"/>
              </a:rPr>
              <a:t>Variables:</a:t>
            </a:r>
            <a:r>
              <a:rPr sz="2200" spc="2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mark</a:t>
            </a:r>
            <a:r>
              <a:rPr sz="2200" spc="1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of</a:t>
            </a:r>
            <a:r>
              <a:rPr sz="2200" spc="-1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type</a:t>
            </a:r>
            <a:r>
              <a:rPr sz="2200" spc="2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integer</a:t>
            </a:r>
            <a:endParaRPr sz="2200">
              <a:latin typeface="Cambria"/>
              <a:cs typeface="Cambria"/>
            </a:endParaRPr>
          </a:p>
          <a:p>
            <a:pPr marL="987425" lvl="2" indent="-457834">
              <a:lnSpc>
                <a:spcPct val="100000"/>
              </a:lnSpc>
              <a:spcBef>
                <a:spcPts val="1720"/>
              </a:spcBef>
              <a:buClr>
                <a:srgbClr val="9B2C1F"/>
              </a:buClr>
              <a:buSzPct val="84090"/>
              <a:buFont typeface="Wingdings 2"/>
              <a:buChar char=""/>
              <a:tabLst>
                <a:tab pos="987425" algn="l"/>
                <a:tab pos="988060" algn="l"/>
              </a:tabLst>
            </a:pPr>
            <a:r>
              <a:rPr sz="2200" spc="-5" dirty="0">
                <a:latin typeface="Cambria"/>
                <a:cs typeface="Cambria"/>
              </a:rPr>
              <a:t>If</a:t>
            </a:r>
            <a:r>
              <a:rPr sz="2200" spc="-2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mark</a:t>
            </a:r>
            <a:r>
              <a:rPr sz="2200" spc="-5" dirty="0">
                <a:latin typeface="Cambria"/>
                <a:cs typeface="Cambria"/>
              </a:rPr>
              <a:t> &gt;=80</a:t>
            </a:r>
            <a:r>
              <a:rPr sz="2200" spc="-15" dirty="0">
                <a:latin typeface="Cambria"/>
                <a:cs typeface="Cambria"/>
              </a:rPr>
              <a:t> </a:t>
            </a:r>
            <a:r>
              <a:rPr sz="2200" spc="-25" dirty="0">
                <a:latin typeface="Cambria"/>
                <a:cs typeface="Cambria"/>
              </a:rPr>
              <a:t>DISPLAY</a:t>
            </a:r>
            <a:r>
              <a:rPr sz="2200" spc="-1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“Distinction”</a:t>
            </a:r>
            <a:endParaRPr sz="2200">
              <a:latin typeface="Cambria"/>
              <a:cs typeface="Cambria"/>
            </a:endParaRPr>
          </a:p>
          <a:p>
            <a:pPr marL="987425" lvl="2" indent="-457834">
              <a:lnSpc>
                <a:spcPct val="100000"/>
              </a:lnSpc>
              <a:spcBef>
                <a:spcPts val="1730"/>
              </a:spcBef>
              <a:buClr>
                <a:srgbClr val="9B2C1F"/>
              </a:buClr>
              <a:buSzPct val="84090"/>
              <a:buFont typeface="Wingdings 2"/>
              <a:buChar char=""/>
              <a:tabLst>
                <a:tab pos="987425" algn="l"/>
                <a:tab pos="988060" algn="l"/>
              </a:tabLst>
            </a:pPr>
            <a:r>
              <a:rPr sz="2200" spc="-5" dirty="0">
                <a:latin typeface="Cambria"/>
                <a:cs typeface="Cambria"/>
              </a:rPr>
              <a:t>If</a:t>
            </a:r>
            <a:r>
              <a:rPr sz="2200" spc="-10" dirty="0">
                <a:latin typeface="Cambria"/>
                <a:cs typeface="Cambria"/>
              </a:rPr>
              <a:t> mark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&gt;=60 </a:t>
            </a:r>
            <a:r>
              <a:rPr sz="2200" spc="-10" dirty="0">
                <a:latin typeface="Cambria"/>
                <a:cs typeface="Cambria"/>
              </a:rPr>
              <a:t>and</a:t>
            </a:r>
            <a:r>
              <a:rPr sz="2200" spc="1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mark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&lt;80 </a:t>
            </a:r>
            <a:r>
              <a:rPr sz="2200" spc="-25" dirty="0">
                <a:latin typeface="Cambria"/>
                <a:cs typeface="Cambria"/>
              </a:rPr>
              <a:t>DISPLAY</a:t>
            </a:r>
            <a:r>
              <a:rPr sz="2200" spc="-5" dirty="0">
                <a:latin typeface="Cambria"/>
                <a:cs typeface="Cambria"/>
              </a:rPr>
              <a:t> “First</a:t>
            </a:r>
            <a:r>
              <a:rPr sz="2200" spc="1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Class”</a:t>
            </a:r>
            <a:endParaRPr sz="2200">
              <a:latin typeface="Cambria"/>
              <a:cs typeface="Cambria"/>
            </a:endParaRPr>
          </a:p>
          <a:p>
            <a:pPr marL="987425" lvl="2" indent="-457834">
              <a:lnSpc>
                <a:spcPct val="100000"/>
              </a:lnSpc>
              <a:spcBef>
                <a:spcPts val="1714"/>
              </a:spcBef>
              <a:buClr>
                <a:srgbClr val="9B2C1F"/>
              </a:buClr>
              <a:buSzPct val="84090"/>
              <a:buFont typeface="Wingdings 2"/>
              <a:buChar char=""/>
              <a:tabLst>
                <a:tab pos="987425" algn="l"/>
                <a:tab pos="988060" algn="l"/>
              </a:tabLst>
            </a:pPr>
            <a:r>
              <a:rPr sz="2200" spc="-5" dirty="0">
                <a:latin typeface="Cambria"/>
                <a:cs typeface="Cambria"/>
              </a:rPr>
              <a:t>If</a:t>
            </a:r>
            <a:r>
              <a:rPr sz="2200" spc="-10" dirty="0">
                <a:latin typeface="Cambria"/>
                <a:cs typeface="Cambria"/>
              </a:rPr>
              <a:t> mark</a:t>
            </a:r>
            <a:r>
              <a:rPr sz="220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&gt;=50</a:t>
            </a:r>
            <a:r>
              <a:rPr sz="2200" spc="-10" dirty="0">
                <a:latin typeface="Cambria"/>
                <a:cs typeface="Cambria"/>
              </a:rPr>
              <a:t> and</a:t>
            </a:r>
            <a:r>
              <a:rPr sz="2200" spc="1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mark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&lt;60 </a:t>
            </a:r>
            <a:r>
              <a:rPr sz="2200" spc="-25" dirty="0">
                <a:latin typeface="Cambria"/>
                <a:cs typeface="Cambria"/>
              </a:rPr>
              <a:t>DISPLAY</a:t>
            </a:r>
            <a:r>
              <a:rPr sz="2200" spc="-1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“Second</a:t>
            </a:r>
            <a:r>
              <a:rPr sz="220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Class”</a:t>
            </a:r>
            <a:endParaRPr sz="2200">
              <a:latin typeface="Cambria"/>
              <a:cs typeface="Cambria"/>
            </a:endParaRPr>
          </a:p>
          <a:p>
            <a:pPr marL="987425" lvl="2" indent="-457834">
              <a:lnSpc>
                <a:spcPct val="100000"/>
              </a:lnSpc>
              <a:spcBef>
                <a:spcPts val="1720"/>
              </a:spcBef>
              <a:buClr>
                <a:srgbClr val="9B2C1F"/>
              </a:buClr>
              <a:buSzPct val="84090"/>
              <a:buFont typeface="Wingdings 2"/>
              <a:buChar char=""/>
              <a:tabLst>
                <a:tab pos="987425" algn="l"/>
                <a:tab pos="988060" algn="l"/>
              </a:tabLst>
            </a:pPr>
            <a:r>
              <a:rPr sz="2200" spc="-5" dirty="0">
                <a:latin typeface="Cambria"/>
                <a:cs typeface="Cambria"/>
              </a:rPr>
              <a:t>If</a:t>
            </a:r>
            <a:r>
              <a:rPr sz="2200" spc="-2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mark</a:t>
            </a:r>
            <a:r>
              <a:rPr sz="2200" spc="-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&lt;50</a:t>
            </a:r>
            <a:r>
              <a:rPr sz="2200" spc="-15" dirty="0">
                <a:latin typeface="Cambria"/>
                <a:cs typeface="Cambria"/>
              </a:rPr>
              <a:t> </a:t>
            </a:r>
            <a:r>
              <a:rPr sz="2200" spc="-25" dirty="0">
                <a:latin typeface="Cambria"/>
                <a:cs typeface="Cambria"/>
              </a:rPr>
              <a:t>DISPLAY</a:t>
            </a:r>
            <a:r>
              <a:rPr sz="2200" spc="-15" dirty="0">
                <a:latin typeface="Cambria"/>
                <a:cs typeface="Cambria"/>
              </a:rPr>
              <a:t> </a:t>
            </a:r>
            <a:r>
              <a:rPr sz="2200" spc="-20" dirty="0">
                <a:latin typeface="Cambria"/>
                <a:cs typeface="Cambria"/>
              </a:rPr>
              <a:t>“Fail”</a:t>
            </a:r>
            <a:endParaRPr sz="2200">
              <a:latin typeface="Cambria"/>
              <a:cs typeface="Cambria"/>
            </a:endParaRPr>
          </a:p>
          <a:p>
            <a:pPr marL="987425" lvl="2" indent="-457834">
              <a:lnSpc>
                <a:spcPct val="100000"/>
              </a:lnSpc>
              <a:spcBef>
                <a:spcPts val="1725"/>
              </a:spcBef>
              <a:buClr>
                <a:srgbClr val="9B2C1F"/>
              </a:buClr>
              <a:buSzPct val="84090"/>
              <a:buFont typeface="Wingdings 2"/>
              <a:buChar char=""/>
              <a:tabLst>
                <a:tab pos="987425" algn="l"/>
                <a:tab pos="988060" algn="l"/>
              </a:tabLst>
            </a:pPr>
            <a:r>
              <a:rPr sz="2200" spc="-10" dirty="0">
                <a:latin typeface="Cambria"/>
                <a:cs typeface="Cambria"/>
              </a:rPr>
              <a:t>End</a:t>
            </a:r>
            <a:r>
              <a:rPr sz="2200" spc="-30" dirty="0"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Program</a:t>
            </a:r>
            <a:endParaRPr sz="22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SRM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5326" y="188607"/>
            <a:ext cx="1040815" cy="106765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86375" y="2917393"/>
            <a:ext cx="3632200" cy="361040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83540" y="549605"/>
            <a:ext cx="7350759" cy="55714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38860" algn="ctr">
              <a:lnSpc>
                <a:spcPct val="100000"/>
              </a:lnSpc>
              <a:spcBef>
                <a:spcPts val="105"/>
              </a:spcBef>
            </a:pPr>
            <a:r>
              <a:rPr sz="2600" b="1" spc="-5" dirty="0">
                <a:solidFill>
                  <a:srgbClr val="C00000"/>
                </a:solidFill>
                <a:latin typeface="Perpetua"/>
                <a:cs typeface="Perpetua"/>
              </a:rPr>
              <a:t>INS</a:t>
            </a:r>
            <a:r>
              <a:rPr sz="2600" b="1" spc="-15" dirty="0">
                <a:solidFill>
                  <a:srgbClr val="C00000"/>
                </a:solidFill>
                <a:latin typeface="Perpetua"/>
                <a:cs typeface="Perpetua"/>
              </a:rPr>
              <a:t>T</a:t>
            </a:r>
            <a:r>
              <a:rPr sz="2600" b="1" spc="-5" dirty="0">
                <a:solidFill>
                  <a:srgbClr val="C00000"/>
                </a:solidFill>
                <a:latin typeface="Perpetua"/>
                <a:cs typeface="Perpetua"/>
              </a:rPr>
              <a:t>IT</a:t>
            </a:r>
            <a:r>
              <a:rPr sz="2600" b="1" spc="-10" dirty="0">
                <a:solidFill>
                  <a:srgbClr val="C00000"/>
                </a:solidFill>
                <a:latin typeface="Perpetua"/>
                <a:cs typeface="Perpetua"/>
              </a:rPr>
              <a:t>U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TE</a:t>
            </a:r>
            <a:r>
              <a:rPr sz="2600" b="1" spc="-10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Perpetua"/>
                <a:cs typeface="Perpetua"/>
              </a:rPr>
              <a:t>O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F</a:t>
            </a:r>
            <a:r>
              <a:rPr sz="2600" b="1" spc="5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SCIENCE</a:t>
            </a:r>
            <a:r>
              <a:rPr sz="2600" b="1" spc="-140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AND</a:t>
            </a:r>
            <a:r>
              <a:rPr sz="2600" b="1" spc="-310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TECHNOLOG</a:t>
            </a:r>
            <a:r>
              <a:rPr sz="2600" b="1" spc="-285" dirty="0">
                <a:solidFill>
                  <a:srgbClr val="C00000"/>
                </a:solidFill>
                <a:latin typeface="Perpetua"/>
                <a:cs typeface="Perpetua"/>
              </a:rPr>
              <a:t>Y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,</a:t>
            </a:r>
            <a:endParaRPr sz="2600">
              <a:latin typeface="Perpetua"/>
              <a:cs typeface="Perpetua"/>
            </a:endParaRPr>
          </a:p>
          <a:p>
            <a:pPr marL="1039494" algn="ctr">
              <a:lnSpc>
                <a:spcPct val="100000"/>
              </a:lnSpc>
              <a:spcBef>
                <a:spcPts val="30"/>
              </a:spcBef>
            </a:pPr>
            <a:r>
              <a:rPr sz="2400" b="1" spc="-10" dirty="0">
                <a:solidFill>
                  <a:srgbClr val="C00000"/>
                </a:solidFill>
                <a:latin typeface="Perpetua"/>
                <a:cs typeface="Perpetua"/>
              </a:rPr>
              <a:t>CHENNAI.</a:t>
            </a:r>
            <a:endParaRPr sz="2400">
              <a:latin typeface="Perpetua"/>
              <a:cs typeface="Perpetua"/>
            </a:endParaRPr>
          </a:p>
          <a:p>
            <a:pPr marL="12700">
              <a:lnSpc>
                <a:spcPct val="100000"/>
              </a:lnSpc>
              <a:spcBef>
                <a:spcPts val="1705"/>
              </a:spcBef>
            </a:pPr>
            <a:r>
              <a:rPr sz="2800" b="1" spc="-5" dirty="0">
                <a:solidFill>
                  <a:srgbClr val="336600"/>
                </a:solidFill>
                <a:latin typeface="Cambria"/>
                <a:cs typeface="Cambria"/>
              </a:rPr>
              <a:t>1.</a:t>
            </a:r>
            <a:r>
              <a:rPr sz="2800" b="1" spc="-10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spc="-5" dirty="0">
                <a:solidFill>
                  <a:srgbClr val="336600"/>
                </a:solidFill>
                <a:latin typeface="Cambria"/>
                <a:cs typeface="Cambria"/>
              </a:rPr>
              <a:t>5</a:t>
            </a:r>
            <a:r>
              <a:rPr sz="2800" b="1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spc="-10" dirty="0">
                <a:solidFill>
                  <a:srgbClr val="336600"/>
                </a:solidFill>
                <a:latin typeface="Cambria"/>
                <a:cs typeface="Cambria"/>
              </a:rPr>
              <a:t>History</a:t>
            </a:r>
            <a:r>
              <a:rPr sz="2800" b="1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spc="-5" dirty="0">
                <a:solidFill>
                  <a:srgbClr val="336600"/>
                </a:solidFill>
                <a:latin typeface="Cambria"/>
                <a:cs typeface="Cambria"/>
              </a:rPr>
              <a:t>&amp;</a:t>
            </a:r>
            <a:r>
              <a:rPr sz="2800" b="1" spc="-10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spc="-25" dirty="0">
                <a:solidFill>
                  <a:srgbClr val="336600"/>
                </a:solidFill>
                <a:latin typeface="Cambria"/>
                <a:cs typeface="Cambria"/>
              </a:rPr>
              <a:t>Evolution</a:t>
            </a:r>
            <a:r>
              <a:rPr sz="2800" b="1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spc="-5" dirty="0">
                <a:solidFill>
                  <a:srgbClr val="336600"/>
                </a:solidFill>
                <a:latin typeface="Cambria"/>
                <a:cs typeface="Cambria"/>
              </a:rPr>
              <a:t>of</a:t>
            </a:r>
            <a:r>
              <a:rPr sz="2800" b="1" spc="5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spc="-5" dirty="0">
                <a:solidFill>
                  <a:srgbClr val="336600"/>
                </a:solidFill>
                <a:latin typeface="Cambria"/>
                <a:cs typeface="Cambria"/>
              </a:rPr>
              <a:t>C</a:t>
            </a:r>
            <a:endParaRPr sz="2800">
              <a:latin typeface="Cambria"/>
              <a:cs typeface="Cambria"/>
            </a:endParaRPr>
          </a:p>
          <a:p>
            <a:pPr marL="325120" indent="-312420">
              <a:lnSpc>
                <a:spcPct val="100000"/>
              </a:lnSpc>
              <a:spcBef>
                <a:spcPts val="2200"/>
              </a:spcBef>
              <a:buFont typeface="Wingdings"/>
              <a:buChar char=""/>
              <a:tabLst>
                <a:tab pos="325120" algn="l"/>
              </a:tabLst>
            </a:pPr>
            <a:r>
              <a:rPr sz="2200" spc="-5" dirty="0">
                <a:latin typeface="Cambria"/>
                <a:cs typeface="Cambria"/>
              </a:rPr>
              <a:t>C</a:t>
            </a:r>
            <a:r>
              <a:rPr sz="2200" spc="-1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–</a:t>
            </a:r>
            <a:r>
              <a:rPr sz="2200" spc="1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General</a:t>
            </a:r>
            <a:r>
              <a:rPr sz="2200" spc="3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Purpose </a:t>
            </a:r>
            <a:r>
              <a:rPr sz="2200" spc="-15" dirty="0">
                <a:latin typeface="Cambria"/>
                <a:cs typeface="Cambria"/>
              </a:rPr>
              <a:t>Programming</a:t>
            </a:r>
            <a:r>
              <a:rPr sz="2200" spc="1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Language</a:t>
            </a:r>
            <a:endParaRPr sz="2200">
              <a:latin typeface="Cambria"/>
              <a:cs typeface="Cambria"/>
            </a:endParaRPr>
          </a:p>
          <a:p>
            <a:pPr marL="325120" indent="-312420">
              <a:lnSpc>
                <a:spcPct val="100000"/>
              </a:lnSpc>
              <a:spcBef>
                <a:spcPts val="1320"/>
              </a:spcBef>
              <a:buFont typeface="Wingdings"/>
              <a:buChar char=""/>
              <a:tabLst>
                <a:tab pos="325120" algn="l"/>
              </a:tabLst>
            </a:pPr>
            <a:r>
              <a:rPr sz="2200" spc="-15" dirty="0">
                <a:latin typeface="Cambria"/>
                <a:cs typeface="Cambria"/>
              </a:rPr>
              <a:t>Developed</a:t>
            </a:r>
            <a:r>
              <a:rPr sz="2200" spc="20" dirty="0">
                <a:latin typeface="Cambria"/>
                <a:cs typeface="Cambria"/>
              </a:rPr>
              <a:t> </a:t>
            </a:r>
            <a:r>
              <a:rPr sz="2200" spc="-25" dirty="0">
                <a:latin typeface="Cambria"/>
                <a:cs typeface="Cambria"/>
              </a:rPr>
              <a:t>by</a:t>
            </a:r>
            <a:r>
              <a:rPr sz="220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Dennis</a:t>
            </a:r>
            <a:r>
              <a:rPr sz="2200" spc="-1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Ritchie</a:t>
            </a:r>
            <a:r>
              <a:rPr sz="220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in</a:t>
            </a:r>
            <a:r>
              <a:rPr sz="2200" spc="-1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1972</a:t>
            </a:r>
            <a:endParaRPr sz="2200">
              <a:latin typeface="Cambria"/>
              <a:cs typeface="Cambria"/>
            </a:endParaRPr>
          </a:p>
          <a:p>
            <a:pPr marL="325120" indent="-312420">
              <a:lnSpc>
                <a:spcPct val="100000"/>
              </a:lnSpc>
              <a:spcBef>
                <a:spcPts val="1320"/>
              </a:spcBef>
              <a:buFont typeface="Wingdings"/>
              <a:buChar char=""/>
              <a:tabLst>
                <a:tab pos="325120" algn="l"/>
              </a:tabLst>
            </a:pPr>
            <a:r>
              <a:rPr sz="2200" spc="-15" dirty="0">
                <a:latin typeface="Cambria"/>
                <a:cs typeface="Cambria"/>
              </a:rPr>
              <a:t>Developed</a:t>
            </a:r>
            <a:r>
              <a:rPr sz="2200" spc="1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at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Bell</a:t>
            </a:r>
            <a:r>
              <a:rPr sz="2200" spc="1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Laboratories</a:t>
            </a:r>
            <a:endParaRPr sz="2200">
              <a:latin typeface="Cambria"/>
              <a:cs typeface="Cambria"/>
            </a:endParaRPr>
          </a:p>
          <a:p>
            <a:pPr marL="325120" indent="-312420">
              <a:lnSpc>
                <a:spcPct val="100000"/>
              </a:lnSpc>
              <a:spcBef>
                <a:spcPts val="1320"/>
              </a:spcBef>
              <a:buFont typeface="Wingdings"/>
              <a:buChar char=""/>
              <a:tabLst>
                <a:tab pos="325120" algn="l"/>
              </a:tabLst>
            </a:pPr>
            <a:r>
              <a:rPr sz="2200" spc="-5" dirty="0">
                <a:latin typeface="Cambria"/>
                <a:cs typeface="Cambria"/>
              </a:rPr>
              <a:t>Principles</a:t>
            </a:r>
            <a:r>
              <a:rPr sz="2200" spc="15" dirty="0"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taken</a:t>
            </a:r>
            <a:r>
              <a:rPr sz="2200" spc="10" dirty="0"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from</a:t>
            </a:r>
            <a:r>
              <a:rPr sz="2200" spc="-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BCPL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and</a:t>
            </a:r>
            <a:r>
              <a:rPr sz="2200" spc="1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CPL</a:t>
            </a:r>
            <a:endParaRPr sz="2200">
              <a:latin typeface="Cambria"/>
              <a:cs typeface="Cambria"/>
            </a:endParaRPr>
          </a:p>
          <a:p>
            <a:pPr marL="325120" indent="-312420">
              <a:lnSpc>
                <a:spcPct val="100000"/>
              </a:lnSpc>
              <a:spcBef>
                <a:spcPts val="1325"/>
              </a:spcBef>
              <a:buFont typeface="Wingdings"/>
              <a:buChar char=""/>
              <a:tabLst>
                <a:tab pos="325120" algn="l"/>
              </a:tabLst>
            </a:pPr>
            <a:r>
              <a:rPr sz="2200" spc="-10" dirty="0">
                <a:latin typeface="Cambria"/>
                <a:cs typeface="Cambria"/>
              </a:rPr>
              <a:t>Structured</a:t>
            </a:r>
            <a:r>
              <a:rPr sz="2200" spc="10" dirty="0"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Programming</a:t>
            </a:r>
            <a:r>
              <a:rPr sz="2200" spc="2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Language</a:t>
            </a:r>
            <a:endParaRPr sz="2200">
              <a:latin typeface="Cambria"/>
              <a:cs typeface="Cambria"/>
            </a:endParaRPr>
          </a:p>
          <a:p>
            <a:pPr marL="325120" indent="-312420">
              <a:lnSpc>
                <a:spcPct val="100000"/>
              </a:lnSpc>
              <a:spcBef>
                <a:spcPts val="1320"/>
              </a:spcBef>
              <a:buFont typeface="Wingdings"/>
              <a:buChar char=""/>
              <a:tabLst>
                <a:tab pos="325120" algn="l"/>
              </a:tabLst>
            </a:pPr>
            <a:r>
              <a:rPr sz="2200" spc="-5" dirty="0">
                <a:latin typeface="Cambria"/>
                <a:cs typeface="Cambria"/>
              </a:rPr>
              <a:t>C</a:t>
            </a:r>
            <a:r>
              <a:rPr sz="2200" spc="-40" dirty="0"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Program</a:t>
            </a:r>
            <a:endParaRPr sz="2200">
              <a:latin typeface="Cambria"/>
              <a:cs typeface="Cambria"/>
            </a:endParaRPr>
          </a:p>
          <a:p>
            <a:pPr marL="782320" lvl="1" indent="-313055">
              <a:lnSpc>
                <a:spcPct val="100000"/>
              </a:lnSpc>
              <a:spcBef>
                <a:spcPts val="1320"/>
              </a:spcBef>
              <a:buFont typeface="Wingdings"/>
              <a:buChar char=""/>
              <a:tabLst>
                <a:tab pos="782955" algn="l"/>
              </a:tabLst>
            </a:pPr>
            <a:r>
              <a:rPr sz="2200" spc="-5" dirty="0">
                <a:latin typeface="Cambria"/>
                <a:cs typeface="Cambria"/>
              </a:rPr>
              <a:t>Collection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of</a:t>
            </a:r>
            <a:r>
              <a:rPr sz="2200" spc="-15" dirty="0">
                <a:latin typeface="Cambria"/>
                <a:cs typeface="Cambria"/>
              </a:rPr>
              <a:t> Functions</a:t>
            </a:r>
            <a:endParaRPr sz="2200">
              <a:latin typeface="Cambria"/>
              <a:cs typeface="Cambria"/>
            </a:endParaRPr>
          </a:p>
          <a:p>
            <a:pPr marL="782320" lvl="1" indent="-313055">
              <a:lnSpc>
                <a:spcPct val="100000"/>
              </a:lnSpc>
              <a:spcBef>
                <a:spcPts val="1320"/>
              </a:spcBef>
              <a:buFont typeface="Wingdings"/>
              <a:buChar char=""/>
              <a:tabLst>
                <a:tab pos="782955" algn="l"/>
              </a:tabLst>
            </a:pPr>
            <a:r>
              <a:rPr sz="2200" spc="-10" dirty="0">
                <a:latin typeface="Cambria"/>
                <a:cs typeface="Cambria"/>
              </a:rPr>
              <a:t>Supported</a:t>
            </a:r>
            <a:r>
              <a:rPr sz="2200" dirty="0">
                <a:latin typeface="Cambria"/>
                <a:cs typeface="Cambria"/>
              </a:rPr>
              <a:t> </a:t>
            </a:r>
            <a:r>
              <a:rPr sz="2200" spc="-25" dirty="0">
                <a:latin typeface="Cambria"/>
                <a:cs typeface="Cambria"/>
              </a:rPr>
              <a:t>by</a:t>
            </a:r>
            <a:r>
              <a:rPr sz="2200" spc="-2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C </a:t>
            </a:r>
            <a:r>
              <a:rPr sz="2200" spc="-10" dirty="0">
                <a:latin typeface="Cambria"/>
                <a:cs typeface="Cambria"/>
              </a:rPr>
              <a:t>library</a:t>
            </a:r>
            <a:endParaRPr sz="22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SRM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5326" y="188607"/>
            <a:ext cx="1040815" cy="106765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83540" y="549605"/>
            <a:ext cx="7350759" cy="193293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38860" algn="ctr">
              <a:lnSpc>
                <a:spcPct val="100000"/>
              </a:lnSpc>
              <a:spcBef>
                <a:spcPts val="105"/>
              </a:spcBef>
            </a:pPr>
            <a:r>
              <a:rPr sz="2600" b="1" spc="-5" dirty="0">
                <a:solidFill>
                  <a:srgbClr val="C00000"/>
                </a:solidFill>
                <a:latin typeface="Perpetua"/>
                <a:cs typeface="Perpetua"/>
              </a:rPr>
              <a:t>INS</a:t>
            </a:r>
            <a:r>
              <a:rPr sz="2600" b="1" spc="-15" dirty="0">
                <a:solidFill>
                  <a:srgbClr val="C00000"/>
                </a:solidFill>
                <a:latin typeface="Perpetua"/>
                <a:cs typeface="Perpetua"/>
              </a:rPr>
              <a:t>T</a:t>
            </a:r>
            <a:r>
              <a:rPr sz="2600" b="1" spc="-5" dirty="0">
                <a:solidFill>
                  <a:srgbClr val="C00000"/>
                </a:solidFill>
                <a:latin typeface="Perpetua"/>
                <a:cs typeface="Perpetua"/>
              </a:rPr>
              <a:t>IT</a:t>
            </a:r>
            <a:r>
              <a:rPr sz="2600" b="1" spc="-10" dirty="0">
                <a:solidFill>
                  <a:srgbClr val="C00000"/>
                </a:solidFill>
                <a:latin typeface="Perpetua"/>
                <a:cs typeface="Perpetua"/>
              </a:rPr>
              <a:t>U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TE</a:t>
            </a:r>
            <a:r>
              <a:rPr sz="2600" b="1" spc="-10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Perpetua"/>
                <a:cs typeface="Perpetua"/>
              </a:rPr>
              <a:t>O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F</a:t>
            </a:r>
            <a:r>
              <a:rPr sz="2600" b="1" spc="5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SCIENCE</a:t>
            </a:r>
            <a:r>
              <a:rPr sz="2600" b="1" spc="-140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AND</a:t>
            </a:r>
            <a:r>
              <a:rPr sz="2600" b="1" spc="-310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TECHNOLOG</a:t>
            </a:r>
            <a:r>
              <a:rPr sz="2600" b="1" spc="-285" dirty="0">
                <a:solidFill>
                  <a:srgbClr val="C00000"/>
                </a:solidFill>
                <a:latin typeface="Perpetua"/>
                <a:cs typeface="Perpetua"/>
              </a:rPr>
              <a:t>Y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,</a:t>
            </a:r>
            <a:endParaRPr sz="2600">
              <a:latin typeface="Perpetua"/>
              <a:cs typeface="Perpetua"/>
            </a:endParaRPr>
          </a:p>
          <a:p>
            <a:pPr marL="1039494" algn="ctr">
              <a:lnSpc>
                <a:spcPct val="100000"/>
              </a:lnSpc>
              <a:spcBef>
                <a:spcPts val="30"/>
              </a:spcBef>
            </a:pPr>
            <a:r>
              <a:rPr sz="2400" b="1" spc="-10" dirty="0">
                <a:solidFill>
                  <a:srgbClr val="C00000"/>
                </a:solidFill>
                <a:latin typeface="Perpetua"/>
                <a:cs typeface="Perpetua"/>
              </a:rPr>
              <a:t>CHENNAI.</a:t>
            </a:r>
            <a:endParaRPr sz="2400">
              <a:latin typeface="Perpetua"/>
              <a:cs typeface="Perpetua"/>
            </a:endParaRPr>
          </a:p>
          <a:p>
            <a:pPr marL="12700">
              <a:lnSpc>
                <a:spcPct val="100000"/>
              </a:lnSpc>
              <a:spcBef>
                <a:spcPts val="1735"/>
              </a:spcBef>
            </a:pPr>
            <a:r>
              <a:rPr sz="2800" b="1" spc="-5" dirty="0">
                <a:solidFill>
                  <a:srgbClr val="336600"/>
                </a:solidFill>
                <a:latin typeface="Cambria"/>
                <a:cs typeface="Cambria"/>
              </a:rPr>
              <a:t>1.</a:t>
            </a:r>
            <a:r>
              <a:rPr sz="2800" b="1" spc="-10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spc="-5" dirty="0">
                <a:solidFill>
                  <a:srgbClr val="336600"/>
                </a:solidFill>
                <a:latin typeface="Cambria"/>
                <a:cs typeface="Cambria"/>
              </a:rPr>
              <a:t>5</a:t>
            </a:r>
            <a:r>
              <a:rPr sz="2800" b="1" spc="-10" dirty="0">
                <a:solidFill>
                  <a:srgbClr val="336600"/>
                </a:solidFill>
                <a:latin typeface="Cambria"/>
                <a:cs typeface="Cambria"/>
              </a:rPr>
              <a:t> History</a:t>
            </a:r>
            <a:r>
              <a:rPr sz="2800" b="1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spc="-5" dirty="0">
                <a:solidFill>
                  <a:srgbClr val="336600"/>
                </a:solidFill>
                <a:latin typeface="Cambria"/>
                <a:cs typeface="Cambria"/>
              </a:rPr>
              <a:t>&amp; </a:t>
            </a:r>
            <a:r>
              <a:rPr sz="2800" b="1" spc="-20" dirty="0">
                <a:solidFill>
                  <a:srgbClr val="336600"/>
                </a:solidFill>
                <a:latin typeface="Cambria"/>
                <a:cs typeface="Cambria"/>
              </a:rPr>
              <a:t>Evolution</a:t>
            </a:r>
            <a:r>
              <a:rPr sz="2800" b="1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spc="-5" dirty="0">
                <a:solidFill>
                  <a:srgbClr val="336600"/>
                </a:solidFill>
                <a:latin typeface="Cambria"/>
                <a:cs typeface="Cambria"/>
              </a:rPr>
              <a:t>of</a:t>
            </a:r>
            <a:r>
              <a:rPr sz="2800" b="1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spc="-5" dirty="0">
                <a:solidFill>
                  <a:srgbClr val="336600"/>
                </a:solidFill>
                <a:latin typeface="Cambria"/>
                <a:cs typeface="Cambria"/>
              </a:rPr>
              <a:t>C</a:t>
            </a:r>
            <a:r>
              <a:rPr sz="2800" b="1" spc="-20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spc="-5" dirty="0">
                <a:solidFill>
                  <a:srgbClr val="336600"/>
                </a:solidFill>
                <a:latin typeface="Cambria"/>
                <a:cs typeface="Cambria"/>
              </a:rPr>
              <a:t>Cont…</a:t>
            </a:r>
            <a:endParaRPr sz="2800">
              <a:latin typeface="Cambria"/>
              <a:cs typeface="Cambria"/>
            </a:endParaRPr>
          </a:p>
          <a:p>
            <a:pPr marL="1567815">
              <a:lnSpc>
                <a:spcPct val="100000"/>
              </a:lnSpc>
              <a:spcBef>
                <a:spcPts val="1250"/>
              </a:spcBef>
            </a:pPr>
            <a:r>
              <a:rPr sz="2200" b="1" i="1" spc="-15" dirty="0">
                <a:solidFill>
                  <a:srgbClr val="C00000"/>
                </a:solidFill>
                <a:latin typeface="Cambria"/>
                <a:cs typeface="Cambria"/>
              </a:rPr>
              <a:t>Father</a:t>
            </a:r>
            <a:r>
              <a:rPr sz="2200" b="1" i="1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b="1" i="1" spc="-5" dirty="0">
                <a:solidFill>
                  <a:srgbClr val="C00000"/>
                </a:solidFill>
                <a:latin typeface="Cambria"/>
                <a:cs typeface="Cambria"/>
              </a:rPr>
              <a:t>of</a:t>
            </a:r>
            <a:r>
              <a:rPr sz="2200" b="1" i="1" spc="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b="1" i="1" spc="-5" dirty="0">
                <a:solidFill>
                  <a:srgbClr val="C00000"/>
                </a:solidFill>
                <a:latin typeface="Cambria"/>
                <a:cs typeface="Cambria"/>
              </a:rPr>
              <a:t>C </a:t>
            </a:r>
            <a:r>
              <a:rPr sz="2200" b="1" i="1" spc="-15" dirty="0">
                <a:solidFill>
                  <a:srgbClr val="C00000"/>
                </a:solidFill>
                <a:latin typeface="Cambria"/>
                <a:cs typeface="Cambria"/>
              </a:rPr>
              <a:t>Programming</a:t>
            </a:r>
            <a:r>
              <a:rPr sz="2200" b="1" i="1" spc="1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b="1" i="1" spc="-5" dirty="0">
                <a:solidFill>
                  <a:srgbClr val="C00000"/>
                </a:solidFill>
                <a:latin typeface="Cambria"/>
                <a:cs typeface="Cambria"/>
              </a:rPr>
              <a:t>:</a:t>
            </a:r>
            <a:r>
              <a:rPr sz="2200" b="1" i="1" spc="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b="1" i="1" spc="-10" dirty="0">
                <a:solidFill>
                  <a:srgbClr val="C00000"/>
                </a:solidFill>
                <a:latin typeface="Cambria"/>
                <a:cs typeface="Cambria"/>
              </a:rPr>
              <a:t>Dennis</a:t>
            </a:r>
            <a:r>
              <a:rPr sz="2200" b="1" i="1" spc="1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b="1" i="1" spc="-10" dirty="0">
                <a:solidFill>
                  <a:srgbClr val="C00000"/>
                </a:solidFill>
                <a:latin typeface="Cambria"/>
                <a:cs typeface="Cambria"/>
              </a:rPr>
              <a:t>Ritchie</a:t>
            </a:r>
            <a:endParaRPr sz="2200">
              <a:latin typeface="Cambria"/>
              <a:cs typeface="Cambria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709587" y="2543365"/>
          <a:ext cx="7644130" cy="40131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82850"/>
                <a:gridCol w="5161280"/>
              </a:tblGrid>
              <a:tr h="445897"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2000" b="1" spc="-5" dirty="0">
                          <a:latin typeface="Cambria"/>
                          <a:cs typeface="Cambria"/>
                        </a:rPr>
                        <a:t>Born</a:t>
                      </a:r>
                      <a:r>
                        <a:rPr sz="2000" b="1" spc="-4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000" b="1" spc="-5" dirty="0">
                          <a:latin typeface="Cambria"/>
                          <a:cs typeface="Cambria"/>
                        </a:rPr>
                        <a:t>On</a:t>
                      </a:r>
                      <a:endParaRPr sz="2000">
                        <a:latin typeface="Cambria"/>
                        <a:cs typeface="Cambria"/>
                      </a:endParaRPr>
                    </a:p>
                  </a:txBody>
                  <a:tcPr marL="0" marR="0" marT="63500" marB="0">
                    <a:lnL w="9525">
                      <a:solidFill>
                        <a:srgbClr val="777777"/>
                      </a:solidFill>
                      <a:prstDash val="solid"/>
                    </a:lnL>
                    <a:lnR w="9525">
                      <a:solidFill>
                        <a:srgbClr val="777777"/>
                      </a:solidFill>
                      <a:prstDash val="solid"/>
                    </a:lnR>
                    <a:lnT w="9525">
                      <a:solidFill>
                        <a:srgbClr val="777777"/>
                      </a:solidFill>
                      <a:prstDash val="solid"/>
                    </a:lnT>
                    <a:lnB w="9525">
                      <a:solidFill>
                        <a:srgbClr val="77777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2000" spc="-5" dirty="0">
                          <a:latin typeface="Cambria"/>
                          <a:cs typeface="Cambria"/>
                        </a:rPr>
                        <a:t>September</a:t>
                      </a:r>
                      <a:r>
                        <a:rPr sz="2000" spc="-5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000" dirty="0">
                          <a:latin typeface="Cambria"/>
                          <a:cs typeface="Cambria"/>
                        </a:rPr>
                        <a:t>9</a:t>
                      </a:r>
                      <a:r>
                        <a:rPr sz="2000" spc="-2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000" spc="-5" dirty="0">
                          <a:latin typeface="Cambria"/>
                          <a:cs typeface="Cambria"/>
                        </a:rPr>
                        <a:t>1941</a:t>
                      </a:r>
                      <a:endParaRPr sz="2000">
                        <a:latin typeface="Cambria"/>
                        <a:cs typeface="Cambria"/>
                      </a:endParaRPr>
                    </a:p>
                  </a:txBody>
                  <a:tcPr marL="0" marR="0" marT="63500" marB="0">
                    <a:lnL w="9525">
                      <a:solidFill>
                        <a:srgbClr val="777777"/>
                      </a:solidFill>
                      <a:prstDash val="solid"/>
                    </a:lnL>
                    <a:lnR w="9525">
                      <a:solidFill>
                        <a:srgbClr val="777777"/>
                      </a:solidFill>
                      <a:prstDash val="solid"/>
                    </a:lnR>
                    <a:lnT w="9525">
                      <a:solidFill>
                        <a:srgbClr val="777777"/>
                      </a:solidFill>
                      <a:prstDash val="solid"/>
                    </a:lnT>
                    <a:lnB w="9525">
                      <a:solidFill>
                        <a:srgbClr val="777777"/>
                      </a:solidFill>
                      <a:prstDash val="solid"/>
                    </a:lnB>
                  </a:tcPr>
                </a:tc>
              </a:tr>
              <a:tr h="445897"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2000" b="1" spc="-5" dirty="0">
                          <a:latin typeface="Cambria"/>
                          <a:cs typeface="Cambria"/>
                        </a:rPr>
                        <a:t>Born</a:t>
                      </a:r>
                      <a:r>
                        <a:rPr sz="2000" b="1" spc="-4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000" b="1" spc="-5" dirty="0">
                          <a:latin typeface="Cambria"/>
                          <a:cs typeface="Cambria"/>
                        </a:rPr>
                        <a:t>in</a:t>
                      </a:r>
                      <a:endParaRPr sz="2000">
                        <a:latin typeface="Cambria"/>
                        <a:cs typeface="Cambria"/>
                      </a:endParaRPr>
                    </a:p>
                  </a:txBody>
                  <a:tcPr marL="0" marR="0" marT="63500" marB="0">
                    <a:lnL w="9525">
                      <a:solidFill>
                        <a:srgbClr val="777777"/>
                      </a:solidFill>
                      <a:prstDash val="solid"/>
                    </a:lnL>
                    <a:lnR w="9525">
                      <a:solidFill>
                        <a:srgbClr val="777777"/>
                      </a:solidFill>
                      <a:prstDash val="solid"/>
                    </a:lnR>
                    <a:lnT w="9525">
                      <a:solidFill>
                        <a:srgbClr val="777777"/>
                      </a:solidFill>
                      <a:prstDash val="solid"/>
                    </a:lnT>
                    <a:lnB w="9525">
                      <a:solidFill>
                        <a:srgbClr val="77777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2000" spc="-5" dirty="0">
                          <a:latin typeface="Cambria"/>
                          <a:cs typeface="Cambria"/>
                        </a:rPr>
                        <a:t>Bronxville</a:t>
                      </a:r>
                      <a:r>
                        <a:rPr sz="2000" spc="-5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000" dirty="0">
                          <a:latin typeface="Cambria"/>
                          <a:cs typeface="Cambria"/>
                        </a:rPr>
                        <a:t>–</a:t>
                      </a:r>
                      <a:r>
                        <a:rPr sz="2000" spc="-1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000" dirty="0">
                          <a:latin typeface="Cambria"/>
                          <a:cs typeface="Cambria"/>
                        </a:rPr>
                        <a:t>New</a:t>
                      </a:r>
                      <a:r>
                        <a:rPr sz="2000" spc="-1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000" spc="-50" dirty="0">
                          <a:latin typeface="Cambria"/>
                          <a:cs typeface="Cambria"/>
                        </a:rPr>
                        <a:t>York</a:t>
                      </a:r>
                      <a:endParaRPr sz="2000">
                        <a:latin typeface="Cambria"/>
                        <a:cs typeface="Cambria"/>
                      </a:endParaRPr>
                    </a:p>
                  </a:txBody>
                  <a:tcPr marL="0" marR="0" marT="63500" marB="0">
                    <a:lnL w="9525">
                      <a:solidFill>
                        <a:srgbClr val="777777"/>
                      </a:solidFill>
                      <a:prstDash val="solid"/>
                    </a:lnL>
                    <a:lnR w="9525">
                      <a:solidFill>
                        <a:srgbClr val="777777"/>
                      </a:solidFill>
                      <a:prstDash val="solid"/>
                    </a:lnR>
                    <a:lnT w="9525">
                      <a:solidFill>
                        <a:srgbClr val="777777"/>
                      </a:solidFill>
                      <a:prstDash val="solid"/>
                    </a:lnT>
                    <a:lnB w="9525">
                      <a:solidFill>
                        <a:srgbClr val="777777"/>
                      </a:solidFill>
                      <a:prstDash val="solid"/>
                    </a:lnB>
                  </a:tcPr>
                </a:tc>
              </a:tr>
              <a:tr h="445896"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2000" b="1" spc="-10" dirty="0">
                          <a:latin typeface="Cambria"/>
                          <a:cs typeface="Cambria"/>
                        </a:rPr>
                        <a:t>Full</a:t>
                      </a:r>
                      <a:r>
                        <a:rPr sz="2000" b="1" spc="-5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000" b="1" spc="-5" dirty="0">
                          <a:latin typeface="Cambria"/>
                          <a:cs typeface="Cambria"/>
                        </a:rPr>
                        <a:t>Name</a:t>
                      </a:r>
                      <a:endParaRPr sz="2000">
                        <a:latin typeface="Cambria"/>
                        <a:cs typeface="Cambria"/>
                      </a:endParaRPr>
                    </a:p>
                  </a:txBody>
                  <a:tcPr marL="0" marR="0" marT="64135" marB="0">
                    <a:lnL w="9525">
                      <a:solidFill>
                        <a:srgbClr val="777777"/>
                      </a:solidFill>
                      <a:prstDash val="solid"/>
                    </a:lnL>
                    <a:lnR w="9525">
                      <a:solidFill>
                        <a:srgbClr val="777777"/>
                      </a:solidFill>
                      <a:prstDash val="solid"/>
                    </a:lnR>
                    <a:lnT w="9525">
                      <a:solidFill>
                        <a:srgbClr val="777777"/>
                      </a:solidFill>
                      <a:prstDash val="solid"/>
                    </a:lnT>
                    <a:lnB w="9525">
                      <a:solidFill>
                        <a:srgbClr val="77777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2000" spc="-5" dirty="0">
                          <a:latin typeface="Cambria"/>
                          <a:cs typeface="Cambria"/>
                        </a:rPr>
                        <a:t>Dennis</a:t>
                      </a:r>
                      <a:r>
                        <a:rPr sz="2000" spc="-2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000" dirty="0">
                          <a:latin typeface="Cambria"/>
                          <a:cs typeface="Cambria"/>
                        </a:rPr>
                        <a:t>MacAlistair</a:t>
                      </a:r>
                      <a:r>
                        <a:rPr sz="2000" spc="-6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000" spc="-5" dirty="0">
                          <a:latin typeface="Cambria"/>
                          <a:cs typeface="Cambria"/>
                        </a:rPr>
                        <a:t>Ritchie</a:t>
                      </a:r>
                      <a:endParaRPr sz="2000">
                        <a:latin typeface="Cambria"/>
                        <a:cs typeface="Cambria"/>
                      </a:endParaRPr>
                    </a:p>
                  </a:txBody>
                  <a:tcPr marL="0" marR="0" marT="64135" marB="0">
                    <a:lnL w="9525">
                      <a:solidFill>
                        <a:srgbClr val="777777"/>
                      </a:solidFill>
                      <a:prstDash val="solid"/>
                    </a:lnL>
                    <a:lnR w="9525">
                      <a:solidFill>
                        <a:srgbClr val="777777"/>
                      </a:solidFill>
                      <a:prstDash val="solid"/>
                    </a:lnR>
                    <a:lnT w="9525">
                      <a:solidFill>
                        <a:srgbClr val="777777"/>
                      </a:solidFill>
                      <a:prstDash val="solid"/>
                    </a:lnT>
                    <a:lnB w="9525">
                      <a:solidFill>
                        <a:srgbClr val="777777"/>
                      </a:solidFill>
                      <a:prstDash val="solid"/>
                    </a:lnB>
                  </a:tcPr>
                </a:tc>
              </a:tr>
              <a:tr h="445897"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2000" b="1" spc="-5" dirty="0">
                          <a:latin typeface="Cambria"/>
                          <a:cs typeface="Cambria"/>
                        </a:rPr>
                        <a:t>Nickname</a:t>
                      </a:r>
                      <a:endParaRPr sz="2000">
                        <a:latin typeface="Cambria"/>
                        <a:cs typeface="Cambria"/>
                      </a:endParaRPr>
                    </a:p>
                  </a:txBody>
                  <a:tcPr marL="0" marR="0" marT="64135" marB="0">
                    <a:lnL w="9525">
                      <a:solidFill>
                        <a:srgbClr val="777777"/>
                      </a:solidFill>
                      <a:prstDash val="solid"/>
                    </a:lnL>
                    <a:lnR w="9525">
                      <a:solidFill>
                        <a:srgbClr val="777777"/>
                      </a:solidFill>
                      <a:prstDash val="solid"/>
                    </a:lnR>
                    <a:lnT w="9525">
                      <a:solidFill>
                        <a:srgbClr val="777777"/>
                      </a:solidFill>
                      <a:prstDash val="solid"/>
                    </a:lnT>
                    <a:lnB w="9525">
                      <a:solidFill>
                        <a:srgbClr val="77777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2000" spc="-5" dirty="0">
                          <a:latin typeface="Cambria"/>
                          <a:cs typeface="Cambria"/>
                        </a:rPr>
                        <a:t>DMR</a:t>
                      </a:r>
                      <a:endParaRPr sz="2000">
                        <a:latin typeface="Cambria"/>
                        <a:cs typeface="Cambria"/>
                      </a:endParaRPr>
                    </a:p>
                  </a:txBody>
                  <a:tcPr marL="0" marR="0" marT="64135" marB="0">
                    <a:lnL w="9525">
                      <a:solidFill>
                        <a:srgbClr val="777777"/>
                      </a:solidFill>
                      <a:prstDash val="solid"/>
                    </a:lnL>
                    <a:lnR w="9525">
                      <a:solidFill>
                        <a:srgbClr val="777777"/>
                      </a:solidFill>
                      <a:prstDash val="solid"/>
                    </a:lnR>
                    <a:lnT w="9525">
                      <a:solidFill>
                        <a:srgbClr val="777777"/>
                      </a:solidFill>
                      <a:prstDash val="solid"/>
                    </a:lnT>
                    <a:lnB w="9525">
                      <a:solidFill>
                        <a:srgbClr val="777777"/>
                      </a:solidFill>
                      <a:prstDash val="solid"/>
                    </a:lnB>
                  </a:tcPr>
                </a:tc>
              </a:tr>
              <a:tr h="445896"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2000" b="1" spc="-5" dirty="0">
                          <a:latin typeface="Cambria"/>
                          <a:cs typeface="Cambria"/>
                        </a:rPr>
                        <a:t>Nationality</a:t>
                      </a:r>
                      <a:endParaRPr sz="2000">
                        <a:latin typeface="Cambria"/>
                        <a:cs typeface="Cambria"/>
                      </a:endParaRPr>
                    </a:p>
                  </a:txBody>
                  <a:tcPr marL="0" marR="0" marT="64135" marB="0">
                    <a:lnL w="9525">
                      <a:solidFill>
                        <a:srgbClr val="777777"/>
                      </a:solidFill>
                      <a:prstDash val="solid"/>
                    </a:lnL>
                    <a:lnR w="9525">
                      <a:solidFill>
                        <a:srgbClr val="777777"/>
                      </a:solidFill>
                      <a:prstDash val="solid"/>
                    </a:lnR>
                    <a:lnT w="9525">
                      <a:solidFill>
                        <a:srgbClr val="777777"/>
                      </a:solidFill>
                      <a:prstDash val="solid"/>
                    </a:lnT>
                    <a:lnB w="9525">
                      <a:solidFill>
                        <a:srgbClr val="77777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2000" spc="-5" dirty="0">
                          <a:latin typeface="Cambria"/>
                          <a:cs typeface="Cambria"/>
                        </a:rPr>
                        <a:t>American</a:t>
                      </a:r>
                      <a:endParaRPr sz="2000">
                        <a:latin typeface="Cambria"/>
                        <a:cs typeface="Cambria"/>
                      </a:endParaRPr>
                    </a:p>
                  </a:txBody>
                  <a:tcPr marL="0" marR="0" marT="64135" marB="0">
                    <a:lnL w="9525">
                      <a:solidFill>
                        <a:srgbClr val="777777"/>
                      </a:solidFill>
                      <a:prstDash val="solid"/>
                    </a:lnL>
                    <a:lnR w="9525">
                      <a:solidFill>
                        <a:srgbClr val="777777"/>
                      </a:solidFill>
                      <a:prstDash val="solid"/>
                    </a:lnR>
                    <a:lnT w="9525">
                      <a:solidFill>
                        <a:srgbClr val="777777"/>
                      </a:solidFill>
                      <a:prstDash val="solid"/>
                    </a:lnT>
                    <a:lnB w="9525">
                      <a:solidFill>
                        <a:srgbClr val="777777"/>
                      </a:solidFill>
                      <a:prstDash val="solid"/>
                    </a:lnB>
                  </a:tcPr>
                </a:tc>
              </a:tr>
              <a:tr h="445897"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2000" b="1" spc="-10" dirty="0">
                          <a:latin typeface="Cambria"/>
                          <a:cs typeface="Cambria"/>
                        </a:rPr>
                        <a:t>Graduate</a:t>
                      </a:r>
                      <a:r>
                        <a:rPr sz="2000" b="1" spc="-3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000" b="1" spc="-20" dirty="0">
                          <a:latin typeface="Cambria"/>
                          <a:cs typeface="Cambria"/>
                        </a:rPr>
                        <a:t>From</a:t>
                      </a:r>
                      <a:endParaRPr sz="2000">
                        <a:latin typeface="Cambria"/>
                        <a:cs typeface="Cambria"/>
                      </a:endParaRPr>
                    </a:p>
                  </a:txBody>
                  <a:tcPr marL="0" marR="0" marT="64135" marB="0">
                    <a:lnL w="9525">
                      <a:solidFill>
                        <a:srgbClr val="777777"/>
                      </a:solidFill>
                      <a:prstDash val="solid"/>
                    </a:lnL>
                    <a:lnR w="9525">
                      <a:solidFill>
                        <a:srgbClr val="777777"/>
                      </a:solidFill>
                      <a:prstDash val="solid"/>
                    </a:lnR>
                    <a:lnT w="9525">
                      <a:solidFill>
                        <a:srgbClr val="777777"/>
                      </a:solidFill>
                      <a:prstDash val="solid"/>
                    </a:lnT>
                    <a:lnB w="9525">
                      <a:solidFill>
                        <a:srgbClr val="77777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2000" spc="-10" dirty="0">
                          <a:latin typeface="Cambria"/>
                          <a:cs typeface="Cambria"/>
                        </a:rPr>
                        <a:t>Harvard</a:t>
                      </a:r>
                      <a:r>
                        <a:rPr sz="2000" spc="-6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000" spc="-10" dirty="0">
                          <a:latin typeface="Cambria"/>
                          <a:cs typeface="Cambria"/>
                        </a:rPr>
                        <a:t>University</a:t>
                      </a:r>
                      <a:endParaRPr sz="2000">
                        <a:latin typeface="Cambria"/>
                        <a:cs typeface="Cambria"/>
                      </a:endParaRPr>
                    </a:p>
                  </a:txBody>
                  <a:tcPr marL="0" marR="0" marT="64135" marB="0">
                    <a:lnL w="9525">
                      <a:solidFill>
                        <a:srgbClr val="777777"/>
                      </a:solidFill>
                      <a:prstDash val="solid"/>
                    </a:lnL>
                    <a:lnR w="9525">
                      <a:solidFill>
                        <a:srgbClr val="777777"/>
                      </a:solidFill>
                      <a:prstDash val="solid"/>
                    </a:lnR>
                    <a:lnT w="9525">
                      <a:solidFill>
                        <a:srgbClr val="777777"/>
                      </a:solidFill>
                      <a:prstDash val="solid"/>
                    </a:lnT>
                    <a:lnB w="9525">
                      <a:solidFill>
                        <a:srgbClr val="777777"/>
                      </a:solidFill>
                      <a:prstDash val="solid"/>
                    </a:lnB>
                  </a:tcPr>
                </a:tc>
              </a:tr>
              <a:tr h="445947"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2000" b="1" spc="-10" dirty="0">
                          <a:latin typeface="Cambria"/>
                          <a:cs typeface="Cambria"/>
                        </a:rPr>
                        <a:t>Graduate</a:t>
                      </a:r>
                      <a:r>
                        <a:rPr sz="2000" b="1" spc="-3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000" b="1" spc="-5" dirty="0">
                          <a:latin typeface="Cambria"/>
                          <a:cs typeface="Cambria"/>
                        </a:rPr>
                        <a:t>In</a:t>
                      </a:r>
                      <a:endParaRPr sz="2000">
                        <a:latin typeface="Cambria"/>
                        <a:cs typeface="Cambria"/>
                      </a:endParaRPr>
                    </a:p>
                  </a:txBody>
                  <a:tcPr marL="0" marR="0" marT="64135" marB="0">
                    <a:lnL w="9525">
                      <a:solidFill>
                        <a:srgbClr val="777777"/>
                      </a:solidFill>
                      <a:prstDash val="solid"/>
                    </a:lnL>
                    <a:lnR w="9525">
                      <a:solidFill>
                        <a:srgbClr val="777777"/>
                      </a:solidFill>
                      <a:prstDash val="solid"/>
                    </a:lnR>
                    <a:lnT w="9525">
                      <a:solidFill>
                        <a:srgbClr val="777777"/>
                      </a:solidFill>
                      <a:prstDash val="solid"/>
                    </a:lnT>
                    <a:lnB w="9525">
                      <a:solidFill>
                        <a:srgbClr val="77777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2000" spc="-10" dirty="0">
                          <a:latin typeface="Cambria"/>
                          <a:cs typeface="Cambria"/>
                        </a:rPr>
                        <a:t>Physics </a:t>
                      </a:r>
                      <a:r>
                        <a:rPr sz="2000" spc="-5" dirty="0">
                          <a:latin typeface="Cambria"/>
                          <a:cs typeface="Cambria"/>
                        </a:rPr>
                        <a:t>and</a:t>
                      </a:r>
                      <a:r>
                        <a:rPr sz="2000" spc="-2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000" spc="-5" dirty="0">
                          <a:latin typeface="Cambria"/>
                          <a:cs typeface="Cambria"/>
                        </a:rPr>
                        <a:t>Applied</a:t>
                      </a:r>
                      <a:r>
                        <a:rPr sz="2000" spc="-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000" spc="-5" dirty="0">
                          <a:latin typeface="Cambria"/>
                          <a:cs typeface="Cambria"/>
                        </a:rPr>
                        <a:t>Mathematics</a:t>
                      </a:r>
                      <a:endParaRPr sz="2000">
                        <a:latin typeface="Cambria"/>
                        <a:cs typeface="Cambria"/>
                      </a:endParaRPr>
                    </a:p>
                  </a:txBody>
                  <a:tcPr marL="0" marR="0" marT="64135" marB="0">
                    <a:lnL w="9525">
                      <a:solidFill>
                        <a:srgbClr val="777777"/>
                      </a:solidFill>
                      <a:prstDash val="solid"/>
                    </a:lnL>
                    <a:lnR w="9525">
                      <a:solidFill>
                        <a:srgbClr val="777777"/>
                      </a:solidFill>
                      <a:prstDash val="solid"/>
                    </a:lnR>
                    <a:lnT w="9525">
                      <a:solidFill>
                        <a:srgbClr val="777777"/>
                      </a:solidFill>
                      <a:prstDash val="solid"/>
                    </a:lnT>
                    <a:lnB w="9525">
                      <a:solidFill>
                        <a:srgbClr val="777777"/>
                      </a:solidFill>
                      <a:prstDash val="solid"/>
                    </a:lnB>
                  </a:tcPr>
                </a:tc>
              </a:tr>
              <a:tr h="445909"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2000" b="1" spc="-20" dirty="0">
                          <a:latin typeface="Cambria"/>
                          <a:cs typeface="Cambria"/>
                        </a:rPr>
                        <a:t>Webpage</a:t>
                      </a:r>
                      <a:endParaRPr sz="2000">
                        <a:latin typeface="Cambria"/>
                        <a:cs typeface="Cambria"/>
                      </a:endParaRPr>
                    </a:p>
                  </a:txBody>
                  <a:tcPr marL="0" marR="0" marT="64135" marB="0">
                    <a:lnL w="9525">
                      <a:solidFill>
                        <a:srgbClr val="777777"/>
                      </a:solidFill>
                      <a:prstDash val="solid"/>
                    </a:lnL>
                    <a:lnR w="9525">
                      <a:solidFill>
                        <a:srgbClr val="777777"/>
                      </a:solidFill>
                      <a:prstDash val="solid"/>
                    </a:lnR>
                    <a:lnT w="9525">
                      <a:solidFill>
                        <a:srgbClr val="777777"/>
                      </a:solidFill>
                      <a:prstDash val="solid"/>
                    </a:lnT>
                    <a:lnB w="9525">
                      <a:solidFill>
                        <a:srgbClr val="77777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2000" u="heavy" spc="-5" dirty="0">
                          <a:solidFill>
                            <a:srgbClr val="CC9900"/>
                          </a:solidFill>
                          <a:uFill>
                            <a:solidFill>
                              <a:srgbClr val="CC9900"/>
                            </a:solidFill>
                          </a:uFill>
                          <a:latin typeface="Cambria"/>
                          <a:cs typeface="Cambria"/>
                          <a:hlinkClick r:id="rId3"/>
                        </a:rPr>
                        <a:t>http://cm.bell-labs.com/who/dmr/</a:t>
                      </a:r>
                      <a:endParaRPr sz="2000">
                        <a:latin typeface="Cambria"/>
                        <a:cs typeface="Cambria"/>
                      </a:endParaRPr>
                    </a:p>
                  </a:txBody>
                  <a:tcPr marL="0" marR="0" marT="64135" marB="0">
                    <a:lnL w="9525">
                      <a:solidFill>
                        <a:srgbClr val="777777"/>
                      </a:solidFill>
                      <a:prstDash val="solid"/>
                    </a:lnL>
                    <a:lnR w="9525">
                      <a:solidFill>
                        <a:srgbClr val="777777"/>
                      </a:solidFill>
                      <a:prstDash val="solid"/>
                    </a:lnR>
                    <a:lnT w="9525">
                      <a:solidFill>
                        <a:srgbClr val="777777"/>
                      </a:solidFill>
                      <a:prstDash val="solid"/>
                    </a:lnT>
                    <a:lnB w="9525">
                      <a:solidFill>
                        <a:srgbClr val="777777"/>
                      </a:solidFill>
                      <a:prstDash val="solid"/>
                    </a:lnB>
                  </a:tcPr>
                </a:tc>
              </a:tr>
              <a:tr h="445909"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2000" b="1" dirty="0">
                          <a:latin typeface="Cambria"/>
                          <a:cs typeface="Cambria"/>
                        </a:rPr>
                        <a:t>Dead</a:t>
                      </a:r>
                      <a:r>
                        <a:rPr sz="2000" b="1" spc="-5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000" b="1" spc="-5" dirty="0">
                          <a:latin typeface="Cambria"/>
                          <a:cs typeface="Cambria"/>
                        </a:rPr>
                        <a:t>On</a:t>
                      </a:r>
                      <a:endParaRPr sz="2000">
                        <a:latin typeface="Cambria"/>
                        <a:cs typeface="Cambria"/>
                      </a:endParaRPr>
                    </a:p>
                  </a:txBody>
                  <a:tcPr marL="0" marR="0" marT="64769" marB="0">
                    <a:lnL w="9525">
                      <a:solidFill>
                        <a:srgbClr val="777777"/>
                      </a:solidFill>
                      <a:prstDash val="solid"/>
                    </a:lnL>
                    <a:lnR w="9525">
                      <a:solidFill>
                        <a:srgbClr val="777777"/>
                      </a:solidFill>
                      <a:prstDash val="solid"/>
                    </a:lnR>
                    <a:lnT w="9525">
                      <a:solidFill>
                        <a:srgbClr val="777777"/>
                      </a:solidFill>
                      <a:prstDash val="solid"/>
                    </a:lnT>
                    <a:lnB w="9525">
                      <a:solidFill>
                        <a:srgbClr val="77777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2000" spc="-5" dirty="0">
                          <a:latin typeface="Cambria"/>
                          <a:cs typeface="Cambria"/>
                        </a:rPr>
                        <a:t>October</a:t>
                      </a:r>
                      <a:r>
                        <a:rPr sz="2000" spc="-3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000" spc="-5" dirty="0">
                          <a:latin typeface="Cambria"/>
                          <a:cs typeface="Cambria"/>
                        </a:rPr>
                        <a:t>12</a:t>
                      </a:r>
                      <a:r>
                        <a:rPr sz="2000" spc="-1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000" spc="-10" dirty="0">
                          <a:latin typeface="Cambria"/>
                          <a:cs typeface="Cambria"/>
                        </a:rPr>
                        <a:t>2011</a:t>
                      </a:r>
                      <a:endParaRPr sz="2000">
                        <a:latin typeface="Cambria"/>
                        <a:cs typeface="Cambria"/>
                      </a:endParaRPr>
                    </a:p>
                  </a:txBody>
                  <a:tcPr marL="0" marR="0" marT="64769" marB="0">
                    <a:lnL w="9525">
                      <a:solidFill>
                        <a:srgbClr val="777777"/>
                      </a:solidFill>
                      <a:prstDash val="solid"/>
                    </a:lnL>
                    <a:lnR w="9525">
                      <a:solidFill>
                        <a:srgbClr val="777777"/>
                      </a:solidFill>
                      <a:prstDash val="solid"/>
                    </a:lnR>
                    <a:lnT w="9525">
                      <a:solidFill>
                        <a:srgbClr val="777777"/>
                      </a:solidFill>
                      <a:prstDash val="solid"/>
                    </a:lnT>
                    <a:lnB w="9525">
                      <a:solidFill>
                        <a:srgbClr val="777777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SRM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5326" y="188607"/>
            <a:ext cx="1040815" cy="106765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83540" y="549605"/>
            <a:ext cx="7350759" cy="14395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38860" algn="ctr">
              <a:lnSpc>
                <a:spcPct val="100000"/>
              </a:lnSpc>
              <a:spcBef>
                <a:spcPts val="105"/>
              </a:spcBef>
            </a:pPr>
            <a:r>
              <a:rPr sz="2600" b="1" spc="-5" dirty="0">
                <a:solidFill>
                  <a:srgbClr val="C00000"/>
                </a:solidFill>
                <a:latin typeface="Perpetua"/>
                <a:cs typeface="Perpetua"/>
              </a:rPr>
              <a:t>INS</a:t>
            </a:r>
            <a:r>
              <a:rPr sz="2600" b="1" spc="-15" dirty="0">
                <a:solidFill>
                  <a:srgbClr val="C00000"/>
                </a:solidFill>
                <a:latin typeface="Perpetua"/>
                <a:cs typeface="Perpetua"/>
              </a:rPr>
              <a:t>T</a:t>
            </a:r>
            <a:r>
              <a:rPr sz="2600" b="1" spc="-5" dirty="0">
                <a:solidFill>
                  <a:srgbClr val="C00000"/>
                </a:solidFill>
                <a:latin typeface="Perpetua"/>
                <a:cs typeface="Perpetua"/>
              </a:rPr>
              <a:t>IT</a:t>
            </a:r>
            <a:r>
              <a:rPr sz="2600" b="1" spc="-10" dirty="0">
                <a:solidFill>
                  <a:srgbClr val="C00000"/>
                </a:solidFill>
                <a:latin typeface="Perpetua"/>
                <a:cs typeface="Perpetua"/>
              </a:rPr>
              <a:t>U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TE</a:t>
            </a:r>
            <a:r>
              <a:rPr sz="2600" b="1" spc="-10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Perpetua"/>
                <a:cs typeface="Perpetua"/>
              </a:rPr>
              <a:t>O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F</a:t>
            </a:r>
            <a:r>
              <a:rPr sz="2600" b="1" spc="5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SCIENCE</a:t>
            </a:r>
            <a:r>
              <a:rPr sz="2600" b="1" spc="-140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AND</a:t>
            </a:r>
            <a:r>
              <a:rPr sz="2600" b="1" spc="-310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TECHNOLOG</a:t>
            </a:r>
            <a:r>
              <a:rPr sz="2600" b="1" spc="-285" dirty="0">
                <a:solidFill>
                  <a:srgbClr val="C00000"/>
                </a:solidFill>
                <a:latin typeface="Perpetua"/>
                <a:cs typeface="Perpetua"/>
              </a:rPr>
              <a:t>Y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,</a:t>
            </a:r>
            <a:endParaRPr sz="2600">
              <a:latin typeface="Perpetua"/>
              <a:cs typeface="Perpetua"/>
            </a:endParaRPr>
          </a:p>
          <a:p>
            <a:pPr marL="1039494" algn="ctr">
              <a:lnSpc>
                <a:spcPct val="100000"/>
              </a:lnSpc>
              <a:spcBef>
                <a:spcPts val="30"/>
              </a:spcBef>
            </a:pPr>
            <a:r>
              <a:rPr sz="2400" b="1" spc="-10" dirty="0">
                <a:solidFill>
                  <a:srgbClr val="C00000"/>
                </a:solidFill>
                <a:latin typeface="Perpetua"/>
                <a:cs typeface="Perpetua"/>
              </a:rPr>
              <a:t>CHENNAI.</a:t>
            </a:r>
            <a:endParaRPr sz="2400">
              <a:latin typeface="Perpetua"/>
              <a:cs typeface="Perpetua"/>
            </a:endParaRPr>
          </a:p>
          <a:p>
            <a:pPr marL="12700">
              <a:lnSpc>
                <a:spcPct val="100000"/>
              </a:lnSpc>
              <a:spcBef>
                <a:spcPts val="1735"/>
              </a:spcBef>
            </a:pPr>
            <a:r>
              <a:rPr sz="2800" b="1" spc="-5" dirty="0">
                <a:solidFill>
                  <a:srgbClr val="336600"/>
                </a:solidFill>
                <a:latin typeface="Cambria"/>
                <a:cs typeface="Cambria"/>
              </a:rPr>
              <a:t>1.</a:t>
            </a:r>
            <a:r>
              <a:rPr sz="2800" b="1" spc="-10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spc="-5" dirty="0">
                <a:solidFill>
                  <a:srgbClr val="336600"/>
                </a:solidFill>
                <a:latin typeface="Cambria"/>
                <a:cs typeface="Cambria"/>
              </a:rPr>
              <a:t>5</a:t>
            </a:r>
            <a:r>
              <a:rPr sz="2800" b="1" spc="-10" dirty="0">
                <a:solidFill>
                  <a:srgbClr val="336600"/>
                </a:solidFill>
                <a:latin typeface="Cambria"/>
                <a:cs typeface="Cambria"/>
              </a:rPr>
              <a:t> History</a:t>
            </a:r>
            <a:r>
              <a:rPr sz="2800" b="1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spc="-5" dirty="0">
                <a:solidFill>
                  <a:srgbClr val="336600"/>
                </a:solidFill>
                <a:latin typeface="Cambria"/>
                <a:cs typeface="Cambria"/>
              </a:rPr>
              <a:t>&amp; </a:t>
            </a:r>
            <a:r>
              <a:rPr sz="2800" b="1" spc="-20" dirty="0">
                <a:solidFill>
                  <a:srgbClr val="336600"/>
                </a:solidFill>
                <a:latin typeface="Cambria"/>
                <a:cs typeface="Cambria"/>
              </a:rPr>
              <a:t>Evolution</a:t>
            </a:r>
            <a:r>
              <a:rPr sz="2800" b="1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spc="-5" dirty="0">
                <a:solidFill>
                  <a:srgbClr val="336600"/>
                </a:solidFill>
                <a:latin typeface="Cambria"/>
                <a:cs typeface="Cambria"/>
              </a:rPr>
              <a:t>of</a:t>
            </a:r>
            <a:r>
              <a:rPr sz="2800" b="1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spc="-5" dirty="0">
                <a:solidFill>
                  <a:srgbClr val="336600"/>
                </a:solidFill>
                <a:latin typeface="Cambria"/>
                <a:cs typeface="Cambria"/>
              </a:rPr>
              <a:t>C</a:t>
            </a:r>
            <a:r>
              <a:rPr sz="2800" b="1" spc="-20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spc="-5" dirty="0">
                <a:solidFill>
                  <a:srgbClr val="336600"/>
                </a:solidFill>
                <a:latin typeface="Cambria"/>
                <a:cs typeface="Cambria"/>
              </a:rPr>
              <a:t>Cont…</a:t>
            </a:r>
            <a:endParaRPr sz="2800">
              <a:latin typeface="Cambria"/>
              <a:cs typeface="Cambri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22904" y="2209800"/>
            <a:ext cx="4620895" cy="39624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3289808" y="6258255"/>
            <a:ext cx="186943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solidFill>
                  <a:srgbClr val="C00000"/>
                </a:solidFill>
                <a:latin typeface="Times New Roman"/>
                <a:cs typeface="Times New Roman"/>
              </a:rPr>
              <a:t>Evolution</a:t>
            </a:r>
            <a:r>
              <a:rPr sz="2400" b="1" i="1" spc="-7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b="1" i="1" dirty="0">
                <a:solidFill>
                  <a:srgbClr val="C00000"/>
                </a:solidFill>
                <a:latin typeface="Times New Roman"/>
                <a:cs typeface="Times New Roman"/>
              </a:rPr>
              <a:t>of</a:t>
            </a:r>
            <a:r>
              <a:rPr sz="2400" b="1" i="1" spc="-4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b="1" i="1" spc="-5" dirty="0">
                <a:solidFill>
                  <a:srgbClr val="C00000"/>
                </a:solidFill>
                <a:latin typeface="Times New Roman"/>
                <a:cs typeface="Times New Roman"/>
              </a:rPr>
              <a:t>C</a:t>
            </a:r>
            <a:endParaRPr sz="2400">
              <a:latin typeface="Times New Roman"/>
              <a:cs typeface="Times New Roman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316355" y="2279650"/>
          <a:ext cx="1524000" cy="381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0"/>
              </a:tblGrid>
              <a:tr h="476250">
                <a:tc>
                  <a:txBody>
                    <a:bodyPr/>
                    <a:lstStyle/>
                    <a:p>
                      <a:pPr marR="474345" algn="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Perpetua"/>
                          <a:cs typeface="Perpetua"/>
                        </a:rPr>
                        <a:t>1960</a:t>
                      </a:r>
                      <a:endParaRPr sz="2400">
                        <a:latin typeface="Perpetua"/>
                        <a:cs typeface="Perpetua"/>
                      </a:endParaRPr>
                    </a:p>
                  </a:txBody>
                  <a:tcPr marL="0" marR="0" marT="38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marR="474345" algn="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400" b="1" dirty="0">
                          <a:latin typeface="Perpetua"/>
                          <a:cs typeface="Perpetua"/>
                        </a:rPr>
                        <a:t>1967</a:t>
                      </a:r>
                      <a:endParaRPr sz="2400">
                        <a:latin typeface="Perpetua"/>
                        <a:cs typeface="Perpetua"/>
                      </a:endParaRPr>
                    </a:p>
                  </a:txBody>
                  <a:tcPr marL="0" marR="0" marT="38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marR="474345" algn="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400" b="1" dirty="0">
                          <a:latin typeface="Perpetua"/>
                          <a:cs typeface="Perpetua"/>
                        </a:rPr>
                        <a:t>1970</a:t>
                      </a:r>
                      <a:endParaRPr sz="2400">
                        <a:latin typeface="Perpetua"/>
                        <a:cs typeface="Perpetua"/>
                      </a:endParaRPr>
                    </a:p>
                  </a:txBody>
                  <a:tcPr marL="0" marR="0" marT="38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marR="474345" algn="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400" b="1" dirty="0">
                          <a:solidFill>
                            <a:srgbClr val="C00000"/>
                          </a:solidFill>
                          <a:latin typeface="Perpetua"/>
                          <a:cs typeface="Perpetua"/>
                        </a:rPr>
                        <a:t>1972</a:t>
                      </a:r>
                      <a:endParaRPr sz="2400">
                        <a:latin typeface="Perpetua"/>
                        <a:cs typeface="Perpetua"/>
                      </a:endParaRPr>
                    </a:p>
                  </a:txBody>
                  <a:tcPr marL="0" marR="0" marT="38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marR="474345" algn="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400" b="1" dirty="0">
                          <a:latin typeface="Perpetua"/>
                          <a:cs typeface="Perpetua"/>
                        </a:rPr>
                        <a:t>1978</a:t>
                      </a:r>
                      <a:endParaRPr sz="2400">
                        <a:latin typeface="Perpetua"/>
                        <a:cs typeface="Perpetua"/>
                      </a:endParaRPr>
                    </a:p>
                  </a:txBody>
                  <a:tcPr marL="0" marR="0" marT="38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marR="474345" algn="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400" b="1" dirty="0">
                          <a:latin typeface="Perpetua"/>
                          <a:cs typeface="Perpetua"/>
                        </a:rPr>
                        <a:t>1989</a:t>
                      </a:r>
                      <a:endParaRPr sz="2400">
                        <a:latin typeface="Perpetua"/>
                        <a:cs typeface="Perpetua"/>
                      </a:endParaRPr>
                    </a:p>
                  </a:txBody>
                  <a:tcPr marL="0" marR="0" marT="38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marR="474345" algn="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400" b="1" dirty="0">
                          <a:latin typeface="Perpetua"/>
                          <a:cs typeface="Perpetua"/>
                        </a:rPr>
                        <a:t>1990</a:t>
                      </a:r>
                      <a:endParaRPr sz="2400">
                        <a:latin typeface="Perpetua"/>
                        <a:cs typeface="Perpetua"/>
                      </a:endParaRPr>
                    </a:p>
                  </a:txBody>
                  <a:tcPr marL="0" marR="0" marT="38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marR="474345" algn="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400" b="1" dirty="0">
                          <a:latin typeface="Perpetua"/>
                          <a:cs typeface="Perpetua"/>
                        </a:rPr>
                        <a:t>1999</a:t>
                      </a:r>
                      <a:endParaRPr sz="2400">
                        <a:latin typeface="Perpetua"/>
                        <a:cs typeface="Perpetua"/>
                      </a:endParaRPr>
                    </a:p>
                  </a:txBody>
                  <a:tcPr marL="0" marR="0" marT="38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SRM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5326" y="188607"/>
            <a:ext cx="1040815" cy="106765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83540" y="549605"/>
            <a:ext cx="8227695" cy="60248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2560" algn="ctr">
              <a:lnSpc>
                <a:spcPct val="100000"/>
              </a:lnSpc>
              <a:spcBef>
                <a:spcPts val="105"/>
              </a:spcBef>
            </a:pPr>
            <a:r>
              <a:rPr sz="2600" b="1" spc="-5" dirty="0">
                <a:solidFill>
                  <a:srgbClr val="C00000"/>
                </a:solidFill>
                <a:latin typeface="Perpetua"/>
                <a:cs typeface="Perpetua"/>
              </a:rPr>
              <a:t>INS</a:t>
            </a:r>
            <a:r>
              <a:rPr sz="2600" b="1" spc="-15" dirty="0">
                <a:solidFill>
                  <a:srgbClr val="C00000"/>
                </a:solidFill>
                <a:latin typeface="Perpetua"/>
                <a:cs typeface="Perpetua"/>
              </a:rPr>
              <a:t>T</a:t>
            </a:r>
            <a:r>
              <a:rPr sz="2600" b="1" spc="-5" dirty="0">
                <a:solidFill>
                  <a:srgbClr val="C00000"/>
                </a:solidFill>
                <a:latin typeface="Perpetua"/>
                <a:cs typeface="Perpetua"/>
              </a:rPr>
              <a:t>IT</a:t>
            </a:r>
            <a:r>
              <a:rPr sz="2600" b="1" spc="-10" dirty="0">
                <a:solidFill>
                  <a:srgbClr val="C00000"/>
                </a:solidFill>
                <a:latin typeface="Perpetua"/>
                <a:cs typeface="Perpetua"/>
              </a:rPr>
              <a:t>U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TE</a:t>
            </a:r>
            <a:r>
              <a:rPr sz="2600" b="1" spc="-10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Perpetua"/>
                <a:cs typeface="Perpetua"/>
              </a:rPr>
              <a:t>O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F</a:t>
            </a:r>
            <a:r>
              <a:rPr sz="2600" b="1" spc="5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SCIENCE</a:t>
            </a:r>
            <a:r>
              <a:rPr sz="2600" b="1" spc="-140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AND</a:t>
            </a:r>
            <a:r>
              <a:rPr sz="2600" b="1" spc="-310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TECHNOLOG</a:t>
            </a:r>
            <a:r>
              <a:rPr sz="2600" b="1" spc="-285" dirty="0">
                <a:solidFill>
                  <a:srgbClr val="C00000"/>
                </a:solidFill>
                <a:latin typeface="Perpetua"/>
                <a:cs typeface="Perpetua"/>
              </a:rPr>
              <a:t>Y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,</a:t>
            </a:r>
            <a:endParaRPr sz="2600">
              <a:latin typeface="Perpetua"/>
              <a:cs typeface="Perpetua"/>
            </a:endParaRPr>
          </a:p>
          <a:p>
            <a:pPr marL="163195" algn="ctr">
              <a:lnSpc>
                <a:spcPct val="100000"/>
              </a:lnSpc>
              <a:spcBef>
                <a:spcPts val="30"/>
              </a:spcBef>
            </a:pPr>
            <a:r>
              <a:rPr sz="2400" b="1" spc="-10" dirty="0">
                <a:solidFill>
                  <a:srgbClr val="C00000"/>
                </a:solidFill>
                <a:latin typeface="Perpetua"/>
                <a:cs typeface="Perpetua"/>
              </a:rPr>
              <a:t>CHENNAI.</a:t>
            </a:r>
            <a:endParaRPr sz="2400">
              <a:latin typeface="Perpetua"/>
              <a:cs typeface="Perpetua"/>
            </a:endParaRPr>
          </a:p>
          <a:p>
            <a:pPr marL="12700">
              <a:lnSpc>
                <a:spcPct val="100000"/>
              </a:lnSpc>
              <a:spcBef>
                <a:spcPts val="1420"/>
              </a:spcBef>
            </a:pPr>
            <a:r>
              <a:rPr sz="2800" b="1" spc="-5" dirty="0">
                <a:solidFill>
                  <a:srgbClr val="336600"/>
                </a:solidFill>
                <a:latin typeface="Cambria"/>
                <a:cs typeface="Cambria"/>
              </a:rPr>
              <a:t>1.</a:t>
            </a:r>
            <a:r>
              <a:rPr sz="2800" b="1" spc="-10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spc="-5" dirty="0">
                <a:solidFill>
                  <a:srgbClr val="336600"/>
                </a:solidFill>
                <a:latin typeface="Cambria"/>
                <a:cs typeface="Cambria"/>
              </a:rPr>
              <a:t>5</a:t>
            </a:r>
            <a:r>
              <a:rPr sz="2800" b="1" spc="5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spc="-10" dirty="0">
                <a:solidFill>
                  <a:srgbClr val="336600"/>
                </a:solidFill>
                <a:latin typeface="Cambria"/>
                <a:cs typeface="Cambria"/>
              </a:rPr>
              <a:t>History</a:t>
            </a:r>
            <a:r>
              <a:rPr sz="2800" b="1" spc="5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spc="-5" dirty="0">
                <a:solidFill>
                  <a:srgbClr val="336600"/>
                </a:solidFill>
                <a:latin typeface="Cambria"/>
                <a:cs typeface="Cambria"/>
              </a:rPr>
              <a:t>&amp; </a:t>
            </a:r>
            <a:r>
              <a:rPr sz="2800" b="1" spc="-25" dirty="0">
                <a:solidFill>
                  <a:srgbClr val="336600"/>
                </a:solidFill>
                <a:latin typeface="Cambria"/>
                <a:cs typeface="Cambria"/>
              </a:rPr>
              <a:t>Evolution</a:t>
            </a:r>
            <a:r>
              <a:rPr sz="2800" b="1" spc="5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spc="-5" dirty="0">
                <a:solidFill>
                  <a:srgbClr val="336600"/>
                </a:solidFill>
                <a:latin typeface="Cambria"/>
                <a:cs typeface="Cambria"/>
              </a:rPr>
              <a:t>of</a:t>
            </a:r>
            <a:r>
              <a:rPr sz="2800" b="1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spc="-5" dirty="0">
                <a:solidFill>
                  <a:srgbClr val="336600"/>
                </a:solidFill>
                <a:latin typeface="Cambria"/>
                <a:cs typeface="Cambria"/>
              </a:rPr>
              <a:t>C</a:t>
            </a:r>
            <a:r>
              <a:rPr sz="2800" b="1" spc="-15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spc="-5" dirty="0">
                <a:solidFill>
                  <a:srgbClr val="336600"/>
                </a:solidFill>
                <a:latin typeface="Cambria"/>
                <a:cs typeface="Cambria"/>
              </a:rPr>
              <a:t>Cont…</a:t>
            </a:r>
            <a:endParaRPr sz="2800">
              <a:latin typeface="Cambria"/>
              <a:cs typeface="Cambria"/>
            </a:endParaRPr>
          </a:p>
          <a:p>
            <a:pPr marL="325120" indent="-312420">
              <a:lnSpc>
                <a:spcPct val="100000"/>
              </a:lnSpc>
              <a:spcBef>
                <a:spcPts val="2095"/>
              </a:spcBef>
              <a:buClr>
                <a:srgbClr val="000000"/>
              </a:buClr>
              <a:buFont typeface="Wingdings"/>
              <a:buChar char=""/>
              <a:tabLst>
                <a:tab pos="325120" algn="l"/>
              </a:tabLst>
            </a:pPr>
            <a:r>
              <a:rPr sz="2200" b="1" i="1" spc="-15" dirty="0">
                <a:solidFill>
                  <a:srgbClr val="C00000"/>
                </a:solidFill>
                <a:latin typeface="Cambria"/>
                <a:cs typeface="Cambria"/>
              </a:rPr>
              <a:t>Why</a:t>
            </a:r>
            <a:r>
              <a:rPr sz="2200" b="1" i="1" spc="-1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b="1" i="1" spc="-5" dirty="0">
                <a:solidFill>
                  <a:srgbClr val="C00000"/>
                </a:solidFill>
                <a:latin typeface="Cambria"/>
                <a:cs typeface="Cambria"/>
              </a:rPr>
              <a:t>the</a:t>
            </a:r>
            <a:r>
              <a:rPr sz="2200" b="1" i="1" spc="1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b="1" i="1" spc="-5" dirty="0">
                <a:solidFill>
                  <a:srgbClr val="C00000"/>
                </a:solidFill>
                <a:latin typeface="Cambria"/>
                <a:cs typeface="Cambria"/>
              </a:rPr>
              <a:t>Name</a:t>
            </a:r>
            <a:r>
              <a:rPr sz="2200" b="1" i="1" spc="-1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b="1" i="1" spc="-5" dirty="0">
                <a:solidFill>
                  <a:srgbClr val="C00000"/>
                </a:solidFill>
                <a:latin typeface="Cambria"/>
                <a:cs typeface="Cambria"/>
              </a:rPr>
              <a:t>“C”</a:t>
            </a:r>
            <a:r>
              <a:rPr sz="2200" b="1" i="1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b="1" i="1" spc="-10" dirty="0">
                <a:solidFill>
                  <a:srgbClr val="C00000"/>
                </a:solidFill>
                <a:latin typeface="Cambria"/>
                <a:cs typeface="Cambria"/>
              </a:rPr>
              <a:t>was</a:t>
            </a:r>
            <a:r>
              <a:rPr sz="2200" b="1" i="1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b="1" i="1" spc="-10" dirty="0">
                <a:solidFill>
                  <a:srgbClr val="C00000"/>
                </a:solidFill>
                <a:latin typeface="Cambria"/>
                <a:cs typeface="Cambria"/>
              </a:rPr>
              <a:t>given</a:t>
            </a:r>
            <a:r>
              <a:rPr sz="2200" b="1" i="1" spc="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b="1" i="1" spc="-5" dirty="0">
                <a:solidFill>
                  <a:srgbClr val="C00000"/>
                </a:solidFill>
                <a:latin typeface="Cambria"/>
                <a:cs typeface="Cambria"/>
              </a:rPr>
              <a:t>?</a:t>
            </a:r>
            <a:endParaRPr sz="2200">
              <a:latin typeface="Cambria"/>
              <a:cs typeface="Cambria"/>
            </a:endParaRPr>
          </a:p>
          <a:p>
            <a:pPr marL="469900" marR="10795" lvl="1">
              <a:lnSpc>
                <a:spcPct val="150000"/>
              </a:lnSpc>
              <a:buFont typeface="Wingdings"/>
              <a:buChar char=""/>
              <a:tabLst>
                <a:tab pos="782955" algn="l"/>
              </a:tabLst>
            </a:pPr>
            <a:r>
              <a:rPr sz="2200" spc="-20" dirty="0">
                <a:latin typeface="Cambria"/>
                <a:cs typeface="Cambria"/>
              </a:rPr>
              <a:t>Many</a:t>
            </a:r>
            <a:r>
              <a:rPr sz="2200" spc="4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of</a:t>
            </a:r>
            <a:r>
              <a:rPr sz="2200" spc="5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C’s</a:t>
            </a:r>
            <a:r>
              <a:rPr sz="2200" spc="6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principles</a:t>
            </a:r>
            <a:r>
              <a:rPr sz="2200" spc="7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and</a:t>
            </a:r>
            <a:r>
              <a:rPr sz="2200" spc="50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ideas</a:t>
            </a:r>
            <a:r>
              <a:rPr sz="2200" spc="55" dirty="0">
                <a:latin typeface="Cambria"/>
                <a:cs typeface="Cambria"/>
              </a:rPr>
              <a:t> </a:t>
            </a:r>
            <a:r>
              <a:rPr sz="2200" spc="-20" dirty="0">
                <a:latin typeface="Cambria"/>
                <a:cs typeface="Cambria"/>
              </a:rPr>
              <a:t>were</a:t>
            </a:r>
            <a:r>
              <a:rPr sz="2200" spc="45" dirty="0"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derived</a:t>
            </a:r>
            <a:r>
              <a:rPr sz="2200" spc="5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from</a:t>
            </a:r>
            <a:r>
              <a:rPr sz="2200" spc="5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the</a:t>
            </a:r>
            <a:r>
              <a:rPr sz="2200" spc="6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earlier </a:t>
            </a:r>
            <a:r>
              <a:rPr sz="2200" spc="-47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language</a:t>
            </a:r>
            <a:r>
              <a:rPr sz="2200" spc="3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B</a:t>
            </a:r>
            <a:endParaRPr sz="2200">
              <a:latin typeface="Cambria"/>
              <a:cs typeface="Cambria"/>
            </a:endParaRPr>
          </a:p>
          <a:p>
            <a:pPr marL="781050" lvl="1" indent="-311785">
              <a:lnSpc>
                <a:spcPct val="100000"/>
              </a:lnSpc>
              <a:spcBef>
                <a:spcPts val="1325"/>
              </a:spcBef>
              <a:buFont typeface="Wingdings"/>
              <a:buChar char=""/>
              <a:tabLst>
                <a:tab pos="781685" algn="l"/>
              </a:tabLst>
            </a:pPr>
            <a:r>
              <a:rPr sz="2200" spc="-5" dirty="0">
                <a:latin typeface="Cambria"/>
                <a:cs typeface="Cambria"/>
              </a:rPr>
              <a:t>BCPL</a:t>
            </a:r>
            <a:r>
              <a:rPr sz="2200" spc="12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and</a:t>
            </a:r>
            <a:r>
              <a:rPr sz="2200" spc="120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CPL</a:t>
            </a:r>
            <a:r>
              <a:rPr sz="2200" spc="120" dirty="0"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are</a:t>
            </a:r>
            <a:r>
              <a:rPr sz="2200" spc="12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the</a:t>
            </a:r>
            <a:r>
              <a:rPr sz="2200" spc="12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earlier</a:t>
            </a:r>
            <a:r>
              <a:rPr sz="2200" spc="15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ancestors</a:t>
            </a:r>
            <a:r>
              <a:rPr sz="2200" spc="12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of</a:t>
            </a:r>
            <a:r>
              <a:rPr sz="2200" spc="12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B</a:t>
            </a:r>
            <a:r>
              <a:rPr sz="2200" spc="114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Language</a:t>
            </a:r>
            <a:r>
              <a:rPr sz="2200" spc="12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(CPL</a:t>
            </a:r>
            <a:r>
              <a:rPr sz="2200" spc="125" dirty="0">
                <a:latin typeface="Cambria"/>
                <a:cs typeface="Cambria"/>
              </a:rPr>
              <a:t> </a:t>
            </a:r>
            <a:r>
              <a:rPr sz="2200" spc="5" dirty="0">
                <a:latin typeface="Cambria"/>
                <a:cs typeface="Cambria"/>
              </a:rPr>
              <a:t>is</a:t>
            </a:r>
            <a:endParaRPr sz="2200">
              <a:latin typeface="Cambria"/>
              <a:cs typeface="Cambria"/>
            </a:endParaRPr>
          </a:p>
          <a:p>
            <a:pPr marL="469900">
              <a:lnSpc>
                <a:spcPct val="100000"/>
              </a:lnSpc>
              <a:spcBef>
                <a:spcPts val="1320"/>
              </a:spcBef>
            </a:pPr>
            <a:r>
              <a:rPr sz="2200" spc="-5" dirty="0">
                <a:latin typeface="Cambria"/>
                <a:cs typeface="Cambria"/>
              </a:rPr>
              <a:t>common</a:t>
            </a:r>
            <a:r>
              <a:rPr sz="2200" spc="-10" dirty="0"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Programming</a:t>
            </a:r>
            <a:r>
              <a:rPr sz="2200" spc="1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Language)</a:t>
            </a:r>
            <a:endParaRPr sz="2200">
              <a:latin typeface="Cambria"/>
              <a:cs typeface="Cambria"/>
            </a:endParaRPr>
          </a:p>
          <a:p>
            <a:pPr marL="781050" lvl="1" indent="-311785">
              <a:lnSpc>
                <a:spcPct val="100000"/>
              </a:lnSpc>
              <a:spcBef>
                <a:spcPts val="1320"/>
              </a:spcBef>
              <a:buFont typeface="Wingdings"/>
              <a:buChar char=""/>
              <a:tabLst>
                <a:tab pos="781685" algn="l"/>
              </a:tabLst>
            </a:pPr>
            <a:r>
              <a:rPr sz="2200" spc="-5" dirty="0">
                <a:latin typeface="Cambria"/>
                <a:cs typeface="Cambria"/>
              </a:rPr>
              <a:t>In</a:t>
            </a:r>
            <a:r>
              <a:rPr sz="2200" spc="11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1967,</a:t>
            </a:r>
            <a:r>
              <a:rPr sz="2200" spc="120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BCPL</a:t>
            </a:r>
            <a:r>
              <a:rPr sz="2200" spc="114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Language</a:t>
            </a:r>
            <a:r>
              <a:rPr sz="2200" spc="114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(</a:t>
            </a:r>
            <a:r>
              <a:rPr sz="2200" spc="12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Basic</a:t>
            </a:r>
            <a:r>
              <a:rPr sz="2200" spc="12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CPL</a:t>
            </a:r>
            <a:r>
              <a:rPr sz="2200" spc="12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)</a:t>
            </a:r>
            <a:r>
              <a:rPr sz="2200" spc="105" dirty="0">
                <a:latin typeface="Cambria"/>
                <a:cs typeface="Cambria"/>
              </a:rPr>
              <a:t> </a:t>
            </a:r>
            <a:r>
              <a:rPr sz="2200" spc="-20" dirty="0">
                <a:latin typeface="Cambria"/>
                <a:cs typeface="Cambria"/>
              </a:rPr>
              <a:t>was</a:t>
            </a:r>
            <a:r>
              <a:rPr sz="2200" spc="12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created</a:t>
            </a:r>
            <a:r>
              <a:rPr sz="2200" spc="12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as</a:t>
            </a:r>
            <a:r>
              <a:rPr sz="2200" spc="13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a</a:t>
            </a:r>
            <a:r>
              <a:rPr sz="2200" spc="114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scaled</a:t>
            </a:r>
            <a:endParaRPr sz="2200">
              <a:latin typeface="Cambria"/>
              <a:cs typeface="Cambria"/>
            </a:endParaRPr>
          </a:p>
          <a:p>
            <a:pPr marL="469900">
              <a:lnSpc>
                <a:spcPct val="100000"/>
              </a:lnSpc>
              <a:spcBef>
                <a:spcPts val="1320"/>
              </a:spcBef>
            </a:pPr>
            <a:r>
              <a:rPr sz="2200" spc="-10" dirty="0">
                <a:latin typeface="Cambria"/>
                <a:cs typeface="Cambria"/>
              </a:rPr>
              <a:t>down</a:t>
            </a:r>
            <a:r>
              <a:rPr sz="2200" spc="-2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version</a:t>
            </a:r>
            <a:r>
              <a:rPr sz="2200" spc="1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of</a:t>
            </a:r>
            <a:r>
              <a:rPr sz="2200" spc="-1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CPL</a:t>
            </a:r>
            <a:endParaRPr sz="2200">
              <a:latin typeface="Cambria"/>
              <a:cs typeface="Cambria"/>
            </a:endParaRPr>
          </a:p>
          <a:p>
            <a:pPr marL="469900" marR="7620" lvl="1">
              <a:lnSpc>
                <a:spcPct val="150000"/>
              </a:lnSpc>
              <a:buFont typeface="Wingdings"/>
              <a:buChar char=""/>
              <a:tabLst>
                <a:tab pos="781685" algn="l"/>
              </a:tabLst>
            </a:pPr>
            <a:r>
              <a:rPr sz="2200" spc="-5" dirty="0">
                <a:latin typeface="Cambria"/>
                <a:cs typeface="Cambria"/>
              </a:rPr>
              <a:t>As</a:t>
            </a:r>
            <a:r>
              <a:rPr sz="2200" spc="330" dirty="0"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many</a:t>
            </a:r>
            <a:r>
              <a:rPr sz="2200" spc="32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of</a:t>
            </a:r>
            <a:r>
              <a:rPr sz="2200" spc="33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the</a:t>
            </a:r>
            <a:r>
              <a:rPr sz="2200" spc="325" dirty="0">
                <a:latin typeface="Cambria"/>
                <a:cs typeface="Cambria"/>
              </a:rPr>
              <a:t> </a:t>
            </a:r>
            <a:r>
              <a:rPr sz="2200" b="1" spc="-10" dirty="0">
                <a:latin typeface="Cambria"/>
                <a:cs typeface="Cambria"/>
              </a:rPr>
              <a:t>features</a:t>
            </a:r>
            <a:r>
              <a:rPr sz="2200" b="1" spc="325" dirty="0">
                <a:latin typeface="Cambria"/>
                <a:cs typeface="Cambria"/>
              </a:rPr>
              <a:t> </a:t>
            </a:r>
            <a:r>
              <a:rPr sz="2200" b="1" spc="-25" dirty="0">
                <a:latin typeface="Cambria"/>
                <a:cs typeface="Cambria"/>
              </a:rPr>
              <a:t>were</a:t>
            </a:r>
            <a:r>
              <a:rPr sz="2200" b="1" spc="325" dirty="0">
                <a:latin typeface="Cambria"/>
                <a:cs typeface="Cambria"/>
              </a:rPr>
              <a:t> </a:t>
            </a:r>
            <a:r>
              <a:rPr sz="2200" b="1" spc="-20" dirty="0">
                <a:latin typeface="Cambria"/>
                <a:cs typeface="Cambria"/>
              </a:rPr>
              <a:t>derived</a:t>
            </a:r>
            <a:r>
              <a:rPr sz="2200" b="1" spc="310" dirty="0">
                <a:latin typeface="Cambria"/>
                <a:cs typeface="Cambria"/>
              </a:rPr>
              <a:t> </a:t>
            </a:r>
            <a:r>
              <a:rPr sz="2200" b="1" spc="-15" dirty="0">
                <a:latin typeface="Cambria"/>
                <a:cs typeface="Cambria"/>
              </a:rPr>
              <a:t>from</a:t>
            </a:r>
            <a:r>
              <a:rPr sz="2200" b="1" spc="330" dirty="0">
                <a:latin typeface="Cambria"/>
                <a:cs typeface="Cambria"/>
              </a:rPr>
              <a:t> </a:t>
            </a:r>
            <a:r>
              <a:rPr sz="2200" b="1" spc="-5" dirty="0">
                <a:latin typeface="Cambria"/>
                <a:cs typeface="Cambria"/>
              </a:rPr>
              <a:t>“B”</a:t>
            </a:r>
            <a:r>
              <a:rPr sz="2200" b="1" spc="330" dirty="0">
                <a:latin typeface="Cambria"/>
                <a:cs typeface="Cambria"/>
              </a:rPr>
              <a:t> </a:t>
            </a:r>
            <a:r>
              <a:rPr sz="2200" b="1" spc="-5" dirty="0">
                <a:latin typeface="Cambria"/>
                <a:cs typeface="Cambria"/>
              </a:rPr>
              <a:t>Language </a:t>
            </a:r>
            <a:r>
              <a:rPr sz="2200" b="1" spc="-470" dirty="0">
                <a:latin typeface="Cambria"/>
                <a:cs typeface="Cambria"/>
              </a:rPr>
              <a:t> </a:t>
            </a:r>
            <a:r>
              <a:rPr sz="2200" b="1" spc="-10" dirty="0">
                <a:latin typeface="Cambria"/>
                <a:cs typeface="Cambria"/>
              </a:rPr>
              <a:t>the</a:t>
            </a:r>
            <a:r>
              <a:rPr sz="2200" b="1" dirty="0">
                <a:latin typeface="Cambria"/>
                <a:cs typeface="Cambria"/>
              </a:rPr>
              <a:t> </a:t>
            </a:r>
            <a:r>
              <a:rPr sz="2200" b="1" spc="-15" dirty="0">
                <a:latin typeface="Cambria"/>
                <a:cs typeface="Cambria"/>
              </a:rPr>
              <a:t>new</a:t>
            </a:r>
            <a:r>
              <a:rPr sz="2200" b="1" spc="15" dirty="0">
                <a:latin typeface="Cambria"/>
                <a:cs typeface="Cambria"/>
              </a:rPr>
              <a:t> </a:t>
            </a:r>
            <a:r>
              <a:rPr sz="2200" b="1" spc="-5" dirty="0">
                <a:latin typeface="Cambria"/>
                <a:cs typeface="Cambria"/>
              </a:rPr>
              <a:t>language</a:t>
            </a:r>
            <a:r>
              <a:rPr sz="2200" b="1" spc="25" dirty="0">
                <a:latin typeface="Cambria"/>
                <a:cs typeface="Cambria"/>
              </a:rPr>
              <a:t> </a:t>
            </a:r>
            <a:r>
              <a:rPr sz="2200" b="1" spc="-20" dirty="0">
                <a:latin typeface="Cambria"/>
                <a:cs typeface="Cambria"/>
              </a:rPr>
              <a:t>was</a:t>
            </a:r>
            <a:r>
              <a:rPr sz="2200" b="1" spc="5" dirty="0">
                <a:latin typeface="Cambria"/>
                <a:cs typeface="Cambria"/>
              </a:rPr>
              <a:t> </a:t>
            </a:r>
            <a:r>
              <a:rPr sz="2200" b="1" spc="-5" dirty="0">
                <a:latin typeface="Cambria"/>
                <a:cs typeface="Cambria"/>
              </a:rPr>
              <a:t>named</a:t>
            </a:r>
            <a:r>
              <a:rPr sz="2200" b="1" spc="5" dirty="0">
                <a:latin typeface="Cambria"/>
                <a:cs typeface="Cambria"/>
              </a:rPr>
              <a:t> </a:t>
            </a:r>
            <a:r>
              <a:rPr sz="2200" b="1" spc="-5" dirty="0">
                <a:latin typeface="Cambria"/>
                <a:cs typeface="Cambria"/>
              </a:rPr>
              <a:t>as</a:t>
            </a:r>
            <a:r>
              <a:rPr sz="2200" b="1" spc="5" dirty="0">
                <a:latin typeface="Cambria"/>
                <a:cs typeface="Cambria"/>
              </a:rPr>
              <a:t> </a:t>
            </a:r>
            <a:r>
              <a:rPr sz="2200" b="1" spc="-5" dirty="0">
                <a:latin typeface="Cambria"/>
                <a:cs typeface="Cambria"/>
              </a:rPr>
              <a:t>“C”</a:t>
            </a:r>
            <a:r>
              <a:rPr sz="2200" spc="-5" dirty="0">
                <a:latin typeface="Cambria"/>
                <a:cs typeface="Cambria"/>
              </a:rPr>
              <a:t>.</a:t>
            </a:r>
            <a:endParaRPr sz="22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SRM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5326" y="188607"/>
            <a:ext cx="1040815" cy="106765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83540" y="549605"/>
            <a:ext cx="7350759" cy="55219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38860" algn="ctr">
              <a:lnSpc>
                <a:spcPct val="100000"/>
              </a:lnSpc>
              <a:spcBef>
                <a:spcPts val="105"/>
              </a:spcBef>
            </a:pPr>
            <a:r>
              <a:rPr sz="2600" b="1" spc="-5" dirty="0">
                <a:solidFill>
                  <a:srgbClr val="C00000"/>
                </a:solidFill>
                <a:latin typeface="Perpetua"/>
                <a:cs typeface="Perpetua"/>
              </a:rPr>
              <a:t>INS</a:t>
            </a:r>
            <a:r>
              <a:rPr sz="2600" b="1" spc="-15" dirty="0">
                <a:solidFill>
                  <a:srgbClr val="C00000"/>
                </a:solidFill>
                <a:latin typeface="Perpetua"/>
                <a:cs typeface="Perpetua"/>
              </a:rPr>
              <a:t>T</a:t>
            </a:r>
            <a:r>
              <a:rPr sz="2600" b="1" spc="-5" dirty="0">
                <a:solidFill>
                  <a:srgbClr val="C00000"/>
                </a:solidFill>
                <a:latin typeface="Perpetua"/>
                <a:cs typeface="Perpetua"/>
              </a:rPr>
              <a:t>IT</a:t>
            </a:r>
            <a:r>
              <a:rPr sz="2600" b="1" spc="-10" dirty="0">
                <a:solidFill>
                  <a:srgbClr val="C00000"/>
                </a:solidFill>
                <a:latin typeface="Perpetua"/>
                <a:cs typeface="Perpetua"/>
              </a:rPr>
              <a:t>U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TE</a:t>
            </a:r>
            <a:r>
              <a:rPr sz="2600" b="1" spc="-10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Perpetua"/>
                <a:cs typeface="Perpetua"/>
              </a:rPr>
              <a:t>O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F</a:t>
            </a:r>
            <a:r>
              <a:rPr sz="2600" b="1" spc="5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SCIENCE</a:t>
            </a:r>
            <a:r>
              <a:rPr sz="2600" b="1" spc="-140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AND</a:t>
            </a:r>
            <a:r>
              <a:rPr sz="2600" b="1" spc="-310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TECHNOLOG</a:t>
            </a:r>
            <a:r>
              <a:rPr sz="2600" b="1" spc="-285" dirty="0">
                <a:solidFill>
                  <a:srgbClr val="C00000"/>
                </a:solidFill>
                <a:latin typeface="Perpetua"/>
                <a:cs typeface="Perpetua"/>
              </a:rPr>
              <a:t>Y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,</a:t>
            </a:r>
            <a:endParaRPr sz="2600">
              <a:latin typeface="Perpetua"/>
              <a:cs typeface="Perpetua"/>
            </a:endParaRPr>
          </a:p>
          <a:p>
            <a:pPr marL="1039494" algn="ctr">
              <a:lnSpc>
                <a:spcPct val="100000"/>
              </a:lnSpc>
              <a:spcBef>
                <a:spcPts val="30"/>
              </a:spcBef>
            </a:pPr>
            <a:r>
              <a:rPr sz="2400" b="1" spc="-10" dirty="0">
                <a:solidFill>
                  <a:srgbClr val="C00000"/>
                </a:solidFill>
                <a:latin typeface="Perpetua"/>
                <a:cs typeface="Perpetua"/>
              </a:rPr>
              <a:t>CHENNAI.</a:t>
            </a:r>
            <a:endParaRPr sz="2400">
              <a:latin typeface="Perpetua"/>
              <a:cs typeface="Perpetua"/>
            </a:endParaRPr>
          </a:p>
          <a:p>
            <a:pPr marL="12700">
              <a:lnSpc>
                <a:spcPct val="100000"/>
              </a:lnSpc>
              <a:spcBef>
                <a:spcPts val="1420"/>
              </a:spcBef>
            </a:pPr>
            <a:r>
              <a:rPr sz="2800" b="1" spc="-5" dirty="0">
                <a:solidFill>
                  <a:srgbClr val="336600"/>
                </a:solidFill>
                <a:latin typeface="Cambria"/>
                <a:cs typeface="Cambria"/>
              </a:rPr>
              <a:t>1.</a:t>
            </a:r>
            <a:r>
              <a:rPr sz="2800" b="1" spc="-10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spc="-5" dirty="0">
                <a:solidFill>
                  <a:srgbClr val="336600"/>
                </a:solidFill>
                <a:latin typeface="Cambria"/>
                <a:cs typeface="Cambria"/>
              </a:rPr>
              <a:t>5</a:t>
            </a:r>
            <a:r>
              <a:rPr sz="2800" b="1" spc="5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spc="-10" dirty="0">
                <a:solidFill>
                  <a:srgbClr val="336600"/>
                </a:solidFill>
                <a:latin typeface="Cambria"/>
                <a:cs typeface="Cambria"/>
              </a:rPr>
              <a:t>History</a:t>
            </a:r>
            <a:r>
              <a:rPr sz="2800" b="1" spc="5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spc="-5" dirty="0">
                <a:solidFill>
                  <a:srgbClr val="336600"/>
                </a:solidFill>
                <a:latin typeface="Cambria"/>
                <a:cs typeface="Cambria"/>
              </a:rPr>
              <a:t>&amp; </a:t>
            </a:r>
            <a:r>
              <a:rPr sz="2800" b="1" spc="-25" dirty="0">
                <a:solidFill>
                  <a:srgbClr val="336600"/>
                </a:solidFill>
                <a:latin typeface="Cambria"/>
                <a:cs typeface="Cambria"/>
              </a:rPr>
              <a:t>Evolution</a:t>
            </a:r>
            <a:r>
              <a:rPr sz="2800" b="1" spc="5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spc="-5" dirty="0">
                <a:solidFill>
                  <a:srgbClr val="336600"/>
                </a:solidFill>
                <a:latin typeface="Cambria"/>
                <a:cs typeface="Cambria"/>
              </a:rPr>
              <a:t>of</a:t>
            </a:r>
            <a:r>
              <a:rPr sz="2800" b="1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spc="-5" dirty="0">
                <a:solidFill>
                  <a:srgbClr val="336600"/>
                </a:solidFill>
                <a:latin typeface="Cambria"/>
                <a:cs typeface="Cambria"/>
              </a:rPr>
              <a:t>C</a:t>
            </a:r>
            <a:r>
              <a:rPr sz="2800" b="1" spc="-15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spc="-5" dirty="0">
                <a:solidFill>
                  <a:srgbClr val="336600"/>
                </a:solidFill>
                <a:latin typeface="Cambria"/>
                <a:cs typeface="Cambria"/>
              </a:rPr>
              <a:t>Cont…</a:t>
            </a:r>
            <a:endParaRPr sz="2800">
              <a:latin typeface="Cambria"/>
              <a:cs typeface="Cambria"/>
            </a:endParaRPr>
          </a:p>
          <a:p>
            <a:pPr marL="325120" indent="-312420">
              <a:lnSpc>
                <a:spcPct val="100000"/>
              </a:lnSpc>
              <a:spcBef>
                <a:spcPts val="2095"/>
              </a:spcBef>
              <a:buClr>
                <a:srgbClr val="000000"/>
              </a:buClr>
              <a:buFont typeface="Wingdings"/>
              <a:buChar char=""/>
              <a:tabLst>
                <a:tab pos="325120" algn="l"/>
              </a:tabLst>
            </a:pPr>
            <a:r>
              <a:rPr sz="2200" b="1" spc="-10" dirty="0">
                <a:solidFill>
                  <a:srgbClr val="C00000"/>
                </a:solidFill>
                <a:latin typeface="Cambria"/>
                <a:cs typeface="Cambria"/>
              </a:rPr>
              <a:t>Characteristics</a:t>
            </a:r>
            <a:r>
              <a:rPr sz="2200" b="1" spc="-2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b="1" spc="-10" dirty="0">
                <a:solidFill>
                  <a:srgbClr val="C00000"/>
                </a:solidFill>
                <a:latin typeface="Cambria"/>
                <a:cs typeface="Cambria"/>
              </a:rPr>
              <a:t>of</a:t>
            </a:r>
            <a:r>
              <a:rPr sz="2200" b="1" spc="-2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b="1" spc="-5" dirty="0">
                <a:solidFill>
                  <a:srgbClr val="C00000"/>
                </a:solidFill>
                <a:latin typeface="Cambria"/>
                <a:cs typeface="Cambria"/>
              </a:rPr>
              <a:t>‘C’</a:t>
            </a:r>
            <a:endParaRPr sz="2200">
              <a:latin typeface="Cambria"/>
              <a:cs typeface="Cambria"/>
            </a:endParaRPr>
          </a:p>
          <a:p>
            <a:pPr marL="782320" lvl="1" indent="-313055">
              <a:lnSpc>
                <a:spcPct val="100000"/>
              </a:lnSpc>
              <a:spcBef>
                <a:spcPts val="1320"/>
              </a:spcBef>
              <a:buFont typeface="Wingdings"/>
              <a:buChar char=""/>
              <a:tabLst>
                <a:tab pos="782955" algn="l"/>
              </a:tabLst>
            </a:pPr>
            <a:r>
              <a:rPr sz="2200" spc="-10" dirty="0">
                <a:latin typeface="Cambria"/>
                <a:cs typeface="Cambria"/>
              </a:rPr>
              <a:t>Low</a:t>
            </a:r>
            <a:r>
              <a:rPr sz="2200" spc="-20" dirty="0">
                <a:latin typeface="Cambria"/>
                <a:cs typeface="Cambria"/>
              </a:rPr>
              <a:t> Level</a:t>
            </a:r>
            <a:r>
              <a:rPr sz="2200" spc="1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Language</a:t>
            </a:r>
            <a:r>
              <a:rPr sz="2200" spc="1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Support</a:t>
            </a:r>
            <a:endParaRPr sz="2200">
              <a:latin typeface="Cambria"/>
              <a:cs typeface="Cambria"/>
            </a:endParaRPr>
          </a:p>
          <a:p>
            <a:pPr marL="782320" lvl="1" indent="-313055">
              <a:lnSpc>
                <a:spcPct val="100000"/>
              </a:lnSpc>
              <a:spcBef>
                <a:spcPts val="1320"/>
              </a:spcBef>
              <a:buFont typeface="Wingdings"/>
              <a:buChar char=""/>
              <a:tabLst>
                <a:tab pos="782955" algn="l"/>
              </a:tabLst>
            </a:pPr>
            <a:r>
              <a:rPr sz="2200" spc="-10" dirty="0">
                <a:latin typeface="Cambria"/>
                <a:cs typeface="Cambria"/>
              </a:rPr>
              <a:t>Structured </a:t>
            </a:r>
            <a:r>
              <a:rPr sz="2200" spc="-15" dirty="0">
                <a:latin typeface="Cambria"/>
                <a:cs typeface="Cambria"/>
              </a:rPr>
              <a:t>Programming</a:t>
            </a:r>
            <a:endParaRPr sz="2200">
              <a:latin typeface="Cambria"/>
              <a:cs typeface="Cambria"/>
            </a:endParaRPr>
          </a:p>
          <a:p>
            <a:pPr marL="782320" lvl="1" indent="-313055">
              <a:lnSpc>
                <a:spcPct val="100000"/>
              </a:lnSpc>
              <a:spcBef>
                <a:spcPts val="1325"/>
              </a:spcBef>
              <a:buFont typeface="Wingdings"/>
              <a:buChar char=""/>
              <a:tabLst>
                <a:tab pos="782955" algn="l"/>
              </a:tabLst>
            </a:pPr>
            <a:r>
              <a:rPr sz="2200" spc="-20" dirty="0">
                <a:latin typeface="Cambria"/>
                <a:cs typeface="Cambria"/>
              </a:rPr>
              <a:t>Extensive</a:t>
            </a:r>
            <a:r>
              <a:rPr sz="2200" spc="2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use</a:t>
            </a:r>
            <a:r>
              <a:rPr sz="2200" spc="-2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of</a:t>
            </a:r>
            <a:r>
              <a:rPr sz="2200" spc="-10" dirty="0">
                <a:latin typeface="Cambria"/>
                <a:cs typeface="Cambria"/>
              </a:rPr>
              <a:t> Functions</a:t>
            </a:r>
            <a:endParaRPr sz="2200">
              <a:latin typeface="Cambria"/>
              <a:cs typeface="Cambria"/>
            </a:endParaRPr>
          </a:p>
          <a:p>
            <a:pPr marL="782320" lvl="1" indent="-313055">
              <a:lnSpc>
                <a:spcPct val="100000"/>
              </a:lnSpc>
              <a:spcBef>
                <a:spcPts val="1320"/>
              </a:spcBef>
              <a:buFont typeface="Wingdings"/>
              <a:buChar char=""/>
              <a:tabLst>
                <a:tab pos="782955" algn="l"/>
              </a:tabLst>
            </a:pPr>
            <a:r>
              <a:rPr sz="2200" spc="-5" dirty="0">
                <a:latin typeface="Cambria"/>
                <a:cs typeface="Cambria"/>
              </a:rPr>
              <a:t>Efficient</a:t>
            </a:r>
            <a:r>
              <a:rPr sz="220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use</a:t>
            </a:r>
            <a:r>
              <a:rPr sz="220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of</a:t>
            </a:r>
            <a:r>
              <a:rPr sz="2200" spc="-1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Pointers</a:t>
            </a:r>
            <a:endParaRPr sz="2200">
              <a:latin typeface="Cambria"/>
              <a:cs typeface="Cambria"/>
            </a:endParaRPr>
          </a:p>
          <a:p>
            <a:pPr marL="782320" lvl="1" indent="-313055">
              <a:lnSpc>
                <a:spcPct val="100000"/>
              </a:lnSpc>
              <a:spcBef>
                <a:spcPts val="1320"/>
              </a:spcBef>
              <a:buFont typeface="Wingdings"/>
              <a:buChar char=""/>
              <a:tabLst>
                <a:tab pos="782955" algn="l"/>
              </a:tabLst>
            </a:pPr>
            <a:r>
              <a:rPr sz="2200" spc="-5" dirty="0">
                <a:latin typeface="Cambria"/>
                <a:cs typeface="Cambria"/>
              </a:rPr>
              <a:t>Compactness</a:t>
            </a:r>
            <a:endParaRPr sz="2200">
              <a:latin typeface="Cambria"/>
              <a:cs typeface="Cambria"/>
            </a:endParaRPr>
          </a:p>
          <a:p>
            <a:pPr marL="782320" lvl="1" indent="-313055">
              <a:lnSpc>
                <a:spcPct val="100000"/>
              </a:lnSpc>
              <a:spcBef>
                <a:spcPts val="1320"/>
              </a:spcBef>
              <a:buFont typeface="Wingdings"/>
              <a:buChar char=""/>
              <a:tabLst>
                <a:tab pos="782955" algn="l"/>
              </a:tabLst>
            </a:pPr>
            <a:r>
              <a:rPr sz="2200" spc="-15" dirty="0">
                <a:latin typeface="Cambria"/>
                <a:cs typeface="Cambria"/>
              </a:rPr>
              <a:t>Program</a:t>
            </a:r>
            <a:r>
              <a:rPr sz="2200" spc="-10" dirty="0">
                <a:latin typeface="Cambria"/>
                <a:cs typeface="Cambria"/>
              </a:rPr>
              <a:t> Portability</a:t>
            </a:r>
            <a:endParaRPr sz="2200">
              <a:latin typeface="Cambria"/>
              <a:cs typeface="Cambria"/>
            </a:endParaRPr>
          </a:p>
          <a:p>
            <a:pPr marL="782320" lvl="1" indent="-313055">
              <a:lnSpc>
                <a:spcPct val="100000"/>
              </a:lnSpc>
              <a:spcBef>
                <a:spcPts val="1320"/>
              </a:spcBef>
              <a:buFont typeface="Wingdings"/>
              <a:buChar char=""/>
              <a:tabLst>
                <a:tab pos="782955" algn="l"/>
              </a:tabLst>
            </a:pPr>
            <a:r>
              <a:rPr sz="2200" spc="-5" dirty="0">
                <a:latin typeface="Cambria"/>
                <a:cs typeface="Cambria"/>
              </a:rPr>
              <a:t>Loose</a:t>
            </a:r>
            <a:r>
              <a:rPr sz="2200" spc="-25" dirty="0"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Typing</a:t>
            </a:r>
            <a:endParaRPr sz="22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SRM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5326" y="188607"/>
            <a:ext cx="1040815" cy="106765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83540" y="549605"/>
            <a:ext cx="7350759" cy="55219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38860" algn="ctr">
              <a:lnSpc>
                <a:spcPct val="100000"/>
              </a:lnSpc>
              <a:spcBef>
                <a:spcPts val="105"/>
              </a:spcBef>
            </a:pPr>
            <a:r>
              <a:rPr sz="2600" b="1" spc="-5" dirty="0">
                <a:solidFill>
                  <a:srgbClr val="C00000"/>
                </a:solidFill>
                <a:latin typeface="Perpetua"/>
                <a:cs typeface="Perpetua"/>
              </a:rPr>
              <a:t>INS</a:t>
            </a:r>
            <a:r>
              <a:rPr sz="2600" b="1" spc="-15" dirty="0">
                <a:solidFill>
                  <a:srgbClr val="C00000"/>
                </a:solidFill>
                <a:latin typeface="Perpetua"/>
                <a:cs typeface="Perpetua"/>
              </a:rPr>
              <a:t>T</a:t>
            </a:r>
            <a:r>
              <a:rPr sz="2600" b="1" spc="-5" dirty="0">
                <a:solidFill>
                  <a:srgbClr val="C00000"/>
                </a:solidFill>
                <a:latin typeface="Perpetua"/>
                <a:cs typeface="Perpetua"/>
              </a:rPr>
              <a:t>IT</a:t>
            </a:r>
            <a:r>
              <a:rPr sz="2600" b="1" spc="-10" dirty="0">
                <a:solidFill>
                  <a:srgbClr val="C00000"/>
                </a:solidFill>
                <a:latin typeface="Perpetua"/>
                <a:cs typeface="Perpetua"/>
              </a:rPr>
              <a:t>U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TE</a:t>
            </a:r>
            <a:r>
              <a:rPr sz="2600" b="1" spc="-10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Perpetua"/>
                <a:cs typeface="Perpetua"/>
              </a:rPr>
              <a:t>O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F</a:t>
            </a:r>
            <a:r>
              <a:rPr sz="2600" b="1" spc="5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SCIENCE</a:t>
            </a:r>
            <a:r>
              <a:rPr sz="2600" b="1" spc="-140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AND</a:t>
            </a:r>
            <a:r>
              <a:rPr sz="2600" b="1" spc="-310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TECHNOLOG</a:t>
            </a:r>
            <a:r>
              <a:rPr sz="2600" b="1" spc="-285" dirty="0">
                <a:solidFill>
                  <a:srgbClr val="C00000"/>
                </a:solidFill>
                <a:latin typeface="Perpetua"/>
                <a:cs typeface="Perpetua"/>
              </a:rPr>
              <a:t>Y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,</a:t>
            </a:r>
            <a:endParaRPr sz="2600">
              <a:latin typeface="Perpetua"/>
              <a:cs typeface="Perpetua"/>
            </a:endParaRPr>
          </a:p>
          <a:p>
            <a:pPr marL="1039494" algn="ctr">
              <a:lnSpc>
                <a:spcPct val="100000"/>
              </a:lnSpc>
              <a:spcBef>
                <a:spcPts val="30"/>
              </a:spcBef>
            </a:pPr>
            <a:r>
              <a:rPr sz="2400" b="1" spc="-10" dirty="0">
                <a:solidFill>
                  <a:srgbClr val="C00000"/>
                </a:solidFill>
                <a:latin typeface="Perpetua"/>
                <a:cs typeface="Perpetua"/>
              </a:rPr>
              <a:t>CHENNAI.</a:t>
            </a:r>
            <a:endParaRPr sz="2400">
              <a:latin typeface="Perpetua"/>
              <a:cs typeface="Perpetua"/>
            </a:endParaRPr>
          </a:p>
          <a:p>
            <a:pPr marL="12700">
              <a:lnSpc>
                <a:spcPct val="100000"/>
              </a:lnSpc>
              <a:spcBef>
                <a:spcPts val="1420"/>
              </a:spcBef>
            </a:pPr>
            <a:r>
              <a:rPr sz="2800" b="1" spc="-5" dirty="0">
                <a:solidFill>
                  <a:srgbClr val="336600"/>
                </a:solidFill>
                <a:latin typeface="Cambria"/>
                <a:cs typeface="Cambria"/>
              </a:rPr>
              <a:t>1.</a:t>
            </a:r>
            <a:r>
              <a:rPr sz="2800" b="1" spc="-10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spc="-5" dirty="0">
                <a:solidFill>
                  <a:srgbClr val="336600"/>
                </a:solidFill>
                <a:latin typeface="Cambria"/>
                <a:cs typeface="Cambria"/>
              </a:rPr>
              <a:t>5</a:t>
            </a:r>
            <a:r>
              <a:rPr sz="2800" b="1" spc="5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spc="-10" dirty="0">
                <a:solidFill>
                  <a:srgbClr val="336600"/>
                </a:solidFill>
                <a:latin typeface="Cambria"/>
                <a:cs typeface="Cambria"/>
              </a:rPr>
              <a:t>History</a:t>
            </a:r>
            <a:r>
              <a:rPr sz="2800" b="1" spc="5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spc="-5" dirty="0">
                <a:solidFill>
                  <a:srgbClr val="336600"/>
                </a:solidFill>
                <a:latin typeface="Cambria"/>
                <a:cs typeface="Cambria"/>
              </a:rPr>
              <a:t>&amp; </a:t>
            </a:r>
            <a:r>
              <a:rPr sz="2800" b="1" spc="-25" dirty="0">
                <a:solidFill>
                  <a:srgbClr val="336600"/>
                </a:solidFill>
                <a:latin typeface="Cambria"/>
                <a:cs typeface="Cambria"/>
              </a:rPr>
              <a:t>Evolution</a:t>
            </a:r>
            <a:r>
              <a:rPr sz="2800" b="1" spc="5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spc="-5" dirty="0">
                <a:solidFill>
                  <a:srgbClr val="336600"/>
                </a:solidFill>
                <a:latin typeface="Cambria"/>
                <a:cs typeface="Cambria"/>
              </a:rPr>
              <a:t>of</a:t>
            </a:r>
            <a:r>
              <a:rPr sz="2800" b="1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spc="-5" dirty="0">
                <a:solidFill>
                  <a:srgbClr val="336600"/>
                </a:solidFill>
                <a:latin typeface="Cambria"/>
                <a:cs typeface="Cambria"/>
              </a:rPr>
              <a:t>C</a:t>
            </a:r>
            <a:r>
              <a:rPr sz="2800" b="1" spc="-15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spc="-5" dirty="0">
                <a:solidFill>
                  <a:srgbClr val="336600"/>
                </a:solidFill>
                <a:latin typeface="Cambria"/>
                <a:cs typeface="Cambria"/>
              </a:rPr>
              <a:t>Cont…</a:t>
            </a:r>
            <a:endParaRPr sz="2800">
              <a:latin typeface="Cambria"/>
              <a:cs typeface="Cambria"/>
            </a:endParaRPr>
          </a:p>
          <a:p>
            <a:pPr marL="325120" indent="-312420">
              <a:lnSpc>
                <a:spcPct val="100000"/>
              </a:lnSpc>
              <a:spcBef>
                <a:spcPts val="2095"/>
              </a:spcBef>
              <a:buClr>
                <a:srgbClr val="000000"/>
              </a:buClr>
              <a:buFont typeface="Wingdings"/>
              <a:buChar char=""/>
              <a:tabLst>
                <a:tab pos="325120" algn="l"/>
              </a:tabLst>
            </a:pPr>
            <a:r>
              <a:rPr sz="2200" b="1" spc="-20" dirty="0">
                <a:solidFill>
                  <a:srgbClr val="C00000"/>
                </a:solidFill>
                <a:latin typeface="Cambria"/>
                <a:cs typeface="Cambria"/>
              </a:rPr>
              <a:t>Advantages </a:t>
            </a:r>
            <a:r>
              <a:rPr sz="2200" b="1" spc="-5" dirty="0">
                <a:solidFill>
                  <a:srgbClr val="C00000"/>
                </a:solidFill>
                <a:latin typeface="Cambria"/>
                <a:cs typeface="Cambria"/>
              </a:rPr>
              <a:t>of</a:t>
            </a:r>
            <a:r>
              <a:rPr sz="2200" b="1" spc="-3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b="1" spc="-5" dirty="0">
                <a:solidFill>
                  <a:srgbClr val="C00000"/>
                </a:solidFill>
                <a:latin typeface="Cambria"/>
                <a:cs typeface="Cambria"/>
              </a:rPr>
              <a:t>C</a:t>
            </a:r>
            <a:endParaRPr sz="2200">
              <a:latin typeface="Cambria"/>
              <a:cs typeface="Cambria"/>
            </a:endParaRPr>
          </a:p>
          <a:p>
            <a:pPr marL="782320" lvl="1" indent="-313055">
              <a:lnSpc>
                <a:spcPct val="100000"/>
              </a:lnSpc>
              <a:spcBef>
                <a:spcPts val="1320"/>
              </a:spcBef>
              <a:buFont typeface="Wingdings"/>
              <a:buChar char=""/>
              <a:tabLst>
                <a:tab pos="782955" algn="l"/>
              </a:tabLst>
            </a:pPr>
            <a:r>
              <a:rPr sz="2200" spc="-5" dirty="0">
                <a:latin typeface="Cambria"/>
                <a:cs typeface="Cambria"/>
              </a:rPr>
              <a:t>Compiler</a:t>
            </a:r>
            <a:r>
              <a:rPr sz="2200" spc="-10" dirty="0">
                <a:latin typeface="Cambria"/>
                <a:cs typeface="Cambria"/>
              </a:rPr>
              <a:t> based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Language</a:t>
            </a:r>
            <a:endParaRPr sz="2200">
              <a:latin typeface="Cambria"/>
              <a:cs typeface="Cambria"/>
            </a:endParaRPr>
          </a:p>
          <a:p>
            <a:pPr marL="782320" lvl="1" indent="-313055">
              <a:lnSpc>
                <a:spcPct val="100000"/>
              </a:lnSpc>
              <a:spcBef>
                <a:spcPts val="1320"/>
              </a:spcBef>
              <a:buFont typeface="Wingdings"/>
              <a:buChar char=""/>
              <a:tabLst>
                <a:tab pos="782955" algn="l"/>
              </a:tabLst>
            </a:pPr>
            <a:r>
              <a:rPr sz="2200" spc="-15" dirty="0">
                <a:latin typeface="Cambria"/>
                <a:cs typeface="Cambria"/>
              </a:rPr>
              <a:t>Programming</a:t>
            </a:r>
            <a:r>
              <a:rPr sz="2200" spc="1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–</a:t>
            </a:r>
            <a:r>
              <a:rPr sz="2200" spc="-10" dirty="0">
                <a:latin typeface="Cambria"/>
                <a:cs typeface="Cambria"/>
              </a:rPr>
              <a:t> Easy</a:t>
            </a:r>
            <a:r>
              <a:rPr sz="220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&amp; </a:t>
            </a:r>
            <a:r>
              <a:rPr sz="2200" spc="-25" dirty="0">
                <a:latin typeface="Cambria"/>
                <a:cs typeface="Cambria"/>
              </a:rPr>
              <a:t>Fast</a:t>
            </a:r>
            <a:endParaRPr sz="2200">
              <a:latin typeface="Cambria"/>
              <a:cs typeface="Cambria"/>
            </a:endParaRPr>
          </a:p>
          <a:p>
            <a:pPr marL="782320" lvl="1" indent="-313055">
              <a:lnSpc>
                <a:spcPct val="100000"/>
              </a:lnSpc>
              <a:spcBef>
                <a:spcPts val="1325"/>
              </a:spcBef>
              <a:buFont typeface="Wingdings"/>
              <a:buChar char=""/>
              <a:tabLst>
                <a:tab pos="782955" algn="l"/>
              </a:tabLst>
            </a:pPr>
            <a:r>
              <a:rPr sz="2200" spc="-15" dirty="0">
                <a:latin typeface="Cambria"/>
                <a:cs typeface="Cambria"/>
              </a:rPr>
              <a:t>Powerful </a:t>
            </a:r>
            <a:r>
              <a:rPr sz="2200" spc="-10" dirty="0">
                <a:latin typeface="Cambria"/>
                <a:cs typeface="Cambria"/>
              </a:rPr>
              <a:t>and</a:t>
            </a:r>
            <a:r>
              <a:rPr sz="2200" spc="1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Efficient</a:t>
            </a:r>
            <a:endParaRPr sz="2200">
              <a:latin typeface="Cambria"/>
              <a:cs typeface="Cambria"/>
            </a:endParaRPr>
          </a:p>
          <a:p>
            <a:pPr marL="782320" lvl="1" indent="-313055">
              <a:lnSpc>
                <a:spcPct val="100000"/>
              </a:lnSpc>
              <a:spcBef>
                <a:spcPts val="1320"/>
              </a:spcBef>
              <a:buFont typeface="Wingdings"/>
              <a:buChar char=""/>
              <a:tabLst>
                <a:tab pos="782955" algn="l"/>
              </a:tabLst>
            </a:pPr>
            <a:r>
              <a:rPr sz="2200" spc="-10" dirty="0">
                <a:latin typeface="Cambria"/>
                <a:cs typeface="Cambria"/>
              </a:rPr>
              <a:t>Portable</a:t>
            </a:r>
            <a:endParaRPr sz="2200">
              <a:latin typeface="Cambria"/>
              <a:cs typeface="Cambria"/>
            </a:endParaRPr>
          </a:p>
          <a:p>
            <a:pPr marL="782320" lvl="1" indent="-313055">
              <a:lnSpc>
                <a:spcPct val="100000"/>
              </a:lnSpc>
              <a:spcBef>
                <a:spcPts val="1320"/>
              </a:spcBef>
              <a:buFont typeface="Wingdings"/>
              <a:buChar char=""/>
              <a:tabLst>
                <a:tab pos="782955" algn="l"/>
              </a:tabLst>
            </a:pPr>
            <a:r>
              <a:rPr sz="2200" spc="-5" dirty="0">
                <a:latin typeface="Cambria"/>
                <a:cs typeface="Cambria"/>
              </a:rPr>
              <a:t>Supports</a:t>
            </a:r>
            <a:r>
              <a:rPr sz="2200" spc="-2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Graphics</a:t>
            </a:r>
            <a:endParaRPr sz="2200">
              <a:latin typeface="Cambria"/>
              <a:cs typeface="Cambria"/>
            </a:endParaRPr>
          </a:p>
          <a:p>
            <a:pPr marL="782320" lvl="1" indent="-313055">
              <a:lnSpc>
                <a:spcPct val="100000"/>
              </a:lnSpc>
              <a:spcBef>
                <a:spcPts val="1320"/>
              </a:spcBef>
              <a:buFont typeface="Wingdings"/>
              <a:buChar char=""/>
              <a:tabLst>
                <a:tab pos="782955" algn="l"/>
              </a:tabLst>
            </a:pPr>
            <a:r>
              <a:rPr sz="2200" spc="-10" dirty="0">
                <a:latin typeface="Cambria"/>
                <a:cs typeface="Cambria"/>
              </a:rPr>
              <a:t>Supports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large</a:t>
            </a:r>
            <a:r>
              <a:rPr sz="2200" spc="1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number</a:t>
            </a:r>
            <a:r>
              <a:rPr sz="2200" spc="1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of</a:t>
            </a:r>
            <a:r>
              <a:rPr sz="2200" dirty="0"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Operators</a:t>
            </a:r>
            <a:endParaRPr sz="2200">
              <a:latin typeface="Cambria"/>
              <a:cs typeface="Cambria"/>
            </a:endParaRPr>
          </a:p>
          <a:p>
            <a:pPr marL="782320" lvl="1" indent="-313055">
              <a:lnSpc>
                <a:spcPct val="100000"/>
              </a:lnSpc>
              <a:spcBef>
                <a:spcPts val="1320"/>
              </a:spcBef>
              <a:buFont typeface="Wingdings"/>
              <a:buChar char=""/>
              <a:tabLst>
                <a:tab pos="782955" algn="l"/>
              </a:tabLst>
            </a:pPr>
            <a:r>
              <a:rPr sz="2200" spc="-5" dirty="0">
                <a:latin typeface="Cambria"/>
                <a:cs typeface="Cambria"/>
              </a:rPr>
              <a:t>Used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to</a:t>
            </a:r>
            <a:r>
              <a:rPr sz="220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Implement</a:t>
            </a:r>
            <a:r>
              <a:rPr sz="2200" spc="4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Datastructures</a:t>
            </a:r>
            <a:endParaRPr sz="22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SRM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5326" y="188607"/>
            <a:ext cx="1040815" cy="106765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83540" y="549605"/>
            <a:ext cx="7350759" cy="351027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38860" algn="ctr">
              <a:lnSpc>
                <a:spcPct val="100000"/>
              </a:lnSpc>
              <a:spcBef>
                <a:spcPts val="105"/>
              </a:spcBef>
            </a:pPr>
            <a:r>
              <a:rPr sz="2600" b="1" spc="-5" dirty="0">
                <a:solidFill>
                  <a:srgbClr val="C00000"/>
                </a:solidFill>
                <a:latin typeface="Perpetua"/>
                <a:cs typeface="Perpetua"/>
              </a:rPr>
              <a:t>INS</a:t>
            </a:r>
            <a:r>
              <a:rPr sz="2600" b="1" spc="-15" dirty="0">
                <a:solidFill>
                  <a:srgbClr val="C00000"/>
                </a:solidFill>
                <a:latin typeface="Perpetua"/>
                <a:cs typeface="Perpetua"/>
              </a:rPr>
              <a:t>T</a:t>
            </a:r>
            <a:r>
              <a:rPr sz="2600" b="1" spc="-5" dirty="0">
                <a:solidFill>
                  <a:srgbClr val="C00000"/>
                </a:solidFill>
                <a:latin typeface="Perpetua"/>
                <a:cs typeface="Perpetua"/>
              </a:rPr>
              <a:t>IT</a:t>
            </a:r>
            <a:r>
              <a:rPr sz="2600" b="1" spc="-10" dirty="0">
                <a:solidFill>
                  <a:srgbClr val="C00000"/>
                </a:solidFill>
                <a:latin typeface="Perpetua"/>
                <a:cs typeface="Perpetua"/>
              </a:rPr>
              <a:t>U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TE</a:t>
            </a:r>
            <a:r>
              <a:rPr sz="2600" b="1" spc="-10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Perpetua"/>
                <a:cs typeface="Perpetua"/>
              </a:rPr>
              <a:t>O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F</a:t>
            </a:r>
            <a:r>
              <a:rPr sz="2600" b="1" spc="5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SCIENCE</a:t>
            </a:r>
            <a:r>
              <a:rPr sz="2600" b="1" spc="-140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AND</a:t>
            </a:r>
            <a:r>
              <a:rPr sz="2600" b="1" spc="-310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TECHNOLOG</a:t>
            </a:r>
            <a:r>
              <a:rPr sz="2600" b="1" spc="-285" dirty="0">
                <a:solidFill>
                  <a:srgbClr val="C00000"/>
                </a:solidFill>
                <a:latin typeface="Perpetua"/>
                <a:cs typeface="Perpetua"/>
              </a:rPr>
              <a:t>Y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,</a:t>
            </a:r>
            <a:endParaRPr sz="2600">
              <a:latin typeface="Perpetua"/>
              <a:cs typeface="Perpetua"/>
            </a:endParaRPr>
          </a:p>
          <a:p>
            <a:pPr marL="1039494" algn="ctr">
              <a:lnSpc>
                <a:spcPct val="100000"/>
              </a:lnSpc>
              <a:spcBef>
                <a:spcPts val="30"/>
              </a:spcBef>
            </a:pPr>
            <a:r>
              <a:rPr sz="2400" b="1" spc="-10" dirty="0">
                <a:solidFill>
                  <a:srgbClr val="C00000"/>
                </a:solidFill>
                <a:latin typeface="Perpetua"/>
                <a:cs typeface="Perpetua"/>
              </a:rPr>
              <a:t>CHENNAI.</a:t>
            </a:r>
            <a:endParaRPr sz="2400">
              <a:latin typeface="Perpetua"/>
              <a:cs typeface="Perpetua"/>
            </a:endParaRPr>
          </a:p>
          <a:p>
            <a:pPr marL="12700">
              <a:lnSpc>
                <a:spcPct val="100000"/>
              </a:lnSpc>
              <a:spcBef>
                <a:spcPts val="1420"/>
              </a:spcBef>
            </a:pPr>
            <a:r>
              <a:rPr sz="2800" b="1" spc="-5" dirty="0">
                <a:solidFill>
                  <a:srgbClr val="336600"/>
                </a:solidFill>
                <a:latin typeface="Cambria"/>
                <a:cs typeface="Cambria"/>
              </a:rPr>
              <a:t>1.</a:t>
            </a:r>
            <a:r>
              <a:rPr sz="2800" b="1" spc="-10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spc="-5" dirty="0">
                <a:solidFill>
                  <a:srgbClr val="336600"/>
                </a:solidFill>
                <a:latin typeface="Cambria"/>
                <a:cs typeface="Cambria"/>
              </a:rPr>
              <a:t>5</a:t>
            </a:r>
            <a:r>
              <a:rPr sz="2800" b="1" spc="5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spc="-10" dirty="0">
                <a:solidFill>
                  <a:srgbClr val="336600"/>
                </a:solidFill>
                <a:latin typeface="Cambria"/>
                <a:cs typeface="Cambria"/>
              </a:rPr>
              <a:t>History</a:t>
            </a:r>
            <a:r>
              <a:rPr sz="2800" b="1" spc="5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spc="-5" dirty="0">
                <a:solidFill>
                  <a:srgbClr val="336600"/>
                </a:solidFill>
                <a:latin typeface="Cambria"/>
                <a:cs typeface="Cambria"/>
              </a:rPr>
              <a:t>&amp; </a:t>
            </a:r>
            <a:r>
              <a:rPr sz="2800" b="1" spc="-25" dirty="0">
                <a:solidFill>
                  <a:srgbClr val="336600"/>
                </a:solidFill>
                <a:latin typeface="Cambria"/>
                <a:cs typeface="Cambria"/>
              </a:rPr>
              <a:t>Evolution</a:t>
            </a:r>
            <a:r>
              <a:rPr sz="2800" b="1" spc="5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spc="-5" dirty="0">
                <a:solidFill>
                  <a:srgbClr val="336600"/>
                </a:solidFill>
                <a:latin typeface="Cambria"/>
                <a:cs typeface="Cambria"/>
              </a:rPr>
              <a:t>of</a:t>
            </a:r>
            <a:r>
              <a:rPr sz="2800" b="1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spc="-5" dirty="0">
                <a:solidFill>
                  <a:srgbClr val="336600"/>
                </a:solidFill>
                <a:latin typeface="Cambria"/>
                <a:cs typeface="Cambria"/>
              </a:rPr>
              <a:t>C</a:t>
            </a:r>
            <a:r>
              <a:rPr sz="2800" b="1" spc="-15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spc="-5" dirty="0">
                <a:solidFill>
                  <a:srgbClr val="336600"/>
                </a:solidFill>
                <a:latin typeface="Cambria"/>
                <a:cs typeface="Cambria"/>
              </a:rPr>
              <a:t>Cont…</a:t>
            </a:r>
            <a:endParaRPr sz="2800">
              <a:latin typeface="Cambria"/>
              <a:cs typeface="Cambria"/>
            </a:endParaRPr>
          </a:p>
          <a:p>
            <a:pPr marL="325120" indent="-312420">
              <a:lnSpc>
                <a:spcPct val="100000"/>
              </a:lnSpc>
              <a:spcBef>
                <a:spcPts val="2095"/>
              </a:spcBef>
              <a:buClr>
                <a:srgbClr val="000000"/>
              </a:buClr>
              <a:buFont typeface="Wingdings"/>
              <a:buChar char=""/>
              <a:tabLst>
                <a:tab pos="325120" algn="l"/>
              </a:tabLst>
            </a:pPr>
            <a:r>
              <a:rPr sz="2200" b="1" spc="-15" dirty="0">
                <a:solidFill>
                  <a:srgbClr val="C00000"/>
                </a:solidFill>
                <a:latin typeface="Cambria"/>
                <a:cs typeface="Cambria"/>
              </a:rPr>
              <a:t>Disadvantages</a:t>
            </a:r>
            <a:r>
              <a:rPr sz="2200" b="1" spc="-2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b="1" spc="-5" dirty="0">
                <a:solidFill>
                  <a:srgbClr val="C00000"/>
                </a:solidFill>
                <a:latin typeface="Cambria"/>
                <a:cs typeface="Cambria"/>
              </a:rPr>
              <a:t>of</a:t>
            </a:r>
            <a:r>
              <a:rPr sz="2200" b="1" spc="-1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b="1" spc="-5" dirty="0">
                <a:solidFill>
                  <a:srgbClr val="C00000"/>
                </a:solidFill>
                <a:latin typeface="Cambria"/>
                <a:cs typeface="Cambria"/>
              </a:rPr>
              <a:t>C</a:t>
            </a:r>
            <a:endParaRPr sz="2200">
              <a:latin typeface="Cambria"/>
              <a:cs typeface="Cambria"/>
            </a:endParaRPr>
          </a:p>
          <a:p>
            <a:pPr marL="782320" lvl="1" indent="-313055">
              <a:lnSpc>
                <a:spcPct val="100000"/>
              </a:lnSpc>
              <a:spcBef>
                <a:spcPts val="1320"/>
              </a:spcBef>
              <a:buFont typeface="Wingdings"/>
              <a:buChar char=""/>
              <a:tabLst>
                <a:tab pos="782955" algn="l"/>
              </a:tabLst>
            </a:pPr>
            <a:r>
              <a:rPr sz="2200" spc="-5" dirty="0">
                <a:latin typeface="Cambria"/>
                <a:cs typeface="Cambria"/>
              </a:rPr>
              <a:t>Not</a:t>
            </a:r>
            <a:r>
              <a:rPr sz="220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a</a:t>
            </a:r>
            <a:r>
              <a:rPr sz="2200" spc="-15" dirty="0">
                <a:latin typeface="Cambria"/>
                <a:cs typeface="Cambria"/>
              </a:rPr>
              <a:t> strongly</a:t>
            </a:r>
            <a:r>
              <a:rPr sz="2200" spc="1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typed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Language</a:t>
            </a:r>
            <a:endParaRPr sz="2200">
              <a:latin typeface="Cambria"/>
              <a:cs typeface="Cambria"/>
            </a:endParaRPr>
          </a:p>
          <a:p>
            <a:pPr marL="782320" lvl="1" indent="-313055">
              <a:lnSpc>
                <a:spcPct val="100000"/>
              </a:lnSpc>
              <a:spcBef>
                <a:spcPts val="1320"/>
              </a:spcBef>
              <a:buFont typeface="Wingdings"/>
              <a:buChar char=""/>
              <a:tabLst>
                <a:tab pos="782955" algn="l"/>
              </a:tabLst>
            </a:pPr>
            <a:r>
              <a:rPr sz="2200" spc="-5" dirty="0">
                <a:latin typeface="Cambria"/>
                <a:cs typeface="Cambria"/>
              </a:rPr>
              <a:t>Use</a:t>
            </a:r>
            <a:r>
              <a:rPr sz="2200" spc="-1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of </a:t>
            </a:r>
            <a:r>
              <a:rPr sz="2200" spc="-10" dirty="0">
                <a:latin typeface="Cambria"/>
                <a:cs typeface="Cambria"/>
              </a:rPr>
              <a:t>Same</a:t>
            </a:r>
            <a:r>
              <a:rPr sz="2200" spc="10" dirty="0"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operator</a:t>
            </a:r>
            <a:r>
              <a:rPr sz="2200" spc="15" dirty="0"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for</a:t>
            </a:r>
            <a:r>
              <a:rPr sz="220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multiple</a:t>
            </a:r>
            <a:r>
              <a:rPr sz="2200" spc="1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purposes</a:t>
            </a:r>
            <a:endParaRPr sz="2200">
              <a:latin typeface="Cambria"/>
              <a:cs typeface="Cambria"/>
            </a:endParaRPr>
          </a:p>
          <a:p>
            <a:pPr marL="782320" lvl="1" indent="-313055">
              <a:lnSpc>
                <a:spcPct val="100000"/>
              </a:lnSpc>
              <a:spcBef>
                <a:spcPts val="1325"/>
              </a:spcBef>
              <a:buFont typeface="Wingdings"/>
              <a:buChar char=""/>
              <a:tabLst>
                <a:tab pos="782955" algn="l"/>
              </a:tabLst>
            </a:pPr>
            <a:r>
              <a:rPr sz="2200" spc="-5" dirty="0">
                <a:latin typeface="Cambria"/>
                <a:cs typeface="Cambria"/>
              </a:rPr>
              <a:t>Not</a:t>
            </a:r>
            <a:r>
              <a:rPr sz="2200" spc="-1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Object</a:t>
            </a:r>
            <a:r>
              <a:rPr sz="2200" spc="-10" dirty="0">
                <a:latin typeface="Cambria"/>
                <a:cs typeface="Cambria"/>
              </a:rPr>
              <a:t> Oriented</a:t>
            </a:r>
            <a:endParaRPr sz="22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SRM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5326" y="188607"/>
            <a:ext cx="1040815" cy="106765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83540" y="549605"/>
            <a:ext cx="7350759" cy="25038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38860" algn="ctr">
              <a:lnSpc>
                <a:spcPct val="100000"/>
              </a:lnSpc>
              <a:spcBef>
                <a:spcPts val="105"/>
              </a:spcBef>
            </a:pPr>
            <a:r>
              <a:rPr sz="2600" b="1" spc="-5" dirty="0">
                <a:solidFill>
                  <a:srgbClr val="C00000"/>
                </a:solidFill>
                <a:latin typeface="Perpetua"/>
                <a:cs typeface="Perpetua"/>
              </a:rPr>
              <a:t>INS</a:t>
            </a:r>
            <a:r>
              <a:rPr sz="2600" b="1" spc="-15" dirty="0">
                <a:solidFill>
                  <a:srgbClr val="C00000"/>
                </a:solidFill>
                <a:latin typeface="Perpetua"/>
                <a:cs typeface="Perpetua"/>
              </a:rPr>
              <a:t>T</a:t>
            </a:r>
            <a:r>
              <a:rPr sz="2600" b="1" spc="-5" dirty="0">
                <a:solidFill>
                  <a:srgbClr val="C00000"/>
                </a:solidFill>
                <a:latin typeface="Perpetua"/>
                <a:cs typeface="Perpetua"/>
              </a:rPr>
              <a:t>IT</a:t>
            </a:r>
            <a:r>
              <a:rPr sz="2600" b="1" spc="-10" dirty="0">
                <a:solidFill>
                  <a:srgbClr val="C00000"/>
                </a:solidFill>
                <a:latin typeface="Perpetua"/>
                <a:cs typeface="Perpetua"/>
              </a:rPr>
              <a:t>U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TE</a:t>
            </a:r>
            <a:r>
              <a:rPr sz="2600" b="1" spc="-10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Perpetua"/>
                <a:cs typeface="Perpetua"/>
              </a:rPr>
              <a:t>O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F</a:t>
            </a:r>
            <a:r>
              <a:rPr sz="2600" b="1" spc="5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SCIENCE</a:t>
            </a:r>
            <a:r>
              <a:rPr sz="2600" b="1" spc="-140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AND</a:t>
            </a:r>
            <a:r>
              <a:rPr sz="2600" b="1" spc="-310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TECHNOLOG</a:t>
            </a:r>
            <a:r>
              <a:rPr sz="2600" b="1" spc="-285" dirty="0">
                <a:solidFill>
                  <a:srgbClr val="C00000"/>
                </a:solidFill>
                <a:latin typeface="Perpetua"/>
                <a:cs typeface="Perpetua"/>
              </a:rPr>
              <a:t>Y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,</a:t>
            </a:r>
            <a:endParaRPr sz="2600">
              <a:latin typeface="Perpetua"/>
              <a:cs typeface="Perpetua"/>
            </a:endParaRPr>
          </a:p>
          <a:p>
            <a:pPr marL="1039494" algn="ctr">
              <a:lnSpc>
                <a:spcPct val="100000"/>
              </a:lnSpc>
              <a:spcBef>
                <a:spcPts val="30"/>
              </a:spcBef>
            </a:pPr>
            <a:r>
              <a:rPr sz="2400" b="1" spc="-10" dirty="0">
                <a:solidFill>
                  <a:srgbClr val="C00000"/>
                </a:solidFill>
                <a:latin typeface="Perpetua"/>
                <a:cs typeface="Perpetua"/>
              </a:rPr>
              <a:t>CHENNAI.</a:t>
            </a:r>
            <a:endParaRPr sz="2400">
              <a:latin typeface="Perpetua"/>
              <a:cs typeface="Perpetua"/>
            </a:endParaRPr>
          </a:p>
          <a:p>
            <a:pPr marL="12700">
              <a:lnSpc>
                <a:spcPct val="100000"/>
              </a:lnSpc>
              <a:spcBef>
                <a:spcPts val="1420"/>
              </a:spcBef>
            </a:pPr>
            <a:r>
              <a:rPr sz="2800" b="1" spc="-5" dirty="0">
                <a:solidFill>
                  <a:srgbClr val="336600"/>
                </a:solidFill>
                <a:latin typeface="Cambria"/>
                <a:cs typeface="Cambria"/>
              </a:rPr>
              <a:t>1.</a:t>
            </a:r>
            <a:r>
              <a:rPr sz="2800" b="1" spc="-15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spc="-5" dirty="0">
                <a:solidFill>
                  <a:srgbClr val="336600"/>
                </a:solidFill>
                <a:latin typeface="Cambria"/>
                <a:cs typeface="Cambria"/>
              </a:rPr>
              <a:t>6 </a:t>
            </a:r>
            <a:r>
              <a:rPr sz="2800" b="1" spc="-10" dirty="0">
                <a:solidFill>
                  <a:srgbClr val="336600"/>
                </a:solidFill>
                <a:latin typeface="Cambria"/>
                <a:cs typeface="Cambria"/>
              </a:rPr>
              <a:t>Structure</a:t>
            </a:r>
            <a:r>
              <a:rPr sz="2800" b="1" spc="-5" dirty="0">
                <a:solidFill>
                  <a:srgbClr val="336600"/>
                </a:solidFill>
                <a:latin typeface="Cambria"/>
                <a:cs typeface="Cambria"/>
              </a:rPr>
              <a:t> of</a:t>
            </a:r>
            <a:r>
              <a:rPr sz="2800" b="1" spc="-15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dirty="0">
                <a:solidFill>
                  <a:srgbClr val="336600"/>
                </a:solidFill>
                <a:latin typeface="Cambria"/>
                <a:cs typeface="Cambria"/>
              </a:rPr>
              <a:t>‘C’</a:t>
            </a:r>
            <a:r>
              <a:rPr sz="2800" b="1" spc="-10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spc="-20" dirty="0">
                <a:solidFill>
                  <a:srgbClr val="336600"/>
                </a:solidFill>
                <a:latin typeface="Cambria"/>
                <a:cs typeface="Cambria"/>
              </a:rPr>
              <a:t>Program</a:t>
            </a:r>
            <a:endParaRPr sz="2800">
              <a:latin typeface="Cambria"/>
              <a:cs typeface="Cambria"/>
            </a:endParaRPr>
          </a:p>
          <a:p>
            <a:pPr marL="325120" indent="-312420">
              <a:lnSpc>
                <a:spcPct val="100000"/>
              </a:lnSpc>
              <a:spcBef>
                <a:spcPts val="2095"/>
              </a:spcBef>
              <a:buFont typeface="Wingdings"/>
              <a:buChar char=""/>
              <a:tabLst>
                <a:tab pos="325120" algn="l"/>
              </a:tabLst>
            </a:pPr>
            <a:r>
              <a:rPr sz="2200" spc="-10" dirty="0">
                <a:latin typeface="Cambria"/>
                <a:cs typeface="Cambria"/>
              </a:rPr>
              <a:t>Structure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based</a:t>
            </a:r>
            <a:r>
              <a:rPr sz="2200" spc="2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on</a:t>
            </a:r>
            <a:r>
              <a:rPr sz="220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Set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of rules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defined</a:t>
            </a:r>
            <a:r>
              <a:rPr sz="2200" spc="30" dirty="0">
                <a:latin typeface="Cambria"/>
                <a:cs typeface="Cambria"/>
              </a:rPr>
              <a:t> </a:t>
            </a:r>
            <a:r>
              <a:rPr sz="2200" spc="-25" dirty="0">
                <a:latin typeface="Cambria"/>
                <a:cs typeface="Cambria"/>
              </a:rPr>
              <a:t>by</a:t>
            </a:r>
            <a:r>
              <a:rPr sz="2200" spc="-5" dirty="0">
                <a:latin typeface="Cambria"/>
                <a:cs typeface="Cambria"/>
              </a:rPr>
              <a:t> the</a:t>
            </a:r>
            <a:r>
              <a:rPr sz="2200" spc="1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Compiler</a:t>
            </a:r>
            <a:endParaRPr sz="2200">
              <a:latin typeface="Cambria"/>
              <a:cs typeface="Cambria"/>
            </a:endParaRPr>
          </a:p>
          <a:p>
            <a:pPr marL="325120" indent="-312420">
              <a:lnSpc>
                <a:spcPct val="100000"/>
              </a:lnSpc>
              <a:spcBef>
                <a:spcPts val="1320"/>
              </a:spcBef>
              <a:buClr>
                <a:srgbClr val="000000"/>
              </a:buClr>
              <a:buFont typeface="Wingdings"/>
              <a:buChar char=""/>
              <a:tabLst>
                <a:tab pos="325120" algn="l"/>
              </a:tabLst>
            </a:pPr>
            <a:r>
              <a:rPr sz="2200" b="1" spc="-5" dirty="0">
                <a:solidFill>
                  <a:srgbClr val="C00000"/>
                </a:solidFill>
                <a:latin typeface="Cambria"/>
                <a:cs typeface="Cambria"/>
              </a:rPr>
              <a:t>Sections</a:t>
            </a:r>
            <a:endParaRPr sz="22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3444" y="3248050"/>
            <a:ext cx="2684145" cy="2037714"/>
          </a:xfrm>
          <a:prstGeom prst="rect">
            <a:avLst/>
          </a:prstGeom>
        </p:spPr>
        <p:txBody>
          <a:bodyPr vert="horz" wrap="square" lIns="0" tIns="180340" rIns="0" bIns="0" rtlCol="0">
            <a:spAutoFit/>
          </a:bodyPr>
          <a:lstStyle/>
          <a:p>
            <a:pPr marL="469265" indent="-457200">
              <a:lnSpc>
                <a:spcPct val="100000"/>
              </a:lnSpc>
              <a:spcBef>
                <a:spcPts val="1420"/>
              </a:spcBef>
              <a:buAutoNum type="arabicParenR"/>
              <a:tabLst>
                <a:tab pos="469265" algn="l"/>
                <a:tab pos="469900" algn="l"/>
              </a:tabLst>
            </a:pPr>
            <a:r>
              <a:rPr sz="2200" spc="-10" dirty="0">
                <a:latin typeface="Cambria"/>
                <a:cs typeface="Cambria"/>
              </a:rPr>
              <a:t>Documentation</a:t>
            </a:r>
            <a:endParaRPr sz="2200">
              <a:latin typeface="Cambria"/>
              <a:cs typeface="Cambria"/>
            </a:endParaRPr>
          </a:p>
          <a:p>
            <a:pPr marL="469265" indent="-457200">
              <a:lnSpc>
                <a:spcPct val="100000"/>
              </a:lnSpc>
              <a:spcBef>
                <a:spcPts val="1320"/>
              </a:spcBef>
              <a:buAutoNum type="arabicParenR"/>
              <a:tabLst>
                <a:tab pos="469265" algn="l"/>
                <a:tab pos="469900" algn="l"/>
              </a:tabLst>
            </a:pPr>
            <a:r>
              <a:rPr sz="2200" spc="-10" dirty="0">
                <a:latin typeface="Cambria"/>
                <a:cs typeface="Cambria"/>
              </a:rPr>
              <a:t>Preprocessor</a:t>
            </a:r>
            <a:endParaRPr sz="2200">
              <a:latin typeface="Cambria"/>
              <a:cs typeface="Cambria"/>
            </a:endParaRPr>
          </a:p>
          <a:p>
            <a:pPr marL="469265" indent="-457200">
              <a:lnSpc>
                <a:spcPct val="100000"/>
              </a:lnSpc>
              <a:spcBef>
                <a:spcPts val="1320"/>
              </a:spcBef>
              <a:buAutoNum type="arabicParenR"/>
              <a:tabLst>
                <a:tab pos="469265" algn="l"/>
                <a:tab pos="469900" algn="l"/>
              </a:tabLst>
            </a:pPr>
            <a:r>
              <a:rPr sz="2200" spc="-5" dirty="0">
                <a:latin typeface="Cambria"/>
                <a:cs typeface="Cambria"/>
              </a:rPr>
              <a:t>Global</a:t>
            </a:r>
            <a:r>
              <a:rPr sz="2200" spc="-3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Declaration</a:t>
            </a:r>
            <a:endParaRPr sz="2200">
              <a:latin typeface="Cambria"/>
              <a:cs typeface="Cambria"/>
            </a:endParaRPr>
          </a:p>
          <a:p>
            <a:pPr marL="469265" indent="-457200">
              <a:lnSpc>
                <a:spcPct val="100000"/>
              </a:lnSpc>
              <a:spcBef>
                <a:spcPts val="1320"/>
              </a:spcBef>
              <a:buAutoNum type="arabicParenR"/>
              <a:tabLst>
                <a:tab pos="469265" algn="l"/>
                <a:tab pos="469900" algn="l"/>
              </a:tabLst>
            </a:pPr>
            <a:r>
              <a:rPr sz="2200" spc="-5" dirty="0">
                <a:latin typeface="Cambria"/>
                <a:cs typeface="Cambria"/>
              </a:rPr>
              <a:t>main(</a:t>
            </a:r>
            <a:r>
              <a:rPr sz="2200" spc="-2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)</a:t>
            </a:r>
            <a:r>
              <a:rPr sz="2200" spc="-2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function</a:t>
            </a:r>
            <a:endParaRPr sz="22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32628" y="3248050"/>
            <a:ext cx="2914015" cy="1031240"/>
          </a:xfrm>
          <a:prstGeom prst="rect">
            <a:avLst/>
          </a:prstGeom>
        </p:spPr>
        <p:txBody>
          <a:bodyPr vert="horz" wrap="square" lIns="0" tIns="18034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420"/>
              </a:spcBef>
              <a:buAutoNum type="arabicParenR" startAt="5"/>
              <a:tabLst>
                <a:tab pos="469265" algn="l"/>
                <a:tab pos="469900" algn="l"/>
              </a:tabLst>
            </a:pPr>
            <a:r>
              <a:rPr sz="2200" spc="-5" dirty="0">
                <a:latin typeface="Cambria"/>
                <a:cs typeface="Cambria"/>
              </a:rPr>
              <a:t>Local</a:t>
            </a:r>
            <a:r>
              <a:rPr sz="2200" spc="-2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Declaration</a:t>
            </a:r>
            <a:endParaRPr sz="2200">
              <a:latin typeface="Cambria"/>
              <a:cs typeface="Cambria"/>
            </a:endParaRPr>
          </a:p>
          <a:p>
            <a:pPr marL="469900" indent="-457200">
              <a:lnSpc>
                <a:spcPct val="100000"/>
              </a:lnSpc>
              <a:spcBef>
                <a:spcPts val="1320"/>
              </a:spcBef>
              <a:buAutoNum type="arabicParenR" startAt="5"/>
              <a:tabLst>
                <a:tab pos="469265" algn="l"/>
                <a:tab pos="469900" algn="l"/>
              </a:tabLst>
            </a:pPr>
            <a:r>
              <a:rPr sz="2200" spc="-15" dirty="0">
                <a:latin typeface="Cambria"/>
                <a:cs typeface="Cambria"/>
              </a:rPr>
              <a:t>Program</a:t>
            </a:r>
            <a:r>
              <a:rPr sz="2200" spc="-4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Statements</a:t>
            </a:r>
            <a:endParaRPr sz="22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SRM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5326" y="188607"/>
            <a:ext cx="1040815" cy="106765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21691" y="549605"/>
            <a:ext cx="8552815" cy="60706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0655" algn="ctr">
              <a:lnSpc>
                <a:spcPct val="100000"/>
              </a:lnSpc>
              <a:spcBef>
                <a:spcPts val="105"/>
              </a:spcBef>
            </a:pPr>
            <a:r>
              <a:rPr sz="2600" b="1" spc="-5" dirty="0">
                <a:solidFill>
                  <a:srgbClr val="C00000"/>
                </a:solidFill>
                <a:latin typeface="Perpetua"/>
                <a:cs typeface="Perpetua"/>
              </a:rPr>
              <a:t>INS</a:t>
            </a:r>
            <a:r>
              <a:rPr sz="2600" b="1" spc="-15" dirty="0">
                <a:solidFill>
                  <a:srgbClr val="C00000"/>
                </a:solidFill>
                <a:latin typeface="Perpetua"/>
                <a:cs typeface="Perpetua"/>
              </a:rPr>
              <a:t>T</a:t>
            </a:r>
            <a:r>
              <a:rPr sz="2600" b="1" spc="-5" dirty="0">
                <a:solidFill>
                  <a:srgbClr val="C00000"/>
                </a:solidFill>
                <a:latin typeface="Perpetua"/>
                <a:cs typeface="Perpetua"/>
              </a:rPr>
              <a:t>IT</a:t>
            </a:r>
            <a:r>
              <a:rPr sz="2600" b="1" spc="-10" dirty="0">
                <a:solidFill>
                  <a:srgbClr val="C00000"/>
                </a:solidFill>
                <a:latin typeface="Perpetua"/>
                <a:cs typeface="Perpetua"/>
              </a:rPr>
              <a:t>U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TE</a:t>
            </a:r>
            <a:r>
              <a:rPr sz="2600" b="1" spc="-10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Perpetua"/>
                <a:cs typeface="Perpetua"/>
              </a:rPr>
              <a:t>O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F</a:t>
            </a:r>
            <a:r>
              <a:rPr sz="2600" b="1" spc="5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SCIENCE</a:t>
            </a:r>
            <a:r>
              <a:rPr sz="2600" b="1" spc="-140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AND</a:t>
            </a:r>
            <a:r>
              <a:rPr sz="2600" b="1" spc="-310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TECHNOLOG</a:t>
            </a:r>
            <a:r>
              <a:rPr sz="2600" b="1" spc="-285" dirty="0">
                <a:solidFill>
                  <a:srgbClr val="C00000"/>
                </a:solidFill>
                <a:latin typeface="Perpetua"/>
                <a:cs typeface="Perpetua"/>
              </a:rPr>
              <a:t>Y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,</a:t>
            </a:r>
            <a:endParaRPr sz="2600">
              <a:latin typeface="Perpetua"/>
              <a:cs typeface="Perpetua"/>
            </a:endParaRPr>
          </a:p>
          <a:p>
            <a:pPr marL="161925" algn="ctr">
              <a:lnSpc>
                <a:spcPct val="100000"/>
              </a:lnSpc>
              <a:spcBef>
                <a:spcPts val="30"/>
              </a:spcBef>
            </a:pPr>
            <a:r>
              <a:rPr sz="2400" b="1" spc="-10" dirty="0">
                <a:solidFill>
                  <a:srgbClr val="C00000"/>
                </a:solidFill>
                <a:latin typeface="Perpetua"/>
                <a:cs typeface="Perpetua"/>
              </a:rPr>
              <a:t>CHENNAI.</a:t>
            </a:r>
            <a:endParaRPr sz="2400">
              <a:latin typeface="Perpetua"/>
              <a:cs typeface="Perpetua"/>
            </a:endParaRPr>
          </a:p>
          <a:p>
            <a:pPr marL="173990">
              <a:lnSpc>
                <a:spcPct val="100000"/>
              </a:lnSpc>
              <a:spcBef>
                <a:spcPts val="1735"/>
              </a:spcBef>
            </a:pPr>
            <a:r>
              <a:rPr sz="2800" b="1" spc="-5" dirty="0">
                <a:solidFill>
                  <a:srgbClr val="336600"/>
                </a:solidFill>
                <a:latin typeface="Cambria"/>
                <a:cs typeface="Cambria"/>
              </a:rPr>
              <a:t>1.</a:t>
            </a:r>
            <a:r>
              <a:rPr sz="2800" b="1" spc="-10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spc="-5" dirty="0">
                <a:solidFill>
                  <a:srgbClr val="336600"/>
                </a:solidFill>
                <a:latin typeface="Cambria"/>
                <a:cs typeface="Cambria"/>
              </a:rPr>
              <a:t>6</a:t>
            </a:r>
            <a:r>
              <a:rPr sz="2800" b="1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spc="-10" dirty="0">
                <a:solidFill>
                  <a:srgbClr val="336600"/>
                </a:solidFill>
                <a:latin typeface="Cambria"/>
                <a:cs typeface="Cambria"/>
              </a:rPr>
              <a:t>Structure</a:t>
            </a:r>
            <a:r>
              <a:rPr sz="2800" b="1" spc="5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spc="-5" dirty="0">
                <a:solidFill>
                  <a:srgbClr val="336600"/>
                </a:solidFill>
                <a:latin typeface="Cambria"/>
                <a:cs typeface="Cambria"/>
              </a:rPr>
              <a:t>of ‘C’</a:t>
            </a:r>
            <a:r>
              <a:rPr sz="2800" b="1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spc="-20" dirty="0">
                <a:solidFill>
                  <a:srgbClr val="336600"/>
                </a:solidFill>
                <a:latin typeface="Cambria"/>
                <a:cs typeface="Cambria"/>
              </a:rPr>
              <a:t>Program </a:t>
            </a:r>
            <a:r>
              <a:rPr sz="2800" b="1" spc="-15" dirty="0">
                <a:solidFill>
                  <a:srgbClr val="336600"/>
                </a:solidFill>
                <a:latin typeface="Cambria"/>
                <a:cs typeface="Cambria"/>
              </a:rPr>
              <a:t>Contd…</a:t>
            </a:r>
            <a:endParaRPr sz="2800">
              <a:latin typeface="Cambria"/>
              <a:cs typeface="Cambria"/>
            </a:endParaRPr>
          </a:p>
          <a:p>
            <a:pPr marL="350520" indent="-338455">
              <a:lnSpc>
                <a:spcPct val="100000"/>
              </a:lnSpc>
              <a:spcBef>
                <a:spcPts val="2045"/>
              </a:spcBef>
              <a:buSzPct val="109090"/>
              <a:buFont typeface="Wingdings"/>
              <a:buChar char=""/>
              <a:tabLst>
                <a:tab pos="351155" algn="l"/>
              </a:tabLst>
            </a:pPr>
            <a:r>
              <a:rPr sz="2200" b="1" spc="-15" dirty="0">
                <a:solidFill>
                  <a:srgbClr val="C00000"/>
                </a:solidFill>
                <a:latin typeface="Cambria"/>
                <a:cs typeface="Cambria"/>
              </a:rPr>
              <a:t>Rules</a:t>
            </a:r>
            <a:r>
              <a:rPr sz="2200" b="1" spc="-1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b="1" spc="-5" dirty="0">
                <a:solidFill>
                  <a:srgbClr val="C00000"/>
                </a:solidFill>
                <a:latin typeface="Cambria"/>
                <a:cs typeface="Cambria"/>
              </a:rPr>
              <a:t>for</a:t>
            </a:r>
            <a:r>
              <a:rPr sz="2200" b="1" spc="-1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b="1" spc="-15" dirty="0">
                <a:solidFill>
                  <a:srgbClr val="C00000"/>
                </a:solidFill>
                <a:latin typeface="Cambria"/>
                <a:cs typeface="Cambria"/>
              </a:rPr>
              <a:t>Writing</a:t>
            </a:r>
            <a:r>
              <a:rPr sz="2200" b="1" spc="-5" dirty="0">
                <a:solidFill>
                  <a:srgbClr val="C00000"/>
                </a:solidFill>
                <a:latin typeface="Cambria"/>
                <a:cs typeface="Cambria"/>
              </a:rPr>
              <a:t> a</a:t>
            </a:r>
            <a:r>
              <a:rPr sz="2200" b="1" spc="-1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b="1" spc="-5" dirty="0">
                <a:solidFill>
                  <a:srgbClr val="C00000"/>
                </a:solidFill>
                <a:latin typeface="Cambria"/>
                <a:cs typeface="Cambria"/>
              </a:rPr>
              <a:t>C </a:t>
            </a:r>
            <a:r>
              <a:rPr sz="2200" b="1" spc="-20" dirty="0">
                <a:solidFill>
                  <a:srgbClr val="C00000"/>
                </a:solidFill>
                <a:latin typeface="Cambria"/>
                <a:cs typeface="Cambria"/>
              </a:rPr>
              <a:t>Program</a:t>
            </a:r>
            <a:endParaRPr sz="2200">
              <a:latin typeface="Cambria"/>
              <a:cs typeface="Cambria"/>
            </a:endParaRPr>
          </a:p>
          <a:p>
            <a:pPr marL="927100" lvl="1" indent="-457200">
              <a:lnSpc>
                <a:spcPct val="100000"/>
              </a:lnSpc>
              <a:spcBef>
                <a:spcPts val="1415"/>
              </a:spcBef>
              <a:buAutoNum type="alphaLcParenR"/>
              <a:tabLst>
                <a:tab pos="926465" algn="l"/>
                <a:tab pos="927100" algn="l"/>
              </a:tabLst>
            </a:pPr>
            <a:r>
              <a:rPr sz="2200" spc="-5" dirty="0">
                <a:latin typeface="Cambria"/>
                <a:cs typeface="Cambria"/>
              </a:rPr>
              <a:t>All</a:t>
            </a:r>
            <a:r>
              <a:rPr sz="2200" spc="1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statements</a:t>
            </a:r>
            <a:r>
              <a:rPr sz="2200" spc="4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should</a:t>
            </a:r>
            <a:r>
              <a:rPr sz="2200" spc="1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be </a:t>
            </a:r>
            <a:r>
              <a:rPr sz="2200" spc="-10" dirty="0">
                <a:latin typeface="Cambria"/>
                <a:cs typeface="Cambria"/>
              </a:rPr>
              <a:t>written</a:t>
            </a:r>
            <a:r>
              <a:rPr sz="2200" spc="1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in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lower</a:t>
            </a:r>
            <a:r>
              <a:rPr sz="220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case</a:t>
            </a:r>
            <a:endParaRPr sz="2200">
              <a:latin typeface="Cambria"/>
              <a:cs typeface="Cambria"/>
            </a:endParaRPr>
          </a:p>
          <a:p>
            <a:pPr marL="927100" lvl="1" indent="-457200">
              <a:lnSpc>
                <a:spcPct val="100000"/>
              </a:lnSpc>
              <a:spcBef>
                <a:spcPts val="1320"/>
              </a:spcBef>
              <a:buAutoNum type="alphaLcParenR"/>
              <a:tabLst>
                <a:tab pos="926465" algn="l"/>
                <a:tab pos="927100" algn="l"/>
              </a:tabLst>
            </a:pPr>
            <a:r>
              <a:rPr sz="2200" spc="-5" dirty="0">
                <a:latin typeface="Cambria"/>
                <a:cs typeface="Cambria"/>
              </a:rPr>
              <a:t>All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statements</a:t>
            </a:r>
            <a:r>
              <a:rPr sz="2200" spc="4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should</a:t>
            </a:r>
            <a:r>
              <a:rPr sz="2200" spc="1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end</a:t>
            </a:r>
            <a:r>
              <a:rPr sz="220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with</a:t>
            </a:r>
            <a:r>
              <a:rPr sz="2200" spc="1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a semicolon</a:t>
            </a:r>
            <a:endParaRPr sz="2200">
              <a:latin typeface="Cambria"/>
              <a:cs typeface="Cambria"/>
            </a:endParaRPr>
          </a:p>
          <a:p>
            <a:pPr marL="927100" lvl="1" indent="-457200">
              <a:lnSpc>
                <a:spcPct val="100000"/>
              </a:lnSpc>
              <a:spcBef>
                <a:spcPts val="1325"/>
              </a:spcBef>
              <a:buAutoNum type="alphaLcParenR"/>
              <a:tabLst>
                <a:tab pos="926465" algn="l"/>
                <a:tab pos="927100" algn="l"/>
              </a:tabLst>
            </a:pPr>
            <a:r>
              <a:rPr sz="2200" spc="-5" dirty="0">
                <a:latin typeface="Cambria"/>
                <a:cs typeface="Cambria"/>
              </a:rPr>
              <a:t>Upper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case</a:t>
            </a:r>
            <a:r>
              <a:rPr sz="2200" spc="2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letters</a:t>
            </a:r>
            <a:r>
              <a:rPr sz="2200" spc="50" dirty="0">
                <a:latin typeface="Cambria"/>
                <a:cs typeface="Cambria"/>
              </a:rPr>
              <a:t> </a:t>
            </a:r>
            <a:r>
              <a:rPr sz="2200" spc="-20" dirty="0">
                <a:latin typeface="Cambria"/>
                <a:cs typeface="Cambria"/>
              </a:rPr>
              <a:t>are</a:t>
            </a:r>
            <a:r>
              <a:rPr sz="2200" spc="2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used</a:t>
            </a:r>
            <a:r>
              <a:rPr sz="2200" spc="10" dirty="0"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for</a:t>
            </a:r>
            <a:r>
              <a:rPr sz="2200" spc="1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symbolic</a:t>
            </a:r>
            <a:r>
              <a:rPr sz="2200" spc="1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constants</a:t>
            </a:r>
            <a:endParaRPr sz="2200">
              <a:latin typeface="Cambria"/>
              <a:cs typeface="Cambria"/>
            </a:endParaRPr>
          </a:p>
          <a:p>
            <a:pPr marL="927100" lvl="1" indent="-457200">
              <a:lnSpc>
                <a:spcPct val="100000"/>
              </a:lnSpc>
              <a:spcBef>
                <a:spcPts val="1320"/>
              </a:spcBef>
              <a:buAutoNum type="alphaLcParenR"/>
              <a:tabLst>
                <a:tab pos="926465" algn="l"/>
                <a:tab pos="927100" algn="l"/>
              </a:tabLst>
            </a:pPr>
            <a:r>
              <a:rPr sz="2200" spc="-5" dirty="0">
                <a:latin typeface="Cambria"/>
                <a:cs typeface="Cambria"/>
              </a:rPr>
              <a:t>Blank</a:t>
            </a:r>
            <a:r>
              <a:rPr sz="2200" spc="1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spaces</a:t>
            </a:r>
            <a:r>
              <a:rPr sz="2200" spc="1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can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be</a:t>
            </a:r>
            <a:r>
              <a:rPr sz="2200" spc="-1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inserted</a:t>
            </a:r>
            <a:r>
              <a:rPr sz="2200" spc="2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between</a:t>
            </a:r>
            <a:r>
              <a:rPr sz="2200" spc="10" dirty="0"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words</a:t>
            </a:r>
            <a:endParaRPr sz="2200">
              <a:latin typeface="Cambria"/>
              <a:cs typeface="Cambria"/>
            </a:endParaRPr>
          </a:p>
          <a:p>
            <a:pPr marL="927100" lvl="1" indent="-457200">
              <a:lnSpc>
                <a:spcPct val="100000"/>
              </a:lnSpc>
              <a:spcBef>
                <a:spcPts val="1320"/>
              </a:spcBef>
              <a:buAutoNum type="alphaLcParenR"/>
              <a:tabLst>
                <a:tab pos="926465" algn="l"/>
                <a:tab pos="927100" algn="l"/>
              </a:tabLst>
            </a:pPr>
            <a:r>
              <a:rPr sz="2200" dirty="0">
                <a:latin typeface="Cambria"/>
                <a:cs typeface="Cambria"/>
              </a:rPr>
              <a:t>No</a:t>
            </a:r>
            <a:r>
              <a:rPr sz="2200" spc="-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blank</a:t>
            </a:r>
            <a:r>
              <a:rPr sz="2200" spc="2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space</a:t>
            </a:r>
            <a:r>
              <a:rPr sz="2200" spc="2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while</a:t>
            </a:r>
            <a:r>
              <a:rPr sz="2200" spc="1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declaring</a:t>
            </a:r>
            <a:r>
              <a:rPr sz="2200" spc="3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a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variable,</a:t>
            </a:r>
            <a:r>
              <a:rPr sz="2200" spc="35" dirty="0">
                <a:latin typeface="Cambria"/>
                <a:cs typeface="Cambria"/>
              </a:rPr>
              <a:t> </a:t>
            </a:r>
            <a:r>
              <a:rPr sz="2200" spc="-20" dirty="0">
                <a:latin typeface="Cambria"/>
                <a:cs typeface="Cambria"/>
              </a:rPr>
              <a:t>keyword,</a:t>
            </a:r>
            <a:r>
              <a:rPr sz="2200" spc="2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constant</a:t>
            </a:r>
            <a:endParaRPr sz="2200">
              <a:latin typeface="Cambria"/>
              <a:cs typeface="Cambria"/>
            </a:endParaRPr>
          </a:p>
          <a:p>
            <a:pPr marL="927100" lvl="1" indent="-457200">
              <a:lnSpc>
                <a:spcPct val="100000"/>
              </a:lnSpc>
              <a:spcBef>
                <a:spcPts val="1320"/>
              </a:spcBef>
              <a:buAutoNum type="alphaLcParenR"/>
              <a:tabLst>
                <a:tab pos="926465" algn="l"/>
                <a:tab pos="927100" algn="l"/>
              </a:tabLst>
            </a:pPr>
            <a:r>
              <a:rPr sz="2200" spc="-5" dirty="0">
                <a:latin typeface="Cambria"/>
                <a:cs typeface="Cambria"/>
              </a:rPr>
              <a:t>Can</a:t>
            </a:r>
            <a:r>
              <a:rPr sz="2200" spc="46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write</a:t>
            </a:r>
            <a:r>
              <a:rPr sz="2200" spc="46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one  or</a:t>
            </a:r>
            <a:r>
              <a:rPr sz="2200" spc="480" dirty="0"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more</a:t>
            </a:r>
            <a:r>
              <a:rPr sz="2200" spc="484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statement</a:t>
            </a:r>
            <a:r>
              <a:rPr sz="2200" spc="48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in  same</a:t>
            </a:r>
            <a:r>
              <a:rPr sz="2200" spc="484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line</a:t>
            </a:r>
            <a:r>
              <a:rPr sz="2200" spc="49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separated</a:t>
            </a:r>
            <a:r>
              <a:rPr sz="2200" spc="490" dirty="0">
                <a:latin typeface="Cambria"/>
                <a:cs typeface="Cambria"/>
              </a:rPr>
              <a:t> </a:t>
            </a:r>
            <a:r>
              <a:rPr sz="2200" spc="-45" dirty="0">
                <a:latin typeface="Cambria"/>
                <a:cs typeface="Cambria"/>
              </a:rPr>
              <a:t>by</a:t>
            </a:r>
            <a:endParaRPr sz="2200">
              <a:latin typeface="Cambria"/>
              <a:cs typeface="Cambria"/>
            </a:endParaRPr>
          </a:p>
          <a:p>
            <a:pPr marL="927100">
              <a:lnSpc>
                <a:spcPct val="100000"/>
              </a:lnSpc>
              <a:spcBef>
                <a:spcPts val="1320"/>
              </a:spcBef>
            </a:pPr>
            <a:r>
              <a:rPr sz="2200" spc="-5" dirty="0">
                <a:latin typeface="Cambria"/>
                <a:cs typeface="Cambria"/>
              </a:rPr>
              <a:t>comma</a:t>
            </a:r>
            <a:endParaRPr sz="2200">
              <a:latin typeface="Cambria"/>
              <a:cs typeface="Cambria"/>
            </a:endParaRPr>
          </a:p>
          <a:p>
            <a:pPr marL="927100" lvl="1" indent="-457200">
              <a:lnSpc>
                <a:spcPct val="100000"/>
              </a:lnSpc>
              <a:spcBef>
                <a:spcPts val="1320"/>
              </a:spcBef>
              <a:buAutoNum type="alphaLcParenR" startAt="7"/>
              <a:tabLst>
                <a:tab pos="926465" algn="l"/>
                <a:tab pos="927100" algn="l"/>
              </a:tabLst>
            </a:pPr>
            <a:r>
              <a:rPr sz="2200" spc="-5" dirty="0">
                <a:latin typeface="Cambria"/>
                <a:cs typeface="Cambria"/>
              </a:rPr>
              <a:t>Opening</a:t>
            </a:r>
            <a:r>
              <a:rPr sz="2200" spc="1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and</a:t>
            </a:r>
            <a:r>
              <a:rPr sz="2200" spc="1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closing</a:t>
            </a:r>
            <a:r>
              <a:rPr sz="2200" spc="1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of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braces</a:t>
            </a:r>
            <a:r>
              <a:rPr sz="2200" spc="3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should</a:t>
            </a:r>
            <a:r>
              <a:rPr sz="2200" spc="1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be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balanced</a:t>
            </a:r>
            <a:endParaRPr sz="22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SRM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549605"/>
            <a:ext cx="8227059" cy="364997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3195" algn="ctr">
              <a:lnSpc>
                <a:spcPct val="100000"/>
              </a:lnSpc>
              <a:spcBef>
                <a:spcPts val="105"/>
              </a:spcBef>
            </a:pPr>
            <a:r>
              <a:rPr sz="2600" b="1" spc="-5" dirty="0">
                <a:solidFill>
                  <a:srgbClr val="C00000"/>
                </a:solidFill>
                <a:latin typeface="Perpetua"/>
                <a:cs typeface="Perpetua"/>
              </a:rPr>
              <a:t>INS</a:t>
            </a:r>
            <a:r>
              <a:rPr sz="2600" b="1" spc="-15" dirty="0">
                <a:solidFill>
                  <a:srgbClr val="C00000"/>
                </a:solidFill>
                <a:latin typeface="Perpetua"/>
                <a:cs typeface="Perpetua"/>
              </a:rPr>
              <a:t>T</a:t>
            </a:r>
            <a:r>
              <a:rPr sz="2600" b="1" spc="-5" dirty="0">
                <a:solidFill>
                  <a:srgbClr val="C00000"/>
                </a:solidFill>
                <a:latin typeface="Perpetua"/>
                <a:cs typeface="Perpetua"/>
              </a:rPr>
              <a:t>IT</a:t>
            </a:r>
            <a:r>
              <a:rPr sz="2600" b="1" spc="-10" dirty="0">
                <a:solidFill>
                  <a:srgbClr val="C00000"/>
                </a:solidFill>
                <a:latin typeface="Perpetua"/>
                <a:cs typeface="Perpetua"/>
              </a:rPr>
              <a:t>U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TE</a:t>
            </a:r>
            <a:r>
              <a:rPr sz="2600" b="1" spc="-10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Perpetua"/>
                <a:cs typeface="Perpetua"/>
              </a:rPr>
              <a:t>O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F</a:t>
            </a:r>
            <a:r>
              <a:rPr sz="2600" b="1" spc="5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SCIENCE</a:t>
            </a:r>
            <a:r>
              <a:rPr sz="2600" b="1" spc="-140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AND</a:t>
            </a:r>
            <a:r>
              <a:rPr sz="2600" b="1" spc="-310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TECHNOLOG</a:t>
            </a:r>
            <a:r>
              <a:rPr sz="2600" b="1" spc="-285" dirty="0">
                <a:solidFill>
                  <a:srgbClr val="C00000"/>
                </a:solidFill>
                <a:latin typeface="Perpetua"/>
                <a:cs typeface="Perpetua"/>
              </a:rPr>
              <a:t>Y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,</a:t>
            </a:r>
            <a:endParaRPr sz="2600">
              <a:latin typeface="Perpetua"/>
              <a:cs typeface="Perpetua"/>
            </a:endParaRPr>
          </a:p>
          <a:p>
            <a:pPr marL="163830" algn="ctr">
              <a:lnSpc>
                <a:spcPct val="100000"/>
              </a:lnSpc>
              <a:spcBef>
                <a:spcPts val="30"/>
              </a:spcBef>
            </a:pPr>
            <a:r>
              <a:rPr sz="2400" b="1" spc="-10" dirty="0">
                <a:solidFill>
                  <a:srgbClr val="C00000"/>
                </a:solidFill>
                <a:latin typeface="Perpetua"/>
                <a:cs typeface="Perpetua"/>
              </a:rPr>
              <a:t>CHENNAI.</a:t>
            </a:r>
            <a:endParaRPr sz="2400">
              <a:latin typeface="Perpetua"/>
              <a:cs typeface="Perpetua"/>
            </a:endParaRPr>
          </a:p>
          <a:p>
            <a:pPr marL="2995295" marR="2991485" indent="-1270" algn="ctr">
              <a:lnSpc>
                <a:spcPct val="150100"/>
              </a:lnSpc>
              <a:spcBef>
                <a:spcPts val="894"/>
              </a:spcBef>
            </a:pPr>
            <a:r>
              <a:rPr sz="2400" b="1" spc="-5" dirty="0">
                <a:solidFill>
                  <a:srgbClr val="336600"/>
                </a:solidFill>
                <a:latin typeface="Cambria"/>
                <a:cs typeface="Cambria"/>
              </a:rPr>
              <a:t>UNIT </a:t>
            </a:r>
            <a:r>
              <a:rPr sz="2400" b="1" dirty="0">
                <a:solidFill>
                  <a:srgbClr val="336600"/>
                </a:solidFill>
                <a:latin typeface="Cambria"/>
                <a:cs typeface="Cambria"/>
              </a:rPr>
              <a:t>I </a:t>
            </a:r>
            <a:r>
              <a:rPr sz="2400" b="1" spc="5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400" b="1" dirty="0">
                <a:solidFill>
                  <a:srgbClr val="C00000"/>
                </a:solidFill>
                <a:latin typeface="Cambria"/>
                <a:cs typeface="Cambria"/>
              </a:rPr>
              <a:t>INT</a:t>
            </a:r>
            <a:r>
              <a:rPr sz="2400" b="1" spc="-50" dirty="0">
                <a:solidFill>
                  <a:srgbClr val="C00000"/>
                </a:solidFill>
                <a:latin typeface="Cambria"/>
                <a:cs typeface="Cambria"/>
              </a:rPr>
              <a:t>R</a:t>
            </a:r>
            <a:r>
              <a:rPr sz="2400" b="1" spc="-5" dirty="0">
                <a:solidFill>
                  <a:srgbClr val="C00000"/>
                </a:solidFill>
                <a:latin typeface="Cambria"/>
                <a:cs typeface="Cambria"/>
              </a:rPr>
              <a:t>ODUCTION</a:t>
            </a:r>
            <a:endParaRPr sz="2400">
              <a:latin typeface="Cambria"/>
              <a:cs typeface="Cambria"/>
            </a:endParaRPr>
          </a:p>
          <a:p>
            <a:pPr marL="12700" marR="5080" algn="just">
              <a:lnSpc>
                <a:spcPct val="150000"/>
              </a:lnSpc>
            </a:pPr>
            <a:r>
              <a:rPr sz="2400" dirty="0">
                <a:solidFill>
                  <a:srgbClr val="C00000"/>
                </a:solidFill>
                <a:latin typeface="Cambria"/>
                <a:cs typeface="Cambria"/>
              </a:rPr>
              <a:t>floating</a:t>
            </a:r>
            <a:r>
              <a:rPr sz="2400" spc="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400" spc="-10" dirty="0">
                <a:solidFill>
                  <a:srgbClr val="C00000"/>
                </a:solidFill>
                <a:latin typeface="Cambria"/>
                <a:cs typeface="Cambria"/>
              </a:rPr>
              <a:t>point</a:t>
            </a:r>
            <a:r>
              <a:rPr sz="2400" spc="-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-</a:t>
            </a:r>
            <a:r>
              <a:rPr sz="2400" spc="5" dirty="0">
                <a:latin typeface="Cambria"/>
                <a:cs typeface="Cambria"/>
              </a:rPr>
              <a:t> </a:t>
            </a:r>
            <a:r>
              <a:rPr sz="2400" spc="-5" dirty="0">
                <a:solidFill>
                  <a:srgbClr val="003300"/>
                </a:solidFill>
                <a:latin typeface="Cambria"/>
                <a:cs typeface="Cambria"/>
              </a:rPr>
              <a:t>Non-Numeric</a:t>
            </a:r>
            <a:r>
              <a:rPr sz="2400" dirty="0">
                <a:solidFill>
                  <a:srgbClr val="003300"/>
                </a:solidFill>
                <a:latin typeface="Cambria"/>
                <a:cs typeface="Cambria"/>
              </a:rPr>
              <a:t> Data</a:t>
            </a:r>
            <a:r>
              <a:rPr sz="2400" spc="5" dirty="0">
                <a:solidFill>
                  <a:srgbClr val="003300"/>
                </a:solidFill>
                <a:latin typeface="Cambria"/>
                <a:cs typeface="Cambria"/>
              </a:rPr>
              <a:t> </a:t>
            </a:r>
            <a:r>
              <a:rPr sz="2400" spc="-5" dirty="0">
                <a:solidFill>
                  <a:srgbClr val="003300"/>
                </a:solidFill>
                <a:latin typeface="Cambria"/>
                <a:cs typeface="Cambria"/>
              </a:rPr>
              <a:t>types:</a:t>
            </a:r>
            <a:r>
              <a:rPr sz="2400" dirty="0">
                <a:solidFill>
                  <a:srgbClr val="003300"/>
                </a:solidFill>
                <a:latin typeface="Cambria"/>
                <a:cs typeface="Cambria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Cambria"/>
                <a:cs typeface="Cambria"/>
              </a:rPr>
              <a:t>char</a:t>
            </a:r>
            <a:r>
              <a:rPr sz="240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Cambria"/>
                <a:cs typeface="Cambria"/>
              </a:rPr>
              <a:t>and</a:t>
            </a:r>
            <a:r>
              <a:rPr sz="240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Cambria"/>
                <a:cs typeface="Cambria"/>
              </a:rPr>
              <a:t>string</a:t>
            </a:r>
            <a:r>
              <a:rPr sz="240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- </a:t>
            </a:r>
            <a:r>
              <a:rPr sz="2400" spc="5" dirty="0">
                <a:latin typeface="Cambria"/>
                <a:cs typeface="Cambria"/>
              </a:rPr>
              <a:t> </a:t>
            </a:r>
            <a:r>
              <a:rPr sz="2400" spc="-5" dirty="0">
                <a:solidFill>
                  <a:srgbClr val="003300"/>
                </a:solidFill>
                <a:latin typeface="Cambria"/>
                <a:cs typeface="Cambria"/>
              </a:rPr>
              <a:t>Increment</a:t>
            </a:r>
            <a:r>
              <a:rPr sz="2400" dirty="0">
                <a:solidFill>
                  <a:srgbClr val="003300"/>
                </a:solidFill>
                <a:latin typeface="Cambria"/>
                <a:cs typeface="Cambria"/>
              </a:rPr>
              <a:t> and</a:t>
            </a:r>
            <a:r>
              <a:rPr sz="2400" spc="5" dirty="0">
                <a:solidFill>
                  <a:srgbClr val="003300"/>
                </a:solidFill>
                <a:latin typeface="Cambria"/>
                <a:cs typeface="Cambria"/>
              </a:rPr>
              <a:t> </a:t>
            </a:r>
            <a:r>
              <a:rPr sz="2400" spc="-5" dirty="0">
                <a:solidFill>
                  <a:srgbClr val="003300"/>
                </a:solidFill>
                <a:latin typeface="Cambria"/>
                <a:cs typeface="Cambria"/>
              </a:rPr>
              <a:t>decrement</a:t>
            </a:r>
            <a:r>
              <a:rPr sz="2400" dirty="0">
                <a:solidFill>
                  <a:srgbClr val="003300"/>
                </a:solidFill>
                <a:latin typeface="Cambria"/>
                <a:cs typeface="Cambria"/>
              </a:rPr>
              <a:t> </a:t>
            </a:r>
            <a:r>
              <a:rPr sz="2400" spc="-10" dirty="0">
                <a:solidFill>
                  <a:srgbClr val="003300"/>
                </a:solidFill>
                <a:latin typeface="Cambria"/>
                <a:cs typeface="Cambria"/>
              </a:rPr>
              <a:t>operator</a:t>
            </a:r>
            <a:r>
              <a:rPr sz="2400" spc="-5" dirty="0">
                <a:solidFill>
                  <a:srgbClr val="003300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003300"/>
                </a:solidFill>
                <a:latin typeface="Cambria"/>
                <a:cs typeface="Cambria"/>
              </a:rPr>
              <a:t>-</a:t>
            </a:r>
            <a:r>
              <a:rPr sz="2400" spc="5" dirty="0">
                <a:solidFill>
                  <a:srgbClr val="003300"/>
                </a:solidFill>
                <a:latin typeface="Cambria"/>
                <a:cs typeface="Cambria"/>
              </a:rPr>
              <a:t> </a:t>
            </a:r>
            <a:r>
              <a:rPr sz="2400" spc="-5" dirty="0">
                <a:solidFill>
                  <a:srgbClr val="003300"/>
                </a:solidFill>
                <a:latin typeface="Cambria"/>
                <a:cs typeface="Cambria"/>
              </a:rPr>
              <a:t>Comma,</a:t>
            </a:r>
            <a:r>
              <a:rPr sz="2400" dirty="0">
                <a:solidFill>
                  <a:srgbClr val="003300"/>
                </a:solidFill>
                <a:latin typeface="Cambria"/>
                <a:cs typeface="Cambria"/>
              </a:rPr>
              <a:t> </a:t>
            </a:r>
            <a:r>
              <a:rPr sz="2400" spc="-15" dirty="0">
                <a:solidFill>
                  <a:srgbClr val="003300"/>
                </a:solidFill>
                <a:latin typeface="Cambria"/>
                <a:cs typeface="Cambria"/>
              </a:rPr>
              <a:t>Arrow</a:t>
            </a:r>
            <a:r>
              <a:rPr sz="2400" spc="-10" dirty="0">
                <a:solidFill>
                  <a:srgbClr val="003300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003300"/>
                </a:solidFill>
                <a:latin typeface="Cambria"/>
                <a:cs typeface="Cambria"/>
              </a:rPr>
              <a:t>and </a:t>
            </a:r>
            <a:r>
              <a:rPr sz="2400" spc="5" dirty="0">
                <a:solidFill>
                  <a:srgbClr val="003300"/>
                </a:solidFill>
                <a:latin typeface="Cambria"/>
                <a:cs typeface="Cambria"/>
              </a:rPr>
              <a:t> </a:t>
            </a:r>
            <a:r>
              <a:rPr sz="2400" spc="-5" dirty="0">
                <a:solidFill>
                  <a:srgbClr val="003300"/>
                </a:solidFill>
                <a:latin typeface="Cambria"/>
                <a:cs typeface="Cambria"/>
              </a:rPr>
              <a:t>Assignment</a:t>
            </a:r>
            <a:r>
              <a:rPr sz="2400" dirty="0">
                <a:solidFill>
                  <a:srgbClr val="003300"/>
                </a:solidFill>
                <a:latin typeface="Cambria"/>
                <a:cs typeface="Cambria"/>
              </a:rPr>
              <a:t> </a:t>
            </a:r>
            <a:r>
              <a:rPr sz="2400" spc="-10" dirty="0">
                <a:solidFill>
                  <a:srgbClr val="003300"/>
                </a:solidFill>
                <a:latin typeface="Cambria"/>
                <a:cs typeface="Cambria"/>
              </a:rPr>
              <a:t>operator </a:t>
            </a:r>
            <a:r>
              <a:rPr sz="2400" dirty="0">
                <a:solidFill>
                  <a:srgbClr val="003300"/>
                </a:solidFill>
                <a:latin typeface="Cambria"/>
                <a:cs typeface="Cambria"/>
              </a:rPr>
              <a:t>-</a:t>
            </a:r>
            <a:r>
              <a:rPr sz="2400" spc="-10" dirty="0">
                <a:solidFill>
                  <a:srgbClr val="003300"/>
                </a:solidFill>
                <a:latin typeface="Cambria"/>
                <a:cs typeface="Cambria"/>
              </a:rPr>
              <a:t> </a:t>
            </a:r>
            <a:r>
              <a:rPr sz="2400" spc="-5" dirty="0">
                <a:solidFill>
                  <a:srgbClr val="003300"/>
                </a:solidFill>
                <a:latin typeface="Cambria"/>
                <a:cs typeface="Cambria"/>
              </a:rPr>
              <a:t>Bitwise</a:t>
            </a:r>
            <a:r>
              <a:rPr sz="2400" spc="-10" dirty="0">
                <a:solidFill>
                  <a:srgbClr val="003300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003300"/>
                </a:solidFill>
                <a:latin typeface="Cambria"/>
                <a:cs typeface="Cambria"/>
              </a:rPr>
              <a:t>and </a:t>
            </a:r>
            <a:r>
              <a:rPr sz="2400" spc="-5" dirty="0">
                <a:solidFill>
                  <a:srgbClr val="003300"/>
                </a:solidFill>
                <a:latin typeface="Cambria"/>
                <a:cs typeface="Cambria"/>
              </a:rPr>
              <a:t>Sizeof</a:t>
            </a:r>
            <a:r>
              <a:rPr sz="2400" spc="-20" dirty="0">
                <a:solidFill>
                  <a:srgbClr val="003300"/>
                </a:solidFill>
                <a:latin typeface="Cambria"/>
                <a:cs typeface="Cambria"/>
              </a:rPr>
              <a:t> </a:t>
            </a:r>
            <a:r>
              <a:rPr sz="2400" spc="-10" dirty="0">
                <a:solidFill>
                  <a:srgbClr val="003300"/>
                </a:solidFill>
                <a:latin typeface="Cambria"/>
                <a:cs typeface="Cambria"/>
              </a:rPr>
              <a:t>operator</a:t>
            </a:r>
            <a:endParaRPr sz="24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5326" y="188607"/>
            <a:ext cx="1040815" cy="1067659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SRM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5326" y="188607"/>
            <a:ext cx="1040815" cy="106765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83540" y="549605"/>
            <a:ext cx="7350759" cy="14395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38860" algn="ctr">
              <a:lnSpc>
                <a:spcPct val="100000"/>
              </a:lnSpc>
              <a:spcBef>
                <a:spcPts val="105"/>
              </a:spcBef>
            </a:pPr>
            <a:r>
              <a:rPr sz="2600" b="1" spc="-5" dirty="0">
                <a:solidFill>
                  <a:srgbClr val="C00000"/>
                </a:solidFill>
                <a:latin typeface="Perpetua"/>
                <a:cs typeface="Perpetua"/>
              </a:rPr>
              <a:t>INS</a:t>
            </a:r>
            <a:r>
              <a:rPr sz="2600" b="1" spc="-15" dirty="0">
                <a:solidFill>
                  <a:srgbClr val="C00000"/>
                </a:solidFill>
                <a:latin typeface="Perpetua"/>
                <a:cs typeface="Perpetua"/>
              </a:rPr>
              <a:t>T</a:t>
            </a:r>
            <a:r>
              <a:rPr sz="2600" b="1" spc="-5" dirty="0">
                <a:solidFill>
                  <a:srgbClr val="C00000"/>
                </a:solidFill>
                <a:latin typeface="Perpetua"/>
                <a:cs typeface="Perpetua"/>
              </a:rPr>
              <a:t>IT</a:t>
            </a:r>
            <a:r>
              <a:rPr sz="2600" b="1" spc="-10" dirty="0">
                <a:solidFill>
                  <a:srgbClr val="C00000"/>
                </a:solidFill>
                <a:latin typeface="Perpetua"/>
                <a:cs typeface="Perpetua"/>
              </a:rPr>
              <a:t>U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TE</a:t>
            </a:r>
            <a:r>
              <a:rPr sz="2600" b="1" spc="-10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Perpetua"/>
                <a:cs typeface="Perpetua"/>
              </a:rPr>
              <a:t>O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F</a:t>
            </a:r>
            <a:r>
              <a:rPr sz="2600" b="1" spc="5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SCIENCE</a:t>
            </a:r>
            <a:r>
              <a:rPr sz="2600" b="1" spc="-140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AND</a:t>
            </a:r>
            <a:r>
              <a:rPr sz="2600" b="1" spc="-310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TECHNOLOG</a:t>
            </a:r>
            <a:r>
              <a:rPr sz="2600" b="1" spc="-285" dirty="0">
                <a:solidFill>
                  <a:srgbClr val="C00000"/>
                </a:solidFill>
                <a:latin typeface="Perpetua"/>
                <a:cs typeface="Perpetua"/>
              </a:rPr>
              <a:t>Y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,</a:t>
            </a:r>
            <a:endParaRPr sz="2600">
              <a:latin typeface="Perpetua"/>
              <a:cs typeface="Perpetua"/>
            </a:endParaRPr>
          </a:p>
          <a:p>
            <a:pPr marL="1039494" algn="ctr">
              <a:lnSpc>
                <a:spcPct val="100000"/>
              </a:lnSpc>
              <a:spcBef>
                <a:spcPts val="30"/>
              </a:spcBef>
            </a:pPr>
            <a:r>
              <a:rPr sz="2400" b="1" spc="-10" dirty="0">
                <a:solidFill>
                  <a:srgbClr val="C00000"/>
                </a:solidFill>
                <a:latin typeface="Perpetua"/>
                <a:cs typeface="Perpetua"/>
              </a:rPr>
              <a:t>CHENNAI.</a:t>
            </a:r>
            <a:endParaRPr sz="2400">
              <a:latin typeface="Perpetua"/>
              <a:cs typeface="Perpetua"/>
            </a:endParaRPr>
          </a:p>
          <a:p>
            <a:pPr marL="12700">
              <a:lnSpc>
                <a:spcPct val="100000"/>
              </a:lnSpc>
              <a:spcBef>
                <a:spcPts val="1735"/>
              </a:spcBef>
            </a:pPr>
            <a:r>
              <a:rPr sz="2800" b="1" spc="-5" dirty="0">
                <a:solidFill>
                  <a:srgbClr val="336600"/>
                </a:solidFill>
                <a:latin typeface="Cambria"/>
                <a:cs typeface="Cambria"/>
              </a:rPr>
              <a:t>1.</a:t>
            </a:r>
            <a:r>
              <a:rPr sz="2800" b="1" spc="-10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spc="-5" dirty="0">
                <a:solidFill>
                  <a:srgbClr val="336600"/>
                </a:solidFill>
                <a:latin typeface="Cambria"/>
                <a:cs typeface="Cambria"/>
              </a:rPr>
              <a:t>6</a:t>
            </a:r>
            <a:r>
              <a:rPr sz="2800" b="1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spc="-10" dirty="0">
                <a:solidFill>
                  <a:srgbClr val="336600"/>
                </a:solidFill>
                <a:latin typeface="Cambria"/>
                <a:cs typeface="Cambria"/>
              </a:rPr>
              <a:t>Structure</a:t>
            </a:r>
            <a:r>
              <a:rPr sz="2800" b="1" spc="5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spc="-5" dirty="0">
                <a:solidFill>
                  <a:srgbClr val="336600"/>
                </a:solidFill>
                <a:latin typeface="Cambria"/>
                <a:cs typeface="Cambria"/>
              </a:rPr>
              <a:t>of ‘C’</a:t>
            </a:r>
            <a:r>
              <a:rPr sz="2800" b="1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spc="-20" dirty="0">
                <a:solidFill>
                  <a:srgbClr val="336600"/>
                </a:solidFill>
                <a:latin typeface="Cambria"/>
                <a:cs typeface="Cambria"/>
              </a:rPr>
              <a:t>Program </a:t>
            </a:r>
            <a:r>
              <a:rPr sz="2800" b="1" spc="-15" dirty="0">
                <a:solidFill>
                  <a:srgbClr val="336600"/>
                </a:solidFill>
                <a:latin typeface="Cambria"/>
                <a:cs typeface="Cambria"/>
              </a:rPr>
              <a:t>Contd…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35123" y="2084654"/>
            <a:ext cx="371919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C00000"/>
                </a:solidFill>
                <a:latin typeface="Cambria"/>
                <a:cs typeface="Cambria"/>
              </a:rPr>
              <a:t>/*</a:t>
            </a:r>
            <a:r>
              <a:rPr sz="1800" b="1" spc="-1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1800" b="1" spc="-15" dirty="0">
                <a:solidFill>
                  <a:srgbClr val="C00000"/>
                </a:solidFill>
                <a:latin typeface="Cambria"/>
                <a:cs typeface="Cambria"/>
              </a:rPr>
              <a:t>Program</a:t>
            </a:r>
            <a:r>
              <a:rPr sz="1800" b="1" spc="-1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1800" b="1" spc="-15" dirty="0">
                <a:solidFill>
                  <a:srgbClr val="C00000"/>
                </a:solidFill>
                <a:latin typeface="Cambria"/>
                <a:cs typeface="Cambria"/>
              </a:rPr>
              <a:t>to</a:t>
            </a:r>
            <a:r>
              <a:rPr sz="1800" b="1" spc="-5" dirty="0">
                <a:solidFill>
                  <a:srgbClr val="C00000"/>
                </a:solidFill>
                <a:latin typeface="Cambria"/>
                <a:cs typeface="Cambria"/>
              </a:rPr>
              <a:t> Find</a:t>
            </a:r>
            <a:r>
              <a:rPr sz="1800" b="1" spc="-1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1800" b="1" spc="-5" dirty="0">
                <a:solidFill>
                  <a:srgbClr val="C00000"/>
                </a:solidFill>
                <a:latin typeface="Cambria"/>
                <a:cs typeface="Cambria"/>
              </a:rPr>
              <a:t>Area</a:t>
            </a:r>
            <a:r>
              <a:rPr sz="1800" b="1" spc="-1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1800" b="1" spc="-5" dirty="0">
                <a:solidFill>
                  <a:srgbClr val="C00000"/>
                </a:solidFill>
                <a:latin typeface="Cambria"/>
                <a:cs typeface="Cambria"/>
              </a:rPr>
              <a:t>of</a:t>
            </a:r>
            <a:r>
              <a:rPr sz="1800" b="1" spc="-10" dirty="0">
                <a:solidFill>
                  <a:srgbClr val="C00000"/>
                </a:solidFill>
                <a:latin typeface="Cambria"/>
                <a:cs typeface="Cambria"/>
              </a:rPr>
              <a:t> Circle</a:t>
            </a:r>
            <a:r>
              <a:rPr sz="1800" b="1" spc="-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1800" b="1" dirty="0">
                <a:solidFill>
                  <a:srgbClr val="C00000"/>
                </a:solidFill>
                <a:latin typeface="Cambria"/>
                <a:cs typeface="Cambria"/>
              </a:rPr>
              <a:t>*/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3540" y="2357755"/>
            <a:ext cx="1998980" cy="24504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04775">
              <a:lnSpc>
                <a:spcPct val="118900"/>
              </a:lnSpc>
              <a:spcBef>
                <a:spcPts val="100"/>
              </a:spcBef>
            </a:pPr>
            <a:r>
              <a:rPr sz="1800" spc="-5" dirty="0">
                <a:solidFill>
                  <a:srgbClr val="C00000"/>
                </a:solidFill>
                <a:latin typeface="Cambria"/>
                <a:cs typeface="Cambria"/>
              </a:rPr>
              <a:t>#include &lt;stdio.h&gt; </a:t>
            </a:r>
            <a:r>
              <a:rPr sz="180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1800" spc="-5" dirty="0">
                <a:solidFill>
                  <a:srgbClr val="C00000"/>
                </a:solidFill>
                <a:latin typeface="Cambria"/>
                <a:cs typeface="Cambria"/>
              </a:rPr>
              <a:t>#include</a:t>
            </a:r>
            <a:r>
              <a:rPr sz="1800" spc="-6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C00000"/>
                </a:solidFill>
                <a:latin typeface="Cambria"/>
                <a:cs typeface="Cambria"/>
              </a:rPr>
              <a:t>&lt;conio.h&gt;</a:t>
            </a:r>
            <a:endParaRPr sz="1800">
              <a:latin typeface="Cambria"/>
              <a:cs typeface="Cambria"/>
            </a:endParaRPr>
          </a:p>
          <a:p>
            <a:pPr marL="12700" marR="5080">
              <a:lnSpc>
                <a:spcPts val="3200"/>
              </a:lnSpc>
              <a:spcBef>
                <a:spcPts val="150"/>
              </a:spcBef>
            </a:pPr>
            <a:r>
              <a:rPr sz="1800" spc="-5" dirty="0">
                <a:solidFill>
                  <a:srgbClr val="C00000"/>
                </a:solidFill>
                <a:latin typeface="Cambria"/>
                <a:cs typeface="Cambria"/>
              </a:rPr>
              <a:t>const</a:t>
            </a:r>
            <a:r>
              <a:rPr sz="1800" spc="-3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C00000"/>
                </a:solidFill>
                <a:latin typeface="Cambria"/>
                <a:cs typeface="Cambria"/>
              </a:rPr>
              <a:t>float</a:t>
            </a:r>
            <a:r>
              <a:rPr sz="1800" spc="-2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1800" spc="-5" dirty="0">
                <a:solidFill>
                  <a:srgbClr val="C00000"/>
                </a:solidFill>
                <a:latin typeface="Cambria"/>
                <a:cs typeface="Cambria"/>
              </a:rPr>
              <a:t>pi</a:t>
            </a:r>
            <a:r>
              <a:rPr sz="1800" spc="-2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C00000"/>
                </a:solidFill>
                <a:latin typeface="Cambria"/>
                <a:cs typeface="Cambria"/>
              </a:rPr>
              <a:t>=</a:t>
            </a:r>
            <a:r>
              <a:rPr sz="1800" spc="-1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C00000"/>
                </a:solidFill>
                <a:latin typeface="Cambria"/>
                <a:cs typeface="Cambria"/>
              </a:rPr>
              <a:t>3.14; </a:t>
            </a:r>
            <a:r>
              <a:rPr sz="1800" spc="-38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1800" spc="-10" dirty="0">
                <a:solidFill>
                  <a:srgbClr val="C00000"/>
                </a:solidFill>
                <a:latin typeface="Cambria"/>
                <a:cs typeface="Cambria"/>
              </a:rPr>
              <a:t>void</a:t>
            </a:r>
            <a:r>
              <a:rPr sz="1800" spc="-5" dirty="0">
                <a:solidFill>
                  <a:srgbClr val="C00000"/>
                </a:solidFill>
                <a:latin typeface="Cambria"/>
                <a:cs typeface="Cambria"/>
              </a:rPr>
              <a:t> main(</a:t>
            </a:r>
            <a:r>
              <a:rPr sz="1800" spc="-2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C00000"/>
                </a:solidFill>
                <a:latin typeface="Cambria"/>
                <a:cs typeface="Cambria"/>
              </a:rPr>
              <a:t>)</a:t>
            </a:r>
            <a:endParaRPr sz="18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00" dirty="0">
                <a:solidFill>
                  <a:srgbClr val="C00000"/>
                </a:solidFill>
                <a:latin typeface="Cambria"/>
                <a:cs typeface="Cambria"/>
              </a:rPr>
              <a:t>{</a:t>
            </a:r>
            <a:endParaRPr sz="1800">
              <a:latin typeface="Cambria"/>
              <a:cs typeface="Cambria"/>
            </a:endParaRPr>
          </a:p>
          <a:p>
            <a:pPr marL="469900" marR="541655">
              <a:lnSpc>
                <a:spcPct val="118300"/>
              </a:lnSpc>
              <a:spcBef>
                <a:spcPts val="15"/>
              </a:spcBef>
            </a:pPr>
            <a:r>
              <a:rPr sz="1800" dirty="0">
                <a:solidFill>
                  <a:srgbClr val="C00000"/>
                </a:solidFill>
                <a:latin typeface="Cambria"/>
                <a:cs typeface="Cambria"/>
              </a:rPr>
              <a:t>float</a:t>
            </a:r>
            <a:r>
              <a:rPr sz="1800" spc="-7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1800" spc="-10" dirty="0">
                <a:solidFill>
                  <a:srgbClr val="C00000"/>
                </a:solidFill>
                <a:latin typeface="Cambria"/>
                <a:cs typeface="Cambria"/>
              </a:rPr>
              <a:t>area; </a:t>
            </a:r>
            <a:r>
              <a:rPr sz="1800" spc="-38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C00000"/>
                </a:solidFill>
                <a:latin typeface="Cambria"/>
                <a:cs typeface="Cambria"/>
              </a:rPr>
              <a:t>int</a:t>
            </a:r>
            <a:r>
              <a:rPr sz="1800" spc="-2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1800" spc="-5" dirty="0">
                <a:solidFill>
                  <a:srgbClr val="C00000"/>
                </a:solidFill>
                <a:latin typeface="Cambria"/>
                <a:cs typeface="Cambria"/>
              </a:rPr>
              <a:t>r;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41044" y="4849740"/>
            <a:ext cx="4106545" cy="1650364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800" spc="-5" dirty="0">
                <a:solidFill>
                  <a:srgbClr val="C00000"/>
                </a:solidFill>
                <a:latin typeface="Cambria"/>
                <a:cs typeface="Cambria"/>
              </a:rPr>
              <a:t>printf(“Enter</a:t>
            </a:r>
            <a:r>
              <a:rPr sz="180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1800" spc="-5" dirty="0">
                <a:solidFill>
                  <a:srgbClr val="C00000"/>
                </a:solidFill>
                <a:latin typeface="Cambria"/>
                <a:cs typeface="Cambria"/>
              </a:rPr>
              <a:t>the </a:t>
            </a:r>
            <a:r>
              <a:rPr sz="1800" spc="-10" dirty="0">
                <a:solidFill>
                  <a:srgbClr val="C00000"/>
                </a:solidFill>
                <a:latin typeface="Cambria"/>
                <a:cs typeface="Cambria"/>
              </a:rPr>
              <a:t>Radius</a:t>
            </a:r>
            <a:r>
              <a:rPr sz="1800" dirty="0">
                <a:solidFill>
                  <a:srgbClr val="C00000"/>
                </a:solidFill>
                <a:latin typeface="Cambria"/>
                <a:cs typeface="Cambria"/>
              </a:rPr>
              <a:t> of</a:t>
            </a:r>
            <a:r>
              <a:rPr sz="1800" spc="-5" dirty="0">
                <a:solidFill>
                  <a:srgbClr val="C00000"/>
                </a:solidFill>
                <a:latin typeface="Cambria"/>
                <a:cs typeface="Cambria"/>
              </a:rPr>
              <a:t> the</a:t>
            </a:r>
            <a:r>
              <a:rPr sz="1800" spc="-1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1800" spc="-5" dirty="0">
                <a:solidFill>
                  <a:srgbClr val="C00000"/>
                </a:solidFill>
                <a:latin typeface="Cambria"/>
                <a:cs typeface="Cambria"/>
              </a:rPr>
              <a:t>Circle”);</a:t>
            </a:r>
            <a:endParaRPr sz="18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800" spc="-25" dirty="0">
                <a:solidFill>
                  <a:srgbClr val="C00000"/>
                </a:solidFill>
                <a:latin typeface="Cambria"/>
                <a:cs typeface="Cambria"/>
              </a:rPr>
              <a:t>scanf(“%d”,</a:t>
            </a:r>
            <a:r>
              <a:rPr sz="180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1800" spc="-5" dirty="0">
                <a:solidFill>
                  <a:srgbClr val="C00000"/>
                </a:solidFill>
                <a:latin typeface="Cambria"/>
                <a:cs typeface="Cambria"/>
              </a:rPr>
              <a:t>&amp;r);</a:t>
            </a:r>
            <a:endParaRPr sz="18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800" spc="-10" dirty="0">
                <a:solidFill>
                  <a:srgbClr val="C00000"/>
                </a:solidFill>
                <a:latin typeface="Cambria"/>
                <a:cs typeface="Cambria"/>
              </a:rPr>
              <a:t>area</a:t>
            </a:r>
            <a:r>
              <a:rPr sz="1800" spc="-1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C00000"/>
                </a:solidFill>
                <a:latin typeface="Cambria"/>
                <a:cs typeface="Cambria"/>
              </a:rPr>
              <a:t>=</a:t>
            </a:r>
            <a:r>
              <a:rPr sz="1800" spc="-5" dirty="0">
                <a:solidFill>
                  <a:srgbClr val="C00000"/>
                </a:solidFill>
                <a:latin typeface="Cambria"/>
                <a:cs typeface="Cambria"/>
              </a:rPr>
              <a:t> pi</a:t>
            </a:r>
            <a:r>
              <a:rPr sz="1800" spc="-2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C00000"/>
                </a:solidFill>
                <a:latin typeface="Cambria"/>
                <a:cs typeface="Cambria"/>
              </a:rPr>
              <a:t>*</a:t>
            </a:r>
            <a:r>
              <a:rPr sz="1800" spc="-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C00000"/>
                </a:solidFill>
                <a:latin typeface="Cambria"/>
                <a:cs typeface="Cambria"/>
              </a:rPr>
              <a:t>r *</a:t>
            </a:r>
            <a:r>
              <a:rPr sz="1800" spc="-1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C00000"/>
                </a:solidFill>
                <a:latin typeface="Cambria"/>
                <a:cs typeface="Cambria"/>
              </a:rPr>
              <a:t>r;</a:t>
            </a:r>
            <a:endParaRPr sz="1800">
              <a:latin typeface="Cambria"/>
              <a:cs typeface="Cambria"/>
            </a:endParaRPr>
          </a:p>
          <a:p>
            <a:pPr marL="12700" marR="5080">
              <a:lnSpc>
                <a:spcPct val="118300"/>
              </a:lnSpc>
              <a:spcBef>
                <a:spcPts val="10"/>
              </a:spcBef>
            </a:pPr>
            <a:r>
              <a:rPr sz="1800" spc="-5" dirty="0">
                <a:solidFill>
                  <a:srgbClr val="C00000"/>
                </a:solidFill>
                <a:latin typeface="Cambria"/>
                <a:cs typeface="Cambria"/>
              </a:rPr>
              <a:t>printf(“The </a:t>
            </a:r>
            <a:r>
              <a:rPr sz="1800" spc="-10" dirty="0">
                <a:solidFill>
                  <a:srgbClr val="C00000"/>
                </a:solidFill>
                <a:latin typeface="Cambria"/>
                <a:cs typeface="Cambria"/>
              </a:rPr>
              <a:t>area</a:t>
            </a:r>
            <a:r>
              <a:rPr sz="1800" dirty="0">
                <a:solidFill>
                  <a:srgbClr val="C00000"/>
                </a:solidFill>
                <a:latin typeface="Cambria"/>
                <a:cs typeface="Cambria"/>
              </a:rPr>
              <a:t> of</a:t>
            </a:r>
            <a:r>
              <a:rPr sz="1800" spc="-5" dirty="0">
                <a:solidFill>
                  <a:srgbClr val="C00000"/>
                </a:solidFill>
                <a:latin typeface="Cambria"/>
                <a:cs typeface="Cambria"/>
              </a:rPr>
              <a:t> the</a:t>
            </a:r>
            <a:r>
              <a:rPr sz="1800" spc="-1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1800" spc="-5" dirty="0">
                <a:solidFill>
                  <a:srgbClr val="C00000"/>
                </a:solidFill>
                <a:latin typeface="Cambria"/>
                <a:cs typeface="Cambria"/>
              </a:rPr>
              <a:t>Circle</a:t>
            </a:r>
            <a:r>
              <a:rPr sz="1800" spc="-2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C00000"/>
                </a:solidFill>
                <a:latin typeface="Cambria"/>
                <a:cs typeface="Cambria"/>
              </a:rPr>
              <a:t>is</a:t>
            </a:r>
            <a:r>
              <a:rPr sz="1800" spc="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1800" spc="-20" dirty="0">
                <a:solidFill>
                  <a:srgbClr val="C00000"/>
                </a:solidFill>
                <a:latin typeface="Cambria"/>
                <a:cs typeface="Cambria"/>
              </a:rPr>
              <a:t>%f”,</a:t>
            </a:r>
            <a:r>
              <a:rPr sz="1800" spc="1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1800" spc="-10" dirty="0">
                <a:solidFill>
                  <a:srgbClr val="C00000"/>
                </a:solidFill>
                <a:latin typeface="Cambria"/>
                <a:cs typeface="Cambria"/>
              </a:rPr>
              <a:t>area); </a:t>
            </a:r>
            <a:r>
              <a:rPr sz="1800" spc="-38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1800" spc="-5" dirty="0">
                <a:solidFill>
                  <a:srgbClr val="C00000"/>
                </a:solidFill>
                <a:latin typeface="Cambria"/>
                <a:cs typeface="Cambria"/>
              </a:rPr>
              <a:t>getch(</a:t>
            </a:r>
            <a:r>
              <a:rPr sz="1800" spc="-2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C00000"/>
                </a:solidFill>
                <a:latin typeface="Cambria"/>
                <a:cs typeface="Cambria"/>
              </a:rPr>
              <a:t>);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3540" y="6524955"/>
            <a:ext cx="1143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C00000"/>
                </a:solidFill>
                <a:latin typeface="Cambria"/>
                <a:cs typeface="Cambria"/>
              </a:rPr>
              <a:t>}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587870" y="2008885"/>
            <a:ext cx="685800" cy="457200"/>
          </a:xfrm>
          <a:custGeom>
            <a:avLst/>
            <a:gdLst/>
            <a:ahLst/>
            <a:cxnLst/>
            <a:rect l="l" t="t" r="r" b="b"/>
            <a:pathLst>
              <a:path w="685800" h="457200">
                <a:moveTo>
                  <a:pt x="457200" y="0"/>
                </a:moveTo>
                <a:lnTo>
                  <a:pt x="457200" y="114300"/>
                </a:lnTo>
                <a:lnTo>
                  <a:pt x="0" y="114300"/>
                </a:lnTo>
                <a:lnTo>
                  <a:pt x="0" y="342900"/>
                </a:lnTo>
                <a:lnTo>
                  <a:pt x="457200" y="342900"/>
                </a:lnTo>
                <a:lnTo>
                  <a:pt x="457200" y="457200"/>
                </a:lnTo>
                <a:lnTo>
                  <a:pt x="685800" y="228600"/>
                </a:lnTo>
                <a:lnTo>
                  <a:pt x="457200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318655" y="2043557"/>
            <a:ext cx="6158865" cy="1891664"/>
            <a:chOff x="318655" y="2043557"/>
            <a:chExt cx="6158865" cy="1891664"/>
          </a:xfrm>
        </p:grpSpPr>
        <p:sp>
          <p:nvSpPr>
            <p:cNvPr id="11" name="object 11"/>
            <p:cNvSpPr/>
            <p:nvPr/>
          </p:nvSpPr>
          <p:spPr>
            <a:xfrm>
              <a:off x="318655" y="2043556"/>
              <a:ext cx="6158865" cy="1066800"/>
            </a:xfrm>
            <a:custGeom>
              <a:avLst/>
              <a:gdLst/>
              <a:ahLst/>
              <a:cxnLst/>
              <a:rect l="l" t="t" r="r" b="b"/>
              <a:pathLst>
                <a:path w="6158865" h="1066800">
                  <a:moveTo>
                    <a:pt x="2119744" y="535686"/>
                  </a:moveTo>
                  <a:lnTo>
                    <a:pt x="2111400" y="494347"/>
                  </a:lnTo>
                  <a:lnTo>
                    <a:pt x="2088654" y="460603"/>
                  </a:lnTo>
                  <a:lnTo>
                    <a:pt x="2054910" y="437857"/>
                  </a:lnTo>
                  <a:lnTo>
                    <a:pt x="2013572" y="429514"/>
                  </a:lnTo>
                  <a:lnTo>
                    <a:pt x="106222" y="429514"/>
                  </a:lnTo>
                  <a:lnTo>
                    <a:pt x="64871" y="437857"/>
                  </a:lnTo>
                  <a:lnTo>
                    <a:pt x="31102" y="460603"/>
                  </a:lnTo>
                  <a:lnTo>
                    <a:pt x="8343" y="494347"/>
                  </a:lnTo>
                  <a:lnTo>
                    <a:pt x="0" y="535686"/>
                  </a:lnTo>
                  <a:lnTo>
                    <a:pt x="0" y="960628"/>
                  </a:lnTo>
                  <a:lnTo>
                    <a:pt x="8343" y="1001928"/>
                  </a:lnTo>
                  <a:lnTo>
                    <a:pt x="31102" y="1035672"/>
                  </a:lnTo>
                  <a:lnTo>
                    <a:pt x="64871" y="1058456"/>
                  </a:lnTo>
                  <a:lnTo>
                    <a:pt x="106222" y="1066800"/>
                  </a:lnTo>
                  <a:lnTo>
                    <a:pt x="2013572" y="1066800"/>
                  </a:lnTo>
                  <a:lnTo>
                    <a:pt x="2054910" y="1058456"/>
                  </a:lnTo>
                  <a:lnTo>
                    <a:pt x="2088654" y="1035672"/>
                  </a:lnTo>
                  <a:lnTo>
                    <a:pt x="2111400" y="1001928"/>
                  </a:lnTo>
                  <a:lnTo>
                    <a:pt x="2119744" y="960628"/>
                  </a:lnTo>
                  <a:lnTo>
                    <a:pt x="2119744" y="535686"/>
                  </a:lnTo>
                  <a:close/>
                </a:path>
                <a:path w="6158865" h="1066800">
                  <a:moveTo>
                    <a:pt x="6158344" y="76200"/>
                  </a:moveTo>
                  <a:lnTo>
                    <a:pt x="6152337" y="46570"/>
                  </a:lnTo>
                  <a:lnTo>
                    <a:pt x="6136005" y="22339"/>
                  </a:lnTo>
                  <a:lnTo>
                    <a:pt x="6111773" y="6007"/>
                  </a:lnTo>
                  <a:lnTo>
                    <a:pt x="6082144" y="0"/>
                  </a:lnTo>
                  <a:lnTo>
                    <a:pt x="2195944" y="0"/>
                  </a:lnTo>
                  <a:lnTo>
                    <a:pt x="2166302" y="6007"/>
                  </a:lnTo>
                  <a:lnTo>
                    <a:pt x="2142071" y="22339"/>
                  </a:lnTo>
                  <a:lnTo>
                    <a:pt x="2125738" y="46570"/>
                  </a:lnTo>
                  <a:lnTo>
                    <a:pt x="2119744" y="76200"/>
                  </a:lnTo>
                  <a:lnTo>
                    <a:pt x="2119744" y="381000"/>
                  </a:lnTo>
                  <a:lnTo>
                    <a:pt x="2125738" y="410641"/>
                  </a:lnTo>
                  <a:lnTo>
                    <a:pt x="2142071" y="434873"/>
                  </a:lnTo>
                  <a:lnTo>
                    <a:pt x="2166302" y="451205"/>
                  </a:lnTo>
                  <a:lnTo>
                    <a:pt x="2195944" y="457200"/>
                  </a:lnTo>
                  <a:lnTo>
                    <a:pt x="6082144" y="457200"/>
                  </a:lnTo>
                  <a:lnTo>
                    <a:pt x="6111773" y="451205"/>
                  </a:lnTo>
                  <a:lnTo>
                    <a:pt x="6136005" y="434873"/>
                  </a:lnTo>
                  <a:lnTo>
                    <a:pt x="6152337" y="410641"/>
                  </a:lnTo>
                  <a:lnTo>
                    <a:pt x="6158344" y="381000"/>
                  </a:lnTo>
                  <a:lnTo>
                    <a:pt x="6158344" y="76200"/>
                  </a:lnTo>
                  <a:close/>
                </a:path>
              </a:pathLst>
            </a:custGeom>
            <a:solidFill>
              <a:srgbClr val="92D050">
                <a:alpha val="4392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814957" y="2563113"/>
              <a:ext cx="1371600" cy="1371600"/>
            </a:xfrm>
            <a:custGeom>
              <a:avLst/>
              <a:gdLst/>
              <a:ahLst/>
              <a:cxnLst/>
              <a:rect l="l" t="t" r="r" b="b"/>
              <a:pathLst>
                <a:path w="1371600" h="1371600">
                  <a:moveTo>
                    <a:pt x="685800" y="1143000"/>
                  </a:moveTo>
                  <a:lnTo>
                    <a:pt x="457200" y="914400"/>
                  </a:lnTo>
                  <a:lnTo>
                    <a:pt x="457200" y="1028700"/>
                  </a:lnTo>
                  <a:lnTo>
                    <a:pt x="0" y="1028700"/>
                  </a:lnTo>
                  <a:lnTo>
                    <a:pt x="0" y="1257300"/>
                  </a:lnTo>
                  <a:lnTo>
                    <a:pt x="457200" y="1257300"/>
                  </a:lnTo>
                  <a:lnTo>
                    <a:pt x="457200" y="1371600"/>
                  </a:lnTo>
                  <a:lnTo>
                    <a:pt x="685800" y="1143000"/>
                  </a:lnTo>
                  <a:close/>
                </a:path>
                <a:path w="1371600" h="1371600">
                  <a:moveTo>
                    <a:pt x="1371600" y="228600"/>
                  </a:moveTo>
                  <a:lnTo>
                    <a:pt x="1143000" y="0"/>
                  </a:lnTo>
                  <a:lnTo>
                    <a:pt x="1143000" y="114300"/>
                  </a:lnTo>
                  <a:lnTo>
                    <a:pt x="685800" y="114300"/>
                  </a:lnTo>
                  <a:lnTo>
                    <a:pt x="685800" y="342900"/>
                  </a:lnTo>
                  <a:lnTo>
                    <a:pt x="1143000" y="342900"/>
                  </a:lnTo>
                  <a:lnTo>
                    <a:pt x="1143000" y="457200"/>
                  </a:lnTo>
                  <a:lnTo>
                    <a:pt x="1371600" y="22860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53288" y="3186557"/>
              <a:ext cx="2071370" cy="256540"/>
            </a:xfrm>
            <a:custGeom>
              <a:avLst/>
              <a:gdLst/>
              <a:ahLst/>
              <a:cxnLst/>
              <a:rect l="l" t="t" r="r" b="b"/>
              <a:pathLst>
                <a:path w="2071370" h="256539">
                  <a:moveTo>
                    <a:pt x="2028596" y="0"/>
                  </a:moveTo>
                  <a:lnTo>
                    <a:pt x="42722" y="0"/>
                  </a:lnTo>
                  <a:lnTo>
                    <a:pt x="26092" y="3363"/>
                  </a:lnTo>
                  <a:lnTo>
                    <a:pt x="12512" y="12525"/>
                  </a:lnTo>
                  <a:lnTo>
                    <a:pt x="3357" y="26092"/>
                  </a:lnTo>
                  <a:lnTo>
                    <a:pt x="0" y="42671"/>
                  </a:lnTo>
                  <a:lnTo>
                    <a:pt x="0" y="213613"/>
                  </a:lnTo>
                  <a:lnTo>
                    <a:pt x="3357" y="230193"/>
                  </a:lnTo>
                  <a:lnTo>
                    <a:pt x="12512" y="243760"/>
                  </a:lnTo>
                  <a:lnTo>
                    <a:pt x="26092" y="252922"/>
                  </a:lnTo>
                  <a:lnTo>
                    <a:pt x="42722" y="256285"/>
                  </a:lnTo>
                  <a:lnTo>
                    <a:pt x="2028596" y="256285"/>
                  </a:lnTo>
                  <a:lnTo>
                    <a:pt x="2045175" y="252922"/>
                  </a:lnTo>
                  <a:lnTo>
                    <a:pt x="2058743" y="243760"/>
                  </a:lnTo>
                  <a:lnTo>
                    <a:pt x="2067904" y="230193"/>
                  </a:lnTo>
                  <a:lnTo>
                    <a:pt x="2071268" y="213613"/>
                  </a:lnTo>
                  <a:lnTo>
                    <a:pt x="2071268" y="42671"/>
                  </a:lnTo>
                  <a:lnTo>
                    <a:pt x="2067904" y="26092"/>
                  </a:lnTo>
                  <a:lnTo>
                    <a:pt x="2058743" y="12525"/>
                  </a:lnTo>
                  <a:lnTo>
                    <a:pt x="2045175" y="3363"/>
                  </a:lnTo>
                  <a:lnTo>
                    <a:pt x="2028596" y="0"/>
                  </a:lnTo>
                  <a:close/>
                </a:path>
              </a:pathLst>
            </a:custGeom>
            <a:solidFill>
              <a:srgbClr val="92D050">
                <a:alpha val="4392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474976" y="3061843"/>
              <a:ext cx="685800" cy="457200"/>
            </a:xfrm>
            <a:custGeom>
              <a:avLst/>
              <a:gdLst/>
              <a:ahLst/>
              <a:cxnLst/>
              <a:rect l="l" t="t" r="r" b="b"/>
              <a:pathLst>
                <a:path w="685800" h="457200">
                  <a:moveTo>
                    <a:pt x="457200" y="0"/>
                  </a:moveTo>
                  <a:lnTo>
                    <a:pt x="457200" y="114300"/>
                  </a:lnTo>
                  <a:lnTo>
                    <a:pt x="0" y="114300"/>
                  </a:lnTo>
                  <a:lnTo>
                    <a:pt x="0" y="342900"/>
                  </a:lnTo>
                  <a:lnTo>
                    <a:pt x="457200" y="342900"/>
                  </a:lnTo>
                  <a:lnTo>
                    <a:pt x="457200" y="457200"/>
                  </a:lnTo>
                  <a:lnTo>
                    <a:pt x="685800" y="2286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7395209" y="2005711"/>
            <a:ext cx="9594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Perpetua"/>
                <a:cs typeface="Perpetua"/>
              </a:rPr>
              <a:t>Comm</a:t>
            </a:r>
            <a:r>
              <a:rPr sz="2000" spc="5" dirty="0">
                <a:latin typeface="Perpetua"/>
                <a:cs typeface="Perpetua"/>
              </a:rPr>
              <a:t>e</a:t>
            </a:r>
            <a:r>
              <a:rPr sz="2000" dirty="0">
                <a:latin typeface="Perpetua"/>
                <a:cs typeface="Perpetua"/>
              </a:rPr>
              <a:t>nt</a:t>
            </a:r>
            <a:endParaRPr sz="2000">
              <a:latin typeface="Perpetua"/>
              <a:cs typeface="Perpetu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81000" y="3553714"/>
            <a:ext cx="1358265" cy="332740"/>
          </a:xfrm>
          <a:custGeom>
            <a:avLst/>
            <a:gdLst/>
            <a:ahLst/>
            <a:cxnLst/>
            <a:rect l="l" t="t" r="r" b="b"/>
            <a:pathLst>
              <a:path w="1358264" h="332739">
                <a:moveTo>
                  <a:pt x="1302385" y="0"/>
                </a:moveTo>
                <a:lnTo>
                  <a:pt x="55422" y="0"/>
                </a:lnTo>
                <a:lnTo>
                  <a:pt x="33850" y="4347"/>
                </a:lnTo>
                <a:lnTo>
                  <a:pt x="16233" y="16208"/>
                </a:lnTo>
                <a:lnTo>
                  <a:pt x="4355" y="33807"/>
                </a:lnTo>
                <a:lnTo>
                  <a:pt x="0" y="55372"/>
                </a:lnTo>
                <a:lnTo>
                  <a:pt x="0" y="277113"/>
                </a:lnTo>
                <a:lnTo>
                  <a:pt x="4355" y="298678"/>
                </a:lnTo>
                <a:lnTo>
                  <a:pt x="16233" y="316277"/>
                </a:lnTo>
                <a:lnTo>
                  <a:pt x="33850" y="328138"/>
                </a:lnTo>
                <a:lnTo>
                  <a:pt x="55422" y="332486"/>
                </a:lnTo>
                <a:lnTo>
                  <a:pt x="1302385" y="332486"/>
                </a:lnTo>
                <a:lnTo>
                  <a:pt x="1323949" y="328138"/>
                </a:lnTo>
                <a:lnTo>
                  <a:pt x="1341548" y="316277"/>
                </a:lnTo>
                <a:lnTo>
                  <a:pt x="1353409" y="298678"/>
                </a:lnTo>
                <a:lnTo>
                  <a:pt x="1357757" y="277113"/>
                </a:lnTo>
                <a:lnTo>
                  <a:pt x="1357757" y="55372"/>
                </a:lnTo>
                <a:lnTo>
                  <a:pt x="1353409" y="33807"/>
                </a:lnTo>
                <a:lnTo>
                  <a:pt x="1341548" y="16208"/>
                </a:lnTo>
                <a:lnTo>
                  <a:pt x="1323949" y="4347"/>
                </a:lnTo>
                <a:lnTo>
                  <a:pt x="1302385" y="0"/>
                </a:lnTo>
                <a:close/>
              </a:path>
            </a:pathLst>
          </a:custGeom>
          <a:solidFill>
            <a:srgbClr val="92D050">
              <a:alpha val="4392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7" name="object 17"/>
          <p:cNvGrpSpPr/>
          <p:nvPr/>
        </p:nvGrpSpPr>
        <p:grpSpPr>
          <a:xfrm>
            <a:off x="775855" y="4038600"/>
            <a:ext cx="2163445" cy="762000"/>
            <a:chOff x="775855" y="4038600"/>
            <a:chExt cx="2163445" cy="762000"/>
          </a:xfrm>
        </p:grpSpPr>
        <p:sp>
          <p:nvSpPr>
            <p:cNvPr id="18" name="object 18"/>
            <p:cNvSpPr/>
            <p:nvPr/>
          </p:nvSpPr>
          <p:spPr>
            <a:xfrm>
              <a:off x="775855" y="4038600"/>
              <a:ext cx="1434465" cy="762000"/>
            </a:xfrm>
            <a:custGeom>
              <a:avLst/>
              <a:gdLst/>
              <a:ahLst/>
              <a:cxnLst/>
              <a:rect l="l" t="t" r="r" b="b"/>
              <a:pathLst>
                <a:path w="1434464" h="762000">
                  <a:moveTo>
                    <a:pt x="1306944" y="0"/>
                  </a:moveTo>
                  <a:lnTo>
                    <a:pt x="126999" y="0"/>
                  </a:lnTo>
                  <a:lnTo>
                    <a:pt x="77565" y="9985"/>
                  </a:lnTo>
                  <a:lnTo>
                    <a:pt x="37196" y="37210"/>
                  </a:lnTo>
                  <a:lnTo>
                    <a:pt x="9980" y="77581"/>
                  </a:lnTo>
                  <a:lnTo>
                    <a:pt x="0" y="127000"/>
                  </a:lnTo>
                  <a:lnTo>
                    <a:pt x="0" y="635000"/>
                  </a:lnTo>
                  <a:lnTo>
                    <a:pt x="9980" y="684418"/>
                  </a:lnTo>
                  <a:lnTo>
                    <a:pt x="37196" y="724788"/>
                  </a:lnTo>
                  <a:lnTo>
                    <a:pt x="77565" y="752014"/>
                  </a:lnTo>
                  <a:lnTo>
                    <a:pt x="126999" y="762000"/>
                  </a:lnTo>
                  <a:lnTo>
                    <a:pt x="1306944" y="762000"/>
                  </a:lnTo>
                  <a:lnTo>
                    <a:pt x="1356363" y="752014"/>
                  </a:lnTo>
                  <a:lnTo>
                    <a:pt x="1396733" y="724789"/>
                  </a:lnTo>
                  <a:lnTo>
                    <a:pt x="1423958" y="684418"/>
                  </a:lnTo>
                  <a:lnTo>
                    <a:pt x="1433944" y="635000"/>
                  </a:lnTo>
                  <a:lnTo>
                    <a:pt x="1433944" y="127000"/>
                  </a:lnTo>
                  <a:lnTo>
                    <a:pt x="1423958" y="77581"/>
                  </a:lnTo>
                  <a:lnTo>
                    <a:pt x="1396733" y="37211"/>
                  </a:lnTo>
                  <a:lnTo>
                    <a:pt x="1356363" y="9985"/>
                  </a:lnTo>
                  <a:lnTo>
                    <a:pt x="1306944" y="0"/>
                  </a:lnTo>
                  <a:close/>
                </a:path>
              </a:pathLst>
            </a:custGeom>
            <a:solidFill>
              <a:srgbClr val="92D050">
                <a:alpha val="4392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252979" y="4191000"/>
              <a:ext cx="685800" cy="457200"/>
            </a:xfrm>
            <a:custGeom>
              <a:avLst/>
              <a:gdLst/>
              <a:ahLst/>
              <a:cxnLst/>
              <a:rect l="l" t="t" r="r" b="b"/>
              <a:pathLst>
                <a:path w="685800" h="457200">
                  <a:moveTo>
                    <a:pt x="457200" y="0"/>
                  </a:moveTo>
                  <a:lnTo>
                    <a:pt x="457200" y="114300"/>
                  </a:lnTo>
                  <a:lnTo>
                    <a:pt x="0" y="114300"/>
                  </a:lnTo>
                  <a:lnTo>
                    <a:pt x="0" y="342900"/>
                  </a:lnTo>
                  <a:lnTo>
                    <a:pt x="457200" y="342900"/>
                  </a:lnTo>
                  <a:lnTo>
                    <a:pt x="457200" y="457200"/>
                  </a:lnTo>
                  <a:lnTo>
                    <a:pt x="685800" y="2286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2942082" y="4196841"/>
            <a:ext cx="304546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Perpetua"/>
                <a:cs typeface="Perpetua"/>
              </a:rPr>
              <a:t>Local</a:t>
            </a:r>
            <a:r>
              <a:rPr sz="2000" spc="-35" dirty="0">
                <a:latin typeface="Perpetua"/>
                <a:cs typeface="Perpetua"/>
              </a:rPr>
              <a:t> </a:t>
            </a:r>
            <a:r>
              <a:rPr sz="2000" spc="-5" dirty="0">
                <a:latin typeface="Perpetua"/>
                <a:cs typeface="Perpetua"/>
              </a:rPr>
              <a:t>Declaration</a:t>
            </a:r>
            <a:r>
              <a:rPr sz="2000" spc="-20" dirty="0">
                <a:latin typeface="Perpetua"/>
                <a:cs typeface="Perpetua"/>
              </a:rPr>
              <a:t> </a:t>
            </a:r>
            <a:r>
              <a:rPr sz="2000" dirty="0">
                <a:latin typeface="Perpetua"/>
                <a:cs typeface="Perpetua"/>
              </a:rPr>
              <a:t>&amp;</a:t>
            </a:r>
            <a:r>
              <a:rPr sz="2000" spc="-15" dirty="0">
                <a:latin typeface="Perpetua"/>
                <a:cs typeface="Perpetua"/>
              </a:rPr>
              <a:t> </a:t>
            </a:r>
            <a:r>
              <a:rPr sz="2000" spc="-5" dirty="0">
                <a:latin typeface="Perpetua"/>
                <a:cs typeface="Perpetua"/>
              </a:rPr>
              <a:t>Initialization</a:t>
            </a:r>
            <a:endParaRPr sz="2000">
              <a:latin typeface="Perpetua"/>
              <a:cs typeface="Perpetua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62000" y="4876800"/>
            <a:ext cx="4343400" cy="1676400"/>
          </a:xfrm>
          <a:custGeom>
            <a:avLst/>
            <a:gdLst/>
            <a:ahLst/>
            <a:cxnLst/>
            <a:rect l="l" t="t" r="r" b="b"/>
            <a:pathLst>
              <a:path w="4343400" h="1676400">
                <a:moveTo>
                  <a:pt x="4064000" y="0"/>
                </a:moveTo>
                <a:lnTo>
                  <a:pt x="279400" y="0"/>
                </a:lnTo>
                <a:lnTo>
                  <a:pt x="234080" y="3656"/>
                </a:lnTo>
                <a:lnTo>
                  <a:pt x="191089" y="14244"/>
                </a:lnTo>
                <a:lnTo>
                  <a:pt x="151001" y="31186"/>
                </a:lnTo>
                <a:lnTo>
                  <a:pt x="114391" y="53908"/>
                </a:lnTo>
                <a:lnTo>
                  <a:pt x="81835" y="81835"/>
                </a:lnTo>
                <a:lnTo>
                  <a:pt x="53908" y="114391"/>
                </a:lnTo>
                <a:lnTo>
                  <a:pt x="31186" y="151001"/>
                </a:lnTo>
                <a:lnTo>
                  <a:pt x="14244" y="191089"/>
                </a:lnTo>
                <a:lnTo>
                  <a:pt x="3656" y="234080"/>
                </a:lnTo>
                <a:lnTo>
                  <a:pt x="0" y="279400"/>
                </a:lnTo>
                <a:lnTo>
                  <a:pt x="0" y="1396987"/>
                </a:lnTo>
                <a:lnTo>
                  <a:pt x="3656" y="1442310"/>
                </a:lnTo>
                <a:lnTo>
                  <a:pt x="14244" y="1485304"/>
                </a:lnTo>
                <a:lnTo>
                  <a:pt x="31186" y="1525394"/>
                </a:lnTo>
                <a:lnTo>
                  <a:pt x="53908" y="1562005"/>
                </a:lnTo>
                <a:lnTo>
                  <a:pt x="81835" y="1594562"/>
                </a:lnTo>
                <a:lnTo>
                  <a:pt x="114391" y="1622490"/>
                </a:lnTo>
                <a:lnTo>
                  <a:pt x="151001" y="1645212"/>
                </a:lnTo>
                <a:lnTo>
                  <a:pt x="191089" y="1662155"/>
                </a:lnTo>
                <a:lnTo>
                  <a:pt x="234080" y="1672743"/>
                </a:lnTo>
                <a:lnTo>
                  <a:pt x="279400" y="1676400"/>
                </a:lnTo>
                <a:lnTo>
                  <a:pt x="4064000" y="1676400"/>
                </a:lnTo>
                <a:lnTo>
                  <a:pt x="4109319" y="1672743"/>
                </a:lnTo>
                <a:lnTo>
                  <a:pt x="4152310" y="1662155"/>
                </a:lnTo>
                <a:lnTo>
                  <a:pt x="4192398" y="1645212"/>
                </a:lnTo>
                <a:lnTo>
                  <a:pt x="4229008" y="1622490"/>
                </a:lnTo>
                <a:lnTo>
                  <a:pt x="4261564" y="1594562"/>
                </a:lnTo>
                <a:lnTo>
                  <a:pt x="4289491" y="1562005"/>
                </a:lnTo>
                <a:lnTo>
                  <a:pt x="4312213" y="1525394"/>
                </a:lnTo>
                <a:lnTo>
                  <a:pt x="4329155" y="1485304"/>
                </a:lnTo>
                <a:lnTo>
                  <a:pt x="4339743" y="1442310"/>
                </a:lnTo>
                <a:lnTo>
                  <a:pt x="4343400" y="1396987"/>
                </a:lnTo>
                <a:lnTo>
                  <a:pt x="4343400" y="279400"/>
                </a:lnTo>
                <a:lnTo>
                  <a:pt x="4339743" y="234080"/>
                </a:lnTo>
                <a:lnTo>
                  <a:pt x="4329155" y="191089"/>
                </a:lnTo>
                <a:lnTo>
                  <a:pt x="4312213" y="151001"/>
                </a:lnTo>
                <a:lnTo>
                  <a:pt x="4289491" y="114391"/>
                </a:lnTo>
                <a:lnTo>
                  <a:pt x="4261564" y="81835"/>
                </a:lnTo>
                <a:lnTo>
                  <a:pt x="4229008" y="53908"/>
                </a:lnTo>
                <a:lnTo>
                  <a:pt x="4192398" y="31186"/>
                </a:lnTo>
                <a:lnTo>
                  <a:pt x="4152310" y="14244"/>
                </a:lnTo>
                <a:lnTo>
                  <a:pt x="4109319" y="3656"/>
                </a:lnTo>
                <a:lnTo>
                  <a:pt x="4064000" y="0"/>
                </a:lnTo>
                <a:close/>
              </a:path>
            </a:pathLst>
          </a:custGeom>
          <a:solidFill>
            <a:srgbClr val="92D050">
              <a:alpha val="4392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171440" y="5257800"/>
            <a:ext cx="685800" cy="457200"/>
          </a:xfrm>
          <a:custGeom>
            <a:avLst/>
            <a:gdLst/>
            <a:ahLst/>
            <a:cxnLst/>
            <a:rect l="l" t="t" r="r" b="b"/>
            <a:pathLst>
              <a:path w="685800" h="457200">
                <a:moveTo>
                  <a:pt x="457200" y="0"/>
                </a:moveTo>
                <a:lnTo>
                  <a:pt x="457200" y="114300"/>
                </a:lnTo>
                <a:lnTo>
                  <a:pt x="0" y="114300"/>
                </a:lnTo>
                <a:lnTo>
                  <a:pt x="0" y="342900"/>
                </a:lnTo>
                <a:lnTo>
                  <a:pt x="457200" y="342900"/>
                </a:lnTo>
                <a:lnTo>
                  <a:pt x="457200" y="457200"/>
                </a:lnTo>
                <a:lnTo>
                  <a:pt x="685800" y="228600"/>
                </a:lnTo>
                <a:lnTo>
                  <a:pt x="457200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5860796" y="5264022"/>
            <a:ext cx="94932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Perpetua"/>
                <a:cs typeface="Perpetua"/>
              </a:rPr>
              <a:t>E</a:t>
            </a:r>
            <a:r>
              <a:rPr sz="2000" spc="-45" dirty="0">
                <a:latin typeface="Perpetua"/>
                <a:cs typeface="Perpetua"/>
              </a:rPr>
              <a:t>x</a:t>
            </a:r>
            <a:r>
              <a:rPr sz="2000" dirty="0">
                <a:latin typeface="Perpetua"/>
                <a:cs typeface="Perpetua"/>
              </a:rPr>
              <a:t>ec</a:t>
            </a:r>
            <a:r>
              <a:rPr sz="2000" spc="-10" dirty="0">
                <a:latin typeface="Perpetua"/>
                <a:cs typeface="Perpetua"/>
              </a:rPr>
              <a:t>u</a:t>
            </a:r>
            <a:r>
              <a:rPr sz="2000" dirty="0">
                <a:latin typeface="Perpetua"/>
                <a:cs typeface="Perpetua"/>
              </a:rPr>
              <a:t>tion</a:t>
            </a:r>
            <a:endParaRPr sz="2000">
              <a:latin typeface="Perpetua"/>
              <a:cs typeface="Perpetu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517775" y="2587879"/>
            <a:ext cx="2913380" cy="12471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16915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latin typeface="Perpetua"/>
                <a:cs typeface="Perpetua"/>
              </a:rPr>
              <a:t>Preprocessor</a:t>
            </a:r>
            <a:r>
              <a:rPr sz="2000" dirty="0">
                <a:latin typeface="Perpetua"/>
                <a:cs typeface="Perpetua"/>
              </a:rPr>
              <a:t> </a:t>
            </a:r>
            <a:r>
              <a:rPr sz="2000" spc="-10" dirty="0">
                <a:latin typeface="Perpetua"/>
                <a:cs typeface="Perpetua"/>
              </a:rPr>
              <a:t>Directives</a:t>
            </a:r>
            <a:endParaRPr sz="2000">
              <a:latin typeface="Perpetua"/>
              <a:cs typeface="Perpetua"/>
            </a:endParaRPr>
          </a:p>
          <a:p>
            <a:pPr marL="12700" marR="498475" indent="659765">
              <a:lnSpc>
                <a:spcPct val="136400"/>
              </a:lnSpc>
              <a:spcBef>
                <a:spcPts val="665"/>
              </a:spcBef>
            </a:pPr>
            <a:r>
              <a:rPr sz="2000" dirty="0">
                <a:latin typeface="Perpetua"/>
                <a:cs typeface="Perpetua"/>
              </a:rPr>
              <a:t>Global</a:t>
            </a:r>
            <a:r>
              <a:rPr sz="2000" spc="-95" dirty="0">
                <a:latin typeface="Perpetua"/>
                <a:cs typeface="Perpetua"/>
              </a:rPr>
              <a:t> </a:t>
            </a:r>
            <a:r>
              <a:rPr sz="2000" spc="-5" dirty="0">
                <a:latin typeface="Perpetua"/>
                <a:cs typeface="Perpetua"/>
              </a:rPr>
              <a:t>Declaration </a:t>
            </a:r>
            <a:r>
              <a:rPr sz="2000" spc="-434" dirty="0">
                <a:latin typeface="Perpetua"/>
                <a:cs typeface="Perpetua"/>
              </a:rPr>
              <a:t> </a:t>
            </a:r>
            <a:r>
              <a:rPr sz="2000" spc="-5" dirty="0">
                <a:latin typeface="Perpetua"/>
                <a:cs typeface="Perpetua"/>
              </a:rPr>
              <a:t>main</a:t>
            </a:r>
            <a:r>
              <a:rPr sz="2000" spc="-25" dirty="0">
                <a:latin typeface="Perpetua"/>
                <a:cs typeface="Perpetua"/>
              </a:rPr>
              <a:t> </a:t>
            </a:r>
            <a:r>
              <a:rPr sz="2000" spc="-5" dirty="0">
                <a:latin typeface="Perpetua"/>
                <a:cs typeface="Perpetua"/>
              </a:rPr>
              <a:t>Function</a:t>
            </a:r>
            <a:endParaRPr sz="2000">
              <a:latin typeface="Perpetua"/>
              <a:cs typeface="Perpetua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SRM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5326" y="188607"/>
            <a:ext cx="1040815" cy="106765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83540" y="549605"/>
            <a:ext cx="7950200" cy="50190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40055" algn="ctr">
              <a:lnSpc>
                <a:spcPct val="100000"/>
              </a:lnSpc>
              <a:spcBef>
                <a:spcPts val="105"/>
              </a:spcBef>
            </a:pPr>
            <a:r>
              <a:rPr sz="2600" b="1" spc="-5" dirty="0">
                <a:solidFill>
                  <a:srgbClr val="C00000"/>
                </a:solidFill>
                <a:latin typeface="Perpetua"/>
                <a:cs typeface="Perpetua"/>
              </a:rPr>
              <a:t>INS</a:t>
            </a:r>
            <a:r>
              <a:rPr sz="2600" b="1" spc="-15" dirty="0">
                <a:solidFill>
                  <a:srgbClr val="C00000"/>
                </a:solidFill>
                <a:latin typeface="Perpetua"/>
                <a:cs typeface="Perpetua"/>
              </a:rPr>
              <a:t>T</a:t>
            </a:r>
            <a:r>
              <a:rPr sz="2600" b="1" spc="-5" dirty="0">
                <a:solidFill>
                  <a:srgbClr val="C00000"/>
                </a:solidFill>
                <a:latin typeface="Perpetua"/>
                <a:cs typeface="Perpetua"/>
              </a:rPr>
              <a:t>IT</a:t>
            </a:r>
            <a:r>
              <a:rPr sz="2600" b="1" spc="-10" dirty="0">
                <a:solidFill>
                  <a:srgbClr val="C00000"/>
                </a:solidFill>
                <a:latin typeface="Perpetua"/>
                <a:cs typeface="Perpetua"/>
              </a:rPr>
              <a:t>U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TE</a:t>
            </a:r>
            <a:r>
              <a:rPr sz="2600" b="1" spc="-10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Perpetua"/>
                <a:cs typeface="Perpetua"/>
              </a:rPr>
              <a:t>O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F</a:t>
            </a:r>
            <a:r>
              <a:rPr sz="2600" b="1" spc="5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SCIENCE</a:t>
            </a:r>
            <a:r>
              <a:rPr sz="2600" b="1" spc="-140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AND</a:t>
            </a:r>
            <a:r>
              <a:rPr sz="2600" b="1" spc="-310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TECHNOLOG</a:t>
            </a:r>
            <a:r>
              <a:rPr sz="2600" b="1" spc="-285" dirty="0">
                <a:solidFill>
                  <a:srgbClr val="C00000"/>
                </a:solidFill>
                <a:latin typeface="Perpetua"/>
                <a:cs typeface="Perpetua"/>
              </a:rPr>
              <a:t>Y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,</a:t>
            </a:r>
            <a:endParaRPr sz="2600">
              <a:latin typeface="Perpetua"/>
              <a:cs typeface="Perpetua"/>
            </a:endParaRPr>
          </a:p>
          <a:p>
            <a:pPr marL="440690" algn="ctr">
              <a:lnSpc>
                <a:spcPct val="100000"/>
              </a:lnSpc>
              <a:spcBef>
                <a:spcPts val="30"/>
              </a:spcBef>
            </a:pPr>
            <a:r>
              <a:rPr sz="2400" b="1" spc="-10" dirty="0">
                <a:solidFill>
                  <a:srgbClr val="C00000"/>
                </a:solidFill>
                <a:latin typeface="Perpetua"/>
                <a:cs typeface="Perpetua"/>
              </a:rPr>
              <a:t>CHENNAI.</a:t>
            </a:r>
            <a:endParaRPr sz="2400">
              <a:latin typeface="Perpetua"/>
              <a:cs typeface="Perpetua"/>
            </a:endParaRPr>
          </a:p>
          <a:p>
            <a:pPr marL="12700">
              <a:lnSpc>
                <a:spcPct val="100000"/>
              </a:lnSpc>
              <a:spcBef>
                <a:spcPts val="1735"/>
              </a:spcBef>
            </a:pPr>
            <a:r>
              <a:rPr sz="2800" b="1" spc="-5" dirty="0">
                <a:solidFill>
                  <a:srgbClr val="336600"/>
                </a:solidFill>
                <a:latin typeface="Cambria"/>
                <a:cs typeface="Cambria"/>
              </a:rPr>
              <a:t>1.</a:t>
            </a:r>
            <a:r>
              <a:rPr sz="2800" b="1" spc="-10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spc="-5" dirty="0">
                <a:solidFill>
                  <a:srgbClr val="336600"/>
                </a:solidFill>
                <a:latin typeface="Cambria"/>
                <a:cs typeface="Cambria"/>
              </a:rPr>
              <a:t>6</a:t>
            </a:r>
            <a:r>
              <a:rPr sz="2800" b="1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spc="-10" dirty="0">
                <a:solidFill>
                  <a:srgbClr val="336600"/>
                </a:solidFill>
                <a:latin typeface="Cambria"/>
                <a:cs typeface="Cambria"/>
              </a:rPr>
              <a:t>Structure</a:t>
            </a:r>
            <a:r>
              <a:rPr sz="2800" b="1" spc="5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spc="-5" dirty="0">
                <a:solidFill>
                  <a:srgbClr val="336600"/>
                </a:solidFill>
                <a:latin typeface="Cambria"/>
                <a:cs typeface="Cambria"/>
              </a:rPr>
              <a:t>of ‘C’</a:t>
            </a:r>
            <a:r>
              <a:rPr sz="2800" b="1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spc="-20" dirty="0">
                <a:solidFill>
                  <a:srgbClr val="336600"/>
                </a:solidFill>
                <a:latin typeface="Cambria"/>
                <a:cs typeface="Cambria"/>
              </a:rPr>
              <a:t>Program </a:t>
            </a:r>
            <a:r>
              <a:rPr sz="2800" b="1" spc="-15" dirty="0">
                <a:solidFill>
                  <a:srgbClr val="336600"/>
                </a:solidFill>
                <a:latin typeface="Cambria"/>
                <a:cs typeface="Cambria"/>
              </a:rPr>
              <a:t>Contd…</a:t>
            </a:r>
            <a:endParaRPr sz="2800">
              <a:latin typeface="Cambria"/>
              <a:cs typeface="Cambria"/>
            </a:endParaRPr>
          </a:p>
          <a:p>
            <a:pPr marL="532130" indent="-520065">
              <a:lnSpc>
                <a:spcPct val="100000"/>
              </a:lnSpc>
              <a:spcBef>
                <a:spcPts val="1780"/>
              </a:spcBef>
              <a:buAutoNum type="arabicParenR"/>
              <a:tabLst>
                <a:tab pos="532130" algn="l"/>
                <a:tab pos="532765" algn="l"/>
              </a:tabLst>
            </a:pPr>
            <a:r>
              <a:rPr sz="2200" b="1" spc="-5" dirty="0">
                <a:solidFill>
                  <a:srgbClr val="C00000"/>
                </a:solidFill>
                <a:latin typeface="Cambria"/>
                <a:cs typeface="Cambria"/>
              </a:rPr>
              <a:t>Documentation</a:t>
            </a:r>
            <a:r>
              <a:rPr sz="2200" b="1" spc="-5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b="1" dirty="0">
                <a:solidFill>
                  <a:srgbClr val="C00000"/>
                </a:solidFill>
                <a:latin typeface="Cambria"/>
                <a:cs typeface="Cambria"/>
              </a:rPr>
              <a:t>Section</a:t>
            </a:r>
            <a:endParaRPr sz="2200">
              <a:latin typeface="Cambria"/>
              <a:cs typeface="Cambria"/>
            </a:endParaRPr>
          </a:p>
          <a:p>
            <a:pPr marL="927100" lvl="1" indent="-457834">
              <a:lnSpc>
                <a:spcPct val="100000"/>
              </a:lnSpc>
              <a:spcBef>
                <a:spcPts val="1320"/>
              </a:spcBef>
              <a:buFont typeface="Wingdings"/>
              <a:buChar char=""/>
              <a:tabLst>
                <a:tab pos="927100" algn="l"/>
                <a:tab pos="927735" algn="l"/>
              </a:tabLst>
            </a:pPr>
            <a:r>
              <a:rPr sz="2200" spc="-5" dirty="0">
                <a:latin typeface="Cambria"/>
                <a:cs typeface="Cambria"/>
              </a:rPr>
              <a:t>Used </a:t>
            </a:r>
            <a:r>
              <a:rPr sz="2200" spc="-15" dirty="0">
                <a:latin typeface="Cambria"/>
                <a:cs typeface="Cambria"/>
              </a:rPr>
              <a:t>for</a:t>
            </a:r>
            <a:r>
              <a:rPr sz="2200" dirty="0"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providing</a:t>
            </a:r>
            <a:r>
              <a:rPr sz="2200" spc="2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Comments</a:t>
            </a:r>
            <a:endParaRPr sz="2200">
              <a:latin typeface="Cambria"/>
              <a:cs typeface="Cambria"/>
            </a:endParaRPr>
          </a:p>
          <a:p>
            <a:pPr marL="927100" lvl="1" indent="-457834">
              <a:lnSpc>
                <a:spcPct val="100000"/>
              </a:lnSpc>
              <a:spcBef>
                <a:spcPts val="1320"/>
              </a:spcBef>
              <a:buFont typeface="Wingdings"/>
              <a:buChar char=""/>
              <a:tabLst>
                <a:tab pos="927100" algn="l"/>
                <a:tab pos="927735" algn="l"/>
              </a:tabLst>
            </a:pPr>
            <a:r>
              <a:rPr sz="2200" spc="-5" dirty="0">
                <a:latin typeface="Cambria"/>
                <a:cs typeface="Cambria"/>
              </a:rPr>
              <a:t>Comment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treated</a:t>
            </a:r>
            <a:r>
              <a:rPr sz="2200" spc="4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as</a:t>
            </a:r>
            <a:r>
              <a:rPr sz="2200" spc="1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a</a:t>
            </a:r>
            <a:r>
              <a:rPr sz="2200" spc="-1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single</a:t>
            </a:r>
            <a:r>
              <a:rPr sz="2200" spc="15" dirty="0"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white</a:t>
            </a:r>
            <a:r>
              <a:rPr sz="2200" spc="1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space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spc="-25" dirty="0">
                <a:latin typeface="Cambria"/>
                <a:cs typeface="Cambria"/>
              </a:rPr>
              <a:t>by</a:t>
            </a:r>
            <a:r>
              <a:rPr sz="2200" spc="1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Compiler</a:t>
            </a:r>
            <a:endParaRPr sz="2200">
              <a:latin typeface="Cambria"/>
              <a:cs typeface="Cambria"/>
            </a:endParaRPr>
          </a:p>
          <a:p>
            <a:pPr marL="927100" lvl="1" indent="-457834">
              <a:lnSpc>
                <a:spcPct val="100000"/>
              </a:lnSpc>
              <a:spcBef>
                <a:spcPts val="1325"/>
              </a:spcBef>
              <a:buFont typeface="Wingdings"/>
              <a:buChar char=""/>
              <a:tabLst>
                <a:tab pos="927100" algn="l"/>
                <a:tab pos="927735" algn="l"/>
              </a:tabLst>
            </a:pPr>
            <a:r>
              <a:rPr sz="2200" spc="-15" dirty="0">
                <a:latin typeface="Cambria"/>
                <a:cs typeface="Cambria"/>
              </a:rPr>
              <a:t>Ignored</a:t>
            </a:r>
            <a:r>
              <a:rPr sz="2200" spc="2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at</a:t>
            </a:r>
            <a:r>
              <a:rPr sz="2200" spc="-1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time</a:t>
            </a:r>
            <a:r>
              <a:rPr sz="2200" spc="1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of</a:t>
            </a:r>
            <a:r>
              <a:rPr sz="2200" spc="-10" dirty="0">
                <a:latin typeface="Cambria"/>
                <a:cs typeface="Cambria"/>
              </a:rPr>
              <a:t> Execution:</a:t>
            </a:r>
            <a:r>
              <a:rPr sz="2200" spc="2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Not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Executable</a:t>
            </a:r>
            <a:endParaRPr sz="2200">
              <a:latin typeface="Cambria"/>
              <a:cs typeface="Cambria"/>
            </a:endParaRPr>
          </a:p>
          <a:p>
            <a:pPr marL="927100" lvl="1" indent="-457834">
              <a:lnSpc>
                <a:spcPct val="100000"/>
              </a:lnSpc>
              <a:spcBef>
                <a:spcPts val="1320"/>
              </a:spcBef>
              <a:buFont typeface="Wingdings"/>
              <a:buChar char=""/>
              <a:tabLst>
                <a:tab pos="927100" algn="l"/>
                <a:tab pos="927735" algn="l"/>
              </a:tabLst>
            </a:pPr>
            <a:r>
              <a:rPr sz="2200" spc="-5" dirty="0">
                <a:latin typeface="Cambria"/>
                <a:cs typeface="Cambria"/>
              </a:rPr>
              <a:t>Comment: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Sequence</a:t>
            </a:r>
            <a:r>
              <a:rPr sz="2200" spc="1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of </a:t>
            </a:r>
            <a:r>
              <a:rPr sz="2200" spc="-10" dirty="0">
                <a:latin typeface="Cambria"/>
                <a:cs typeface="Cambria"/>
              </a:rPr>
              <a:t>Characters</a:t>
            </a:r>
            <a:r>
              <a:rPr sz="2200" spc="40" dirty="0">
                <a:latin typeface="Cambria"/>
                <a:cs typeface="Cambria"/>
              </a:rPr>
              <a:t> </a:t>
            </a:r>
            <a:r>
              <a:rPr sz="2200" spc="-25" dirty="0">
                <a:latin typeface="Cambria"/>
                <a:cs typeface="Cambria"/>
              </a:rPr>
              <a:t>given</a:t>
            </a:r>
            <a:r>
              <a:rPr sz="2200" spc="2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between</a:t>
            </a:r>
            <a:r>
              <a:rPr sz="2200" spc="25" dirty="0">
                <a:latin typeface="Cambria"/>
                <a:cs typeface="Cambria"/>
              </a:rPr>
              <a:t> </a:t>
            </a:r>
            <a:r>
              <a:rPr sz="2200" spc="-5" dirty="0">
                <a:solidFill>
                  <a:srgbClr val="C00000"/>
                </a:solidFill>
                <a:latin typeface="Cambria"/>
                <a:cs typeface="Cambria"/>
              </a:rPr>
              <a:t>/*</a:t>
            </a:r>
            <a:r>
              <a:rPr sz="220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and</a:t>
            </a:r>
            <a:r>
              <a:rPr sz="2200" spc="10" dirty="0">
                <a:latin typeface="Cambria"/>
                <a:cs typeface="Cambria"/>
              </a:rPr>
              <a:t> </a:t>
            </a:r>
            <a:r>
              <a:rPr sz="2200" b="1" spc="-5" dirty="0">
                <a:solidFill>
                  <a:srgbClr val="C00000"/>
                </a:solidFill>
                <a:latin typeface="Cambria"/>
                <a:cs typeface="Cambria"/>
              </a:rPr>
              <a:t>*/</a:t>
            </a:r>
            <a:endParaRPr sz="2200">
              <a:latin typeface="Cambria"/>
              <a:cs typeface="Cambria"/>
            </a:endParaRPr>
          </a:p>
          <a:p>
            <a:pPr marL="927100" lvl="1" indent="-457834">
              <a:lnSpc>
                <a:spcPct val="100000"/>
              </a:lnSpc>
              <a:spcBef>
                <a:spcPts val="1320"/>
              </a:spcBef>
              <a:buFont typeface="Wingdings"/>
              <a:buChar char=""/>
              <a:tabLst>
                <a:tab pos="927100" algn="l"/>
                <a:tab pos="927735" algn="l"/>
              </a:tabLst>
            </a:pPr>
            <a:r>
              <a:rPr sz="2200" b="1" spc="-10" dirty="0">
                <a:solidFill>
                  <a:srgbClr val="336600"/>
                </a:solidFill>
                <a:latin typeface="Cambria"/>
                <a:cs typeface="Cambria"/>
              </a:rPr>
              <a:t>Example:</a:t>
            </a:r>
            <a:r>
              <a:rPr sz="2200" b="1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Program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Name,</a:t>
            </a:r>
            <a:r>
              <a:rPr sz="2200" spc="1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Statement</a:t>
            </a:r>
            <a:r>
              <a:rPr sz="2200" spc="3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description</a:t>
            </a:r>
            <a:endParaRPr sz="2200">
              <a:latin typeface="Cambria"/>
              <a:cs typeface="Cambria"/>
            </a:endParaRPr>
          </a:p>
          <a:p>
            <a:pPr marL="2010410">
              <a:lnSpc>
                <a:spcPct val="100000"/>
              </a:lnSpc>
              <a:spcBef>
                <a:spcPts val="1320"/>
              </a:spcBef>
            </a:pPr>
            <a:r>
              <a:rPr sz="2200" b="1" spc="-5" dirty="0">
                <a:solidFill>
                  <a:srgbClr val="C00000"/>
                </a:solidFill>
                <a:latin typeface="Cambria"/>
                <a:cs typeface="Cambria"/>
              </a:rPr>
              <a:t>/*</a:t>
            </a:r>
            <a:r>
              <a:rPr sz="2200" b="1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b="1" spc="-20" dirty="0">
                <a:solidFill>
                  <a:srgbClr val="C00000"/>
                </a:solidFill>
                <a:latin typeface="Cambria"/>
                <a:cs typeface="Cambria"/>
              </a:rPr>
              <a:t>Program</a:t>
            </a:r>
            <a:r>
              <a:rPr sz="2200" b="1" spc="2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b="1" spc="-15" dirty="0">
                <a:solidFill>
                  <a:srgbClr val="C00000"/>
                </a:solidFill>
                <a:latin typeface="Cambria"/>
                <a:cs typeface="Cambria"/>
              </a:rPr>
              <a:t>to</a:t>
            </a:r>
            <a:r>
              <a:rPr sz="2200" b="1" spc="-10" dirty="0">
                <a:solidFill>
                  <a:srgbClr val="C00000"/>
                </a:solidFill>
                <a:latin typeface="Cambria"/>
                <a:cs typeface="Cambria"/>
              </a:rPr>
              <a:t> Find</a:t>
            </a:r>
            <a:r>
              <a:rPr sz="2200" b="1" spc="-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b="1" spc="-15" dirty="0">
                <a:solidFill>
                  <a:srgbClr val="C00000"/>
                </a:solidFill>
                <a:latin typeface="Cambria"/>
                <a:cs typeface="Cambria"/>
              </a:rPr>
              <a:t>Area</a:t>
            </a:r>
            <a:r>
              <a:rPr sz="2200" b="1" spc="1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b="1" spc="-5" dirty="0">
                <a:solidFill>
                  <a:srgbClr val="C00000"/>
                </a:solidFill>
                <a:latin typeface="Cambria"/>
                <a:cs typeface="Cambria"/>
              </a:rPr>
              <a:t>of</a:t>
            </a:r>
            <a:r>
              <a:rPr sz="2200" b="1" spc="-1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b="1" spc="-5" dirty="0">
                <a:solidFill>
                  <a:srgbClr val="C00000"/>
                </a:solidFill>
                <a:latin typeface="Cambria"/>
                <a:cs typeface="Cambria"/>
              </a:rPr>
              <a:t>a </a:t>
            </a:r>
            <a:r>
              <a:rPr sz="2200" b="1" spc="-15" dirty="0">
                <a:solidFill>
                  <a:srgbClr val="C00000"/>
                </a:solidFill>
                <a:latin typeface="Cambria"/>
                <a:cs typeface="Cambria"/>
              </a:rPr>
              <a:t>Circle*/</a:t>
            </a:r>
            <a:endParaRPr sz="22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SRM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5326" y="188607"/>
            <a:ext cx="1040815" cy="106765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83540" y="549605"/>
            <a:ext cx="7350759" cy="55219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38860" algn="ctr">
              <a:lnSpc>
                <a:spcPct val="100000"/>
              </a:lnSpc>
              <a:spcBef>
                <a:spcPts val="105"/>
              </a:spcBef>
            </a:pPr>
            <a:r>
              <a:rPr sz="2600" b="1" spc="-5" dirty="0">
                <a:solidFill>
                  <a:srgbClr val="C00000"/>
                </a:solidFill>
                <a:latin typeface="Perpetua"/>
                <a:cs typeface="Perpetua"/>
              </a:rPr>
              <a:t>INS</a:t>
            </a:r>
            <a:r>
              <a:rPr sz="2600" b="1" spc="-15" dirty="0">
                <a:solidFill>
                  <a:srgbClr val="C00000"/>
                </a:solidFill>
                <a:latin typeface="Perpetua"/>
                <a:cs typeface="Perpetua"/>
              </a:rPr>
              <a:t>T</a:t>
            </a:r>
            <a:r>
              <a:rPr sz="2600" b="1" spc="-5" dirty="0">
                <a:solidFill>
                  <a:srgbClr val="C00000"/>
                </a:solidFill>
                <a:latin typeface="Perpetua"/>
                <a:cs typeface="Perpetua"/>
              </a:rPr>
              <a:t>IT</a:t>
            </a:r>
            <a:r>
              <a:rPr sz="2600" b="1" spc="-10" dirty="0">
                <a:solidFill>
                  <a:srgbClr val="C00000"/>
                </a:solidFill>
                <a:latin typeface="Perpetua"/>
                <a:cs typeface="Perpetua"/>
              </a:rPr>
              <a:t>U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TE</a:t>
            </a:r>
            <a:r>
              <a:rPr sz="2600" b="1" spc="-10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Perpetua"/>
                <a:cs typeface="Perpetua"/>
              </a:rPr>
              <a:t>O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F</a:t>
            </a:r>
            <a:r>
              <a:rPr sz="2600" b="1" spc="5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SCIENCE</a:t>
            </a:r>
            <a:r>
              <a:rPr sz="2600" b="1" spc="-140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AND</a:t>
            </a:r>
            <a:r>
              <a:rPr sz="2600" b="1" spc="-310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TECHNOLOG</a:t>
            </a:r>
            <a:r>
              <a:rPr sz="2600" b="1" spc="-285" dirty="0">
                <a:solidFill>
                  <a:srgbClr val="C00000"/>
                </a:solidFill>
                <a:latin typeface="Perpetua"/>
                <a:cs typeface="Perpetua"/>
              </a:rPr>
              <a:t>Y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,</a:t>
            </a:r>
            <a:endParaRPr sz="2600">
              <a:latin typeface="Perpetua"/>
              <a:cs typeface="Perpetua"/>
            </a:endParaRPr>
          </a:p>
          <a:p>
            <a:pPr marL="1039494" algn="ctr">
              <a:lnSpc>
                <a:spcPct val="100000"/>
              </a:lnSpc>
              <a:spcBef>
                <a:spcPts val="30"/>
              </a:spcBef>
            </a:pPr>
            <a:r>
              <a:rPr sz="2400" b="1" spc="-10" dirty="0">
                <a:solidFill>
                  <a:srgbClr val="C00000"/>
                </a:solidFill>
                <a:latin typeface="Perpetua"/>
                <a:cs typeface="Perpetua"/>
              </a:rPr>
              <a:t>CHENNAI.</a:t>
            </a:r>
            <a:endParaRPr sz="2400">
              <a:latin typeface="Perpetua"/>
              <a:cs typeface="Perpetua"/>
            </a:endParaRPr>
          </a:p>
          <a:p>
            <a:pPr marL="12700">
              <a:lnSpc>
                <a:spcPct val="100000"/>
              </a:lnSpc>
              <a:spcBef>
                <a:spcPts val="1735"/>
              </a:spcBef>
            </a:pPr>
            <a:r>
              <a:rPr sz="2800" b="1" spc="-5" dirty="0">
                <a:solidFill>
                  <a:srgbClr val="336600"/>
                </a:solidFill>
                <a:latin typeface="Cambria"/>
                <a:cs typeface="Cambria"/>
              </a:rPr>
              <a:t>1.</a:t>
            </a:r>
            <a:r>
              <a:rPr sz="2800" b="1" spc="-10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spc="-5" dirty="0">
                <a:solidFill>
                  <a:srgbClr val="336600"/>
                </a:solidFill>
                <a:latin typeface="Cambria"/>
                <a:cs typeface="Cambria"/>
              </a:rPr>
              <a:t>6</a:t>
            </a:r>
            <a:r>
              <a:rPr sz="2800" b="1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spc="-10" dirty="0">
                <a:solidFill>
                  <a:srgbClr val="336600"/>
                </a:solidFill>
                <a:latin typeface="Cambria"/>
                <a:cs typeface="Cambria"/>
              </a:rPr>
              <a:t>Structure</a:t>
            </a:r>
            <a:r>
              <a:rPr sz="2800" b="1" spc="5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spc="-5" dirty="0">
                <a:solidFill>
                  <a:srgbClr val="336600"/>
                </a:solidFill>
                <a:latin typeface="Cambria"/>
                <a:cs typeface="Cambria"/>
              </a:rPr>
              <a:t>of ‘C’</a:t>
            </a:r>
            <a:r>
              <a:rPr sz="2800" b="1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spc="-20" dirty="0">
                <a:solidFill>
                  <a:srgbClr val="336600"/>
                </a:solidFill>
                <a:latin typeface="Cambria"/>
                <a:cs typeface="Cambria"/>
              </a:rPr>
              <a:t>Program </a:t>
            </a:r>
            <a:r>
              <a:rPr sz="2800" b="1" spc="-15" dirty="0">
                <a:solidFill>
                  <a:srgbClr val="336600"/>
                </a:solidFill>
                <a:latin typeface="Cambria"/>
                <a:cs typeface="Cambria"/>
              </a:rPr>
              <a:t>Contd…</a:t>
            </a:r>
            <a:endParaRPr sz="2800">
              <a:latin typeface="Cambria"/>
              <a:cs typeface="Cambria"/>
            </a:endParaRPr>
          </a:p>
          <a:p>
            <a:pPr marL="532130" indent="-520065">
              <a:lnSpc>
                <a:spcPct val="100000"/>
              </a:lnSpc>
              <a:spcBef>
                <a:spcPts val="1780"/>
              </a:spcBef>
              <a:buAutoNum type="arabicParenR" startAt="2"/>
              <a:tabLst>
                <a:tab pos="532130" algn="l"/>
                <a:tab pos="532765" algn="l"/>
              </a:tabLst>
            </a:pPr>
            <a:r>
              <a:rPr sz="2200" b="1" spc="-15" dirty="0">
                <a:solidFill>
                  <a:srgbClr val="C00000"/>
                </a:solidFill>
                <a:latin typeface="Cambria"/>
                <a:cs typeface="Cambria"/>
              </a:rPr>
              <a:t>Preprocessor</a:t>
            </a:r>
            <a:r>
              <a:rPr sz="2200" b="1" spc="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b="1" dirty="0">
                <a:solidFill>
                  <a:srgbClr val="C00000"/>
                </a:solidFill>
                <a:latin typeface="Cambria"/>
                <a:cs typeface="Cambria"/>
              </a:rPr>
              <a:t>Section</a:t>
            </a:r>
            <a:endParaRPr sz="2200">
              <a:latin typeface="Cambria"/>
              <a:cs typeface="Cambria"/>
            </a:endParaRPr>
          </a:p>
          <a:p>
            <a:pPr marL="927100" lvl="1" indent="-457834">
              <a:lnSpc>
                <a:spcPct val="100000"/>
              </a:lnSpc>
              <a:spcBef>
                <a:spcPts val="1320"/>
              </a:spcBef>
              <a:buFont typeface="Wingdings"/>
              <a:buChar char=""/>
              <a:tabLst>
                <a:tab pos="927100" algn="l"/>
                <a:tab pos="927735" algn="l"/>
              </a:tabLst>
            </a:pPr>
            <a:r>
              <a:rPr sz="2200" spc="-5" dirty="0">
                <a:latin typeface="Cambria"/>
                <a:cs typeface="Cambria"/>
              </a:rPr>
              <a:t>Also called</a:t>
            </a:r>
            <a:r>
              <a:rPr sz="2200" spc="1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as</a:t>
            </a:r>
            <a:r>
              <a:rPr sz="2200" spc="1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Preprocessor</a:t>
            </a:r>
            <a:r>
              <a:rPr sz="2200" spc="35" dirty="0">
                <a:latin typeface="Cambria"/>
                <a:cs typeface="Cambria"/>
              </a:rPr>
              <a:t> </a:t>
            </a:r>
            <a:r>
              <a:rPr sz="2200" spc="-20" dirty="0">
                <a:latin typeface="Cambria"/>
                <a:cs typeface="Cambria"/>
              </a:rPr>
              <a:t>Directive</a:t>
            </a:r>
            <a:endParaRPr sz="2200">
              <a:latin typeface="Cambria"/>
              <a:cs typeface="Cambria"/>
            </a:endParaRPr>
          </a:p>
          <a:p>
            <a:pPr marL="927100" lvl="1" indent="-457834">
              <a:lnSpc>
                <a:spcPct val="100000"/>
              </a:lnSpc>
              <a:spcBef>
                <a:spcPts val="1320"/>
              </a:spcBef>
              <a:buFont typeface="Wingdings"/>
              <a:buChar char=""/>
              <a:tabLst>
                <a:tab pos="927100" algn="l"/>
                <a:tab pos="927735" algn="l"/>
              </a:tabLst>
            </a:pPr>
            <a:r>
              <a:rPr sz="2200" spc="-5" dirty="0">
                <a:latin typeface="Cambria"/>
                <a:cs typeface="Cambria"/>
              </a:rPr>
              <a:t>Also</a:t>
            </a:r>
            <a:r>
              <a:rPr sz="2200" spc="-1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called</a:t>
            </a:r>
            <a:r>
              <a:rPr sz="2200" spc="1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as</a:t>
            </a:r>
            <a:r>
              <a:rPr sz="2200" spc="1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Header</a:t>
            </a:r>
            <a:r>
              <a:rPr sz="2200" spc="1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Files</a:t>
            </a:r>
            <a:endParaRPr sz="2200">
              <a:latin typeface="Cambria"/>
              <a:cs typeface="Cambria"/>
            </a:endParaRPr>
          </a:p>
          <a:p>
            <a:pPr marL="927100" lvl="1" indent="-457834">
              <a:lnSpc>
                <a:spcPct val="100000"/>
              </a:lnSpc>
              <a:spcBef>
                <a:spcPts val="1325"/>
              </a:spcBef>
              <a:buFont typeface="Wingdings"/>
              <a:buChar char=""/>
              <a:tabLst>
                <a:tab pos="927100" algn="l"/>
                <a:tab pos="927735" algn="l"/>
              </a:tabLst>
            </a:pPr>
            <a:r>
              <a:rPr sz="2200" spc="-5" dirty="0">
                <a:latin typeface="Cambria"/>
                <a:cs typeface="Cambria"/>
              </a:rPr>
              <a:t>Not</a:t>
            </a:r>
            <a:r>
              <a:rPr sz="2200" spc="-1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a</a:t>
            </a:r>
            <a:r>
              <a:rPr sz="2200" spc="-1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part</a:t>
            </a:r>
            <a:r>
              <a:rPr sz="2200" spc="1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of</a:t>
            </a:r>
            <a:r>
              <a:rPr sz="2200" spc="-1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Compiler</a:t>
            </a:r>
            <a:endParaRPr sz="2200">
              <a:latin typeface="Cambria"/>
              <a:cs typeface="Cambria"/>
            </a:endParaRPr>
          </a:p>
          <a:p>
            <a:pPr marL="927100" lvl="1" indent="-457834">
              <a:lnSpc>
                <a:spcPct val="100000"/>
              </a:lnSpc>
              <a:spcBef>
                <a:spcPts val="1320"/>
              </a:spcBef>
              <a:buFont typeface="Wingdings"/>
              <a:buChar char=""/>
              <a:tabLst>
                <a:tab pos="927100" algn="l"/>
                <a:tab pos="927735" algn="l"/>
              </a:tabLst>
            </a:pPr>
            <a:r>
              <a:rPr sz="2200" spc="-15" dirty="0">
                <a:latin typeface="Cambria"/>
                <a:cs typeface="Cambria"/>
              </a:rPr>
              <a:t>Separate</a:t>
            </a:r>
            <a:r>
              <a:rPr sz="2200" spc="2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step</a:t>
            </a:r>
            <a:r>
              <a:rPr sz="2200" spc="2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in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Compilation</a:t>
            </a:r>
            <a:r>
              <a:rPr sz="220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Process</a:t>
            </a:r>
            <a:endParaRPr sz="2200">
              <a:latin typeface="Cambria"/>
              <a:cs typeface="Cambria"/>
            </a:endParaRPr>
          </a:p>
          <a:p>
            <a:pPr marL="927100" lvl="1" indent="-457834">
              <a:lnSpc>
                <a:spcPct val="100000"/>
              </a:lnSpc>
              <a:spcBef>
                <a:spcPts val="1320"/>
              </a:spcBef>
              <a:buFont typeface="Wingdings"/>
              <a:buChar char=""/>
              <a:tabLst>
                <a:tab pos="927100" algn="l"/>
                <a:tab pos="927735" algn="l"/>
              </a:tabLst>
            </a:pPr>
            <a:r>
              <a:rPr sz="2200" spc="-10" dirty="0">
                <a:latin typeface="Cambria"/>
                <a:cs typeface="Cambria"/>
              </a:rPr>
              <a:t>Instructs</a:t>
            </a:r>
            <a:r>
              <a:rPr sz="2200" spc="3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Compiler</a:t>
            </a:r>
            <a:r>
              <a:rPr sz="2200" spc="10" dirty="0"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to</a:t>
            </a:r>
            <a:r>
              <a:rPr sz="2200" spc="2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do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required</a:t>
            </a:r>
            <a:r>
              <a:rPr sz="2200" spc="3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Preprocessing</a:t>
            </a:r>
            <a:endParaRPr sz="2200">
              <a:latin typeface="Cambria"/>
              <a:cs typeface="Cambria"/>
            </a:endParaRPr>
          </a:p>
          <a:p>
            <a:pPr marL="927100" lvl="1" indent="-457834">
              <a:lnSpc>
                <a:spcPct val="100000"/>
              </a:lnSpc>
              <a:spcBef>
                <a:spcPts val="1320"/>
              </a:spcBef>
              <a:buFont typeface="Wingdings"/>
              <a:buChar char=""/>
              <a:tabLst>
                <a:tab pos="927100" algn="l"/>
                <a:tab pos="927735" algn="l"/>
              </a:tabLst>
            </a:pPr>
            <a:r>
              <a:rPr sz="2200" spc="-5" dirty="0">
                <a:latin typeface="Cambria"/>
                <a:cs typeface="Cambria"/>
              </a:rPr>
              <a:t>Begins</a:t>
            </a:r>
            <a:r>
              <a:rPr sz="2200" spc="1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with</a:t>
            </a:r>
            <a:r>
              <a:rPr sz="2200" spc="-10" dirty="0">
                <a:latin typeface="Cambria"/>
                <a:cs typeface="Cambria"/>
              </a:rPr>
              <a:t> </a:t>
            </a:r>
            <a:r>
              <a:rPr sz="2200" b="1" spc="-5" dirty="0">
                <a:solidFill>
                  <a:srgbClr val="C00000"/>
                </a:solidFill>
                <a:latin typeface="Cambria"/>
                <a:cs typeface="Cambria"/>
              </a:rPr>
              <a:t>#</a:t>
            </a:r>
            <a:r>
              <a:rPr sz="2200" b="1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symbol</a:t>
            </a:r>
            <a:endParaRPr sz="2200">
              <a:latin typeface="Cambria"/>
              <a:cs typeface="Cambria"/>
            </a:endParaRPr>
          </a:p>
          <a:p>
            <a:pPr marL="927100" lvl="1" indent="-457834">
              <a:lnSpc>
                <a:spcPct val="100000"/>
              </a:lnSpc>
              <a:spcBef>
                <a:spcPts val="1320"/>
              </a:spcBef>
              <a:buFont typeface="Wingdings"/>
              <a:buChar char=""/>
              <a:tabLst>
                <a:tab pos="927100" algn="l"/>
                <a:tab pos="927735" algn="l"/>
              </a:tabLst>
            </a:pPr>
            <a:r>
              <a:rPr sz="2200" spc="-10" dirty="0">
                <a:latin typeface="Cambria"/>
                <a:cs typeface="Cambria"/>
              </a:rPr>
              <a:t>Preprocessor</a:t>
            </a:r>
            <a:r>
              <a:rPr sz="2200" spc="3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written</a:t>
            </a:r>
            <a:r>
              <a:rPr sz="2200" spc="2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within</a:t>
            </a:r>
            <a:r>
              <a:rPr sz="2200" spc="10" dirty="0">
                <a:latin typeface="Cambria"/>
                <a:cs typeface="Cambria"/>
              </a:rPr>
              <a:t> </a:t>
            </a:r>
            <a:r>
              <a:rPr sz="2200" b="1" spc="-5" dirty="0">
                <a:solidFill>
                  <a:srgbClr val="C00000"/>
                </a:solidFill>
                <a:latin typeface="Cambria"/>
                <a:cs typeface="Cambria"/>
              </a:rPr>
              <a:t>&lt;</a:t>
            </a:r>
            <a:r>
              <a:rPr sz="2200" b="1" spc="-1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b="1" spc="-5" dirty="0">
                <a:solidFill>
                  <a:srgbClr val="C00000"/>
                </a:solidFill>
                <a:latin typeface="Cambria"/>
                <a:cs typeface="Cambria"/>
              </a:rPr>
              <a:t>&gt;</a:t>
            </a:r>
            <a:endParaRPr sz="22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SRM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5326" y="188607"/>
            <a:ext cx="1040815" cy="106765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83540" y="549605"/>
            <a:ext cx="7350759" cy="45154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38860" algn="ctr">
              <a:lnSpc>
                <a:spcPct val="100000"/>
              </a:lnSpc>
              <a:spcBef>
                <a:spcPts val="105"/>
              </a:spcBef>
            </a:pPr>
            <a:r>
              <a:rPr sz="2600" b="1" spc="-5" dirty="0">
                <a:solidFill>
                  <a:srgbClr val="C00000"/>
                </a:solidFill>
                <a:latin typeface="Perpetua"/>
                <a:cs typeface="Perpetua"/>
              </a:rPr>
              <a:t>INS</a:t>
            </a:r>
            <a:r>
              <a:rPr sz="2600" b="1" spc="-15" dirty="0">
                <a:solidFill>
                  <a:srgbClr val="C00000"/>
                </a:solidFill>
                <a:latin typeface="Perpetua"/>
                <a:cs typeface="Perpetua"/>
              </a:rPr>
              <a:t>T</a:t>
            </a:r>
            <a:r>
              <a:rPr sz="2600" b="1" spc="-5" dirty="0">
                <a:solidFill>
                  <a:srgbClr val="C00000"/>
                </a:solidFill>
                <a:latin typeface="Perpetua"/>
                <a:cs typeface="Perpetua"/>
              </a:rPr>
              <a:t>IT</a:t>
            </a:r>
            <a:r>
              <a:rPr sz="2600" b="1" spc="-10" dirty="0">
                <a:solidFill>
                  <a:srgbClr val="C00000"/>
                </a:solidFill>
                <a:latin typeface="Perpetua"/>
                <a:cs typeface="Perpetua"/>
              </a:rPr>
              <a:t>U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TE</a:t>
            </a:r>
            <a:r>
              <a:rPr sz="2600" b="1" spc="-10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Perpetua"/>
                <a:cs typeface="Perpetua"/>
              </a:rPr>
              <a:t>O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F</a:t>
            </a:r>
            <a:r>
              <a:rPr sz="2600" b="1" spc="5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SCIENCE</a:t>
            </a:r>
            <a:r>
              <a:rPr sz="2600" b="1" spc="-140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AND</a:t>
            </a:r>
            <a:r>
              <a:rPr sz="2600" b="1" spc="-310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TECHNOLOG</a:t>
            </a:r>
            <a:r>
              <a:rPr sz="2600" b="1" spc="-285" dirty="0">
                <a:solidFill>
                  <a:srgbClr val="C00000"/>
                </a:solidFill>
                <a:latin typeface="Perpetua"/>
                <a:cs typeface="Perpetua"/>
              </a:rPr>
              <a:t>Y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,</a:t>
            </a:r>
            <a:endParaRPr sz="2600">
              <a:latin typeface="Perpetua"/>
              <a:cs typeface="Perpetua"/>
            </a:endParaRPr>
          </a:p>
          <a:p>
            <a:pPr marL="1039494" algn="ctr">
              <a:lnSpc>
                <a:spcPct val="100000"/>
              </a:lnSpc>
              <a:spcBef>
                <a:spcPts val="30"/>
              </a:spcBef>
            </a:pPr>
            <a:r>
              <a:rPr sz="2400" b="1" spc="-10" dirty="0">
                <a:solidFill>
                  <a:srgbClr val="C00000"/>
                </a:solidFill>
                <a:latin typeface="Perpetua"/>
                <a:cs typeface="Perpetua"/>
              </a:rPr>
              <a:t>CHENNAI.</a:t>
            </a:r>
            <a:endParaRPr sz="2400">
              <a:latin typeface="Perpetua"/>
              <a:cs typeface="Perpetua"/>
            </a:endParaRPr>
          </a:p>
          <a:p>
            <a:pPr marL="12700">
              <a:lnSpc>
                <a:spcPct val="100000"/>
              </a:lnSpc>
              <a:spcBef>
                <a:spcPts val="1735"/>
              </a:spcBef>
            </a:pPr>
            <a:r>
              <a:rPr sz="2800" b="1" spc="-5" dirty="0">
                <a:solidFill>
                  <a:srgbClr val="336600"/>
                </a:solidFill>
                <a:latin typeface="Cambria"/>
                <a:cs typeface="Cambria"/>
              </a:rPr>
              <a:t>1.</a:t>
            </a:r>
            <a:r>
              <a:rPr sz="2800" b="1" spc="-10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spc="-5" dirty="0">
                <a:solidFill>
                  <a:srgbClr val="336600"/>
                </a:solidFill>
                <a:latin typeface="Cambria"/>
                <a:cs typeface="Cambria"/>
              </a:rPr>
              <a:t>6</a:t>
            </a:r>
            <a:r>
              <a:rPr sz="2800" b="1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spc="-10" dirty="0">
                <a:solidFill>
                  <a:srgbClr val="336600"/>
                </a:solidFill>
                <a:latin typeface="Cambria"/>
                <a:cs typeface="Cambria"/>
              </a:rPr>
              <a:t>Structure</a:t>
            </a:r>
            <a:r>
              <a:rPr sz="2800" b="1" spc="5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spc="-5" dirty="0">
                <a:solidFill>
                  <a:srgbClr val="336600"/>
                </a:solidFill>
                <a:latin typeface="Cambria"/>
                <a:cs typeface="Cambria"/>
              </a:rPr>
              <a:t>of ‘C’</a:t>
            </a:r>
            <a:r>
              <a:rPr sz="2800" b="1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spc="-20" dirty="0">
                <a:solidFill>
                  <a:srgbClr val="336600"/>
                </a:solidFill>
                <a:latin typeface="Cambria"/>
                <a:cs typeface="Cambria"/>
              </a:rPr>
              <a:t>Program </a:t>
            </a:r>
            <a:r>
              <a:rPr sz="2800" b="1" spc="-15" dirty="0">
                <a:solidFill>
                  <a:srgbClr val="336600"/>
                </a:solidFill>
                <a:latin typeface="Cambria"/>
                <a:cs typeface="Cambria"/>
              </a:rPr>
              <a:t>Contd…</a:t>
            </a:r>
            <a:endParaRPr sz="2800">
              <a:latin typeface="Cambria"/>
              <a:cs typeface="Cambria"/>
            </a:endParaRPr>
          </a:p>
          <a:p>
            <a:pPr marL="469900" indent="-457834">
              <a:lnSpc>
                <a:spcPct val="100000"/>
              </a:lnSpc>
              <a:spcBef>
                <a:spcPts val="1780"/>
              </a:spcBef>
              <a:buFont typeface="Wingdings"/>
              <a:buChar char=""/>
              <a:tabLst>
                <a:tab pos="469900" algn="l"/>
                <a:tab pos="470534" algn="l"/>
              </a:tabLst>
            </a:pPr>
            <a:r>
              <a:rPr sz="2200" b="1" spc="-10" dirty="0">
                <a:solidFill>
                  <a:srgbClr val="C00000"/>
                </a:solidFill>
                <a:latin typeface="Cambria"/>
                <a:cs typeface="Cambria"/>
              </a:rPr>
              <a:t>Examples</a:t>
            </a:r>
            <a:endParaRPr sz="2200">
              <a:latin typeface="Cambria"/>
              <a:cs typeface="Cambria"/>
            </a:endParaRPr>
          </a:p>
          <a:p>
            <a:pPr marL="927100" lvl="1" indent="-457834">
              <a:lnSpc>
                <a:spcPct val="100000"/>
              </a:lnSpc>
              <a:spcBef>
                <a:spcPts val="1320"/>
              </a:spcBef>
              <a:buFont typeface="Wingdings"/>
              <a:buChar char=""/>
              <a:tabLst>
                <a:tab pos="927100" algn="l"/>
                <a:tab pos="927735" algn="l"/>
              </a:tabLst>
            </a:pPr>
            <a:r>
              <a:rPr sz="2200" spc="-5" dirty="0">
                <a:latin typeface="Cambria"/>
                <a:cs typeface="Cambria"/>
              </a:rPr>
              <a:t>#include</a:t>
            </a:r>
            <a:r>
              <a:rPr sz="2200" spc="-2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&lt;stdio.h&gt;</a:t>
            </a:r>
            <a:endParaRPr sz="2200">
              <a:latin typeface="Cambria"/>
              <a:cs typeface="Cambria"/>
            </a:endParaRPr>
          </a:p>
          <a:p>
            <a:pPr marL="927100" lvl="1" indent="-457834">
              <a:lnSpc>
                <a:spcPct val="100000"/>
              </a:lnSpc>
              <a:spcBef>
                <a:spcPts val="1320"/>
              </a:spcBef>
              <a:buFont typeface="Wingdings"/>
              <a:buChar char=""/>
              <a:tabLst>
                <a:tab pos="927100" algn="l"/>
                <a:tab pos="927735" algn="l"/>
              </a:tabLst>
            </a:pPr>
            <a:r>
              <a:rPr sz="2200" spc="-5" dirty="0">
                <a:latin typeface="Cambria"/>
                <a:cs typeface="Cambria"/>
              </a:rPr>
              <a:t>#include</a:t>
            </a:r>
            <a:r>
              <a:rPr sz="2200" spc="-2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&lt;conio.h&gt;</a:t>
            </a:r>
            <a:endParaRPr sz="2200">
              <a:latin typeface="Cambria"/>
              <a:cs typeface="Cambria"/>
            </a:endParaRPr>
          </a:p>
          <a:p>
            <a:pPr marL="927100" lvl="1" indent="-457834">
              <a:lnSpc>
                <a:spcPct val="100000"/>
              </a:lnSpc>
              <a:spcBef>
                <a:spcPts val="1325"/>
              </a:spcBef>
              <a:buFont typeface="Wingdings"/>
              <a:buChar char=""/>
              <a:tabLst>
                <a:tab pos="927100" algn="l"/>
                <a:tab pos="927735" algn="l"/>
              </a:tabLst>
            </a:pPr>
            <a:r>
              <a:rPr sz="2200" spc="-5" dirty="0">
                <a:latin typeface="Cambria"/>
                <a:cs typeface="Cambria"/>
              </a:rPr>
              <a:t>#include</a:t>
            </a:r>
            <a:r>
              <a:rPr sz="2200" spc="-3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&lt;math.h&gt;</a:t>
            </a:r>
            <a:endParaRPr sz="2200">
              <a:latin typeface="Cambria"/>
              <a:cs typeface="Cambria"/>
            </a:endParaRPr>
          </a:p>
          <a:p>
            <a:pPr marL="927100" lvl="1" indent="-457834">
              <a:lnSpc>
                <a:spcPct val="100000"/>
              </a:lnSpc>
              <a:spcBef>
                <a:spcPts val="1320"/>
              </a:spcBef>
              <a:buFont typeface="Wingdings"/>
              <a:buChar char=""/>
              <a:tabLst>
                <a:tab pos="927100" algn="l"/>
                <a:tab pos="927735" algn="l"/>
              </a:tabLst>
            </a:pPr>
            <a:r>
              <a:rPr sz="2200" spc="-5" dirty="0">
                <a:latin typeface="Cambria"/>
                <a:cs typeface="Cambria"/>
              </a:rPr>
              <a:t>#include</a:t>
            </a:r>
            <a:r>
              <a:rPr sz="2200" spc="-2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&lt;stdlib.h&gt;</a:t>
            </a:r>
            <a:endParaRPr sz="2200">
              <a:latin typeface="Cambria"/>
              <a:cs typeface="Cambria"/>
            </a:endParaRPr>
          </a:p>
          <a:p>
            <a:pPr marL="927100" lvl="1" indent="-457834">
              <a:lnSpc>
                <a:spcPct val="100000"/>
              </a:lnSpc>
              <a:spcBef>
                <a:spcPts val="1320"/>
              </a:spcBef>
              <a:buFont typeface="Wingdings"/>
              <a:buChar char=""/>
              <a:tabLst>
                <a:tab pos="927100" algn="l"/>
                <a:tab pos="927735" algn="l"/>
              </a:tabLst>
            </a:pPr>
            <a:r>
              <a:rPr sz="2200" spc="-10" dirty="0">
                <a:latin typeface="Cambria"/>
                <a:cs typeface="Cambria"/>
              </a:rPr>
              <a:t>#define</a:t>
            </a:r>
            <a:r>
              <a:rPr sz="2200" spc="1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PI</a:t>
            </a:r>
            <a:r>
              <a:rPr sz="2200" spc="-2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3.1412</a:t>
            </a:r>
            <a:endParaRPr sz="22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SRM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5326" y="188607"/>
            <a:ext cx="1040815" cy="106765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83540" y="549605"/>
            <a:ext cx="7350759" cy="14395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38860" algn="ctr">
              <a:lnSpc>
                <a:spcPct val="100000"/>
              </a:lnSpc>
              <a:spcBef>
                <a:spcPts val="105"/>
              </a:spcBef>
            </a:pPr>
            <a:r>
              <a:rPr sz="2600" b="1" spc="-5" dirty="0">
                <a:solidFill>
                  <a:srgbClr val="C00000"/>
                </a:solidFill>
                <a:latin typeface="Perpetua"/>
                <a:cs typeface="Perpetua"/>
              </a:rPr>
              <a:t>INS</a:t>
            </a:r>
            <a:r>
              <a:rPr sz="2600" b="1" spc="-15" dirty="0">
                <a:solidFill>
                  <a:srgbClr val="C00000"/>
                </a:solidFill>
                <a:latin typeface="Perpetua"/>
                <a:cs typeface="Perpetua"/>
              </a:rPr>
              <a:t>T</a:t>
            </a:r>
            <a:r>
              <a:rPr sz="2600" b="1" spc="-5" dirty="0">
                <a:solidFill>
                  <a:srgbClr val="C00000"/>
                </a:solidFill>
                <a:latin typeface="Perpetua"/>
                <a:cs typeface="Perpetua"/>
              </a:rPr>
              <a:t>IT</a:t>
            </a:r>
            <a:r>
              <a:rPr sz="2600" b="1" spc="-10" dirty="0">
                <a:solidFill>
                  <a:srgbClr val="C00000"/>
                </a:solidFill>
                <a:latin typeface="Perpetua"/>
                <a:cs typeface="Perpetua"/>
              </a:rPr>
              <a:t>U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TE</a:t>
            </a:r>
            <a:r>
              <a:rPr sz="2600" b="1" spc="-10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Perpetua"/>
                <a:cs typeface="Perpetua"/>
              </a:rPr>
              <a:t>O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F</a:t>
            </a:r>
            <a:r>
              <a:rPr sz="2600" b="1" spc="5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SCIENCE</a:t>
            </a:r>
            <a:r>
              <a:rPr sz="2600" b="1" spc="-140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AND</a:t>
            </a:r>
            <a:r>
              <a:rPr sz="2600" b="1" spc="-310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TECHNOLOG</a:t>
            </a:r>
            <a:r>
              <a:rPr sz="2600" b="1" spc="-285" dirty="0">
                <a:solidFill>
                  <a:srgbClr val="C00000"/>
                </a:solidFill>
                <a:latin typeface="Perpetua"/>
                <a:cs typeface="Perpetua"/>
              </a:rPr>
              <a:t>Y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,</a:t>
            </a:r>
            <a:endParaRPr sz="2600">
              <a:latin typeface="Perpetua"/>
              <a:cs typeface="Perpetua"/>
            </a:endParaRPr>
          </a:p>
          <a:p>
            <a:pPr marL="1039494" algn="ctr">
              <a:lnSpc>
                <a:spcPct val="100000"/>
              </a:lnSpc>
              <a:spcBef>
                <a:spcPts val="30"/>
              </a:spcBef>
            </a:pPr>
            <a:r>
              <a:rPr sz="2400" b="1" spc="-10" dirty="0">
                <a:solidFill>
                  <a:srgbClr val="C00000"/>
                </a:solidFill>
                <a:latin typeface="Perpetua"/>
                <a:cs typeface="Perpetua"/>
              </a:rPr>
              <a:t>CHENNAI.</a:t>
            </a:r>
            <a:endParaRPr sz="2400">
              <a:latin typeface="Perpetua"/>
              <a:cs typeface="Perpetua"/>
            </a:endParaRPr>
          </a:p>
          <a:p>
            <a:pPr marL="12700">
              <a:lnSpc>
                <a:spcPct val="100000"/>
              </a:lnSpc>
              <a:spcBef>
                <a:spcPts val="1735"/>
              </a:spcBef>
            </a:pPr>
            <a:r>
              <a:rPr sz="2800" b="1" spc="-5" dirty="0">
                <a:solidFill>
                  <a:srgbClr val="336600"/>
                </a:solidFill>
                <a:latin typeface="Cambria"/>
                <a:cs typeface="Cambria"/>
              </a:rPr>
              <a:t>1.</a:t>
            </a:r>
            <a:r>
              <a:rPr sz="2800" b="1" spc="-10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spc="-5" dirty="0">
                <a:solidFill>
                  <a:srgbClr val="336600"/>
                </a:solidFill>
                <a:latin typeface="Cambria"/>
                <a:cs typeface="Cambria"/>
              </a:rPr>
              <a:t>6</a:t>
            </a:r>
            <a:r>
              <a:rPr sz="2800" b="1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spc="-10" dirty="0">
                <a:solidFill>
                  <a:srgbClr val="336600"/>
                </a:solidFill>
                <a:latin typeface="Cambria"/>
                <a:cs typeface="Cambria"/>
              </a:rPr>
              <a:t>Structure</a:t>
            </a:r>
            <a:r>
              <a:rPr sz="2800" b="1" spc="5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spc="-5" dirty="0">
                <a:solidFill>
                  <a:srgbClr val="336600"/>
                </a:solidFill>
                <a:latin typeface="Cambria"/>
                <a:cs typeface="Cambria"/>
              </a:rPr>
              <a:t>of ‘C’</a:t>
            </a:r>
            <a:r>
              <a:rPr sz="2800" b="1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spc="-20" dirty="0">
                <a:solidFill>
                  <a:srgbClr val="336600"/>
                </a:solidFill>
                <a:latin typeface="Cambria"/>
                <a:cs typeface="Cambria"/>
              </a:rPr>
              <a:t>Program </a:t>
            </a:r>
            <a:r>
              <a:rPr sz="2800" b="1" spc="-15" dirty="0">
                <a:solidFill>
                  <a:srgbClr val="336600"/>
                </a:solidFill>
                <a:latin typeface="Cambria"/>
                <a:cs typeface="Cambria"/>
              </a:rPr>
              <a:t>Contd…</a:t>
            </a:r>
            <a:endParaRPr sz="2800">
              <a:latin typeface="Cambria"/>
              <a:cs typeface="Cambria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80339" y="2149475"/>
          <a:ext cx="8228965" cy="44195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7165"/>
                <a:gridCol w="6781800"/>
              </a:tblGrid>
              <a:tr h="84823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65"/>
                        </a:spcBef>
                      </a:pPr>
                      <a:r>
                        <a:rPr sz="2400" b="1" spc="-15" dirty="0">
                          <a:solidFill>
                            <a:srgbClr val="FFFFFF"/>
                          </a:solidFill>
                          <a:latin typeface="Perpetua"/>
                          <a:cs typeface="Perpetua"/>
                        </a:rPr>
                        <a:t>Directive</a:t>
                      </a:r>
                      <a:endParaRPr sz="2400">
                        <a:latin typeface="Perpetua"/>
                        <a:cs typeface="Perpetua"/>
                      </a:endParaRPr>
                    </a:p>
                  </a:txBody>
                  <a:tcPr marL="0" marR="0" marT="1987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B2C1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65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Perpetua"/>
                          <a:cs typeface="Perpetua"/>
                        </a:rPr>
                        <a:t>Description</a:t>
                      </a:r>
                      <a:endParaRPr sz="2400">
                        <a:latin typeface="Perpetua"/>
                        <a:cs typeface="Perpetua"/>
                      </a:endParaRPr>
                    </a:p>
                  </a:txBody>
                  <a:tcPr marL="0" marR="0" marT="1987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B2C1F"/>
                    </a:solidFill>
                  </a:tcPr>
                </a:tc>
              </a:tr>
              <a:tr h="39560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2000" spc="-5" dirty="0">
                          <a:latin typeface="Cambria"/>
                          <a:cs typeface="Cambria"/>
                        </a:rPr>
                        <a:t>#define</a:t>
                      </a:r>
                      <a:endParaRPr sz="2000">
                        <a:latin typeface="Cambria"/>
                        <a:cs typeface="Cambria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CDCC"/>
                    </a:solidFill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2000" spc="-5" dirty="0">
                          <a:latin typeface="Cambria"/>
                          <a:cs typeface="Cambria"/>
                        </a:rPr>
                        <a:t>Substitutes</a:t>
                      </a:r>
                      <a:r>
                        <a:rPr sz="2000" spc="-4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000" dirty="0">
                          <a:latin typeface="Cambria"/>
                          <a:cs typeface="Cambria"/>
                        </a:rPr>
                        <a:t>a</a:t>
                      </a:r>
                      <a:r>
                        <a:rPr sz="2000" spc="-1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000" spc="-5" dirty="0">
                          <a:latin typeface="Cambria"/>
                          <a:cs typeface="Cambria"/>
                        </a:rPr>
                        <a:t>preprocessor</a:t>
                      </a:r>
                      <a:r>
                        <a:rPr sz="2000" spc="-5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000" spc="-5" dirty="0">
                          <a:latin typeface="Cambria"/>
                          <a:cs typeface="Cambria"/>
                        </a:rPr>
                        <a:t>macro.</a:t>
                      </a:r>
                      <a:endParaRPr sz="2000">
                        <a:latin typeface="Cambria"/>
                        <a:cs typeface="Cambria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CDCC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000" spc="-5" dirty="0">
                          <a:latin typeface="Cambria"/>
                          <a:cs typeface="Cambria"/>
                        </a:rPr>
                        <a:t>#include</a:t>
                      </a:r>
                      <a:endParaRPr sz="2000">
                        <a:latin typeface="Cambria"/>
                        <a:cs typeface="Cambria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E8E7"/>
                    </a:solidFill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000" spc="-5" dirty="0">
                          <a:latin typeface="Cambria"/>
                          <a:cs typeface="Cambria"/>
                        </a:rPr>
                        <a:t>Inserts</a:t>
                      </a:r>
                      <a:r>
                        <a:rPr sz="2000" spc="-1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000" dirty="0">
                          <a:latin typeface="Cambria"/>
                          <a:cs typeface="Cambria"/>
                        </a:rPr>
                        <a:t>a </a:t>
                      </a:r>
                      <a:r>
                        <a:rPr sz="2000" spc="-5" dirty="0">
                          <a:latin typeface="Cambria"/>
                          <a:cs typeface="Cambria"/>
                        </a:rPr>
                        <a:t>particular</a:t>
                      </a:r>
                      <a:r>
                        <a:rPr sz="2000" spc="-5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000" spc="-5" dirty="0">
                          <a:latin typeface="Cambria"/>
                          <a:cs typeface="Cambria"/>
                        </a:rPr>
                        <a:t>header</a:t>
                      </a:r>
                      <a:r>
                        <a:rPr sz="2000" spc="-2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000" spc="-5" dirty="0">
                          <a:latin typeface="Cambria"/>
                          <a:cs typeface="Cambria"/>
                        </a:rPr>
                        <a:t>from</a:t>
                      </a:r>
                      <a:r>
                        <a:rPr sz="2000" spc="-3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000" dirty="0">
                          <a:latin typeface="Cambria"/>
                          <a:cs typeface="Cambria"/>
                        </a:rPr>
                        <a:t>another</a:t>
                      </a:r>
                      <a:r>
                        <a:rPr sz="2000" spc="-3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000" spc="-5" dirty="0">
                          <a:latin typeface="Cambria"/>
                          <a:cs typeface="Cambria"/>
                        </a:rPr>
                        <a:t>file.</a:t>
                      </a:r>
                      <a:endParaRPr sz="2000">
                        <a:latin typeface="Cambria"/>
                        <a:cs typeface="Cambria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E8E7"/>
                    </a:solidFill>
                  </a:tcPr>
                </a:tc>
              </a:tr>
              <a:tr h="395605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2000" spc="-5" dirty="0">
                          <a:latin typeface="Cambria"/>
                          <a:cs typeface="Cambria"/>
                        </a:rPr>
                        <a:t>#undef</a:t>
                      </a:r>
                      <a:endParaRPr sz="2000">
                        <a:latin typeface="Cambria"/>
                        <a:cs typeface="Cambria"/>
                      </a:endParaRPr>
                    </a:p>
                  </a:txBody>
                  <a:tcPr marL="0" marR="0" marT="4254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CDCC"/>
                    </a:solidFill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2000" spc="-5" dirty="0">
                          <a:latin typeface="Cambria"/>
                          <a:cs typeface="Cambria"/>
                        </a:rPr>
                        <a:t>Undefines</a:t>
                      </a:r>
                      <a:r>
                        <a:rPr sz="2000" spc="-3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000" dirty="0">
                          <a:latin typeface="Cambria"/>
                          <a:cs typeface="Cambria"/>
                        </a:rPr>
                        <a:t>a</a:t>
                      </a:r>
                      <a:r>
                        <a:rPr sz="2000" spc="-1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000" spc="-5" dirty="0">
                          <a:latin typeface="Cambria"/>
                          <a:cs typeface="Cambria"/>
                        </a:rPr>
                        <a:t>preprocessor</a:t>
                      </a:r>
                      <a:r>
                        <a:rPr sz="2000" spc="-5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000" spc="-5" dirty="0">
                          <a:latin typeface="Cambria"/>
                          <a:cs typeface="Cambria"/>
                        </a:rPr>
                        <a:t>macro.</a:t>
                      </a:r>
                      <a:endParaRPr sz="2000">
                        <a:latin typeface="Cambria"/>
                        <a:cs typeface="Cambria"/>
                      </a:endParaRPr>
                    </a:p>
                  </a:txBody>
                  <a:tcPr marL="0" marR="0" marT="4254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CDCC"/>
                    </a:solidFill>
                  </a:tcPr>
                </a:tc>
              </a:tr>
              <a:tr h="39573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2000" spc="-5" dirty="0">
                          <a:latin typeface="Cambria"/>
                          <a:cs typeface="Cambria"/>
                        </a:rPr>
                        <a:t>#ifdef</a:t>
                      </a:r>
                      <a:endParaRPr sz="2000">
                        <a:latin typeface="Cambria"/>
                        <a:cs typeface="Cambria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E8E7"/>
                    </a:solidFill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2000" spc="-5" dirty="0">
                          <a:latin typeface="Cambria"/>
                          <a:cs typeface="Cambria"/>
                        </a:rPr>
                        <a:t>Returns</a:t>
                      </a:r>
                      <a:r>
                        <a:rPr sz="2000" spc="-4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000" dirty="0">
                          <a:latin typeface="Cambria"/>
                          <a:cs typeface="Cambria"/>
                        </a:rPr>
                        <a:t>true</a:t>
                      </a:r>
                      <a:r>
                        <a:rPr sz="2000" spc="-3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000" dirty="0">
                          <a:latin typeface="Cambria"/>
                          <a:cs typeface="Cambria"/>
                        </a:rPr>
                        <a:t>if</a:t>
                      </a:r>
                      <a:r>
                        <a:rPr sz="2000" spc="-1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000" spc="-5" dirty="0">
                          <a:latin typeface="Cambria"/>
                          <a:cs typeface="Cambria"/>
                        </a:rPr>
                        <a:t>this</a:t>
                      </a:r>
                      <a:r>
                        <a:rPr sz="2000" spc="-3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000" spc="-5" dirty="0">
                          <a:latin typeface="Cambria"/>
                          <a:cs typeface="Cambria"/>
                        </a:rPr>
                        <a:t>macro</a:t>
                      </a:r>
                      <a:r>
                        <a:rPr sz="2000" spc="-3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000" dirty="0">
                          <a:latin typeface="Cambria"/>
                          <a:cs typeface="Cambria"/>
                        </a:rPr>
                        <a:t>is</a:t>
                      </a:r>
                      <a:r>
                        <a:rPr sz="2000" spc="-2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000" dirty="0">
                          <a:latin typeface="Cambria"/>
                          <a:cs typeface="Cambria"/>
                        </a:rPr>
                        <a:t>defined.</a:t>
                      </a:r>
                      <a:endParaRPr sz="2000">
                        <a:latin typeface="Cambria"/>
                        <a:cs typeface="Cambria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E8E7"/>
                    </a:solidFill>
                  </a:tcPr>
                </a:tc>
              </a:tr>
              <a:tr h="3956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2000" dirty="0">
                          <a:latin typeface="Cambria"/>
                          <a:cs typeface="Cambria"/>
                        </a:rPr>
                        <a:t>#ifndef</a:t>
                      </a:r>
                      <a:endParaRPr sz="2000">
                        <a:latin typeface="Cambria"/>
                        <a:cs typeface="Cambria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CDCC"/>
                    </a:solidFill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2000" spc="-5" dirty="0">
                          <a:latin typeface="Cambria"/>
                          <a:cs typeface="Cambria"/>
                        </a:rPr>
                        <a:t>Returns</a:t>
                      </a:r>
                      <a:r>
                        <a:rPr sz="2000" spc="-4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000" dirty="0">
                          <a:latin typeface="Cambria"/>
                          <a:cs typeface="Cambria"/>
                        </a:rPr>
                        <a:t>true</a:t>
                      </a:r>
                      <a:r>
                        <a:rPr sz="2000" spc="-3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000" dirty="0">
                          <a:latin typeface="Cambria"/>
                          <a:cs typeface="Cambria"/>
                        </a:rPr>
                        <a:t>if</a:t>
                      </a:r>
                      <a:r>
                        <a:rPr sz="2000" spc="-1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000" spc="-5" dirty="0">
                          <a:latin typeface="Cambria"/>
                          <a:cs typeface="Cambria"/>
                        </a:rPr>
                        <a:t>this</a:t>
                      </a:r>
                      <a:r>
                        <a:rPr sz="2000" spc="-2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000" spc="-5" dirty="0">
                          <a:latin typeface="Cambria"/>
                          <a:cs typeface="Cambria"/>
                        </a:rPr>
                        <a:t>macro</a:t>
                      </a:r>
                      <a:r>
                        <a:rPr sz="2000" spc="-3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000" dirty="0">
                          <a:latin typeface="Cambria"/>
                          <a:cs typeface="Cambria"/>
                        </a:rPr>
                        <a:t>is</a:t>
                      </a:r>
                      <a:r>
                        <a:rPr sz="2000" spc="-2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000" spc="-5" dirty="0">
                          <a:latin typeface="Cambria"/>
                          <a:cs typeface="Cambria"/>
                        </a:rPr>
                        <a:t>not</a:t>
                      </a:r>
                      <a:r>
                        <a:rPr sz="2000" spc="-2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000" dirty="0">
                          <a:latin typeface="Cambria"/>
                          <a:cs typeface="Cambria"/>
                        </a:rPr>
                        <a:t>defined.</a:t>
                      </a:r>
                      <a:endParaRPr sz="2000">
                        <a:latin typeface="Cambria"/>
                        <a:cs typeface="Cambria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CDCC"/>
                    </a:solidFill>
                  </a:tcPr>
                </a:tc>
              </a:tr>
              <a:tr h="39560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2000" spc="-5" dirty="0">
                          <a:latin typeface="Cambria"/>
                          <a:cs typeface="Cambria"/>
                        </a:rPr>
                        <a:t>#if</a:t>
                      </a:r>
                      <a:endParaRPr sz="2000">
                        <a:latin typeface="Cambria"/>
                        <a:cs typeface="Cambria"/>
                      </a:endParaRPr>
                    </a:p>
                  </a:txBody>
                  <a:tcPr marL="0" marR="0" marT="4254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E8E7"/>
                    </a:solidFill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2000" spc="-35" dirty="0">
                          <a:latin typeface="Cambria"/>
                          <a:cs typeface="Cambria"/>
                        </a:rPr>
                        <a:t>Tests</a:t>
                      </a:r>
                      <a:r>
                        <a:rPr sz="2000" spc="-1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000" dirty="0">
                          <a:latin typeface="Cambria"/>
                          <a:cs typeface="Cambria"/>
                        </a:rPr>
                        <a:t>if</a:t>
                      </a:r>
                      <a:r>
                        <a:rPr sz="2000" spc="-2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000" dirty="0">
                          <a:latin typeface="Cambria"/>
                          <a:cs typeface="Cambria"/>
                        </a:rPr>
                        <a:t>a </a:t>
                      </a:r>
                      <a:r>
                        <a:rPr sz="2000" spc="-5" dirty="0">
                          <a:latin typeface="Cambria"/>
                          <a:cs typeface="Cambria"/>
                        </a:rPr>
                        <a:t>compile</a:t>
                      </a:r>
                      <a:r>
                        <a:rPr sz="2000" spc="-3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000" dirty="0">
                          <a:latin typeface="Cambria"/>
                          <a:cs typeface="Cambria"/>
                        </a:rPr>
                        <a:t>time</a:t>
                      </a:r>
                      <a:r>
                        <a:rPr sz="2000" spc="-1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000" spc="-5" dirty="0">
                          <a:latin typeface="Cambria"/>
                          <a:cs typeface="Cambria"/>
                        </a:rPr>
                        <a:t>condition</a:t>
                      </a:r>
                      <a:r>
                        <a:rPr sz="2000" spc="-4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000" dirty="0">
                          <a:latin typeface="Cambria"/>
                          <a:cs typeface="Cambria"/>
                        </a:rPr>
                        <a:t>is</a:t>
                      </a:r>
                      <a:r>
                        <a:rPr sz="2000" spc="-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000" spc="-5" dirty="0">
                          <a:latin typeface="Cambria"/>
                          <a:cs typeface="Cambria"/>
                        </a:rPr>
                        <a:t>true.</a:t>
                      </a:r>
                      <a:endParaRPr sz="2000">
                        <a:latin typeface="Cambria"/>
                        <a:cs typeface="Cambria"/>
                      </a:endParaRPr>
                    </a:p>
                  </a:txBody>
                  <a:tcPr marL="0" marR="0" marT="4254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E8E7"/>
                    </a:solidFill>
                  </a:tcPr>
                </a:tc>
              </a:tr>
              <a:tr h="39557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2000" spc="-10" dirty="0">
                          <a:latin typeface="Cambria"/>
                          <a:cs typeface="Cambria"/>
                        </a:rPr>
                        <a:t>#else</a:t>
                      </a:r>
                      <a:endParaRPr sz="2000">
                        <a:latin typeface="Cambria"/>
                        <a:cs typeface="Cambria"/>
                      </a:endParaRPr>
                    </a:p>
                  </a:txBody>
                  <a:tcPr marL="0" marR="0" marT="4254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CDCC"/>
                    </a:solidFill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2000" dirty="0">
                          <a:latin typeface="Cambria"/>
                          <a:cs typeface="Cambria"/>
                        </a:rPr>
                        <a:t>The</a:t>
                      </a:r>
                      <a:r>
                        <a:rPr sz="2000" spc="-4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000" spc="-10" dirty="0">
                          <a:latin typeface="Cambria"/>
                          <a:cs typeface="Cambria"/>
                        </a:rPr>
                        <a:t>alternative</a:t>
                      </a:r>
                      <a:r>
                        <a:rPr sz="2000" spc="-6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000" spc="-5" dirty="0">
                          <a:latin typeface="Cambria"/>
                          <a:cs typeface="Cambria"/>
                        </a:rPr>
                        <a:t>for</a:t>
                      </a:r>
                      <a:r>
                        <a:rPr sz="2000" spc="-4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000" spc="-5" dirty="0">
                          <a:latin typeface="Cambria"/>
                          <a:cs typeface="Cambria"/>
                        </a:rPr>
                        <a:t>#if.</a:t>
                      </a:r>
                      <a:endParaRPr sz="2000">
                        <a:latin typeface="Cambria"/>
                        <a:cs typeface="Cambria"/>
                      </a:endParaRPr>
                    </a:p>
                  </a:txBody>
                  <a:tcPr marL="0" marR="0" marT="4254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CDCC"/>
                    </a:solidFill>
                  </a:tcPr>
                </a:tc>
              </a:tr>
              <a:tr h="39561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2000" spc="-10" dirty="0">
                          <a:latin typeface="Cambria"/>
                          <a:cs typeface="Cambria"/>
                        </a:rPr>
                        <a:t>#elif</a:t>
                      </a:r>
                      <a:endParaRPr sz="2000">
                        <a:latin typeface="Cambria"/>
                        <a:cs typeface="Cambria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E8E7"/>
                    </a:solidFill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2000" spc="-5" dirty="0">
                          <a:latin typeface="Cambria"/>
                          <a:cs typeface="Cambria"/>
                        </a:rPr>
                        <a:t>#else</a:t>
                      </a:r>
                      <a:r>
                        <a:rPr sz="2000" spc="-2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000" dirty="0">
                          <a:latin typeface="Cambria"/>
                          <a:cs typeface="Cambria"/>
                        </a:rPr>
                        <a:t>and</a:t>
                      </a:r>
                      <a:r>
                        <a:rPr sz="2000" spc="-3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000" spc="-5" dirty="0">
                          <a:latin typeface="Cambria"/>
                          <a:cs typeface="Cambria"/>
                        </a:rPr>
                        <a:t>#if</a:t>
                      </a:r>
                      <a:r>
                        <a:rPr sz="2000" spc="-3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000" dirty="0">
                          <a:latin typeface="Cambria"/>
                          <a:cs typeface="Cambria"/>
                        </a:rPr>
                        <a:t>in</a:t>
                      </a:r>
                      <a:r>
                        <a:rPr sz="2000" spc="-2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000" dirty="0">
                          <a:latin typeface="Cambria"/>
                          <a:cs typeface="Cambria"/>
                        </a:rPr>
                        <a:t>one</a:t>
                      </a:r>
                      <a:r>
                        <a:rPr sz="2000" spc="-3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000" dirty="0">
                          <a:latin typeface="Cambria"/>
                          <a:cs typeface="Cambria"/>
                        </a:rPr>
                        <a:t>statement.</a:t>
                      </a:r>
                      <a:endParaRPr sz="2000">
                        <a:latin typeface="Cambria"/>
                        <a:cs typeface="Cambria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E8E7"/>
                    </a:solidFill>
                  </a:tcPr>
                </a:tc>
              </a:tr>
              <a:tr h="39561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2000" spc="-5" dirty="0">
                          <a:latin typeface="Cambria"/>
                          <a:cs typeface="Cambria"/>
                        </a:rPr>
                        <a:t>#endif</a:t>
                      </a:r>
                      <a:endParaRPr sz="2000">
                        <a:latin typeface="Cambria"/>
                        <a:cs typeface="Cambria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CDCC"/>
                    </a:solidFill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2000" spc="-5" dirty="0">
                          <a:latin typeface="Cambria"/>
                          <a:cs typeface="Cambria"/>
                        </a:rPr>
                        <a:t>Ends</a:t>
                      </a:r>
                      <a:r>
                        <a:rPr sz="2000" spc="-2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000" spc="-5" dirty="0">
                          <a:latin typeface="Cambria"/>
                          <a:cs typeface="Cambria"/>
                        </a:rPr>
                        <a:t>preprocessor</a:t>
                      </a:r>
                      <a:r>
                        <a:rPr sz="2000" spc="-5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000" spc="-5" dirty="0">
                          <a:latin typeface="Cambria"/>
                          <a:cs typeface="Cambria"/>
                        </a:rPr>
                        <a:t>conditional.</a:t>
                      </a:r>
                      <a:endParaRPr sz="2000">
                        <a:latin typeface="Cambria"/>
                        <a:cs typeface="Cambria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CD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SRM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5326" y="188607"/>
            <a:ext cx="1040815" cy="106765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83540" y="549605"/>
            <a:ext cx="7350759" cy="14395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38860" algn="ctr">
              <a:lnSpc>
                <a:spcPct val="100000"/>
              </a:lnSpc>
              <a:spcBef>
                <a:spcPts val="105"/>
              </a:spcBef>
            </a:pPr>
            <a:r>
              <a:rPr sz="2600" b="1" spc="-5" dirty="0">
                <a:solidFill>
                  <a:srgbClr val="C00000"/>
                </a:solidFill>
                <a:latin typeface="Perpetua"/>
                <a:cs typeface="Perpetua"/>
              </a:rPr>
              <a:t>INS</a:t>
            </a:r>
            <a:r>
              <a:rPr sz="2600" b="1" spc="-15" dirty="0">
                <a:solidFill>
                  <a:srgbClr val="C00000"/>
                </a:solidFill>
                <a:latin typeface="Perpetua"/>
                <a:cs typeface="Perpetua"/>
              </a:rPr>
              <a:t>T</a:t>
            </a:r>
            <a:r>
              <a:rPr sz="2600" b="1" spc="-5" dirty="0">
                <a:solidFill>
                  <a:srgbClr val="C00000"/>
                </a:solidFill>
                <a:latin typeface="Perpetua"/>
                <a:cs typeface="Perpetua"/>
              </a:rPr>
              <a:t>IT</a:t>
            </a:r>
            <a:r>
              <a:rPr sz="2600" b="1" spc="-10" dirty="0">
                <a:solidFill>
                  <a:srgbClr val="C00000"/>
                </a:solidFill>
                <a:latin typeface="Perpetua"/>
                <a:cs typeface="Perpetua"/>
              </a:rPr>
              <a:t>U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TE</a:t>
            </a:r>
            <a:r>
              <a:rPr sz="2600" b="1" spc="-10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Perpetua"/>
                <a:cs typeface="Perpetua"/>
              </a:rPr>
              <a:t>O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F</a:t>
            </a:r>
            <a:r>
              <a:rPr sz="2600" b="1" spc="5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SCIENCE</a:t>
            </a:r>
            <a:r>
              <a:rPr sz="2600" b="1" spc="-140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AND</a:t>
            </a:r>
            <a:r>
              <a:rPr sz="2600" b="1" spc="-310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TECHNOLOG</a:t>
            </a:r>
            <a:r>
              <a:rPr sz="2600" b="1" spc="-285" dirty="0">
                <a:solidFill>
                  <a:srgbClr val="C00000"/>
                </a:solidFill>
                <a:latin typeface="Perpetua"/>
                <a:cs typeface="Perpetua"/>
              </a:rPr>
              <a:t>Y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,</a:t>
            </a:r>
            <a:endParaRPr sz="2600">
              <a:latin typeface="Perpetua"/>
              <a:cs typeface="Perpetua"/>
            </a:endParaRPr>
          </a:p>
          <a:p>
            <a:pPr marL="1039494" algn="ctr">
              <a:lnSpc>
                <a:spcPct val="100000"/>
              </a:lnSpc>
              <a:spcBef>
                <a:spcPts val="30"/>
              </a:spcBef>
            </a:pPr>
            <a:r>
              <a:rPr sz="2400" b="1" spc="-10" dirty="0">
                <a:solidFill>
                  <a:srgbClr val="C00000"/>
                </a:solidFill>
                <a:latin typeface="Perpetua"/>
                <a:cs typeface="Perpetua"/>
              </a:rPr>
              <a:t>CHENNAI.</a:t>
            </a:r>
            <a:endParaRPr sz="2400">
              <a:latin typeface="Perpetua"/>
              <a:cs typeface="Perpetua"/>
            </a:endParaRPr>
          </a:p>
          <a:p>
            <a:pPr marL="12700">
              <a:lnSpc>
                <a:spcPct val="100000"/>
              </a:lnSpc>
              <a:spcBef>
                <a:spcPts val="1735"/>
              </a:spcBef>
            </a:pPr>
            <a:r>
              <a:rPr sz="2800" b="1" spc="-5" dirty="0">
                <a:solidFill>
                  <a:srgbClr val="336600"/>
                </a:solidFill>
                <a:latin typeface="Cambria"/>
                <a:cs typeface="Cambria"/>
              </a:rPr>
              <a:t>1.</a:t>
            </a:r>
            <a:r>
              <a:rPr sz="2800" b="1" spc="-10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spc="-5" dirty="0">
                <a:solidFill>
                  <a:srgbClr val="336600"/>
                </a:solidFill>
                <a:latin typeface="Cambria"/>
                <a:cs typeface="Cambria"/>
              </a:rPr>
              <a:t>6</a:t>
            </a:r>
            <a:r>
              <a:rPr sz="2800" b="1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spc="-10" dirty="0">
                <a:solidFill>
                  <a:srgbClr val="336600"/>
                </a:solidFill>
                <a:latin typeface="Cambria"/>
                <a:cs typeface="Cambria"/>
              </a:rPr>
              <a:t>Structure</a:t>
            </a:r>
            <a:r>
              <a:rPr sz="2800" b="1" spc="5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spc="-5" dirty="0">
                <a:solidFill>
                  <a:srgbClr val="336600"/>
                </a:solidFill>
                <a:latin typeface="Cambria"/>
                <a:cs typeface="Cambria"/>
              </a:rPr>
              <a:t>of ‘C’</a:t>
            </a:r>
            <a:r>
              <a:rPr sz="2800" b="1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spc="-20" dirty="0">
                <a:solidFill>
                  <a:srgbClr val="336600"/>
                </a:solidFill>
                <a:latin typeface="Cambria"/>
                <a:cs typeface="Cambria"/>
              </a:rPr>
              <a:t>Program </a:t>
            </a:r>
            <a:r>
              <a:rPr sz="2800" b="1" spc="-15" dirty="0">
                <a:solidFill>
                  <a:srgbClr val="336600"/>
                </a:solidFill>
                <a:latin typeface="Cambria"/>
                <a:cs typeface="Cambria"/>
              </a:rPr>
              <a:t>Contd…</a:t>
            </a:r>
            <a:endParaRPr sz="2800">
              <a:latin typeface="Cambria"/>
              <a:cs typeface="Cambria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27050" y="2203450"/>
          <a:ext cx="8228965" cy="19811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7165"/>
                <a:gridCol w="6781800"/>
              </a:tblGrid>
              <a:tr h="90055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70"/>
                        </a:spcBef>
                      </a:pPr>
                      <a:r>
                        <a:rPr sz="2400" b="1" spc="-15" dirty="0">
                          <a:solidFill>
                            <a:srgbClr val="FFFFFF"/>
                          </a:solidFill>
                          <a:latin typeface="Perpetua"/>
                          <a:cs typeface="Perpetua"/>
                        </a:rPr>
                        <a:t>Directive</a:t>
                      </a:r>
                      <a:endParaRPr sz="2400">
                        <a:latin typeface="Perpetua"/>
                        <a:cs typeface="Perpetua"/>
                      </a:endParaRPr>
                    </a:p>
                  </a:txBody>
                  <a:tcPr marL="0" marR="0" marT="2247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B2C1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770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Perpetua"/>
                          <a:cs typeface="Perpetua"/>
                        </a:rPr>
                        <a:t>Description</a:t>
                      </a:r>
                      <a:endParaRPr sz="2400">
                        <a:latin typeface="Perpetua"/>
                        <a:cs typeface="Perpetua"/>
                      </a:endParaRPr>
                    </a:p>
                  </a:txBody>
                  <a:tcPr marL="0" marR="0" marT="2247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B2C1F"/>
                    </a:solidFill>
                  </a:tcPr>
                </a:tc>
              </a:tr>
              <a:tr h="3877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spc="-10" dirty="0">
                          <a:latin typeface="Cambria"/>
                          <a:cs typeface="Cambria"/>
                        </a:rPr>
                        <a:t>#error</a:t>
                      </a:r>
                      <a:endParaRPr sz="2000">
                        <a:latin typeface="Cambria"/>
                        <a:cs typeface="Cambria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CDCC"/>
                    </a:solidFill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latin typeface="Cambria"/>
                          <a:cs typeface="Cambria"/>
                        </a:rPr>
                        <a:t>Prints</a:t>
                      </a:r>
                      <a:r>
                        <a:rPr sz="2000" spc="-3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000" spc="-10" dirty="0">
                          <a:latin typeface="Cambria"/>
                          <a:cs typeface="Cambria"/>
                        </a:rPr>
                        <a:t>error</a:t>
                      </a:r>
                      <a:r>
                        <a:rPr sz="2000" spc="-2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000" spc="-5" dirty="0">
                          <a:latin typeface="Cambria"/>
                          <a:cs typeface="Cambria"/>
                        </a:rPr>
                        <a:t>message</a:t>
                      </a:r>
                      <a:r>
                        <a:rPr sz="2000" spc="-3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000" dirty="0">
                          <a:latin typeface="Cambria"/>
                          <a:cs typeface="Cambria"/>
                        </a:rPr>
                        <a:t>on</a:t>
                      </a:r>
                      <a:r>
                        <a:rPr sz="2000" spc="-2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000" spc="-30" dirty="0">
                          <a:latin typeface="Cambria"/>
                          <a:cs typeface="Cambria"/>
                        </a:rPr>
                        <a:t>stderr.</a:t>
                      </a:r>
                      <a:endParaRPr sz="2000">
                        <a:latin typeface="Cambria"/>
                        <a:cs typeface="Cambria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CDCC"/>
                    </a:solidFill>
                  </a:tcPr>
                </a:tc>
              </a:tr>
              <a:tr h="69291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5"/>
                        </a:spcBef>
                      </a:pPr>
                      <a:r>
                        <a:rPr sz="2000" spc="-10" dirty="0">
                          <a:latin typeface="Cambria"/>
                          <a:cs typeface="Cambria"/>
                        </a:rPr>
                        <a:t>#pragma</a:t>
                      </a:r>
                      <a:endParaRPr sz="2000">
                        <a:latin typeface="Cambria"/>
                        <a:cs typeface="Cambria"/>
                      </a:endParaRPr>
                    </a:p>
                  </a:txBody>
                  <a:tcPr marL="0" marR="0" marT="1911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E8E7"/>
                    </a:solidFill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spc="-5" dirty="0">
                          <a:latin typeface="Cambria"/>
                          <a:cs typeface="Cambria"/>
                        </a:rPr>
                        <a:t>Issues </a:t>
                      </a:r>
                      <a:r>
                        <a:rPr sz="2000" dirty="0">
                          <a:latin typeface="Cambria"/>
                          <a:cs typeface="Cambria"/>
                        </a:rPr>
                        <a:t>special</a:t>
                      </a:r>
                      <a:r>
                        <a:rPr sz="2000" spc="-2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000" dirty="0">
                          <a:latin typeface="Cambria"/>
                          <a:cs typeface="Cambria"/>
                        </a:rPr>
                        <a:t>commands</a:t>
                      </a:r>
                      <a:r>
                        <a:rPr sz="2000" spc="-3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000" spc="-5" dirty="0">
                          <a:latin typeface="Cambria"/>
                          <a:cs typeface="Cambria"/>
                        </a:rPr>
                        <a:t>to</a:t>
                      </a:r>
                      <a:r>
                        <a:rPr sz="2000" spc="-1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000" spc="-5" dirty="0">
                          <a:latin typeface="Cambria"/>
                          <a:cs typeface="Cambria"/>
                        </a:rPr>
                        <a:t>the</a:t>
                      </a:r>
                      <a:r>
                        <a:rPr sz="2000" spc="-2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000" spc="-25" dirty="0">
                          <a:latin typeface="Cambria"/>
                          <a:cs typeface="Cambria"/>
                        </a:rPr>
                        <a:t>compiler,</a:t>
                      </a:r>
                      <a:r>
                        <a:rPr sz="2000" spc="-2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000" spc="-5" dirty="0">
                          <a:latin typeface="Cambria"/>
                          <a:cs typeface="Cambria"/>
                        </a:rPr>
                        <a:t>using</a:t>
                      </a:r>
                      <a:r>
                        <a:rPr sz="2000" spc="-1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000" dirty="0">
                          <a:latin typeface="Cambria"/>
                          <a:cs typeface="Cambria"/>
                        </a:rPr>
                        <a:t>a</a:t>
                      </a:r>
                      <a:r>
                        <a:rPr sz="2000" spc="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000" spc="-5" dirty="0">
                          <a:latin typeface="Cambria"/>
                          <a:cs typeface="Cambria"/>
                        </a:rPr>
                        <a:t>standardized</a:t>
                      </a:r>
                      <a:endParaRPr sz="2000">
                        <a:latin typeface="Cambria"/>
                        <a:cs typeface="Cambria"/>
                      </a:endParaRPr>
                    </a:p>
                    <a:p>
                      <a:pPr marL="9525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Cambria"/>
                          <a:cs typeface="Cambria"/>
                        </a:rPr>
                        <a:t>method.</a:t>
                      </a:r>
                      <a:endParaRPr sz="2000">
                        <a:latin typeface="Cambria"/>
                        <a:cs typeface="Cambria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E8E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SRM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5326" y="188607"/>
            <a:ext cx="1040815" cy="106765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83540" y="549605"/>
            <a:ext cx="7699375" cy="40125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90245" algn="ctr">
              <a:lnSpc>
                <a:spcPct val="100000"/>
              </a:lnSpc>
              <a:spcBef>
                <a:spcPts val="105"/>
              </a:spcBef>
            </a:pPr>
            <a:r>
              <a:rPr sz="2600" b="1" spc="-5" dirty="0">
                <a:solidFill>
                  <a:srgbClr val="C00000"/>
                </a:solidFill>
                <a:latin typeface="Perpetua"/>
                <a:cs typeface="Perpetua"/>
              </a:rPr>
              <a:t>INS</a:t>
            </a:r>
            <a:r>
              <a:rPr sz="2600" b="1" spc="-15" dirty="0">
                <a:solidFill>
                  <a:srgbClr val="C00000"/>
                </a:solidFill>
                <a:latin typeface="Perpetua"/>
                <a:cs typeface="Perpetua"/>
              </a:rPr>
              <a:t>T</a:t>
            </a:r>
            <a:r>
              <a:rPr sz="2600" b="1" spc="-5" dirty="0">
                <a:solidFill>
                  <a:srgbClr val="C00000"/>
                </a:solidFill>
                <a:latin typeface="Perpetua"/>
                <a:cs typeface="Perpetua"/>
              </a:rPr>
              <a:t>IT</a:t>
            </a:r>
            <a:r>
              <a:rPr sz="2600" b="1" spc="-10" dirty="0">
                <a:solidFill>
                  <a:srgbClr val="C00000"/>
                </a:solidFill>
                <a:latin typeface="Perpetua"/>
                <a:cs typeface="Perpetua"/>
              </a:rPr>
              <a:t>U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TE</a:t>
            </a:r>
            <a:r>
              <a:rPr sz="2600" b="1" spc="-10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Perpetua"/>
                <a:cs typeface="Perpetua"/>
              </a:rPr>
              <a:t>O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F</a:t>
            </a:r>
            <a:r>
              <a:rPr sz="2600" b="1" spc="5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SCIENCE</a:t>
            </a:r>
            <a:r>
              <a:rPr sz="2600" b="1" spc="-140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AND</a:t>
            </a:r>
            <a:r>
              <a:rPr sz="2600" b="1" spc="-310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TECHNOLOG</a:t>
            </a:r>
            <a:r>
              <a:rPr sz="2600" b="1" spc="-285" dirty="0">
                <a:solidFill>
                  <a:srgbClr val="C00000"/>
                </a:solidFill>
                <a:latin typeface="Perpetua"/>
                <a:cs typeface="Perpetua"/>
              </a:rPr>
              <a:t>Y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,</a:t>
            </a:r>
            <a:endParaRPr sz="2600">
              <a:latin typeface="Perpetua"/>
              <a:cs typeface="Perpetua"/>
            </a:endParaRPr>
          </a:p>
          <a:p>
            <a:pPr marL="691515" algn="ctr">
              <a:lnSpc>
                <a:spcPct val="100000"/>
              </a:lnSpc>
              <a:spcBef>
                <a:spcPts val="30"/>
              </a:spcBef>
            </a:pPr>
            <a:r>
              <a:rPr sz="2400" b="1" spc="-10" dirty="0">
                <a:solidFill>
                  <a:srgbClr val="C00000"/>
                </a:solidFill>
                <a:latin typeface="Perpetua"/>
                <a:cs typeface="Perpetua"/>
              </a:rPr>
              <a:t>CHENNAI.</a:t>
            </a:r>
            <a:endParaRPr sz="2400">
              <a:latin typeface="Perpetua"/>
              <a:cs typeface="Perpetua"/>
            </a:endParaRPr>
          </a:p>
          <a:p>
            <a:pPr marL="12700">
              <a:lnSpc>
                <a:spcPct val="100000"/>
              </a:lnSpc>
              <a:spcBef>
                <a:spcPts val="1735"/>
              </a:spcBef>
            </a:pPr>
            <a:r>
              <a:rPr sz="2800" b="1" spc="-5" dirty="0">
                <a:solidFill>
                  <a:srgbClr val="336600"/>
                </a:solidFill>
                <a:latin typeface="Cambria"/>
                <a:cs typeface="Cambria"/>
              </a:rPr>
              <a:t>1.</a:t>
            </a:r>
            <a:r>
              <a:rPr sz="2800" b="1" spc="-10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spc="-5" dirty="0">
                <a:solidFill>
                  <a:srgbClr val="336600"/>
                </a:solidFill>
                <a:latin typeface="Cambria"/>
                <a:cs typeface="Cambria"/>
              </a:rPr>
              <a:t>6</a:t>
            </a:r>
            <a:r>
              <a:rPr sz="2800" b="1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spc="-10" dirty="0">
                <a:solidFill>
                  <a:srgbClr val="336600"/>
                </a:solidFill>
                <a:latin typeface="Cambria"/>
                <a:cs typeface="Cambria"/>
              </a:rPr>
              <a:t>Structure</a:t>
            </a:r>
            <a:r>
              <a:rPr sz="2800" b="1" spc="5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spc="-5" dirty="0">
                <a:solidFill>
                  <a:srgbClr val="336600"/>
                </a:solidFill>
                <a:latin typeface="Cambria"/>
                <a:cs typeface="Cambria"/>
              </a:rPr>
              <a:t>of ‘C’</a:t>
            </a:r>
            <a:r>
              <a:rPr sz="2800" b="1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spc="-20" dirty="0">
                <a:solidFill>
                  <a:srgbClr val="336600"/>
                </a:solidFill>
                <a:latin typeface="Cambria"/>
                <a:cs typeface="Cambria"/>
              </a:rPr>
              <a:t>Program </a:t>
            </a:r>
            <a:r>
              <a:rPr sz="2800" b="1" spc="-15" dirty="0">
                <a:solidFill>
                  <a:srgbClr val="336600"/>
                </a:solidFill>
                <a:latin typeface="Cambria"/>
                <a:cs typeface="Cambria"/>
              </a:rPr>
              <a:t>Contd…</a:t>
            </a:r>
            <a:endParaRPr sz="2800">
              <a:latin typeface="Cambria"/>
              <a:cs typeface="Cambria"/>
            </a:endParaRPr>
          </a:p>
          <a:p>
            <a:pPr marL="469900" indent="-457834">
              <a:lnSpc>
                <a:spcPct val="100000"/>
              </a:lnSpc>
              <a:spcBef>
                <a:spcPts val="1780"/>
              </a:spcBef>
              <a:buAutoNum type="arabicParenR" startAt="3"/>
              <a:tabLst>
                <a:tab pos="469900" algn="l"/>
                <a:tab pos="470534" algn="l"/>
              </a:tabLst>
            </a:pPr>
            <a:r>
              <a:rPr sz="2200" b="1" spc="-10" dirty="0">
                <a:solidFill>
                  <a:srgbClr val="C00000"/>
                </a:solidFill>
                <a:latin typeface="Cambria"/>
                <a:cs typeface="Cambria"/>
              </a:rPr>
              <a:t>Global Declaration</a:t>
            </a:r>
            <a:r>
              <a:rPr sz="2200" b="1" spc="-2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b="1" dirty="0">
                <a:solidFill>
                  <a:srgbClr val="C00000"/>
                </a:solidFill>
                <a:latin typeface="Cambria"/>
                <a:cs typeface="Cambria"/>
              </a:rPr>
              <a:t>Section</a:t>
            </a:r>
            <a:endParaRPr sz="2200">
              <a:latin typeface="Cambria"/>
              <a:cs typeface="Cambria"/>
            </a:endParaRPr>
          </a:p>
          <a:p>
            <a:pPr marL="927100" lvl="1" indent="-457834">
              <a:lnSpc>
                <a:spcPct val="100000"/>
              </a:lnSpc>
              <a:spcBef>
                <a:spcPts val="1320"/>
              </a:spcBef>
              <a:buFont typeface="Wingdings"/>
              <a:buChar char=""/>
              <a:tabLst>
                <a:tab pos="927100" algn="l"/>
                <a:tab pos="927735" algn="l"/>
              </a:tabLst>
            </a:pPr>
            <a:r>
              <a:rPr sz="2200" spc="-5" dirty="0">
                <a:latin typeface="Cambria"/>
                <a:cs typeface="Cambria"/>
              </a:rPr>
              <a:t>Used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to</a:t>
            </a:r>
            <a:r>
              <a:rPr sz="2200" spc="1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Declare</a:t>
            </a:r>
            <a:r>
              <a:rPr sz="2200" spc="1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Global</a:t>
            </a:r>
            <a:r>
              <a:rPr sz="2200" spc="20" dirty="0"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variable</a:t>
            </a:r>
            <a:r>
              <a:rPr sz="2200" spc="3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(or) Public</a:t>
            </a:r>
            <a:r>
              <a:rPr sz="2200" spc="15" dirty="0"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variable</a:t>
            </a:r>
            <a:endParaRPr sz="2200">
              <a:latin typeface="Cambria"/>
              <a:cs typeface="Cambria"/>
            </a:endParaRPr>
          </a:p>
          <a:p>
            <a:pPr marL="927100" lvl="1" indent="-457834">
              <a:lnSpc>
                <a:spcPct val="100000"/>
              </a:lnSpc>
              <a:spcBef>
                <a:spcPts val="1320"/>
              </a:spcBef>
              <a:buFont typeface="Wingdings"/>
              <a:buChar char=""/>
              <a:tabLst>
                <a:tab pos="927100" algn="l"/>
                <a:tab pos="927735" algn="l"/>
              </a:tabLst>
            </a:pPr>
            <a:r>
              <a:rPr sz="2200" spc="-25" dirty="0">
                <a:latin typeface="Cambria"/>
                <a:cs typeface="Cambria"/>
              </a:rPr>
              <a:t>Variables</a:t>
            </a:r>
            <a:r>
              <a:rPr sz="2200" spc="25" dirty="0">
                <a:latin typeface="Cambria"/>
                <a:cs typeface="Cambria"/>
              </a:rPr>
              <a:t> </a:t>
            </a:r>
            <a:r>
              <a:rPr sz="2200" spc="-20" dirty="0">
                <a:latin typeface="Cambria"/>
                <a:cs typeface="Cambria"/>
              </a:rPr>
              <a:t>are</a:t>
            </a:r>
            <a:r>
              <a:rPr sz="2200" spc="1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declared</a:t>
            </a:r>
            <a:r>
              <a:rPr sz="2200" spc="4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outside</a:t>
            </a:r>
            <a:r>
              <a:rPr sz="2200" spc="1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all</a:t>
            </a:r>
            <a:r>
              <a:rPr sz="2200" spc="1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functions</a:t>
            </a:r>
            <a:endParaRPr sz="2200">
              <a:latin typeface="Cambria"/>
              <a:cs typeface="Cambria"/>
            </a:endParaRPr>
          </a:p>
          <a:p>
            <a:pPr marL="927100" lvl="1" indent="-457834">
              <a:lnSpc>
                <a:spcPct val="100000"/>
              </a:lnSpc>
              <a:spcBef>
                <a:spcPts val="1325"/>
              </a:spcBef>
              <a:buFont typeface="Wingdings"/>
              <a:buChar char=""/>
              <a:tabLst>
                <a:tab pos="927100" algn="l"/>
                <a:tab pos="927735" algn="l"/>
              </a:tabLst>
            </a:pPr>
            <a:r>
              <a:rPr sz="2200" spc="-25" dirty="0">
                <a:latin typeface="Cambria"/>
                <a:cs typeface="Cambria"/>
              </a:rPr>
              <a:t>Variables</a:t>
            </a:r>
            <a:r>
              <a:rPr sz="2200" spc="3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can</a:t>
            </a:r>
            <a:r>
              <a:rPr sz="2200" spc="1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be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accessed</a:t>
            </a:r>
            <a:r>
              <a:rPr sz="2200" spc="30" dirty="0">
                <a:latin typeface="Cambria"/>
                <a:cs typeface="Cambria"/>
              </a:rPr>
              <a:t> </a:t>
            </a:r>
            <a:r>
              <a:rPr sz="2200" spc="-25" dirty="0">
                <a:latin typeface="Cambria"/>
                <a:cs typeface="Cambria"/>
              </a:rPr>
              <a:t>by</a:t>
            </a:r>
            <a:r>
              <a:rPr sz="2200" spc="2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all</a:t>
            </a:r>
            <a:r>
              <a:rPr sz="2200" spc="1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functions</a:t>
            </a:r>
            <a:r>
              <a:rPr sz="2200" spc="2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in</a:t>
            </a:r>
            <a:r>
              <a:rPr sz="220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the</a:t>
            </a:r>
            <a:r>
              <a:rPr sz="2200" spc="20" dirty="0"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program</a:t>
            </a:r>
            <a:endParaRPr sz="2200">
              <a:latin typeface="Cambria"/>
              <a:cs typeface="Cambria"/>
            </a:endParaRPr>
          </a:p>
          <a:p>
            <a:pPr marL="927100" lvl="1" indent="-457834">
              <a:lnSpc>
                <a:spcPct val="100000"/>
              </a:lnSpc>
              <a:spcBef>
                <a:spcPts val="1320"/>
              </a:spcBef>
              <a:buFont typeface="Wingdings"/>
              <a:buChar char=""/>
              <a:tabLst>
                <a:tab pos="927100" algn="l"/>
                <a:tab pos="927735" algn="l"/>
              </a:tabLst>
            </a:pPr>
            <a:r>
              <a:rPr sz="2200" spc="-10" dirty="0">
                <a:latin typeface="Cambria"/>
                <a:cs typeface="Cambria"/>
              </a:rPr>
              <a:t>Same</a:t>
            </a:r>
            <a:r>
              <a:rPr sz="2200" spc="-5" dirty="0"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variable</a:t>
            </a:r>
            <a:r>
              <a:rPr sz="2200" spc="3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used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spc="-35" dirty="0">
                <a:latin typeface="Cambria"/>
                <a:cs typeface="Cambria"/>
              </a:rPr>
              <a:t>my</a:t>
            </a:r>
            <a:r>
              <a:rPr sz="2200" spc="10" dirty="0"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more</a:t>
            </a:r>
            <a:r>
              <a:rPr sz="2200" spc="1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than</a:t>
            </a:r>
            <a:r>
              <a:rPr sz="2200" spc="-5" dirty="0">
                <a:latin typeface="Cambria"/>
                <a:cs typeface="Cambria"/>
              </a:rPr>
              <a:t> one</a:t>
            </a:r>
            <a:r>
              <a:rPr sz="2200" spc="2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function</a:t>
            </a:r>
            <a:endParaRPr sz="22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SRM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5326" y="188607"/>
            <a:ext cx="1040815" cy="106765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83540" y="549605"/>
            <a:ext cx="7369175" cy="55219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20444" algn="ctr">
              <a:lnSpc>
                <a:spcPct val="100000"/>
              </a:lnSpc>
              <a:spcBef>
                <a:spcPts val="105"/>
              </a:spcBef>
            </a:pPr>
            <a:r>
              <a:rPr sz="2600" b="1" spc="-5" dirty="0">
                <a:solidFill>
                  <a:srgbClr val="C00000"/>
                </a:solidFill>
                <a:latin typeface="Perpetua"/>
                <a:cs typeface="Perpetua"/>
              </a:rPr>
              <a:t>INS</a:t>
            </a:r>
            <a:r>
              <a:rPr sz="2600" b="1" spc="-15" dirty="0">
                <a:solidFill>
                  <a:srgbClr val="C00000"/>
                </a:solidFill>
                <a:latin typeface="Perpetua"/>
                <a:cs typeface="Perpetua"/>
              </a:rPr>
              <a:t>T</a:t>
            </a:r>
            <a:r>
              <a:rPr sz="2600" b="1" spc="-5" dirty="0">
                <a:solidFill>
                  <a:srgbClr val="C00000"/>
                </a:solidFill>
                <a:latin typeface="Perpetua"/>
                <a:cs typeface="Perpetua"/>
              </a:rPr>
              <a:t>IT</a:t>
            </a:r>
            <a:r>
              <a:rPr sz="2600" b="1" spc="-10" dirty="0">
                <a:solidFill>
                  <a:srgbClr val="C00000"/>
                </a:solidFill>
                <a:latin typeface="Perpetua"/>
                <a:cs typeface="Perpetua"/>
              </a:rPr>
              <a:t>U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TE</a:t>
            </a:r>
            <a:r>
              <a:rPr sz="2600" b="1" spc="-10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Perpetua"/>
                <a:cs typeface="Perpetua"/>
              </a:rPr>
              <a:t>O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F</a:t>
            </a:r>
            <a:r>
              <a:rPr sz="2600" b="1" spc="5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SCIENCE</a:t>
            </a:r>
            <a:r>
              <a:rPr sz="2600" b="1" spc="-140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AND</a:t>
            </a:r>
            <a:r>
              <a:rPr sz="2600" b="1" spc="-310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TECHNOLOG</a:t>
            </a:r>
            <a:r>
              <a:rPr sz="2600" b="1" spc="-285" dirty="0">
                <a:solidFill>
                  <a:srgbClr val="C00000"/>
                </a:solidFill>
                <a:latin typeface="Perpetua"/>
                <a:cs typeface="Perpetua"/>
              </a:rPr>
              <a:t>Y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,</a:t>
            </a:r>
            <a:endParaRPr sz="2600">
              <a:latin typeface="Perpetua"/>
              <a:cs typeface="Perpetua"/>
            </a:endParaRPr>
          </a:p>
          <a:p>
            <a:pPr marL="1021715" algn="ctr">
              <a:lnSpc>
                <a:spcPct val="100000"/>
              </a:lnSpc>
              <a:spcBef>
                <a:spcPts val="30"/>
              </a:spcBef>
            </a:pPr>
            <a:r>
              <a:rPr sz="2400" b="1" spc="-10" dirty="0">
                <a:solidFill>
                  <a:srgbClr val="C00000"/>
                </a:solidFill>
                <a:latin typeface="Perpetua"/>
                <a:cs typeface="Perpetua"/>
              </a:rPr>
              <a:t>CHENNAI.</a:t>
            </a:r>
            <a:endParaRPr sz="2400">
              <a:latin typeface="Perpetua"/>
              <a:cs typeface="Perpetua"/>
            </a:endParaRPr>
          </a:p>
          <a:p>
            <a:pPr marL="12700">
              <a:lnSpc>
                <a:spcPct val="100000"/>
              </a:lnSpc>
              <a:spcBef>
                <a:spcPts val="1735"/>
              </a:spcBef>
            </a:pPr>
            <a:r>
              <a:rPr sz="2800" b="1" spc="-5" dirty="0">
                <a:solidFill>
                  <a:srgbClr val="336600"/>
                </a:solidFill>
                <a:latin typeface="Cambria"/>
                <a:cs typeface="Cambria"/>
              </a:rPr>
              <a:t>1.</a:t>
            </a:r>
            <a:r>
              <a:rPr sz="2800" b="1" spc="-10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spc="-5" dirty="0">
                <a:solidFill>
                  <a:srgbClr val="336600"/>
                </a:solidFill>
                <a:latin typeface="Cambria"/>
                <a:cs typeface="Cambria"/>
              </a:rPr>
              <a:t>6</a:t>
            </a:r>
            <a:r>
              <a:rPr sz="2800" b="1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spc="-10" dirty="0">
                <a:solidFill>
                  <a:srgbClr val="336600"/>
                </a:solidFill>
                <a:latin typeface="Cambria"/>
                <a:cs typeface="Cambria"/>
              </a:rPr>
              <a:t>Structure</a:t>
            </a:r>
            <a:r>
              <a:rPr sz="2800" b="1" spc="5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spc="-5" dirty="0">
                <a:solidFill>
                  <a:srgbClr val="336600"/>
                </a:solidFill>
                <a:latin typeface="Cambria"/>
                <a:cs typeface="Cambria"/>
              </a:rPr>
              <a:t>of ‘C’</a:t>
            </a:r>
            <a:r>
              <a:rPr sz="2800" b="1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spc="-20" dirty="0">
                <a:solidFill>
                  <a:srgbClr val="336600"/>
                </a:solidFill>
                <a:latin typeface="Cambria"/>
                <a:cs typeface="Cambria"/>
              </a:rPr>
              <a:t>Program </a:t>
            </a:r>
            <a:r>
              <a:rPr sz="2800" b="1" spc="-15" dirty="0">
                <a:solidFill>
                  <a:srgbClr val="336600"/>
                </a:solidFill>
                <a:latin typeface="Cambria"/>
                <a:cs typeface="Cambria"/>
              </a:rPr>
              <a:t>Contd…</a:t>
            </a:r>
            <a:endParaRPr sz="2800">
              <a:latin typeface="Cambria"/>
              <a:cs typeface="Cambria"/>
            </a:endParaRPr>
          </a:p>
          <a:p>
            <a:pPr marL="469900" indent="-457834">
              <a:lnSpc>
                <a:spcPct val="100000"/>
              </a:lnSpc>
              <a:spcBef>
                <a:spcPts val="1780"/>
              </a:spcBef>
              <a:buAutoNum type="arabicParenR" startAt="4"/>
              <a:tabLst>
                <a:tab pos="469900" algn="l"/>
                <a:tab pos="470534" algn="l"/>
              </a:tabLst>
            </a:pPr>
            <a:r>
              <a:rPr sz="2200" b="1" spc="-5" dirty="0">
                <a:solidFill>
                  <a:srgbClr val="C00000"/>
                </a:solidFill>
                <a:latin typeface="Cambria"/>
                <a:cs typeface="Cambria"/>
              </a:rPr>
              <a:t>main(</a:t>
            </a:r>
            <a:r>
              <a:rPr sz="2200" b="1" spc="-2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b="1" spc="-5" dirty="0">
                <a:solidFill>
                  <a:srgbClr val="C00000"/>
                </a:solidFill>
                <a:latin typeface="Cambria"/>
                <a:cs typeface="Cambria"/>
              </a:rPr>
              <a:t>)</a:t>
            </a:r>
            <a:r>
              <a:rPr sz="2200" b="1" spc="-3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b="1" dirty="0">
                <a:solidFill>
                  <a:srgbClr val="C00000"/>
                </a:solidFill>
                <a:latin typeface="Cambria"/>
                <a:cs typeface="Cambria"/>
              </a:rPr>
              <a:t>Section</a:t>
            </a:r>
            <a:endParaRPr sz="2200">
              <a:latin typeface="Cambria"/>
              <a:cs typeface="Cambria"/>
            </a:endParaRPr>
          </a:p>
          <a:p>
            <a:pPr marL="927100" lvl="1" indent="-457834">
              <a:lnSpc>
                <a:spcPct val="100000"/>
              </a:lnSpc>
              <a:spcBef>
                <a:spcPts val="1320"/>
              </a:spcBef>
              <a:buFont typeface="Wingdings"/>
              <a:buChar char=""/>
              <a:tabLst>
                <a:tab pos="927100" algn="l"/>
                <a:tab pos="927735" algn="l"/>
              </a:tabLst>
            </a:pPr>
            <a:r>
              <a:rPr sz="2200" spc="-5" dirty="0">
                <a:latin typeface="Cambria"/>
                <a:cs typeface="Cambria"/>
              </a:rPr>
              <a:t>main(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)</a:t>
            </a:r>
            <a:r>
              <a:rPr sz="2200" spc="1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written</a:t>
            </a:r>
            <a:r>
              <a:rPr sz="2200" spc="2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in</a:t>
            </a:r>
            <a:r>
              <a:rPr sz="2200" spc="1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all</a:t>
            </a:r>
            <a:r>
              <a:rPr sz="2200" spc="1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small</a:t>
            </a:r>
            <a:r>
              <a:rPr sz="2200" spc="1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letters</a:t>
            </a:r>
            <a:r>
              <a:rPr sz="2200" spc="5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(No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Capital</a:t>
            </a:r>
            <a:r>
              <a:rPr sz="2200" spc="2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Letters)</a:t>
            </a:r>
            <a:endParaRPr sz="2200">
              <a:latin typeface="Cambria"/>
              <a:cs typeface="Cambria"/>
            </a:endParaRPr>
          </a:p>
          <a:p>
            <a:pPr marL="927100" lvl="1" indent="-457834">
              <a:lnSpc>
                <a:spcPct val="100000"/>
              </a:lnSpc>
              <a:spcBef>
                <a:spcPts val="1320"/>
              </a:spcBef>
              <a:buFont typeface="Wingdings"/>
              <a:buChar char=""/>
              <a:tabLst>
                <a:tab pos="927100" algn="l"/>
                <a:tab pos="927735" algn="l"/>
              </a:tabLst>
            </a:pPr>
            <a:r>
              <a:rPr sz="2200" spc="-10" dirty="0">
                <a:latin typeface="Cambria"/>
                <a:cs typeface="Cambria"/>
              </a:rPr>
              <a:t>Execution</a:t>
            </a:r>
            <a:r>
              <a:rPr sz="2200" spc="2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starts</a:t>
            </a:r>
            <a:r>
              <a:rPr sz="2200" spc="2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with</a:t>
            </a:r>
            <a:r>
              <a:rPr sz="2200" spc="1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a Opening</a:t>
            </a:r>
            <a:r>
              <a:rPr sz="2200" spc="10" dirty="0"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Brace</a:t>
            </a:r>
            <a:r>
              <a:rPr sz="2200" spc="2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:</a:t>
            </a:r>
            <a:r>
              <a:rPr sz="2200" spc="-10" dirty="0">
                <a:latin typeface="Cambria"/>
                <a:cs typeface="Cambria"/>
              </a:rPr>
              <a:t> </a:t>
            </a:r>
            <a:r>
              <a:rPr sz="2200" spc="-5" dirty="0">
                <a:solidFill>
                  <a:srgbClr val="C00000"/>
                </a:solidFill>
                <a:latin typeface="Cambria"/>
                <a:cs typeface="Cambria"/>
              </a:rPr>
              <a:t>{</a:t>
            </a:r>
            <a:endParaRPr sz="2200">
              <a:latin typeface="Cambria"/>
              <a:cs typeface="Cambria"/>
            </a:endParaRPr>
          </a:p>
          <a:p>
            <a:pPr marL="927100" lvl="1" indent="-457834">
              <a:lnSpc>
                <a:spcPct val="100000"/>
              </a:lnSpc>
              <a:spcBef>
                <a:spcPts val="1325"/>
              </a:spcBef>
              <a:buFont typeface="Wingdings"/>
              <a:buChar char=""/>
              <a:tabLst>
                <a:tab pos="927100" algn="l"/>
                <a:tab pos="927735" algn="l"/>
              </a:tabLst>
            </a:pPr>
            <a:r>
              <a:rPr sz="2200" spc="-10" dirty="0">
                <a:latin typeface="Cambria"/>
                <a:cs typeface="Cambria"/>
              </a:rPr>
              <a:t>Divided</a:t>
            </a:r>
            <a:r>
              <a:rPr sz="2200" spc="2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into</a:t>
            </a:r>
            <a:r>
              <a:rPr sz="2200" spc="15" dirty="0"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two</a:t>
            </a:r>
            <a:r>
              <a:rPr sz="2200" spc="-5" dirty="0">
                <a:latin typeface="Cambria"/>
                <a:cs typeface="Cambria"/>
              </a:rPr>
              <a:t> sections:</a:t>
            </a:r>
            <a:r>
              <a:rPr sz="2200" spc="1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Declaration</a:t>
            </a:r>
            <a:r>
              <a:rPr sz="2200" spc="3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&amp;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Execution</a:t>
            </a:r>
            <a:endParaRPr sz="2200">
              <a:latin typeface="Cambria"/>
              <a:cs typeface="Cambria"/>
            </a:endParaRPr>
          </a:p>
          <a:p>
            <a:pPr marL="1384300" lvl="2" indent="-457834">
              <a:lnSpc>
                <a:spcPct val="100000"/>
              </a:lnSpc>
              <a:spcBef>
                <a:spcPts val="1320"/>
              </a:spcBef>
              <a:buFont typeface="Wingdings"/>
              <a:buChar char=""/>
              <a:tabLst>
                <a:tab pos="1384300" algn="l"/>
                <a:tab pos="1384935" algn="l"/>
              </a:tabLst>
            </a:pPr>
            <a:r>
              <a:rPr sz="2200" b="1" spc="-10" dirty="0">
                <a:solidFill>
                  <a:srgbClr val="336600"/>
                </a:solidFill>
                <a:latin typeface="Cambria"/>
                <a:cs typeface="Cambria"/>
              </a:rPr>
              <a:t>Declaration </a:t>
            </a:r>
            <a:r>
              <a:rPr sz="2200" b="1" spc="-5" dirty="0">
                <a:solidFill>
                  <a:srgbClr val="336600"/>
                </a:solidFill>
                <a:latin typeface="Cambria"/>
                <a:cs typeface="Cambria"/>
              </a:rPr>
              <a:t>:</a:t>
            </a:r>
            <a:r>
              <a:rPr sz="2200" b="1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Declare</a:t>
            </a:r>
            <a:r>
              <a:rPr sz="2200" spc="25" dirty="0">
                <a:latin typeface="Cambria"/>
                <a:cs typeface="Cambria"/>
              </a:rPr>
              <a:t> </a:t>
            </a:r>
            <a:r>
              <a:rPr sz="2200" spc="-25" dirty="0">
                <a:latin typeface="Cambria"/>
                <a:cs typeface="Cambria"/>
              </a:rPr>
              <a:t>Variables</a:t>
            </a:r>
            <a:endParaRPr sz="2200">
              <a:latin typeface="Cambria"/>
              <a:cs typeface="Cambria"/>
            </a:endParaRPr>
          </a:p>
          <a:p>
            <a:pPr marL="1384300" lvl="2" indent="-457834">
              <a:lnSpc>
                <a:spcPct val="100000"/>
              </a:lnSpc>
              <a:spcBef>
                <a:spcPts val="1320"/>
              </a:spcBef>
              <a:buFont typeface="Wingdings"/>
              <a:buChar char=""/>
              <a:tabLst>
                <a:tab pos="1384300" algn="l"/>
                <a:tab pos="1384935" algn="l"/>
              </a:tabLst>
            </a:pPr>
            <a:r>
              <a:rPr sz="2200" b="1" spc="-10" dirty="0">
                <a:solidFill>
                  <a:srgbClr val="336600"/>
                </a:solidFill>
                <a:latin typeface="Cambria"/>
                <a:cs typeface="Cambria"/>
              </a:rPr>
              <a:t>Executable:</a:t>
            </a:r>
            <a:r>
              <a:rPr sz="2200" b="1" spc="10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Statements</a:t>
            </a:r>
            <a:r>
              <a:rPr sz="2200" spc="3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within</a:t>
            </a:r>
            <a:r>
              <a:rPr sz="2200" spc="1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the</a:t>
            </a:r>
            <a:r>
              <a:rPr sz="2200" spc="20" dirty="0"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Braces</a:t>
            </a:r>
            <a:endParaRPr sz="2200">
              <a:latin typeface="Cambria"/>
              <a:cs typeface="Cambria"/>
            </a:endParaRPr>
          </a:p>
          <a:p>
            <a:pPr marL="927100" lvl="1" indent="-457834">
              <a:lnSpc>
                <a:spcPct val="100000"/>
              </a:lnSpc>
              <a:spcBef>
                <a:spcPts val="1320"/>
              </a:spcBef>
              <a:buFont typeface="Wingdings"/>
              <a:buChar char=""/>
              <a:tabLst>
                <a:tab pos="927100" algn="l"/>
                <a:tab pos="927735" algn="l"/>
              </a:tabLst>
            </a:pPr>
            <a:r>
              <a:rPr sz="2200" spc="-10" dirty="0">
                <a:latin typeface="Cambria"/>
                <a:cs typeface="Cambria"/>
              </a:rPr>
              <a:t>Execution</a:t>
            </a:r>
            <a:r>
              <a:rPr sz="2200" spc="1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ends</a:t>
            </a:r>
            <a:r>
              <a:rPr sz="2200" spc="1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with</a:t>
            </a:r>
            <a:r>
              <a:rPr sz="2200" spc="1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a</a:t>
            </a:r>
            <a:r>
              <a:rPr sz="220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Closing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Brace</a:t>
            </a:r>
            <a:r>
              <a:rPr sz="2200" spc="1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:</a:t>
            </a:r>
            <a:r>
              <a:rPr sz="2200" dirty="0">
                <a:latin typeface="Cambria"/>
                <a:cs typeface="Cambria"/>
              </a:rPr>
              <a:t> </a:t>
            </a:r>
            <a:r>
              <a:rPr sz="2200" spc="-5" dirty="0">
                <a:solidFill>
                  <a:srgbClr val="C00000"/>
                </a:solidFill>
                <a:latin typeface="Cambria"/>
                <a:cs typeface="Cambria"/>
              </a:rPr>
              <a:t>}</a:t>
            </a:r>
            <a:endParaRPr sz="2200">
              <a:latin typeface="Cambria"/>
              <a:cs typeface="Cambria"/>
            </a:endParaRPr>
          </a:p>
          <a:p>
            <a:pPr marL="927100" lvl="1" indent="-457834">
              <a:lnSpc>
                <a:spcPct val="100000"/>
              </a:lnSpc>
              <a:spcBef>
                <a:spcPts val="1320"/>
              </a:spcBef>
              <a:buFont typeface="Wingdings"/>
              <a:buChar char=""/>
              <a:tabLst>
                <a:tab pos="927100" algn="l"/>
                <a:tab pos="927735" algn="l"/>
              </a:tabLst>
            </a:pPr>
            <a:r>
              <a:rPr sz="2200" b="1" i="1" spc="-5" dirty="0">
                <a:solidFill>
                  <a:srgbClr val="C00000"/>
                </a:solidFill>
                <a:latin typeface="Cambria"/>
                <a:cs typeface="Cambria"/>
              </a:rPr>
              <a:t>Note: </a:t>
            </a:r>
            <a:r>
              <a:rPr sz="2200" spc="-5" dirty="0">
                <a:latin typeface="Cambria"/>
                <a:cs typeface="Cambria"/>
              </a:rPr>
              <a:t>main(</a:t>
            </a:r>
            <a:r>
              <a:rPr sz="2200" spc="1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) does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not</a:t>
            </a:r>
            <a:r>
              <a:rPr sz="2200" spc="2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end</a:t>
            </a:r>
            <a:r>
              <a:rPr sz="220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with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a</a:t>
            </a:r>
            <a:r>
              <a:rPr sz="220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semicolon</a:t>
            </a:r>
            <a:endParaRPr sz="22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SRM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5326" y="188607"/>
            <a:ext cx="1040815" cy="106765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83540" y="549605"/>
            <a:ext cx="7350759" cy="351027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38860" algn="ctr">
              <a:lnSpc>
                <a:spcPct val="100000"/>
              </a:lnSpc>
              <a:spcBef>
                <a:spcPts val="105"/>
              </a:spcBef>
            </a:pPr>
            <a:r>
              <a:rPr sz="2600" b="1" spc="-5" dirty="0">
                <a:solidFill>
                  <a:srgbClr val="C00000"/>
                </a:solidFill>
                <a:latin typeface="Perpetua"/>
                <a:cs typeface="Perpetua"/>
              </a:rPr>
              <a:t>INS</a:t>
            </a:r>
            <a:r>
              <a:rPr sz="2600" b="1" spc="-15" dirty="0">
                <a:solidFill>
                  <a:srgbClr val="C00000"/>
                </a:solidFill>
                <a:latin typeface="Perpetua"/>
                <a:cs typeface="Perpetua"/>
              </a:rPr>
              <a:t>T</a:t>
            </a:r>
            <a:r>
              <a:rPr sz="2600" b="1" spc="-5" dirty="0">
                <a:solidFill>
                  <a:srgbClr val="C00000"/>
                </a:solidFill>
                <a:latin typeface="Perpetua"/>
                <a:cs typeface="Perpetua"/>
              </a:rPr>
              <a:t>IT</a:t>
            </a:r>
            <a:r>
              <a:rPr sz="2600" b="1" spc="-10" dirty="0">
                <a:solidFill>
                  <a:srgbClr val="C00000"/>
                </a:solidFill>
                <a:latin typeface="Perpetua"/>
                <a:cs typeface="Perpetua"/>
              </a:rPr>
              <a:t>U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TE</a:t>
            </a:r>
            <a:r>
              <a:rPr sz="2600" b="1" spc="-10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Perpetua"/>
                <a:cs typeface="Perpetua"/>
              </a:rPr>
              <a:t>O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F</a:t>
            </a:r>
            <a:r>
              <a:rPr sz="2600" b="1" spc="5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SCIENCE</a:t>
            </a:r>
            <a:r>
              <a:rPr sz="2600" b="1" spc="-140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AND</a:t>
            </a:r>
            <a:r>
              <a:rPr sz="2600" b="1" spc="-310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TECHNOLOG</a:t>
            </a:r>
            <a:r>
              <a:rPr sz="2600" b="1" spc="-285" dirty="0">
                <a:solidFill>
                  <a:srgbClr val="C00000"/>
                </a:solidFill>
                <a:latin typeface="Perpetua"/>
                <a:cs typeface="Perpetua"/>
              </a:rPr>
              <a:t>Y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,</a:t>
            </a:r>
            <a:endParaRPr sz="2600">
              <a:latin typeface="Perpetua"/>
              <a:cs typeface="Perpetua"/>
            </a:endParaRPr>
          </a:p>
          <a:p>
            <a:pPr marL="1039494" algn="ctr">
              <a:lnSpc>
                <a:spcPct val="100000"/>
              </a:lnSpc>
              <a:spcBef>
                <a:spcPts val="30"/>
              </a:spcBef>
            </a:pPr>
            <a:r>
              <a:rPr sz="2400" b="1" spc="-10" dirty="0">
                <a:solidFill>
                  <a:srgbClr val="C00000"/>
                </a:solidFill>
                <a:latin typeface="Perpetua"/>
                <a:cs typeface="Perpetua"/>
              </a:rPr>
              <a:t>CHENNAI.</a:t>
            </a:r>
            <a:endParaRPr sz="2400">
              <a:latin typeface="Perpetua"/>
              <a:cs typeface="Perpetua"/>
            </a:endParaRPr>
          </a:p>
          <a:p>
            <a:pPr marL="12700">
              <a:lnSpc>
                <a:spcPct val="100000"/>
              </a:lnSpc>
              <a:spcBef>
                <a:spcPts val="1735"/>
              </a:spcBef>
            </a:pPr>
            <a:r>
              <a:rPr sz="2800" b="1" spc="-5" dirty="0">
                <a:solidFill>
                  <a:srgbClr val="336600"/>
                </a:solidFill>
                <a:latin typeface="Cambria"/>
                <a:cs typeface="Cambria"/>
              </a:rPr>
              <a:t>1.</a:t>
            </a:r>
            <a:r>
              <a:rPr sz="2800" b="1" spc="-10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spc="-5" dirty="0">
                <a:solidFill>
                  <a:srgbClr val="336600"/>
                </a:solidFill>
                <a:latin typeface="Cambria"/>
                <a:cs typeface="Cambria"/>
              </a:rPr>
              <a:t>6</a:t>
            </a:r>
            <a:r>
              <a:rPr sz="2800" b="1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spc="-10" dirty="0">
                <a:solidFill>
                  <a:srgbClr val="336600"/>
                </a:solidFill>
                <a:latin typeface="Cambria"/>
                <a:cs typeface="Cambria"/>
              </a:rPr>
              <a:t>Structure</a:t>
            </a:r>
            <a:r>
              <a:rPr sz="2800" b="1" spc="5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spc="-5" dirty="0">
                <a:solidFill>
                  <a:srgbClr val="336600"/>
                </a:solidFill>
                <a:latin typeface="Cambria"/>
                <a:cs typeface="Cambria"/>
              </a:rPr>
              <a:t>of ‘C’</a:t>
            </a:r>
            <a:r>
              <a:rPr sz="2800" b="1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spc="-20" dirty="0">
                <a:solidFill>
                  <a:srgbClr val="336600"/>
                </a:solidFill>
                <a:latin typeface="Cambria"/>
                <a:cs typeface="Cambria"/>
              </a:rPr>
              <a:t>Program </a:t>
            </a:r>
            <a:r>
              <a:rPr sz="2800" b="1" spc="-15" dirty="0">
                <a:solidFill>
                  <a:srgbClr val="336600"/>
                </a:solidFill>
                <a:latin typeface="Cambria"/>
                <a:cs typeface="Cambria"/>
              </a:rPr>
              <a:t>Contd…</a:t>
            </a:r>
            <a:endParaRPr sz="2800">
              <a:latin typeface="Cambria"/>
              <a:cs typeface="Cambria"/>
            </a:endParaRPr>
          </a:p>
          <a:p>
            <a:pPr marL="469900" indent="-457834">
              <a:lnSpc>
                <a:spcPct val="100000"/>
              </a:lnSpc>
              <a:spcBef>
                <a:spcPts val="1780"/>
              </a:spcBef>
              <a:buAutoNum type="arabicParenR" startAt="5"/>
              <a:tabLst>
                <a:tab pos="469900" algn="l"/>
                <a:tab pos="470534" algn="l"/>
              </a:tabLst>
            </a:pPr>
            <a:r>
              <a:rPr sz="2200" b="1" spc="-5" dirty="0">
                <a:solidFill>
                  <a:srgbClr val="C00000"/>
                </a:solidFill>
                <a:latin typeface="Cambria"/>
                <a:cs typeface="Cambria"/>
              </a:rPr>
              <a:t>Local</a:t>
            </a:r>
            <a:r>
              <a:rPr sz="2200" b="1" spc="-1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b="1" spc="-10" dirty="0">
                <a:solidFill>
                  <a:srgbClr val="C00000"/>
                </a:solidFill>
                <a:latin typeface="Cambria"/>
                <a:cs typeface="Cambria"/>
              </a:rPr>
              <a:t>Declaration</a:t>
            </a:r>
            <a:r>
              <a:rPr sz="2200" b="1" spc="-2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b="1" dirty="0">
                <a:solidFill>
                  <a:srgbClr val="C00000"/>
                </a:solidFill>
                <a:latin typeface="Cambria"/>
                <a:cs typeface="Cambria"/>
              </a:rPr>
              <a:t>Section</a:t>
            </a:r>
            <a:endParaRPr sz="2200">
              <a:latin typeface="Cambria"/>
              <a:cs typeface="Cambria"/>
            </a:endParaRPr>
          </a:p>
          <a:p>
            <a:pPr marL="927100" lvl="1" indent="-457834">
              <a:lnSpc>
                <a:spcPct val="100000"/>
              </a:lnSpc>
              <a:spcBef>
                <a:spcPts val="1320"/>
              </a:spcBef>
              <a:buFont typeface="Wingdings"/>
              <a:buChar char=""/>
              <a:tabLst>
                <a:tab pos="927100" algn="l"/>
                <a:tab pos="927735" algn="l"/>
              </a:tabLst>
            </a:pPr>
            <a:r>
              <a:rPr sz="2200" spc="-25" dirty="0">
                <a:latin typeface="Cambria"/>
                <a:cs typeface="Cambria"/>
              </a:rPr>
              <a:t>Variables</a:t>
            </a:r>
            <a:r>
              <a:rPr sz="2200" spc="2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declared</a:t>
            </a:r>
            <a:r>
              <a:rPr sz="2200" spc="3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within</a:t>
            </a:r>
            <a:r>
              <a:rPr sz="2200" spc="1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the</a:t>
            </a:r>
            <a:r>
              <a:rPr sz="2200" spc="1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main(</a:t>
            </a:r>
            <a:r>
              <a:rPr sz="2200" spc="1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)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spc="-20" dirty="0">
                <a:latin typeface="Cambria"/>
                <a:cs typeface="Cambria"/>
              </a:rPr>
              <a:t>program</a:t>
            </a:r>
            <a:endParaRPr sz="2200">
              <a:latin typeface="Cambria"/>
              <a:cs typeface="Cambria"/>
            </a:endParaRPr>
          </a:p>
          <a:p>
            <a:pPr marL="927100" lvl="1" indent="-457834">
              <a:lnSpc>
                <a:spcPct val="100000"/>
              </a:lnSpc>
              <a:spcBef>
                <a:spcPts val="1320"/>
              </a:spcBef>
              <a:buFont typeface="Wingdings"/>
              <a:buChar char=""/>
              <a:tabLst>
                <a:tab pos="927100" algn="l"/>
                <a:tab pos="927735" algn="l"/>
              </a:tabLst>
            </a:pPr>
            <a:r>
              <a:rPr sz="2200" spc="-5" dirty="0">
                <a:latin typeface="Cambria"/>
                <a:cs typeface="Cambria"/>
              </a:rPr>
              <a:t>These</a:t>
            </a:r>
            <a:r>
              <a:rPr sz="2200" spc="15" dirty="0"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variables</a:t>
            </a:r>
            <a:r>
              <a:rPr sz="2200" spc="40" dirty="0">
                <a:latin typeface="Cambria"/>
                <a:cs typeface="Cambria"/>
              </a:rPr>
              <a:t> </a:t>
            </a:r>
            <a:r>
              <a:rPr sz="2200" spc="-20" dirty="0">
                <a:latin typeface="Cambria"/>
                <a:cs typeface="Cambria"/>
              </a:rPr>
              <a:t>are</a:t>
            </a:r>
            <a:r>
              <a:rPr sz="2200" spc="1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called</a:t>
            </a:r>
            <a:r>
              <a:rPr sz="2200" spc="1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Local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spc="-25" dirty="0">
                <a:latin typeface="Cambria"/>
                <a:cs typeface="Cambria"/>
              </a:rPr>
              <a:t>Variables</a:t>
            </a:r>
            <a:endParaRPr sz="2200">
              <a:latin typeface="Cambria"/>
              <a:cs typeface="Cambria"/>
            </a:endParaRPr>
          </a:p>
          <a:p>
            <a:pPr marL="927100" lvl="1" indent="-457834">
              <a:lnSpc>
                <a:spcPct val="100000"/>
              </a:lnSpc>
              <a:spcBef>
                <a:spcPts val="1325"/>
              </a:spcBef>
              <a:buFont typeface="Wingdings"/>
              <a:buChar char=""/>
              <a:tabLst>
                <a:tab pos="927100" algn="l"/>
                <a:tab pos="927735" algn="l"/>
              </a:tabLst>
            </a:pPr>
            <a:r>
              <a:rPr sz="2200" spc="-25" dirty="0">
                <a:latin typeface="Cambria"/>
                <a:cs typeface="Cambria"/>
              </a:rPr>
              <a:t>Variables</a:t>
            </a:r>
            <a:r>
              <a:rPr sz="2200" spc="2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initialized</a:t>
            </a:r>
            <a:r>
              <a:rPr sz="2200" spc="3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with</a:t>
            </a:r>
            <a:r>
              <a:rPr sz="2200" spc="1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basic</a:t>
            </a:r>
            <a:r>
              <a:rPr sz="2200" spc="2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data</a:t>
            </a:r>
            <a:r>
              <a:rPr sz="2200" spc="1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types</a:t>
            </a:r>
            <a:endParaRPr sz="22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SRM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5326" y="188607"/>
            <a:ext cx="1040815" cy="106765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83540" y="549605"/>
            <a:ext cx="7350759" cy="14395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38860" algn="ctr">
              <a:lnSpc>
                <a:spcPct val="100000"/>
              </a:lnSpc>
              <a:spcBef>
                <a:spcPts val="105"/>
              </a:spcBef>
            </a:pPr>
            <a:r>
              <a:rPr sz="2600" b="1" spc="-5" dirty="0">
                <a:solidFill>
                  <a:srgbClr val="C00000"/>
                </a:solidFill>
                <a:latin typeface="Perpetua"/>
                <a:cs typeface="Perpetua"/>
              </a:rPr>
              <a:t>INS</a:t>
            </a:r>
            <a:r>
              <a:rPr sz="2600" b="1" spc="-15" dirty="0">
                <a:solidFill>
                  <a:srgbClr val="C00000"/>
                </a:solidFill>
                <a:latin typeface="Perpetua"/>
                <a:cs typeface="Perpetua"/>
              </a:rPr>
              <a:t>T</a:t>
            </a:r>
            <a:r>
              <a:rPr sz="2600" b="1" spc="-5" dirty="0">
                <a:solidFill>
                  <a:srgbClr val="C00000"/>
                </a:solidFill>
                <a:latin typeface="Perpetua"/>
                <a:cs typeface="Perpetua"/>
              </a:rPr>
              <a:t>IT</a:t>
            </a:r>
            <a:r>
              <a:rPr sz="2600" b="1" spc="-10" dirty="0">
                <a:solidFill>
                  <a:srgbClr val="C00000"/>
                </a:solidFill>
                <a:latin typeface="Perpetua"/>
                <a:cs typeface="Perpetua"/>
              </a:rPr>
              <a:t>U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TE</a:t>
            </a:r>
            <a:r>
              <a:rPr sz="2600" b="1" spc="-10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Perpetua"/>
                <a:cs typeface="Perpetua"/>
              </a:rPr>
              <a:t>O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F</a:t>
            </a:r>
            <a:r>
              <a:rPr sz="2600" b="1" spc="5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SCIENCE</a:t>
            </a:r>
            <a:r>
              <a:rPr sz="2600" b="1" spc="-140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AND</a:t>
            </a:r>
            <a:r>
              <a:rPr sz="2600" b="1" spc="-310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TECHNOLOG</a:t>
            </a:r>
            <a:r>
              <a:rPr sz="2600" b="1" spc="-285" dirty="0">
                <a:solidFill>
                  <a:srgbClr val="C00000"/>
                </a:solidFill>
                <a:latin typeface="Perpetua"/>
                <a:cs typeface="Perpetua"/>
              </a:rPr>
              <a:t>Y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,</a:t>
            </a:r>
            <a:endParaRPr sz="2600">
              <a:latin typeface="Perpetua"/>
              <a:cs typeface="Perpetua"/>
            </a:endParaRPr>
          </a:p>
          <a:p>
            <a:pPr marL="1039494" algn="ctr">
              <a:lnSpc>
                <a:spcPct val="100000"/>
              </a:lnSpc>
              <a:spcBef>
                <a:spcPts val="30"/>
              </a:spcBef>
            </a:pPr>
            <a:r>
              <a:rPr sz="2400" b="1" spc="-10" dirty="0">
                <a:solidFill>
                  <a:srgbClr val="C00000"/>
                </a:solidFill>
                <a:latin typeface="Perpetua"/>
                <a:cs typeface="Perpetua"/>
              </a:rPr>
              <a:t>CHENNAI.</a:t>
            </a:r>
            <a:endParaRPr sz="2400">
              <a:latin typeface="Perpetua"/>
              <a:cs typeface="Perpetua"/>
            </a:endParaRPr>
          </a:p>
          <a:p>
            <a:pPr marL="12700">
              <a:lnSpc>
                <a:spcPct val="100000"/>
              </a:lnSpc>
              <a:spcBef>
                <a:spcPts val="1735"/>
              </a:spcBef>
            </a:pPr>
            <a:r>
              <a:rPr sz="2800" b="1" spc="-5" dirty="0">
                <a:solidFill>
                  <a:srgbClr val="336600"/>
                </a:solidFill>
                <a:latin typeface="Cambria"/>
                <a:cs typeface="Cambria"/>
              </a:rPr>
              <a:t>1.</a:t>
            </a:r>
            <a:r>
              <a:rPr sz="2800" b="1" spc="-15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spc="-5" dirty="0">
                <a:solidFill>
                  <a:srgbClr val="336600"/>
                </a:solidFill>
                <a:latin typeface="Cambria"/>
                <a:cs typeface="Cambria"/>
              </a:rPr>
              <a:t>8</a:t>
            </a:r>
            <a:r>
              <a:rPr sz="2800" b="1" spc="-10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spc="-5" dirty="0">
                <a:solidFill>
                  <a:srgbClr val="336600"/>
                </a:solidFill>
                <a:latin typeface="Cambria"/>
                <a:cs typeface="Cambria"/>
              </a:rPr>
              <a:t>C</a:t>
            </a:r>
            <a:r>
              <a:rPr sz="2800" b="1" spc="-15" dirty="0">
                <a:solidFill>
                  <a:srgbClr val="336600"/>
                </a:solidFill>
                <a:latin typeface="Cambria"/>
                <a:cs typeface="Cambria"/>
              </a:rPr>
              <a:t> Programming</a:t>
            </a:r>
            <a:r>
              <a:rPr sz="2800" b="1" spc="-45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spc="-10" dirty="0">
                <a:solidFill>
                  <a:srgbClr val="336600"/>
                </a:solidFill>
                <a:latin typeface="Cambria"/>
                <a:cs typeface="Cambria"/>
              </a:rPr>
              <a:t>Fundamentals</a:t>
            </a:r>
            <a:endParaRPr sz="2800">
              <a:latin typeface="Cambria"/>
              <a:cs typeface="Cambri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00100" y="2595714"/>
            <a:ext cx="7896225" cy="38385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SRM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549605"/>
            <a:ext cx="8224520" cy="55219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5100" algn="ctr">
              <a:lnSpc>
                <a:spcPct val="100000"/>
              </a:lnSpc>
              <a:spcBef>
                <a:spcPts val="105"/>
              </a:spcBef>
            </a:pPr>
            <a:r>
              <a:rPr sz="2600" b="1" spc="-5" dirty="0">
                <a:solidFill>
                  <a:srgbClr val="C00000"/>
                </a:solidFill>
                <a:latin typeface="Perpetua"/>
                <a:cs typeface="Perpetua"/>
              </a:rPr>
              <a:t>INS</a:t>
            </a:r>
            <a:r>
              <a:rPr sz="2600" b="1" spc="-15" dirty="0">
                <a:solidFill>
                  <a:srgbClr val="C00000"/>
                </a:solidFill>
                <a:latin typeface="Perpetua"/>
                <a:cs typeface="Perpetua"/>
              </a:rPr>
              <a:t>T</a:t>
            </a:r>
            <a:r>
              <a:rPr sz="2600" b="1" spc="-5" dirty="0">
                <a:solidFill>
                  <a:srgbClr val="C00000"/>
                </a:solidFill>
                <a:latin typeface="Perpetua"/>
                <a:cs typeface="Perpetua"/>
              </a:rPr>
              <a:t>IT</a:t>
            </a:r>
            <a:r>
              <a:rPr sz="2600" b="1" spc="-10" dirty="0">
                <a:solidFill>
                  <a:srgbClr val="C00000"/>
                </a:solidFill>
                <a:latin typeface="Perpetua"/>
                <a:cs typeface="Perpetua"/>
              </a:rPr>
              <a:t>U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TE</a:t>
            </a:r>
            <a:r>
              <a:rPr sz="2600" b="1" spc="-10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Perpetua"/>
                <a:cs typeface="Perpetua"/>
              </a:rPr>
              <a:t>O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F</a:t>
            </a:r>
            <a:r>
              <a:rPr sz="2600" b="1" spc="5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SCIENCE</a:t>
            </a:r>
            <a:r>
              <a:rPr sz="2600" b="1" spc="-140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AND</a:t>
            </a:r>
            <a:r>
              <a:rPr sz="2600" b="1" spc="-310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TECHNOLOG</a:t>
            </a:r>
            <a:r>
              <a:rPr sz="2600" b="1" spc="-285" dirty="0">
                <a:solidFill>
                  <a:srgbClr val="C00000"/>
                </a:solidFill>
                <a:latin typeface="Perpetua"/>
                <a:cs typeface="Perpetua"/>
              </a:rPr>
              <a:t>Y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,</a:t>
            </a:r>
            <a:endParaRPr sz="2600">
              <a:latin typeface="Perpetua"/>
              <a:cs typeface="Perpetua"/>
            </a:endParaRPr>
          </a:p>
          <a:p>
            <a:pPr marL="165735" algn="ctr">
              <a:lnSpc>
                <a:spcPct val="100000"/>
              </a:lnSpc>
              <a:spcBef>
                <a:spcPts val="30"/>
              </a:spcBef>
            </a:pPr>
            <a:r>
              <a:rPr sz="2400" b="1" spc="-10" dirty="0">
                <a:solidFill>
                  <a:srgbClr val="C00000"/>
                </a:solidFill>
                <a:latin typeface="Perpetua"/>
                <a:cs typeface="Perpetua"/>
              </a:rPr>
              <a:t>CHENNAI.</a:t>
            </a:r>
            <a:endParaRPr sz="2400">
              <a:latin typeface="Perpetua"/>
              <a:cs typeface="Perpetua"/>
            </a:endParaRPr>
          </a:p>
          <a:p>
            <a:pPr marL="12700">
              <a:lnSpc>
                <a:spcPct val="100000"/>
              </a:lnSpc>
              <a:spcBef>
                <a:spcPts val="1705"/>
              </a:spcBef>
            </a:pPr>
            <a:r>
              <a:rPr sz="2800" b="1" spc="-5" dirty="0">
                <a:solidFill>
                  <a:srgbClr val="336600"/>
                </a:solidFill>
                <a:latin typeface="Cambria"/>
                <a:cs typeface="Cambria"/>
              </a:rPr>
              <a:t>1. 1</a:t>
            </a:r>
            <a:r>
              <a:rPr sz="2800" b="1" spc="5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spc="-25" dirty="0">
                <a:solidFill>
                  <a:srgbClr val="336600"/>
                </a:solidFill>
                <a:latin typeface="Cambria"/>
                <a:cs typeface="Cambria"/>
              </a:rPr>
              <a:t>Evolution</a:t>
            </a:r>
            <a:r>
              <a:rPr sz="2800" b="1" spc="25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spc="-5" dirty="0">
                <a:solidFill>
                  <a:srgbClr val="336600"/>
                </a:solidFill>
                <a:latin typeface="Cambria"/>
                <a:cs typeface="Cambria"/>
              </a:rPr>
              <a:t>of </a:t>
            </a:r>
            <a:r>
              <a:rPr sz="2800" b="1" spc="-15" dirty="0">
                <a:solidFill>
                  <a:srgbClr val="336600"/>
                </a:solidFill>
                <a:latin typeface="Cambria"/>
                <a:cs typeface="Cambria"/>
              </a:rPr>
              <a:t>Programming</a:t>
            </a:r>
            <a:r>
              <a:rPr sz="2800" b="1" spc="-35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spc="-5" dirty="0">
                <a:solidFill>
                  <a:srgbClr val="336600"/>
                </a:solidFill>
                <a:latin typeface="Cambria"/>
                <a:cs typeface="Cambria"/>
              </a:rPr>
              <a:t>&amp; Languages</a:t>
            </a:r>
            <a:endParaRPr sz="2800">
              <a:latin typeface="Cambria"/>
              <a:cs typeface="Cambria"/>
            </a:endParaRPr>
          </a:p>
          <a:p>
            <a:pPr marL="355600" indent="-342900">
              <a:lnSpc>
                <a:spcPct val="100000"/>
              </a:lnSpc>
              <a:spcBef>
                <a:spcPts val="1810"/>
              </a:spcBef>
              <a:buFont typeface="Wingdings"/>
              <a:buChar char=""/>
              <a:tabLst>
                <a:tab pos="355600" algn="l"/>
                <a:tab pos="658495" algn="l"/>
                <a:tab pos="1981835" algn="l"/>
                <a:tab pos="2816860" algn="l"/>
                <a:tab pos="3185795" algn="l"/>
                <a:tab pos="3606800" algn="l"/>
                <a:tab pos="4373245" algn="l"/>
                <a:tab pos="5943600" algn="l"/>
                <a:tab pos="6309360" algn="l"/>
                <a:tab pos="6574155" algn="l"/>
              </a:tabLst>
            </a:pPr>
            <a:r>
              <a:rPr sz="2200" spc="-5" dirty="0">
                <a:latin typeface="Cambria"/>
                <a:cs typeface="Cambria"/>
              </a:rPr>
              <a:t>A	Computer	needs	</a:t>
            </a:r>
            <a:r>
              <a:rPr sz="2200" spc="-15" dirty="0">
                <a:latin typeface="Cambria"/>
                <a:cs typeface="Cambria"/>
              </a:rPr>
              <a:t>to	</a:t>
            </a:r>
            <a:r>
              <a:rPr sz="2200" dirty="0">
                <a:latin typeface="Cambria"/>
                <a:cs typeface="Cambria"/>
              </a:rPr>
              <a:t>be	</a:t>
            </a:r>
            <a:r>
              <a:rPr sz="2200" spc="-20" dirty="0">
                <a:latin typeface="Cambria"/>
                <a:cs typeface="Cambria"/>
              </a:rPr>
              <a:t>given	</a:t>
            </a:r>
            <a:r>
              <a:rPr sz="2200" dirty="0">
                <a:latin typeface="Cambria"/>
                <a:cs typeface="Cambria"/>
              </a:rPr>
              <a:t>instructions	</a:t>
            </a:r>
            <a:r>
              <a:rPr sz="2200" spc="-5" dirty="0">
                <a:latin typeface="Cambria"/>
                <a:cs typeface="Cambria"/>
              </a:rPr>
              <a:t>in	a	</a:t>
            </a:r>
            <a:r>
              <a:rPr sz="2200" spc="-10" dirty="0">
                <a:latin typeface="Cambria"/>
                <a:cs typeface="Cambria"/>
              </a:rPr>
              <a:t>programming</a:t>
            </a:r>
            <a:endParaRPr sz="2200">
              <a:latin typeface="Cambria"/>
              <a:cs typeface="Cambria"/>
            </a:endParaRPr>
          </a:p>
          <a:p>
            <a:pPr marL="355600">
              <a:lnSpc>
                <a:spcPct val="100000"/>
              </a:lnSpc>
              <a:spcBef>
                <a:spcPts val="1320"/>
              </a:spcBef>
            </a:pPr>
            <a:r>
              <a:rPr sz="2200" spc="-10" dirty="0">
                <a:latin typeface="Cambria"/>
                <a:cs typeface="Cambria"/>
              </a:rPr>
              <a:t>language</a:t>
            </a:r>
            <a:r>
              <a:rPr sz="2200" spc="3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that</a:t>
            </a:r>
            <a:r>
              <a:rPr sz="2200" spc="1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it</a:t>
            </a:r>
            <a:r>
              <a:rPr sz="2200" spc="1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understands</a:t>
            </a:r>
            <a:endParaRPr sz="2200">
              <a:latin typeface="Cambria"/>
              <a:cs typeface="Cambria"/>
            </a:endParaRPr>
          </a:p>
          <a:p>
            <a:pPr marL="355600" indent="-342900">
              <a:lnSpc>
                <a:spcPct val="100000"/>
              </a:lnSpc>
              <a:spcBef>
                <a:spcPts val="1320"/>
              </a:spcBef>
              <a:buFont typeface="Wingdings"/>
              <a:buChar char=""/>
              <a:tabLst>
                <a:tab pos="355600" algn="l"/>
              </a:tabLst>
            </a:pPr>
            <a:r>
              <a:rPr sz="2200" spc="-15" dirty="0">
                <a:latin typeface="Cambria"/>
                <a:cs typeface="Cambria"/>
              </a:rPr>
              <a:t>Programming</a:t>
            </a:r>
            <a:r>
              <a:rPr sz="220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Language</a:t>
            </a:r>
            <a:endParaRPr sz="2200">
              <a:latin typeface="Cambria"/>
              <a:cs typeface="Cambria"/>
            </a:endParaRPr>
          </a:p>
          <a:p>
            <a:pPr marL="812800" lvl="1" indent="-343535">
              <a:lnSpc>
                <a:spcPct val="100000"/>
              </a:lnSpc>
              <a:spcBef>
                <a:spcPts val="1325"/>
              </a:spcBef>
              <a:buFont typeface="Wingdings"/>
              <a:buChar char=""/>
              <a:tabLst>
                <a:tab pos="813435" algn="l"/>
              </a:tabLst>
            </a:pPr>
            <a:r>
              <a:rPr sz="2200" spc="-10" dirty="0">
                <a:latin typeface="Cambria"/>
                <a:cs typeface="Cambria"/>
              </a:rPr>
              <a:t>Artificial</a:t>
            </a:r>
            <a:r>
              <a:rPr sz="2200" spc="3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language</a:t>
            </a:r>
            <a:r>
              <a:rPr sz="2200" spc="4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that</a:t>
            </a:r>
            <a:r>
              <a:rPr sz="2200" spc="1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controls</a:t>
            </a:r>
            <a:r>
              <a:rPr sz="2200" spc="2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the</a:t>
            </a:r>
            <a:r>
              <a:rPr sz="220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behavior</a:t>
            </a:r>
            <a:r>
              <a:rPr sz="2200" spc="3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of</a:t>
            </a:r>
            <a:r>
              <a:rPr sz="220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computer</a:t>
            </a:r>
            <a:endParaRPr sz="2200">
              <a:latin typeface="Cambria"/>
              <a:cs typeface="Cambria"/>
            </a:endParaRPr>
          </a:p>
          <a:p>
            <a:pPr marL="812800" lvl="1" indent="-343535">
              <a:lnSpc>
                <a:spcPct val="100000"/>
              </a:lnSpc>
              <a:spcBef>
                <a:spcPts val="1320"/>
              </a:spcBef>
              <a:buFont typeface="Wingdings"/>
              <a:buChar char=""/>
              <a:tabLst>
                <a:tab pos="813435" algn="l"/>
              </a:tabLst>
            </a:pPr>
            <a:r>
              <a:rPr sz="2200" spc="-5" dirty="0">
                <a:latin typeface="Cambria"/>
                <a:cs typeface="Cambria"/>
              </a:rPr>
              <a:t>Defined</a:t>
            </a:r>
            <a:r>
              <a:rPr sz="2200" spc="25" dirty="0"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through</a:t>
            </a:r>
            <a:r>
              <a:rPr sz="2200" spc="2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the</a:t>
            </a:r>
            <a:r>
              <a:rPr sz="2200" spc="2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use</a:t>
            </a:r>
            <a:r>
              <a:rPr sz="2200" spc="1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of</a:t>
            </a:r>
            <a:r>
              <a:rPr sz="2200" spc="1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syntactic</a:t>
            </a:r>
            <a:r>
              <a:rPr sz="2200" spc="3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and</a:t>
            </a:r>
            <a:r>
              <a:rPr sz="2200" spc="2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semantic</a:t>
            </a:r>
            <a:r>
              <a:rPr sz="2200" spc="2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rules</a:t>
            </a:r>
            <a:endParaRPr sz="2200">
              <a:latin typeface="Cambria"/>
              <a:cs typeface="Cambria"/>
            </a:endParaRPr>
          </a:p>
          <a:p>
            <a:pPr marL="812800" lvl="1" indent="-343535">
              <a:lnSpc>
                <a:spcPct val="100000"/>
              </a:lnSpc>
              <a:spcBef>
                <a:spcPts val="1320"/>
              </a:spcBef>
              <a:buFont typeface="Wingdings"/>
              <a:buChar char=""/>
              <a:tabLst>
                <a:tab pos="813435" algn="l"/>
              </a:tabLst>
            </a:pPr>
            <a:r>
              <a:rPr sz="2200" spc="-5" dirty="0">
                <a:latin typeface="Cambria"/>
                <a:cs typeface="Cambria"/>
              </a:rPr>
              <a:t>Used</a:t>
            </a:r>
            <a:r>
              <a:rPr sz="2200" spc="120" dirty="0"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to</a:t>
            </a:r>
            <a:r>
              <a:rPr sz="2200" spc="10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facilitate</a:t>
            </a:r>
            <a:r>
              <a:rPr sz="2200" spc="11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communication</a:t>
            </a:r>
            <a:r>
              <a:rPr sz="2200" spc="12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about</a:t>
            </a:r>
            <a:r>
              <a:rPr sz="2200" spc="114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the</a:t>
            </a:r>
            <a:r>
              <a:rPr sz="2200" spc="11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task</a:t>
            </a:r>
            <a:r>
              <a:rPr sz="2200" spc="110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of</a:t>
            </a:r>
            <a:r>
              <a:rPr sz="2200" spc="10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organizing</a:t>
            </a:r>
            <a:endParaRPr sz="2200">
              <a:latin typeface="Cambria"/>
              <a:cs typeface="Cambria"/>
            </a:endParaRPr>
          </a:p>
          <a:p>
            <a:pPr marL="812800">
              <a:lnSpc>
                <a:spcPct val="100000"/>
              </a:lnSpc>
              <a:spcBef>
                <a:spcPts val="1320"/>
              </a:spcBef>
            </a:pPr>
            <a:r>
              <a:rPr sz="2200" spc="-10" dirty="0">
                <a:latin typeface="Cambria"/>
                <a:cs typeface="Cambria"/>
              </a:rPr>
              <a:t>and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manipulating</a:t>
            </a:r>
            <a:r>
              <a:rPr sz="2200" spc="3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information</a:t>
            </a:r>
            <a:endParaRPr sz="2200">
              <a:latin typeface="Cambria"/>
              <a:cs typeface="Cambria"/>
            </a:endParaRPr>
          </a:p>
          <a:p>
            <a:pPr marL="812800" lvl="1" indent="-343535">
              <a:lnSpc>
                <a:spcPct val="100000"/>
              </a:lnSpc>
              <a:spcBef>
                <a:spcPts val="1320"/>
              </a:spcBef>
              <a:buFont typeface="Wingdings"/>
              <a:buChar char=""/>
              <a:tabLst>
                <a:tab pos="813435" algn="l"/>
              </a:tabLst>
            </a:pPr>
            <a:r>
              <a:rPr sz="2200" spc="-5" dirty="0">
                <a:latin typeface="Cambria"/>
                <a:cs typeface="Cambria"/>
              </a:rPr>
              <a:t>Used</a:t>
            </a:r>
            <a:r>
              <a:rPr sz="2200" spc="10" dirty="0"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to</a:t>
            </a:r>
            <a:r>
              <a:rPr sz="2200" spc="15" dirty="0"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express</a:t>
            </a:r>
            <a:r>
              <a:rPr sz="2200" spc="4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algorithms</a:t>
            </a:r>
            <a:r>
              <a:rPr sz="2200" spc="25" dirty="0"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precisely</a:t>
            </a:r>
            <a:endParaRPr sz="22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5326" y="188607"/>
            <a:ext cx="1040815" cy="1067659"/>
          </a:xfrm>
          <a:prstGeom prst="rect">
            <a:avLst/>
          </a:prstGeom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SRM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5326" y="188607"/>
            <a:ext cx="1040815" cy="106765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83540" y="549605"/>
            <a:ext cx="7350759" cy="14395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38860" algn="ctr">
              <a:lnSpc>
                <a:spcPct val="100000"/>
              </a:lnSpc>
              <a:spcBef>
                <a:spcPts val="105"/>
              </a:spcBef>
            </a:pPr>
            <a:r>
              <a:rPr sz="2600" b="1" spc="-5" dirty="0">
                <a:solidFill>
                  <a:srgbClr val="C00000"/>
                </a:solidFill>
                <a:latin typeface="Perpetua"/>
                <a:cs typeface="Perpetua"/>
              </a:rPr>
              <a:t>INS</a:t>
            </a:r>
            <a:r>
              <a:rPr sz="2600" b="1" spc="-15" dirty="0">
                <a:solidFill>
                  <a:srgbClr val="C00000"/>
                </a:solidFill>
                <a:latin typeface="Perpetua"/>
                <a:cs typeface="Perpetua"/>
              </a:rPr>
              <a:t>T</a:t>
            </a:r>
            <a:r>
              <a:rPr sz="2600" b="1" spc="-5" dirty="0">
                <a:solidFill>
                  <a:srgbClr val="C00000"/>
                </a:solidFill>
                <a:latin typeface="Perpetua"/>
                <a:cs typeface="Perpetua"/>
              </a:rPr>
              <a:t>IT</a:t>
            </a:r>
            <a:r>
              <a:rPr sz="2600" b="1" spc="-10" dirty="0">
                <a:solidFill>
                  <a:srgbClr val="C00000"/>
                </a:solidFill>
                <a:latin typeface="Perpetua"/>
                <a:cs typeface="Perpetua"/>
              </a:rPr>
              <a:t>U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TE</a:t>
            </a:r>
            <a:r>
              <a:rPr sz="2600" b="1" spc="-10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Perpetua"/>
                <a:cs typeface="Perpetua"/>
              </a:rPr>
              <a:t>O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F</a:t>
            </a:r>
            <a:r>
              <a:rPr sz="2600" b="1" spc="5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SCIENCE</a:t>
            </a:r>
            <a:r>
              <a:rPr sz="2600" b="1" spc="-140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AND</a:t>
            </a:r>
            <a:r>
              <a:rPr sz="2600" b="1" spc="-310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TECHNOLOG</a:t>
            </a:r>
            <a:r>
              <a:rPr sz="2600" b="1" spc="-285" dirty="0">
                <a:solidFill>
                  <a:srgbClr val="C00000"/>
                </a:solidFill>
                <a:latin typeface="Perpetua"/>
                <a:cs typeface="Perpetua"/>
              </a:rPr>
              <a:t>Y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,</a:t>
            </a:r>
            <a:endParaRPr sz="2600">
              <a:latin typeface="Perpetua"/>
              <a:cs typeface="Perpetua"/>
            </a:endParaRPr>
          </a:p>
          <a:p>
            <a:pPr marL="1039494" algn="ctr">
              <a:lnSpc>
                <a:spcPct val="100000"/>
              </a:lnSpc>
              <a:spcBef>
                <a:spcPts val="30"/>
              </a:spcBef>
            </a:pPr>
            <a:r>
              <a:rPr sz="2400" b="1" spc="-10" dirty="0">
                <a:solidFill>
                  <a:srgbClr val="C00000"/>
                </a:solidFill>
                <a:latin typeface="Perpetua"/>
                <a:cs typeface="Perpetua"/>
              </a:rPr>
              <a:t>CHENNAI.</a:t>
            </a:r>
            <a:endParaRPr sz="2400">
              <a:latin typeface="Perpetua"/>
              <a:cs typeface="Perpetua"/>
            </a:endParaRPr>
          </a:p>
          <a:p>
            <a:pPr marL="12700">
              <a:lnSpc>
                <a:spcPct val="100000"/>
              </a:lnSpc>
              <a:spcBef>
                <a:spcPts val="1735"/>
              </a:spcBef>
            </a:pPr>
            <a:r>
              <a:rPr sz="2800" b="1" spc="-5" dirty="0">
                <a:solidFill>
                  <a:srgbClr val="336600"/>
                </a:solidFill>
                <a:latin typeface="Cambria"/>
                <a:cs typeface="Cambria"/>
              </a:rPr>
              <a:t>1.</a:t>
            </a:r>
            <a:r>
              <a:rPr sz="2800" b="1" spc="-15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spc="-5" dirty="0">
                <a:solidFill>
                  <a:srgbClr val="336600"/>
                </a:solidFill>
                <a:latin typeface="Cambria"/>
                <a:cs typeface="Cambria"/>
              </a:rPr>
              <a:t>8 C</a:t>
            </a:r>
            <a:r>
              <a:rPr sz="2800" b="1" spc="-10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spc="-15" dirty="0">
                <a:solidFill>
                  <a:srgbClr val="336600"/>
                </a:solidFill>
                <a:latin typeface="Cambria"/>
                <a:cs typeface="Cambria"/>
              </a:rPr>
              <a:t>Programming</a:t>
            </a:r>
            <a:r>
              <a:rPr sz="2800" b="1" spc="-40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spc="-10" dirty="0">
                <a:solidFill>
                  <a:srgbClr val="336600"/>
                </a:solidFill>
                <a:latin typeface="Cambria"/>
                <a:cs typeface="Cambria"/>
              </a:rPr>
              <a:t>Fundamentals</a:t>
            </a:r>
            <a:r>
              <a:rPr sz="2800" b="1" spc="25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spc="-15" dirty="0">
                <a:solidFill>
                  <a:srgbClr val="336600"/>
                </a:solidFill>
                <a:latin typeface="Cambria"/>
                <a:cs typeface="Cambria"/>
              </a:rPr>
              <a:t>Contd…</a:t>
            </a:r>
            <a:endParaRPr sz="2800">
              <a:latin typeface="Cambria"/>
              <a:cs typeface="Cambri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2362200"/>
            <a:ext cx="7276925" cy="2895600"/>
          </a:xfrm>
          <a:prstGeom prst="rect">
            <a:avLst/>
          </a:prstGeom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SRM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5326" y="188607"/>
            <a:ext cx="1040815" cy="106765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83540" y="549605"/>
            <a:ext cx="7350759" cy="5253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38860" algn="ctr">
              <a:lnSpc>
                <a:spcPct val="100000"/>
              </a:lnSpc>
              <a:spcBef>
                <a:spcPts val="105"/>
              </a:spcBef>
            </a:pPr>
            <a:r>
              <a:rPr sz="2600" b="1" spc="-5" dirty="0">
                <a:solidFill>
                  <a:srgbClr val="C00000"/>
                </a:solidFill>
                <a:latin typeface="Perpetua"/>
                <a:cs typeface="Perpetua"/>
              </a:rPr>
              <a:t>INS</a:t>
            </a:r>
            <a:r>
              <a:rPr sz="2600" b="1" spc="-15" dirty="0">
                <a:solidFill>
                  <a:srgbClr val="C00000"/>
                </a:solidFill>
                <a:latin typeface="Perpetua"/>
                <a:cs typeface="Perpetua"/>
              </a:rPr>
              <a:t>T</a:t>
            </a:r>
            <a:r>
              <a:rPr sz="2600" b="1" spc="-5" dirty="0">
                <a:solidFill>
                  <a:srgbClr val="C00000"/>
                </a:solidFill>
                <a:latin typeface="Perpetua"/>
                <a:cs typeface="Perpetua"/>
              </a:rPr>
              <a:t>IT</a:t>
            </a:r>
            <a:r>
              <a:rPr sz="2600" b="1" spc="-10" dirty="0">
                <a:solidFill>
                  <a:srgbClr val="C00000"/>
                </a:solidFill>
                <a:latin typeface="Perpetua"/>
                <a:cs typeface="Perpetua"/>
              </a:rPr>
              <a:t>U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TE</a:t>
            </a:r>
            <a:r>
              <a:rPr sz="2600" b="1" spc="-10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Perpetua"/>
                <a:cs typeface="Perpetua"/>
              </a:rPr>
              <a:t>O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F</a:t>
            </a:r>
            <a:r>
              <a:rPr sz="2600" b="1" spc="5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SCIENCE</a:t>
            </a:r>
            <a:r>
              <a:rPr sz="2600" b="1" spc="-140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AND</a:t>
            </a:r>
            <a:r>
              <a:rPr sz="2600" b="1" spc="-310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TECHNOLOG</a:t>
            </a:r>
            <a:r>
              <a:rPr sz="2600" b="1" spc="-285" dirty="0">
                <a:solidFill>
                  <a:srgbClr val="C00000"/>
                </a:solidFill>
                <a:latin typeface="Perpetua"/>
                <a:cs typeface="Perpetua"/>
              </a:rPr>
              <a:t>Y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,</a:t>
            </a:r>
            <a:endParaRPr sz="2600">
              <a:latin typeface="Perpetua"/>
              <a:cs typeface="Perpetua"/>
            </a:endParaRPr>
          </a:p>
          <a:p>
            <a:pPr marL="1039494" algn="ctr">
              <a:lnSpc>
                <a:spcPct val="100000"/>
              </a:lnSpc>
              <a:spcBef>
                <a:spcPts val="30"/>
              </a:spcBef>
            </a:pPr>
            <a:r>
              <a:rPr sz="2400" b="1" spc="-10" dirty="0">
                <a:solidFill>
                  <a:srgbClr val="C00000"/>
                </a:solidFill>
                <a:latin typeface="Perpetua"/>
                <a:cs typeface="Perpetua"/>
              </a:rPr>
              <a:t>CHENNAI.</a:t>
            </a:r>
            <a:endParaRPr sz="2400">
              <a:latin typeface="Perpetua"/>
              <a:cs typeface="Perpetua"/>
            </a:endParaRPr>
          </a:p>
          <a:p>
            <a:pPr marL="12700">
              <a:lnSpc>
                <a:spcPct val="100000"/>
              </a:lnSpc>
              <a:spcBef>
                <a:spcPts val="1735"/>
              </a:spcBef>
            </a:pPr>
            <a:r>
              <a:rPr sz="2800" b="1" spc="-5" dirty="0">
                <a:solidFill>
                  <a:srgbClr val="336600"/>
                </a:solidFill>
                <a:latin typeface="Cambria"/>
                <a:cs typeface="Cambria"/>
              </a:rPr>
              <a:t>1.</a:t>
            </a:r>
            <a:r>
              <a:rPr sz="2800" b="1" spc="-15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spc="-5" dirty="0">
                <a:solidFill>
                  <a:srgbClr val="336600"/>
                </a:solidFill>
                <a:latin typeface="Cambria"/>
                <a:cs typeface="Cambria"/>
              </a:rPr>
              <a:t>8 C</a:t>
            </a:r>
            <a:r>
              <a:rPr sz="2800" b="1" spc="-10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spc="-15" dirty="0">
                <a:solidFill>
                  <a:srgbClr val="336600"/>
                </a:solidFill>
                <a:latin typeface="Cambria"/>
                <a:cs typeface="Cambria"/>
              </a:rPr>
              <a:t>Programming</a:t>
            </a:r>
            <a:r>
              <a:rPr sz="2800" b="1" spc="-40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spc="-10" dirty="0">
                <a:solidFill>
                  <a:srgbClr val="336600"/>
                </a:solidFill>
                <a:latin typeface="Cambria"/>
                <a:cs typeface="Cambria"/>
              </a:rPr>
              <a:t>Fundamentals</a:t>
            </a:r>
            <a:r>
              <a:rPr sz="2800" b="1" spc="25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spc="-15" dirty="0">
                <a:solidFill>
                  <a:srgbClr val="336600"/>
                </a:solidFill>
                <a:latin typeface="Cambria"/>
                <a:cs typeface="Cambria"/>
              </a:rPr>
              <a:t>Contd…</a:t>
            </a:r>
            <a:endParaRPr sz="2800">
              <a:latin typeface="Cambria"/>
              <a:cs typeface="Cambria"/>
            </a:endParaRPr>
          </a:p>
          <a:p>
            <a:pPr marL="12700" marR="4784090">
              <a:lnSpc>
                <a:spcPct val="150000"/>
              </a:lnSpc>
              <a:spcBef>
                <a:spcPts val="2315"/>
              </a:spcBef>
              <a:buClr>
                <a:srgbClr val="000000"/>
              </a:buClr>
              <a:buFont typeface="Wingdings"/>
              <a:buChar char=""/>
              <a:tabLst>
                <a:tab pos="325120" algn="l"/>
              </a:tabLst>
            </a:pPr>
            <a:r>
              <a:rPr sz="2200" b="1" spc="-5" dirty="0">
                <a:solidFill>
                  <a:srgbClr val="C00000"/>
                </a:solidFill>
                <a:latin typeface="Cambria"/>
                <a:cs typeface="Cambria"/>
              </a:rPr>
              <a:t>C</a:t>
            </a:r>
            <a:r>
              <a:rPr sz="2200" b="1" spc="-2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b="1" spc="-55" dirty="0">
                <a:solidFill>
                  <a:srgbClr val="C00000"/>
                </a:solidFill>
                <a:latin typeface="Cambria"/>
                <a:cs typeface="Cambria"/>
              </a:rPr>
              <a:t>Token</a:t>
            </a:r>
            <a:r>
              <a:rPr sz="2200" b="1" spc="-1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-</a:t>
            </a:r>
            <a:r>
              <a:rPr sz="2200" spc="-2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Smallest </a:t>
            </a:r>
            <a:r>
              <a:rPr sz="2200" spc="-47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individual</a:t>
            </a:r>
            <a:r>
              <a:rPr sz="2200" spc="2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unit</a:t>
            </a:r>
            <a:r>
              <a:rPr sz="220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of</a:t>
            </a:r>
            <a:r>
              <a:rPr sz="2200" spc="-1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a</a:t>
            </a:r>
            <a:r>
              <a:rPr sz="2200" spc="-1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C </a:t>
            </a:r>
            <a:r>
              <a:rPr sz="2200" dirty="0">
                <a:latin typeface="Cambria"/>
                <a:cs typeface="Cambria"/>
              </a:rPr>
              <a:t> </a:t>
            </a:r>
            <a:r>
              <a:rPr sz="2200" spc="-20" dirty="0">
                <a:latin typeface="Cambria"/>
                <a:cs typeface="Cambria"/>
              </a:rPr>
              <a:t>program</a:t>
            </a:r>
            <a:endParaRPr sz="2200">
              <a:latin typeface="Cambria"/>
              <a:cs typeface="Cambria"/>
            </a:endParaRPr>
          </a:p>
          <a:p>
            <a:pPr marL="12700" marR="4324350">
              <a:lnSpc>
                <a:spcPts val="3960"/>
              </a:lnSpc>
              <a:spcBef>
                <a:spcPts val="350"/>
              </a:spcBef>
              <a:buFont typeface="Wingdings"/>
              <a:buChar char=""/>
              <a:tabLst>
                <a:tab pos="325120" algn="l"/>
              </a:tabLst>
            </a:pPr>
            <a:r>
              <a:rPr sz="2200" spc="-5" dirty="0">
                <a:latin typeface="Cambria"/>
                <a:cs typeface="Cambria"/>
              </a:rPr>
              <a:t>C </a:t>
            </a:r>
            <a:r>
              <a:rPr sz="2200" spc="-15" dirty="0">
                <a:latin typeface="Cambria"/>
                <a:cs typeface="Cambria"/>
              </a:rPr>
              <a:t>program </a:t>
            </a:r>
            <a:r>
              <a:rPr sz="2200" spc="-20" dirty="0">
                <a:latin typeface="Cambria"/>
                <a:cs typeface="Cambria"/>
              </a:rPr>
              <a:t>broken </a:t>
            </a:r>
            <a:r>
              <a:rPr sz="2200" spc="-10" dirty="0">
                <a:latin typeface="Cambria"/>
                <a:cs typeface="Cambria"/>
              </a:rPr>
              <a:t>into </a:t>
            </a:r>
            <a:r>
              <a:rPr sz="2200" spc="-470" dirty="0">
                <a:latin typeface="Cambria"/>
                <a:cs typeface="Cambria"/>
              </a:rPr>
              <a:t> </a:t>
            </a:r>
            <a:r>
              <a:rPr sz="2200" spc="-20" dirty="0">
                <a:latin typeface="Cambria"/>
                <a:cs typeface="Cambria"/>
              </a:rPr>
              <a:t>many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C</a:t>
            </a:r>
            <a:r>
              <a:rPr sz="2200" dirty="0"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tokens</a:t>
            </a:r>
            <a:endParaRPr sz="2200">
              <a:latin typeface="Cambria"/>
              <a:cs typeface="Cambria"/>
            </a:endParaRPr>
          </a:p>
          <a:p>
            <a:pPr marL="12700" marR="4654550">
              <a:lnSpc>
                <a:spcPts val="3960"/>
              </a:lnSpc>
              <a:buFont typeface="Wingdings"/>
              <a:buChar char=""/>
              <a:tabLst>
                <a:tab pos="325120" algn="l"/>
              </a:tabLst>
            </a:pPr>
            <a:r>
              <a:rPr sz="2200" spc="-5" dirty="0">
                <a:latin typeface="Cambria"/>
                <a:cs typeface="Cambria"/>
              </a:rPr>
              <a:t>Building</a:t>
            </a:r>
            <a:r>
              <a:rPr sz="2200" spc="-1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Blocks</a:t>
            </a:r>
            <a:r>
              <a:rPr sz="2200" spc="-1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of</a:t>
            </a:r>
            <a:r>
              <a:rPr sz="2200" spc="-3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C </a:t>
            </a:r>
            <a:r>
              <a:rPr sz="2200" spc="-470" dirty="0">
                <a:latin typeface="Cambria"/>
                <a:cs typeface="Cambria"/>
              </a:rPr>
              <a:t> </a:t>
            </a:r>
            <a:r>
              <a:rPr sz="2200" spc="-20" dirty="0">
                <a:latin typeface="Cambria"/>
                <a:cs typeface="Cambria"/>
              </a:rPr>
              <a:t>program</a:t>
            </a:r>
            <a:endParaRPr sz="2200">
              <a:latin typeface="Cambria"/>
              <a:cs typeface="Cambri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52875" y="2219325"/>
            <a:ext cx="4743450" cy="4181475"/>
          </a:xfrm>
          <a:prstGeom prst="rect">
            <a:avLst/>
          </a:prstGeom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SRM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5326" y="188607"/>
            <a:ext cx="1040815" cy="106765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83540" y="549605"/>
            <a:ext cx="7350759" cy="25038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38860" algn="ctr">
              <a:lnSpc>
                <a:spcPct val="100000"/>
              </a:lnSpc>
              <a:spcBef>
                <a:spcPts val="105"/>
              </a:spcBef>
            </a:pPr>
            <a:r>
              <a:rPr sz="2600" b="1" spc="-5" dirty="0">
                <a:solidFill>
                  <a:srgbClr val="C00000"/>
                </a:solidFill>
                <a:latin typeface="Perpetua"/>
                <a:cs typeface="Perpetua"/>
              </a:rPr>
              <a:t>INS</a:t>
            </a:r>
            <a:r>
              <a:rPr sz="2600" b="1" spc="-15" dirty="0">
                <a:solidFill>
                  <a:srgbClr val="C00000"/>
                </a:solidFill>
                <a:latin typeface="Perpetua"/>
                <a:cs typeface="Perpetua"/>
              </a:rPr>
              <a:t>T</a:t>
            </a:r>
            <a:r>
              <a:rPr sz="2600" b="1" spc="-5" dirty="0">
                <a:solidFill>
                  <a:srgbClr val="C00000"/>
                </a:solidFill>
                <a:latin typeface="Perpetua"/>
                <a:cs typeface="Perpetua"/>
              </a:rPr>
              <a:t>IT</a:t>
            </a:r>
            <a:r>
              <a:rPr sz="2600" b="1" spc="-10" dirty="0">
                <a:solidFill>
                  <a:srgbClr val="C00000"/>
                </a:solidFill>
                <a:latin typeface="Perpetua"/>
                <a:cs typeface="Perpetua"/>
              </a:rPr>
              <a:t>U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TE</a:t>
            </a:r>
            <a:r>
              <a:rPr sz="2600" b="1" spc="-10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Perpetua"/>
                <a:cs typeface="Perpetua"/>
              </a:rPr>
              <a:t>O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F</a:t>
            </a:r>
            <a:r>
              <a:rPr sz="2600" b="1" spc="5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SCIENCE</a:t>
            </a:r>
            <a:r>
              <a:rPr sz="2600" b="1" spc="-140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AND</a:t>
            </a:r>
            <a:r>
              <a:rPr sz="2600" b="1" spc="-310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TECHNOLOG</a:t>
            </a:r>
            <a:r>
              <a:rPr sz="2600" b="1" spc="-285" dirty="0">
                <a:solidFill>
                  <a:srgbClr val="C00000"/>
                </a:solidFill>
                <a:latin typeface="Perpetua"/>
                <a:cs typeface="Perpetua"/>
              </a:rPr>
              <a:t>Y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,</a:t>
            </a:r>
            <a:endParaRPr sz="2600">
              <a:latin typeface="Perpetua"/>
              <a:cs typeface="Perpetua"/>
            </a:endParaRPr>
          </a:p>
          <a:p>
            <a:pPr marL="1039494" algn="ctr">
              <a:lnSpc>
                <a:spcPct val="100000"/>
              </a:lnSpc>
              <a:spcBef>
                <a:spcPts val="30"/>
              </a:spcBef>
            </a:pPr>
            <a:r>
              <a:rPr sz="2400" b="1" spc="-10" dirty="0">
                <a:solidFill>
                  <a:srgbClr val="C00000"/>
                </a:solidFill>
                <a:latin typeface="Perpetua"/>
                <a:cs typeface="Perpetua"/>
              </a:rPr>
              <a:t>CHENNAI.</a:t>
            </a:r>
            <a:endParaRPr sz="2400">
              <a:latin typeface="Perpetua"/>
              <a:cs typeface="Perpetua"/>
            </a:endParaRPr>
          </a:p>
          <a:p>
            <a:pPr marL="12700">
              <a:lnSpc>
                <a:spcPct val="100000"/>
              </a:lnSpc>
              <a:spcBef>
                <a:spcPts val="1735"/>
              </a:spcBef>
            </a:pPr>
            <a:r>
              <a:rPr sz="2800" b="1" spc="-5" dirty="0">
                <a:solidFill>
                  <a:srgbClr val="336600"/>
                </a:solidFill>
                <a:latin typeface="Cambria"/>
                <a:cs typeface="Cambria"/>
              </a:rPr>
              <a:t>1.</a:t>
            </a:r>
            <a:r>
              <a:rPr sz="2800" b="1" spc="-25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spc="-5" dirty="0">
                <a:solidFill>
                  <a:srgbClr val="336600"/>
                </a:solidFill>
                <a:latin typeface="Cambria"/>
                <a:cs typeface="Cambria"/>
              </a:rPr>
              <a:t>9</a:t>
            </a:r>
            <a:r>
              <a:rPr sz="2800" b="1" spc="-25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spc="-30" dirty="0">
                <a:solidFill>
                  <a:srgbClr val="336600"/>
                </a:solidFill>
                <a:latin typeface="Cambria"/>
                <a:cs typeface="Cambria"/>
              </a:rPr>
              <a:t>Keywords</a:t>
            </a:r>
            <a:endParaRPr sz="2800">
              <a:latin typeface="Cambria"/>
              <a:cs typeface="Cambria"/>
            </a:endParaRPr>
          </a:p>
          <a:p>
            <a:pPr marL="325120" indent="-312420">
              <a:lnSpc>
                <a:spcPct val="100000"/>
              </a:lnSpc>
              <a:spcBef>
                <a:spcPts val="1780"/>
              </a:spcBef>
              <a:buFont typeface="Wingdings"/>
              <a:buChar char=""/>
              <a:tabLst>
                <a:tab pos="325120" algn="l"/>
              </a:tabLst>
            </a:pPr>
            <a:r>
              <a:rPr sz="2200" b="1" spc="-25" dirty="0">
                <a:solidFill>
                  <a:srgbClr val="C00000"/>
                </a:solidFill>
                <a:latin typeface="Cambria"/>
                <a:cs typeface="Cambria"/>
              </a:rPr>
              <a:t>Keywords</a:t>
            </a:r>
            <a:r>
              <a:rPr sz="2200" b="1" spc="1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–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spc="-30" dirty="0">
                <a:latin typeface="Cambria"/>
                <a:cs typeface="Cambria"/>
              </a:rPr>
              <a:t>Conveys</a:t>
            </a:r>
            <a:r>
              <a:rPr sz="2200" spc="5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special</a:t>
            </a:r>
            <a:r>
              <a:rPr sz="2200" spc="1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meaning</a:t>
            </a:r>
            <a:r>
              <a:rPr sz="2200" spc="25" dirty="0"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to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Compiler</a:t>
            </a:r>
            <a:endParaRPr sz="2200">
              <a:latin typeface="Cambria"/>
              <a:cs typeface="Cambria"/>
            </a:endParaRPr>
          </a:p>
          <a:p>
            <a:pPr marL="325120" indent="-312420">
              <a:lnSpc>
                <a:spcPct val="100000"/>
              </a:lnSpc>
              <a:spcBef>
                <a:spcPts val="1320"/>
              </a:spcBef>
              <a:buFont typeface="Wingdings"/>
              <a:buChar char=""/>
              <a:tabLst>
                <a:tab pos="325120" algn="l"/>
              </a:tabLst>
            </a:pPr>
            <a:r>
              <a:rPr sz="2200" spc="-5" dirty="0">
                <a:latin typeface="Cambria"/>
                <a:cs typeface="Cambria"/>
              </a:rPr>
              <a:t>Cannot be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used</a:t>
            </a:r>
            <a:r>
              <a:rPr sz="2200" spc="1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as</a:t>
            </a:r>
            <a:r>
              <a:rPr sz="2200" spc="15" dirty="0"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variable</a:t>
            </a:r>
            <a:r>
              <a:rPr sz="2200" spc="2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names</a:t>
            </a:r>
            <a:endParaRPr sz="2200">
              <a:latin typeface="Cambria"/>
              <a:cs typeface="Cambri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05000" y="3285007"/>
            <a:ext cx="4953000" cy="3188716"/>
          </a:xfrm>
          <a:prstGeom prst="rect">
            <a:avLst/>
          </a:prstGeom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SRM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5326" y="188607"/>
            <a:ext cx="1040815" cy="106765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83540" y="549605"/>
            <a:ext cx="7350759" cy="55219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38860" algn="ctr">
              <a:lnSpc>
                <a:spcPct val="100000"/>
              </a:lnSpc>
              <a:spcBef>
                <a:spcPts val="105"/>
              </a:spcBef>
            </a:pPr>
            <a:r>
              <a:rPr sz="2600" b="1" spc="-5" dirty="0">
                <a:solidFill>
                  <a:srgbClr val="C00000"/>
                </a:solidFill>
                <a:latin typeface="Perpetua"/>
                <a:cs typeface="Perpetua"/>
              </a:rPr>
              <a:t>INS</a:t>
            </a:r>
            <a:r>
              <a:rPr sz="2600" b="1" spc="-15" dirty="0">
                <a:solidFill>
                  <a:srgbClr val="C00000"/>
                </a:solidFill>
                <a:latin typeface="Perpetua"/>
                <a:cs typeface="Perpetua"/>
              </a:rPr>
              <a:t>T</a:t>
            </a:r>
            <a:r>
              <a:rPr sz="2600" b="1" spc="-5" dirty="0">
                <a:solidFill>
                  <a:srgbClr val="C00000"/>
                </a:solidFill>
                <a:latin typeface="Perpetua"/>
                <a:cs typeface="Perpetua"/>
              </a:rPr>
              <a:t>IT</a:t>
            </a:r>
            <a:r>
              <a:rPr sz="2600" b="1" spc="-10" dirty="0">
                <a:solidFill>
                  <a:srgbClr val="C00000"/>
                </a:solidFill>
                <a:latin typeface="Perpetua"/>
                <a:cs typeface="Perpetua"/>
              </a:rPr>
              <a:t>U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TE</a:t>
            </a:r>
            <a:r>
              <a:rPr sz="2600" b="1" spc="-10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Perpetua"/>
                <a:cs typeface="Perpetua"/>
              </a:rPr>
              <a:t>O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F</a:t>
            </a:r>
            <a:r>
              <a:rPr sz="2600" b="1" spc="5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SCIENCE</a:t>
            </a:r>
            <a:r>
              <a:rPr sz="2600" b="1" spc="-140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AND</a:t>
            </a:r>
            <a:r>
              <a:rPr sz="2600" b="1" spc="-310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TECHNOLOG</a:t>
            </a:r>
            <a:r>
              <a:rPr sz="2600" b="1" spc="-285" dirty="0">
                <a:solidFill>
                  <a:srgbClr val="C00000"/>
                </a:solidFill>
                <a:latin typeface="Perpetua"/>
                <a:cs typeface="Perpetua"/>
              </a:rPr>
              <a:t>Y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,</a:t>
            </a:r>
            <a:endParaRPr sz="2600">
              <a:latin typeface="Perpetua"/>
              <a:cs typeface="Perpetua"/>
            </a:endParaRPr>
          </a:p>
          <a:p>
            <a:pPr marL="1039494" algn="ctr">
              <a:lnSpc>
                <a:spcPct val="100000"/>
              </a:lnSpc>
              <a:spcBef>
                <a:spcPts val="30"/>
              </a:spcBef>
            </a:pPr>
            <a:r>
              <a:rPr sz="2400" b="1" spc="-10" dirty="0">
                <a:solidFill>
                  <a:srgbClr val="C00000"/>
                </a:solidFill>
                <a:latin typeface="Perpetua"/>
                <a:cs typeface="Perpetua"/>
              </a:rPr>
              <a:t>CHENNAI.</a:t>
            </a:r>
            <a:endParaRPr sz="2400">
              <a:latin typeface="Perpetua"/>
              <a:cs typeface="Perpetua"/>
            </a:endParaRPr>
          </a:p>
          <a:p>
            <a:pPr marL="383540" indent="-371475">
              <a:lnSpc>
                <a:spcPct val="100000"/>
              </a:lnSpc>
              <a:spcBef>
                <a:spcPts val="1735"/>
              </a:spcBef>
              <a:buAutoNum type="arabicPeriod"/>
              <a:tabLst>
                <a:tab pos="384175" algn="l"/>
              </a:tabLst>
            </a:pPr>
            <a:r>
              <a:rPr sz="2800" b="1" spc="-5" dirty="0">
                <a:solidFill>
                  <a:srgbClr val="336600"/>
                </a:solidFill>
                <a:latin typeface="Cambria"/>
                <a:cs typeface="Cambria"/>
              </a:rPr>
              <a:t>10</a:t>
            </a:r>
            <a:r>
              <a:rPr sz="2800" b="1" spc="-30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spc="-10" dirty="0">
                <a:solidFill>
                  <a:srgbClr val="336600"/>
                </a:solidFill>
                <a:latin typeface="Cambria"/>
                <a:cs typeface="Cambria"/>
              </a:rPr>
              <a:t>Constants</a:t>
            </a:r>
            <a:endParaRPr sz="2800">
              <a:latin typeface="Cambria"/>
              <a:cs typeface="Cambria"/>
            </a:endParaRPr>
          </a:p>
          <a:p>
            <a:pPr marL="927100" lvl="1" indent="-457834">
              <a:lnSpc>
                <a:spcPct val="100000"/>
              </a:lnSpc>
              <a:spcBef>
                <a:spcPts val="1780"/>
              </a:spcBef>
              <a:buFont typeface="Wingdings"/>
              <a:buChar char=""/>
              <a:tabLst>
                <a:tab pos="927100" algn="l"/>
                <a:tab pos="927735" algn="l"/>
              </a:tabLst>
            </a:pPr>
            <a:r>
              <a:rPr sz="2200" spc="-5" dirty="0">
                <a:latin typeface="Cambria"/>
                <a:cs typeface="Cambria"/>
              </a:rPr>
              <a:t>Definition</a:t>
            </a:r>
            <a:r>
              <a:rPr sz="2200" spc="15" dirty="0">
                <a:latin typeface="Cambria"/>
                <a:cs typeface="Cambria"/>
              </a:rPr>
              <a:t> </a:t>
            </a:r>
            <a:r>
              <a:rPr sz="2200" spc="-30" dirty="0">
                <a:latin typeface="Cambria"/>
                <a:cs typeface="Cambria"/>
              </a:rPr>
              <a:t>:Value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does</a:t>
            </a:r>
            <a:r>
              <a:rPr sz="2200" spc="1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not change</a:t>
            </a:r>
            <a:r>
              <a:rPr sz="2200" spc="2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during</a:t>
            </a:r>
            <a:r>
              <a:rPr sz="220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execution</a:t>
            </a:r>
            <a:endParaRPr sz="2200">
              <a:latin typeface="Cambria"/>
              <a:cs typeface="Cambria"/>
            </a:endParaRPr>
          </a:p>
          <a:p>
            <a:pPr marL="927100" lvl="1" indent="-457834">
              <a:lnSpc>
                <a:spcPct val="100000"/>
              </a:lnSpc>
              <a:spcBef>
                <a:spcPts val="1320"/>
              </a:spcBef>
              <a:buFont typeface="Wingdings"/>
              <a:buChar char=""/>
              <a:tabLst>
                <a:tab pos="927100" algn="l"/>
                <a:tab pos="927735" algn="l"/>
              </a:tabLst>
            </a:pPr>
            <a:r>
              <a:rPr sz="2200" spc="-5" dirty="0">
                <a:latin typeface="Cambria"/>
                <a:cs typeface="Cambria"/>
              </a:rPr>
              <a:t>Can be</a:t>
            </a:r>
            <a:r>
              <a:rPr sz="2200" spc="1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a</a:t>
            </a:r>
            <a:r>
              <a:rPr sz="2200" spc="-1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Number</a:t>
            </a:r>
            <a:r>
              <a:rPr sz="2200" spc="1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(or) a</a:t>
            </a:r>
            <a:r>
              <a:rPr sz="2200" spc="-10" dirty="0">
                <a:latin typeface="Cambria"/>
                <a:cs typeface="Cambria"/>
              </a:rPr>
              <a:t> Letter</a:t>
            </a:r>
            <a:endParaRPr sz="2200">
              <a:latin typeface="Cambria"/>
              <a:cs typeface="Cambria"/>
            </a:endParaRPr>
          </a:p>
          <a:p>
            <a:pPr marL="927100" lvl="1" indent="-457834">
              <a:lnSpc>
                <a:spcPct val="100000"/>
              </a:lnSpc>
              <a:spcBef>
                <a:spcPts val="1320"/>
              </a:spcBef>
              <a:buFont typeface="Wingdings"/>
              <a:buChar char=""/>
              <a:tabLst>
                <a:tab pos="927100" algn="l"/>
                <a:tab pos="927735" algn="l"/>
              </a:tabLst>
            </a:pPr>
            <a:r>
              <a:rPr sz="2200" b="1" spc="-15" dirty="0">
                <a:solidFill>
                  <a:srgbClr val="C00000"/>
                </a:solidFill>
                <a:latin typeface="Cambria"/>
                <a:cs typeface="Cambria"/>
              </a:rPr>
              <a:t>Types</a:t>
            </a:r>
            <a:endParaRPr sz="2200">
              <a:latin typeface="Cambria"/>
              <a:cs typeface="Cambria"/>
            </a:endParaRPr>
          </a:p>
          <a:p>
            <a:pPr marL="1384300" lvl="2" indent="-457834">
              <a:lnSpc>
                <a:spcPct val="100000"/>
              </a:lnSpc>
              <a:spcBef>
                <a:spcPts val="1325"/>
              </a:spcBef>
              <a:buFont typeface="Wingdings"/>
              <a:buChar char=""/>
              <a:tabLst>
                <a:tab pos="1384300" algn="l"/>
                <a:tab pos="1384935" algn="l"/>
              </a:tabLst>
            </a:pPr>
            <a:r>
              <a:rPr sz="2200" spc="-10" dirty="0">
                <a:latin typeface="Cambria"/>
                <a:cs typeface="Cambria"/>
              </a:rPr>
              <a:t>Integer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Constants</a:t>
            </a:r>
            <a:endParaRPr sz="2200">
              <a:latin typeface="Cambria"/>
              <a:cs typeface="Cambria"/>
            </a:endParaRPr>
          </a:p>
          <a:p>
            <a:pPr marL="1384300" lvl="2" indent="-457834">
              <a:lnSpc>
                <a:spcPct val="100000"/>
              </a:lnSpc>
              <a:spcBef>
                <a:spcPts val="1320"/>
              </a:spcBef>
              <a:buFont typeface="Wingdings"/>
              <a:buChar char=""/>
              <a:tabLst>
                <a:tab pos="1384300" algn="l"/>
                <a:tab pos="1384935" algn="l"/>
              </a:tabLst>
            </a:pPr>
            <a:r>
              <a:rPr sz="2200" spc="-15" dirty="0">
                <a:latin typeface="Cambria"/>
                <a:cs typeface="Cambria"/>
              </a:rPr>
              <a:t>Real</a:t>
            </a:r>
            <a:r>
              <a:rPr sz="2200" spc="-2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Constants</a:t>
            </a:r>
            <a:endParaRPr sz="2200">
              <a:latin typeface="Cambria"/>
              <a:cs typeface="Cambria"/>
            </a:endParaRPr>
          </a:p>
          <a:p>
            <a:pPr marL="1384300" lvl="2" indent="-457834">
              <a:lnSpc>
                <a:spcPct val="100000"/>
              </a:lnSpc>
              <a:spcBef>
                <a:spcPts val="1320"/>
              </a:spcBef>
              <a:buFont typeface="Wingdings"/>
              <a:buChar char=""/>
              <a:tabLst>
                <a:tab pos="1384300" algn="l"/>
                <a:tab pos="1384935" algn="l"/>
              </a:tabLst>
            </a:pPr>
            <a:r>
              <a:rPr sz="2200" spc="-15" dirty="0">
                <a:latin typeface="Cambria"/>
                <a:cs typeface="Cambria"/>
              </a:rPr>
              <a:t>Character</a:t>
            </a:r>
            <a:r>
              <a:rPr sz="2200" spc="2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Constant</a:t>
            </a:r>
            <a:endParaRPr sz="2200">
              <a:latin typeface="Cambria"/>
              <a:cs typeface="Cambria"/>
            </a:endParaRPr>
          </a:p>
          <a:p>
            <a:pPr marL="1841500" lvl="3" indent="-457834">
              <a:lnSpc>
                <a:spcPct val="100000"/>
              </a:lnSpc>
              <a:spcBef>
                <a:spcPts val="1320"/>
              </a:spcBef>
              <a:buFont typeface="Wingdings"/>
              <a:buChar char=""/>
              <a:tabLst>
                <a:tab pos="1841500" algn="l"/>
                <a:tab pos="1842135" algn="l"/>
              </a:tabLst>
            </a:pPr>
            <a:r>
              <a:rPr sz="2200" spc="-10" dirty="0">
                <a:latin typeface="Cambria"/>
                <a:cs typeface="Cambria"/>
              </a:rPr>
              <a:t>Single</a:t>
            </a:r>
            <a:r>
              <a:rPr sz="2200" spc="-5" dirty="0"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Character</a:t>
            </a:r>
            <a:r>
              <a:rPr sz="2200" spc="3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Constants</a:t>
            </a:r>
            <a:endParaRPr sz="2200">
              <a:latin typeface="Cambria"/>
              <a:cs typeface="Cambria"/>
            </a:endParaRPr>
          </a:p>
          <a:p>
            <a:pPr marL="1841500" lvl="3" indent="-457834">
              <a:lnSpc>
                <a:spcPct val="100000"/>
              </a:lnSpc>
              <a:spcBef>
                <a:spcPts val="1320"/>
              </a:spcBef>
              <a:buFont typeface="Wingdings"/>
              <a:buChar char=""/>
              <a:tabLst>
                <a:tab pos="1841500" algn="l"/>
                <a:tab pos="1842135" algn="l"/>
              </a:tabLst>
            </a:pPr>
            <a:r>
              <a:rPr sz="2200" spc="-5" dirty="0">
                <a:latin typeface="Cambria"/>
                <a:cs typeface="Cambria"/>
              </a:rPr>
              <a:t>String</a:t>
            </a:r>
            <a:r>
              <a:rPr sz="2200" spc="-2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Constants</a:t>
            </a:r>
            <a:endParaRPr sz="22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SRM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5326" y="188607"/>
            <a:ext cx="1040815" cy="106765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83540" y="549605"/>
            <a:ext cx="7350759" cy="14395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38860" algn="ctr">
              <a:lnSpc>
                <a:spcPct val="100000"/>
              </a:lnSpc>
              <a:spcBef>
                <a:spcPts val="105"/>
              </a:spcBef>
            </a:pPr>
            <a:r>
              <a:rPr sz="2600" b="1" spc="-5" dirty="0">
                <a:solidFill>
                  <a:srgbClr val="C00000"/>
                </a:solidFill>
                <a:latin typeface="Perpetua"/>
                <a:cs typeface="Perpetua"/>
              </a:rPr>
              <a:t>INS</a:t>
            </a:r>
            <a:r>
              <a:rPr sz="2600" b="1" spc="-15" dirty="0">
                <a:solidFill>
                  <a:srgbClr val="C00000"/>
                </a:solidFill>
                <a:latin typeface="Perpetua"/>
                <a:cs typeface="Perpetua"/>
              </a:rPr>
              <a:t>T</a:t>
            </a:r>
            <a:r>
              <a:rPr sz="2600" b="1" spc="-5" dirty="0">
                <a:solidFill>
                  <a:srgbClr val="C00000"/>
                </a:solidFill>
                <a:latin typeface="Perpetua"/>
                <a:cs typeface="Perpetua"/>
              </a:rPr>
              <a:t>IT</a:t>
            </a:r>
            <a:r>
              <a:rPr sz="2600" b="1" spc="-10" dirty="0">
                <a:solidFill>
                  <a:srgbClr val="C00000"/>
                </a:solidFill>
                <a:latin typeface="Perpetua"/>
                <a:cs typeface="Perpetua"/>
              </a:rPr>
              <a:t>U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TE</a:t>
            </a:r>
            <a:r>
              <a:rPr sz="2600" b="1" spc="-10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Perpetua"/>
                <a:cs typeface="Perpetua"/>
              </a:rPr>
              <a:t>O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F</a:t>
            </a:r>
            <a:r>
              <a:rPr sz="2600" b="1" spc="5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SCIENCE</a:t>
            </a:r>
            <a:r>
              <a:rPr sz="2600" b="1" spc="-140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AND</a:t>
            </a:r>
            <a:r>
              <a:rPr sz="2600" b="1" spc="-310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TECHNOLOG</a:t>
            </a:r>
            <a:r>
              <a:rPr sz="2600" b="1" spc="-285" dirty="0">
                <a:solidFill>
                  <a:srgbClr val="C00000"/>
                </a:solidFill>
                <a:latin typeface="Perpetua"/>
                <a:cs typeface="Perpetua"/>
              </a:rPr>
              <a:t>Y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,</a:t>
            </a:r>
            <a:endParaRPr sz="2600">
              <a:latin typeface="Perpetua"/>
              <a:cs typeface="Perpetua"/>
            </a:endParaRPr>
          </a:p>
          <a:p>
            <a:pPr marL="1039494" algn="ctr">
              <a:lnSpc>
                <a:spcPct val="100000"/>
              </a:lnSpc>
              <a:spcBef>
                <a:spcPts val="30"/>
              </a:spcBef>
            </a:pPr>
            <a:r>
              <a:rPr sz="2400" b="1" spc="-10" dirty="0">
                <a:solidFill>
                  <a:srgbClr val="C00000"/>
                </a:solidFill>
                <a:latin typeface="Perpetua"/>
                <a:cs typeface="Perpetua"/>
              </a:rPr>
              <a:t>CHENNAI.</a:t>
            </a:r>
            <a:endParaRPr sz="2400">
              <a:latin typeface="Perpetua"/>
              <a:cs typeface="Perpetua"/>
            </a:endParaRPr>
          </a:p>
          <a:p>
            <a:pPr marL="12700">
              <a:lnSpc>
                <a:spcPct val="100000"/>
              </a:lnSpc>
              <a:spcBef>
                <a:spcPts val="1735"/>
              </a:spcBef>
            </a:pPr>
            <a:r>
              <a:rPr sz="2800" b="1" spc="-5" dirty="0">
                <a:solidFill>
                  <a:srgbClr val="336600"/>
                </a:solidFill>
                <a:latin typeface="Cambria"/>
                <a:cs typeface="Cambria"/>
              </a:rPr>
              <a:t>1.</a:t>
            </a:r>
            <a:r>
              <a:rPr sz="2800" b="1" spc="-20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spc="-5" dirty="0">
                <a:solidFill>
                  <a:srgbClr val="336600"/>
                </a:solidFill>
                <a:latin typeface="Cambria"/>
                <a:cs typeface="Cambria"/>
              </a:rPr>
              <a:t>10</a:t>
            </a:r>
            <a:r>
              <a:rPr sz="2800" b="1" spc="-10" dirty="0">
                <a:solidFill>
                  <a:srgbClr val="336600"/>
                </a:solidFill>
                <a:latin typeface="Cambria"/>
                <a:cs typeface="Cambria"/>
              </a:rPr>
              <a:t> Constants</a:t>
            </a:r>
            <a:r>
              <a:rPr sz="2800" b="1" spc="20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spc="-15" dirty="0">
                <a:solidFill>
                  <a:srgbClr val="336600"/>
                </a:solidFill>
                <a:latin typeface="Cambria"/>
                <a:cs typeface="Cambria"/>
              </a:rPr>
              <a:t>Contd…</a:t>
            </a:r>
            <a:endParaRPr sz="2800">
              <a:latin typeface="Cambria"/>
              <a:cs typeface="Cambri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30119" y="2127885"/>
            <a:ext cx="6216353" cy="4491307"/>
          </a:xfrm>
          <a:prstGeom prst="rect">
            <a:avLst/>
          </a:prstGeom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SRM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5326" y="188607"/>
            <a:ext cx="1040815" cy="106765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83540" y="549605"/>
            <a:ext cx="8225155" cy="60248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4465" algn="ctr">
              <a:lnSpc>
                <a:spcPct val="100000"/>
              </a:lnSpc>
              <a:spcBef>
                <a:spcPts val="105"/>
              </a:spcBef>
            </a:pPr>
            <a:r>
              <a:rPr sz="2600" b="1" spc="-5" dirty="0">
                <a:solidFill>
                  <a:srgbClr val="C00000"/>
                </a:solidFill>
                <a:latin typeface="Perpetua"/>
                <a:cs typeface="Perpetua"/>
              </a:rPr>
              <a:t>INS</a:t>
            </a:r>
            <a:r>
              <a:rPr sz="2600" b="1" spc="-15" dirty="0">
                <a:solidFill>
                  <a:srgbClr val="C00000"/>
                </a:solidFill>
                <a:latin typeface="Perpetua"/>
                <a:cs typeface="Perpetua"/>
              </a:rPr>
              <a:t>T</a:t>
            </a:r>
            <a:r>
              <a:rPr sz="2600" b="1" spc="-5" dirty="0">
                <a:solidFill>
                  <a:srgbClr val="C00000"/>
                </a:solidFill>
                <a:latin typeface="Perpetua"/>
                <a:cs typeface="Perpetua"/>
              </a:rPr>
              <a:t>IT</a:t>
            </a:r>
            <a:r>
              <a:rPr sz="2600" b="1" spc="-10" dirty="0">
                <a:solidFill>
                  <a:srgbClr val="C00000"/>
                </a:solidFill>
                <a:latin typeface="Perpetua"/>
                <a:cs typeface="Perpetua"/>
              </a:rPr>
              <a:t>U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TE</a:t>
            </a:r>
            <a:r>
              <a:rPr sz="2600" b="1" spc="-10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Perpetua"/>
                <a:cs typeface="Perpetua"/>
              </a:rPr>
              <a:t>O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F</a:t>
            </a:r>
            <a:r>
              <a:rPr sz="2600" b="1" spc="5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SCIENCE</a:t>
            </a:r>
            <a:r>
              <a:rPr sz="2600" b="1" spc="-140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AND</a:t>
            </a:r>
            <a:r>
              <a:rPr sz="2600" b="1" spc="-310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TECHNOLOG</a:t>
            </a:r>
            <a:r>
              <a:rPr sz="2600" b="1" spc="-285" dirty="0">
                <a:solidFill>
                  <a:srgbClr val="C00000"/>
                </a:solidFill>
                <a:latin typeface="Perpetua"/>
                <a:cs typeface="Perpetua"/>
              </a:rPr>
              <a:t>Y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,</a:t>
            </a:r>
            <a:endParaRPr sz="2600">
              <a:latin typeface="Perpetua"/>
              <a:cs typeface="Perpetua"/>
            </a:endParaRPr>
          </a:p>
          <a:p>
            <a:pPr marL="165735" algn="ctr">
              <a:lnSpc>
                <a:spcPct val="100000"/>
              </a:lnSpc>
              <a:spcBef>
                <a:spcPts val="30"/>
              </a:spcBef>
            </a:pPr>
            <a:r>
              <a:rPr sz="2400" b="1" spc="-10" dirty="0">
                <a:solidFill>
                  <a:srgbClr val="C00000"/>
                </a:solidFill>
                <a:latin typeface="Perpetua"/>
                <a:cs typeface="Perpetua"/>
              </a:rPr>
              <a:t>CHENNAI.</a:t>
            </a:r>
            <a:endParaRPr sz="2400">
              <a:latin typeface="Perpetua"/>
              <a:cs typeface="Perpetua"/>
            </a:endParaRPr>
          </a:p>
          <a:p>
            <a:pPr marL="12700">
              <a:lnSpc>
                <a:spcPct val="100000"/>
              </a:lnSpc>
              <a:spcBef>
                <a:spcPts val="1735"/>
              </a:spcBef>
            </a:pPr>
            <a:r>
              <a:rPr sz="2800" b="1" spc="-5" dirty="0">
                <a:solidFill>
                  <a:srgbClr val="336600"/>
                </a:solidFill>
                <a:latin typeface="Cambria"/>
                <a:cs typeface="Cambria"/>
              </a:rPr>
              <a:t>1.</a:t>
            </a:r>
            <a:r>
              <a:rPr sz="2800" b="1" spc="-15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spc="-5" dirty="0">
                <a:solidFill>
                  <a:srgbClr val="336600"/>
                </a:solidFill>
                <a:latin typeface="Cambria"/>
                <a:cs typeface="Cambria"/>
              </a:rPr>
              <a:t>11</a:t>
            </a:r>
            <a:r>
              <a:rPr sz="2800" b="1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spc="-25" dirty="0">
                <a:solidFill>
                  <a:srgbClr val="336600"/>
                </a:solidFill>
                <a:latin typeface="Cambria"/>
                <a:cs typeface="Cambria"/>
              </a:rPr>
              <a:t>Variables</a:t>
            </a:r>
            <a:r>
              <a:rPr sz="2800" b="1" spc="-40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spc="-5" dirty="0">
                <a:solidFill>
                  <a:srgbClr val="336600"/>
                </a:solidFill>
                <a:latin typeface="Cambria"/>
                <a:cs typeface="Cambria"/>
              </a:rPr>
              <a:t>&amp; Identifiers</a:t>
            </a:r>
            <a:endParaRPr sz="2800">
              <a:latin typeface="Cambria"/>
              <a:cs typeface="Cambria"/>
            </a:endParaRPr>
          </a:p>
          <a:p>
            <a:pPr marL="469900" indent="-457834">
              <a:lnSpc>
                <a:spcPct val="100000"/>
              </a:lnSpc>
              <a:spcBef>
                <a:spcPts val="1780"/>
              </a:spcBef>
              <a:buFont typeface="Wingdings"/>
              <a:buChar char=""/>
              <a:tabLst>
                <a:tab pos="469900" algn="l"/>
                <a:tab pos="470534" algn="l"/>
              </a:tabLst>
            </a:pPr>
            <a:r>
              <a:rPr sz="2200" b="1" i="1" spc="-5" dirty="0">
                <a:solidFill>
                  <a:srgbClr val="C00000"/>
                </a:solidFill>
                <a:latin typeface="Cambria"/>
                <a:cs typeface="Cambria"/>
              </a:rPr>
              <a:t>Identifier</a:t>
            </a:r>
            <a:endParaRPr sz="2200">
              <a:latin typeface="Cambria"/>
              <a:cs typeface="Cambria"/>
            </a:endParaRPr>
          </a:p>
          <a:p>
            <a:pPr marL="927100" marR="6985" lvl="1" indent="-457200">
              <a:lnSpc>
                <a:spcPct val="150000"/>
              </a:lnSpc>
              <a:buFont typeface="Wingdings"/>
              <a:buChar char=""/>
              <a:tabLst>
                <a:tab pos="927100" algn="l"/>
                <a:tab pos="927735" algn="l"/>
                <a:tab pos="1247140" algn="l"/>
                <a:tab pos="2096135" algn="l"/>
                <a:tab pos="2475865" algn="l"/>
                <a:tab pos="4276090" algn="l"/>
                <a:tab pos="5674995" algn="l"/>
                <a:tab pos="6301740" algn="l"/>
                <a:tab pos="7228205" algn="l"/>
                <a:tab pos="7919084" algn="l"/>
              </a:tabLst>
            </a:pPr>
            <a:r>
              <a:rPr sz="2200" spc="-5" dirty="0">
                <a:latin typeface="Cambria"/>
                <a:cs typeface="Cambria"/>
              </a:rPr>
              <a:t>A	st</a:t>
            </a:r>
            <a:r>
              <a:rPr sz="2200" dirty="0">
                <a:latin typeface="Cambria"/>
                <a:cs typeface="Cambria"/>
              </a:rPr>
              <a:t>r</a:t>
            </a:r>
            <a:r>
              <a:rPr sz="2200" spc="-5" dirty="0">
                <a:latin typeface="Cambria"/>
                <a:cs typeface="Cambria"/>
              </a:rPr>
              <a:t>i</a:t>
            </a:r>
            <a:r>
              <a:rPr sz="2200" spc="5" dirty="0">
                <a:latin typeface="Cambria"/>
                <a:cs typeface="Cambria"/>
              </a:rPr>
              <a:t>n</a:t>
            </a:r>
            <a:r>
              <a:rPr sz="2200" spc="-5" dirty="0">
                <a:latin typeface="Cambria"/>
                <a:cs typeface="Cambria"/>
              </a:rPr>
              <a:t>g</a:t>
            </a:r>
            <a:r>
              <a:rPr sz="2200" dirty="0">
                <a:latin typeface="Cambria"/>
                <a:cs typeface="Cambria"/>
              </a:rPr>
              <a:t>	</a:t>
            </a:r>
            <a:r>
              <a:rPr sz="2200" spc="-10" dirty="0">
                <a:latin typeface="Cambria"/>
                <a:cs typeface="Cambria"/>
              </a:rPr>
              <a:t>o</a:t>
            </a:r>
            <a:r>
              <a:rPr sz="2200" spc="-5" dirty="0">
                <a:latin typeface="Cambria"/>
                <a:cs typeface="Cambria"/>
              </a:rPr>
              <a:t>f</a:t>
            </a:r>
            <a:r>
              <a:rPr sz="2200" dirty="0">
                <a:latin typeface="Cambria"/>
                <a:cs typeface="Cambria"/>
              </a:rPr>
              <a:t>	</a:t>
            </a:r>
            <a:r>
              <a:rPr sz="2200" spc="-10" dirty="0">
                <a:latin typeface="Cambria"/>
                <a:cs typeface="Cambria"/>
              </a:rPr>
              <a:t>alphanu</a:t>
            </a:r>
            <a:r>
              <a:rPr sz="2200" dirty="0">
                <a:latin typeface="Cambria"/>
                <a:cs typeface="Cambria"/>
              </a:rPr>
              <a:t>m</a:t>
            </a:r>
            <a:r>
              <a:rPr sz="2200" spc="-5" dirty="0">
                <a:latin typeface="Cambria"/>
                <a:cs typeface="Cambria"/>
              </a:rPr>
              <a:t>er</a:t>
            </a:r>
            <a:r>
              <a:rPr sz="2200" spc="5" dirty="0">
                <a:latin typeface="Cambria"/>
                <a:cs typeface="Cambria"/>
              </a:rPr>
              <a:t>i</a:t>
            </a:r>
            <a:r>
              <a:rPr sz="2200" spc="-5" dirty="0">
                <a:latin typeface="Cambria"/>
                <a:cs typeface="Cambria"/>
              </a:rPr>
              <a:t>c</a:t>
            </a:r>
            <a:r>
              <a:rPr sz="2200" dirty="0">
                <a:latin typeface="Cambria"/>
                <a:cs typeface="Cambria"/>
              </a:rPr>
              <a:t>	</a:t>
            </a:r>
            <a:r>
              <a:rPr sz="2200" spc="-5" dirty="0">
                <a:latin typeface="Cambria"/>
                <a:cs typeface="Cambria"/>
              </a:rPr>
              <a:t>cha</a:t>
            </a:r>
            <a:r>
              <a:rPr sz="2200" spc="-30" dirty="0">
                <a:latin typeface="Cambria"/>
                <a:cs typeface="Cambria"/>
              </a:rPr>
              <a:t>r</a:t>
            </a:r>
            <a:r>
              <a:rPr sz="2200" spc="-10" dirty="0">
                <a:latin typeface="Cambria"/>
                <a:cs typeface="Cambria"/>
              </a:rPr>
              <a:t>a</a:t>
            </a:r>
            <a:r>
              <a:rPr sz="2200" dirty="0">
                <a:latin typeface="Cambria"/>
                <a:cs typeface="Cambria"/>
              </a:rPr>
              <a:t>c</a:t>
            </a:r>
            <a:r>
              <a:rPr sz="2200" spc="-30" dirty="0">
                <a:latin typeface="Cambria"/>
                <a:cs typeface="Cambria"/>
              </a:rPr>
              <a:t>t</a:t>
            </a:r>
            <a:r>
              <a:rPr sz="2200" spc="-5" dirty="0">
                <a:latin typeface="Cambria"/>
                <a:cs typeface="Cambria"/>
              </a:rPr>
              <a:t>e</a:t>
            </a:r>
            <a:r>
              <a:rPr sz="2200" dirty="0">
                <a:latin typeface="Cambria"/>
                <a:cs typeface="Cambria"/>
              </a:rPr>
              <a:t>r</a:t>
            </a:r>
            <a:r>
              <a:rPr sz="2200" spc="-5" dirty="0">
                <a:latin typeface="Cambria"/>
                <a:cs typeface="Cambria"/>
              </a:rPr>
              <a:t>s</a:t>
            </a:r>
            <a:r>
              <a:rPr sz="2200" dirty="0">
                <a:latin typeface="Cambria"/>
                <a:cs typeface="Cambria"/>
              </a:rPr>
              <a:t>	</a:t>
            </a:r>
            <a:r>
              <a:rPr sz="2200" spc="-10" dirty="0">
                <a:latin typeface="Cambria"/>
                <a:cs typeface="Cambria"/>
              </a:rPr>
              <a:t>th</a:t>
            </a:r>
            <a:r>
              <a:rPr sz="2200" dirty="0">
                <a:latin typeface="Cambria"/>
                <a:cs typeface="Cambria"/>
              </a:rPr>
              <a:t>a</a:t>
            </a:r>
            <a:r>
              <a:rPr sz="2200" spc="-5" dirty="0">
                <a:latin typeface="Cambria"/>
                <a:cs typeface="Cambria"/>
              </a:rPr>
              <a:t>t</a:t>
            </a:r>
            <a:r>
              <a:rPr sz="2200" dirty="0">
                <a:latin typeface="Cambria"/>
                <a:cs typeface="Cambria"/>
              </a:rPr>
              <a:t>	</a:t>
            </a:r>
            <a:r>
              <a:rPr sz="2200" spc="-10" dirty="0">
                <a:latin typeface="Cambria"/>
                <a:cs typeface="Cambria"/>
              </a:rPr>
              <a:t>b</a:t>
            </a:r>
            <a:r>
              <a:rPr sz="2200" spc="-5" dirty="0">
                <a:latin typeface="Cambria"/>
                <a:cs typeface="Cambria"/>
              </a:rPr>
              <a:t>e</a:t>
            </a:r>
            <a:r>
              <a:rPr sz="2200" spc="-10" dirty="0">
                <a:latin typeface="Cambria"/>
                <a:cs typeface="Cambria"/>
              </a:rPr>
              <a:t>gin</a:t>
            </a:r>
            <a:r>
              <a:rPr sz="2200" spc="-5" dirty="0">
                <a:latin typeface="Cambria"/>
                <a:cs typeface="Cambria"/>
              </a:rPr>
              <a:t>s</a:t>
            </a:r>
            <a:r>
              <a:rPr sz="2200" dirty="0">
                <a:latin typeface="Cambria"/>
                <a:cs typeface="Cambria"/>
              </a:rPr>
              <a:t>	</a:t>
            </a:r>
            <a:r>
              <a:rPr sz="2200" spc="-10" dirty="0">
                <a:latin typeface="Cambria"/>
                <a:cs typeface="Cambria"/>
              </a:rPr>
              <a:t>wi</a:t>
            </a:r>
            <a:r>
              <a:rPr sz="2200" spc="-5" dirty="0">
                <a:latin typeface="Cambria"/>
                <a:cs typeface="Cambria"/>
              </a:rPr>
              <a:t>th</a:t>
            </a:r>
            <a:r>
              <a:rPr sz="2200" dirty="0">
                <a:latin typeface="Cambria"/>
                <a:cs typeface="Cambria"/>
              </a:rPr>
              <a:t>	</a:t>
            </a:r>
            <a:r>
              <a:rPr sz="2200" spc="-10" dirty="0">
                <a:latin typeface="Cambria"/>
                <a:cs typeface="Cambria"/>
              </a:rPr>
              <a:t>an  alphabetic</a:t>
            </a:r>
            <a:r>
              <a:rPr sz="2200" spc="3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character</a:t>
            </a:r>
            <a:r>
              <a:rPr sz="2200" spc="4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or</a:t>
            </a:r>
            <a:r>
              <a:rPr sz="2200" spc="1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an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underscore</a:t>
            </a:r>
            <a:r>
              <a:rPr sz="2200" spc="3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character</a:t>
            </a:r>
            <a:endParaRPr sz="2200">
              <a:latin typeface="Cambria"/>
              <a:cs typeface="Cambria"/>
            </a:endParaRPr>
          </a:p>
          <a:p>
            <a:pPr marL="927100" lvl="1" indent="-457834">
              <a:lnSpc>
                <a:spcPct val="100000"/>
              </a:lnSpc>
              <a:spcBef>
                <a:spcPts val="1325"/>
              </a:spcBef>
              <a:buFont typeface="Wingdings"/>
              <a:buChar char=""/>
              <a:tabLst>
                <a:tab pos="927100" algn="l"/>
                <a:tab pos="927735" algn="l"/>
                <a:tab pos="1771014" algn="l"/>
                <a:tab pos="2296160" algn="l"/>
                <a:tab pos="2745740" algn="l"/>
                <a:tab pos="4540885" algn="l"/>
                <a:tab pos="5990590" algn="l"/>
                <a:tab pos="6518275" algn="l"/>
                <a:tab pos="6967855" algn="l"/>
              </a:tabLst>
            </a:pPr>
            <a:r>
              <a:rPr sz="2200" spc="-10" dirty="0">
                <a:latin typeface="Cambria"/>
                <a:cs typeface="Cambria"/>
              </a:rPr>
              <a:t>There	</a:t>
            </a:r>
            <a:r>
              <a:rPr sz="2200" spc="-15" dirty="0">
                <a:latin typeface="Cambria"/>
                <a:cs typeface="Cambria"/>
              </a:rPr>
              <a:t>are	</a:t>
            </a:r>
            <a:r>
              <a:rPr sz="2200" dirty="0">
                <a:latin typeface="Cambria"/>
                <a:cs typeface="Cambria"/>
              </a:rPr>
              <a:t>63	</a:t>
            </a:r>
            <a:r>
              <a:rPr sz="2200" spc="-5" dirty="0">
                <a:latin typeface="Cambria"/>
                <a:cs typeface="Cambria"/>
              </a:rPr>
              <a:t>alphanumeric	characters,	</a:t>
            </a:r>
            <a:r>
              <a:rPr sz="2200" dirty="0">
                <a:latin typeface="Cambria"/>
                <a:cs typeface="Cambria"/>
              </a:rPr>
              <a:t>i.e.,	</a:t>
            </a:r>
            <a:r>
              <a:rPr sz="2200" spc="-10" dirty="0">
                <a:latin typeface="Cambria"/>
                <a:cs typeface="Cambria"/>
              </a:rPr>
              <a:t>53	</a:t>
            </a:r>
            <a:r>
              <a:rPr sz="2200" spc="-5" dirty="0">
                <a:latin typeface="Cambria"/>
                <a:cs typeface="Cambria"/>
              </a:rPr>
              <a:t>alphabetic</a:t>
            </a:r>
            <a:endParaRPr sz="2200">
              <a:latin typeface="Cambria"/>
              <a:cs typeface="Cambria"/>
            </a:endParaRPr>
          </a:p>
          <a:p>
            <a:pPr marL="927100">
              <a:lnSpc>
                <a:spcPct val="100000"/>
              </a:lnSpc>
              <a:spcBef>
                <a:spcPts val="1320"/>
              </a:spcBef>
            </a:pPr>
            <a:r>
              <a:rPr sz="2200" spc="-10" dirty="0">
                <a:latin typeface="Cambria"/>
                <a:cs typeface="Cambria"/>
              </a:rPr>
              <a:t>characters</a:t>
            </a:r>
            <a:r>
              <a:rPr sz="2200" spc="4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and</a:t>
            </a:r>
            <a:r>
              <a:rPr sz="220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10 digits</a:t>
            </a:r>
            <a:r>
              <a:rPr sz="2200" spc="2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(i.e., 0-9)</a:t>
            </a:r>
            <a:endParaRPr sz="2200">
              <a:latin typeface="Cambria"/>
              <a:cs typeface="Cambria"/>
            </a:endParaRPr>
          </a:p>
          <a:p>
            <a:pPr marL="927100" lvl="1" indent="-457834">
              <a:lnSpc>
                <a:spcPct val="100000"/>
              </a:lnSpc>
              <a:spcBef>
                <a:spcPts val="1320"/>
              </a:spcBef>
              <a:buFont typeface="Wingdings"/>
              <a:buChar char=""/>
              <a:tabLst>
                <a:tab pos="927100" algn="l"/>
                <a:tab pos="927735" algn="l"/>
              </a:tabLst>
            </a:pPr>
            <a:r>
              <a:rPr sz="2200" spc="-5" dirty="0">
                <a:latin typeface="Cambria"/>
                <a:cs typeface="Cambria"/>
              </a:rPr>
              <a:t>Used</a:t>
            </a:r>
            <a:r>
              <a:rPr sz="2200" spc="505" dirty="0"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to</a:t>
            </a:r>
            <a:r>
              <a:rPr sz="2200" spc="49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represent</a:t>
            </a:r>
            <a:r>
              <a:rPr sz="2200" spc="50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various</a:t>
            </a:r>
            <a:r>
              <a:rPr sz="2200" spc="505" dirty="0"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programming</a:t>
            </a:r>
            <a:r>
              <a:rPr sz="2200" spc="50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elements</a:t>
            </a:r>
            <a:r>
              <a:rPr sz="2200" spc="49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such</a:t>
            </a:r>
            <a:r>
              <a:rPr sz="2200" spc="505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as</a:t>
            </a:r>
            <a:endParaRPr sz="2200">
              <a:latin typeface="Cambria"/>
              <a:cs typeface="Cambria"/>
            </a:endParaRPr>
          </a:p>
          <a:p>
            <a:pPr marL="927100">
              <a:lnSpc>
                <a:spcPct val="100000"/>
              </a:lnSpc>
              <a:spcBef>
                <a:spcPts val="1320"/>
              </a:spcBef>
            </a:pPr>
            <a:r>
              <a:rPr sz="2200" spc="-15" dirty="0">
                <a:latin typeface="Cambria"/>
                <a:cs typeface="Cambria"/>
              </a:rPr>
              <a:t>variables,</a:t>
            </a:r>
            <a:r>
              <a:rPr sz="2200" spc="4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functions,</a:t>
            </a:r>
            <a:r>
              <a:rPr sz="2200" spc="15" dirty="0">
                <a:latin typeface="Cambria"/>
                <a:cs typeface="Cambria"/>
              </a:rPr>
              <a:t> </a:t>
            </a:r>
            <a:r>
              <a:rPr sz="2200" spc="-20" dirty="0">
                <a:latin typeface="Cambria"/>
                <a:cs typeface="Cambria"/>
              </a:rPr>
              <a:t>arrays,</a:t>
            </a:r>
            <a:r>
              <a:rPr sz="2200" spc="5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structures,</a:t>
            </a:r>
            <a:r>
              <a:rPr sz="2200" spc="3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unions</a:t>
            </a:r>
            <a:endParaRPr sz="2200">
              <a:latin typeface="Cambria"/>
              <a:cs typeface="Cambria"/>
            </a:endParaRPr>
          </a:p>
          <a:p>
            <a:pPr marL="927100" marR="6350" lvl="1" indent="-457200">
              <a:lnSpc>
                <a:spcPct val="150000"/>
              </a:lnSpc>
              <a:buFont typeface="Wingdings"/>
              <a:buChar char=""/>
              <a:tabLst>
                <a:tab pos="927100" algn="l"/>
                <a:tab pos="927735" algn="l"/>
                <a:tab pos="1572895" algn="l"/>
                <a:tab pos="3124835" algn="l"/>
                <a:tab pos="4448175" algn="l"/>
                <a:tab pos="4838065" algn="l"/>
                <a:tab pos="6353175" algn="l"/>
                <a:tab pos="6802755" algn="l"/>
                <a:tab pos="7132320" algn="l"/>
                <a:tab pos="7976870" algn="l"/>
              </a:tabLst>
            </a:pPr>
            <a:r>
              <a:rPr sz="2200" spc="-5" dirty="0">
                <a:latin typeface="Cambria"/>
                <a:cs typeface="Cambria"/>
              </a:rPr>
              <a:t>The	</a:t>
            </a:r>
            <a:r>
              <a:rPr sz="2200" spc="-10" dirty="0">
                <a:latin typeface="Cambria"/>
                <a:cs typeface="Cambria"/>
              </a:rPr>
              <a:t>un</a:t>
            </a:r>
            <a:r>
              <a:rPr sz="2200" spc="5" dirty="0">
                <a:latin typeface="Cambria"/>
                <a:cs typeface="Cambria"/>
              </a:rPr>
              <a:t>d</a:t>
            </a:r>
            <a:r>
              <a:rPr sz="2200" spc="-5" dirty="0">
                <a:latin typeface="Cambria"/>
                <a:cs typeface="Cambria"/>
              </a:rPr>
              <a:t>er</a:t>
            </a:r>
            <a:r>
              <a:rPr sz="2200" spc="5" dirty="0">
                <a:latin typeface="Cambria"/>
                <a:cs typeface="Cambria"/>
              </a:rPr>
              <a:t>s</a:t>
            </a:r>
            <a:r>
              <a:rPr sz="2200" spc="-5" dirty="0">
                <a:latin typeface="Cambria"/>
                <a:cs typeface="Cambria"/>
              </a:rPr>
              <a:t>co</a:t>
            </a:r>
            <a:r>
              <a:rPr sz="2200" spc="-40" dirty="0">
                <a:latin typeface="Cambria"/>
                <a:cs typeface="Cambria"/>
              </a:rPr>
              <a:t>r</a:t>
            </a:r>
            <a:r>
              <a:rPr sz="2200" spc="-5" dirty="0">
                <a:latin typeface="Cambria"/>
                <a:cs typeface="Cambria"/>
              </a:rPr>
              <a:t>e</a:t>
            </a:r>
            <a:r>
              <a:rPr sz="2200" dirty="0">
                <a:latin typeface="Cambria"/>
                <a:cs typeface="Cambria"/>
              </a:rPr>
              <a:t>	</a:t>
            </a:r>
            <a:r>
              <a:rPr sz="2200" spc="-5" dirty="0">
                <a:latin typeface="Cambria"/>
                <a:cs typeface="Cambria"/>
              </a:rPr>
              <a:t>cha</a:t>
            </a:r>
            <a:r>
              <a:rPr sz="2200" spc="-30" dirty="0">
                <a:latin typeface="Cambria"/>
                <a:cs typeface="Cambria"/>
              </a:rPr>
              <a:t>r</a:t>
            </a:r>
            <a:r>
              <a:rPr sz="2200" spc="-10" dirty="0">
                <a:latin typeface="Cambria"/>
                <a:cs typeface="Cambria"/>
              </a:rPr>
              <a:t>a</a:t>
            </a:r>
            <a:r>
              <a:rPr sz="2200" dirty="0">
                <a:latin typeface="Cambria"/>
                <a:cs typeface="Cambria"/>
              </a:rPr>
              <a:t>c</a:t>
            </a:r>
            <a:r>
              <a:rPr sz="2200" spc="-30" dirty="0">
                <a:latin typeface="Cambria"/>
                <a:cs typeface="Cambria"/>
              </a:rPr>
              <a:t>t</a:t>
            </a:r>
            <a:r>
              <a:rPr sz="2200" spc="-5" dirty="0">
                <a:latin typeface="Cambria"/>
                <a:cs typeface="Cambria"/>
              </a:rPr>
              <a:t>er</a:t>
            </a:r>
            <a:r>
              <a:rPr sz="2200" dirty="0">
                <a:latin typeface="Cambria"/>
                <a:cs typeface="Cambria"/>
              </a:rPr>
              <a:t>	</a:t>
            </a:r>
            <a:r>
              <a:rPr sz="2200" spc="-5" dirty="0">
                <a:latin typeface="Cambria"/>
                <a:cs typeface="Cambria"/>
              </a:rPr>
              <a:t>is</a:t>
            </a:r>
            <a:r>
              <a:rPr sz="2200" dirty="0">
                <a:latin typeface="Cambria"/>
                <a:cs typeface="Cambria"/>
              </a:rPr>
              <a:t>	</a:t>
            </a:r>
            <a:r>
              <a:rPr sz="2200" spc="-5" dirty="0">
                <a:latin typeface="Cambria"/>
                <a:cs typeface="Cambria"/>
              </a:rPr>
              <a:t>con</a:t>
            </a:r>
            <a:r>
              <a:rPr sz="2200" spc="5" dirty="0">
                <a:latin typeface="Cambria"/>
                <a:cs typeface="Cambria"/>
              </a:rPr>
              <a:t>si</a:t>
            </a:r>
            <a:r>
              <a:rPr sz="2200" spc="-5" dirty="0">
                <a:latin typeface="Cambria"/>
                <a:cs typeface="Cambria"/>
              </a:rPr>
              <a:t>de</a:t>
            </a:r>
            <a:r>
              <a:rPr sz="2200" spc="-25" dirty="0">
                <a:latin typeface="Cambria"/>
                <a:cs typeface="Cambria"/>
              </a:rPr>
              <a:t>r</a:t>
            </a:r>
            <a:r>
              <a:rPr sz="2200" spc="-5" dirty="0">
                <a:latin typeface="Cambria"/>
                <a:cs typeface="Cambria"/>
              </a:rPr>
              <a:t>ed</a:t>
            </a:r>
            <a:r>
              <a:rPr sz="2200" dirty="0">
                <a:latin typeface="Cambria"/>
                <a:cs typeface="Cambria"/>
              </a:rPr>
              <a:t>	a</a:t>
            </a:r>
            <a:r>
              <a:rPr sz="2200" spc="-5" dirty="0">
                <a:latin typeface="Cambria"/>
                <a:cs typeface="Cambria"/>
              </a:rPr>
              <a:t>s</a:t>
            </a:r>
            <a:r>
              <a:rPr sz="2200" dirty="0">
                <a:latin typeface="Cambria"/>
                <a:cs typeface="Cambria"/>
              </a:rPr>
              <a:t>	</a:t>
            </a:r>
            <a:r>
              <a:rPr sz="2200" spc="-5" dirty="0">
                <a:latin typeface="Cambria"/>
                <a:cs typeface="Cambria"/>
              </a:rPr>
              <a:t>a</a:t>
            </a:r>
            <a:r>
              <a:rPr sz="2200" dirty="0">
                <a:latin typeface="Cambria"/>
                <a:cs typeface="Cambria"/>
              </a:rPr>
              <a:t>	</a:t>
            </a:r>
            <a:r>
              <a:rPr sz="2200" spc="-10" dirty="0">
                <a:latin typeface="Cambria"/>
                <a:cs typeface="Cambria"/>
              </a:rPr>
              <a:t>le</a:t>
            </a:r>
            <a:r>
              <a:rPr sz="2200" spc="5" dirty="0">
                <a:latin typeface="Cambria"/>
                <a:cs typeface="Cambria"/>
              </a:rPr>
              <a:t>t</a:t>
            </a:r>
            <a:r>
              <a:rPr sz="2200" spc="-20" dirty="0">
                <a:latin typeface="Cambria"/>
                <a:cs typeface="Cambria"/>
              </a:rPr>
              <a:t>t</a:t>
            </a:r>
            <a:r>
              <a:rPr sz="2200" spc="-5" dirty="0">
                <a:latin typeface="Cambria"/>
                <a:cs typeface="Cambria"/>
              </a:rPr>
              <a:t>er</a:t>
            </a:r>
            <a:r>
              <a:rPr sz="2200" dirty="0">
                <a:latin typeface="Cambria"/>
                <a:cs typeface="Cambria"/>
              </a:rPr>
              <a:t>	</a:t>
            </a:r>
            <a:r>
              <a:rPr sz="2200" spc="-5" dirty="0">
                <a:latin typeface="Cambria"/>
                <a:cs typeface="Cambria"/>
              </a:rPr>
              <a:t>in  identifiers</a:t>
            </a:r>
            <a:r>
              <a:rPr sz="2200" spc="4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(Usually</a:t>
            </a:r>
            <a:r>
              <a:rPr sz="2200" spc="1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used</a:t>
            </a:r>
            <a:r>
              <a:rPr sz="2200" spc="2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in</a:t>
            </a:r>
            <a:r>
              <a:rPr sz="2200" spc="-10" dirty="0">
                <a:latin typeface="Cambria"/>
                <a:cs typeface="Cambria"/>
              </a:rPr>
              <a:t> the</a:t>
            </a:r>
            <a:r>
              <a:rPr sz="2200" spc="1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middle</a:t>
            </a:r>
            <a:r>
              <a:rPr sz="2200" spc="2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of</a:t>
            </a:r>
            <a:r>
              <a:rPr sz="2200" spc="-1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an</a:t>
            </a:r>
            <a:r>
              <a:rPr sz="2200" spc="1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identifier)</a:t>
            </a:r>
            <a:endParaRPr sz="22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SRM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5326" y="188607"/>
            <a:ext cx="1040815" cy="106765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83540" y="549605"/>
            <a:ext cx="8129905" cy="60248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9715" algn="ctr">
              <a:lnSpc>
                <a:spcPct val="100000"/>
              </a:lnSpc>
              <a:spcBef>
                <a:spcPts val="105"/>
              </a:spcBef>
            </a:pPr>
            <a:r>
              <a:rPr sz="2600" b="1" spc="-5" dirty="0">
                <a:solidFill>
                  <a:srgbClr val="C00000"/>
                </a:solidFill>
                <a:latin typeface="Perpetua"/>
                <a:cs typeface="Perpetua"/>
              </a:rPr>
              <a:t>INS</a:t>
            </a:r>
            <a:r>
              <a:rPr sz="2600" b="1" spc="-15" dirty="0">
                <a:solidFill>
                  <a:srgbClr val="C00000"/>
                </a:solidFill>
                <a:latin typeface="Perpetua"/>
                <a:cs typeface="Perpetua"/>
              </a:rPr>
              <a:t>T</a:t>
            </a:r>
            <a:r>
              <a:rPr sz="2600" b="1" spc="-5" dirty="0">
                <a:solidFill>
                  <a:srgbClr val="C00000"/>
                </a:solidFill>
                <a:latin typeface="Perpetua"/>
                <a:cs typeface="Perpetua"/>
              </a:rPr>
              <a:t>IT</a:t>
            </a:r>
            <a:r>
              <a:rPr sz="2600" b="1" spc="-10" dirty="0">
                <a:solidFill>
                  <a:srgbClr val="C00000"/>
                </a:solidFill>
                <a:latin typeface="Perpetua"/>
                <a:cs typeface="Perpetua"/>
              </a:rPr>
              <a:t>U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TE</a:t>
            </a:r>
            <a:r>
              <a:rPr sz="2600" b="1" spc="-10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Perpetua"/>
                <a:cs typeface="Perpetua"/>
              </a:rPr>
              <a:t>O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F</a:t>
            </a:r>
            <a:r>
              <a:rPr sz="2600" b="1" spc="5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SCIENCE</a:t>
            </a:r>
            <a:r>
              <a:rPr sz="2600" b="1" spc="-140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AND</a:t>
            </a:r>
            <a:r>
              <a:rPr sz="2600" b="1" spc="-310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TECHNOLOG</a:t>
            </a:r>
            <a:r>
              <a:rPr sz="2600" b="1" spc="-285" dirty="0">
                <a:solidFill>
                  <a:srgbClr val="C00000"/>
                </a:solidFill>
                <a:latin typeface="Perpetua"/>
                <a:cs typeface="Perpetua"/>
              </a:rPr>
              <a:t>Y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,</a:t>
            </a:r>
            <a:endParaRPr sz="2600">
              <a:latin typeface="Perpetua"/>
              <a:cs typeface="Perpetua"/>
            </a:endParaRPr>
          </a:p>
          <a:p>
            <a:pPr marL="260985" algn="ctr">
              <a:lnSpc>
                <a:spcPct val="100000"/>
              </a:lnSpc>
              <a:spcBef>
                <a:spcPts val="30"/>
              </a:spcBef>
            </a:pPr>
            <a:r>
              <a:rPr sz="2400" b="1" spc="-10" dirty="0">
                <a:solidFill>
                  <a:srgbClr val="C00000"/>
                </a:solidFill>
                <a:latin typeface="Perpetua"/>
                <a:cs typeface="Perpetua"/>
              </a:rPr>
              <a:t>CHENNAI.</a:t>
            </a:r>
            <a:endParaRPr sz="2400">
              <a:latin typeface="Perpetua"/>
              <a:cs typeface="Perpetua"/>
            </a:endParaRPr>
          </a:p>
          <a:p>
            <a:pPr marL="383540" indent="-371475">
              <a:lnSpc>
                <a:spcPct val="100000"/>
              </a:lnSpc>
              <a:spcBef>
                <a:spcPts val="1735"/>
              </a:spcBef>
              <a:buAutoNum type="arabicPeriod"/>
              <a:tabLst>
                <a:tab pos="384175" algn="l"/>
              </a:tabLst>
            </a:pPr>
            <a:r>
              <a:rPr sz="2800" b="1" spc="-5" dirty="0">
                <a:solidFill>
                  <a:srgbClr val="336600"/>
                </a:solidFill>
                <a:latin typeface="Cambria"/>
                <a:cs typeface="Cambria"/>
              </a:rPr>
              <a:t>11 </a:t>
            </a:r>
            <a:r>
              <a:rPr sz="2800" b="1" spc="-25" dirty="0">
                <a:solidFill>
                  <a:srgbClr val="336600"/>
                </a:solidFill>
                <a:latin typeface="Cambria"/>
                <a:cs typeface="Cambria"/>
              </a:rPr>
              <a:t>Variables</a:t>
            </a:r>
            <a:r>
              <a:rPr sz="2800" b="1" spc="-35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spc="-5" dirty="0">
                <a:solidFill>
                  <a:srgbClr val="336600"/>
                </a:solidFill>
                <a:latin typeface="Cambria"/>
                <a:cs typeface="Cambria"/>
              </a:rPr>
              <a:t>&amp; Identifiers</a:t>
            </a:r>
            <a:r>
              <a:rPr sz="2800" b="1" spc="15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spc="-15" dirty="0">
                <a:solidFill>
                  <a:srgbClr val="336600"/>
                </a:solidFill>
                <a:latin typeface="Cambria"/>
                <a:cs typeface="Cambria"/>
              </a:rPr>
              <a:t>Contd…</a:t>
            </a:r>
            <a:endParaRPr sz="2800">
              <a:latin typeface="Cambria"/>
              <a:cs typeface="Cambria"/>
            </a:endParaRPr>
          </a:p>
          <a:p>
            <a:pPr marL="927100" lvl="1" indent="-457834">
              <a:lnSpc>
                <a:spcPct val="100000"/>
              </a:lnSpc>
              <a:spcBef>
                <a:spcPts val="1780"/>
              </a:spcBef>
              <a:buFont typeface="Wingdings"/>
              <a:buChar char=""/>
              <a:tabLst>
                <a:tab pos="927100" algn="l"/>
                <a:tab pos="927735" algn="l"/>
              </a:tabLst>
            </a:pPr>
            <a:r>
              <a:rPr sz="2200" b="1" spc="-15" dirty="0">
                <a:solidFill>
                  <a:srgbClr val="C00000"/>
                </a:solidFill>
                <a:latin typeface="Cambria"/>
                <a:cs typeface="Cambria"/>
              </a:rPr>
              <a:t>Rules</a:t>
            </a:r>
            <a:r>
              <a:rPr sz="2200" b="1" spc="-5" dirty="0">
                <a:solidFill>
                  <a:srgbClr val="C00000"/>
                </a:solidFill>
                <a:latin typeface="Cambria"/>
                <a:cs typeface="Cambria"/>
              </a:rPr>
              <a:t> for</a:t>
            </a:r>
            <a:r>
              <a:rPr sz="2200" b="1" spc="-2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b="1" spc="-10" dirty="0">
                <a:solidFill>
                  <a:srgbClr val="C00000"/>
                </a:solidFill>
                <a:latin typeface="Cambria"/>
                <a:cs typeface="Cambria"/>
              </a:rPr>
              <a:t>Identifers</a:t>
            </a:r>
            <a:endParaRPr sz="2200">
              <a:latin typeface="Cambria"/>
              <a:cs typeface="Cambria"/>
            </a:endParaRPr>
          </a:p>
          <a:p>
            <a:pPr marL="1384300" lvl="2" indent="-457834">
              <a:lnSpc>
                <a:spcPct val="100000"/>
              </a:lnSpc>
              <a:spcBef>
                <a:spcPts val="1320"/>
              </a:spcBef>
              <a:buFont typeface="Wingdings"/>
              <a:buChar char=""/>
              <a:tabLst>
                <a:tab pos="1384300" algn="l"/>
                <a:tab pos="1384935" algn="l"/>
              </a:tabLst>
            </a:pPr>
            <a:r>
              <a:rPr sz="2200" spc="-5" dirty="0">
                <a:latin typeface="Cambria"/>
                <a:cs typeface="Cambria"/>
              </a:rPr>
              <a:t>Combination</a:t>
            </a:r>
            <a:r>
              <a:rPr sz="2200" spc="1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of</a:t>
            </a:r>
            <a:r>
              <a:rPr sz="220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alphabets,</a:t>
            </a:r>
            <a:r>
              <a:rPr sz="2200" spc="3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digits</a:t>
            </a:r>
            <a:r>
              <a:rPr sz="2200" spc="2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(or)</a:t>
            </a:r>
            <a:r>
              <a:rPr sz="2200" spc="1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underscore</a:t>
            </a:r>
            <a:endParaRPr sz="2200">
              <a:latin typeface="Cambria"/>
              <a:cs typeface="Cambria"/>
            </a:endParaRPr>
          </a:p>
          <a:p>
            <a:pPr marL="1384300" lvl="2" indent="-457834">
              <a:lnSpc>
                <a:spcPct val="100000"/>
              </a:lnSpc>
              <a:spcBef>
                <a:spcPts val="1320"/>
              </a:spcBef>
              <a:buFont typeface="Wingdings"/>
              <a:buChar char=""/>
              <a:tabLst>
                <a:tab pos="1384300" algn="l"/>
                <a:tab pos="1384935" algn="l"/>
              </a:tabLst>
            </a:pPr>
            <a:r>
              <a:rPr sz="2200" spc="-5" dirty="0">
                <a:latin typeface="Cambria"/>
                <a:cs typeface="Cambria"/>
              </a:rPr>
              <a:t>First</a:t>
            </a:r>
            <a:r>
              <a:rPr sz="220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character</a:t>
            </a:r>
            <a:r>
              <a:rPr sz="2200" spc="4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should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be a</a:t>
            </a:r>
            <a:r>
              <a:rPr sz="2200" spc="-1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Alphabet</a:t>
            </a:r>
            <a:endParaRPr sz="2200">
              <a:latin typeface="Cambria"/>
              <a:cs typeface="Cambria"/>
            </a:endParaRPr>
          </a:p>
          <a:p>
            <a:pPr marL="1384300" lvl="2" indent="-457834">
              <a:lnSpc>
                <a:spcPct val="100000"/>
              </a:lnSpc>
              <a:spcBef>
                <a:spcPts val="1325"/>
              </a:spcBef>
              <a:buFont typeface="Wingdings"/>
              <a:buChar char=""/>
              <a:tabLst>
                <a:tab pos="1384300" algn="l"/>
                <a:tab pos="1384935" algn="l"/>
              </a:tabLst>
            </a:pPr>
            <a:r>
              <a:rPr sz="2200" spc="-5" dirty="0">
                <a:latin typeface="Cambria"/>
                <a:cs typeface="Cambria"/>
              </a:rPr>
              <a:t>No</a:t>
            </a:r>
            <a:r>
              <a:rPr sz="2200" spc="-1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special</a:t>
            </a:r>
            <a:r>
              <a:rPr sz="2200" spc="3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characters</a:t>
            </a:r>
            <a:r>
              <a:rPr sz="2200" spc="4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other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than</a:t>
            </a:r>
            <a:r>
              <a:rPr sz="2200" spc="1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underscore</a:t>
            </a:r>
            <a:r>
              <a:rPr sz="2200" spc="3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can</a:t>
            </a:r>
            <a:r>
              <a:rPr sz="2200" spc="1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be</a:t>
            </a:r>
            <a:r>
              <a:rPr sz="220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used</a:t>
            </a:r>
            <a:endParaRPr sz="2200">
              <a:latin typeface="Cambria"/>
              <a:cs typeface="Cambria"/>
            </a:endParaRPr>
          </a:p>
          <a:p>
            <a:pPr marL="1384300" lvl="2" indent="-457834">
              <a:lnSpc>
                <a:spcPct val="100000"/>
              </a:lnSpc>
              <a:spcBef>
                <a:spcPts val="1320"/>
              </a:spcBef>
              <a:buFont typeface="Wingdings"/>
              <a:buChar char=""/>
              <a:tabLst>
                <a:tab pos="1384300" algn="l"/>
                <a:tab pos="1384935" algn="l"/>
              </a:tabLst>
            </a:pPr>
            <a:r>
              <a:rPr sz="2200" dirty="0">
                <a:latin typeface="Cambria"/>
                <a:cs typeface="Cambria"/>
              </a:rPr>
              <a:t>No</a:t>
            </a:r>
            <a:r>
              <a:rPr sz="2200" spc="-1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comma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/ spaces</a:t>
            </a:r>
            <a:r>
              <a:rPr sz="2200" spc="3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allowed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within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variable</a:t>
            </a:r>
            <a:r>
              <a:rPr sz="2200" spc="3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name</a:t>
            </a:r>
            <a:endParaRPr sz="2200">
              <a:latin typeface="Cambria"/>
              <a:cs typeface="Cambria"/>
            </a:endParaRPr>
          </a:p>
          <a:p>
            <a:pPr marL="1384300" lvl="2" indent="-457834">
              <a:lnSpc>
                <a:spcPct val="100000"/>
              </a:lnSpc>
              <a:spcBef>
                <a:spcPts val="1320"/>
              </a:spcBef>
              <a:buFont typeface="Wingdings"/>
              <a:buChar char=""/>
              <a:tabLst>
                <a:tab pos="1384300" algn="l"/>
                <a:tab pos="1384935" algn="l"/>
              </a:tabLst>
            </a:pPr>
            <a:r>
              <a:rPr sz="2200" spc="-5" dirty="0">
                <a:latin typeface="Cambria"/>
                <a:cs typeface="Cambria"/>
              </a:rPr>
              <a:t>A</a:t>
            </a:r>
            <a:r>
              <a:rPr sz="2200" dirty="0"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variable</a:t>
            </a:r>
            <a:r>
              <a:rPr sz="2200" spc="3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name</a:t>
            </a:r>
            <a:r>
              <a:rPr sz="2200" spc="1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cannot</a:t>
            </a:r>
            <a:r>
              <a:rPr sz="2200" spc="1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be</a:t>
            </a:r>
            <a:r>
              <a:rPr sz="2200" spc="1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a </a:t>
            </a:r>
            <a:r>
              <a:rPr sz="2200" spc="-25" dirty="0">
                <a:latin typeface="Cambria"/>
                <a:cs typeface="Cambria"/>
              </a:rPr>
              <a:t>keyword</a:t>
            </a:r>
            <a:endParaRPr sz="2200">
              <a:latin typeface="Cambria"/>
              <a:cs typeface="Cambria"/>
            </a:endParaRPr>
          </a:p>
          <a:p>
            <a:pPr marL="1384300" lvl="2" indent="-457834">
              <a:lnSpc>
                <a:spcPct val="100000"/>
              </a:lnSpc>
              <a:spcBef>
                <a:spcPts val="1320"/>
              </a:spcBef>
              <a:buFont typeface="Wingdings"/>
              <a:buChar char=""/>
              <a:tabLst>
                <a:tab pos="1384300" algn="l"/>
                <a:tab pos="1384935" algn="l"/>
              </a:tabLst>
            </a:pPr>
            <a:r>
              <a:rPr sz="2200" spc="-25" dirty="0">
                <a:latin typeface="Cambria"/>
                <a:cs typeface="Cambria"/>
              </a:rPr>
              <a:t>Variable</a:t>
            </a:r>
            <a:r>
              <a:rPr sz="2200" spc="2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names</a:t>
            </a:r>
            <a:r>
              <a:rPr sz="2200" spc="15" dirty="0">
                <a:latin typeface="Cambria"/>
                <a:cs typeface="Cambria"/>
              </a:rPr>
              <a:t> </a:t>
            </a:r>
            <a:r>
              <a:rPr sz="2200" spc="-20" dirty="0">
                <a:latin typeface="Cambria"/>
                <a:cs typeface="Cambria"/>
              </a:rPr>
              <a:t>are</a:t>
            </a:r>
            <a:r>
              <a:rPr sz="2200" spc="1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case</a:t>
            </a:r>
            <a:r>
              <a:rPr sz="2200" spc="20" dirty="0"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sensitive</a:t>
            </a:r>
            <a:endParaRPr sz="2200">
              <a:latin typeface="Cambria"/>
              <a:cs typeface="Cambria"/>
            </a:endParaRPr>
          </a:p>
          <a:p>
            <a:pPr marL="927100" lvl="1" indent="-457834">
              <a:lnSpc>
                <a:spcPct val="100000"/>
              </a:lnSpc>
              <a:spcBef>
                <a:spcPts val="1320"/>
              </a:spcBef>
              <a:buFont typeface="Wingdings"/>
              <a:buChar char=""/>
              <a:tabLst>
                <a:tab pos="927100" algn="l"/>
                <a:tab pos="927735" algn="l"/>
              </a:tabLst>
            </a:pPr>
            <a:r>
              <a:rPr sz="2200" b="1" i="1" spc="-25" dirty="0">
                <a:solidFill>
                  <a:srgbClr val="C00000"/>
                </a:solidFill>
                <a:latin typeface="Cambria"/>
                <a:cs typeface="Cambria"/>
              </a:rPr>
              <a:t>Variable</a:t>
            </a:r>
            <a:r>
              <a:rPr sz="2200" b="1" i="1" spc="2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b="1" i="1" spc="-10" dirty="0">
                <a:solidFill>
                  <a:srgbClr val="C00000"/>
                </a:solidFill>
                <a:latin typeface="Cambria"/>
                <a:cs typeface="Cambria"/>
              </a:rPr>
              <a:t>Definition</a:t>
            </a:r>
            <a:r>
              <a:rPr sz="2200" b="1" i="1" spc="1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spc="-30" dirty="0">
                <a:latin typeface="Cambria"/>
                <a:cs typeface="Cambria"/>
              </a:rPr>
              <a:t>:Value</a:t>
            </a:r>
            <a:r>
              <a:rPr sz="2200" spc="2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changes</a:t>
            </a:r>
            <a:r>
              <a:rPr sz="2200" spc="4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during</a:t>
            </a:r>
            <a:r>
              <a:rPr sz="2200" spc="15" dirty="0"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execution</a:t>
            </a:r>
            <a:endParaRPr sz="2200">
              <a:latin typeface="Cambria"/>
              <a:cs typeface="Cambria"/>
            </a:endParaRPr>
          </a:p>
          <a:p>
            <a:pPr marL="927100" lvl="1" indent="-457834">
              <a:lnSpc>
                <a:spcPct val="100000"/>
              </a:lnSpc>
              <a:spcBef>
                <a:spcPts val="1320"/>
              </a:spcBef>
              <a:buFont typeface="Wingdings"/>
              <a:buChar char=""/>
              <a:tabLst>
                <a:tab pos="927100" algn="l"/>
                <a:tab pos="927735" algn="l"/>
              </a:tabLst>
            </a:pPr>
            <a:r>
              <a:rPr sz="2200" spc="-10" dirty="0">
                <a:latin typeface="Cambria"/>
                <a:cs typeface="Cambria"/>
              </a:rPr>
              <a:t>Identifier</a:t>
            </a:r>
            <a:r>
              <a:rPr sz="2200" spc="45" dirty="0"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for</a:t>
            </a:r>
            <a:r>
              <a:rPr sz="2200" spc="1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a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memory</a:t>
            </a:r>
            <a:r>
              <a:rPr sz="2200" spc="2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location</a:t>
            </a:r>
            <a:r>
              <a:rPr sz="2200" spc="30" dirty="0">
                <a:latin typeface="Cambria"/>
                <a:cs typeface="Cambria"/>
              </a:rPr>
              <a:t> </a:t>
            </a:r>
            <a:r>
              <a:rPr sz="2200" spc="-20" dirty="0">
                <a:latin typeface="Cambria"/>
                <a:cs typeface="Cambria"/>
              </a:rPr>
              <a:t>where</a:t>
            </a:r>
            <a:r>
              <a:rPr sz="2200" spc="2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data</a:t>
            </a:r>
            <a:r>
              <a:rPr sz="2200" spc="2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is</a:t>
            </a:r>
            <a:r>
              <a:rPr sz="2200" spc="15" dirty="0"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stored</a:t>
            </a:r>
            <a:endParaRPr sz="22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SRM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5326" y="188607"/>
            <a:ext cx="1040815" cy="106765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83540" y="549605"/>
            <a:ext cx="8223884" cy="50190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5735" algn="ctr">
              <a:lnSpc>
                <a:spcPct val="100000"/>
              </a:lnSpc>
              <a:spcBef>
                <a:spcPts val="105"/>
              </a:spcBef>
            </a:pPr>
            <a:r>
              <a:rPr sz="2600" b="1" spc="-5" dirty="0">
                <a:solidFill>
                  <a:srgbClr val="C00000"/>
                </a:solidFill>
                <a:latin typeface="Perpetua"/>
                <a:cs typeface="Perpetua"/>
              </a:rPr>
              <a:t>INS</a:t>
            </a:r>
            <a:r>
              <a:rPr sz="2600" b="1" spc="-15" dirty="0">
                <a:solidFill>
                  <a:srgbClr val="C00000"/>
                </a:solidFill>
                <a:latin typeface="Perpetua"/>
                <a:cs typeface="Perpetua"/>
              </a:rPr>
              <a:t>T</a:t>
            </a:r>
            <a:r>
              <a:rPr sz="2600" b="1" spc="-5" dirty="0">
                <a:solidFill>
                  <a:srgbClr val="C00000"/>
                </a:solidFill>
                <a:latin typeface="Perpetua"/>
                <a:cs typeface="Perpetua"/>
              </a:rPr>
              <a:t>IT</a:t>
            </a:r>
            <a:r>
              <a:rPr sz="2600" b="1" spc="-10" dirty="0">
                <a:solidFill>
                  <a:srgbClr val="C00000"/>
                </a:solidFill>
                <a:latin typeface="Perpetua"/>
                <a:cs typeface="Perpetua"/>
              </a:rPr>
              <a:t>U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TE</a:t>
            </a:r>
            <a:r>
              <a:rPr sz="2600" b="1" spc="-10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Perpetua"/>
                <a:cs typeface="Perpetua"/>
              </a:rPr>
              <a:t>O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F</a:t>
            </a:r>
            <a:r>
              <a:rPr sz="2600" b="1" spc="5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SCIENCE</a:t>
            </a:r>
            <a:r>
              <a:rPr sz="2600" b="1" spc="-140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AND</a:t>
            </a:r>
            <a:r>
              <a:rPr sz="2600" b="1" spc="-310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TECHNOLOG</a:t>
            </a:r>
            <a:r>
              <a:rPr sz="2600" b="1" spc="-285" dirty="0">
                <a:solidFill>
                  <a:srgbClr val="C00000"/>
                </a:solidFill>
                <a:latin typeface="Perpetua"/>
                <a:cs typeface="Perpetua"/>
              </a:rPr>
              <a:t>Y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,</a:t>
            </a:r>
            <a:endParaRPr sz="2600">
              <a:latin typeface="Perpetua"/>
              <a:cs typeface="Perpetua"/>
            </a:endParaRPr>
          </a:p>
          <a:p>
            <a:pPr marL="166370" algn="ctr">
              <a:lnSpc>
                <a:spcPct val="100000"/>
              </a:lnSpc>
              <a:spcBef>
                <a:spcPts val="30"/>
              </a:spcBef>
            </a:pPr>
            <a:r>
              <a:rPr sz="2400" b="1" spc="-10" dirty="0">
                <a:solidFill>
                  <a:srgbClr val="C00000"/>
                </a:solidFill>
                <a:latin typeface="Perpetua"/>
                <a:cs typeface="Perpetua"/>
              </a:rPr>
              <a:t>CHENNAI.</a:t>
            </a:r>
            <a:endParaRPr sz="2400">
              <a:latin typeface="Perpetua"/>
              <a:cs typeface="Perpetua"/>
            </a:endParaRPr>
          </a:p>
          <a:p>
            <a:pPr marL="383540" indent="-370840">
              <a:lnSpc>
                <a:spcPct val="100000"/>
              </a:lnSpc>
              <a:spcBef>
                <a:spcPts val="1420"/>
              </a:spcBef>
              <a:buAutoNum type="arabicPeriod"/>
              <a:tabLst>
                <a:tab pos="383540" algn="l"/>
              </a:tabLst>
            </a:pPr>
            <a:r>
              <a:rPr sz="2800" b="1" spc="-5" dirty="0">
                <a:solidFill>
                  <a:srgbClr val="336600"/>
                </a:solidFill>
                <a:latin typeface="Cambria"/>
                <a:cs typeface="Cambria"/>
              </a:rPr>
              <a:t>11 </a:t>
            </a:r>
            <a:r>
              <a:rPr sz="2800" b="1" spc="-25" dirty="0">
                <a:solidFill>
                  <a:srgbClr val="336600"/>
                </a:solidFill>
                <a:latin typeface="Cambria"/>
                <a:cs typeface="Cambria"/>
              </a:rPr>
              <a:t>Variables</a:t>
            </a:r>
            <a:r>
              <a:rPr sz="2800" b="1" spc="-30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spc="-5" dirty="0">
                <a:solidFill>
                  <a:srgbClr val="336600"/>
                </a:solidFill>
                <a:latin typeface="Cambria"/>
                <a:cs typeface="Cambria"/>
              </a:rPr>
              <a:t>&amp;</a:t>
            </a:r>
            <a:r>
              <a:rPr sz="2800" b="1" spc="-10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spc="-5" dirty="0">
                <a:solidFill>
                  <a:srgbClr val="336600"/>
                </a:solidFill>
                <a:latin typeface="Cambria"/>
                <a:cs typeface="Cambria"/>
              </a:rPr>
              <a:t>Identifiers</a:t>
            </a:r>
            <a:r>
              <a:rPr sz="2800" b="1" spc="10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spc="-15" dirty="0">
                <a:solidFill>
                  <a:srgbClr val="336600"/>
                </a:solidFill>
                <a:latin typeface="Cambria"/>
                <a:cs typeface="Cambria"/>
              </a:rPr>
              <a:t>Contd…</a:t>
            </a:r>
            <a:endParaRPr sz="2800">
              <a:latin typeface="Cambria"/>
              <a:cs typeface="Cambria"/>
            </a:endParaRPr>
          </a:p>
          <a:p>
            <a:pPr marL="1384300" lvl="1" indent="-457834">
              <a:lnSpc>
                <a:spcPct val="100000"/>
              </a:lnSpc>
              <a:spcBef>
                <a:spcPts val="2095"/>
              </a:spcBef>
              <a:buFont typeface="Wingdings"/>
              <a:buChar char=""/>
              <a:tabLst>
                <a:tab pos="1384300" algn="l"/>
                <a:tab pos="1384935" algn="l"/>
              </a:tabLst>
            </a:pPr>
            <a:r>
              <a:rPr sz="2200" spc="-25" dirty="0">
                <a:latin typeface="Cambria"/>
                <a:cs typeface="Cambria"/>
              </a:rPr>
              <a:t>Variable</a:t>
            </a:r>
            <a:r>
              <a:rPr sz="2200" spc="3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name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length</a:t>
            </a:r>
            <a:r>
              <a:rPr sz="2200" spc="3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cannot</a:t>
            </a:r>
            <a:r>
              <a:rPr sz="2200" spc="1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be</a:t>
            </a:r>
            <a:r>
              <a:rPr sz="2200" dirty="0"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more</a:t>
            </a:r>
            <a:r>
              <a:rPr sz="2200" spc="1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than</a:t>
            </a:r>
            <a:r>
              <a:rPr sz="2200" spc="1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31</a:t>
            </a:r>
            <a:r>
              <a:rPr sz="220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characters</a:t>
            </a:r>
            <a:endParaRPr sz="2200">
              <a:latin typeface="Cambria"/>
              <a:cs typeface="Cambria"/>
            </a:endParaRPr>
          </a:p>
          <a:p>
            <a:pPr marL="1384300" marR="5080" lvl="1" indent="-457200">
              <a:lnSpc>
                <a:spcPct val="150000"/>
              </a:lnSpc>
              <a:buFont typeface="Wingdings"/>
              <a:buChar char=""/>
              <a:tabLst>
                <a:tab pos="1384300" algn="l"/>
                <a:tab pos="1384935" algn="l"/>
                <a:tab pos="2955925" algn="l"/>
                <a:tab pos="4436110" algn="l"/>
                <a:tab pos="5513705" algn="l"/>
                <a:tab pos="5969635" algn="l"/>
                <a:tab pos="6442075" algn="l"/>
                <a:tab pos="7268209" algn="l"/>
              </a:tabLst>
            </a:pPr>
            <a:r>
              <a:rPr sz="2200" b="1" spc="-5" dirty="0">
                <a:solidFill>
                  <a:srgbClr val="C00000"/>
                </a:solidFill>
                <a:latin typeface="Cambria"/>
                <a:cs typeface="Cambria"/>
              </a:rPr>
              <a:t>E</a:t>
            </a:r>
            <a:r>
              <a:rPr sz="2200" b="1" spc="-30" dirty="0">
                <a:solidFill>
                  <a:srgbClr val="C00000"/>
                </a:solidFill>
                <a:latin typeface="Cambria"/>
                <a:cs typeface="Cambria"/>
              </a:rPr>
              <a:t>x</a:t>
            </a:r>
            <a:r>
              <a:rPr sz="2200" b="1" spc="-10" dirty="0">
                <a:solidFill>
                  <a:srgbClr val="C00000"/>
                </a:solidFill>
                <a:latin typeface="Cambria"/>
                <a:cs typeface="Cambria"/>
              </a:rPr>
              <a:t>ampl</a:t>
            </a:r>
            <a:r>
              <a:rPr sz="2200" b="1" spc="-15" dirty="0">
                <a:solidFill>
                  <a:srgbClr val="C00000"/>
                </a:solidFill>
                <a:latin typeface="Cambria"/>
                <a:cs typeface="Cambria"/>
              </a:rPr>
              <a:t>e</a:t>
            </a:r>
            <a:r>
              <a:rPr sz="2200" b="1" spc="-5" dirty="0">
                <a:solidFill>
                  <a:srgbClr val="C00000"/>
                </a:solidFill>
                <a:latin typeface="Cambria"/>
                <a:cs typeface="Cambria"/>
              </a:rPr>
              <a:t>s:</a:t>
            </a:r>
            <a:r>
              <a:rPr sz="2200" b="1" dirty="0">
                <a:solidFill>
                  <a:srgbClr val="C00000"/>
                </a:solidFill>
                <a:latin typeface="Cambria"/>
                <a:cs typeface="Cambria"/>
              </a:rPr>
              <a:t>	</a:t>
            </a:r>
            <a:r>
              <a:rPr sz="2200" spc="-140" dirty="0">
                <a:latin typeface="Cambria"/>
                <a:cs typeface="Cambria"/>
              </a:rPr>
              <a:t>A</a:t>
            </a:r>
            <a:r>
              <a:rPr sz="2200" spc="-5" dirty="0">
                <a:latin typeface="Cambria"/>
                <a:cs typeface="Cambria"/>
              </a:rPr>
              <a:t>V</a:t>
            </a:r>
            <a:r>
              <a:rPr sz="2200" spc="-15" dirty="0">
                <a:latin typeface="Cambria"/>
                <a:cs typeface="Cambria"/>
              </a:rPr>
              <a:t>E</a:t>
            </a:r>
            <a:r>
              <a:rPr sz="2200" spc="5" dirty="0">
                <a:latin typeface="Cambria"/>
                <a:cs typeface="Cambria"/>
              </a:rPr>
              <a:t>R</a:t>
            </a:r>
            <a:r>
              <a:rPr sz="2200" spc="-45" dirty="0">
                <a:latin typeface="Cambria"/>
                <a:cs typeface="Cambria"/>
              </a:rPr>
              <a:t>A</a:t>
            </a:r>
            <a:r>
              <a:rPr sz="2200" spc="-5" dirty="0">
                <a:latin typeface="Cambria"/>
                <a:cs typeface="Cambria"/>
              </a:rPr>
              <a:t>GE,</a:t>
            </a:r>
            <a:r>
              <a:rPr sz="2200" dirty="0">
                <a:latin typeface="Cambria"/>
                <a:cs typeface="Cambria"/>
              </a:rPr>
              <a:t>	h</a:t>
            </a:r>
            <a:r>
              <a:rPr sz="2200" spc="-5" dirty="0">
                <a:latin typeface="Cambria"/>
                <a:cs typeface="Cambria"/>
              </a:rPr>
              <a:t>ei</a:t>
            </a:r>
            <a:r>
              <a:rPr sz="2200" spc="-25" dirty="0">
                <a:latin typeface="Cambria"/>
                <a:cs typeface="Cambria"/>
              </a:rPr>
              <a:t>g</a:t>
            </a:r>
            <a:r>
              <a:rPr sz="2200" spc="-5" dirty="0">
                <a:latin typeface="Cambria"/>
                <a:cs typeface="Cambria"/>
              </a:rPr>
              <a:t>h</a:t>
            </a:r>
            <a:r>
              <a:rPr sz="2200" spc="30" dirty="0">
                <a:latin typeface="Cambria"/>
                <a:cs typeface="Cambria"/>
              </a:rPr>
              <a:t>t</a:t>
            </a:r>
            <a:r>
              <a:rPr sz="2200" spc="-5" dirty="0">
                <a:latin typeface="Cambria"/>
                <a:cs typeface="Cambria"/>
              </a:rPr>
              <a:t>,</a:t>
            </a:r>
            <a:r>
              <a:rPr sz="2200" dirty="0">
                <a:latin typeface="Cambria"/>
                <a:cs typeface="Cambria"/>
              </a:rPr>
              <a:t>	</a:t>
            </a:r>
            <a:r>
              <a:rPr sz="2200" spc="-10" dirty="0">
                <a:latin typeface="Cambria"/>
                <a:cs typeface="Cambria"/>
              </a:rPr>
              <a:t>a</a:t>
            </a:r>
            <a:r>
              <a:rPr sz="2200" spc="-5" dirty="0">
                <a:latin typeface="Cambria"/>
                <a:cs typeface="Cambria"/>
              </a:rPr>
              <a:t>,</a:t>
            </a:r>
            <a:r>
              <a:rPr sz="2200" dirty="0">
                <a:latin typeface="Cambria"/>
                <a:cs typeface="Cambria"/>
              </a:rPr>
              <a:t>	</a:t>
            </a:r>
            <a:r>
              <a:rPr sz="2200" spc="-10" dirty="0">
                <a:latin typeface="Cambria"/>
                <a:cs typeface="Cambria"/>
              </a:rPr>
              <a:t>b</a:t>
            </a:r>
            <a:r>
              <a:rPr sz="2200" spc="-5" dirty="0">
                <a:latin typeface="Cambria"/>
                <a:cs typeface="Cambria"/>
              </a:rPr>
              <a:t>,</a:t>
            </a:r>
            <a:r>
              <a:rPr sz="2200" dirty="0">
                <a:latin typeface="Cambria"/>
                <a:cs typeface="Cambria"/>
              </a:rPr>
              <a:t>	</a:t>
            </a:r>
            <a:r>
              <a:rPr sz="2200" spc="-5" dirty="0">
                <a:latin typeface="Cambria"/>
                <a:cs typeface="Cambria"/>
              </a:rPr>
              <a:t>sum,</a:t>
            </a:r>
            <a:r>
              <a:rPr sz="2200" dirty="0">
                <a:latin typeface="Cambria"/>
                <a:cs typeface="Cambria"/>
              </a:rPr>
              <a:t>	</a:t>
            </a:r>
            <a:r>
              <a:rPr sz="2200" spc="-10" dirty="0">
                <a:latin typeface="Cambria"/>
                <a:cs typeface="Cambria"/>
              </a:rPr>
              <a:t>m</a:t>
            </a:r>
            <a:r>
              <a:rPr sz="2200" spc="-15" dirty="0">
                <a:latin typeface="Cambria"/>
                <a:cs typeface="Cambria"/>
              </a:rPr>
              <a:t>ar</a:t>
            </a:r>
            <a:r>
              <a:rPr sz="2200" spc="-10" dirty="0">
                <a:latin typeface="Cambria"/>
                <a:cs typeface="Cambria"/>
              </a:rPr>
              <a:t>k</a:t>
            </a:r>
            <a:r>
              <a:rPr sz="2200" spc="-5" dirty="0">
                <a:latin typeface="Cambria"/>
                <a:cs typeface="Cambria"/>
              </a:rPr>
              <a:t>_</a:t>
            </a:r>
            <a:r>
              <a:rPr sz="2200" spc="-10" dirty="0">
                <a:latin typeface="Cambria"/>
                <a:cs typeface="Cambria"/>
              </a:rPr>
              <a:t>1</a:t>
            </a:r>
            <a:r>
              <a:rPr sz="2200" spc="-5" dirty="0">
                <a:latin typeface="Cambria"/>
                <a:cs typeface="Cambria"/>
              </a:rPr>
              <a:t>,  </a:t>
            </a:r>
            <a:r>
              <a:rPr sz="2200" spc="-15" dirty="0">
                <a:latin typeface="Cambria"/>
                <a:cs typeface="Cambria"/>
              </a:rPr>
              <a:t>gross_pay</a:t>
            </a:r>
            <a:endParaRPr sz="2200">
              <a:latin typeface="Cambria"/>
              <a:cs typeface="Cambria"/>
            </a:endParaRPr>
          </a:p>
          <a:p>
            <a:pPr marL="927100" indent="-457834">
              <a:lnSpc>
                <a:spcPct val="100000"/>
              </a:lnSpc>
              <a:spcBef>
                <a:spcPts val="1325"/>
              </a:spcBef>
              <a:buFont typeface="Wingdings"/>
              <a:buChar char=""/>
              <a:tabLst>
                <a:tab pos="927100" algn="l"/>
                <a:tab pos="927735" algn="l"/>
              </a:tabLst>
            </a:pPr>
            <a:r>
              <a:rPr sz="2200" b="1" spc="-25" dirty="0">
                <a:solidFill>
                  <a:srgbClr val="C00000"/>
                </a:solidFill>
                <a:latin typeface="Cambria"/>
                <a:cs typeface="Cambria"/>
              </a:rPr>
              <a:t>Variable</a:t>
            </a:r>
            <a:r>
              <a:rPr sz="2200" b="1" spc="-3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b="1" spc="-10" dirty="0">
                <a:solidFill>
                  <a:srgbClr val="C00000"/>
                </a:solidFill>
                <a:latin typeface="Cambria"/>
                <a:cs typeface="Cambria"/>
              </a:rPr>
              <a:t>Declaration</a:t>
            </a:r>
            <a:endParaRPr sz="2200">
              <a:latin typeface="Cambria"/>
              <a:cs typeface="Cambria"/>
            </a:endParaRPr>
          </a:p>
          <a:p>
            <a:pPr marL="1384300" lvl="1" indent="-457834">
              <a:lnSpc>
                <a:spcPct val="100000"/>
              </a:lnSpc>
              <a:spcBef>
                <a:spcPts val="1320"/>
              </a:spcBef>
              <a:buFont typeface="Wingdings"/>
              <a:buChar char=""/>
              <a:tabLst>
                <a:tab pos="1384300" algn="l"/>
                <a:tab pos="1384935" algn="l"/>
              </a:tabLst>
            </a:pPr>
            <a:r>
              <a:rPr sz="2200" spc="-5" dirty="0">
                <a:latin typeface="Cambria"/>
                <a:cs typeface="Cambria"/>
              </a:rPr>
              <a:t>A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variable</a:t>
            </a:r>
            <a:r>
              <a:rPr sz="2200" spc="3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must</a:t>
            </a:r>
            <a:r>
              <a:rPr sz="2200" spc="2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be</a:t>
            </a:r>
            <a:r>
              <a:rPr sz="220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declared</a:t>
            </a:r>
            <a:r>
              <a:rPr sz="2200" spc="35" dirty="0">
                <a:latin typeface="Cambria"/>
                <a:cs typeface="Cambria"/>
              </a:rPr>
              <a:t> </a:t>
            </a:r>
            <a:r>
              <a:rPr sz="2200" spc="-20" dirty="0">
                <a:latin typeface="Cambria"/>
                <a:cs typeface="Cambria"/>
              </a:rPr>
              <a:t>before</a:t>
            </a:r>
            <a:r>
              <a:rPr sz="2200" spc="2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it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is</a:t>
            </a:r>
            <a:r>
              <a:rPr sz="2200" spc="1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used</a:t>
            </a:r>
            <a:endParaRPr sz="2200">
              <a:latin typeface="Cambria"/>
              <a:cs typeface="Cambria"/>
            </a:endParaRPr>
          </a:p>
          <a:p>
            <a:pPr marL="1384300" lvl="1" indent="-457834">
              <a:lnSpc>
                <a:spcPct val="100000"/>
              </a:lnSpc>
              <a:spcBef>
                <a:spcPts val="1320"/>
              </a:spcBef>
              <a:buFont typeface="Wingdings"/>
              <a:buChar char=""/>
              <a:tabLst>
                <a:tab pos="1384300" algn="l"/>
                <a:tab pos="1384935" algn="l"/>
              </a:tabLst>
            </a:pPr>
            <a:r>
              <a:rPr sz="2200" spc="-10" dirty="0">
                <a:latin typeface="Cambria"/>
                <a:cs typeface="Cambria"/>
              </a:rPr>
              <a:t>Declaration</a:t>
            </a:r>
            <a:r>
              <a:rPr sz="2200" spc="434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consists</a:t>
            </a:r>
            <a:r>
              <a:rPr sz="2200" spc="434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of</a:t>
            </a:r>
            <a:r>
              <a:rPr sz="2200" spc="44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a</a:t>
            </a:r>
            <a:r>
              <a:rPr sz="2200" spc="409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data</a:t>
            </a:r>
            <a:r>
              <a:rPr sz="2200" spc="425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type</a:t>
            </a:r>
            <a:r>
              <a:rPr sz="2200" spc="434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followed</a:t>
            </a:r>
            <a:r>
              <a:rPr sz="2200" spc="409" dirty="0">
                <a:latin typeface="Cambria"/>
                <a:cs typeface="Cambria"/>
              </a:rPr>
              <a:t> </a:t>
            </a:r>
            <a:r>
              <a:rPr sz="2200" spc="-20" dirty="0">
                <a:latin typeface="Cambria"/>
                <a:cs typeface="Cambria"/>
              </a:rPr>
              <a:t>by</a:t>
            </a:r>
            <a:r>
              <a:rPr sz="2200" spc="42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one</a:t>
            </a:r>
            <a:r>
              <a:rPr sz="2200" spc="41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or</a:t>
            </a:r>
            <a:endParaRPr sz="2200">
              <a:latin typeface="Cambria"/>
              <a:cs typeface="Cambria"/>
            </a:endParaRPr>
          </a:p>
          <a:p>
            <a:pPr marR="240665" algn="ctr">
              <a:lnSpc>
                <a:spcPct val="100000"/>
              </a:lnSpc>
              <a:spcBef>
                <a:spcPts val="1320"/>
              </a:spcBef>
            </a:pPr>
            <a:r>
              <a:rPr sz="2200" spc="-15" dirty="0">
                <a:latin typeface="Cambria"/>
                <a:cs typeface="Cambria"/>
              </a:rPr>
              <a:t>more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variable</a:t>
            </a:r>
            <a:r>
              <a:rPr sz="2200" spc="2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names</a:t>
            </a:r>
            <a:r>
              <a:rPr sz="2200" spc="1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separated</a:t>
            </a:r>
            <a:r>
              <a:rPr sz="2200" spc="35" dirty="0">
                <a:latin typeface="Cambria"/>
                <a:cs typeface="Cambria"/>
              </a:rPr>
              <a:t> </a:t>
            </a:r>
            <a:r>
              <a:rPr sz="2200" spc="-25" dirty="0">
                <a:latin typeface="Cambria"/>
                <a:cs typeface="Cambria"/>
              </a:rPr>
              <a:t>by</a:t>
            </a:r>
            <a:r>
              <a:rPr sz="2200" spc="1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commas.</a:t>
            </a:r>
            <a:endParaRPr sz="22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98194" y="5711138"/>
            <a:ext cx="127698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Wingdings"/>
              <a:buChar char=""/>
              <a:tabLst>
                <a:tab pos="469265" algn="l"/>
                <a:tab pos="469900" algn="l"/>
              </a:tabLst>
            </a:pPr>
            <a:r>
              <a:rPr sz="2200" spc="-55" dirty="0">
                <a:latin typeface="Cambria"/>
                <a:cs typeface="Cambria"/>
              </a:rPr>
              <a:t>S</a:t>
            </a:r>
            <a:r>
              <a:rPr sz="2200" spc="-5" dirty="0">
                <a:latin typeface="Cambria"/>
                <a:cs typeface="Cambria"/>
              </a:rPr>
              <a:t>yntax</a:t>
            </a:r>
            <a:endParaRPr sz="22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99766" y="5858116"/>
            <a:ext cx="3657600" cy="52324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82245">
              <a:lnSpc>
                <a:spcPts val="3329"/>
              </a:lnSpc>
            </a:pPr>
            <a:r>
              <a:rPr sz="2800" b="1" i="1" spc="-10" dirty="0">
                <a:solidFill>
                  <a:srgbClr val="C00000"/>
                </a:solidFill>
                <a:latin typeface="Perpetua"/>
                <a:cs typeface="Perpetua"/>
              </a:rPr>
              <a:t>datatype</a:t>
            </a:r>
            <a:r>
              <a:rPr sz="2800" b="1" i="1" spc="-15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800" b="1" i="1" spc="-20" dirty="0">
                <a:solidFill>
                  <a:srgbClr val="C00000"/>
                </a:solidFill>
                <a:latin typeface="Perpetua"/>
                <a:cs typeface="Perpetua"/>
              </a:rPr>
              <a:t>variablename;</a:t>
            </a:r>
            <a:endParaRPr sz="2800">
              <a:latin typeface="Perpetua"/>
              <a:cs typeface="Perpetua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SRM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5326" y="188607"/>
            <a:ext cx="1040815" cy="106765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83540" y="549605"/>
            <a:ext cx="7786370" cy="50190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03250" algn="ctr">
              <a:lnSpc>
                <a:spcPct val="100000"/>
              </a:lnSpc>
              <a:spcBef>
                <a:spcPts val="105"/>
              </a:spcBef>
            </a:pPr>
            <a:r>
              <a:rPr sz="2600" b="1" spc="-5" dirty="0">
                <a:solidFill>
                  <a:srgbClr val="C00000"/>
                </a:solidFill>
                <a:latin typeface="Perpetua"/>
                <a:cs typeface="Perpetua"/>
              </a:rPr>
              <a:t>INS</a:t>
            </a:r>
            <a:r>
              <a:rPr sz="2600" b="1" spc="-15" dirty="0">
                <a:solidFill>
                  <a:srgbClr val="C00000"/>
                </a:solidFill>
                <a:latin typeface="Perpetua"/>
                <a:cs typeface="Perpetua"/>
              </a:rPr>
              <a:t>T</a:t>
            </a:r>
            <a:r>
              <a:rPr sz="2600" b="1" spc="-5" dirty="0">
                <a:solidFill>
                  <a:srgbClr val="C00000"/>
                </a:solidFill>
                <a:latin typeface="Perpetua"/>
                <a:cs typeface="Perpetua"/>
              </a:rPr>
              <a:t>IT</a:t>
            </a:r>
            <a:r>
              <a:rPr sz="2600" b="1" spc="-10" dirty="0">
                <a:solidFill>
                  <a:srgbClr val="C00000"/>
                </a:solidFill>
                <a:latin typeface="Perpetua"/>
                <a:cs typeface="Perpetua"/>
              </a:rPr>
              <a:t>U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TE</a:t>
            </a:r>
            <a:r>
              <a:rPr sz="2600" b="1" spc="-10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Perpetua"/>
                <a:cs typeface="Perpetua"/>
              </a:rPr>
              <a:t>O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F</a:t>
            </a:r>
            <a:r>
              <a:rPr sz="2600" b="1" spc="5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SCIENCE</a:t>
            </a:r>
            <a:r>
              <a:rPr sz="2600" b="1" spc="-140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AND</a:t>
            </a:r>
            <a:r>
              <a:rPr sz="2600" b="1" spc="-310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TECHNOLOG</a:t>
            </a:r>
            <a:r>
              <a:rPr sz="2600" b="1" spc="-285" dirty="0">
                <a:solidFill>
                  <a:srgbClr val="C00000"/>
                </a:solidFill>
                <a:latin typeface="Perpetua"/>
                <a:cs typeface="Perpetua"/>
              </a:rPr>
              <a:t>Y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,</a:t>
            </a:r>
            <a:endParaRPr sz="2600">
              <a:latin typeface="Perpetua"/>
              <a:cs typeface="Perpetua"/>
            </a:endParaRPr>
          </a:p>
          <a:p>
            <a:pPr marL="604520" algn="ctr">
              <a:lnSpc>
                <a:spcPct val="100000"/>
              </a:lnSpc>
              <a:spcBef>
                <a:spcPts val="30"/>
              </a:spcBef>
            </a:pPr>
            <a:r>
              <a:rPr sz="2400" b="1" spc="-10" dirty="0">
                <a:solidFill>
                  <a:srgbClr val="C00000"/>
                </a:solidFill>
                <a:latin typeface="Perpetua"/>
                <a:cs typeface="Perpetua"/>
              </a:rPr>
              <a:t>CHENNAI.</a:t>
            </a:r>
            <a:endParaRPr sz="2400">
              <a:latin typeface="Perpetua"/>
              <a:cs typeface="Perpetua"/>
            </a:endParaRPr>
          </a:p>
          <a:p>
            <a:pPr marL="383540" indent="-370840">
              <a:lnSpc>
                <a:spcPct val="100000"/>
              </a:lnSpc>
              <a:spcBef>
                <a:spcPts val="1420"/>
              </a:spcBef>
              <a:buAutoNum type="arabicPeriod"/>
              <a:tabLst>
                <a:tab pos="383540" algn="l"/>
              </a:tabLst>
            </a:pPr>
            <a:r>
              <a:rPr sz="2800" b="1" spc="-5" dirty="0">
                <a:solidFill>
                  <a:srgbClr val="336600"/>
                </a:solidFill>
                <a:latin typeface="Cambria"/>
                <a:cs typeface="Cambria"/>
              </a:rPr>
              <a:t>11 </a:t>
            </a:r>
            <a:r>
              <a:rPr sz="2800" b="1" spc="-25" dirty="0">
                <a:solidFill>
                  <a:srgbClr val="336600"/>
                </a:solidFill>
                <a:latin typeface="Cambria"/>
                <a:cs typeface="Cambria"/>
              </a:rPr>
              <a:t>Variables</a:t>
            </a:r>
            <a:r>
              <a:rPr sz="2800" b="1" spc="-30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spc="-5" dirty="0">
                <a:solidFill>
                  <a:srgbClr val="336600"/>
                </a:solidFill>
                <a:latin typeface="Cambria"/>
                <a:cs typeface="Cambria"/>
              </a:rPr>
              <a:t>&amp;</a:t>
            </a:r>
            <a:r>
              <a:rPr sz="2800" b="1" spc="-10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spc="-5" dirty="0">
                <a:solidFill>
                  <a:srgbClr val="336600"/>
                </a:solidFill>
                <a:latin typeface="Cambria"/>
                <a:cs typeface="Cambria"/>
              </a:rPr>
              <a:t>Identifiers</a:t>
            </a:r>
            <a:r>
              <a:rPr sz="2800" b="1" spc="10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spc="-15" dirty="0">
                <a:solidFill>
                  <a:srgbClr val="336600"/>
                </a:solidFill>
                <a:latin typeface="Cambria"/>
                <a:cs typeface="Cambria"/>
              </a:rPr>
              <a:t>Contd…</a:t>
            </a:r>
            <a:endParaRPr sz="2800">
              <a:latin typeface="Cambria"/>
              <a:cs typeface="Cambria"/>
            </a:endParaRPr>
          </a:p>
          <a:p>
            <a:pPr marL="1384300" lvl="1" indent="-457834">
              <a:lnSpc>
                <a:spcPct val="100000"/>
              </a:lnSpc>
              <a:spcBef>
                <a:spcPts val="2095"/>
              </a:spcBef>
              <a:buFont typeface="Wingdings"/>
              <a:buChar char=""/>
              <a:tabLst>
                <a:tab pos="1384300" algn="l"/>
                <a:tab pos="1384935" algn="l"/>
              </a:tabLst>
            </a:pPr>
            <a:r>
              <a:rPr sz="2200" spc="-15" dirty="0">
                <a:latin typeface="Cambria"/>
                <a:cs typeface="Cambria"/>
              </a:rPr>
              <a:t>Examples</a:t>
            </a:r>
            <a:endParaRPr sz="2200">
              <a:latin typeface="Cambria"/>
              <a:cs typeface="Cambria"/>
            </a:endParaRPr>
          </a:p>
          <a:p>
            <a:pPr marL="1841500" marR="4234815">
              <a:lnSpc>
                <a:spcPct val="150000"/>
              </a:lnSpc>
            </a:pPr>
            <a:r>
              <a:rPr sz="2200" i="1" spc="-5" dirty="0">
                <a:solidFill>
                  <a:srgbClr val="336600"/>
                </a:solidFill>
                <a:latin typeface="Cambria"/>
                <a:cs typeface="Cambria"/>
              </a:rPr>
              <a:t>int a, b, c, sum; </a:t>
            </a:r>
            <a:r>
              <a:rPr sz="2200" i="1" spc="-475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200" i="1" spc="-5" dirty="0">
                <a:solidFill>
                  <a:srgbClr val="336600"/>
                </a:solidFill>
                <a:latin typeface="Cambria"/>
                <a:cs typeface="Cambria"/>
              </a:rPr>
              <a:t>float </a:t>
            </a:r>
            <a:r>
              <a:rPr sz="2200" i="1" spc="-10" dirty="0">
                <a:solidFill>
                  <a:srgbClr val="336600"/>
                </a:solidFill>
                <a:latin typeface="Cambria"/>
                <a:cs typeface="Cambria"/>
              </a:rPr>
              <a:t>avg;</a:t>
            </a:r>
            <a:endParaRPr sz="2200">
              <a:latin typeface="Cambria"/>
              <a:cs typeface="Cambria"/>
            </a:endParaRPr>
          </a:p>
          <a:p>
            <a:pPr marL="1841500">
              <a:lnSpc>
                <a:spcPct val="100000"/>
              </a:lnSpc>
              <a:spcBef>
                <a:spcPts val="1325"/>
              </a:spcBef>
            </a:pPr>
            <a:r>
              <a:rPr sz="2200" i="1" spc="-15" dirty="0">
                <a:solidFill>
                  <a:srgbClr val="336600"/>
                </a:solidFill>
                <a:latin typeface="Cambria"/>
                <a:cs typeface="Cambria"/>
              </a:rPr>
              <a:t>char</a:t>
            </a:r>
            <a:r>
              <a:rPr sz="2200" i="1" spc="-30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200" i="1" spc="-10" dirty="0">
                <a:solidFill>
                  <a:srgbClr val="336600"/>
                </a:solidFill>
                <a:latin typeface="Cambria"/>
                <a:cs typeface="Cambria"/>
              </a:rPr>
              <a:t>name;</a:t>
            </a:r>
            <a:endParaRPr sz="2200">
              <a:latin typeface="Cambria"/>
              <a:cs typeface="Cambria"/>
            </a:endParaRPr>
          </a:p>
          <a:p>
            <a:pPr marL="927100" indent="-457834">
              <a:lnSpc>
                <a:spcPct val="100000"/>
              </a:lnSpc>
              <a:spcBef>
                <a:spcPts val="1320"/>
              </a:spcBef>
              <a:buFont typeface="Wingdings"/>
              <a:buChar char=""/>
              <a:tabLst>
                <a:tab pos="927100" algn="l"/>
                <a:tab pos="927735" algn="l"/>
              </a:tabLst>
            </a:pPr>
            <a:r>
              <a:rPr sz="2200" b="1" spc="-25" dirty="0">
                <a:solidFill>
                  <a:srgbClr val="C00000"/>
                </a:solidFill>
                <a:latin typeface="Cambria"/>
                <a:cs typeface="Cambria"/>
              </a:rPr>
              <a:t>Variable</a:t>
            </a:r>
            <a:r>
              <a:rPr sz="2200" b="1" spc="-3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b="1" spc="-5" dirty="0">
                <a:solidFill>
                  <a:srgbClr val="C00000"/>
                </a:solidFill>
                <a:latin typeface="Cambria"/>
                <a:cs typeface="Cambria"/>
              </a:rPr>
              <a:t>Initialization</a:t>
            </a:r>
            <a:endParaRPr sz="2200">
              <a:latin typeface="Cambria"/>
              <a:cs typeface="Cambria"/>
            </a:endParaRPr>
          </a:p>
          <a:p>
            <a:pPr marL="1384300" lvl="1" indent="-457834">
              <a:lnSpc>
                <a:spcPct val="100000"/>
              </a:lnSpc>
              <a:spcBef>
                <a:spcPts val="1320"/>
              </a:spcBef>
              <a:buFont typeface="Wingdings"/>
              <a:buChar char=""/>
              <a:tabLst>
                <a:tab pos="1384300" algn="l"/>
                <a:tab pos="1384935" algn="l"/>
              </a:tabLst>
            </a:pPr>
            <a:r>
              <a:rPr sz="2200" spc="-5" dirty="0">
                <a:latin typeface="Cambria"/>
                <a:cs typeface="Cambria"/>
              </a:rPr>
              <a:t>Assigning</a:t>
            </a:r>
            <a:r>
              <a:rPr sz="2200" spc="1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a</a:t>
            </a:r>
            <a:r>
              <a:rPr sz="2200" spc="-10" dirty="0"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value</a:t>
            </a:r>
            <a:r>
              <a:rPr sz="2200" spc="25" dirty="0"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to</a:t>
            </a:r>
            <a:r>
              <a:rPr sz="2200" spc="-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the</a:t>
            </a:r>
            <a:r>
              <a:rPr sz="2200" spc="1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declared</a:t>
            </a:r>
            <a:r>
              <a:rPr sz="2200" spc="25" dirty="0"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variable</a:t>
            </a:r>
            <a:endParaRPr sz="2200">
              <a:latin typeface="Cambria"/>
              <a:cs typeface="Cambria"/>
            </a:endParaRPr>
          </a:p>
          <a:p>
            <a:pPr marL="1384300" lvl="1" indent="-457834">
              <a:lnSpc>
                <a:spcPct val="100000"/>
              </a:lnSpc>
              <a:spcBef>
                <a:spcPts val="1320"/>
              </a:spcBef>
              <a:buFont typeface="Wingdings"/>
              <a:buChar char=""/>
              <a:tabLst>
                <a:tab pos="1384300" algn="l"/>
                <a:tab pos="1384935" algn="l"/>
              </a:tabLst>
            </a:pPr>
            <a:r>
              <a:rPr sz="2200" spc="-30" dirty="0">
                <a:latin typeface="Cambria"/>
                <a:cs typeface="Cambria"/>
              </a:rPr>
              <a:t>Values</a:t>
            </a:r>
            <a:r>
              <a:rPr sz="2200" spc="4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assigned</a:t>
            </a:r>
            <a:r>
              <a:rPr sz="2200" spc="3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during</a:t>
            </a:r>
            <a:r>
              <a:rPr sz="2200" spc="1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declaration</a:t>
            </a:r>
            <a:r>
              <a:rPr sz="2200" spc="3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/</a:t>
            </a:r>
            <a:r>
              <a:rPr sz="2200" spc="1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after</a:t>
            </a:r>
            <a:r>
              <a:rPr sz="2200" spc="3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declaration</a:t>
            </a:r>
            <a:endParaRPr sz="22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SRM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5326" y="188607"/>
            <a:ext cx="1040815" cy="106765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83540" y="549605"/>
            <a:ext cx="7350759" cy="50190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38860" algn="ctr">
              <a:lnSpc>
                <a:spcPct val="100000"/>
              </a:lnSpc>
              <a:spcBef>
                <a:spcPts val="105"/>
              </a:spcBef>
            </a:pPr>
            <a:r>
              <a:rPr sz="2600" b="1" spc="-5" dirty="0">
                <a:solidFill>
                  <a:srgbClr val="C00000"/>
                </a:solidFill>
                <a:latin typeface="Perpetua"/>
                <a:cs typeface="Perpetua"/>
              </a:rPr>
              <a:t>INS</a:t>
            </a:r>
            <a:r>
              <a:rPr sz="2600" b="1" spc="-15" dirty="0">
                <a:solidFill>
                  <a:srgbClr val="C00000"/>
                </a:solidFill>
                <a:latin typeface="Perpetua"/>
                <a:cs typeface="Perpetua"/>
              </a:rPr>
              <a:t>T</a:t>
            </a:r>
            <a:r>
              <a:rPr sz="2600" b="1" spc="-5" dirty="0">
                <a:solidFill>
                  <a:srgbClr val="C00000"/>
                </a:solidFill>
                <a:latin typeface="Perpetua"/>
                <a:cs typeface="Perpetua"/>
              </a:rPr>
              <a:t>IT</a:t>
            </a:r>
            <a:r>
              <a:rPr sz="2600" b="1" spc="-10" dirty="0">
                <a:solidFill>
                  <a:srgbClr val="C00000"/>
                </a:solidFill>
                <a:latin typeface="Perpetua"/>
                <a:cs typeface="Perpetua"/>
              </a:rPr>
              <a:t>U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TE</a:t>
            </a:r>
            <a:r>
              <a:rPr sz="2600" b="1" spc="-10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Perpetua"/>
                <a:cs typeface="Perpetua"/>
              </a:rPr>
              <a:t>O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F</a:t>
            </a:r>
            <a:r>
              <a:rPr sz="2600" b="1" spc="5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SCIENCE</a:t>
            </a:r>
            <a:r>
              <a:rPr sz="2600" b="1" spc="-140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AND</a:t>
            </a:r>
            <a:r>
              <a:rPr sz="2600" b="1" spc="-310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TECHNOLOG</a:t>
            </a:r>
            <a:r>
              <a:rPr sz="2600" b="1" spc="-285" dirty="0">
                <a:solidFill>
                  <a:srgbClr val="C00000"/>
                </a:solidFill>
                <a:latin typeface="Perpetua"/>
                <a:cs typeface="Perpetua"/>
              </a:rPr>
              <a:t>Y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,</a:t>
            </a:r>
            <a:endParaRPr sz="2600">
              <a:latin typeface="Perpetua"/>
              <a:cs typeface="Perpetua"/>
            </a:endParaRPr>
          </a:p>
          <a:p>
            <a:pPr marL="1039494" algn="ctr">
              <a:lnSpc>
                <a:spcPct val="100000"/>
              </a:lnSpc>
              <a:spcBef>
                <a:spcPts val="30"/>
              </a:spcBef>
            </a:pPr>
            <a:r>
              <a:rPr sz="2400" b="1" spc="-10" dirty="0">
                <a:solidFill>
                  <a:srgbClr val="C00000"/>
                </a:solidFill>
                <a:latin typeface="Perpetua"/>
                <a:cs typeface="Perpetua"/>
              </a:rPr>
              <a:t>CHENNAI.</a:t>
            </a:r>
            <a:endParaRPr sz="2400">
              <a:latin typeface="Perpetua"/>
              <a:cs typeface="Perpetua"/>
            </a:endParaRPr>
          </a:p>
          <a:p>
            <a:pPr marL="383540" indent="-370840">
              <a:lnSpc>
                <a:spcPct val="100000"/>
              </a:lnSpc>
              <a:spcBef>
                <a:spcPts val="1420"/>
              </a:spcBef>
              <a:buAutoNum type="arabicPeriod"/>
              <a:tabLst>
                <a:tab pos="383540" algn="l"/>
              </a:tabLst>
            </a:pPr>
            <a:r>
              <a:rPr sz="2800" b="1" spc="-5" dirty="0">
                <a:solidFill>
                  <a:srgbClr val="336600"/>
                </a:solidFill>
                <a:latin typeface="Cambria"/>
                <a:cs typeface="Cambria"/>
              </a:rPr>
              <a:t>11 </a:t>
            </a:r>
            <a:r>
              <a:rPr sz="2800" b="1" spc="-25" dirty="0">
                <a:solidFill>
                  <a:srgbClr val="336600"/>
                </a:solidFill>
                <a:latin typeface="Cambria"/>
                <a:cs typeface="Cambria"/>
              </a:rPr>
              <a:t>Variables</a:t>
            </a:r>
            <a:r>
              <a:rPr sz="2800" b="1" spc="-30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spc="-5" dirty="0">
                <a:solidFill>
                  <a:srgbClr val="336600"/>
                </a:solidFill>
                <a:latin typeface="Cambria"/>
                <a:cs typeface="Cambria"/>
              </a:rPr>
              <a:t>&amp;</a:t>
            </a:r>
            <a:r>
              <a:rPr sz="2800" b="1" spc="-10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spc="-5" dirty="0">
                <a:solidFill>
                  <a:srgbClr val="336600"/>
                </a:solidFill>
                <a:latin typeface="Cambria"/>
                <a:cs typeface="Cambria"/>
              </a:rPr>
              <a:t>Identifiers</a:t>
            </a:r>
            <a:r>
              <a:rPr sz="2800" b="1" spc="10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spc="-15" dirty="0">
                <a:solidFill>
                  <a:srgbClr val="336600"/>
                </a:solidFill>
                <a:latin typeface="Cambria"/>
                <a:cs typeface="Cambria"/>
              </a:rPr>
              <a:t>Contd…</a:t>
            </a:r>
            <a:endParaRPr sz="2800">
              <a:latin typeface="Cambria"/>
              <a:cs typeface="Cambria"/>
            </a:endParaRPr>
          </a:p>
          <a:p>
            <a:pPr marL="1384300" lvl="1" indent="-457834">
              <a:lnSpc>
                <a:spcPct val="100000"/>
              </a:lnSpc>
              <a:spcBef>
                <a:spcPts val="2095"/>
              </a:spcBef>
              <a:buFont typeface="Wingdings"/>
              <a:buChar char=""/>
              <a:tabLst>
                <a:tab pos="1384300" algn="l"/>
                <a:tab pos="1384935" algn="l"/>
              </a:tabLst>
            </a:pPr>
            <a:r>
              <a:rPr sz="2200" spc="-15" dirty="0">
                <a:latin typeface="Cambria"/>
                <a:cs typeface="Cambria"/>
              </a:rPr>
              <a:t>Examples</a:t>
            </a:r>
            <a:endParaRPr sz="2200">
              <a:latin typeface="Cambria"/>
              <a:cs typeface="Cambria"/>
            </a:endParaRPr>
          </a:p>
          <a:p>
            <a:pPr marL="1899285" lvl="2" indent="-515620">
              <a:lnSpc>
                <a:spcPct val="100000"/>
              </a:lnSpc>
              <a:spcBef>
                <a:spcPts val="1320"/>
              </a:spcBef>
              <a:buAutoNum type="romanLcPeriod"/>
              <a:tabLst>
                <a:tab pos="1899285" algn="l"/>
                <a:tab pos="1899920" algn="l"/>
              </a:tabLst>
            </a:pPr>
            <a:r>
              <a:rPr sz="2200" i="1" spc="-5" dirty="0">
                <a:solidFill>
                  <a:srgbClr val="336600"/>
                </a:solidFill>
                <a:latin typeface="Cambria"/>
                <a:cs typeface="Cambria"/>
              </a:rPr>
              <a:t>int</a:t>
            </a:r>
            <a:r>
              <a:rPr sz="2200" i="1" spc="-10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200" i="1" spc="-5" dirty="0">
                <a:solidFill>
                  <a:srgbClr val="336600"/>
                </a:solidFill>
                <a:latin typeface="Cambria"/>
                <a:cs typeface="Cambria"/>
              </a:rPr>
              <a:t>a,</a:t>
            </a:r>
            <a:r>
              <a:rPr sz="2200" i="1" spc="-10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200" i="1" spc="-5" dirty="0">
                <a:solidFill>
                  <a:srgbClr val="336600"/>
                </a:solidFill>
                <a:latin typeface="Cambria"/>
                <a:cs typeface="Cambria"/>
              </a:rPr>
              <a:t>b,</a:t>
            </a:r>
            <a:r>
              <a:rPr sz="2200" i="1" spc="-10" dirty="0">
                <a:solidFill>
                  <a:srgbClr val="336600"/>
                </a:solidFill>
                <a:latin typeface="Cambria"/>
                <a:cs typeface="Cambria"/>
              </a:rPr>
              <a:t> c;</a:t>
            </a:r>
            <a:endParaRPr sz="2200">
              <a:latin typeface="Cambria"/>
              <a:cs typeface="Cambria"/>
            </a:endParaRPr>
          </a:p>
          <a:p>
            <a:pPr marL="1899285">
              <a:lnSpc>
                <a:spcPct val="100000"/>
              </a:lnSpc>
              <a:spcBef>
                <a:spcPts val="1320"/>
              </a:spcBef>
            </a:pPr>
            <a:r>
              <a:rPr sz="2200" i="1" spc="-5" dirty="0">
                <a:solidFill>
                  <a:srgbClr val="336600"/>
                </a:solidFill>
                <a:latin typeface="Cambria"/>
                <a:cs typeface="Cambria"/>
              </a:rPr>
              <a:t>a=10,</a:t>
            </a:r>
            <a:r>
              <a:rPr sz="2200" i="1" spc="-10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200" i="1" spc="-5" dirty="0">
                <a:solidFill>
                  <a:srgbClr val="336600"/>
                </a:solidFill>
                <a:latin typeface="Cambria"/>
                <a:cs typeface="Cambria"/>
              </a:rPr>
              <a:t>b=20,</a:t>
            </a:r>
            <a:r>
              <a:rPr sz="2200" i="1" spc="-20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200" i="1" spc="-5" dirty="0">
                <a:solidFill>
                  <a:srgbClr val="336600"/>
                </a:solidFill>
                <a:latin typeface="Cambria"/>
                <a:cs typeface="Cambria"/>
              </a:rPr>
              <a:t>c=30;</a:t>
            </a:r>
            <a:endParaRPr sz="2200">
              <a:latin typeface="Cambria"/>
              <a:cs typeface="Cambria"/>
            </a:endParaRPr>
          </a:p>
          <a:p>
            <a:pPr marL="1384300">
              <a:lnSpc>
                <a:spcPct val="100000"/>
              </a:lnSpc>
              <a:spcBef>
                <a:spcPts val="1325"/>
              </a:spcBef>
              <a:tabLst>
                <a:tab pos="1899285" algn="l"/>
              </a:tabLst>
            </a:pPr>
            <a:r>
              <a:rPr sz="2200" i="1" spc="-5" dirty="0">
                <a:solidFill>
                  <a:srgbClr val="336600"/>
                </a:solidFill>
                <a:latin typeface="Cambria"/>
                <a:cs typeface="Cambria"/>
              </a:rPr>
              <a:t>ii.	int a=10</a:t>
            </a:r>
            <a:r>
              <a:rPr sz="2200" i="1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200" i="1" spc="-5" dirty="0">
                <a:solidFill>
                  <a:srgbClr val="336600"/>
                </a:solidFill>
                <a:latin typeface="Cambria"/>
                <a:cs typeface="Cambria"/>
              </a:rPr>
              <a:t>,b=10,</a:t>
            </a:r>
            <a:r>
              <a:rPr sz="2200" i="1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200" i="1" spc="-10" dirty="0">
                <a:solidFill>
                  <a:srgbClr val="336600"/>
                </a:solidFill>
                <a:latin typeface="Cambria"/>
                <a:cs typeface="Cambria"/>
              </a:rPr>
              <a:t>c=10;</a:t>
            </a:r>
            <a:endParaRPr sz="2200">
              <a:latin typeface="Cambria"/>
              <a:cs typeface="Cambria"/>
            </a:endParaRPr>
          </a:p>
          <a:p>
            <a:pPr marL="456565" marR="4095750" indent="-456565" algn="r">
              <a:lnSpc>
                <a:spcPct val="100000"/>
              </a:lnSpc>
              <a:spcBef>
                <a:spcPts val="1320"/>
              </a:spcBef>
              <a:buFont typeface="Wingdings"/>
              <a:buChar char=""/>
              <a:tabLst>
                <a:tab pos="456565" algn="l"/>
                <a:tab pos="457200" algn="l"/>
              </a:tabLst>
            </a:pPr>
            <a:r>
              <a:rPr sz="2200" b="1" spc="-10" dirty="0">
                <a:solidFill>
                  <a:srgbClr val="C00000"/>
                </a:solidFill>
                <a:latin typeface="Cambria"/>
                <a:cs typeface="Cambria"/>
              </a:rPr>
              <a:t>Scope</a:t>
            </a:r>
            <a:r>
              <a:rPr sz="2200" b="1" spc="-2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b="1" spc="-5" dirty="0">
                <a:solidFill>
                  <a:srgbClr val="C00000"/>
                </a:solidFill>
                <a:latin typeface="Cambria"/>
                <a:cs typeface="Cambria"/>
              </a:rPr>
              <a:t>of</a:t>
            </a:r>
            <a:r>
              <a:rPr sz="2200" b="1" spc="-1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b="1" spc="-25" dirty="0">
                <a:solidFill>
                  <a:srgbClr val="C00000"/>
                </a:solidFill>
                <a:latin typeface="Cambria"/>
                <a:cs typeface="Cambria"/>
              </a:rPr>
              <a:t>Variables</a:t>
            </a:r>
            <a:endParaRPr sz="2200">
              <a:latin typeface="Cambria"/>
              <a:cs typeface="Cambria"/>
            </a:endParaRPr>
          </a:p>
          <a:p>
            <a:pPr marL="456565" marR="4163060" lvl="1" indent="-456565" algn="r">
              <a:lnSpc>
                <a:spcPct val="100000"/>
              </a:lnSpc>
              <a:spcBef>
                <a:spcPts val="1320"/>
              </a:spcBef>
              <a:buFont typeface="Wingdings"/>
              <a:buChar char=""/>
              <a:tabLst>
                <a:tab pos="456565" algn="l"/>
                <a:tab pos="457200" algn="l"/>
              </a:tabLst>
            </a:pPr>
            <a:r>
              <a:rPr sz="2200" spc="-5" dirty="0">
                <a:latin typeface="Cambria"/>
                <a:cs typeface="Cambria"/>
              </a:rPr>
              <a:t>Local</a:t>
            </a:r>
            <a:r>
              <a:rPr sz="2200" spc="-10" dirty="0">
                <a:latin typeface="Cambria"/>
                <a:cs typeface="Cambria"/>
              </a:rPr>
              <a:t> </a:t>
            </a:r>
            <a:r>
              <a:rPr sz="2200" spc="-25" dirty="0">
                <a:latin typeface="Cambria"/>
                <a:cs typeface="Cambria"/>
              </a:rPr>
              <a:t>Variables</a:t>
            </a:r>
            <a:endParaRPr sz="2200">
              <a:latin typeface="Cambria"/>
              <a:cs typeface="Cambria"/>
            </a:endParaRPr>
          </a:p>
          <a:p>
            <a:pPr marL="456565" marR="4034790" lvl="1" indent="-456565" algn="r">
              <a:lnSpc>
                <a:spcPct val="100000"/>
              </a:lnSpc>
              <a:spcBef>
                <a:spcPts val="1320"/>
              </a:spcBef>
              <a:buFont typeface="Wingdings"/>
              <a:buChar char=""/>
              <a:tabLst>
                <a:tab pos="456565" algn="l"/>
                <a:tab pos="457200" algn="l"/>
              </a:tabLst>
            </a:pPr>
            <a:r>
              <a:rPr sz="2200" spc="-5" dirty="0">
                <a:latin typeface="Cambria"/>
                <a:cs typeface="Cambria"/>
              </a:rPr>
              <a:t>Global</a:t>
            </a:r>
            <a:r>
              <a:rPr sz="2200" spc="15" dirty="0">
                <a:latin typeface="Cambria"/>
                <a:cs typeface="Cambria"/>
              </a:rPr>
              <a:t> </a:t>
            </a:r>
            <a:r>
              <a:rPr sz="2200" spc="-25" dirty="0">
                <a:latin typeface="Cambria"/>
                <a:cs typeface="Cambria"/>
              </a:rPr>
              <a:t>Variables</a:t>
            </a:r>
            <a:endParaRPr sz="22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5"/>
            <a:ext cx="9143992" cy="6857961"/>
          </a:xfrm>
          <a:prstGeom prst="rect">
            <a:avLst/>
          </a:prstGeom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SRM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5326" y="188607"/>
            <a:ext cx="1040815" cy="106765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83540" y="549605"/>
            <a:ext cx="8223250" cy="59563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6370" algn="ctr">
              <a:lnSpc>
                <a:spcPct val="100000"/>
              </a:lnSpc>
              <a:spcBef>
                <a:spcPts val="105"/>
              </a:spcBef>
            </a:pPr>
            <a:r>
              <a:rPr sz="2600" b="1" spc="-5" dirty="0">
                <a:solidFill>
                  <a:srgbClr val="C00000"/>
                </a:solidFill>
                <a:latin typeface="Perpetua"/>
                <a:cs typeface="Perpetua"/>
              </a:rPr>
              <a:t>INS</a:t>
            </a:r>
            <a:r>
              <a:rPr sz="2600" b="1" spc="-15" dirty="0">
                <a:solidFill>
                  <a:srgbClr val="C00000"/>
                </a:solidFill>
                <a:latin typeface="Perpetua"/>
                <a:cs typeface="Perpetua"/>
              </a:rPr>
              <a:t>T</a:t>
            </a:r>
            <a:r>
              <a:rPr sz="2600" b="1" spc="-5" dirty="0">
                <a:solidFill>
                  <a:srgbClr val="C00000"/>
                </a:solidFill>
                <a:latin typeface="Perpetua"/>
                <a:cs typeface="Perpetua"/>
              </a:rPr>
              <a:t>IT</a:t>
            </a:r>
            <a:r>
              <a:rPr sz="2600" b="1" spc="-10" dirty="0">
                <a:solidFill>
                  <a:srgbClr val="C00000"/>
                </a:solidFill>
                <a:latin typeface="Perpetua"/>
                <a:cs typeface="Perpetua"/>
              </a:rPr>
              <a:t>U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TE</a:t>
            </a:r>
            <a:r>
              <a:rPr sz="2600" b="1" spc="-10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Perpetua"/>
                <a:cs typeface="Perpetua"/>
              </a:rPr>
              <a:t>O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F</a:t>
            </a:r>
            <a:r>
              <a:rPr sz="2600" b="1" spc="5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SCIENCE</a:t>
            </a:r>
            <a:r>
              <a:rPr sz="2600" b="1" spc="-140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AND</a:t>
            </a:r>
            <a:r>
              <a:rPr sz="2600" b="1" spc="-310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TECHNOLOG</a:t>
            </a:r>
            <a:r>
              <a:rPr sz="2600" b="1" spc="-285" dirty="0">
                <a:solidFill>
                  <a:srgbClr val="C00000"/>
                </a:solidFill>
                <a:latin typeface="Perpetua"/>
                <a:cs typeface="Perpetua"/>
              </a:rPr>
              <a:t>Y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,</a:t>
            </a:r>
            <a:endParaRPr sz="2600">
              <a:latin typeface="Perpetua"/>
              <a:cs typeface="Perpetua"/>
            </a:endParaRPr>
          </a:p>
          <a:p>
            <a:pPr marL="167640" algn="ctr">
              <a:lnSpc>
                <a:spcPct val="100000"/>
              </a:lnSpc>
              <a:spcBef>
                <a:spcPts val="30"/>
              </a:spcBef>
            </a:pPr>
            <a:r>
              <a:rPr sz="2400" b="1" spc="-10" dirty="0">
                <a:solidFill>
                  <a:srgbClr val="C00000"/>
                </a:solidFill>
                <a:latin typeface="Perpetua"/>
                <a:cs typeface="Perpetua"/>
              </a:rPr>
              <a:t>CHENNAI.</a:t>
            </a:r>
            <a:endParaRPr sz="2400">
              <a:latin typeface="Perpetua"/>
              <a:cs typeface="Perpetua"/>
            </a:endParaRPr>
          </a:p>
          <a:p>
            <a:pPr marL="12700" algn="just">
              <a:lnSpc>
                <a:spcPct val="100000"/>
              </a:lnSpc>
              <a:spcBef>
                <a:spcPts val="1420"/>
              </a:spcBef>
            </a:pPr>
            <a:r>
              <a:rPr sz="2800" b="1" spc="-5" dirty="0">
                <a:solidFill>
                  <a:srgbClr val="336600"/>
                </a:solidFill>
                <a:latin typeface="Cambria"/>
                <a:cs typeface="Cambria"/>
              </a:rPr>
              <a:t>1.</a:t>
            </a:r>
            <a:r>
              <a:rPr sz="2800" b="1" spc="-15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spc="-5" dirty="0">
                <a:solidFill>
                  <a:srgbClr val="336600"/>
                </a:solidFill>
                <a:latin typeface="Cambria"/>
                <a:cs typeface="Cambria"/>
              </a:rPr>
              <a:t>12</a:t>
            </a:r>
            <a:r>
              <a:rPr sz="2800" b="1" spc="-10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spc="-5" dirty="0">
                <a:solidFill>
                  <a:srgbClr val="336600"/>
                </a:solidFill>
                <a:latin typeface="Cambria"/>
                <a:cs typeface="Cambria"/>
              </a:rPr>
              <a:t>Scope</a:t>
            </a:r>
            <a:r>
              <a:rPr sz="2800" b="1" spc="-15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spc="-5" dirty="0">
                <a:solidFill>
                  <a:srgbClr val="336600"/>
                </a:solidFill>
                <a:latin typeface="Cambria"/>
                <a:cs typeface="Cambria"/>
              </a:rPr>
              <a:t>of</a:t>
            </a:r>
            <a:r>
              <a:rPr sz="2800" b="1" spc="-10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spc="-25" dirty="0">
                <a:solidFill>
                  <a:srgbClr val="336600"/>
                </a:solidFill>
                <a:latin typeface="Cambria"/>
                <a:cs typeface="Cambria"/>
              </a:rPr>
              <a:t>Variables</a:t>
            </a:r>
            <a:endParaRPr sz="2800">
              <a:latin typeface="Cambria"/>
              <a:cs typeface="Cambria"/>
            </a:endParaRPr>
          </a:p>
          <a:p>
            <a:pPr marL="469900" indent="-457834" algn="just">
              <a:lnSpc>
                <a:spcPct val="100000"/>
              </a:lnSpc>
              <a:spcBef>
                <a:spcPts val="1555"/>
              </a:spcBef>
              <a:buFont typeface="Wingdings"/>
              <a:buChar char=""/>
              <a:tabLst>
                <a:tab pos="470534" algn="l"/>
              </a:tabLst>
            </a:pPr>
            <a:r>
              <a:rPr sz="2200" b="1" i="1" spc="-10" dirty="0">
                <a:solidFill>
                  <a:srgbClr val="C00000"/>
                </a:solidFill>
                <a:latin typeface="Cambria"/>
                <a:cs typeface="Cambria"/>
              </a:rPr>
              <a:t>Definition</a:t>
            </a:r>
            <a:endParaRPr sz="2200">
              <a:latin typeface="Cambria"/>
              <a:cs typeface="Cambria"/>
            </a:endParaRPr>
          </a:p>
          <a:p>
            <a:pPr marL="927100" marR="5080" lvl="1" indent="-457200" algn="just">
              <a:lnSpc>
                <a:spcPct val="150000"/>
              </a:lnSpc>
              <a:buFont typeface="Wingdings"/>
              <a:buChar char=""/>
              <a:tabLst>
                <a:tab pos="927735" algn="l"/>
              </a:tabLst>
            </a:pPr>
            <a:r>
              <a:rPr sz="2200" spc="-5" dirty="0">
                <a:latin typeface="Cambria"/>
                <a:cs typeface="Cambria"/>
              </a:rPr>
              <a:t>A</a:t>
            </a:r>
            <a:r>
              <a:rPr sz="2200" dirty="0">
                <a:latin typeface="Cambria"/>
                <a:cs typeface="Cambria"/>
              </a:rPr>
              <a:t> scope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in</a:t>
            </a:r>
            <a:r>
              <a:rPr sz="2200" dirty="0">
                <a:latin typeface="Cambria"/>
                <a:cs typeface="Cambria"/>
              </a:rPr>
              <a:t> </a:t>
            </a:r>
            <a:r>
              <a:rPr sz="2200" spc="-20" dirty="0">
                <a:latin typeface="Cambria"/>
                <a:cs typeface="Cambria"/>
              </a:rPr>
              <a:t>any</a:t>
            </a:r>
            <a:r>
              <a:rPr sz="2200" spc="-15" dirty="0">
                <a:latin typeface="Cambria"/>
                <a:cs typeface="Cambria"/>
              </a:rPr>
              <a:t> programming</a:t>
            </a:r>
            <a:r>
              <a:rPr sz="2200" spc="-1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is</a:t>
            </a:r>
            <a:r>
              <a:rPr sz="220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a</a:t>
            </a:r>
            <a:r>
              <a:rPr sz="220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region</a:t>
            </a:r>
            <a:r>
              <a:rPr sz="2200" spc="-5" dirty="0">
                <a:latin typeface="Cambria"/>
                <a:cs typeface="Cambria"/>
              </a:rPr>
              <a:t> of</a:t>
            </a:r>
            <a:r>
              <a:rPr sz="2200" dirty="0">
                <a:latin typeface="Cambria"/>
                <a:cs typeface="Cambria"/>
              </a:rPr>
              <a:t> the</a:t>
            </a:r>
            <a:r>
              <a:rPr sz="2200" spc="480" dirty="0"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program </a:t>
            </a:r>
            <a:r>
              <a:rPr sz="2200" spc="-10" dirty="0">
                <a:latin typeface="Cambria"/>
                <a:cs typeface="Cambria"/>
              </a:rPr>
              <a:t> </a:t>
            </a:r>
            <a:r>
              <a:rPr sz="2200" spc="-20" dirty="0">
                <a:latin typeface="Cambria"/>
                <a:cs typeface="Cambria"/>
              </a:rPr>
              <a:t>where </a:t>
            </a:r>
            <a:r>
              <a:rPr sz="2200" spc="-5" dirty="0">
                <a:latin typeface="Cambria"/>
                <a:cs typeface="Cambria"/>
              </a:rPr>
              <a:t>a defined </a:t>
            </a:r>
            <a:r>
              <a:rPr sz="2200" spc="-10" dirty="0">
                <a:latin typeface="Cambria"/>
                <a:cs typeface="Cambria"/>
              </a:rPr>
              <a:t>variable </a:t>
            </a:r>
            <a:r>
              <a:rPr sz="2200" spc="-5" dirty="0">
                <a:latin typeface="Cambria"/>
                <a:cs typeface="Cambria"/>
              </a:rPr>
              <a:t>can </a:t>
            </a:r>
            <a:r>
              <a:rPr sz="2200" spc="-25" dirty="0">
                <a:latin typeface="Cambria"/>
                <a:cs typeface="Cambria"/>
              </a:rPr>
              <a:t>have </a:t>
            </a:r>
            <a:r>
              <a:rPr sz="2200" spc="-5" dirty="0">
                <a:latin typeface="Cambria"/>
                <a:cs typeface="Cambria"/>
              </a:rPr>
              <a:t>its </a:t>
            </a:r>
            <a:r>
              <a:rPr sz="2200" spc="-10" dirty="0">
                <a:latin typeface="Cambria"/>
                <a:cs typeface="Cambria"/>
              </a:rPr>
              <a:t>existence </a:t>
            </a:r>
            <a:r>
              <a:rPr sz="2200" spc="-5" dirty="0">
                <a:latin typeface="Cambria"/>
                <a:cs typeface="Cambria"/>
              </a:rPr>
              <a:t>and </a:t>
            </a:r>
            <a:r>
              <a:rPr sz="2200" spc="-15" dirty="0">
                <a:latin typeface="Cambria"/>
                <a:cs typeface="Cambria"/>
              </a:rPr>
              <a:t>beyond </a:t>
            </a:r>
            <a:r>
              <a:rPr sz="2200" spc="-1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that</a:t>
            </a:r>
            <a:r>
              <a:rPr sz="2200" spc="10" dirty="0"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variable</a:t>
            </a:r>
            <a:r>
              <a:rPr sz="2200" spc="3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it</a:t>
            </a:r>
            <a:r>
              <a:rPr sz="2200" spc="1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cannot</a:t>
            </a:r>
            <a:r>
              <a:rPr sz="2200" spc="1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be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accessed</a:t>
            </a:r>
            <a:endParaRPr sz="2200">
              <a:latin typeface="Cambria"/>
              <a:cs typeface="Cambria"/>
            </a:endParaRPr>
          </a:p>
          <a:p>
            <a:pPr marL="469900" marR="5080" indent="-457834" algn="just">
              <a:lnSpc>
                <a:spcPct val="150000"/>
              </a:lnSpc>
              <a:buFont typeface="Wingdings"/>
              <a:buChar char=""/>
              <a:tabLst>
                <a:tab pos="470534" algn="l"/>
              </a:tabLst>
            </a:pPr>
            <a:r>
              <a:rPr sz="2200" b="1" spc="-25" dirty="0">
                <a:latin typeface="Cambria"/>
                <a:cs typeface="Cambria"/>
              </a:rPr>
              <a:t>Variable</a:t>
            </a:r>
            <a:r>
              <a:rPr sz="2200" b="1" spc="-20" dirty="0">
                <a:latin typeface="Cambria"/>
                <a:cs typeface="Cambria"/>
              </a:rPr>
              <a:t> </a:t>
            </a:r>
            <a:r>
              <a:rPr sz="2200" b="1" spc="-5" dirty="0">
                <a:latin typeface="Cambria"/>
                <a:cs typeface="Cambria"/>
              </a:rPr>
              <a:t>Scope</a:t>
            </a:r>
            <a:r>
              <a:rPr sz="2200" b="1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is</a:t>
            </a:r>
            <a:r>
              <a:rPr sz="220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a</a:t>
            </a:r>
            <a:r>
              <a:rPr sz="220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region</a:t>
            </a:r>
            <a:r>
              <a:rPr sz="2200" spc="-5" dirty="0">
                <a:latin typeface="Cambria"/>
                <a:cs typeface="Cambria"/>
              </a:rPr>
              <a:t> in</a:t>
            </a:r>
            <a:r>
              <a:rPr sz="220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a</a:t>
            </a:r>
            <a:r>
              <a:rPr sz="2200" dirty="0"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program</a:t>
            </a:r>
            <a:r>
              <a:rPr sz="2200" spc="-10" dirty="0"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where</a:t>
            </a:r>
            <a:r>
              <a:rPr sz="2200" spc="-1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a</a:t>
            </a:r>
            <a:r>
              <a:rPr sz="220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variable</a:t>
            </a:r>
            <a:r>
              <a:rPr sz="2200" spc="-5" dirty="0">
                <a:latin typeface="Cambria"/>
                <a:cs typeface="Cambria"/>
              </a:rPr>
              <a:t> is </a:t>
            </a:r>
            <a:r>
              <a:rPr sz="2200" spc="-47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declared</a:t>
            </a:r>
            <a:r>
              <a:rPr sz="2200" spc="2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and</a:t>
            </a:r>
            <a:r>
              <a:rPr sz="2200" spc="2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used</a:t>
            </a:r>
            <a:endParaRPr sz="2200">
              <a:latin typeface="Cambria"/>
              <a:cs typeface="Cambria"/>
            </a:endParaRPr>
          </a:p>
          <a:p>
            <a:pPr marL="469900" indent="-457834" algn="just">
              <a:lnSpc>
                <a:spcPct val="100000"/>
              </a:lnSpc>
              <a:spcBef>
                <a:spcPts val="1325"/>
              </a:spcBef>
              <a:buFont typeface="Wingdings"/>
              <a:buChar char=""/>
              <a:tabLst>
                <a:tab pos="470534" algn="l"/>
              </a:tabLst>
            </a:pPr>
            <a:r>
              <a:rPr sz="2200" spc="-5" dirty="0">
                <a:latin typeface="Cambria"/>
                <a:cs typeface="Cambria"/>
              </a:rPr>
              <a:t>The</a:t>
            </a:r>
            <a:r>
              <a:rPr sz="2200" spc="160" dirty="0">
                <a:latin typeface="Cambria"/>
                <a:cs typeface="Cambria"/>
              </a:rPr>
              <a:t> </a:t>
            </a:r>
            <a:r>
              <a:rPr sz="2200" b="1" i="1" spc="-5" dirty="0">
                <a:latin typeface="Cambria"/>
                <a:cs typeface="Cambria"/>
              </a:rPr>
              <a:t>scope</a:t>
            </a:r>
            <a:r>
              <a:rPr sz="2200" b="1" i="1" spc="17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of</a:t>
            </a:r>
            <a:r>
              <a:rPr sz="2200" spc="17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a</a:t>
            </a:r>
            <a:r>
              <a:rPr sz="2200" spc="18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variable</a:t>
            </a:r>
            <a:r>
              <a:rPr sz="2200" spc="17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is</a:t>
            </a:r>
            <a:r>
              <a:rPr sz="2200" spc="17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the</a:t>
            </a:r>
            <a:r>
              <a:rPr sz="2200" spc="17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range</a:t>
            </a:r>
            <a:r>
              <a:rPr sz="2200" spc="17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of</a:t>
            </a:r>
            <a:r>
              <a:rPr sz="2200" spc="170" dirty="0"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program</a:t>
            </a:r>
            <a:r>
              <a:rPr sz="2200" spc="18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statements</a:t>
            </a:r>
            <a:r>
              <a:rPr sz="2200" spc="18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that</a:t>
            </a:r>
            <a:endParaRPr sz="2200">
              <a:latin typeface="Cambria"/>
              <a:cs typeface="Cambria"/>
            </a:endParaRPr>
          </a:p>
          <a:p>
            <a:pPr marL="469900">
              <a:lnSpc>
                <a:spcPct val="100000"/>
              </a:lnSpc>
              <a:spcBef>
                <a:spcPts val="1320"/>
              </a:spcBef>
            </a:pPr>
            <a:r>
              <a:rPr sz="2200" spc="-5" dirty="0">
                <a:latin typeface="Cambria"/>
                <a:cs typeface="Cambria"/>
              </a:rPr>
              <a:t>can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access</a:t>
            </a:r>
            <a:r>
              <a:rPr sz="2200" spc="2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that</a:t>
            </a:r>
            <a:r>
              <a:rPr sz="2200" spc="10" dirty="0"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variable</a:t>
            </a:r>
            <a:endParaRPr sz="2200">
              <a:latin typeface="Cambria"/>
              <a:cs typeface="Cambria"/>
            </a:endParaRPr>
          </a:p>
          <a:p>
            <a:pPr marL="469900" indent="-457834" algn="just">
              <a:lnSpc>
                <a:spcPct val="100000"/>
              </a:lnSpc>
              <a:spcBef>
                <a:spcPts val="1320"/>
              </a:spcBef>
              <a:buFont typeface="Wingdings"/>
              <a:buChar char=""/>
              <a:tabLst>
                <a:tab pos="470534" algn="l"/>
              </a:tabLst>
            </a:pPr>
            <a:r>
              <a:rPr sz="2200" spc="-5" dirty="0">
                <a:latin typeface="Cambria"/>
                <a:cs typeface="Cambria"/>
              </a:rPr>
              <a:t>A</a:t>
            </a:r>
            <a:r>
              <a:rPr sz="2200" spc="10" dirty="0"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variable</a:t>
            </a:r>
            <a:r>
              <a:rPr sz="2200" spc="3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is</a:t>
            </a:r>
            <a:r>
              <a:rPr sz="2200" spc="20" dirty="0">
                <a:latin typeface="Cambria"/>
                <a:cs typeface="Cambria"/>
              </a:rPr>
              <a:t> </a:t>
            </a:r>
            <a:r>
              <a:rPr sz="2200" b="1" i="1" spc="-5" dirty="0">
                <a:latin typeface="Cambria"/>
                <a:cs typeface="Cambria"/>
              </a:rPr>
              <a:t>visible</a:t>
            </a:r>
            <a:r>
              <a:rPr sz="2200" b="1" i="1" spc="2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within</a:t>
            </a:r>
            <a:r>
              <a:rPr sz="2200" spc="2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its</a:t>
            </a:r>
            <a:r>
              <a:rPr sz="2200" spc="3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scope</a:t>
            </a:r>
            <a:r>
              <a:rPr sz="2200" spc="1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and</a:t>
            </a:r>
            <a:r>
              <a:rPr sz="2200" spc="25" dirty="0">
                <a:latin typeface="Cambria"/>
                <a:cs typeface="Cambria"/>
              </a:rPr>
              <a:t> </a:t>
            </a:r>
            <a:r>
              <a:rPr sz="2200" b="1" i="1" spc="-10" dirty="0">
                <a:latin typeface="Cambria"/>
                <a:cs typeface="Cambria"/>
              </a:rPr>
              <a:t>invisible</a:t>
            </a:r>
            <a:r>
              <a:rPr sz="2200" b="1" i="1" spc="1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outside</a:t>
            </a:r>
            <a:r>
              <a:rPr sz="2200" spc="2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it</a:t>
            </a:r>
            <a:endParaRPr sz="22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SRM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5326" y="188607"/>
            <a:ext cx="1040815" cy="106765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83540" y="549605"/>
            <a:ext cx="7350759" cy="20008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38860" algn="ctr">
              <a:lnSpc>
                <a:spcPct val="100000"/>
              </a:lnSpc>
              <a:spcBef>
                <a:spcPts val="105"/>
              </a:spcBef>
            </a:pPr>
            <a:r>
              <a:rPr sz="2600" b="1" spc="-5" dirty="0">
                <a:solidFill>
                  <a:srgbClr val="C00000"/>
                </a:solidFill>
                <a:latin typeface="Perpetua"/>
                <a:cs typeface="Perpetua"/>
              </a:rPr>
              <a:t>INS</a:t>
            </a:r>
            <a:r>
              <a:rPr sz="2600" b="1" spc="-15" dirty="0">
                <a:solidFill>
                  <a:srgbClr val="C00000"/>
                </a:solidFill>
                <a:latin typeface="Perpetua"/>
                <a:cs typeface="Perpetua"/>
              </a:rPr>
              <a:t>T</a:t>
            </a:r>
            <a:r>
              <a:rPr sz="2600" b="1" spc="-5" dirty="0">
                <a:solidFill>
                  <a:srgbClr val="C00000"/>
                </a:solidFill>
                <a:latin typeface="Perpetua"/>
                <a:cs typeface="Perpetua"/>
              </a:rPr>
              <a:t>IT</a:t>
            </a:r>
            <a:r>
              <a:rPr sz="2600" b="1" spc="-10" dirty="0">
                <a:solidFill>
                  <a:srgbClr val="C00000"/>
                </a:solidFill>
                <a:latin typeface="Perpetua"/>
                <a:cs typeface="Perpetua"/>
              </a:rPr>
              <a:t>U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TE</a:t>
            </a:r>
            <a:r>
              <a:rPr sz="2600" b="1" spc="-10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Perpetua"/>
                <a:cs typeface="Perpetua"/>
              </a:rPr>
              <a:t>O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F</a:t>
            </a:r>
            <a:r>
              <a:rPr sz="2600" b="1" spc="5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SCIENCE</a:t>
            </a:r>
            <a:r>
              <a:rPr sz="2600" b="1" spc="-140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AND</a:t>
            </a:r>
            <a:r>
              <a:rPr sz="2600" b="1" spc="-310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TECHNOLOG</a:t>
            </a:r>
            <a:r>
              <a:rPr sz="2600" b="1" spc="-285" dirty="0">
                <a:solidFill>
                  <a:srgbClr val="C00000"/>
                </a:solidFill>
                <a:latin typeface="Perpetua"/>
                <a:cs typeface="Perpetua"/>
              </a:rPr>
              <a:t>Y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,</a:t>
            </a:r>
            <a:endParaRPr sz="2600">
              <a:latin typeface="Perpetua"/>
              <a:cs typeface="Perpetua"/>
            </a:endParaRPr>
          </a:p>
          <a:p>
            <a:pPr marL="1039494" algn="ctr">
              <a:lnSpc>
                <a:spcPct val="100000"/>
              </a:lnSpc>
              <a:spcBef>
                <a:spcPts val="30"/>
              </a:spcBef>
            </a:pPr>
            <a:r>
              <a:rPr sz="2400" b="1" spc="-10" dirty="0">
                <a:solidFill>
                  <a:srgbClr val="C00000"/>
                </a:solidFill>
                <a:latin typeface="Perpetua"/>
                <a:cs typeface="Perpetua"/>
              </a:rPr>
              <a:t>CHENNAI.</a:t>
            </a:r>
            <a:endParaRPr sz="2400">
              <a:latin typeface="Perpetua"/>
              <a:cs typeface="Perpetua"/>
            </a:endParaRPr>
          </a:p>
          <a:p>
            <a:pPr marL="12700">
              <a:lnSpc>
                <a:spcPct val="100000"/>
              </a:lnSpc>
              <a:spcBef>
                <a:spcPts val="1420"/>
              </a:spcBef>
            </a:pPr>
            <a:r>
              <a:rPr sz="2800" b="1" spc="-5" dirty="0">
                <a:solidFill>
                  <a:srgbClr val="336600"/>
                </a:solidFill>
                <a:latin typeface="Cambria"/>
                <a:cs typeface="Cambria"/>
              </a:rPr>
              <a:t>1.</a:t>
            </a:r>
            <a:r>
              <a:rPr sz="2800" b="1" spc="-15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spc="-5" dirty="0">
                <a:solidFill>
                  <a:srgbClr val="336600"/>
                </a:solidFill>
                <a:latin typeface="Cambria"/>
                <a:cs typeface="Cambria"/>
              </a:rPr>
              <a:t>12 Scope</a:t>
            </a:r>
            <a:r>
              <a:rPr sz="2800" b="1" spc="-15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spc="-5" dirty="0">
                <a:solidFill>
                  <a:srgbClr val="336600"/>
                </a:solidFill>
                <a:latin typeface="Cambria"/>
                <a:cs typeface="Cambria"/>
              </a:rPr>
              <a:t>of </a:t>
            </a:r>
            <a:r>
              <a:rPr sz="2800" b="1" spc="-25" dirty="0">
                <a:solidFill>
                  <a:srgbClr val="336600"/>
                </a:solidFill>
                <a:latin typeface="Cambria"/>
                <a:cs typeface="Cambria"/>
              </a:rPr>
              <a:t>Variables</a:t>
            </a:r>
            <a:r>
              <a:rPr sz="2800" b="1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spc="-15" dirty="0">
                <a:solidFill>
                  <a:srgbClr val="336600"/>
                </a:solidFill>
                <a:latin typeface="Cambria"/>
                <a:cs typeface="Cambria"/>
              </a:rPr>
              <a:t>Contd…</a:t>
            </a:r>
            <a:endParaRPr sz="2800">
              <a:latin typeface="Cambria"/>
              <a:cs typeface="Cambria"/>
            </a:endParaRPr>
          </a:p>
          <a:p>
            <a:pPr marL="532130" indent="-520065">
              <a:lnSpc>
                <a:spcPct val="100000"/>
              </a:lnSpc>
              <a:spcBef>
                <a:spcPts val="2095"/>
              </a:spcBef>
              <a:buFont typeface="Wingdings"/>
              <a:buChar char=""/>
              <a:tabLst>
                <a:tab pos="532130" algn="l"/>
                <a:tab pos="532765" algn="l"/>
              </a:tabLst>
            </a:pPr>
            <a:r>
              <a:rPr sz="2200" spc="-15" dirty="0">
                <a:latin typeface="Cambria"/>
                <a:cs typeface="Cambria"/>
              </a:rPr>
              <a:t>There</a:t>
            </a:r>
            <a:r>
              <a:rPr sz="2200" spc="10" dirty="0">
                <a:latin typeface="Cambria"/>
                <a:cs typeface="Cambria"/>
              </a:rPr>
              <a:t> </a:t>
            </a:r>
            <a:r>
              <a:rPr sz="2200" spc="-20" dirty="0">
                <a:latin typeface="Cambria"/>
                <a:cs typeface="Cambria"/>
              </a:rPr>
              <a:t>are</a:t>
            </a:r>
            <a:r>
              <a:rPr sz="2200" spc="20" dirty="0"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three</a:t>
            </a:r>
            <a:r>
              <a:rPr sz="2200" spc="3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places</a:t>
            </a:r>
            <a:r>
              <a:rPr sz="2200" spc="25" dirty="0"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where</a:t>
            </a:r>
            <a:r>
              <a:rPr sz="2200" spc="20" dirty="0"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variables</a:t>
            </a:r>
            <a:r>
              <a:rPr sz="2200" spc="5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can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be</a:t>
            </a:r>
            <a:r>
              <a:rPr sz="2200" spc="2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declared</a:t>
            </a:r>
            <a:endParaRPr sz="22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1044" y="2524785"/>
            <a:ext cx="7336790" cy="1534795"/>
          </a:xfrm>
          <a:prstGeom prst="rect">
            <a:avLst/>
          </a:prstGeom>
        </p:spPr>
        <p:txBody>
          <a:bodyPr vert="horz" wrap="square" lIns="0" tIns="180340" rIns="0" bIns="0" rtlCol="0">
            <a:spAutoFit/>
          </a:bodyPr>
          <a:lstStyle/>
          <a:p>
            <a:pPr marL="469265" indent="-457200">
              <a:lnSpc>
                <a:spcPct val="100000"/>
              </a:lnSpc>
              <a:spcBef>
                <a:spcPts val="1420"/>
              </a:spcBef>
              <a:buAutoNum type="alphaLcParenR"/>
              <a:tabLst>
                <a:tab pos="469265" algn="l"/>
                <a:tab pos="469900" algn="l"/>
              </a:tabLst>
            </a:pPr>
            <a:r>
              <a:rPr sz="2200" spc="-10" dirty="0">
                <a:latin typeface="Cambria"/>
                <a:cs typeface="Cambria"/>
              </a:rPr>
              <a:t>Inside</a:t>
            </a:r>
            <a:r>
              <a:rPr sz="2200" spc="3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a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function</a:t>
            </a:r>
            <a:r>
              <a:rPr sz="2200" spc="2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or</a:t>
            </a:r>
            <a:r>
              <a:rPr sz="220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a</a:t>
            </a:r>
            <a:r>
              <a:rPr sz="2200" spc="2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block</a:t>
            </a:r>
            <a:r>
              <a:rPr sz="2200" spc="1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which</a:t>
            </a:r>
            <a:r>
              <a:rPr sz="2200" spc="1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is</a:t>
            </a:r>
            <a:r>
              <a:rPr sz="2200" spc="1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called</a:t>
            </a:r>
            <a:r>
              <a:rPr sz="2200" spc="30" dirty="0">
                <a:latin typeface="Cambria"/>
                <a:cs typeface="Cambria"/>
              </a:rPr>
              <a:t> </a:t>
            </a:r>
            <a:r>
              <a:rPr sz="2200" b="1" spc="-10" dirty="0">
                <a:latin typeface="Cambria"/>
                <a:cs typeface="Cambria"/>
              </a:rPr>
              <a:t>local</a:t>
            </a:r>
            <a:r>
              <a:rPr sz="2200" b="1" spc="15" dirty="0"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variables</a:t>
            </a:r>
            <a:endParaRPr sz="2200">
              <a:latin typeface="Cambria"/>
              <a:cs typeface="Cambria"/>
            </a:endParaRPr>
          </a:p>
          <a:p>
            <a:pPr marL="469265" indent="-457200">
              <a:lnSpc>
                <a:spcPct val="100000"/>
              </a:lnSpc>
              <a:spcBef>
                <a:spcPts val="1320"/>
              </a:spcBef>
              <a:buAutoNum type="alphaLcParenR"/>
              <a:tabLst>
                <a:tab pos="469265" algn="l"/>
                <a:tab pos="469900" algn="l"/>
              </a:tabLst>
            </a:pPr>
            <a:r>
              <a:rPr sz="2200" spc="-5" dirty="0">
                <a:latin typeface="Cambria"/>
                <a:cs typeface="Cambria"/>
              </a:rPr>
              <a:t>Outside</a:t>
            </a:r>
            <a:r>
              <a:rPr sz="2200" spc="2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of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all</a:t>
            </a:r>
            <a:r>
              <a:rPr sz="2200" spc="1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functions</a:t>
            </a:r>
            <a:r>
              <a:rPr sz="2200" spc="1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which</a:t>
            </a:r>
            <a:r>
              <a:rPr sz="2200" spc="1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is called</a:t>
            </a:r>
            <a:r>
              <a:rPr sz="2200" spc="25" dirty="0">
                <a:latin typeface="Cambria"/>
                <a:cs typeface="Cambria"/>
              </a:rPr>
              <a:t> </a:t>
            </a:r>
            <a:r>
              <a:rPr sz="2200" b="1" spc="-10" dirty="0">
                <a:latin typeface="Cambria"/>
                <a:cs typeface="Cambria"/>
              </a:rPr>
              <a:t>global</a:t>
            </a:r>
            <a:r>
              <a:rPr sz="2200" b="1" spc="25" dirty="0"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variables</a:t>
            </a:r>
            <a:endParaRPr sz="22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2200" spc="-5" dirty="0">
                <a:latin typeface="Cambria"/>
                <a:cs typeface="Cambria"/>
              </a:rPr>
              <a:t>c)</a:t>
            </a:r>
            <a:endParaRPr sz="22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98194" y="3530451"/>
            <a:ext cx="7310755" cy="1031875"/>
          </a:xfrm>
          <a:prstGeom prst="rect">
            <a:avLst/>
          </a:prstGeom>
        </p:spPr>
        <p:txBody>
          <a:bodyPr vert="horz" wrap="square" lIns="0" tIns="1809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25"/>
              </a:spcBef>
              <a:tabLst>
                <a:tab pos="512445" algn="l"/>
                <a:tab pos="1152525" algn="l"/>
                <a:tab pos="2569845" algn="l"/>
                <a:tab pos="3058160" algn="l"/>
                <a:tab pos="4304665" algn="l"/>
                <a:tab pos="5934075" algn="l"/>
                <a:tab pos="6912609" algn="l"/>
              </a:tabLst>
            </a:pPr>
            <a:r>
              <a:rPr sz="2200" spc="-10" dirty="0">
                <a:latin typeface="Cambria"/>
                <a:cs typeface="Cambria"/>
              </a:rPr>
              <a:t>I</a:t>
            </a:r>
            <a:r>
              <a:rPr sz="2200" spc="-5" dirty="0">
                <a:latin typeface="Cambria"/>
                <a:cs typeface="Cambria"/>
              </a:rPr>
              <a:t>n</a:t>
            </a:r>
            <a:r>
              <a:rPr sz="2200" dirty="0">
                <a:latin typeface="Cambria"/>
                <a:cs typeface="Cambria"/>
              </a:rPr>
              <a:t>	</a:t>
            </a:r>
            <a:r>
              <a:rPr sz="2200" spc="-10" dirty="0">
                <a:latin typeface="Cambria"/>
                <a:cs typeface="Cambria"/>
              </a:rPr>
              <a:t>t</a:t>
            </a:r>
            <a:r>
              <a:rPr sz="2200" dirty="0">
                <a:latin typeface="Cambria"/>
                <a:cs typeface="Cambria"/>
              </a:rPr>
              <a:t>h</a:t>
            </a:r>
            <a:r>
              <a:rPr sz="2200" spc="-5" dirty="0">
                <a:latin typeface="Cambria"/>
                <a:cs typeface="Cambria"/>
              </a:rPr>
              <a:t>e</a:t>
            </a:r>
            <a:r>
              <a:rPr sz="2200" dirty="0">
                <a:latin typeface="Cambria"/>
                <a:cs typeface="Cambria"/>
              </a:rPr>
              <a:t>	</a:t>
            </a:r>
            <a:r>
              <a:rPr sz="2200" spc="-5" dirty="0">
                <a:latin typeface="Cambria"/>
                <a:cs typeface="Cambria"/>
              </a:rPr>
              <a:t>definition</a:t>
            </a:r>
            <a:r>
              <a:rPr sz="2200" dirty="0">
                <a:latin typeface="Cambria"/>
                <a:cs typeface="Cambria"/>
              </a:rPr>
              <a:t>	</a:t>
            </a:r>
            <a:r>
              <a:rPr sz="2200" spc="-10" dirty="0">
                <a:latin typeface="Cambria"/>
                <a:cs typeface="Cambria"/>
              </a:rPr>
              <a:t>o</a:t>
            </a:r>
            <a:r>
              <a:rPr sz="2200" spc="-5" dirty="0">
                <a:latin typeface="Cambria"/>
                <a:cs typeface="Cambria"/>
              </a:rPr>
              <a:t>f</a:t>
            </a:r>
            <a:r>
              <a:rPr sz="2200" dirty="0">
                <a:latin typeface="Cambria"/>
                <a:cs typeface="Cambria"/>
              </a:rPr>
              <a:t>	</a:t>
            </a:r>
            <a:r>
              <a:rPr sz="2200" spc="-5" dirty="0">
                <a:latin typeface="Cambria"/>
                <a:cs typeface="Cambria"/>
              </a:rPr>
              <a:t>f</a:t>
            </a:r>
            <a:r>
              <a:rPr sz="2200" spc="-15" dirty="0">
                <a:latin typeface="Cambria"/>
                <a:cs typeface="Cambria"/>
              </a:rPr>
              <a:t>u</a:t>
            </a:r>
            <a:r>
              <a:rPr sz="2200" spc="-10" dirty="0">
                <a:latin typeface="Cambria"/>
                <a:cs typeface="Cambria"/>
              </a:rPr>
              <a:t>nctio</a:t>
            </a:r>
            <a:r>
              <a:rPr sz="2200" spc="-5" dirty="0">
                <a:latin typeface="Cambria"/>
                <a:cs typeface="Cambria"/>
              </a:rPr>
              <a:t>n</a:t>
            </a:r>
            <a:r>
              <a:rPr sz="2200" dirty="0">
                <a:latin typeface="Cambria"/>
                <a:cs typeface="Cambria"/>
              </a:rPr>
              <a:t>	</a:t>
            </a:r>
            <a:r>
              <a:rPr sz="2200" spc="5" dirty="0">
                <a:latin typeface="Cambria"/>
                <a:cs typeface="Cambria"/>
              </a:rPr>
              <a:t>p</a:t>
            </a:r>
            <a:r>
              <a:rPr sz="2200" spc="-5" dirty="0">
                <a:latin typeface="Cambria"/>
                <a:cs typeface="Cambria"/>
              </a:rPr>
              <a:t>a</a:t>
            </a:r>
            <a:r>
              <a:rPr sz="2200" spc="-40" dirty="0">
                <a:latin typeface="Cambria"/>
                <a:cs typeface="Cambria"/>
              </a:rPr>
              <a:t>r</a:t>
            </a:r>
            <a:r>
              <a:rPr sz="2200" spc="-10" dirty="0">
                <a:latin typeface="Cambria"/>
                <a:cs typeface="Cambria"/>
              </a:rPr>
              <a:t>a</a:t>
            </a:r>
            <a:r>
              <a:rPr sz="2200" spc="-15" dirty="0">
                <a:latin typeface="Cambria"/>
                <a:cs typeface="Cambria"/>
              </a:rPr>
              <a:t>m</a:t>
            </a:r>
            <a:r>
              <a:rPr sz="2200" spc="-5" dirty="0">
                <a:latin typeface="Cambria"/>
                <a:cs typeface="Cambria"/>
              </a:rPr>
              <a:t>e</a:t>
            </a:r>
            <a:r>
              <a:rPr sz="2200" spc="-20" dirty="0">
                <a:latin typeface="Cambria"/>
                <a:cs typeface="Cambria"/>
              </a:rPr>
              <a:t>t</a:t>
            </a:r>
            <a:r>
              <a:rPr sz="2200" spc="-5" dirty="0">
                <a:latin typeface="Cambria"/>
                <a:cs typeface="Cambria"/>
              </a:rPr>
              <a:t>ers</a:t>
            </a:r>
            <a:r>
              <a:rPr sz="2200" dirty="0">
                <a:latin typeface="Cambria"/>
                <a:cs typeface="Cambria"/>
              </a:rPr>
              <a:t>	</a:t>
            </a:r>
            <a:r>
              <a:rPr sz="2200" spc="-15" dirty="0">
                <a:latin typeface="Cambria"/>
                <a:cs typeface="Cambria"/>
              </a:rPr>
              <a:t>w</a:t>
            </a:r>
            <a:r>
              <a:rPr sz="2200" spc="-5" dirty="0">
                <a:latin typeface="Cambria"/>
                <a:cs typeface="Cambria"/>
              </a:rPr>
              <a:t>hich</a:t>
            </a:r>
            <a:r>
              <a:rPr sz="2200" dirty="0">
                <a:latin typeface="Cambria"/>
                <a:cs typeface="Cambria"/>
              </a:rPr>
              <a:t>	</a:t>
            </a:r>
            <a:r>
              <a:rPr sz="2200" spc="-10" dirty="0">
                <a:latin typeface="Cambria"/>
                <a:cs typeface="Cambria"/>
              </a:rPr>
              <a:t>a</a:t>
            </a:r>
            <a:r>
              <a:rPr sz="2200" spc="-35" dirty="0">
                <a:latin typeface="Cambria"/>
                <a:cs typeface="Cambria"/>
              </a:rPr>
              <a:t>r</a:t>
            </a:r>
            <a:r>
              <a:rPr sz="2200" spc="-5" dirty="0">
                <a:latin typeface="Cambria"/>
                <a:cs typeface="Cambria"/>
              </a:rPr>
              <a:t>e</a:t>
            </a:r>
            <a:endParaRPr sz="22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2200" spc="-5" dirty="0">
                <a:latin typeface="Cambria"/>
                <a:cs typeface="Cambria"/>
              </a:rPr>
              <a:t>called</a:t>
            </a:r>
            <a:r>
              <a:rPr sz="2200" spc="15" dirty="0">
                <a:latin typeface="Cambria"/>
                <a:cs typeface="Cambria"/>
              </a:rPr>
              <a:t> </a:t>
            </a:r>
            <a:r>
              <a:rPr sz="2200" b="1" spc="-10" dirty="0">
                <a:latin typeface="Cambria"/>
                <a:cs typeface="Cambria"/>
              </a:rPr>
              <a:t>formal</a:t>
            </a:r>
            <a:r>
              <a:rPr sz="2200" b="1" dirty="0"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parameters</a:t>
            </a:r>
            <a:endParaRPr sz="22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SRM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5326" y="188607"/>
            <a:ext cx="1040815" cy="106765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83540" y="549605"/>
            <a:ext cx="8225155" cy="60248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4465" algn="ctr">
              <a:lnSpc>
                <a:spcPct val="100000"/>
              </a:lnSpc>
              <a:spcBef>
                <a:spcPts val="105"/>
              </a:spcBef>
            </a:pPr>
            <a:r>
              <a:rPr sz="2600" b="1" spc="-5" dirty="0">
                <a:solidFill>
                  <a:srgbClr val="C00000"/>
                </a:solidFill>
                <a:latin typeface="Perpetua"/>
                <a:cs typeface="Perpetua"/>
              </a:rPr>
              <a:t>INS</a:t>
            </a:r>
            <a:r>
              <a:rPr sz="2600" b="1" spc="-15" dirty="0">
                <a:solidFill>
                  <a:srgbClr val="C00000"/>
                </a:solidFill>
                <a:latin typeface="Perpetua"/>
                <a:cs typeface="Perpetua"/>
              </a:rPr>
              <a:t>T</a:t>
            </a:r>
            <a:r>
              <a:rPr sz="2600" b="1" spc="-5" dirty="0">
                <a:solidFill>
                  <a:srgbClr val="C00000"/>
                </a:solidFill>
                <a:latin typeface="Perpetua"/>
                <a:cs typeface="Perpetua"/>
              </a:rPr>
              <a:t>IT</a:t>
            </a:r>
            <a:r>
              <a:rPr sz="2600" b="1" spc="-10" dirty="0">
                <a:solidFill>
                  <a:srgbClr val="C00000"/>
                </a:solidFill>
                <a:latin typeface="Perpetua"/>
                <a:cs typeface="Perpetua"/>
              </a:rPr>
              <a:t>U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TE</a:t>
            </a:r>
            <a:r>
              <a:rPr sz="2600" b="1" spc="-10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Perpetua"/>
                <a:cs typeface="Perpetua"/>
              </a:rPr>
              <a:t>O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F</a:t>
            </a:r>
            <a:r>
              <a:rPr sz="2600" b="1" spc="5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SCIENCE</a:t>
            </a:r>
            <a:r>
              <a:rPr sz="2600" b="1" spc="-140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AND</a:t>
            </a:r>
            <a:r>
              <a:rPr sz="2600" b="1" spc="-310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TECHNOLOG</a:t>
            </a:r>
            <a:r>
              <a:rPr sz="2600" b="1" spc="-285" dirty="0">
                <a:solidFill>
                  <a:srgbClr val="C00000"/>
                </a:solidFill>
                <a:latin typeface="Perpetua"/>
                <a:cs typeface="Perpetua"/>
              </a:rPr>
              <a:t>Y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,</a:t>
            </a:r>
            <a:endParaRPr sz="2600">
              <a:latin typeface="Perpetua"/>
              <a:cs typeface="Perpetua"/>
            </a:endParaRPr>
          </a:p>
          <a:p>
            <a:pPr marL="165735" algn="ctr">
              <a:lnSpc>
                <a:spcPct val="100000"/>
              </a:lnSpc>
              <a:spcBef>
                <a:spcPts val="30"/>
              </a:spcBef>
            </a:pPr>
            <a:r>
              <a:rPr sz="2400" b="1" spc="-10" dirty="0">
                <a:solidFill>
                  <a:srgbClr val="C00000"/>
                </a:solidFill>
                <a:latin typeface="Perpetua"/>
                <a:cs typeface="Perpetua"/>
              </a:rPr>
              <a:t>CHENNAI.</a:t>
            </a:r>
            <a:endParaRPr sz="2400">
              <a:latin typeface="Perpetua"/>
              <a:cs typeface="Perpetua"/>
            </a:endParaRPr>
          </a:p>
          <a:p>
            <a:pPr marL="12700">
              <a:lnSpc>
                <a:spcPct val="100000"/>
              </a:lnSpc>
              <a:spcBef>
                <a:spcPts val="1420"/>
              </a:spcBef>
            </a:pPr>
            <a:r>
              <a:rPr sz="2800" b="1" spc="-5" dirty="0">
                <a:solidFill>
                  <a:srgbClr val="336600"/>
                </a:solidFill>
                <a:latin typeface="Cambria"/>
                <a:cs typeface="Cambria"/>
              </a:rPr>
              <a:t>1.</a:t>
            </a:r>
            <a:r>
              <a:rPr sz="2800" b="1" spc="-15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spc="-5" dirty="0">
                <a:solidFill>
                  <a:srgbClr val="336600"/>
                </a:solidFill>
                <a:latin typeface="Cambria"/>
                <a:cs typeface="Cambria"/>
              </a:rPr>
              <a:t>12 Scope</a:t>
            </a:r>
            <a:r>
              <a:rPr sz="2800" b="1" spc="-15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spc="-5" dirty="0">
                <a:solidFill>
                  <a:srgbClr val="336600"/>
                </a:solidFill>
                <a:latin typeface="Cambria"/>
                <a:cs typeface="Cambria"/>
              </a:rPr>
              <a:t>of </a:t>
            </a:r>
            <a:r>
              <a:rPr sz="2800" b="1" spc="-25" dirty="0">
                <a:solidFill>
                  <a:srgbClr val="336600"/>
                </a:solidFill>
                <a:latin typeface="Cambria"/>
                <a:cs typeface="Cambria"/>
              </a:rPr>
              <a:t>Variables</a:t>
            </a:r>
            <a:r>
              <a:rPr sz="2800" b="1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spc="-15" dirty="0">
                <a:solidFill>
                  <a:srgbClr val="336600"/>
                </a:solidFill>
                <a:latin typeface="Cambria"/>
                <a:cs typeface="Cambria"/>
              </a:rPr>
              <a:t>Contd…</a:t>
            </a:r>
            <a:endParaRPr sz="2800">
              <a:latin typeface="Cambria"/>
              <a:cs typeface="Cambria"/>
            </a:endParaRPr>
          </a:p>
          <a:p>
            <a:pPr marL="469900" indent="-457834">
              <a:lnSpc>
                <a:spcPct val="100000"/>
              </a:lnSpc>
              <a:spcBef>
                <a:spcPts val="2095"/>
              </a:spcBef>
              <a:buAutoNum type="alphaLcParenR"/>
              <a:tabLst>
                <a:tab pos="469900" algn="l"/>
                <a:tab pos="470534" algn="l"/>
              </a:tabLst>
            </a:pPr>
            <a:r>
              <a:rPr sz="2200" b="1" i="1" spc="-10" dirty="0">
                <a:solidFill>
                  <a:srgbClr val="C00000"/>
                </a:solidFill>
                <a:latin typeface="Cambria"/>
                <a:cs typeface="Cambria"/>
              </a:rPr>
              <a:t>Local</a:t>
            </a:r>
            <a:r>
              <a:rPr sz="2200" b="1" i="1" spc="-1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b="1" i="1" spc="-25" dirty="0">
                <a:solidFill>
                  <a:srgbClr val="C00000"/>
                </a:solidFill>
                <a:latin typeface="Cambria"/>
                <a:cs typeface="Cambria"/>
              </a:rPr>
              <a:t>Variables</a:t>
            </a:r>
            <a:endParaRPr sz="2200">
              <a:latin typeface="Cambria"/>
              <a:cs typeface="Cambria"/>
            </a:endParaRPr>
          </a:p>
          <a:p>
            <a:pPr marL="927100" marR="5080" lvl="1" indent="-457200">
              <a:lnSpc>
                <a:spcPct val="150000"/>
              </a:lnSpc>
              <a:buFont typeface="Wingdings"/>
              <a:buChar char=""/>
              <a:tabLst>
                <a:tab pos="927100" algn="l"/>
                <a:tab pos="927735" algn="l"/>
                <a:tab pos="2157095" algn="l"/>
                <a:tab pos="4432935" algn="l"/>
                <a:tab pos="7827645" algn="l"/>
              </a:tabLst>
            </a:pPr>
            <a:r>
              <a:rPr sz="2200" spc="-145" dirty="0">
                <a:latin typeface="Cambria"/>
                <a:cs typeface="Cambria"/>
              </a:rPr>
              <a:t>V</a:t>
            </a:r>
            <a:r>
              <a:rPr sz="2200" spc="-10" dirty="0">
                <a:latin typeface="Cambria"/>
                <a:cs typeface="Cambria"/>
              </a:rPr>
              <a:t>ar</a:t>
            </a:r>
            <a:r>
              <a:rPr sz="2200" spc="5" dirty="0">
                <a:latin typeface="Cambria"/>
                <a:cs typeface="Cambria"/>
              </a:rPr>
              <a:t>i</a:t>
            </a:r>
            <a:r>
              <a:rPr sz="2200" spc="-10" dirty="0">
                <a:latin typeface="Cambria"/>
                <a:cs typeface="Cambria"/>
              </a:rPr>
              <a:t>abl</a:t>
            </a:r>
            <a:r>
              <a:rPr sz="2200" dirty="0">
                <a:latin typeface="Cambria"/>
                <a:cs typeface="Cambria"/>
              </a:rPr>
              <a:t>e</a:t>
            </a:r>
            <a:r>
              <a:rPr sz="2200" spc="-5" dirty="0">
                <a:latin typeface="Cambria"/>
                <a:cs typeface="Cambria"/>
              </a:rPr>
              <a:t>s</a:t>
            </a:r>
            <a:r>
              <a:rPr sz="2200" dirty="0">
                <a:latin typeface="Cambria"/>
                <a:cs typeface="Cambria"/>
              </a:rPr>
              <a:t>	</a:t>
            </a:r>
            <a:r>
              <a:rPr sz="2200" spc="-10" dirty="0">
                <a:latin typeface="Cambria"/>
                <a:cs typeface="Cambria"/>
              </a:rPr>
              <a:t>t</a:t>
            </a:r>
            <a:r>
              <a:rPr sz="2200" spc="5" dirty="0">
                <a:latin typeface="Cambria"/>
                <a:cs typeface="Cambria"/>
              </a:rPr>
              <a:t>h</a:t>
            </a:r>
            <a:r>
              <a:rPr sz="2200" spc="-10" dirty="0">
                <a:latin typeface="Cambria"/>
                <a:cs typeface="Cambria"/>
              </a:rPr>
              <a:t>a</a:t>
            </a:r>
            <a:r>
              <a:rPr sz="2200" spc="-5" dirty="0">
                <a:latin typeface="Cambria"/>
                <a:cs typeface="Cambria"/>
              </a:rPr>
              <a:t>t</a:t>
            </a:r>
            <a:r>
              <a:rPr sz="2200" dirty="0">
                <a:latin typeface="Cambria"/>
                <a:cs typeface="Cambria"/>
              </a:rPr>
              <a:t> </a:t>
            </a:r>
            <a:r>
              <a:rPr sz="2200" spc="25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a</a:t>
            </a:r>
            <a:r>
              <a:rPr sz="2200" spc="-40" dirty="0">
                <a:latin typeface="Cambria"/>
                <a:cs typeface="Cambria"/>
              </a:rPr>
              <a:t>r</a:t>
            </a:r>
            <a:r>
              <a:rPr sz="2200" spc="-5" dirty="0">
                <a:latin typeface="Cambria"/>
                <a:cs typeface="Cambria"/>
              </a:rPr>
              <a:t>e</a:t>
            </a:r>
            <a:r>
              <a:rPr sz="2200" dirty="0">
                <a:latin typeface="Cambria"/>
                <a:cs typeface="Cambria"/>
              </a:rPr>
              <a:t> </a:t>
            </a:r>
            <a:r>
              <a:rPr sz="2200" spc="2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d</a:t>
            </a:r>
            <a:r>
              <a:rPr sz="2200" spc="5" dirty="0">
                <a:latin typeface="Cambria"/>
                <a:cs typeface="Cambria"/>
              </a:rPr>
              <a:t>e</a:t>
            </a:r>
            <a:r>
              <a:rPr sz="2200" spc="-5" dirty="0">
                <a:latin typeface="Cambria"/>
                <a:cs typeface="Cambria"/>
              </a:rPr>
              <a:t>c</a:t>
            </a:r>
            <a:r>
              <a:rPr sz="2200" dirty="0">
                <a:latin typeface="Cambria"/>
                <a:cs typeface="Cambria"/>
              </a:rPr>
              <a:t>la</a:t>
            </a:r>
            <a:r>
              <a:rPr sz="2200" spc="-40" dirty="0">
                <a:latin typeface="Cambria"/>
                <a:cs typeface="Cambria"/>
              </a:rPr>
              <a:t>r</a:t>
            </a:r>
            <a:r>
              <a:rPr sz="2200" spc="-5" dirty="0">
                <a:latin typeface="Cambria"/>
                <a:cs typeface="Cambria"/>
              </a:rPr>
              <a:t>ed</a:t>
            </a:r>
            <a:r>
              <a:rPr sz="2200" dirty="0">
                <a:latin typeface="Cambria"/>
                <a:cs typeface="Cambria"/>
              </a:rPr>
              <a:t>	</a:t>
            </a:r>
            <a:r>
              <a:rPr sz="2200" spc="-5" dirty="0">
                <a:latin typeface="Cambria"/>
                <a:cs typeface="Cambria"/>
              </a:rPr>
              <a:t>insi</a:t>
            </a:r>
            <a:r>
              <a:rPr sz="2200" spc="15" dirty="0">
                <a:latin typeface="Cambria"/>
                <a:cs typeface="Cambria"/>
              </a:rPr>
              <a:t>d</a:t>
            </a:r>
            <a:r>
              <a:rPr sz="2200" spc="-5" dirty="0">
                <a:latin typeface="Cambria"/>
                <a:cs typeface="Cambria"/>
              </a:rPr>
              <a:t>e</a:t>
            </a:r>
            <a:r>
              <a:rPr sz="2200" dirty="0">
                <a:latin typeface="Cambria"/>
                <a:cs typeface="Cambria"/>
              </a:rPr>
              <a:t> </a:t>
            </a:r>
            <a:r>
              <a:rPr sz="2200" spc="2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a</a:t>
            </a:r>
            <a:r>
              <a:rPr sz="2200" dirty="0">
                <a:latin typeface="Cambria"/>
                <a:cs typeface="Cambria"/>
              </a:rPr>
              <a:t> </a:t>
            </a:r>
            <a:r>
              <a:rPr sz="2200" spc="2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fu</a:t>
            </a:r>
            <a:r>
              <a:rPr sz="2200" spc="-15" dirty="0">
                <a:latin typeface="Cambria"/>
                <a:cs typeface="Cambria"/>
              </a:rPr>
              <a:t>n</a:t>
            </a:r>
            <a:r>
              <a:rPr sz="2200" spc="5" dirty="0">
                <a:latin typeface="Cambria"/>
                <a:cs typeface="Cambria"/>
              </a:rPr>
              <a:t>c</a:t>
            </a:r>
            <a:r>
              <a:rPr sz="2200" spc="-10" dirty="0">
                <a:latin typeface="Cambria"/>
                <a:cs typeface="Cambria"/>
              </a:rPr>
              <a:t>tio</a:t>
            </a:r>
            <a:r>
              <a:rPr sz="2200" spc="-5" dirty="0">
                <a:latin typeface="Cambria"/>
                <a:cs typeface="Cambria"/>
              </a:rPr>
              <a:t>n</a:t>
            </a:r>
            <a:r>
              <a:rPr sz="2200" dirty="0">
                <a:latin typeface="Cambria"/>
                <a:cs typeface="Cambria"/>
              </a:rPr>
              <a:t> </a:t>
            </a:r>
            <a:r>
              <a:rPr sz="2200" spc="1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o</a:t>
            </a:r>
            <a:r>
              <a:rPr sz="2200" spc="-5" dirty="0">
                <a:latin typeface="Cambria"/>
                <a:cs typeface="Cambria"/>
              </a:rPr>
              <a:t>r</a:t>
            </a:r>
            <a:r>
              <a:rPr sz="2200" dirty="0">
                <a:latin typeface="Cambria"/>
                <a:cs typeface="Cambria"/>
              </a:rPr>
              <a:t> </a:t>
            </a:r>
            <a:r>
              <a:rPr sz="2200" spc="3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bloc</a:t>
            </a:r>
            <a:r>
              <a:rPr sz="2200" spc="-5" dirty="0">
                <a:latin typeface="Cambria"/>
                <a:cs typeface="Cambria"/>
              </a:rPr>
              <a:t>k</a:t>
            </a:r>
            <a:r>
              <a:rPr sz="2200" dirty="0">
                <a:latin typeface="Cambria"/>
                <a:cs typeface="Cambria"/>
              </a:rPr>
              <a:t>	</a:t>
            </a:r>
            <a:r>
              <a:rPr sz="2200" spc="-10" dirty="0">
                <a:latin typeface="Cambria"/>
                <a:cs typeface="Cambria"/>
              </a:rPr>
              <a:t>a</a:t>
            </a:r>
            <a:r>
              <a:rPr sz="2200" spc="-30" dirty="0">
                <a:latin typeface="Cambria"/>
                <a:cs typeface="Cambria"/>
              </a:rPr>
              <a:t>r</a:t>
            </a:r>
            <a:r>
              <a:rPr sz="2200" spc="-5" dirty="0">
                <a:latin typeface="Cambria"/>
                <a:cs typeface="Cambria"/>
              </a:rPr>
              <a:t>e  called</a:t>
            </a:r>
            <a:r>
              <a:rPr sz="2200" spc="1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local</a:t>
            </a:r>
            <a:r>
              <a:rPr sz="2200" spc="20" dirty="0"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variables</a:t>
            </a:r>
            <a:endParaRPr sz="2200">
              <a:latin typeface="Cambria"/>
              <a:cs typeface="Cambria"/>
            </a:endParaRPr>
          </a:p>
          <a:p>
            <a:pPr marL="927100" lvl="1" indent="-457834">
              <a:lnSpc>
                <a:spcPct val="100000"/>
              </a:lnSpc>
              <a:spcBef>
                <a:spcPts val="1325"/>
              </a:spcBef>
              <a:buFont typeface="Wingdings"/>
              <a:buChar char=""/>
              <a:tabLst>
                <a:tab pos="927100" algn="l"/>
                <a:tab pos="927735" algn="l"/>
              </a:tabLst>
            </a:pPr>
            <a:r>
              <a:rPr sz="2200" spc="-10" dirty="0">
                <a:latin typeface="Cambria"/>
                <a:cs typeface="Cambria"/>
              </a:rPr>
              <a:t>They</a:t>
            </a:r>
            <a:r>
              <a:rPr sz="2200" spc="470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can</a:t>
            </a:r>
            <a:r>
              <a:rPr sz="2200" spc="470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be</a:t>
            </a:r>
            <a:r>
              <a:rPr sz="2200" spc="470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used</a:t>
            </a:r>
            <a:r>
              <a:rPr sz="2200" spc="475" dirty="0"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only</a:t>
            </a:r>
            <a:r>
              <a:rPr sz="2200" spc="480" dirty="0">
                <a:latin typeface="Cambria"/>
                <a:cs typeface="Cambria"/>
              </a:rPr>
              <a:t> </a:t>
            </a:r>
            <a:r>
              <a:rPr sz="2200" spc="-25" dirty="0">
                <a:latin typeface="Cambria"/>
                <a:cs typeface="Cambria"/>
              </a:rPr>
              <a:t>by</a:t>
            </a:r>
            <a:r>
              <a:rPr sz="2200" spc="47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statements</a:t>
            </a:r>
            <a:r>
              <a:rPr sz="2200" spc="49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that</a:t>
            </a:r>
            <a:r>
              <a:rPr sz="2200" spc="484" dirty="0"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are</a:t>
            </a:r>
            <a:r>
              <a:rPr sz="2200" spc="47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inside</a:t>
            </a:r>
            <a:r>
              <a:rPr sz="2200" spc="49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that</a:t>
            </a:r>
            <a:endParaRPr sz="2200">
              <a:latin typeface="Cambria"/>
              <a:cs typeface="Cambria"/>
            </a:endParaRPr>
          </a:p>
          <a:p>
            <a:pPr marL="927100" algn="just">
              <a:lnSpc>
                <a:spcPct val="100000"/>
              </a:lnSpc>
              <a:spcBef>
                <a:spcPts val="1320"/>
              </a:spcBef>
            </a:pPr>
            <a:r>
              <a:rPr sz="2200" spc="-5" dirty="0">
                <a:latin typeface="Cambria"/>
                <a:cs typeface="Cambria"/>
              </a:rPr>
              <a:t>function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or</a:t>
            </a:r>
            <a:r>
              <a:rPr sz="2200" spc="-10" dirty="0">
                <a:latin typeface="Cambria"/>
                <a:cs typeface="Cambria"/>
              </a:rPr>
              <a:t> block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of</a:t>
            </a:r>
            <a:r>
              <a:rPr sz="2200" spc="-1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code</a:t>
            </a:r>
            <a:endParaRPr sz="2200">
              <a:latin typeface="Cambria"/>
              <a:cs typeface="Cambria"/>
            </a:endParaRPr>
          </a:p>
          <a:p>
            <a:pPr marL="927100" marR="6985" lvl="1" indent="-457200" algn="just">
              <a:lnSpc>
                <a:spcPct val="150000"/>
              </a:lnSpc>
              <a:buFont typeface="Wingdings"/>
              <a:buChar char=""/>
              <a:tabLst>
                <a:tab pos="927735" algn="l"/>
              </a:tabLst>
            </a:pPr>
            <a:r>
              <a:rPr sz="2200" spc="-5" dirty="0">
                <a:latin typeface="Cambria"/>
                <a:cs typeface="Cambria"/>
              </a:rPr>
              <a:t>Local</a:t>
            </a:r>
            <a:r>
              <a:rPr sz="220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variables</a:t>
            </a:r>
            <a:r>
              <a:rPr sz="2200" spc="-5" dirty="0"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are</a:t>
            </a:r>
            <a:r>
              <a:rPr sz="2200" spc="-10" dirty="0">
                <a:latin typeface="Cambria"/>
                <a:cs typeface="Cambria"/>
              </a:rPr>
              <a:t> created</a:t>
            </a:r>
            <a:r>
              <a:rPr sz="2200" spc="-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when</a:t>
            </a:r>
            <a:r>
              <a:rPr sz="2200" spc="-5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the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control</a:t>
            </a:r>
            <a:r>
              <a:rPr sz="2200" spc="-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reaches</a:t>
            </a:r>
            <a:r>
              <a:rPr sz="2200" spc="-5" dirty="0">
                <a:latin typeface="Cambria"/>
                <a:cs typeface="Cambria"/>
              </a:rPr>
              <a:t> the </a:t>
            </a:r>
            <a:r>
              <a:rPr sz="220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block or function containing the local </a:t>
            </a:r>
            <a:r>
              <a:rPr sz="2200" spc="-10" dirty="0">
                <a:latin typeface="Cambria"/>
                <a:cs typeface="Cambria"/>
              </a:rPr>
              <a:t>variables </a:t>
            </a:r>
            <a:r>
              <a:rPr sz="2200" spc="-5" dirty="0">
                <a:latin typeface="Cambria"/>
                <a:cs typeface="Cambria"/>
              </a:rPr>
              <a:t>and then </a:t>
            </a:r>
            <a:r>
              <a:rPr sz="2200" spc="-10" dirty="0">
                <a:latin typeface="Cambria"/>
                <a:cs typeface="Cambria"/>
              </a:rPr>
              <a:t>they </a:t>
            </a:r>
            <a:r>
              <a:rPr sz="2200" spc="-47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get</a:t>
            </a:r>
            <a:r>
              <a:rPr sz="2200" spc="15" dirty="0">
                <a:latin typeface="Cambria"/>
                <a:cs typeface="Cambria"/>
              </a:rPr>
              <a:t> </a:t>
            </a:r>
            <a:r>
              <a:rPr sz="2200" spc="-20" dirty="0">
                <a:latin typeface="Cambria"/>
                <a:cs typeface="Cambria"/>
              </a:rPr>
              <a:t>destroyed</a:t>
            </a:r>
            <a:r>
              <a:rPr sz="2200" spc="6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after</a:t>
            </a:r>
            <a:r>
              <a:rPr sz="2200" spc="3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that</a:t>
            </a:r>
            <a:endParaRPr sz="2200">
              <a:latin typeface="Cambria"/>
              <a:cs typeface="Cambria"/>
            </a:endParaRPr>
          </a:p>
          <a:p>
            <a:pPr marL="927100" lvl="1" indent="-457834" algn="just">
              <a:lnSpc>
                <a:spcPct val="100000"/>
              </a:lnSpc>
              <a:spcBef>
                <a:spcPts val="1320"/>
              </a:spcBef>
              <a:buFont typeface="Wingdings"/>
              <a:buChar char=""/>
              <a:tabLst>
                <a:tab pos="927735" algn="l"/>
              </a:tabLst>
            </a:pPr>
            <a:r>
              <a:rPr sz="2200" spc="-5" dirty="0">
                <a:latin typeface="Cambria"/>
                <a:cs typeface="Cambria"/>
              </a:rPr>
              <a:t>Local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variables</a:t>
            </a:r>
            <a:r>
              <a:rPr sz="2200" spc="55" dirty="0">
                <a:latin typeface="Cambria"/>
                <a:cs typeface="Cambria"/>
              </a:rPr>
              <a:t> </a:t>
            </a:r>
            <a:r>
              <a:rPr sz="2200" spc="-20" dirty="0">
                <a:latin typeface="Cambria"/>
                <a:cs typeface="Cambria"/>
              </a:rPr>
              <a:t>are</a:t>
            </a:r>
            <a:r>
              <a:rPr sz="2200" spc="2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not</a:t>
            </a:r>
            <a:r>
              <a:rPr sz="2200" spc="1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known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to</a:t>
            </a:r>
            <a:r>
              <a:rPr sz="2200" spc="2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functions</a:t>
            </a:r>
            <a:r>
              <a:rPr sz="2200" spc="1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outside</a:t>
            </a:r>
            <a:r>
              <a:rPr sz="2200" spc="2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their</a:t>
            </a:r>
            <a:r>
              <a:rPr sz="2200" spc="30" dirty="0"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own</a:t>
            </a:r>
            <a:endParaRPr sz="22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800" y="152369"/>
            <a:ext cx="8610600" cy="6694170"/>
          </a:xfrm>
          <a:custGeom>
            <a:avLst/>
            <a:gdLst/>
            <a:ahLst/>
            <a:cxnLst/>
            <a:rect l="l" t="t" r="r" b="b"/>
            <a:pathLst>
              <a:path w="8610600" h="6694170">
                <a:moveTo>
                  <a:pt x="0" y="6694170"/>
                </a:moveTo>
                <a:lnTo>
                  <a:pt x="8610600" y="6694170"/>
                </a:lnTo>
                <a:lnTo>
                  <a:pt x="8610600" y="0"/>
                </a:lnTo>
                <a:lnTo>
                  <a:pt x="0" y="0"/>
                </a:lnTo>
                <a:lnTo>
                  <a:pt x="0" y="669417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41044" y="284479"/>
            <a:ext cx="7096759" cy="62744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6398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C00000"/>
                </a:solidFill>
                <a:latin typeface="Cambria"/>
                <a:cs typeface="Cambria"/>
              </a:rPr>
              <a:t>/*</a:t>
            </a:r>
            <a:r>
              <a:rPr sz="2200" spc="-15" dirty="0">
                <a:solidFill>
                  <a:srgbClr val="C00000"/>
                </a:solidFill>
                <a:latin typeface="Cambria"/>
                <a:cs typeface="Cambria"/>
              </a:rPr>
              <a:t> Program</a:t>
            </a:r>
            <a:r>
              <a:rPr sz="2200" spc="1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spc="-15" dirty="0">
                <a:solidFill>
                  <a:srgbClr val="C00000"/>
                </a:solidFill>
                <a:latin typeface="Cambria"/>
                <a:cs typeface="Cambria"/>
              </a:rPr>
              <a:t>for </a:t>
            </a:r>
            <a:r>
              <a:rPr sz="2200" spc="-10" dirty="0">
                <a:solidFill>
                  <a:srgbClr val="C00000"/>
                </a:solidFill>
                <a:latin typeface="Cambria"/>
                <a:cs typeface="Cambria"/>
              </a:rPr>
              <a:t>Demonstrating</a:t>
            </a:r>
            <a:r>
              <a:rPr sz="2200" spc="2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spc="-5" dirty="0">
                <a:solidFill>
                  <a:srgbClr val="C00000"/>
                </a:solidFill>
                <a:latin typeface="Cambria"/>
                <a:cs typeface="Cambria"/>
              </a:rPr>
              <a:t>Local</a:t>
            </a:r>
            <a:r>
              <a:rPr sz="220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spc="-20" dirty="0">
                <a:solidFill>
                  <a:srgbClr val="C00000"/>
                </a:solidFill>
                <a:latin typeface="Cambria"/>
                <a:cs typeface="Cambria"/>
              </a:rPr>
              <a:t>Variables*/</a:t>
            </a:r>
            <a:endParaRPr sz="22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</a:pPr>
            <a:r>
              <a:rPr sz="2200" spc="-5" dirty="0">
                <a:latin typeface="Cambria"/>
                <a:cs typeface="Cambria"/>
              </a:rPr>
              <a:t>#include</a:t>
            </a:r>
            <a:r>
              <a:rPr sz="2200" spc="-2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&lt;stdio.h&gt;</a:t>
            </a:r>
            <a:endParaRPr sz="22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200" spc="-5" dirty="0">
                <a:latin typeface="Cambria"/>
                <a:cs typeface="Cambria"/>
              </a:rPr>
              <a:t>int</a:t>
            </a:r>
            <a:r>
              <a:rPr sz="2200" spc="-10" dirty="0">
                <a:latin typeface="Cambria"/>
                <a:cs typeface="Cambria"/>
              </a:rPr>
              <a:t> main</a:t>
            </a:r>
            <a:r>
              <a:rPr sz="220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(</a:t>
            </a:r>
            <a:r>
              <a:rPr sz="2200" spc="-2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)</a:t>
            </a:r>
            <a:endParaRPr sz="22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200" spc="-5" dirty="0">
                <a:latin typeface="Cambria"/>
                <a:cs typeface="Cambria"/>
              </a:rPr>
              <a:t>{</a:t>
            </a:r>
            <a:endParaRPr sz="2200">
              <a:latin typeface="Cambria"/>
              <a:cs typeface="Cambria"/>
            </a:endParaRPr>
          </a:p>
          <a:p>
            <a:pPr marL="2405380">
              <a:lnSpc>
                <a:spcPct val="100000"/>
              </a:lnSpc>
              <a:spcBef>
                <a:spcPts val="1205"/>
              </a:spcBef>
            </a:pPr>
            <a:r>
              <a:rPr sz="2200" spc="-5" dirty="0">
                <a:latin typeface="Cambria"/>
                <a:cs typeface="Cambria"/>
              </a:rPr>
              <a:t>/*</a:t>
            </a:r>
            <a:r>
              <a:rPr sz="2200" spc="-1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local</a:t>
            </a:r>
            <a:r>
              <a:rPr sz="2200" spc="10" dirty="0"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variable</a:t>
            </a:r>
            <a:r>
              <a:rPr sz="2200" spc="2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declaration</a:t>
            </a:r>
            <a:r>
              <a:rPr sz="2200" spc="3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*/</a:t>
            </a:r>
            <a:endParaRPr sz="2200">
              <a:latin typeface="Cambria"/>
              <a:cs typeface="Cambria"/>
            </a:endParaRPr>
          </a:p>
          <a:p>
            <a:pPr marL="469265" marR="5746750">
              <a:lnSpc>
                <a:spcPts val="3840"/>
              </a:lnSpc>
              <a:spcBef>
                <a:spcPts val="330"/>
              </a:spcBef>
            </a:pPr>
            <a:r>
              <a:rPr sz="2200" spc="-5" dirty="0">
                <a:latin typeface="Cambria"/>
                <a:cs typeface="Cambria"/>
              </a:rPr>
              <a:t>int</a:t>
            </a:r>
            <a:r>
              <a:rPr sz="2200" spc="-4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a,</a:t>
            </a:r>
            <a:r>
              <a:rPr sz="2200" spc="-3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b; </a:t>
            </a:r>
            <a:r>
              <a:rPr sz="2200" spc="-47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int</a:t>
            </a:r>
            <a:r>
              <a:rPr sz="2200" spc="-1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c;</a:t>
            </a:r>
            <a:endParaRPr sz="2200">
              <a:latin typeface="Cambria"/>
              <a:cs typeface="Cambria"/>
            </a:endParaRPr>
          </a:p>
          <a:p>
            <a:pPr marL="2530475">
              <a:lnSpc>
                <a:spcPct val="100000"/>
              </a:lnSpc>
              <a:spcBef>
                <a:spcPts val="869"/>
              </a:spcBef>
            </a:pPr>
            <a:r>
              <a:rPr sz="2200" spc="-5" dirty="0">
                <a:latin typeface="Cambria"/>
                <a:cs typeface="Cambria"/>
              </a:rPr>
              <a:t>/*</a:t>
            </a:r>
            <a:r>
              <a:rPr sz="2200" spc="-1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actual</a:t>
            </a:r>
            <a:r>
              <a:rPr sz="2200" spc="2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initialization</a:t>
            </a:r>
            <a:r>
              <a:rPr sz="2200" spc="2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*/</a:t>
            </a:r>
            <a:endParaRPr sz="2200">
              <a:latin typeface="Cambria"/>
              <a:cs typeface="Cambria"/>
            </a:endParaRPr>
          </a:p>
          <a:p>
            <a:pPr marL="469265">
              <a:lnSpc>
                <a:spcPct val="100000"/>
              </a:lnSpc>
              <a:spcBef>
                <a:spcPts val="1200"/>
              </a:spcBef>
            </a:pPr>
            <a:r>
              <a:rPr sz="2200" spc="-5" dirty="0">
                <a:latin typeface="Cambria"/>
                <a:cs typeface="Cambria"/>
              </a:rPr>
              <a:t>a</a:t>
            </a:r>
            <a:r>
              <a:rPr sz="2200" spc="-1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=</a:t>
            </a:r>
            <a:r>
              <a:rPr sz="2200" spc="-10" dirty="0">
                <a:latin typeface="Cambria"/>
                <a:cs typeface="Cambria"/>
              </a:rPr>
              <a:t> 10;</a:t>
            </a:r>
            <a:r>
              <a:rPr sz="2200" spc="-2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b = </a:t>
            </a:r>
            <a:r>
              <a:rPr sz="2200" spc="-10" dirty="0">
                <a:latin typeface="Cambria"/>
                <a:cs typeface="Cambria"/>
              </a:rPr>
              <a:t>20;</a:t>
            </a:r>
            <a:endParaRPr sz="2200">
              <a:latin typeface="Cambria"/>
              <a:cs typeface="Cambria"/>
            </a:endParaRPr>
          </a:p>
          <a:p>
            <a:pPr marL="469265">
              <a:lnSpc>
                <a:spcPct val="100000"/>
              </a:lnSpc>
              <a:spcBef>
                <a:spcPts val="1200"/>
              </a:spcBef>
            </a:pPr>
            <a:r>
              <a:rPr sz="2200" spc="-5" dirty="0">
                <a:latin typeface="Cambria"/>
                <a:cs typeface="Cambria"/>
              </a:rPr>
              <a:t>c</a:t>
            </a:r>
            <a:r>
              <a:rPr sz="2200" spc="-1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=</a:t>
            </a:r>
            <a:r>
              <a:rPr sz="2200" spc="-1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a</a:t>
            </a:r>
            <a:r>
              <a:rPr sz="2200" spc="-1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+</a:t>
            </a:r>
            <a:r>
              <a:rPr sz="2200" spc="-2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b;</a:t>
            </a:r>
            <a:endParaRPr sz="2200">
              <a:latin typeface="Cambria"/>
              <a:cs typeface="Cambria"/>
            </a:endParaRPr>
          </a:p>
          <a:p>
            <a:pPr marL="469265">
              <a:lnSpc>
                <a:spcPct val="100000"/>
              </a:lnSpc>
              <a:spcBef>
                <a:spcPts val="1205"/>
              </a:spcBef>
            </a:pPr>
            <a:r>
              <a:rPr sz="2200" spc="-5" dirty="0">
                <a:latin typeface="Cambria"/>
                <a:cs typeface="Cambria"/>
              </a:rPr>
              <a:t>printf</a:t>
            </a:r>
            <a:r>
              <a:rPr sz="2200" spc="15" dirty="0"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("value</a:t>
            </a:r>
            <a:r>
              <a:rPr sz="2200" spc="1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of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a</a:t>
            </a:r>
            <a:r>
              <a:rPr sz="220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= %d,</a:t>
            </a:r>
            <a:r>
              <a:rPr sz="2200" spc="1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b</a:t>
            </a:r>
            <a:r>
              <a:rPr sz="220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= %d</a:t>
            </a:r>
            <a:r>
              <a:rPr sz="2200" spc="2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and</a:t>
            </a:r>
            <a:r>
              <a:rPr sz="2200" spc="1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c</a:t>
            </a:r>
            <a:r>
              <a:rPr sz="2200" spc="1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=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%d\n",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a,</a:t>
            </a:r>
            <a:r>
              <a:rPr sz="220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b,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c);</a:t>
            </a:r>
            <a:endParaRPr sz="2200">
              <a:latin typeface="Cambria"/>
              <a:cs typeface="Cambria"/>
            </a:endParaRPr>
          </a:p>
          <a:p>
            <a:pPr marL="469265">
              <a:lnSpc>
                <a:spcPct val="100000"/>
              </a:lnSpc>
              <a:spcBef>
                <a:spcPts val="1200"/>
              </a:spcBef>
            </a:pPr>
            <a:r>
              <a:rPr sz="2200" spc="-10" dirty="0">
                <a:latin typeface="Cambria"/>
                <a:cs typeface="Cambria"/>
              </a:rPr>
              <a:t>return</a:t>
            </a:r>
            <a:r>
              <a:rPr sz="2200" spc="-2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0;</a:t>
            </a:r>
            <a:endParaRPr sz="2200">
              <a:latin typeface="Cambria"/>
              <a:cs typeface="Cambria"/>
            </a:endParaRPr>
          </a:p>
          <a:p>
            <a:pPr marL="74930">
              <a:lnSpc>
                <a:spcPct val="100000"/>
              </a:lnSpc>
              <a:spcBef>
                <a:spcPts val="1200"/>
              </a:spcBef>
            </a:pPr>
            <a:r>
              <a:rPr sz="2200" spc="-5" dirty="0">
                <a:latin typeface="Cambria"/>
                <a:cs typeface="Cambria"/>
              </a:rPr>
              <a:t>}</a:t>
            </a:r>
            <a:endParaRPr sz="22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SRM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5326" y="188607"/>
            <a:ext cx="1040815" cy="106765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83540" y="549605"/>
            <a:ext cx="8225155" cy="55219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4465" algn="ctr">
              <a:lnSpc>
                <a:spcPct val="100000"/>
              </a:lnSpc>
              <a:spcBef>
                <a:spcPts val="105"/>
              </a:spcBef>
            </a:pPr>
            <a:r>
              <a:rPr sz="2600" b="1" spc="-5" dirty="0">
                <a:solidFill>
                  <a:srgbClr val="C00000"/>
                </a:solidFill>
                <a:latin typeface="Perpetua"/>
                <a:cs typeface="Perpetua"/>
              </a:rPr>
              <a:t>INS</a:t>
            </a:r>
            <a:r>
              <a:rPr sz="2600" b="1" spc="-15" dirty="0">
                <a:solidFill>
                  <a:srgbClr val="C00000"/>
                </a:solidFill>
                <a:latin typeface="Perpetua"/>
                <a:cs typeface="Perpetua"/>
              </a:rPr>
              <a:t>T</a:t>
            </a:r>
            <a:r>
              <a:rPr sz="2600" b="1" spc="-5" dirty="0">
                <a:solidFill>
                  <a:srgbClr val="C00000"/>
                </a:solidFill>
                <a:latin typeface="Perpetua"/>
                <a:cs typeface="Perpetua"/>
              </a:rPr>
              <a:t>IT</a:t>
            </a:r>
            <a:r>
              <a:rPr sz="2600" b="1" spc="-10" dirty="0">
                <a:solidFill>
                  <a:srgbClr val="C00000"/>
                </a:solidFill>
                <a:latin typeface="Perpetua"/>
                <a:cs typeface="Perpetua"/>
              </a:rPr>
              <a:t>U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TE</a:t>
            </a:r>
            <a:r>
              <a:rPr sz="2600" b="1" spc="-10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Perpetua"/>
                <a:cs typeface="Perpetua"/>
              </a:rPr>
              <a:t>O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F</a:t>
            </a:r>
            <a:r>
              <a:rPr sz="2600" b="1" spc="5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SCIENCE</a:t>
            </a:r>
            <a:r>
              <a:rPr sz="2600" b="1" spc="-140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AND</a:t>
            </a:r>
            <a:r>
              <a:rPr sz="2600" b="1" spc="-310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TECHNOLOG</a:t>
            </a:r>
            <a:r>
              <a:rPr sz="2600" b="1" spc="-285" dirty="0">
                <a:solidFill>
                  <a:srgbClr val="C00000"/>
                </a:solidFill>
                <a:latin typeface="Perpetua"/>
                <a:cs typeface="Perpetua"/>
              </a:rPr>
              <a:t>Y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,</a:t>
            </a:r>
            <a:endParaRPr sz="2600">
              <a:latin typeface="Perpetua"/>
              <a:cs typeface="Perpetua"/>
            </a:endParaRPr>
          </a:p>
          <a:p>
            <a:pPr marL="165100" algn="ctr">
              <a:lnSpc>
                <a:spcPct val="100000"/>
              </a:lnSpc>
              <a:spcBef>
                <a:spcPts val="30"/>
              </a:spcBef>
            </a:pPr>
            <a:r>
              <a:rPr sz="2400" b="1" spc="-10" dirty="0">
                <a:solidFill>
                  <a:srgbClr val="C00000"/>
                </a:solidFill>
                <a:latin typeface="Perpetua"/>
                <a:cs typeface="Perpetua"/>
              </a:rPr>
              <a:t>CHENNAI.</a:t>
            </a:r>
            <a:endParaRPr sz="2400">
              <a:latin typeface="Perpetua"/>
              <a:cs typeface="Perpetua"/>
            </a:endParaRPr>
          </a:p>
          <a:p>
            <a:pPr marL="12700">
              <a:lnSpc>
                <a:spcPct val="100000"/>
              </a:lnSpc>
              <a:spcBef>
                <a:spcPts val="1420"/>
              </a:spcBef>
            </a:pPr>
            <a:r>
              <a:rPr sz="2800" b="1" spc="-5" dirty="0">
                <a:solidFill>
                  <a:srgbClr val="336600"/>
                </a:solidFill>
                <a:latin typeface="Cambria"/>
                <a:cs typeface="Cambria"/>
              </a:rPr>
              <a:t>1.</a:t>
            </a:r>
            <a:r>
              <a:rPr sz="2800" b="1" spc="-15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spc="-5" dirty="0">
                <a:solidFill>
                  <a:srgbClr val="336600"/>
                </a:solidFill>
                <a:latin typeface="Cambria"/>
                <a:cs typeface="Cambria"/>
              </a:rPr>
              <a:t>12 Scope</a:t>
            </a:r>
            <a:r>
              <a:rPr sz="2800" b="1" spc="-15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spc="-5" dirty="0">
                <a:solidFill>
                  <a:srgbClr val="336600"/>
                </a:solidFill>
                <a:latin typeface="Cambria"/>
                <a:cs typeface="Cambria"/>
              </a:rPr>
              <a:t>of </a:t>
            </a:r>
            <a:r>
              <a:rPr sz="2800" b="1" spc="-25" dirty="0">
                <a:solidFill>
                  <a:srgbClr val="336600"/>
                </a:solidFill>
                <a:latin typeface="Cambria"/>
                <a:cs typeface="Cambria"/>
              </a:rPr>
              <a:t>Variables</a:t>
            </a:r>
            <a:r>
              <a:rPr sz="2800" b="1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spc="-15" dirty="0">
                <a:solidFill>
                  <a:srgbClr val="336600"/>
                </a:solidFill>
                <a:latin typeface="Cambria"/>
                <a:cs typeface="Cambria"/>
              </a:rPr>
              <a:t>Contd…</a:t>
            </a:r>
            <a:endParaRPr sz="2800">
              <a:latin typeface="Cambria"/>
              <a:cs typeface="Cambria"/>
            </a:endParaRPr>
          </a:p>
          <a:p>
            <a:pPr marL="469900" indent="-457834">
              <a:lnSpc>
                <a:spcPct val="100000"/>
              </a:lnSpc>
              <a:spcBef>
                <a:spcPts val="2095"/>
              </a:spcBef>
              <a:buAutoNum type="alphaLcParenR" startAt="2"/>
              <a:tabLst>
                <a:tab pos="469900" algn="l"/>
                <a:tab pos="470534" algn="l"/>
              </a:tabLst>
            </a:pPr>
            <a:r>
              <a:rPr sz="2200" b="1" i="1" spc="-10" dirty="0">
                <a:solidFill>
                  <a:srgbClr val="C00000"/>
                </a:solidFill>
                <a:latin typeface="Cambria"/>
                <a:cs typeface="Cambria"/>
              </a:rPr>
              <a:t>Global</a:t>
            </a:r>
            <a:r>
              <a:rPr sz="2200" b="1" i="1" spc="-1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b="1" i="1" spc="-25" dirty="0">
                <a:solidFill>
                  <a:srgbClr val="C00000"/>
                </a:solidFill>
                <a:latin typeface="Cambria"/>
                <a:cs typeface="Cambria"/>
              </a:rPr>
              <a:t>Variables</a:t>
            </a:r>
            <a:endParaRPr sz="2200">
              <a:latin typeface="Cambria"/>
              <a:cs typeface="Cambria"/>
            </a:endParaRPr>
          </a:p>
          <a:p>
            <a:pPr marL="927100" lvl="1" indent="-457834">
              <a:lnSpc>
                <a:spcPct val="100000"/>
              </a:lnSpc>
              <a:spcBef>
                <a:spcPts val="1320"/>
              </a:spcBef>
              <a:buFont typeface="Wingdings"/>
              <a:buChar char=""/>
              <a:tabLst>
                <a:tab pos="927100" algn="l"/>
                <a:tab pos="927735" algn="l"/>
              </a:tabLst>
            </a:pPr>
            <a:r>
              <a:rPr sz="2200" spc="-5" dirty="0">
                <a:latin typeface="Cambria"/>
                <a:cs typeface="Cambria"/>
              </a:rPr>
              <a:t>Defined</a:t>
            </a:r>
            <a:r>
              <a:rPr sz="2200" spc="2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outside</a:t>
            </a:r>
            <a:r>
              <a:rPr sz="2200" spc="2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a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function,</a:t>
            </a:r>
            <a:r>
              <a:rPr sz="2200" spc="15" dirty="0"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usually</a:t>
            </a:r>
            <a:r>
              <a:rPr sz="2200" spc="3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on</a:t>
            </a:r>
            <a:r>
              <a:rPr sz="2200" dirty="0"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top</a:t>
            </a:r>
            <a:r>
              <a:rPr sz="2200" spc="2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of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the</a:t>
            </a:r>
            <a:r>
              <a:rPr sz="2200" spc="10" dirty="0">
                <a:latin typeface="Cambria"/>
                <a:cs typeface="Cambria"/>
              </a:rPr>
              <a:t> </a:t>
            </a:r>
            <a:r>
              <a:rPr sz="2200" spc="-20" dirty="0">
                <a:latin typeface="Cambria"/>
                <a:cs typeface="Cambria"/>
              </a:rPr>
              <a:t>program</a:t>
            </a:r>
            <a:endParaRPr sz="2200">
              <a:latin typeface="Cambria"/>
              <a:cs typeface="Cambria"/>
            </a:endParaRPr>
          </a:p>
          <a:p>
            <a:pPr marL="927100" lvl="1" indent="-457834">
              <a:lnSpc>
                <a:spcPct val="100000"/>
              </a:lnSpc>
              <a:spcBef>
                <a:spcPts val="1320"/>
              </a:spcBef>
              <a:buFont typeface="Wingdings"/>
              <a:buChar char=""/>
              <a:tabLst>
                <a:tab pos="927100" algn="l"/>
                <a:tab pos="927735" algn="l"/>
              </a:tabLst>
            </a:pPr>
            <a:r>
              <a:rPr sz="2200" spc="-5" dirty="0">
                <a:latin typeface="Cambria"/>
                <a:cs typeface="Cambria"/>
              </a:rPr>
              <a:t>Hold</a:t>
            </a:r>
            <a:r>
              <a:rPr sz="2200" spc="2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their</a:t>
            </a:r>
            <a:r>
              <a:rPr sz="2200" spc="20" dirty="0"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values</a:t>
            </a:r>
            <a:r>
              <a:rPr sz="2200" spc="3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throughout</a:t>
            </a:r>
            <a:r>
              <a:rPr sz="2200" spc="3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the</a:t>
            </a:r>
            <a:r>
              <a:rPr sz="2200" spc="1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lifetime</a:t>
            </a:r>
            <a:r>
              <a:rPr sz="2200" spc="3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of </a:t>
            </a:r>
            <a:r>
              <a:rPr sz="2200" spc="-10" dirty="0">
                <a:latin typeface="Cambria"/>
                <a:cs typeface="Cambria"/>
              </a:rPr>
              <a:t>the</a:t>
            </a:r>
            <a:r>
              <a:rPr sz="2200" spc="20" dirty="0">
                <a:latin typeface="Cambria"/>
                <a:cs typeface="Cambria"/>
              </a:rPr>
              <a:t> </a:t>
            </a:r>
            <a:r>
              <a:rPr sz="2200" spc="-20" dirty="0">
                <a:latin typeface="Cambria"/>
                <a:cs typeface="Cambria"/>
              </a:rPr>
              <a:t>program</a:t>
            </a:r>
            <a:endParaRPr sz="2200">
              <a:latin typeface="Cambria"/>
              <a:cs typeface="Cambria"/>
            </a:endParaRPr>
          </a:p>
          <a:p>
            <a:pPr marL="927100" lvl="1" indent="-457834">
              <a:lnSpc>
                <a:spcPct val="100000"/>
              </a:lnSpc>
              <a:spcBef>
                <a:spcPts val="1325"/>
              </a:spcBef>
              <a:buFont typeface="Wingdings"/>
              <a:buChar char=""/>
              <a:tabLst>
                <a:tab pos="927100" algn="l"/>
                <a:tab pos="927735" algn="l"/>
              </a:tabLst>
            </a:pPr>
            <a:r>
              <a:rPr sz="2200" spc="-5" dirty="0">
                <a:latin typeface="Cambria"/>
                <a:cs typeface="Cambria"/>
              </a:rPr>
              <a:t>Can</a:t>
            </a:r>
            <a:r>
              <a:rPr sz="2200" spc="27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be</a:t>
            </a:r>
            <a:r>
              <a:rPr sz="2200" spc="29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accessed</a:t>
            </a:r>
            <a:r>
              <a:rPr sz="2200" spc="300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inside</a:t>
            </a:r>
            <a:r>
              <a:rPr sz="2200" spc="300" dirty="0">
                <a:latin typeface="Cambria"/>
                <a:cs typeface="Cambria"/>
              </a:rPr>
              <a:t> </a:t>
            </a:r>
            <a:r>
              <a:rPr sz="2200" spc="-20" dirty="0">
                <a:latin typeface="Cambria"/>
                <a:cs typeface="Cambria"/>
              </a:rPr>
              <a:t>any</a:t>
            </a:r>
            <a:r>
              <a:rPr sz="2200" spc="28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of</a:t>
            </a:r>
            <a:r>
              <a:rPr sz="2200" spc="28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the</a:t>
            </a:r>
            <a:r>
              <a:rPr sz="2200" spc="28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functions</a:t>
            </a:r>
            <a:r>
              <a:rPr sz="2200" spc="290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defined</a:t>
            </a:r>
            <a:r>
              <a:rPr sz="2200" spc="290" dirty="0"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for</a:t>
            </a:r>
            <a:r>
              <a:rPr sz="2200" spc="28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the</a:t>
            </a:r>
            <a:endParaRPr sz="2200">
              <a:latin typeface="Cambria"/>
              <a:cs typeface="Cambria"/>
            </a:endParaRPr>
          </a:p>
          <a:p>
            <a:pPr marL="927100">
              <a:lnSpc>
                <a:spcPct val="100000"/>
              </a:lnSpc>
              <a:spcBef>
                <a:spcPts val="1320"/>
              </a:spcBef>
            </a:pPr>
            <a:r>
              <a:rPr sz="2200" spc="-20" dirty="0">
                <a:latin typeface="Cambria"/>
                <a:cs typeface="Cambria"/>
              </a:rPr>
              <a:t>program</a:t>
            </a:r>
            <a:endParaRPr sz="2200">
              <a:latin typeface="Cambria"/>
              <a:cs typeface="Cambria"/>
            </a:endParaRPr>
          </a:p>
          <a:p>
            <a:pPr marL="927100" lvl="1" indent="-457834">
              <a:lnSpc>
                <a:spcPct val="100000"/>
              </a:lnSpc>
              <a:spcBef>
                <a:spcPts val="1320"/>
              </a:spcBef>
              <a:buFont typeface="Wingdings"/>
              <a:buChar char=""/>
              <a:tabLst>
                <a:tab pos="927100" algn="l"/>
                <a:tab pos="927735" algn="l"/>
              </a:tabLst>
            </a:pPr>
            <a:r>
              <a:rPr sz="2200" spc="-5" dirty="0">
                <a:latin typeface="Cambria"/>
                <a:cs typeface="Cambria"/>
              </a:rPr>
              <a:t>Can</a:t>
            </a:r>
            <a:r>
              <a:rPr sz="2200" spc="-1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be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accessed</a:t>
            </a:r>
            <a:r>
              <a:rPr sz="2200" spc="30" dirty="0">
                <a:latin typeface="Cambria"/>
                <a:cs typeface="Cambria"/>
              </a:rPr>
              <a:t> </a:t>
            </a:r>
            <a:r>
              <a:rPr sz="2200" spc="-25" dirty="0">
                <a:latin typeface="Cambria"/>
                <a:cs typeface="Cambria"/>
              </a:rPr>
              <a:t>by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spc="-25" dirty="0">
                <a:latin typeface="Cambria"/>
                <a:cs typeface="Cambria"/>
              </a:rPr>
              <a:t>any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function</a:t>
            </a:r>
            <a:endParaRPr sz="2200">
              <a:latin typeface="Cambria"/>
              <a:cs typeface="Cambria"/>
            </a:endParaRPr>
          </a:p>
          <a:p>
            <a:pPr marL="1384300" lvl="2" indent="-457834">
              <a:lnSpc>
                <a:spcPct val="100000"/>
              </a:lnSpc>
              <a:spcBef>
                <a:spcPts val="1320"/>
              </a:spcBef>
              <a:buFont typeface="Wingdings"/>
              <a:buChar char=""/>
              <a:tabLst>
                <a:tab pos="1384300" algn="l"/>
                <a:tab pos="1384935" algn="l"/>
              </a:tabLst>
            </a:pPr>
            <a:r>
              <a:rPr sz="2200" spc="-5" dirty="0">
                <a:latin typeface="Cambria"/>
                <a:cs typeface="Cambria"/>
              </a:rPr>
              <a:t>That</a:t>
            </a:r>
            <a:r>
              <a:rPr sz="2200" spc="23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is,</a:t>
            </a:r>
            <a:r>
              <a:rPr sz="2200" spc="26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a</a:t>
            </a:r>
            <a:r>
              <a:rPr sz="2200" spc="229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global</a:t>
            </a:r>
            <a:r>
              <a:rPr sz="2200" spc="25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variable</a:t>
            </a:r>
            <a:r>
              <a:rPr sz="2200" spc="24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is</a:t>
            </a:r>
            <a:r>
              <a:rPr sz="2200" spc="260" dirty="0"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available</a:t>
            </a:r>
            <a:r>
              <a:rPr sz="2200" spc="240" dirty="0"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for</a:t>
            </a:r>
            <a:r>
              <a:rPr sz="2200" spc="240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use</a:t>
            </a:r>
            <a:r>
              <a:rPr sz="2200" spc="24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throughout</a:t>
            </a:r>
            <a:endParaRPr sz="2200">
              <a:latin typeface="Cambria"/>
              <a:cs typeface="Cambria"/>
            </a:endParaRPr>
          </a:p>
          <a:p>
            <a:pPr marL="1384300">
              <a:lnSpc>
                <a:spcPct val="100000"/>
              </a:lnSpc>
              <a:spcBef>
                <a:spcPts val="1320"/>
              </a:spcBef>
            </a:pPr>
            <a:r>
              <a:rPr sz="2200" spc="-10" dirty="0">
                <a:latin typeface="Cambria"/>
                <a:cs typeface="Cambria"/>
              </a:rPr>
              <a:t>the</a:t>
            </a:r>
            <a:r>
              <a:rPr sz="2200" spc="1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entire</a:t>
            </a:r>
            <a:r>
              <a:rPr sz="2200" spc="20" dirty="0"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program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after</a:t>
            </a:r>
            <a:r>
              <a:rPr sz="2200" spc="2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its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declaration</a:t>
            </a:r>
            <a:endParaRPr sz="22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800" y="152361"/>
            <a:ext cx="8610600" cy="6417310"/>
          </a:xfrm>
          <a:custGeom>
            <a:avLst/>
            <a:gdLst/>
            <a:ahLst/>
            <a:cxnLst/>
            <a:rect l="l" t="t" r="r" b="b"/>
            <a:pathLst>
              <a:path w="8610600" h="6417309">
                <a:moveTo>
                  <a:pt x="0" y="6417183"/>
                </a:moveTo>
                <a:lnTo>
                  <a:pt x="8610600" y="6417183"/>
                </a:lnTo>
                <a:lnTo>
                  <a:pt x="8610600" y="0"/>
                </a:lnTo>
                <a:lnTo>
                  <a:pt x="0" y="0"/>
                </a:lnTo>
                <a:lnTo>
                  <a:pt x="0" y="641718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30298" y="284479"/>
            <a:ext cx="587057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0" spc="-5" dirty="0">
                <a:latin typeface="Cambria"/>
                <a:cs typeface="Cambria"/>
              </a:rPr>
              <a:t>/*</a:t>
            </a:r>
            <a:r>
              <a:rPr sz="2200" b="0" spc="-15" dirty="0">
                <a:latin typeface="Cambria"/>
                <a:cs typeface="Cambria"/>
              </a:rPr>
              <a:t> Program</a:t>
            </a:r>
            <a:r>
              <a:rPr sz="2200" b="0" spc="10" dirty="0">
                <a:latin typeface="Cambria"/>
                <a:cs typeface="Cambria"/>
              </a:rPr>
              <a:t> </a:t>
            </a:r>
            <a:r>
              <a:rPr sz="2200" b="0" spc="-15" dirty="0">
                <a:latin typeface="Cambria"/>
                <a:cs typeface="Cambria"/>
              </a:rPr>
              <a:t>for </a:t>
            </a:r>
            <a:r>
              <a:rPr sz="2200" b="0" spc="-10" dirty="0">
                <a:latin typeface="Cambria"/>
                <a:cs typeface="Cambria"/>
              </a:rPr>
              <a:t>Demonstrating</a:t>
            </a:r>
            <a:r>
              <a:rPr sz="2200" b="0" spc="15" dirty="0">
                <a:latin typeface="Cambria"/>
                <a:cs typeface="Cambria"/>
              </a:rPr>
              <a:t> </a:t>
            </a:r>
            <a:r>
              <a:rPr sz="2200" b="0" spc="-5" dirty="0">
                <a:latin typeface="Cambria"/>
                <a:cs typeface="Cambria"/>
              </a:rPr>
              <a:t>Global</a:t>
            </a:r>
            <a:r>
              <a:rPr sz="2200" b="0" dirty="0">
                <a:latin typeface="Cambria"/>
                <a:cs typeface="Cambria"/>
              </a:rPr>
              <a:t> </a:t>
            </a:r>
            <a:r>
              <a:rPr sz="2200" b="0" spc="-20" dirty="0">
                <a:latin typeface="Cambria"/>
                <a:cs typeface="Cambria"/>
              </a:rPr>
              <a:t>Variables*/</a:t>
            </a:r>
            <a:endParaRPr sz="22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1044" y="1091844"/>
            <a:ext cx="6963409" cy="537591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200" spc="-5" dirty="0">
                <a:latin typeface="Cambria"/>
                <a:cs typeface="Cambria"/>
              </a:rPr>
              <a:t>#include</a:t>
            </a:r>
            <a:r>
              <a:rPr sz="2200" spc="-1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&lt;stdio.h&gt;</a:t>
            </a:r>
            <a:endParaRPr sz="2200">
              <a:latin typeface="Cambria"/>
              <a:cs typeface="Cambria"/>
            </a:endParaRPr>
          </a:p>
          <a:p>
            <a:pPr marL="2094230">
              <a:lnSpc>
                <a:spcPct val="100000"/>
              </a:lnSpc>
              <a:spcBef>
                <a:spcPts val="600"/>
              </a:spcBef>
            </a:pPr>
            <a:r>
              <a:rPr sz="2200" spc="-5" dirty="0">
                <a:latin typeface="Cambria"/>
                <a:cs typeface="Cambria"/>
              </a:rPr>
              <a:t>/*</a:t>
            </a:r>
            <a:r>
              <a:rPr sz="2200" spc="-1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global</a:t>
            </a:r>
            <a:r>
              <a:rPr sz="2200" spc="10" dirty="0"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variable</a:t>
            </a:r>
            <a:r>
              <a:rPr sz="2200" spc="2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declaration</a:t>
            </a:r>
            <a:r>
              <a:rPr sz="2200" spc="5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*/</a:t>
            </a:r>
            <a:endParaRPr sz="22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200" spc="-5" dirty="0">
                <a:latin typeface="Cambria"/>
                <a:cs typeface="Cambria"/>
              </a:rPr>
              <a:t>int</a:t>
            </a:r>
            <a:r>
              <a:rPr sz="2200" spc="-3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g;</a:t>
            </a:r>
            <a:endParaRPr sz="22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200" spc="-5" dirty="0">
                <a:latin typeface="Cambria"/>
                <a:cs typeface="Cambria"/>
              </a:rPr>
              <a:t>int</a:t>
            </a:r>
            <a:r>
              <a:rPr sz="2200" spc="-10" dirty="0">
                <a:latin typeface="Cambria"/>
                <a:cs typeface="Cambria"/>
              </a:rPr>
              <a:t> main</a:t>
            </a:r>
            <a:r>
              <a:rPr sz="220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(</a:t>
            </a:r>
            <a:r>
              <a:rPr sz="2200" spc="-2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)</a:t>
            </a:r>
            <a:endParaRPr sz="22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200" spc="-5" dirty="0">
                <a:latin typeface="Cambria"/>
                <a:cs typeface="Cambria"/>
              </a:rPr>
              <a:t>{</a:t>
            </a:r>
            <a:endParaRPr sz="2200">
              <a:latin typeface="Cambria"/>
              <a:cs typeface="Cambria"/>
            </a:endParaRPr>
          </a:p>
          <a:p>
            <a:pPr marL="2176780">
              <a:lnSpc>
                <a:spcPct val="100000"/>
              </a:lnSpc>
              <a:spcBef>
                <a:spcPts val="600"/>
              </a:spcBef>
            </a:pPr>
            <a:r>
              <a:rPr sz="2200" spc="-5" dirty="0">
                <a:latin typeface="Cambria"/>
                <a:cs typeface="Cambria"/>
              </a:rPr>
              <a:t>/*</a:t>
            </a:r>
            <a:r>
              <a:rPr sz="2200" spc="-10" dirty="0">
                <a:latin typeface="Cambria"/>
                <a:cs typeface="Cambria"/>
              </a:rPr>
              <a:t> local</a:t>
            </a:r>
            <a:r>
              <a:rPr sz="2200" spc="15" dirty="0"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variable</a:t>
            </a:r>
            <a:r>
              <a:rPr sz="2200" spc="2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declaration</a:t>
            </a:r>
            <a:r>
              <a:rPr sz="2200" spc="5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*/</a:t>
            </a:r>
            <a:endParaRPr sz="2200">
              <a:latin typeface="Cambria"/>
              <a:cs typeface="Cambria"/>
            </a:endParaRPr>
          </a:p>
          <a:p>
            <a:pPr marL="469265">
              <a:lnSpc>
                <a:spcPct val="100000"/>
              </a:lnSpc>
              <a:spcBef>
                <a:spcPts val="605"/>
              </a:spcBef>
            </a:pPr>
            <a:r>
              <a:rPr sz="2200" spc="-5" dirty="0">
                <a:latin typeface="Cambria"/>
                <a:cs typeface="Cambria"/>
              </a:rPr>
              <a:t>int</a:t>
            </a:r>
            <a:r>
              <a:rPr sz="2200" spc="-2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a, </a:t>
            </a:r>
            <a:r>
              <a:rPr sz="2200" spc="-5" dirty="0">
                <a:latin typeface="Cambria"/>
                <a:cs typeface="Cambria"/>
              </a:rPr>
              <a:t>b;</a:t>
            </a:r>
            <a:endParaRPr sz="2200">
              <a:latin typeface="Cambria"/>
              <a:cs typeface="Cambria"/>
            </a:endParaRPr>
          </a:p>
          <a:p>
            <a:pPr marL="2530475">
              <a:lnSpc>
                <a:spcPct val="100000"/>
              </a:lnSpc>
              <a:spcBef>
                <a:spcPts val="600"/>
              </a:spcBef>
            </a:pPr>
            <a:r>
              <a:rPr sz="2200" spc="-5" dirty="0">
                <a:latin typeface="Cambria"/>
                <a:cs typeface="Cambria"/>
              </a:rPr>
              <a:t>/*</a:t>
            </a:r>
            <a:r>
              <a:rPr sz="2200" spc="-1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actual</a:t>
            </a:r>
            <a:r>
              <a:rPr sz="2200" spc="2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initialization</a:t>
            </a:r>
            <a:r>
              <a:rPr sz="2200" spc="3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*/</a:t>
            </a:r>
            <a:endParaRPr sz="2200">
              <a:latin typeface="Cambria"/>
              <a:cs typeface="Cambria"/>
            </a:endParaRPr>
          </a:p>
          <a:p>
            <a:pPr marL="469265">
              <a:lnSpc>
                <a:spcPct val="100000"/>
              </a:lnSpc>
              <a:spcBef>
                <a:spcPts val="600"/>
              </a:spcBef>
            </a:pPr>
            <a:r>
              <a:rPr sz="2200" spc="-5" dirty="0">
                <a:latin typeface="Cambria"/>
                <a:cs typeface="Cambria"/>
              </a:rPr>
              <a:t>a</a:t>
            </a:r>
            <a:r>
              <a:rPr sz="2200" spc="-1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=</a:t>
            </a:r>
            <a:r>
              <a:rPr sz="2200" spc="-10" dirty="0">
                <a:latin typeface="Cambria"/>
                <a:cs typeface="Cambria"/>
              </a:rPr>
              <a:t> 10;</a:t>
            </a:r>
            <a:r>
              <a:rPr sz="2200" spc="-2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b = </a:t>
            </a:r>
            <a:r>
              <a:rPr sz="2200" spc="-10" dirty="0">
                <a:latin typeface="Cambria"/>
                <a:cs typeface="Cambria"/>
              </a:rPr>
              <a:t>20;</a:t>
            </a:r>
            <a:endParaRPr sz="2200">
              <a:latin typeface="Cambria"/>
              <a:cs typeface="Cambria"/>
            </a:endParaRPr>
          </a:p>
          <a:p>
            <a:pPr marL="469265">
              <a:lnSpc>
                <a:spcPct val="100000"/>
              </a:lnSpc>
              <a:spcBef>
                <a:spcPts val="600"/>
              </a:spcBef>
            </a:pPr>
            <a:r>
              <a:rPr sz="2200" spc="-5" dirty="0">
                <a:latin typeface="Cambria"/>
                <a:cs typeface="Cambria"/>
              </a:rPr>
              <a:t>g</a:t>
            </a:r>
            <a:r>
              <a:rPr sz="2200" spc="-2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=</a:t>
            </a:r>
            <a:r>
              <a:rPr sz="2200" spc="-1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a</a:t>
            </a:r>
            <a:r>
              <a:rPr sz="2200" spc="-1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+</a:t>
            </a:r>
            <a:r>
              <a:rPr sz="2200" spc="-1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b;</a:t>
            </a:r>
            <a:endParaRPr sz="2200">
              <a:latin typeface="Cambria"/>
              <a:cs typeface="Cambria"/>
            </a:endParaRPr>
          </a:p>
          <a:p>
            <a:pPr marL="469265">
              <a:lnSpc>
                <a:spcPct val="100000"/>
              </a:lnSpc>
              <a:spcBef>
                <a:spcPts val="600"/>
              </a:spcBef>
            </a:pPr>
            <a:r>
              <a:rPr sz="2200" spc="-5" dirty="0">
                <a:latin typeface="Cambria"/>
                <a:cs typeface="Cambria"/>
              </a:rPr>
              <a:t>printf</a:t>
            </a:r>
            <a:r>
              <a:rPr sz="2200" spc="15" dirty="0"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("value</a:t>
            </a:r>
            <a:r>
              <a:rPr sz="2200" spc="1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of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a</a:t>
            </a:r>
            <a:r>
              <a:rPr sz="220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=</a:t>
            </a:r>
            <a:r>
              <a:rPr sz="2200" spc="-1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%d,</a:t>
            </a:r>
            <a:r>
              <a:rPr sz="2200" spc="1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b</a:t>
            </a:r>
            <a:r>
              <a:rPr sz="220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=</a:t>
            </a:r>
            <a:r>
              <a:rPr sz="2200" spc="-1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%d</a:t>
            </a:r>
            <a:r>
              <a:rPr sz="2200" spc="2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and</a:t>
            </a:r>
            <a:r>
              <a:rPr sz="2200" spc="1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g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=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%d\n",</a:t>
            </a:r>
            <a:r>
              <a:rPr sz="220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a,</a:t>
            </a:r>
            <a:r>
              <a:rPr sz="2200" spc="1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b,</a:t>
            </a:r>
            <a:r>
              <a:rPr sz="220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g);</a:t>
            </a:r>
            <a:endParaRPr sz="2200">
              <a:latin typeface="Cambria"/>
              <a:cs typeface="Cambria"/>
            </a:endParaRPr>
          </a:p>
          <a:p>
            <a:pPr marL="469265">
              <a:lnSpc>
                <a:spcPct val="100000"/>
              </a:lnSpc>
              <a:spcBef>
                <a:spcPts val="600"/>
              </a:spcBef>
            </a:pPr>
            <a:r>
              <a:rPr sz="2200" spc="-10" dirty="0">
                <a:latin typeface="Cambria"/>
                <a:cs typeface="Cambria"/>
              </a:rPr>
              <a:t>return</a:t>
            </a:r>
            <a:r>
              <a:rPr sz="2200" spc="-2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0;</a:t>
            </a:r>
            <a:endParaRPr sz="22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200" spc="-5" dirty="0">
                <a:latin typeface="Cambria"/>
                <a:cs typeface="Cambria"/>
              </a:rPr>
              <a:t>}</a:t>
            </a:r>
            <a:endParaRPr sz="22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SRM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5326" y="188607"/>
            <a:ext cx="1040815" cy="106765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83540" y="549605"/>
            <a:ext cx="8223250" cy="30067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6370" algn="ctr">
              <a:lnSpc>
                <a:spcPct val="100000"/>
              </a:lnSpc>
              <a:spcBef>
                <a:spcPts val="105"/>
              </a:spcBef>
            </a:pPr>
            <a:r>
              <a:rPr sz="2600" b="1" spc="-5" dirty="0">
                <a:solidFill>
                  <a:srgbClr val="C00000"/>
                </a:solidFill>
                <a:latin typeface="Perpetua"/>
                <a:cs typeface="Perpetua"/>
              </a:rPr>
              <a:t>INS</a:t>
            </a:r>
            <a:r>
              <a:rPr sz="2600" b="1" spc="-15" dirty="0">
                <a:solidFill>
                  <a:srgbClr val="C00000"/>
                </a:solidFill>
                <a:latin typeface="Perpetua"/>
                <a:cs typeface="Perpetua"/>
              </a:rPr>
              <a:t>T</a:t>
            </a:r>
            <a:r>
              <a:rPr sz="2600" b="1" spc="-5" dirty="0">
                <a:solidFill>
                  <a:srgbClr val="C00000"/>
                </a:solidFill>
                <a:latin typeface="Perpetua"/>
                <a:cs typeface="Perpetua"/>
              </a:rPr>
              <a:t>IT</a:t>
            </a:r>
            <a:r>
              <a:rPr sz="2600" b="1" spc="-10" dirty="0">
                <a:solidFill>
                  <a:srgbClr val="C00000"/>
                </a:solidFill>
                <a:latin typeface="Perpetua"/>
                <a:cs typeface="Perpetua"/>
              </a:rPr>
              <a:t>U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TE</a:t>
            </a:r>
            <a:r>
              <a:rPr sz="2600" b="1" spc="-10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Perpetua"/>
                <a:cs typeface="Perpetua"/>
              </a:rPr>
              <a:t>O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F</a:t>
            </a:r>
            <a:r>
              <a:rPr sz="2600" b="1" spc="5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SCIENCE</a:t>
            </a:r>
            <a:r>
              <a:rPr sz="2600" b="1" spc="-140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AND</a:t>
            </a:r>
            <a:r>
              <a:rPr sz="2600" b="1" spc="-310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TECHNOLOG</a:t>
            </a:r>
            <a:r>
              <a:rPr sz="2600" b="1" spc="-285" dirty="0">
                <a:solidFill>
                  <a:srgbClr val="C00000"/>
                </a:solidFill>
                <a:latin typeface="Perpetua"/>
                <a:cs typeface="Perpetua"/>
              </a:rPr>
              <a:t>Y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,</a:t>
            </a:r>
            <a:endParaRPr sz="2600">
              <a:latin typeface="Perpetua"/>
              <a:cs typeface="Perpetua"/>
            </a:endParaRPr>
          </a:p>
          <a:p>
            <a:pPr marL="167640" algn="ctr">
              <a:lnSpc>
                <a:spcPct val="100000"/>
              </a:lnSpc>
              <a:spcBef>
                <a:spcPts val="30"/>
              </a:spcBef>
            </a:pPr>
            <a:r>
              <a:rPr sz="2400" b="1" spc="-10" dirty="0">
                <a:solidFill>
                  <a:srgbClr val="C00000"/>
                </a:solidFill>
                <a:latin typeface="Perpetua"/>
                <a:cs typeface="Perpetua"/>
              </a:rPr>
              <a:t>CHENNAI.</a:t>
            </a:r>
            <a:endParaRPr sz="2400">
              <a:latin typeface="Perpetua"/>
              <a:cs typeface="Perpetua"/>
            </a:endParaRPr>
          </a:p>
          <a:p>
            <a:pPr marL="12700">
              <a:lnSpc>
                <a:spcPct val="100000"/>
              </a:lnSpc>
              <a:spcBef>
                <a:spcPts val="1420"/>
              </a:spcBef>
            </a:pPr>
            <a:r>
              <a:rPr sz="2800" b="1" spc="-5" dirty="0">
                <a:solidFill>
                  <a:srgbClr val="336600"/>
                </a:solidFill>
                <a:latin typeface="Cambria"/>
                <a:cs typeface="Cambria"/>
              </a:rPr>
              <a:t>1.</a:t>
            </a:r>
            <a:r>
              <a:rPr sz="2800" b="1" spc="-15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spc="-5" dirty="0">
                <a:solidFill>
                  <a:srgbClr val="336600"/>
                </a:solidFill>
                <a:latin typeface="Cambria"/>
                <a:cs typeface="Cambria"/>
              </a:rPr>
              <a:t>12 Scope</a:t>
            </a:r>
            <a:r>
              <a:rPr sz="2800" b="1" spc="-15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spc="-5" dirty="0">
                <a:solidFill>
                  <a:srgbClr val="336600"/>
                </a:solidFill>
                <a:latin typeface="Cambria"/>
                <a:cs typeface="Cambria"/>
              </a:rPr>
              <a:t>of </a:t>
            </a:r>
            <a:r>
              <a:rPr sz="2800" b="1" spc="-25" dirty="0">
                <a:solidFill>
                  <a:srgbClr val="336600"/>
                </a:solidFill>
                <a:latin typeface="Cambria"/>
                <a:cs typeface="Cambria"/>
              </a:rPr>
              <a:t>Variables</a:t>
            </a:r>
            <a:r>
              <a:rPr sz="2800" b="1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spc="-15" dirty="0">
                <a:solidFill>
                  <a:srgbClr val="336600"/>
                </a:solidFill>
                <a:latin typeface="Cambria"/>
                <a:cs typeface="Cambria"/>
              </a:rPr>
              <a:t>Contd…</a:t>
            </a:r>
            <a:endParaRPr sz="2800">
              <a:latin typeface="Cambria"/>
              <a:cs typeface="Cambria"/>
            </a:endParaRPr>
          </a:p>
          <a:p>
            <a:pPr marL="469900" marR="5080" indent="-457834" algn="just">
              <a:lnSpc>
                <a:spcPct val="150000"/>
              </a:lnSpc>
              <a:spcBef>
                <a:spcPts val="775"/>
              </a:spcBef>
              <a:buFont typeface="Wingdings"/>
              <a:buChar char=""/>
              <a:tabLst>
                <a:tab pos="470534" algn="l"/>
              </a:tabLst>
            </a:pPr>
            <a:r>
              <a:rPr sz="2200" b="1" i="1" spc="-10" dirty="0">
                <a:solidFill>
                  <a:srgbClr val="C00000"/>
                </a:solidFill>
                <a:latin typeface="Cambria"/>
                <a:cs typeface="Cambria"/>
              </a:rPr>
              <a:t>Note:</a:t>
            </a:r>
            <a:r>
              <a:rPr sz="2200" b="1" i="1" spc="-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A</a:t>
            </a:r>
            <a:r>
              <a:rPr sz="2200" dirty="0"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program</a:t>
            </a:r>
            <a:r>
              <a:rPr sz="2200" spc="-10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can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spc="-25" dirty="0">
                <a:latin typeface="Cambria"/>
                <a:cs typeface="Cambria"/>
              </a:rPr>
              <a:t>have</a:t>
            </a:r>
            <a:r>
              <a:rPr sz="2200" spc="-2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same</a:t>
            </a:r>
            <a:r>
              <a:rPr sz="220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name</a:t>
            </a:r>
            <a:r>
              <a:rPr sz="2200" dirty="0"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for</a:t>
            </a:r>
            <a:r>
              <a:rPr sz="2200" spc="-1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local</a:t>
            </a:r>
            <a:r>
              <a:rPr sz="220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and</a:t>
            </a:r>
            <a:r>
              <a:rPr sz="2200" spc="-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global </a:t>
            </a:r>
            <a:r>
              <a:rPr sz="2200" spc="-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variables</a:t>
            </a:r>
            <a:r>
              <a:rPr sz="2200" spc="-5" dirty="0">
                <a:latin typeface="Cambria"/>
                <a:cs typeface="Cambria"/>
              </a:rPr>
              <a:t> but</a:t>
            </a:r>
            <a:r>
              <a:rPr sz="220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the</a:t>
            </a:r>
            <a:r>
              <a:rPr sz="2200" spc="-5" dirty="0"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value</a:t>
            </a:r>
            <a:r>
              <a:rPr sz="2200" spc="-1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of </a:t>
            </a:r>
            <a:r>
              <a:rPr sz="2200" spc="-10" dirty="0">
                <a:latin typeface="Cambria"/>
                <a:cs typeface="Cambria"/>
              </a:rPr>
              <a:t>local</a:t>
            </a:r>
            <a:r>
              <a:rPr sz="2200" spc="-5" dirty="0"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variable</a:t>
            </a:r>
            <a:r>
              <a:rPr sz="2200" spc="450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inside </a:t>
            </a:r>
            <a:r>
              <a:rPr sz="2200" spc="-5" dirty="0">
                <a:latin typeface="Cambria"/>
                <a:cs typeface="Cambria"/>
              </a:rPr>
              <a:t>a function</a:t>
            </a:r>
            <a:r>
              <a:rPr sz="2200" spc="47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will </a:t>
            </a:r>
            <a:r>
              <a:rPr sz="2200" dirty="0"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take</a:t>
            </a:r>
            <a:r>
              <a:rPr sz="2200" spc="10" dirty="0"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preference</a:t>
            </a:r>
            <a:endParaRPr sz="22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SRM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5326" y="188607"/>
            <a:ext cx="1040815" cy="106765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83540" y="549605"/>
            <a:ext cx="8070215" cy="55219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19405" algn="ctr">
              <a:lnSpc>
                <a:spcPct val="100000"/>
              </a:lnSpc>
              <a:spcBef>
                <a:spcPts val="105"/>
              </a:spcBef>
            </a:pPr>
            <a:r>
              <a:rPr sz="2600" b="1" spc="-5" dirty="0">
                <a:solidFill>
                  <a:srgbClr val="C00000"/>
                </a:solidFill>
                <a:latin typeface="Perpetua"/>
                <a:cs typeface="Perpetua"/>
              </a:rPr>
              <a:t>INS</a:t>
            </a:r>
            <a:r>
              <a:rPr sz="2600" b="1" spc="-15" dirty="0">
                <a:solidFill>
                  <a:srgbClr val="C00000"/>
                </a:solidFill>
                <a:latin typeface="Perpetua"/>
                <a:cs typeface="Perpetua"/>
              </a:rPr>
              <a:t>T</a:t>
            </a:r>
            <a:r>
              <a:rPr sz="2600" b="1" spc="-5" dirty="0">
                <a:solidFill>
                  <a:srgbClr val="C00000"/>
                </a:solidFill>
                <a:latin typeface="Perpetua"/>
                <a:cs typeface="Perpetua"/>
              </a:rPr>
              <a:t>IT</a:t>
            </a:r>
            <a:r>
              <a:rPr sz="2600" b="1" spc="-10" dirty="0">
                <a:solidFill>
                  <a:srgbClr val="C00000"/>
                </a:solidFill>
                <a:latin typeface="Perpetua"/>
                <a:cs typeface="Perpetua"/>
              </a:rPr>
              <a:t>U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TE</a:t>
            </a:r>
            <a:r>
              <a:rPr sz="2600" b="1" spc="-10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Perpetua"/>
                <a:cs typeface="Perpetua"/>
              </a:rPr>
              <a:t>O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F</a:t>
            </a:r>
            <a:r>
              <a:rPr sz="2600" b="1" spc="5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SCIENCE</a:t>
            </a:r>
            <a:r>
              <a:rPr sz="2600" b="1" spc="-140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AND</a:t>
            </a:r>
            <a:r>
              <a:rPr sz="2600" b="1" spc="-310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TECHNOLOG</a:t>
            </a:r>
            <a:r>
              <a:rPr sz="2600" b="1" spc="-285" dirty="0">
                <a:solidFill>
                  <a:srgbClr val="C00000"/>
                </a:solidFill>
                <a:latin typeface="Perpetua"/>
                <a:cs typeface="Perpetua"/>
              </a:rPr>
              <a:t>Y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,</a:t>
            </a:r>
            <a:endParaRPr sz="2600">
              <a:latin typeface="Perpetua"/>
              <a:cs typeface="Perpetua"/>
            </a:endParaRPr>
          </a:p>
          <a:p>
            <a:pPr marL="320040" algn="ctr">
              <a:lnSpc>
                <a:spcPct val="100000"/>
              </a:lnSpc>
              <a:spcBef>
                <a:spcPts val="30"/>
              </a:spcBef>
            </a:pPr>
            <a:r>
              <a:rPr sz="2400" b="1" spc="-10" dirty="0">
                <a:solidFill>
                  <a:srgbClr val="C00000"/>
                </a:solidFill>
                <a:latin typeface="Perpetua"/>
                <a:cs typeface="Perpetua"/>
              </a:rPr>
              <a:t>CHENNAI.</a:t>
            </a:r>
            <a:endParaRPr sz="2400">
              <a:latin typeface="Perpetua"/>
              <a:cs typeface="Perpetua"/>
            </a:endParaRPr>
          </a:p>
          <a:p>
            <a:pPr marL="383540" indent="-371475">
              <a:lnSpc>
                <a:spcPct val="100000"/>
              </a:lnSpc>
              <a:spcBef>
                <a:spcPts val="1735"/>
              </a:spcBef>
              <a:buAutoNum type="arabicPeriod"/>
              <a:tabLst>
                <a:tab pos="384175" algn="l"/>
              </a:tabLst>
            </a:pPr>
            <a:r>
              <a:rPr sz="2800" b="1" spc="-5" dirty="0">
                <a:solidFill>
                  <a:srgbClr val="336600"/>
                </a:solidFill>
                <a:latin typeface="Cambria"/>
                <a:cs typeface="Cambria"/>
              </a:rPr>
              <a:t>12</a:t>
            </a:r>
            <a:r>
              <a:rPr sz="2800" b="1" spc="-10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spc="-5" dirty="0">
                <a:solidFill>
                  <a:srgbClr val="336600"/>
                </a:solidFill>
                <a:latin typeface="Cambria"/>
                <a:cs typeface="Cambria"/>
              </a:rPr>
              <a:t>Datatypes</a:t>
            </a:r>
            <a:endParaRPr sz="2800">
              <a:latin typeface="Cambria"/>
              <a:cs typeface="Cambria"/>
            </a:endParaRPr>
          </a:p>
          <a:p>
            <a:pPr marL="927100" lvl="1" indent="-457834">
              <a:lnSpc>
                <a:spcPct val="100000"/>
              </a:lnSpc>
              <a:spcBef>
                <a:spcPts val="1780"/>
              </a:spcBef>
              <a:buFont typeface="Wingdings"/>
              <a:buChar char=""/>
              <a:tabLst>
                <a:tab pos="927100" algn="l"/>
                <a:tab pos="927735" algn="l"/>
              </a:tabLst>
            </a:pPr>
            <a:r>
              <a:rPr sz="2200" spc="-5" dirty="0">
                <a:latin typeface="Cambria"/>
                <a:cs typeface="Cambria"/>
              </a:rPr>
              <a:t>Defines</a:t>
            </a:r>
            <a:r>
              <a:rPr sz="2200" spc="1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a</a:t>
            </a:r>
            <a:r>
              <a:rPr sz="2200" spc="-10" dirty="0"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variable</a:t>
            </a:r>
            <a:r>
              <a:rPr sz="2200" spc="30" dirty="0">
                <a:latin typeface="Cambria"/>
                <a:cs typeface="Cambria"/>
              </a:rPr>
              <a:t> </a:t>
            </a:r>
            <a:r>
              <a:rPr sz="2200" spc="-20" dirty="0">
                <a:latin typeface="Cambria"/>
                <a:cs typeface="Cambria"/>
              </a:rPr>
              <a:t>before</a:t>
            </a:r>
            <a:r>
              <a:rPr sz="2200" spc="1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use</a:t>
            </a:r>
            <a:endParaRPr sz="2200">
              <a:latin typeface="Cambria"/>
              <a:cs typeface="Cambria"/>
            </a:endParaRPr>
          </a:p>
          <a:p>
            <a:pPr marL="927100" lvl="1" indent="-457834">
              <a:lnSpc>
                <a:spcPct val="100000"/>
              </a:lnSpc>
              <a:spcBef>
                <a:spcPts val="1320"/>
              </a:spcBef>
              <a:buFont typeface="Wingdings"/>
              <a:buChar char=""/>
              <a:tabLst>
                <a:tab pos="927100" algn="l"/>
                <a:tab pos="927735" algn="l"/>
              </a:tabLst>
            </a:pPr>
            <a:r>
              <a:rPr sz="2200" spc="-5" dirty="0">
                <a:latin typeface="Cambria"/>
                <a:cs typeface="Cambria"/>
              </a:rPr>
              <a:t>Specifies</a:t>
            </a:r>
            <a:r>
              <a:rPr sz="2200" spc="2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the</a:t>
            </a:r>
            <a:r>
              <a:rPr sz="2200" spc="1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type</a:t>
            </a:r>
            <a:r>
              <a:rPr sz="2200" spc="1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of data</a:t>
            </a:r>
            <a:r>
              <a:rPr sz="2200" spc="30" dirty="0"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to</a:t>
            </a:r>
            <a:r>
              <a:rPr sz="220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be</a:t>
            </a:r>
            <a:r>
              <a:rPr sz="2200" dirty="0"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stored</a:t>
            </a:r>
            <a:r>
              <a:rPr sz="2200" spc="3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in </a:t>
            </a:r>
            <a:r>
              <a:rPr sz="2200" spc="-15" dirty="0">
                <a:latin typeface="Cambria"/>
                <a:cs typeface="Cambria"/>
              </a:rPr>
              <a:t>variables</a:t>
            </a:r>
            <a:endParaRPr sz="2200">
              <a:latin typeface="Cambria"/>
              <a:cs typeface="Cambria"/>
            </a:endParaRPr>
          </a:p>
          <a:p>
            <a:pPr marL="927100" lvl="1" indent="-457834">
              <a:lnSpc>
                <a:spcPct val="100000"/>
              </a:lnSpc>
              <a:spcBef>
                <a:spcPts val="1320"/>
              </a:spcBef>
              <a:buFont typeface="Wingdings"/>
              <a:buChar char=""/>
              <a:tabLst>
                <a:tab pos="927100" algn="l"/>
                <a:tab pos="927735" algn="l"/>
              </a:tabLst>
            </a:pPr>
            <a:r>
              <a:rPr sz="2200" spc="-10" dirty="0">
                <a:latin typeface="Cambria"/>
                <a:cs typeface="Cambria"/>
              </a:rPr>
              <a:t>Basic</a:t>
            </a:r>
            <a:r>
              <a:rPr sz="2200" spc="1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Data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Types</a:t>
            </a:r>
            <a:r>
              <a:rPr sz="2200" spc="2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–</a:t>
            </a:r>
            <a:r>
              <a:rPr sz="2200" spc="1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4</a:t>
            </a:r>
            <a:r>
              <a:rPr sz="2200" spc="-1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Classes</a:t>
            </a:r>
            <a:endParaRPr sz="2200">
              <a:latin typeface="Cambria"/>
              <a:cs typeface="Cambria"/>
            </a:endParaRPr>
          </a:p>
          <a:p>
            <a:pPr marL="1384300" lvl="2" indent="-457834">
              <a:lnSpc>
                <a:spcPct val="100000"/>
              </a:lnSpc>
              <a:spcBef>
                <a:spcPts val="1325"/>
              </a:spcBef>
              <a:buAutoNum type="alphaLcParenR"/>
              <a:tabLst>
                <a:tab pos="1384300" algn="l"/>
                <a:tab pos="1384935" algn="l"/>
              </a:tabLst>
            </a:pPr>
            <a:r>
              <a:rPr sz="2200" spc="-5" dirty="0">
                <a:latin typeface="Cambria"/>
                <a:cs typeface="Cambria"/>
              </a:rPr>
              <a:t>int</a:t>
            </a:r>
            <a:r>
              <a:rPr sz="220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–</a:t>
            </a:r>
            <a:r>
              <a:rPr sz="2200" spc="1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Signed</a:t>
            </a:r>
            <a:r>
              <a:rPr sz="2200" spc="1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or</a:t>
            </a:r>
            <a:r>
              <a:rPr sz="220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unsigned</a:t>
            </a:r>
            <a:r>
              <a:rPr sz="2200" spc="2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number</a:t>
            </a:r>
            <a:endParaRPr sz="2200">
              <a:latin typeface="Cambria"/>
              <a:cs typeface="Cambria"/>
            </a:endParaRPr>
          </a:p>
          <a:p>
            <a:pPr marL="1384300" lvl="2" indent="-457834">
              <a:lnSpc>
                <a:spcPct val="100000"/>
              </a:lnSpc>
              <a:spcBef>
                <a:spcPts val="1320"/>
              </a:spcBef>
              <a:buAutoNum type="alphaLcParenR"/>
              <a:tabLst>
                <a:tab pos="1384300" algn="l"/>
                <a:tab pos="1384935" algn="l"/>
              </a:tabLst>
            </a:pPr>
            <a:r>
              <a:rPr sz="2200" spc="-5" dirty="0">
                <a:latin typeface="Cambria"/>
                <a:cs typeface="Cambria"/>
              </a:rPr>
              <a:t>float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–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Signed</a:t>
            </a:r>
            <a:r>
              <a:rPr sz="2200" spc="2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or </a:t>
            </a:r>
            <a:r>
              <a:rPr sz="2200" spc="-10" dirty="0">
                <a:latin typeface="Cambria"/>
                <a:cs typeface="Cambria"/>
              </a:rPr>
              <a:t>unsigned</a:t>
            </a:r>
            <a:r>
              <a:rPr sz="2200" spc="4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number</a:t>
            </a:r>
            <a:r>
              <a:rPr sz="2200" spc="10" dirty="0"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having</a:t>
            </a:r>
            <a:r>
              <a:rPr sz="2200" spc="2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Decimal</a:t>
            </a:r>
            <a:r>
              <a:rPr sz="2200" spc="2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Point</a:t>
            </a:r>
            <a:endParaRPr sz="2200">
              <a:latin typeface="Cambria"/>
              <a:cs typeface="Cambria"/>
            </a:endParaRPr>
          </a:p>
          <a:p>
            <a:pPr marL="1384300" lvl="2" indent="-457834">
              <a:lnSpc>
                <a:spcPct val="100000"/>
              </a:lnSpc>
              <a:spcBef>
                <a:spcPts val="1320"/>
              </a:spcBef>
              <a:buAutoNum type="alphaLcParenR"/>
              <a:tabLst>
                <a:tab pos="1384300" algn="l"/>
                <a:tab pos="1384935" algn="l"/>
              </a:tabLst>
            </a:pPr>
            <a:r>
              <a:rPr sz="2200" spc="-5" dirty="0">
                <a:latin typeface="Cambria"/>
                <a:cs typeface="Cambria"/>
              </a:rPr>
              <a:t>double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–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Double</a:t>
            </a:r>
            <a:r>
              <a:rPr sz="2200" spc="1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Precision</a:t>
            </a:r>
            <a:r>
              <a:rPr sz="2200" spc="3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Floating</a:t>
            </a:r>
            <a:r>
              <a:rPr sz="2200" spc="1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point</a:t>
            </a:r>
            <a:r>
              <a:rPr sz="2200" spc="1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number</a:t>
            </a:r>
            <a:endParaRPr sz="2200">
              <a:latin typeface="Cambria"/>
              <a:cs typeface="Cambria"/>
            </a:endParaRPr>
          </a:p>
          <a:p>
            <a:pPr marL="1384300" lvl="2" indent="-457834">
              <a:lnSpc>
                <a:spcPct val="100000"/>
              </a:lnSpc>
              <a:spcBef>
                <a:spcPts val="1320"/>
              </a:spcBef>
              <a:buAutoNum type="alphaLcParenR"/>
              <a:tabLst>
                <a:tab pos="1384300" algn="l"/>
                <a:tab pos="1384935" algn="l"/>
              </a:tabLst>
            </a:pPr>
            <a:r>
              <a:rPr sz="2200" spc="-5" dirty="0">
                <a:latin typeface="Cambria"/>
                <a:cs typeface="Cambria"/>
              </a:rPr>
              <a:t>char</a:t>
            </a:r>
            <a:r>
              <a:rPr sz="2200" spc="1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–</a:t>
            </a:r>
            <a:r>
              <a:rPr sz="220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A</a:t>
            </a:r>
            <a:r>
              <a:rPr sz="2200" dirty="0"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Character</a:t>
            </a:r>
            <a:r>
              <a:rPr sz="2200" spc="3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in the</a:t>
            </a:r>
            <a:r>
              <a:rPr sz="220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character</a:t>
            </a:r>
            <a:r>
              <a:rPr sz="2200" spc="3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Set</a:t>
            </a:r>
            <a:endParaRPr sz="2200">
              <a:latin typeface="Cambria"/>
              <a:cs typeface="Cambria"/>
            </a:endParaRPr>
          </a:p>
          <a:p>
            <a:pPr marL="927100" lvl="1" indent="-457834">
              <a:lnSpc>
                <a:spcPct val="100000"/>
              </a:lnSpc>
              <a:spcBef>
                <a:spcPts val="1320"/>
              </a:spcBef>
              <a:buFont typeface="Wingdings"/>
              <a:buChar char=""/>
              <a:tabLst>
                <a:tab pos="927100" algn="l"/>
                <a:tab pos="927735" algn="l"/>
              </a:tabLst>
            </a:pPr>
            <a:r>
              <a:rPr sz="2200" spc="-5" dirty="0">
                <a:latin typeface="Cambria"/>
                <a:cs typeface="Cambria"/>
              </a:rPr>
              <a:t>Qualifiers</a:t>
            </a:r>
            <a:endParaRPr sz="22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SRM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5326" y="188607"/>
            <a:ext cx="1040815" cy="106765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83540" y="549605"/>
            <a:ext cx="7350759" cy="14395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38860" algn="ctr">
              <a:lnSpc>
                <a:spcPct val="100000"/>
              </a:lnSpc>
              <a:spcBef>
                <a:spcPts val="105"/>
              </a:spcBef>
            </a:pPr>
            <a:r>
              <a:rPr sz="2600" b="1" spc="-5" dirty="0">
                <a:solidFill>
                  <a:srgbClr val="C00000"/>
                </a:solidFill>
                <a:latin typeface="Perpetua"/>
                <a:cs typeface="Perpetua"/>
              </a:rPr>
              <a:t>INS</a:t>
            </a:r>
            <a:r>
              <a:rPr sz="2600" b="1" spc="-15" dirty="0">
                <a:solidFill>
                  <a:srgbClr val="C00000"/>
                </a:solidFill>
                <a:latin typeface="Perpetua"/>
                <a:cs typeface="Perpetua"/>
              </a:rPr>
              <a:t>T</a:t>
            </a:r>
            <a:r>
              <a:rPr sz="2600" b="1" spc="-5" dirty="0">
                <a:solidFill>
                  <a:srgbClr val="C00000"/>
                </a:solidFill>
                <a:latin typeface="Perpetua"/>
                <a:cs typeface="Perpetua"/>
              </a:rPr>
              <a:t>IT</a:t>
            </a:r>
            <a:r>
              <a:rPr sz="2600" b="1" spc="-10" dirty="0">
                <a:solidFill>
                  <a:srgbClr val="C00000"/>
                </a:solidFill>
                <a:latin typeface="Perpetua"/>
                <a:cs typeface="Perpetua"/>
              </a:rPr>
              <a:t>U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TE</a:t>
            </a:r>
            <a:r>
              <a:rPr sz="2600" b="1" spc="-10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Perpetua"/>
                <a:cs typeface="Perpetua"/>
              </a:rPr>
              <a:t>O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F</a:t>
            </a:r>
            <a:r>
              <a:rPr sz="2600" b="1" spc="5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SCIENCE</a:t>
            </a:r>
            <a:r>
              <a:rPr sz="2600" b="1" spc="-140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AND</a:t>
            </a:r>
            <a:r>
              <a:rPr sz="2600" b="1" spc="-310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TECHNOLOG</a:t>
            </a:r>
            <a:r>
              <a:rPr sz="2600" b="1" spc="-285" dirty="0">
                <a:solidFill>
                  <a:srgbClr val="C00000"/>
                </a:solidFill>
                <a:latin typeface="Perpetua"/>
                <a:cs typeface="Perpetua"/>
              </a:rPr>
              <a:t>Y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,</a:t>
            </a:r>
            <a:endParaRPr sz="2600">
              <a:latin typeface="Perpetua"/>
              <a:cs typeface="Perpetua"/>
            </a:endParaRPr>
          </a:p>
          <a:p>
            <a:pPr marL="1039494" algn="ctr">
              <a:lnSpc>
                <a:spcPct val="100000"/>
              </a:lnSpc>
              <a:spcBef>
                <a:spcPts val="30"/>
              </a:spcBef>
            </a:pPr>
            <a:r>
              <a:rPr sz="2400" b="1" spc="-10" dirty="0">
                <a:solidFill>
                  <a:srgbClr val="C00000"/>
                </a:solidFill>
                <a:latin typeface="Perpetua"/>
                <a:cs typeface="Perpetua"/>
              </a:rPr>
              <a:t>CHENNAI.</a:t>
            </a:r>
            <a:endParaRPr sz="2400">
              <a:latin typeface="Perpetua"/>
              <a:cs typeface="Perpetua"/>
            </a:endParaRPr>
          </a:p>
          <a:p>
            <a:pPr marL="12700">
              <a:lnSpc>
                <a:spcPct val="100000"/>
              </a:lnSpc>
              <a:spcBef>
                <a:spcPts val="1735"/>
              </a:spcBef>
            </a:pPr>
            <a:r>
              <a:rPr sz="2800" b="1" spc="-5" dirty="0">
                <a:solidFill>
                  <a:srgbClr val="336600"/>
                </a:solidFill>
                <a:latin typeface="Cambria"/>
                <a:cs typeface="Cambria"/>
              </a:rPr>
              <a:t>1.</a:t>
            </a:r>
            <a:r>
              <a:rPr sz="2800" b="1" spc="-20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spc="-5" dirty="0">
                <a:solidFill>
                  <a:srgbClr val="336600"/>
                </a:solidFill>
                <a:latin typeface="Cambria"/>
                <a:cs typeface="Cambria"/>
              </a:rPr>
              <a:t>12</a:t>
            </a:r>
            <a:r>
              <a:rPr sz="2800" b="1" spc="5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spc="-5" dirty="0">
                <a:solidFill>
                  <a:srgbClr val="336600"/>
                </a:solidFill>
                <a:latin typeface="Cambria"/>
                <a:cs typeface="Cambria"/>
              </a:rPr>
              <a:t>Datatypes</a:t>
            </a:r>
            <a:r>
              <a:rPr sz="2800" b="1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spc="-15" dirty="0">
                <a:solidFill>
                  <a:srgbClr val="336600"/>
                </a:solidFill>
                <a:latin typeface="Cambria"/>
                <a:cs typeface="Cambria"/>
              </a:rPr>
              <a:t>Contd…</a:t>
            </a:r>
            <a:endParaRPr sz="2800">
              <a:latin typeface="Cambria"/>
              <a:cs typeface="Cambri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8200" y="2133600"/>
            <a:ext cx="7228078" cy="4495800"/>
          </a:xfrm>
          <a:prstGeom prst="rect">
            <a:avLst/>
          </a:prstGeom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SRM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5326" y="188607"/>
            <a:ext cx="1040815" cy="106765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83540" y="549605"/>
            <a:ext cx="7350759" cy="55219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38860" algn="ctr">
              <a:lnSpc>
                <a:spcPct val="100000"/>
              </a:lnSpc>
              <a:spcBef>
                <a:spcPts val="105"/>
              </a:spcBef>
            </a:pPr>
            <a:r>
              <a:rPr sz="2600" b="1" spc="-5" dirty="0">
                <a:solidFill>
                  <a:srgbClr val="C00000"/>
                </a:solidFill>
                <a:latin typeface="Perpetua"/>
                <a:cs typeface="Perpetua"/>
              </a:rPr>
              <a:t>INS</a:t>
            </a:r>
            <a:r>
              <a:rPr sz="2600" b="1" spc="-15" dirty="0">
                <a:solidFill>
                  <a:srgbClr val="C00000"/>
                </a:solidFill>
                <a:latin typeface="Perpetua"/>
                <a:cs typeface="Perpetua"/>
              </a:rPr>
              <a:t>T</a:t>
            </a:r>
            <a:r>
              <a:rPr sz="2600" b="1" spc="-5" dirty="0">
                <a:solidFill>
                  <a:srgbClr val="C00000"/>
                </a:solidFill>
                <a:latin typeface="Perpetua"/>
                <a:cs typeface="Perpetua"/>
              </a:rPr>
              <a:t>IT</a:t>
            </a:r>
            <a:r>
              <a:rPr sz="2600" b="1" spc="-10" dirty="0">
                <a:solidFill>
                  <a:srgbClr val="C00000"/>
                </a:solidFill>
                <a:latin typeface="Perpetua"/>
                <a:cs typeface="Perpetua"/>
              </a:rPr>
              <a:t>U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TE</a:t>
            </a:r>
            <a:r>
              <a:rPr sz="2600" b="1" spc="-10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Perpetua"/>
                <a:cs typeface="Perpetua"/>
              </a:rPr>
              <a:t>O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F</a:t>
            </a:r>
            <a:r>
              <a:rPr sz="2600" b="1" spc="5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SCIENCE</a:t>
            </a:r>
            <a:r>
              <a:rPr sz="2600" b="1" spc="-140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AND</a:t>
            </a:r>
            <a:r>
              <a:rPr sz="2600" b="1" spc="-310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TECHNOLOG</a:t>
            </a:r>
            <a:r>
              <a:rPr sz="2600" b="1" spc="-285" dirty="0">
                <a:solidFill>
                  <a:srgbClr val="C00000"/>
                </a:solidFill>
                <a:latin typeface="Perpetua"/>
                <a:cs typeface="Perpetua"/>
              </a:rPr>
              <a:t>Y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,</a:t>
            </a:r>
            <a:endParaRPr sz="2600">
              <a:latin typeface="Perpetua"/>
              <a:cs typeface="Perpetua"/>
            </a:endParaRPr>
          </a:p>
          <a:p>
            <a:pPr marL="1039494" algn="ctr">
              <a:lnSpc>
                <a:spcPct val="100000"/>
              </a:lnSpc>
              <a:spcBef>
                <a:spcPts val="30"/>
              </a:spcBef>
            </a:pPr>
            <a:r>
              <a:rPr sz="2400" b="1" spc="-10" dirty="0">
                <a:solidFill>
                  <a:srgbClr val="C00000"/>
                </a:solidFill>
                <a:latin typeface="Perpetua"/>
                <a:cs typeface="Perpetua"/>
              </a:rPr>
              <a:t>CHENNAI.</a:t>
            </a:r>
            <a:endParaRPr sz="2400">
              <a:latin typeface="Perpetua"/>
              <a:cs typeface="Perpetua"/>
            </a:endParaRPr>
          </a:p>
          <a:p>
            <a:pPr marL="383540" indent="-371475">
              <a:lnSpc>
                <a:spcPct val="100000"/>
              </a:lnSpc>
              <a:spcBef>
                <a:spcPts val="1735"/>
              </a:spcBef>
              <a:buAutoNum type="arabicPeriod"/>
              <a:tabLst>
                <a:tab pos="384175" algn="l"/>
              </a:tabLst>
            </a:pPr>
            <a:r>
              <a:rPr sz="2800" b="1" spc="-5" dirty="0">
                <a:solidFill>
                  <a:srgbClr val="336600"/>
                </a:solidFill>
                <a:latin typeface="Cambria"/>
                <a:cs typeface="Cambria"/>
              </a:rPr>
              <a:t>12</a:t>
            </a:r>
            <a:r>
              <a:rPr sz="2800" b="1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spc="-5" dirty="0">
                <a:solidFill>
                  <a:srgbClr val="336600"/>
                </a:solidFill>
                <a:latin typeface="Cambria"/>
                <a:cs typeface="Cambria"/>
              </a:rPr>
              <a:t>Datatypes </a:t>
            </a:r>
            <a:r>
              <a:rPr sz="2800" b="1" spc="-15" dirty="0">
                <a:solidFill>
                  <a:srgbClr val="336600"/>
                </a:solidFill>
                <a:latin typeface="Cambria"/>
                <a:cs typeface="Cambria"/>
              </a:rPr>
              <a:t>Contd…</a:t>
            </a:r>
            <a:endParaRPr sz="2800">
              <a:latin typeface="Cambria"/>
              <a:cs typeface="Cambria"/>
            </a:endParaRPr>
          </a:p>
          <a:p>
            <a:pPr marL="927100" lvl="1" indent="-457834">
              <a:lnSpc>
                <a:spcPct val="100000"/>
              </a:lnSpc>
              <a:spcBef>
                <a:spcPts val="1780"/>
              </a:spcBef>
              <a:buAutoNum type="alphaLcParenR"/>
              <a:tabLst>
                <a:tab pos="927100" algn="l"/>
                <a:tab pos="927735" algn="l"/>
              </a:tabLst>
            </a:pPr>
            <a:r>
              <a:rPr sz="2200" b="1" spc="-10" dirty="0">
                <a:solidFill>
                  <a:srgbClr val="C00000"/>
                </a:solidFill>
                <a:latin typeface="Cambria"/>
                <a:cs typeface="Cambria"/>
              </a:rPr>
              <a:t>Integer </a:t>
            </a:r>
            <a:r>
              <a:rPr sz="2200" b="1" spc="-5" dirty="0">
                <a:solidFill>
                  <a:srgbClr val="C00000"/>
                </a:solidFill>
                <a:latin typeface="Cambria"/>
                <a:cs typeface="Cambria"/>
              </a:rPr>
              <a:t>Data</a:t>
            </a:r>
            <a:r>
              <a:rPr sz="2200" b="1" spc="-1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b="1" spc="-20" dirty="0">
                <a:solidFill>
                  <a:srgbClr val="C00000"/>
                </a:solidFill>
                <a:latin typeface="Cambria"/>
                <a:cs typeface="Cambria"/>
              </a:rPr>
              <a:t>Type</a:t>
            </a:r>
            <a:endParaRPr sz="2200">
              <a:latin typeface="Cambria"/>
              <a:cs typeface="Cambria"/>
            </a:endParaRPr>
          </a:p>
          <a:p>
            <a:pPr marL="1384300" lvl="2" indent="-457834">
              <a:lnSpc>
                <a:spcPct val="100000"/>
              </a:lnSpc>
              <a:spcBef>
                <a:spcPts val="1320"/>
              </a:spcBef>
              <a:buFont typeface="Wingdings"/>
              <a:buChar char=""/>
              <a:tabLst>
                <a:tab pos="1384300" algn="l"/>
                <a:tab pos="1384935" algn="l"/>
              </a:tabLst>
            </a:pPr>
            <a:r>
              <a:rPr sz="2200" spc="-5" dirty="0">
                <a:latin typeface="Cambria"/>
                <a:cs typeface="Cambria"/>
              </a:rPr>
              <a:t>Whole</a:t>
            </a:r>
            <a:r>
              <a:rPr sz="2200" spc="-1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numbers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with</a:t>
            </a:r>
            <a:r>
              <a:rPr sz="2200" spc="-1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a</a:t>
            </a:r>
            <a:r>
              <a:rPr sz="2200" dirty="0"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range</a:t>
            </a:r>
            <a:endParaRPr sz="2200">
              <a:latin typeface="Cambria"/>
              <a:cs typeface="Cambria"/>
            </a:endParaRPr>
          </a:p>
          <a:p>
            <a:pPr marL="1384300" lvl="2" indent="-457834">
              <a:lnSpc>
                <a:spcPct val="100000"/>
              </a:lnSpc>
              <a:spcBef>
                <a:spcPts val="1320"/>
              </a:spcBef>
              <a:buFont typeface="Wingdings"/>
              <a:buChar char=""/>
              <a:tabLst>
                <a:tab pos="1384300" algn="l"/>
                <a:tab pos="1384935" algn="l"/>
              </a:tabLst>
            </a:pPr>
            <a:r>
              <a:rPr sz="2200" spc="-5" dirty="0">
                <a:latin typeface="Cambria"/>
                <a:cs typeface="Cambria"/>
              </a:rPr>
              <a:t>No</a:t>
            </a:r>
            <a:r>
              <a:rPr sz="2200" spc="-2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fractional</a:t>
            </a:r>
            <a:r>
              <a:rPr sz="220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parts</a:t>
            </a:r>
            <a:endParaRPr sz="2200">
              <a:latin typeface="Cambria"/>
              <a:cs typeface="Cambria"/>
            </a:endParaRPr>
          </a:p>
          <a:p>
            <a:pPr marL="1384300" lvl="2" indent="-457834">
              <a:lnSpc>
                <a:spcPct val="100000"/>
              </a:lnSpc>
              <a:spcBef>
                <a:spcPts val="1325"/>
              </a:spcBef>
              <a:buFont typeface="Wingdings"/>
              <a:buChar char=""/>
              <a:tabLst>
                <a:tab pos="1384300" algn="l"/>
                <a:tab pos="1384935" algn="l"/>
              </a:tabLst>
            </a:pPr>
            <a:r>
              <a:rPr sz="2200" spc="-10" dirty="0">
                <a:latin typeface="Cambria"/>
                <a:cs typeface="Cambria"/>
              </a:rPr>
              <a:t>Integer</a:t>
            </a:r>
            <a:r>
              <a:rPr sz="2200" spc="30" dirty="0"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variable</a:t>
            </a:r>
            <a:r>
              <a:rPr sz="2200" spc="2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holds</a:t>
            </a:r>
            <a:r>
              <a:rPr sz="2200" spc="1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integer</a:t>
            </a:r>
            <a:r>
              <a:rPr sz="2200" spc="25" dirty="0"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values</a:t>
            </a:r>
            <a:r>
              <a:rPr sz="2200" spc="25" dirty="0"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only</a:t>
            </a:r>
            <a:endParaRPr sz="2200">
              <a:latin typeface="Cambria"/>
              <a:cs typeface="Cambria"/>
            </a:endParaRPr>
          </a:p>
          <a:p>
            <a:pPr marL="1384300" lvl="2" indent="-457834">
              <a:lnSpc>
                <a:spcPct val="100000"/>
              </a:lnSpc>
              <a:spcBef>
                <a:spcPts val="1320"/>
              </a:spcBef>
              <a:buFont typeface="Wingdings"/>
              <a:buChar char=""/>
              <a:tabLst>
                <a:tab pos="1384300" algn="l"/>
                <a:tab pos="1384935" algn="l"/>
              </a:tabLst>
            </a:pPr>
            <a:r>
              <a:rPr sz="2200" b="1" spc="-25" dirty="0">
                <a:solidFill>
                  <a:srgbClr val="336600"/>
                </a:solidFill>
                <a:latin typeface="Cambria"/>
                <a:cs typeface="Cambria"/>
              </a:rPr>
              <a:t>Keyword:</a:t>
            </a:r>
            <a:r>
              <a:rPr sz="2200" b="1" spc="-30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int</a:t>
            </a:r>
            <a:endParaRPr sz="2200">
              <a:latin typeface="Cambria"/>
              <a:cs typeface="Cambria"/>
            </a:endParaRPr>
          </a:p>
          <a:p>
            <a:pPr marL="1384300" lvl="2" indent="-457834">
              <a:lnSpc>
                <a:spcPct val="100000"/>
              </a:lnSpc>
              <a:spcBef>
                <a:spcPts val="1320"/>
              </a:spcBef>
              <a:buFont typeface="Wingdings"/>
              <a:buChar char=""/>
              <a:tabLst>
                <a:tab pos="1384300" algn="l"/>
                <a:tab pos="1384935" algn="l"/>
              </a:tabLst>
            </a:pPr>
            <a:r>
              <a:rPr sz="2200" b="1" spc="-10" dirty="0">
                <a:solidFill>
                  <a:srgbClr val="336600"/>
                </a:solidFill>
                <a:latin typeface="Cambria"/>
                <a:cs typeface="Cambria"/>
              </a:rPr>
              <a:t>Memory:</a:t>
            </a:r>
            <a:r>
              <a:rPr sz="2200" b="1" spc="15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2</a:t>
            </a:r>
            <a:r>
              <a:rPr sz="2200" spc="-10" dirty="0"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Bytes</a:t>
            </a:r>
            <a:r>
              <a:rPr sz="2200" spc="4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(16 </a:t>
            </a:r>
            <a:r>
              <a:rPr sz="2200" spc="-10" dirty="0">
                <a:latin typeface="Cambria"/>
                <a:cs typeface="Cambria"/>
              </a:rPr>
              <a:t>bits)</a:t>
            </a:r>
            <a:r>
              <a:rPr sz="2200" spc="1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or 4</a:t>
            </a:r>
            <a:r>
              <a:rPr sz="2200" dirty="0"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Bytes</a:t>
            </a:r>
            <a:r>
              <a:rPr sz="2200" spc="4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(32 </a:t>
            </a:r>
            <a:r>
              <a:rPr sz="2200" spc="-10" dirty="0">
                <a:latin typeface="Cambria"/>
                <a:cs typeface="Cambria"/>
              </a:rPr>
              <a:t>bits)</a:t>
            </a:r>
            <a:endParaRPr sz="2200">
              <a:latin typeface="Cambria"/>
              <a:cs typeface="Cambria"/>
            </a:endParaRPr>
          </a:p>
          <a:p>
            <a:pPr marL="1384300" lvl="2" indent="-457834">
              <a:lnSpc>
                <a:spcPct val="100000"/>
              </a:lnSpc>
              <a:spcBef>
                <a:spcPts val="1320"/>
              </a:spcBef>
              <a:buFont typeface="Wingdings"/>
              <a:buChar char=""/>
              <a:tabLst>
                <a:tab pos="1384300" algn="l"/>
                <a:tab pos="1384935" algn="l"/>
              </a:tabLst>
            </a:pPr>
            <a:r>
              <a:rPr sz="2200" b="1" spc="-5" dirty="0">
                <a:solidFill>
                  <a:srgbClr val="336600"/>
                </a:solidFill>
                <a:latin typeface="Cambria"/>
                <a:cs typeface="Cambria"/>
              </a:rPr>
              <a:t>Qualifiers:</a:t>
            </a:r>
            <a:r>
              <a:rPr sz="2200" b="1" spc="-10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Signed,</a:t>
            </a:r>
            <a:r>
              <a:rPr sz="2200" spc="1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unsigned,</a:t>
            </a:r>
            <a:r>
              <a:rPr sz="2200" spc="20" dirty="0">
                <a:latin typeface="Cambria"/>
                <a:cs typeface="Cambria"/>
              </a:rPr>
              <a:t> </a:t>
            </a:r>
            <a:r>
              <a:rPr sz="2200" spc="5" dirty="0">
                <a:latin typeface="Cambria"/>
                <a:cs typeface="Cambria"/>
              </a:rPr>
              <a:t>short,</a:t>
            </a:r>
            <a:r>
              <a:rPr sz="2200" spc="-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long</a:t>
            </a:r>
            <a:endParaRPr sz="2200">
              <a:latin typeface="Cambria"/>
              <a:cs typeface="Cambria"/>
            </a:endParaRPr>
          </a:p>
          <a:p>
            <a:pPr marL="1384300" lvl="2" indent="-457834">
              <a:lnSpc>
                <a:spcPct val="100000"/>
              </a:lnSpc>
              <a:spcBef>
                <a:spcPts val="1320"/>
              </a:spcBef>
              <a:buFont typeface="Wingdings"/>
              <a:buChar char=""/>
              <a:tabLst>
                <a:tab pos="1384300" algn="l"/>
                <a:tab pos="1384935" algn="l"/>
              </a:tabLst>
            </a:pPr>
            <a:r>
              <a:rPr sz="2200" b="1" spc="-10" dirty="0">
                <a:solidFill>
                  <a:srgbClr val="336600"/>
                </a:solidFill>
                <a:latin typeface="Cambria"/>
                <a:cs typeface="Cambria"/>
              </a:rPr>
              <a:t>Examples:</a:t>
            </a:r>
            <a:r>
              <a:rPr sz="2200" b="1" spc="5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34012, </a:t>
            </a:r>
            <a:r>
              <a:rPr sz="2200" spc="-5" dirty="0">
                <a:latin typeface="Cambria"/>
                <a:cs typeface="Cambria"/>
              </a:rPr>
              <a:t>0,</a:t>
            </a:r>
            <a:r>
              <a:rPr sz="2200" spc="-1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-2457</a:t>
            </a:r>
            <a:endParaRPr sz="22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SRM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549605"/>
            <a:ext cx="8425815" cy="14357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27940" algn="ctr">
              <a:lnSpc>
                <a:spcPct val="100000"/>
              </a:lnSpc>
              <a:spcBef>
                <a:spcPts val="105"/>
              </a:spcBef>
            </a:pPr>
            <a:r>
              <a:rPr sz="2600" b="1" spc="-5" dirty="0">
                <a:solidFill>
                  <a:srgbClr val="C00000"/>
                </a:solidFill>
                <a:latin typeface="Perpetua"/>
                <a:cs typeface="Perpetua"/>
              </a:rPr>
              <a:t>INS</a:t>
            </a:r>
            <a:r>
              <a:rPr sz="2600" b="1" spc="-15" dirty="0">
                <a:solidFill>
                  <a:srgbClr val="C00000"/>
                </a:solidFill>
                <a:latin typeface="Perpetua"/>
                <a:cs typeface="Perpetua"/>
              </a:rPr>
              <a:t>T</a:t>
            </a:r>
            <a:r>
              <a:rPr sz="2600" b="1" spc="-5" dirty="0">
                <a:solidFill>
                  <a:srgbClr val="C00000"/>
                </a:solidFill>
                <a:latin typeface="Perpetua"/>
                <a:cs typeface="Perpetua"/>
              </a:rPr>
              <a:t>IT</a:t>
            </a:r>
            <a:r>
              <a:rPr sz="2600" b="1" spc="-10" dirty="0">
                <a:solidFill>
                  <a:srgbClr val="C00000"/>
                </a:solidFill>
                <a:latin typeface="Perpetua"/>
                <a:cs typeface="Perpetua"/>
              </a:rPr>
              <a:t>U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TE</a:t>
            </a:r>
            <a:r>
              <a:rPr sz="2600" b="1" spc="-10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Perpetua"/>
                <a:cs typeface="Perpetua"/>
              </a:rPr>
              <a:t>O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F</a:t>
            </a:r>
            <a:r>
              <a:rPr sz="2600" b="1" spc="5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SCIENCE</a:t>
            </a:r>
            <a:r>
              <a:rPr sz="2600" b="1" spc="-140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AND</a:t>
            </a:r>
            <a:r>
              <a:rPr sz="2600" b="1" spc="-310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TECHNOLOG</a:t>
            </a:r>
            <a:r>
              <a:rPr sz="2600" b="1" spc="-285" dirty="0">
                <a:solidFill>
                  <a:srgbClr val="C00000"/>
                </a:solidFill>
                <a:latin typeface="Perpetua"/>
                <a:cs typeface="Perpetua"/>
              </a:rPr>
              <a:t>Y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,</a:t>
            </a:r>
            <a:endParaRPr sz="2600">
              <a:latin typeface="Perpetua"/>
              <a:cs typeface="Perpetua"/>
            </a:endParaRPr>
          </a:p>
          <a:p>
            <a:pPr marR="27305" algn="ctr">
              <a:lnSpc>
                <a:spcPct val="100000"/>
              </a:lnSpc>
              <a:spcBef>
                <a:spcPts val="30"/>
              </a:spcBef>
            </a:pPr>
            <a:r>
              <a:rPr sz="2400" b="1" spc="-10" dirty="0">
                <a:solidFill>
                  <a:srgbClr val="C00000"/>
                </a:solidFill>
                <a:latin typeface="Perpetua"/>
                <a:cs typeface="Perpetua"/>
              </a:rPr>
              <a:t>CHENNAI.</a:t>
            </a:r>
            <a:endParaRPr sz="2400">
              <a:latin typeface="Perpetua"/>
              <a:cs typeface="Perpetua"/>
            </a:endParaRPr>
          </a:p>
          <a:p>
            <a:pPr marL="12700">
              <a:lnSpc>
                <a:spcPct val="100000"/>
              </a:lnSpc>
              <a:spcBef>
                <a:spcPts val="1705"/>
              </a:spcBef>
            </a:pPr>
            <a:r>
              <a:rPr sz="2800" b="1" spc="-5" dirty="0">
                <a:solidFill>
                  <a:srgbClr val="336600"/>
                </a:solidFill>
                <a:latin typeface="Cambria"/>
                <a:cs typeface="Cambria"/>
              </a:rPr>
              <a:t>1. 1</a:t>
            </a:r>
            <a:r>
              <a:rPr sz="2800" b="1" spc="10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spc="-25" dirty="0">
                <a:solidFill>
                  <a:srgbClr val="336600"/>
                </a:solidFill>
                <a:latin typeface="Cambria"/>
                <a:cs typeface="Cambria"/>
              </a:rPr>
              <a:t>Evolution</a:t>
            </a:r>
            <a:r>
              <a:rPr sz="2800" b="1" spc="25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spc="-5" dirty="0">
                <a:solidFill>
                  <a:srgbClr val="336600"/>
                </a:solidFill>
                <a:latin typeface="Cambria"/>
                <a:cs typeface="Cambria"/>
              </a:rPr>
              <a:t>of </a:t>
            </a:r>
            <a:r>
              <a:rPr sz="2800" b="1" spc="-15" dirty="0">
                <a:solidFill>
                  <a:srgbClr val="336600"/>
                </a:solidFill>
                <a:latin typeface="Cambria"/>
                <a:cs typeface="Cambria"/>
              </a:rPr>
              <a:t>Programming</a:t>
            </a:r>
            <a:r>
              <a:rPr sz="2800" b="1" spc="-35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spc="-5" dirty="0">
                <a:solidFill>
                  <a:srgbClr val="336600"/>
                </a:solidFill>
                <a:latin typeface="Cambria"/>
                <a:cs typeface="Cambria"/>
              </a:rPr>
              <a:t>&amp;</a:t>
            </a:r>
            <a:r>
              <a:rPr sz="2800" b="1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spc="-5" dirty="0">
                <a:solidFill>
                  <a:srgbClr val="336600"/>
                </a:solidFill>
                <a:latin typeface="Cambria"/>
                <a:cs typeface="Cambria"/>
              </a:rPr>
              <a:t>Languages</a:t>
            </a:r>
            <a:r>
              <a:rPr sz="2800" b="1" spc="15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spc="-15" dirty="0">
                <a:solidFill>
                  <a:srgbClr val="336600"/>
                </a:solidFill>
                <a:latin typeface="Cambria"/>
                <a:cs typeface="Cambria"/>
              </a:rPr>
              <a:t>Contd…</a:t>
            </a:r>
            <a:endParaRPr sz="28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5326" y="188607"/>
            <a:ext cx="1040815" cy="1067659"/>
          </a:xfrm>
          <a:prstGeom prst="rect">
            <a:avLst/>
          </a:prstGeom>
        </p:spPr>
      </p:pic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45173" y="2184145"/>
          <a:ext cx="8641715" cy="43348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3640"/>
                <a:gridCol w="7458075"/>
              </a:tblGrid>
              <a:tr h="54178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200" b="1" spc="-15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Period</a:t>
                      </a:r>
                      <a:endParaRPr sz="2200">
                        <a:latin typeface="Cambria"/>
                        <a:cs typeface="Cambria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200" b="1" spc="-15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Programming</a:t>
                      </a:r>
                      <a:r>
                        <a:rPr sz="2200" b="1" spc="20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200" b="1" spc="-10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Langugaes</a:t>
                      </a:r>
                      <a:endParaRPr sz="2200">
                        <a:latin typeface="Cambria"/>
                        <a:cs typeface="Cambria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</a:tr>
              <a:tr h="54190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200" spc="-10" dirty="0">
                          <a:latin typeface="Cambria"/>
                          <a:cs typeface="Cambria"/>
                        </a:rPr>
                        <a:t>1950’s</a:t>
                      </a:r>
                      <a:endParaRPr sz="2200">
                        <a:latin typeface="Cambria"/>
                        <a:cs typeface="Cambria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200" spc="-10" dirty="0">
                          <a:latin typeface="Cambria"/>
                          <a:cs typeface="Cambria"/>
                        </a:rPr>
                        <a:t>Creation</a:t>
                      </a:r>
                      <a:r>
                        <a:rPr sz="2200" spc="2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200" spc="-5" dirty="0">
                          <a:latin typeface="Cambria"/>
                          <a:cs typeface="Cambria"/>
                        </a:rPr>
                        <a:t>of</a:t>
                      </a:r>
                      <a:r>
                        <a:rPr sz="2200" spc="-2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200" spc="-15" dirty="0">
                          <a:latin typeface="Cambria"/>
                          <a:cs typeface="Cambria"/>
                        </a:rPr>
                        <a:t>high-level</a:t>
                      </a:r>
                      <a:r>
                        <a:rPr sz="2200" spc="3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200" spc="-10" dirty="0">
                          <a:latin typeface="Cambria"/>
                          <a:cs typeface="Cambria"/>
                        </a:rPr>
                        <a:t>languages</a:t>
                      </a:r>
                      <a:endParaRPr sz="2200">
                        <a:latin typeface="Cambria"/>
                        <a:cs typeface="Cambria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</a:tr>
              <a:tr h="54190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200" spc="-10" dirty="0">
                          <a:latin typeface="Cambria"/>
                          <a:cs typeface="Cambria"/>
                        </a:rPr>
                        <a:t>1960’s</a:t>
                      </a:r>
                      <a:endParaRPr sz="2200">
                        <a:latin typeface="Cambria"/>
                        <a:cs typeface="Cambria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200" spc="-20" dirty="0">
                          <a:latin typeface="Cambria"/>
                          <a:cs typeface="Cambria"/>
                        </a:rPr>
                        <a:t>Forth.</a:t>
                      </a:r>
                      <a:r>
                        <a:rPr sz="2200" spc="-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200" spc="-5" dirty="0">
                          <a:latin typeface="Cambria"/>
                          <a:cs typeface="Cambria"/>
                        </a:rPr>
                        <a:t>Simula I.</a:t>
                      </a:r>
                      <a:r>
                        <a:rPr sz="220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200" spc="-5" dirty="0">
                          <a:latin typeface="Cambria"/>
                          <a:cs typeface="Cambria"/>
                        </a:rPr>
                        <a:t>Lisp,</a:t>
                      </a:r>
                      <a:r>
                        <a:rPr sz="220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200" spc="-5" dirty="0">
                          <a:latin typeface="Cambria"/>
                          <a:cs typeface="Cambria"/>
                        </a:rPr>
                        <a:t>Cobol</a:t>
                      </a:r>
                      <a:endParaRPr sz="2200">
                        <a:latin typeface="Cambria"/>
                        <a:cs typeface="Cambria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</a:tr>
              <a:tr h="54178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200" spc="-15" dirty="0">
                          <a:latin typeface="Cambria"/>
                          <a:cs typeface="Cambria"/>
                        </a:rPr>
                        <a:t>1970’s</a:t>
                      </a:r>
                      <a:endParaRPr sz="2200">
                        <a:latin typeface="Cambria"/>
                        <a:cs typeface="Cambria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200" spc="-15" dirty="0">
                          <a:latin typeface="Cambria"/>
                          <a:cs typeface="Cambria"/>
                        </a:rPr>
                        <a:t>Pascal,</a:t>
                      </a:r>
                      <a:r>
                        <a:rPr sz="2200" spc="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200" spc="-5" dirty="0">
                          <a:latin typeface="Cambria"/>
                          <a:cs typeface="Cambria"/>
                        </a:rPr>
                        <a:t>C</a:t>
                      </a:r>
                      <a:r>
                        <a:rPr sz="2200" spc="-10" dirty="0">
                          <a:latin typeface="Cambria"/>
                          <a:cs typeface="Cambria"/>
                        </a:rPr>
                        <a:t> language</a:t>
                      </a:r>
                      <a:endParaRPr sz="2200">
                        <a:latin typeface="Cambria"/>
                        <a:cs typeface="Cambria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</a:tr>
              <a:tr h="54190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200" spc="-10" dirty="0">
                          <a:latin typeface="Cambria"/>
                          <a:cs typeface="Cambria"/>
                        </a:rPr>
                        <a:t>1980’s</a:t>
                      </a:r>
                      <a:endParaRPr sz="2200">
                        <a:latin typeface="Cambria"/>
                        <a:cs typeface="Cambria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200" spc="-10" dirty="0">
                          <a:latin typeface="Cambria"/>
                          <a:cs typeface="Cambria"/>
                        </a:rPr>
                        <a:t>ML.</a:t>
                      </a:r>
                      <a:r>
                        <a:rPr sz="220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200" spc="-10" dirty="0">
                          <a:latin typeface="Cambria"/>
                          <a:cs typeface="Cambria"/>
                        </a:rPr>
                        <a:t>Smalltalk,</a:t>
                      </a:r>
                      <a:r>
                        <a:rPr sz="220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200" spc="-5" dirty="0">
                          <a:latin typeface="Cambria"/>
                          <a:cs typeface="Cambria"/>
                        </a:rPr>
                        <a:t>C++</a:t>
                      </a:r>
                      <a:endParaRPr sz="2200">
                        <a:latin typeface="Cambria"/>
                        <a:cs typeface="Cambria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</a:tr>
              <a:tr h="54178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200" spc="-10" dirty="0">
                          <a:latin typeface="Cambria"/>
                          <a:cs typeface="Cambria"/>
                        </a:rPr>
                        <a:t>1990’s</a:t>
                      </a:r>
                      <a:endParaRPr sz="2200">
                        <a:latin typeface="Cambria"/>
                        <a:cs typeface="Cambria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200" spc="-25" dirty="0">
                          <a:latin typeface="Cambria"/>
                          <a:cs typeface="Cambria"/>
                        </a:rPr>
                        <a:t>Java,</a:t>
                      </a:r>
                      <a:r>
                        <a:rPr sz="2200" spc="2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200" spc="-15" dirty="0">
                          <a:latin typeface="Cambria"/>
                          <a:cs typeface="Cambria"/>
                        </a:rPr>
                        <a:t>Perl,</a:t>
                      </a:r>
                      <a:r>
                        <a:rPr sz="2200" spc="-5" dirty="0">
                          <a:latin typeface="Cambria"/>
                          <a:cs typeface="Cambria"/>
                        </a:rPr>
                        <a:t> Python</a:t>
                      </a:r>
                      <a:r>
                        <a:rPr sz="2200" spc="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200" spc="-10" dirty="0">
                          <a:latin typeface="Cambria"/>
                          <a:cs typeface="Cambria"/>
                        </a:rPr>
                        <a:t>languages</a:t>
                      </a:r>
                      <a:endParaRPr sz="2200">
                        <a:latin typeface="Cambria"/>
                        <a:cs typeface="Cambria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</a:tr>
              <a:tr h="54192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200" spc="-10" dirty="0">
                          <a:latin typeface="Cambria"/>
                          <a:cs typeface="Cambria"/>
                        </a:rPr>
                        <a:t>2000</a:t>
                      </a:r>
                      <a:endParaRPr sz="2200">
                        <a:latin typeface="Cambria"/>
                        <a:cs typeface="Cambria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200" spc="-10" dirty="0">
                          <a:latin typeface="Cambria"/>
                          <a:cs typeface="Cambria"/>
                        </a:rPr>
                        <a:t>Internet</a:t>
                      </a:r>
                      <a:r>
                        <a:rPr sz="2200" spc="2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200" spc="-15" dirty="0">
                          <a:latin typeface="Cambria"/>
                          <a:cs typeface="Cambria"/>
                        </a:rPr>
                        <a:t>Programming</a:t>
                      </a:r>
                      <a:endParaRPr sz="2200">
                        <a:latin typeface="Cambria"/>
                        <a:cs typeface="Cambria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</a:tr>
              <a:tr h="54185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200" spc="-10" dirty="0">
                          <a:latin typeface="Cambria"/>
                          <a:cs typeface="Cambria"/>
                        </a:rPr>
                        <a:t>2010</a:t>
                      </a:r>
                      <a:endParaRPr sz="2200">
                        <a:latin typeface="Cambria"/>
                        <a:cs typeface="Cambria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200" spc="-5" dirty="0">
                          <a:latin typeface="Cambria"/>
                          <a:cs typeface="Cambria"/>
                        </a:rPr>
                        <a:t>Concurrency</a:t>
                      </a:r>
                      <a:r>
                        <a:rPr sz="2200" spc="2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200" spc="-10" dirty="0">
                          <a:latin typeface="Cambria"/>
                          <a:cs typeface="Cambria"/>
                        </a:rPr>
                        <a:t>and</a:t>
                      </a:r>
                      <a:r>
                        <a:rPr sz="2200" spc="1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200" spc="-20" dirty="0">
                          <a:latin typeface="Cambria"/>
                          <a:cs typeface="Cambria"/>
                        </a:rPr>
                        <a:t>asynchronicity.</a:t>
                      </a:r>
                      <a:r>
                        <a:rPr sz="2200" spc="5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200" spc="-20" dirty="0">
                          <a:latin typeface="Cambria"/>
                          <a:cs typeface="Cambria"/>
                        </a:rPr>
                        <a:t>JavaScript</a:t>
                      </a:r>
                      <a:r>
                        <a:rPr sz="2200" spc="4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200" spc="-10" dirty="0">
                          <a:latin typeface="Cambria"/>
                          <a:cs typeface="Cambria"/>
                        </a:rPr>
                        <a:t>and</a:t>
                      </a:r>
                      <a:r>
                        <a:rPr sz="2200" spc="2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200" spc="-5" dirty="0">
                          <a:latin typeface="Cambria"/>
                          <a:cs typeface="Cambria"/>
                        </a:rPr>
                        <a:t>Go</a:t>
                      </a:r>
                      <a:r>
                        <a:rPr sz="2200" spc="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200" spc="-10" dirty="0">
                          <a:latin typeface="Cambria"/>
                          <a:cs typeface="Cambria"/>
                        </a:rPr>
                        <a:t>language</a:t>
                      </a:r>
                      <a:endParaRPr sz="2200">
                        <a:latin typeface="Cambria"/>
                        <a:cs typeface="Cambria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SRM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5326" y="188607"/>
            <a:ext cx="1040815" cy="106765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83540" y="549605"/>
            <a:ext cx="7350759" cy="50190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38860" algn="ctr">
              <a:lnSpc>
                <a:spcPct val="100000"/>
              </a:lnSpc>
              <a:spcBef>
                <a:spcPts val="105"/>
              </a:spcBef>
            </a:pPr>
            <a:r>
              <a:rPr sz="2600" b="1" spc="-5" dirty="0">
                <a:solidFill>
                  <a:srgbClr val="C00000"/>
                </a:solidFill>
                <a:latin typeface="Perpetua"/>
                <a:cs typeface="Perpetua"/>
              </a:rPr>
              <a:t>INS</a:t>
            </a:r>
            <a:r>
              <a:rPr sz="2600" b="1" spc="-15" dirty="0">
                <a:solidFill>
                  <a:srgbClr val="C00000"/>
                </a:solidFill>
                <a:latin typeface="Perpetua"/>
                <a:cs typeface="Perpetua"/>
              </a:rPr>
              <a:t>T</a:t>
            </a:r>
            <a:r>
              <a:rPr sz="2600" b="1" spc="-5" dirty="0">
                <a:solidFill>
                  <a:srgbClr val="C00000"/>
                </a:solidFill>
                <a:latin typeface="Perpetua"/>
                <a:cs typeface="Perpetua"/>
              </a:rPr>
              <a:t>IT</a:t>
            </a:r>
            <a:r>
              <a:rPr sz="2600" b="1" spc="-10" dirty="0">
                <a:solidFill>
                  <a:srgbClr val="C00000"/>
                </a:solidFill>
                <a:latin typeface="Perpetua"/>
                <a:cs typeface="Perpetua"/>
              </a:rPr>
              <a:t>U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TE</a:t>
            </a:r>
            <a:r>
              <a:rPr sz="2600" b="1" spc="-10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Perpetua"/>
                <a:cs typeface="Perpetua"/>
              </a:rPr>
              <a:t>O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F</a:t>
            </a:r>
            <a:r>
              <a:rPr sz="2600" b="1" spc="5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SCIENCE</a:t>
            </a:r>
            <a:r>
              <a:rPr sz="2600" b="1" spc="-140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AND</a:t>
            </a:r>
            <a:r>
              <a:rPr sz="2600" b="1" spc="-310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TECHNOLOG</a:t>
            </a:r>
            <a:r>
              <a:rPr sz="2600" b="1" spc="-285" dirty="0">
                <a:solidFill>
                  <a:srgbClr val="C00000"/>
                </a:solidFill>
                <a:latin typeface="Perpetua"/>
                <a:cs typeface="Perpetua"/>
              </a:rPr>
              <a:t>Y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,</a:t>
            </a:r>
            <a:endParaRPr sz="2600">
              <a:latin typeface="Perpetua"/>
              <a:cs typeface="Perpetua"/>
            </a:endParaRPr>
          </a:p>
          <a:p>
            <a:pPr marL="1039494" algn="ctr">
              <a:lnSpc>
                <a:spcPct val="100000"/>
              </a:lnSpc>
              <a:spcBef>
                <a:spcPts val="30"/>
              </a:spcBef>
            </a:pPr>
            <a:r>
              <a:rPr sz="2400" b="1" spc="-10" dirty="0">
                <a:solidFill>
                  <a:srgbClr val="C00000"/>
                </a:solidFill>
                <a:latin typeface="Perpetua"/>
                <a:cs typeface="Perpetua"/>
              </a:rPr>
              <a:t>CHENNAI.</a:t>
            </a:r>
            <a:endParaRPr sz="2400">
              <a:latin typeface="Perpetua"/>
              <a:cs typeface="Perpetua"/>
            </a:endParaRPr>
          </a:p>
          <a:p>
            <a:pPr marL="383540" indent="-371475">
              <a:lnSpc>
                <a:spcPct val="100000"/>
              </a:lnSpc>
              <a:spcBef>
                <a:spcPts val="1735"/>
              </a:spcBef>
              <a:buAutoNum type="arabicPeriod"/>
              <a:tabLst>
                <a:tab pos="384175" algn="l"/>
              </a:tabLst>
            </a:pPr>
            <a:r>
              <a:rPr sz="2800" b="1" spc="-5" dirty="0">
                <a:solidFill>
                  <a:srgbClr val="336600"/>
                </a:solidFill>
                <a:latin typeface="Cambria"/>
                <a:cs typeface="Cambria"/>
              </a:rPr>
              <a:t>12</a:t>
            </a:r>
            <a:r>
              <a:rPr sz="2800" b="1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spc="-5" dirty="0">
                <a:solidFill>
                  <a:srgbClr val="336600"/>
                </a:solidFill>
                <a:latin typeface="Cambria"/>
                <a:cs typeface="Cambria"/>
              </a:rPr>
              <a:t>Datatypes </a:t>
            </a:r>
            <a:r>
              <a:rPr sz="2800" b="1" spc="-15" dirty="0">
                <a:solidFill>
                  <a:srgbClr val="336600"/>
                </a:solidFill>
                <a:latin typeface="Cambria"/>
                <a:cs typeface="Cambria"/>
              </a:rPr>
              <a:t>Contd…</a:t>
            </a:r>
            <a:endParaRPr sz="2800">
              <a:latin typeface="Cambria"/>
              <a:cs typeface="Cambria"/>
            </a:endParaRPr>
          </a:p>
          <a:p>
            <a:pPr marL="927100" lvl="1" indent="-457834">
              <a:lnSpc>
                <a:spcPct val="100000"/>
              </a:lnSpc>
              <a:spcBef>
                <a:spcPts val="1780"/>
              </a:spcBef>
              <a:buAutoNum type="alphaLcParenR" startAt="2"/>
              <a:tabLst>
                <a:tab pos="927100" algn="l"/>
                <a:tab pos="927735" algn="l"/>
              </a:tabLst>
            </a:pPr>
            <a:r>
              <a:rPr sz="2200" b="1" spc="-10" dirty="0">
                <a:solidFill>
                  <a:srgbClr val="C00000"/>
                </a:solidFill>
                <a:latin typeface="Cambria"/>
                <a:cs typeface="Cambria"/>
              </a:rPr>
              <a:t>Floating</a:t>
            </a:r>
            <a:r>
              <a:rPr sz="2200" b="1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b="1" spc="-20" dirty="0">
                <a:solidFill>
                  <a:srgbClr val="C00000"/>
                </a:solidFill>
                <a:latin typeface="Cambria"/>
                <a:cs typeface="Cambria"/>
              </a:rPr>
              <a:t>Point</a:t>
            </a:r>
            <a:r>
              <a:rPr sz="2200" b="1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b="1" spc="-5" dirty="0">
                <a:solidFill>
                  <a:srgbClr val="C00000"/>
                </a:solidFill>
                <a:latin typeface="Cambria"/>
                <a:cs typeface="Cambria"/>
              </a:rPr>
              <a:t>Data </a:t>
            </a:r>
            <a:r>
              <a:rPr sz="2200" b="1" spc="-20" dirty="0">
                <a:solidFill>
                  <a:srgbClr val="C00000"/>
                </a:solidFill>
                <a:latin typeface="Cambria"/>
                <a:cs typeface="Cambria"/>
              </a:rPr>
              <a:t>Type</a:t>
            </a:r>
            <a:endParaRPr sz="2200">
              <a:latin typeface="Cambria"/>
              <a:cs typeface="Cambria"/>
            </a:endParaRPr>
          </a:p>
          <a:p>
            <a:pPr marL="1384300" lvl="2" indent="-457834">
              <a:lnSpc>
                <a:spcPct val="100000"/>
              </a:lnSpc>
              <a:spcBef>
                <a:spcPts val="1320"/>
              </a:spcBef>
              <a:buFont typeface="Wingdings"/>
              <a:buChar char=""/>
              <a:tabLst>
                <a:tab pos="1384300" algn="l"/>
                <a:tab pos="1384935" algn="l"/>
              </a:tabLst>
            </a:pPr>
            <a:r>
              <a:rPr sz="2200" spc="-5" dirty="0">
                <a:latin typeface="Cambria"/>
                <a:cs typeface="Cambria"/>
              </a:rPr>
              <a:t>Numbers</a:t>
            </a:r>
            <a:r>
              <a:rPr sz="2200" spc="10" dirty="0"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having</a:t>
            </a:r>
            <a:r>
              <a:rPr sz="2200" spc="15" dirty="0"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Fractional</a:t>
            </a:r>
            <a:r>
              <a:rPr sz="2200" spc="1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part</a:t>
            </a:r>
            <a:endParaRPr sz="2200">
              <a:latin typeface="Cambria"/>
              <a:cs typeface="Cambria"/>
            </a:endParaRPr>
          </a:p>
          <a:p>
            <a:pPr marL="1384300" lvl="2" indent="-457834">
              <a:lnSpc>
                <a:spcPct val="100000"/>
              </a:lnSpc>
              <a:spcBef>
                <a:spcPts val="1320"/>
              </a:spcBef>
              <a:buFont typeface="Wingdings"/>
              <a:buChar char=""/>
              <a:tabLst>
                <a:tab pos="1384300" algn="l"/>
                <a:tab pos="1384935" algn="l"/>
              </a:tabLst>
            </a:pPr>
            <a:r>
              <a:rPr sz="2200" spc="-5" dirty="0">
                <a:latin typeface="Cambria"/>
                <a:cs typeface="Cambria"/>
              </a:rPr>
              <a:t>Float </a:t>
            </a:r>
            <a:r>
              <a:rPr sz="2200" spc="-15" dirty="0">
                <a:latin typeface="Cambria"/>
                <a:cs typeface="Cambria"/>
              </a:rPr>
              <a:t>provides</a:t>
            </a:r>
            <a:r>
              <a:rPr sz="2200" spc="4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precision</a:t>
            </a:r>
            <a:r>
              <a:rPr sz="2200" spc="2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of</a:t>
            </a:r>
            <a:r>
              <a:rPr sz="2200" spc="-1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6 digits</a:t>
            </a:r>
            <a:endParaRPr sz="2200">
              <a:latin typeface="Cambria"/>
              <a:cs typeface="Cambria"/>
            </a:endParaRPr>
          </a:p>
          <a:p>
            <a:pPr marL="1384300" lvl="2" indent="-457834">
              <a:lnSpc>
                <a:spcPct val="100000"/>
              </a:lnSpc>
              <a:spcBef>
                <a:spcPts val="1325"/>
              </a:spcBef>
              <a:buFont typeface="Wingdings"/>
              <a:buChar char=""/>
              <a:tabLst>
                <a:tab pos="1384300" algn="l"/>
                <a:tab pos="1384935" algn="l"/>
              </a:tabLst>
            </a:pPr>
            <a:r>
              <a:rPr sz="2200" spc="-10" dirty="0">
                <a:latin typeface="Cambria"/>
                <a:cs typeface="Cambria"/>
              </a:rPr>
              <a:t>Integer</a:t>
            </a:r>
            <a:r>
              <a:rPr sz="2200" spc="35" dirty="0"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variable</a:t>
            </a:r>
            <a:r>
              <a:rPr sz="2200" spc="3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holds</a:t>
            </a:r>
            <a:r>
              <a:rPr sz="2200" spc="1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integer</a:t>
            </a:r>
            <a:r>
              <a:rPr sz="2200" spc="25" dirty="0"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values</a:t>
            </a:r>
            <a:r>
              <a:rPr sz="2200" spc="30" dirty="0"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only</a:t>
            </a:r>
            <a:endParaRPr sz="2200">
              <a:latin typeface="Cambria"/>
              <a:cs typeface="Cambria"/>
            </a:endParaRPr>
          </a:p>
          <a:p>
            <a:pPr marL="1384300" lvl="2" indent="-457834">
              <a:lnSpc>
                <a:spcPct val="100000"/>
              </a:lnSpc>
              <a:spcBef>
                <a:spcPts val="1320"/>
              </a:spcBef>
              <a:buFont typeface="Wingdings"/>
              <a:buChar char=""/>
              <a:tabLst>
                <a:tab pos="1384300" algn="l"/>
                <a:tab pos="1384935" algn="l"/>
              </a:tabLst>
            </a:pPr>
            <a:r>
              <a:rPr sz="2200" b="1" spc="-25" dirty="0">
                <a:solidFill>
                  <a:srgbClr val="336600"/>
                </a:solidFill>
                <a:latin typeface="Cambria"/>
                <a:cs typeface="Cambria"/>
              </a:rPr>
              <a:t>Keyword:</a:t>
            </a:r>
            <a:r>
              <a:rPr sz="2200" b="1" spc="-20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float</a:t>
            </a:r>
            <a:endParaRPr sz="2200">
              <a:latin typeface="Cambria"/>
              <a:cs typeface="Cambria"/>
            </a:endParaRPr>
          </a:p>
          <a:p>
            <a:pPr marL="1384300" lvl="2" indent="-457834">
              <a:lnSpc>
                <a:spcPct val="100000"/>
              </a:lnSpc>
              <a:spcBef>
                <a:spcPts val="1320"/>
              </a:spcBef>
              <a:buFont typeface="Wingdings"/>
              <a:buChar char=""/>
              <a:tabLst>
                <a:tab pos="1384300" algn="l"/>
                <a:tab pos="1384935" algn="l"/>
              </a:tabLst>
            </a:pPr>
            <a:r>
              <a:rPr sz="2200" b="1" spc="-10" dirty="0">
                <a:solidFill>
                  <a:srgbClr val="336600"/>
                </a:solidFill>
                <a:latin typeface="Cambria"/>
                <a:cs typeface="Cambria"/>
              </a:rPr>
              <a:t>Memory:</a:t>
            </a:r>
            <a:r>
              <a:rPr sz="2200" b="1" spc="5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4</a:t>
            </a:r>
            <a:r>
              <a:rPr sz="2200" spc="-15" dirty="0">
                <a:latin typeface="Cambria"/>
                <a:cs typeface="Cambria"/>
              </a:rPr>
              <a:t> Bytes</a:t>
            </a:r>
            <a:r>
              <a:rPr sz="2200" spc="3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(32</a:t>
            </a:r>
            <a:r>
              <a:rPr sz="220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bits)</a:t>
            </a:r>
            <a:endParaRPr sz="2200">
              <a:latin typeface="Cambria"/>
              <a:cs typeface="Cambria"/>
            </a:endParaRPr>
          </a:p>
          <a:p>
            <a:pPr marL="1384300" lvl="2" indent="-457834">
              <a:lnSpc>
                <a:spcPct val="100000"/>
              </a:lnSpc>
              <a:spcBef>
                <a:spcPts val="1320"/>
              </a:spcBef>
              <a:buFont typeface="Wingdings"/>
              <a:buChar char=""/>
              <a:tabLst>
                <a:tab pos="1384300" algn="l"/>
                <a:tab pos="1384935" algn="l"/>
              </a:tabLst>
            </a:pPr>
            <a:r>
              <a:rPr sz="2200" b="1" spc="-10" dirty="0">
                <a:solidFill>
                  <a:srgbClr val="336600"/>
                </a:solidFill>
                <a:latin typeface="Cambria"/>
                <a:cs typeface="Cambria"/>
              </a:rPr>
              <a:t>Examples:</a:t>
            </a:r>
            <a:r>
              <a:rPr sz="2200" b="1" spc="5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5.6,</a:t>
            </a:r>
            <a:r>
              <a:rPr sz="2200" spc="-2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0.375, 3.14756</a:t>
            </a:r>
            <a:endParaRPr sz="22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SRM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5326" y="188607"/>
            <a:ext cx="1040815" cy="106765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83540" y="549605"/>
            <a:ext cx="7350759" cy="50190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38860" algn="ctr">
              <a:lnSpc>
                <a:spcPct val="100000"/>
              </a:lnSpc>
              <a:spcBef>
                <a:spcPts val="105"/>
              </a:spcBef>
            </a:pPr>
            <a:r>
              <a:rPr sz="2600" b="1" spc="-5" dirty="0">
                <a:solidFill>
                  <a:srgbClr val="C00000"/>
                </a:solidFill>
                <a:latin typeface="Perpetua"/>
                <a:cs typeface="Perpetua"/>
              </a:rPr>
              <a:t>INS</a:t>
            </a:r>
            <a:r>
              <a:rPr sz="2600" b="1" spc="-15" dirty="0">
                <a:solidFill>
                  <a:srgbClr val="C00000"/>
                </a:solidFill>
                <a:latin typeface="Perpetua"/>
                <a:cs typeface="Perpetua"/>
              </a:rPr>
              <a:t>T</a:t>
            </a:r>
            <a:r>
              <a:rPr sz="2600" b="1" spc="-5" dirty="0">
                <a:solidFill>
                  <a:srgbClr val="C00000"/>
                </a:solidFill>
                <a:latin typeface="Perpetua"/>
                <a:cs typeface="Perpetua"/>
              </a:rPr>
              <a:t>IT</a:t>
            </a:r>
            <a:r>
              <a:rPr sz="2600" b="1" spc="-10" dirty="0">
                <a:solidFill>
                  <a:srgbClr val="C00000"/>
                </a:solidFill>
                <a:latin typeface="Perpetua"/>
                <a:cs typeface="Perpetua"/>
              </a:rPr>
              <a:t>U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TE</a:t>
            </a:r>
            <a:r>
              <a:rPr sz="2600" b="1" spc="-10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Perpetua"/>
                <a:cs typeface="Perpetua"/>
              </a:rPr>
              <a:t>O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F</a:t>
            </a:r>
            <a:r>
              <a:rPr sz="2600" b="1" spc="5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SCIENCE</a:t>
            </a:r>
            <a:r>
              <a:rPr sz="2600" b="1" spc="-140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AND</a:t>
            </a:r>
            <a:r>
              <a:rPr sz="2600" b="1" spc="-310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TECHNOLOG</a:t>
            </a:r>
            <a:r>
              <a:rPr sz="2600" b="1" spc="-285" dirty="0">
                <a:solidFill>
                  <a:srgbClr val="C00000"/>
                </a:solidFill>
                <a:latin typeface="Perpetua"/>
                <a:cs typeface="Perpetua"/>
              </a:rPr>
              <a:t>Y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,</a:t>
            </a:r>
            <a:endParaRPr sz="2600">
              <a:latin typeface="Perpetua"/>
              <a:cs typeface="Perpetua"/>
            </a:endParaRPr>
          </a:p>
          <a:p>
            <a:pPr marL="1039494" algn="ctr">
              <a:lnSpc>
                <a:spcPct val="100000"/>
              </a:lnSpc>
              <a:spcBef>
                <a:spcPts val="30"/>
              </a:spcBef>
            </a:pPr>
            <a:r>
              <a:rPr sz="2400" b="1" spc="-10" dirty="0">
                <a:solidFill>
                  <a:srgbClr val="C00000"/>
                </a:solidFill>
                <a:latin typeface="Perpetua"/>
                <a:cs typeface="Perpetua"/>
              </a:rPr>
              <a:t>CHENNAI.</a:t>
            </a:r>
            <a:endParaRPr sz="2400">
              <a:latin typeface="Perpetua"/>
              <a:cs typeface="Perpetua"/>
            </a:endParaRPr>
          </a:p>
          <a:p>
            <a:pPr marL="383540" indent="-371475">
              <a:lnSpc>
                <a:spcPct val="100000"/>
              </a:lnSpc>
              <a:spcBef>
                <a:spcPts val="1735"/>
              </a:spcBef>
              <a:buAutoNum type="arabicPeriod"/>
              <a:tabLst>
                <a:tab pos="384175" algn="l"/>
              </a:tabLst>
            </a:pPr>
            <a:r>
              <a:rPr sz="2800" b="1" spc="-5" dirty="0">
                <a:solidFill>
                  <a:srgbClr val="336600"/>
                </a:solidFill>
                <a:latin typeface="Cambria"/>
                <a:cs typeface="Cambria"/>
              </a:rPr>
              <a:t>12</a:t>
            </a:r>
            <a:r>
              <a:rPr sz="2800" b="1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spc="-5" dirty="0">
                <a:solidFill>
                  <a:srgbClr val="336600"/>
                </a:solidFill>
                <a:latin typeface="Cambria"/>
                <a:cs typeface="Cambria"/>
              </a:rPr>
              <a:t>Datatypes </a:t>
            </a:r>
            <a:r>
              <a:rPr sz="2800" b="1" spc="-15" dirty="0">
                <a:solidFill>
                  <a:srgbClr val="336600"/>
                </a:solidFill>
                <a:latin typeface="Cambria"/>
                <a:cs typeface="Cambria"/>
              </a:rPr>
              <a:t>Contd…</a:t>
            </a:r>
            <a:endParaRPr sz="2800">
              <a:latin typeface="Cambria"/>
              <a:cs typeface="Cambria"/>
            </a:endParaRPr>
          </a:p>
          <a:p>
            <a:pPr marL="927100" lvl="1" indent="-457834">
              <a:lnSpc>
                <a:spcPct val="100000"/>
              </a:lnSpc>
              <a:spcBef>
                <a:spcPts val="1780"/>
              </a:spcBef>
              <a:buAutoNum type="alphaLcParenR" startAt="3"/>
              <a:tabLst>
                <a:tab pos="927100" algn="l"/>
                <a:tab pos="927735" algn="l"/>
              </a:tabLst>
            </a:pPr>
            <a:r>
              <a:rPr sz="2200" b="1" spc="-10" dirty="0">
                <a:solidFill>
                  <a:srgbClr val="C00000"/>
                </a:solidFill>
                <a:latin typeface="Cambria"/>
                <a:cs typeface="Cambria"/>
              </a:rPr>
              <a:t>Double</a:t>
            </a:r>
            <a:r>
              <a:rPr sz="2200" b="1" spc="-5" dirty="0">
                <a:solidFill>
                  <a:srgbClr val="C00000"/>
                </a:solidFill>
                <a:latin typeface="Cambria"/>
                <a:cs typeface="Cambria"/>
              </a:rPr>
              <a:t> Data</a:t>
            </a:r>
            <a:r>
              <a:rPr sz="2200" b="1" spc="-20" dirty="0">
                <a:solidFill>
                  <a:srgbClr val="C00000"/>
                </a:solidFill>
                <a:latin typeface="Cambria"/>
                <a:cs typeface="Cambria"/>
              </a:rPr>
              <a:t> Type</a:t>
            </a:r>
            <a:endParaRPr sz="2200">
              <a:latin typeface="Cambria"/>
              <a:cs typeface="Cambria"/>
            </a:endParaRPr>
          </a:p>
          <a:p>
            <a:pPr marL="1384300" lvl="2" indent="-457834">
              <a:lnSpc>
                <a:spcPct val="100000"/>
              </a:lnSpc>
              <a:spcBef>
                <a:spcPts val="1320"/>
              </a:spcBef>
              <a:buFont typeface="Wingdings"/>
              <a:buChar char=""/>
              <a:tabLst>
                <a:tab pos="1384300" algn="l"/>
                <a:tab pos="1384935" algn="l"/>
              </a:tabLst>
            </a:pPr>
            <a:r>
              <a:rPr sz="2200" spc="-5" dirty="0">
                <a:latin typeface="Cambria"/>
                <a:cs typeface="Cambria"/>
              </a:rPr>
              <a:t>Also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handles</a:t>
            </a:r>
            <a:r>
              <a:rPr sz="2200" spc="2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floating</a:t>
            </a:r>
            <a:r>
              <a:rPr sz="2200" spc="1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point</a:t>
            </a:r>
            <a:r>
              <a:rPr sz="2200" spc="1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numbers</a:t>
            </a:r>
            <a:endParaRPr sz="2200">
              <a:latin typeface="Cambria"/>
              <a:cs typeface="Cambria"/>
            </a:endParaRPr>
          </a:p>
          <a:p>
            <a:pPr marL="1384300" lvl="2" indent="-457834">
              <a:lnSpc>
                <a:spcPct val="100000"/>
              </a:lnSpc>
              <a:spcBef>
                <a:spcPts val="1320"/>
              </a:spcBef>
              <a:buFont typeface="Wingdings"/>
              <a:buChar char=""/>
              <a:tabLst>
                <a:tab pos="1384300" algn="l"/>
                <a:tab pos="1384935" algn="l"/>
              </a:tabLst>
            </a:pPr>
            <a:r>
              <a:rPr sz="2200" spc="-5" dirty="0">
                <a:latin typeface="Cambria"/>
                <a:cs typeface="Cambria"/>
              </a:rPr>
              <a:t>Double </a:t>
            </a:r>
            <a:r>
              <a:rPr sz="2200" spc="-15" dirty="0">
                <a:latin typeface="Cambria"/>
                <a:cs typeface="Cambria"/>
              </a:rPr>
              <a:t>provides</a:t>
            </a:r>
            <a:r>
              <a:rPr sz="2200" spc="3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precision</a:t>
            </a:r>
            <a:r>
              <a:rPr sz="2200" spc="1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of</a:t>
            </a:r>
            <a:r>
              <a:rPr sz="220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14</a:t>
            </a:r>
            <a:r>
              <a:rPr sz="2200" spc="-1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digits</a:t>
            </a:r>
            <a:endParaRPr sz="2200">
              <a:latin typeface="Cambria"/>
              <a:cs typeface="Cambria"/>
            </a:endParaRPr>
          </a:p>
          <a:p>
            <a:pPr marL="1384300" lvl="2" indent="-457834">
              <a:lnSpc>
                <a:spcPct val="100000"/>
              </a:lnSpc>
              <a:spcBef>
                <a:spcPts val="1325"/>
              </a:spcBef>
              <a:buFont typeface="Wingdings"/>
              <a:buChar char=""/>
              <a:tabLst>
                <a:tab pos="1384300" algn="l"/>
                <a:tab pos="1384935" algn="l"/>
              </a:tabLst>
            </a:pPr>
            <a:r>
              <a:rPr sz="2200" spc="-10" dirty="0">
                <a:latin typeface="Cambria"/>
                <a:cs typeface="Cambria"/>
              </a:rPr>
              <a:t>Integer</a:t>
            </a:r>
            <a:r>
              <a:rPr sz="2200" spc="35" dirty="0"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variable</a:t>
            </a:r>
            <a:r>
              <a:rPr sz="2200" spc="3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holds</a:t>
            </a:r>
            <a:r>
              <a:rPr sz="2200" spc="1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integer</a:t>
            </a:r>
            <a:r>
              <a:rPr sz="2200" spc="25" dirty="0"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values</a:t>
            </a:r>
            <a:r>
              <a:rPr sz="2200" spc="30" dirty="0"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only</a:t>
            </a:r>
            <a:endParaRPr sz="2200">
              <a:latin typeface="Cambria"/>
              <a:cs typeface="Cambria"/>
            </a:endParaRPr>
          </a:p>
          <a:p>
            <a:pPr marL="1384300" lvl="2" indent="-457834">
              <a:lnSpc>
                <a:spcPct val="100000"/>
              </a:lnSpc>
              <a:spcBef>
                <a:spcPts val="1320"/>
              </a:spcBef>
              <a:buFont typeface="Wingdings"/>
              <a:buChar char=""/>
              <a:tabLst>
                <a:tab pos="1384300" algn="l"/>
                <a:tab pos="1384935" algn="l"/>
              </a:tabLst>
            </a:pPr>
            <a:r>
              <a:rPr sz="2200" b="1" spc="-25" dirty="0">
                <a:solidFill>
                  <a:srgbClr val="336600"/>
                </a:solidFill>
                <a:latin typeface="Cambria"/>
                <a:cs typeface="Cambria"/>
              </a:rPr>
              <a:t>Keyword:</a:t>
            </a:r>
            <a:r>
              <a:rPr sz="2200" b="1" spc="-20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float</a:t>
            </a:r>
            <a:endParaRPr sz="2200">
              <a:latin typeface="Cambria"/>
              <a:cs typeface="Cambria"/>
            </a:endParaRPr>
          </a:p>
          <a:p>
            <a:pPr marL="1384300" lvl="2" indent="-457834">
              <a:lnSpc>
                <a:spcPct val="100000"/>
              </a:lnSpc>
              <a:spcBef>
                <a:spcPts val="1320"/>
              </a:spcBef>
              <a:buFont typeface="Wingdings"/>
              <a:buChar char=""/>
              <a:tabLst>
                <a:tab pos="1384300" algn="l"/>
                <a:tab pos="1384935" algn="l"/>
              </a:tabLst>
            </a:pPr>
            <a:r>
              <a:rPr sz="2200" b="1" spc="-10" dirty="0">
                <a:solidFill>
                  <a:srgbClr val="336600"/>
                </a:solidFill>
                <a:latin typeface="Cambria"/>
                <a:cs typeface="Cambria"/>
              </a:rPr>
              <a:t>Memory:</a:t>
            </a:r>
            <a:r>
              <a:rPr sz="2200" b="1" spc="15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8</a:t>
            </a:r>
            <a:r>
              <a:rPr sz="2200" spc="-10" dirty="0"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Bytes</a:t>
            </a:r>
            <a:r>
              <a:rPr sz="2200" spc="4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(64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bits)</a:t>
            </a:r>
            <a:r>
              <a:rPr sz="2200" spc="1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or 10</a:t>
            </a:r>
            <a:r>
              <a:rPr sz="2200" dirty="0"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Bytes</a:t>
            </a:r>
            <a:r>
              <a:rPr sz="2200" spc="4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(80 </a:t>
            </a:r>
            <a:r>
              <a:rPr sz="2200" spc="-10" dirty="0">
                <a:latin typeface="Cambria"/>
                <a:cs typeface="Cambria"/>
              </a:rPr>
              <a:t>bits)</a:t>
            </a:r>
            <a:endParaRPr sz="2200">
              <a:latin typeface="Cambria"/>
              <a:cs typeface="Cambria"/>
            </a:endParaRPr>
          </a:p>
          <a:p>
            <a:pPr marL="1384300" lvl="2" indent="-457834">
              <a:lnSpc>
                <a:spcPct val="100000"/>
              </a:lnSpc>
              <a:spcBef>
                <a:spcPts val="1320"/>
              </a:spcBef>
              <a:buFont typeface="Wingdings"/>
              <a:buChar char=""/>
              <a:tabLst>
                <a:tab pos="1384300" algn="l"/>
                <a:tab pos="1384935" algn="l"/>
              </a:tabLst>
            </a:pPr>
            <a:r>
              <a:rPr sz="2200" b="1" spc="-5" dirty="0">
                <a:solidFill>
                  <a:srgbClr val="336600"/>
                </a:solidFill>
                <a:latin typeface="Cambria"/>
                <a:cs typeface="Cambria"/>
              </a:rPr>
              <a:t>Qualifiers:</a:t>
            </a:r>
            <a:r>
              <a:rPr sz="2200" b="1" spc="-25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long,</a:t>
            </a:r>
            <a:r>
              <a:rPr sz="220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short</a:t>
            </a:r>
            <a:endParaRPr sz="22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SRM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5326" y="188607"/>
            <a:ext cx="1040815" cy="106765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83540" y="549605"/>
            <a:ext cx="7350759" cy="351027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38860" algn="ctr">
              <a:lnSpc>
                <a:spcPct val="100000"/>
              </a:lnSpc>
              <a:spcBef>
                <a:spcPts val="105"/>
              </a:spcBef>
            </a:pPr>
            <a:r>
              <a:rPr sz="2600" b="1" spc="-5" dirty="0">
                <a:solidFill>
                  <a:srgbClr val="C00000"/>
                </a:solidFill>
                <a:latin typeface="Perpetua"/>
                <a:cs typeface="Perpetua"/>
              </a:rPr>
              <a:t>INS</a:t>
            </a:r>
            <a:r>
              <a:rPr sz="2600" b="1" spc="-15" dirty="0">
                <a:solidFill>
                  <a:srgbClr val="C00000"/>
                </a:solidFill>
                <a:latin typeface="Perpetua"/>
                <a:cs typeface="Perpetua"/>
              </a:rPr>
              <a:t>T</a:t>
            </a:r>
            <a:r>
              <a:rPr sz="2600" b="1" spc="-5" dirty="0">
                <a:solidFill>
                  <a:srgbClr val="C00000"/>
                </a:solidFill>
                <a:latin typeface="Perpetua"/>
                <a:cs typeface="Perpetua"/>
              </a:rPr>
              <a:t>IT</a:t>
            </a:r>
            <a:r>
              <a:rPr sz="2600" b="1" spc="-10" dirty="0">
                <a:solidFill>
                  <a:srgbClr val="C00000"/>
                </a:solidFill>
                <a:latin typeface="Perpetua"/>
                <a:cs typeface="Perpetua"/>
              </a:rPr>
              <a:t>U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TE</a:t>
            </a:r>
            <a:r>
              <a:rPr sz="2600" b="1" spc="-10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Perpetua"/>
                <a:cs typeface="Perpetua"/>
              </a:rPr>
              <a:t>O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F</a:t>
            </a:r>
            <a:r>
              <a:rPr sz="2600" b="1" spc="5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SCIENCE</a:t>
            </a:r>
            <a:r>
              <a:rPr sz="2600" b="1" spc="-140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AND</a:t>
            </a:r>
            <a:r>
              <a:rPr sz="2600" b="1" spc="-310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TECHNOLOG</a:t>
            </a:r>
            <a:r>
              <a:rPr sz="2600" b="1" spc="-285" dirty="0">
                <a:solidFill>
                  <a:srgbClr val="C00000"/>
                </a:solidFill>
                <a:latin typeface="Perpetua"/>
                <a:cs typeface="Perpetua"/>
              </a:rPr>
              <a:t>Y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,</a:t>
            </a:r>
            <a:endParaRPr sz="2600">
              <a:latin typeface="Perpetua"/>
              <a:cs typeface="Perpetua"/>
            </a:endParaRPr>
          </a:p>
          <a:p>
            <a:pPr marL="1039494" algn="ctr">
              <a:lnSpc>
                <a:spcPct val="100000"/>
              </a:lnSpc>
              <a:spcBef>
                <a:spcPts val="30"/>
              </a:spcBef>
            </a:pPr>
            <a:r>
              <a:rPr sz="2400" b="1" spc="-10" dirty="0">
                <a:solidFill>
                  <a:srgbClr val="C00000"/>
                </a:solidFill>
                <a:latin typeface="Perpetua"/>
                <a:cs typeface="Perpetua"/>
              </a:rPr>
              <a:t>CHENNAI.</a:t>
            </a:r>
            <a:endParaRPr sz="2400">
              <a:latin typeface="Perpetua"/>
              <a:cs typeface="Perpetua"/>
            </a:endParaRPr>
          </a:p>
          <a:p>
            <a:pPr marL="383540" indent="-371475">
              <a:lnSpc>
                <a:spcPct val="100000"/>
              </a:lnSpc>
              <a:spcBef>
                <a:spcPts val="1735"/>
              </a:spcBef>
              <a:buAutoNum type="arabicPeriod"/>
              <a:tabLst>
                <a:tab pos="384175" algn="l"/>
              </a:tabLst>
            </a:pPr>
            <a:r>
              <a:rPr sz="2800" b="1" spc="-5" dirty="0">
                <a:solidFill>
                  <a:srgbClr val="336600"/>
                </a:solidFill>
                <a:latin typeface="Cambria"/>
                <a:cs typeface="Cambria"/>
              </a:rPr>
              <a:t>12</a:t>
            </a:r>
            <a:r>
              <a:rPr sz="2800" b="1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spc="-5" dirty="0">
                <a:solidFill>
                  <a:srgbClr val="336600"/>
                </a:solidFill>
                <a:latin typeface="Cambria"/>
                <a:cs typeface="Cambria"/>
              </a:rPr>
              <a:t>Datatypes </a:t>
            </a:r>
            <a:r>
              <a:rPr sz="2800" b="1" spc="-15" dirty="0">
                <a:solidFill>
                  <a:srgbClr val="336600"/>
                </a:solidFill>
                <a:latin typeface="Cambria"/>
                <a:cs typeface="Cambria"/>
              </a:rPr>
              <a:t>Contd…</a:t>
            </a:r>
            <a:endParaRPr sz="2800">
              <a:latin typeface="Cambria"/>
              <a:cs typeface="Cambria"/>
            </a:endParaRPr>
          </a:p>
          <a:p>
            <a:pPr marL="927100" lvl="1" indent="-457834">
              <a:lnSpc>
                <a:spcPct val="100000"/>
              </a:lnSpc>
              <a:spcBef>
                <a:spcPts val="1780"/>
              </a:spcBef>
              <a:buAutoNum type="alphaLcParenR" startAt="4"/>
              <a:tabLst>
                <a:tab pos="927100" algn="l"/>
                <a:tab pos="927735" algn="l"/>
              </a:tabLst>
            </a:pPr>
            <a:r>
              <a:rPr sz="2200" b="1" spc="-15" dirty="0">
                <a:solidFill>
                  <a:srgbClr val="C00000"/>
                </a:solidFill>
                <a:latin typeface="Cambria"/>
                <a:cs typeface="Cambria"/>
              </a:rPr>
              <a:t>Character </a:t>
            </a:r>
            <a:r>
              <a:rPr sz="2200" b="1" spc="-5" dirty="0">
                <a:solidFill>
                  <a:srgbClr val="C00000"/>
                </a:solidFill>
                <a:latin typeface="Cambria"/>
                <a:cs typeface="Cambria"/>
              </a:rPr>
              <a:t>Data</a:t>
            </a:r>
            <a:r>
              <a:rPr sz="2200" b="1" spc="-20" dirty="0">
                <a:solidFill>
                  <a:srgbClr val="C00000"/>
                </a:solidFill>
                <a:latin typeface="Cambria"/>
                <a:cs typeface="Cambria"/>
              </a:rPr>
              <a:t> Type</a:t>
            </a:r>
            <a:endParaRPr sz="2200">
              <a:latin typeface="Cambria"/>
              <a:cs typeface="Cambria"/>
            </a:endParaRPr>
          </a:p>
          <a:p>
            <a:pPr marL="1384300" lvl="2" indent="-457834">
              <a:lnSpc>
                <a:spcPct val="100000"/>
              </a:lnSpc>
              <a:spcBef>
                <a:spcPts val="1320"/>
              </a:spcBef>
              <a:buFont typeface="Wingdings"/>
              <a:buChar char=""/>
              <a:tabLst>
                <a:tab pos="1384300" algn="l"/>
                <a:tab pos="1384935" algn="l"/>
              </a:tabLst>
            </a:pPr>
            <a:r>
              <a:rPr sz="2200" spc="-5" dirty="0">
                <a:latin typeface="Cambria"/>
                <a:cs typeface="Cambria"/>
              </a:rPr>
              <a:t>handles</a:t>
            </a:r>
            <a:r>
              <a:rPr sz="2200" spc="1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one</a:t>
            </a:r>
            <a:r>
              <a:rPr sz="2200" spc="-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character</a:t>
            </a:r>
            <a:r>
              <a:rPr sz="2200" spc="3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at</a:t>
            </a:r>
            <a:r>
              <a:rPr sz="2200" spc="1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a </a:t>
            </a:r>
            <a:r>
              <a:rPr sz="2200" spc="-10" dirty="0">
                <a:latin typeface="Cambria"/>
                <a:cs typeface="Cambria"/>
              </a:rPr>
              <a:t>time</a:t>
            </a:r>
            <a:endParaRPr sz="2200">
              <a:latin typeface="Cambria"/>
              <a:cs typeface="Cambria"/>
            </a:endParaRPr>
          </a:p>
          <a:p>
            <a:pPr marL="1384300" lvl="2" indent="-457834">
              <a:lnSpc>
                <a:spcPct val="100000"/>
              </a:lnSpc>
              <a:spcBef>
                <a:spcPts val="1320"/>
              </a:spcBef>
              <a:buFont typeface="Wingdings"/>
              <a:buChar char=""/>
              <a:tabLst>
                <a:tab pos="1384300" algn="l"/>
                <a:tab pos="1384935" algn="l"/>
              </a:tabLst>
            </a:pPr>
            <a:r>
              <a:rPr sz="2200" b="1" spc="-25" dirty="0">
                <a:solidFill>
                  <a:srgbClr val="336600"/>
                </a:solidFill>
                <a:latin typeface="Cambria"/>
                <a:cs typeface="Cambria"/>
              </a:rPr>
              <a:t>Keyword:</a:t>
            </a:r>
            <a:r>
              <a:rPr sz="2200" b="1" spc="-20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200" b="1" spc="-5" dirty="0">
                <a:solidFill>
                  <a:srgbClr val="336600"/>
                </a:solidFill>
                <a:latin typeface="Cambria"/>
                <a:cs typeface="Cambria"/>
              </a:rPr>
              <a:t>char</a:t>
            </a:r>
            <a:endParaRPr sz="2200">
              <a:latin typeface="Cambria"/>
              <a:cs typeface="Cambria"/>
            </a:endParaRPr>
          </a:p>
          <a:p>
            <a:pPr marL="1384300" lvl="2" indent="-457834">
              <a:lnSpc>
                <a:spcPct val="100000"/>
              </a:lnSpc>
              <a:spcBef>
                <a:spcPts val="1325"/>
              </a:spcBef>
              <a:buFont typeface="Wingdings"/>
              <a:buChar char=""/>
              <a:tabLst>
                <a:tab pos="1384300" algn="l"/>
                <a:tab pos="1384935" algn="l"/>
              </a:tabLst>
            </a:pPr>
            <a:r>
              <a:rPr sz="2200" b="1" spc="-10" dirty="0">
                <a:solidFill>
                  <a:srgbClr val="336600"/>
                </a:solidFill>
                <a:latin typeface="Cambria"/>
                <a:cs typeface="Cambria"/>
              </a:rPr>
              <a:t>Memory:</a:t>
            </a:r>
            <a:r>
              <a:rPr sz="2200" b="1" spc="5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1</a:t>
            </a:r>
            <a:r>
              <a:rPr sz="2200" spc="-15" dirty="0">
                <a:latin typeface="Cambria"/>
                <a:cs typeface="Cambria"/>
              </a:rPr>
              <a:t> Byte</a:t>
            </a:r>
            <a:r>
              <a:rPr sz="2200" spc="3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(8</a:t>
            </a:r>
            <a:r>
              <a:rPr sz="2200" spc="-2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bits)</a:t>
            </a:r>
            <a:endParaRPr sz="22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SRM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5326" y="188607"/>
            <a:ext cx="1040815" cy="106765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83540" y="549605"/>
            <a:ext cx="8222615" cy="60248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7640" algn="ctr">
              <a:lnSpc>
                <a:spcPct val="100000"/>
              </a:lnSpc>
              <a:spcBef>
                <a:spcPts val="105"/>
              </a:spcBef>
            </a:pPr>
            <a:r>
              <a:rPr sz="2600" b="1" spc="-5" dirty="0">
                <a:solidFill>
                  <a:srgbClr val="C00000"/>
                </a:solidFill>
                <a:latin typeface="Perpetua"/>
                <a:cs typeface="Perpetua"/>
              </a:rPr>
              <a:t>INS</a:t>
            </a:r>
            <a:r>
              <a:rPr sz="2600" b="1" spc="-15" dirty="0">
                <a:solidFill>
                  <a:srgbClr val="C00000"/>
                </a:solidFill>
                <a:latin typeface="Perpetua"/>
                <a:cs typeface="Perpetua"/>
              </a:rPr>
              <a:t>T</a:t>
            </a:r>
            <a:r>
              <a:rPr sz="2600" b="1" spc="-5" dirty="0">
                <a:solidFill>
                  <a:srgbClr val="C00000"/>
                </a:solidFill>
                <a:latin typeface="Perpetua"/>
                <a:cs typeface="Perpetua"/>
              </a:rPr>
              <a:t>IT</a:t>
            </a:r>
            <a:r>
              <a:rPr sz="2600" b="1" spc="-10" dirty="0">
                <a:solidFill>
                  <a:srgbClr val="C00000"/>
                </a:solidFill>
                <a:latin typeface="Perpetua"/>
                <a:cs typeface="Perpetua"/>
              </a:rPr>
              <a:t>U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TE</a:t>
            </a:r>
            <a:r>
              <a:rPr sz="2600" b="1" spc="-10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Perpetua"/>
                <a:cs typeface="Perpetua"/>
              </a:rPr>
              <a:t>O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F</a:t>
            </a:r>
            <a:r>
              <a:rPr sz="2600" b="1" spc="5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SCIENCE</a:t>
            </a:r>
            <a:r>
              <a:rPr sz="2600" b="1" spc="-140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AND</a:t>
            </a:r>
            <a:r>
              <a:rPr sz="2600" b="1" spc="-310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TECHNOLOG</a:t>
            </a:r>
            <a:r>
              <a:rPr sz="2600" b="1" spc="-285" dirty="0">
                <a:solidFill>
                  <a:srgbClr val="C00000"/>
                </a:solidFill>
                <a:latin typeface="Perpetua"/>
                <a:cs typeface="Perpetua"/>
              </a:rPr>
              <a:t>Y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,</a:t>
            </a:r>
            <a:endParaRPr sz="2600">
              <a:latin typeface="Perpetua"/>
              <a:cs typeface="Perpetua"/>
            </a:endParaRPr>
          </a:p>
          <a:p>
            <a:pPr marL="168275" algn="ctr">
              <a:lnSpc>
                <a:spcPct val="100000"/>
              </a:lnSpc>
              <a:spcBef>
                <a:spcPts val="30"/>
              </a:spcBef>
            </a:pPr>
            <a:r>
              <a:rPr sz="2400" b="1" spc="-10" dirty="0">
                <a:solidFill>
                  <a:srgbClr val="C00000"/>
                </a:solidFill>
                <a:latin typeface="Perpetua"/>
                <a:cs typeface="Perpetua"/>
              </a:rPr>
              <a:t>CHENNAI.</a:t>
            </a:r>
            <a:endParaRPr sz="2400">
              <a:latin typeface="Perpetua"/>
              <a:cs typeface="Perpetua"/>
            </a:endParaRPr>
          </a:p>
          <a:p>
            <a:pPr marL="12700">
              <a:lnSpc>
                <a:spcPct val="100000"/>
              </a:lnSpc>
              <a:spcBef>
                <a:spcPts val="1735"/>
              </a:spcBef>
            </a:pPr>
            <a:r>
              <a:rPr sz="2800" b="1" spc="-5" dirty="0">
                <a:solidFill>
                  <a:srgbClr val="336600"/>
                </a:solidFill>
                <a:latin typeface="Cambria"/>
                <a:cs typeface="Cambria"/>
              </a:rPr>
              <a:t>1.</a:t>
            </a:r>
            <a:r>
              <a:rPr sz="2800" b="1" spc="-30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spc="-5" dirty="0">
                <a:solidFill>
                  <a:srgbClr val="336600"/>
                </a:solidFill>
                <a:latin typeface="Cambria"/>
                <a:cs typeface="Cambria"/>
              </a:rPr>
              <a:t>13</a:t>
            </a:r>
            <a:r>
              <a:rPr sz="2800" b="1" spc="-20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spc="-5" dirty="0">
                <a:solidFill>
                  <a:srgbClr val="336600"/>
                </a:solidFill>
                <a:latin typeface="Cambria"/>
                <a:cs typeface="Cambria"/>
              </a:rPr>
              <a:t>Expressions</a:t>
            </a:r>
            <a:endParaRPr sz="2800">
              <a:latin typeface="Cambria"/>
              <a:cs typeface="Cambria"/>
            </a:endParaRPr>
          </a:p>
          <a:p>
            <a:pPr marL="469900" indent="-457834">
              <a:lnSpc>
                <a:spcPct val="100000"/>
              </a:lnSpc>
              <a:spcBef>
                <a:spcPts val="1780"/>
              </a:spcBef>
              <a:buFont typeface="Wingdings"/>
              <a:buChar char=""/>
              <a:tabLst>
                <a:tab pos="469900" algn="l"/>
                <a:tab pos="470534" algn="l"/>
                <a:tab pos="2027555" algn="l"/>
                <a:tab pos="2244090" algn="l"/>
                <a:tab pos="2713355" algn="l"/>
                <a:tab pos="4173854" algn="l"/>
                <a:tab pos="4512310" algn="l"/>
                <a:tab pos="4786630" algn="l"/>
                <a:tab pos="6086475" algn="l"/>
                <a:tab pos="6457315" algn="l"/>
                <a:tab pos="7761605" algn="l"/>
              </a:tabLst>
            </a:pPr>
            <a:r>
              <a:rPr sz="2200" b="1" spc="-5" dirty="0">
                <a:solidFill>
                  <a:srgbClr val="C00000"/>
                </a:solidFill>
                <a:latin typeface="Cambria"/>
                <a:cs typeface="Cambria"/>
              </a:rPr>
              <a:t>Exp</a:t>
            </a:r>
            <a:r>
              <a:rPr sz="2200" b="1" spc="-55" dirty="0">
                <a:solidFill>
                  <a:srgbClr val="C00000"/>
                </a:solidFill>
                <a:latin typeface="Cambria"/>
                <a:cs typeface="Cambria"/>
              </a:rPr>
              <a:t>r</a:t>
            </a:r>
            <a:r>
              <a:rPr sz="2200" b="1" spc="-5" dirty="0">
                <a:solidFill>
                  <a:srgbClr val="C00000"/>
                </a:solidFill>
                <a:latin typeface="Cambria"/>
                <a:cs typeface="Cambria"/>
              </a:rPr>
              <a:t>ession</a:t>
            </a:r>
            <a:r>
              <a:rPr sz="2200" b="1" dirty="0">
                <a:solidFill>
                  <a:srgbClr val="C00000"/>
                </a:solidFill>
                <a:latin typeface="Cambria"/>
                <a:cs typeface="Cambria"/>
              </a:rPr>
              <a:t>	</a:t>
            </a:r>
            <a:r>
              <a:rPr sz="2200" b="1" spc="-5" dirty="0">
                <a:solidFill>
                  <a:srgbClr val="C00000"/>
                </a:solidFill>
                <a:latin typeface="Cambria"/>
                <a:cs typeface="Cambria"/>
              </a:rPr>
              <a:t>:</a:t>
            </a:r>
            <a:r>
              <a:rPr sz="2200" b="1" dirty="0">
                <a:solidFill>
                  <a:srgbClr val="C00000"/>
                </a:solidFill>
                <a:latin typeface="Cambria"/>
                <a:cs typeface="Cambria"/>
              </a:rPr>
              <a:t>	</a:t>
            </a:r>
            <a:r>
              <a:rPr sz="2200" spc="-10" dirty="0">
                <a:latin typeface="Cambria"/>
                <a:cs typeface="Cambria"/>
              </a:rPr>
              <a:t>A</a:t>
            </a:r>
            <a:r>
              <a:rPr sz="2200" spc="-5" dirty="0">
                <a:latin typeface="Cambria"/>
                <a:cs typeface="Cambria"/>
              </a:rPr>
              <a:t>n</a:t>
            </a:r>
            <a:r>
              <a:rPr sz="2200" dirty="0">
                <a:latin typeface="Cambria"/>
                <a:cs typeface="Cambria"/>
              </a:rPr>
              <a:t>	</a:t>
            </a:r>
            <a:r>
              <a:rPr sz="2200" spc="-10" dirty="0">
                <a:latin typeface="Cambria"/>
                <a:cs typeface="Cambria"/>
              </a:rPr>
              <a:t>E</a:t>
            </a:r>
            <a:r>
              <a:rPr sz="2200" spc="-20" dirty="0">
                <a:latin typeface="Cambria"/>
                <a:cs typeface="Cambria"/>
              </a:rPr>
              <a:t>x</a:t>
            </a:r>
            <a:r>
              <a:rPr sz="2200" spc="5" dirty="0">
                <a:latin typeface="Cambria"/>
                <a:cs typeface="Cambria"/>
              </a:rPr>
              <a:t>p</a:t>
            </a:r>
            <a:r>
              <a:rPr sz="2200" spc="-40" dirty="0">
                <a:latin typeface="Cambria"/>
                <a:cs typeface="Cambria"/>
              </a:rPr>
              <a:t>r</a:t>
            </a:r>
            <a:r>
              <a:rPr sz="2200" spc="-5" dirty="0">
                <a:latin typeface="Cambria"/>
                <a:cs typeface="Cambria"/>
              </a:rPr>
              <a:t>e</a:t>
            </a:r>
            <a:r>
              <a:rPr sz="2200" dirty="0">
                <a:latin typeface="Cambria"/>
                <a:cs typeface="Cambria"/>
              </a:rPr>
              <a:t>s</a:t>
            </a:r>
            <a:r>
              <a:rPr sz="2200" spc="-5" dirty="0">
                <a:latin typeface="Cambria"/>
                <a:cs typeface="Cambria"/>
              </a:rPr>
              <a:t>sion</a:t>
            </a:r>
            <a:r>
              <a:rPr sz="2200" dirty="0">
                <a:latin typeface="Cambria"/>
                <a:cs typeface="Cambria"/>
              </a:rPr>
              <a:t>	</a:t>
            </a:r>
            <a:r>
              <a:rPr sz="2200" spc="-5" dirty="0">
                <a:latin typeface="Cambria"/>
                <a:cs typeface="Cambria"/>
              </a:rPr>
              <a:t>is</a:t>
            </a:r>
            <a:r>
              <a:rPr sz="2200" dirty="0">
                <a:latin typeface="Cambria"/>
                <a:cs typeface="Cambria"/>
              </a:rPr>
              <a:t>	</a:t>
            </a:r>
            <a:r>
              <a:rPr sz="2200" spc="-5" dirty="0">
                <a:latin typeface="Cambria"/>
                <a:cs typeface="Cambria"/>
              </a:rPr>
              <a:t>a</a:t>
            </a:r>
            <a:r>
              <a:rPr sz="2200" dirty="0">
                <a:latin typeface="Cambria"/>
                <a:cs typeface="Cambria"/>
              </a:rPr>
              <a:t>	</a:t>
            </a:r>
            <a:r>
              <a:rPr sz="2200" spc="-5" dirty="0">
                <a:latin typeface="Cambria"/>
                <a:cs typeface="Cambria"/>
              </a:rPr>
              <a:t>c</a:t>
            </a:r>
            <a:r>
              <a:rPr sz="2200" dirty="0">
                <a:latin typeface="Cambria"/>
                <a:cs typeface="Cambria"/>
              </a:rPr>
              <a:t>o</a:t>
            </a:r>
            <a:r>
              <a:rPr sz="2200" spc="-10" dirty="0">
                <a:latin typeface="Cambria"/>
                <a:cs typeface="Cambria"/>
              </a:rPr>
              <a:t>l</a:t>
            </a:r>
            <a:r>
              <a:rPr sz="2200" dirty="0">
                <a:latin typeface="Cambria"/>
                <a:cs typeface="Cambria"/>
              </a:rPr>
              <a:t>l</a:t>
            </a:r>
            <a:r>
              <a:rPr sz="2200" spc="-5" dirty="0">
                <a:latin typeface="Cambria"/>
                <a:cs typeface="Cambria"/>
              </a:rPr>
              <a:t>ection</a:t>
            </a:r>
            <a:r>
              <a:rPr sz="2200" dirty="0">
                <a:latin typeface="Cambria"/>
                <a:cs typeface="Cambria"/>
              </a:rPr>
              <a:t>	</a:t>
            </a:r>
            <a:r>
              <a:rPr sz="2200" spc="-10" dirty="0">
                <a:latin typeface="Cambria"/>
                <a:cs typeface="Cambria"/>
              </a:rPr>
              <a:t>o</a:t>
            </a:r>
            <a:r>
              <a:rPr sz="2200" spc="-5" dirty="0">
                <a:latin typeface="Cambria"/>
                <a:cs typeface="Cambria"/>
              </a:rPr>
              <a:t>f</a:t>
            </a:r>
            <a:r>
              <a:rPr sz="2200" dirty="0">
                <a:latin typeface="Cambria"/>
                <a:cs typeface="Cambria"/>
              </a:rPr>
              <a:t>	o</a:t>
            </a:r>
            <a:r>
              <a:rPr sz="2200" spc="-10" dirty="0">
                <a:latin typeface="Cambria"/>
                <a:cs typeface="Cambria"/>
              </a:rPr>
              <a:t>pe</a:t>
            </a:r>
            <a:r>
              <a:rPr sz="2200" spc="-45" dirty="0">
                <a:latin typeface="Cambria"/>
                <a:cs typeface="Cambria"/>
              </a:rPr>
              <a:t>r</a:t>
            </a:r>
            <a:r>
              <a:rPr sz="2200" spc="-5" dirty="0">
                <a:latin typeface="Cambria"/>
                <a:cs typeface="Cambria"/>
              </a:rPr>
              <a:t>a</a:t>
            </a:r>
            <a:r>
              <a:rPr sz="2200" spc="-30" dirty="0">
                <a:latin typeface="Cambria"/>
                <a:cs typeface="Cambria"/>
              </a:rPr>
              <a:t>t</a:t>
            </a:r>
            <a:r>
              <a:rPr sz="2200" spc="-5" dirty="0">
                <a:latin typeface="Cambria"/>
                <a:cs typeface="Cambria"/>
              </a:rPr>
              <a:t>ors</a:t>
            </a:r>
            <a:r>
              <a:rPr sz="2200" dirty="0">
                <a:latin typeface="Cambria"/>
                <a:cs typeface="Cambria"/>
              </a:rPr>
              <a:t>	</a:t>
            </a:r>
            <a:r>
              <a:rPr sz="2200" spc="-10" dirty="0">
                <a:latin typeface="Cambria"/>
                <a:cs typeface="Cambria"/>
              </a:rPr>
              <a:t>and</a:t>
            </a:r>
            <a:endParaRPr sz="2200">
              <a:latin typeface="Cambria"/>
              <a:cs typeface="Cambria"/>
            </a:endParaRPr>
          </a:p>
          <a:p>
            <a:pPr marL="469900">
              <a:lnSpc>
                <a:spcPct val="100000"/>
              </a:lnSpc>
              <a:spcBef>
                <a:spcPts val="1320"/>
              </a:spcBef>
            </a:pPr>
            <a:r>
              <a:rPr sz="2200" spc="-10" dirty="0">
                <a:latin typeface="Cambria"/>
                <a:cs typeface="Cambria"/>
              </a:rPr>
              <a:t>operands</a:t>
            </a:r>
            <a:r>
              <a:rPr sz="2200" spc="1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that</a:t>
            </a:r>
            <a:r>
              <a:rPr sz="2200" spc="2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represents</a:t>
            </a:r>
            <a:r>
              <a:rPr sz="2200" spc="4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a</a:t>
            </a:r>
            <a:r>
              <a:rPr sz="2200" spc="1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specific</a:t>
            </a:r>
            <a:r>
              <a:rPr sz="2200" spc="20" dirty="0">
                <a:latin typeface="Cambria"/>
                <a:cs typeface="Cambria"/>
              </a:rPr>
              <a:t> </a:t>
            </a:r>
            <a:r>
              <a:rPr sz="2200" spc="-20" dirty="0">
                <a:latin typeface="Cambria"/>
                <a:cs typeface="Cambria"/>
              </a:rPr>
              <a:t>value</a:t>
            </a:r>
            <a:endParaRPr sz="2200">
              <a:latin typeface="Cambria"/>
              <a:cs typeface="Cambria"/>
            </a:endParaRPr>
          </a:p>
          <a:p>
            <a:pPr marL="469900" indent="-457834">
              <a:lnSpc>
                <a:spcPct val="100000"/>
              </a:lnSpc>
              <a:spcBef>
                <a:spcPts val="1320"/>
              </a:spcBef>
              <a:buFont typeface="Wingdings"/>
              <a:buChar char=""/>
              <a:tabLst>
                <a:tab pos="469900" algn="l"/>
                <a:tab pos="470534" algn="l"/>
                <a:tab pos="1801495" algn="l"/>
                <a:tab pos="2042795" algn="l"/>
                <a:tab pos="2384425" algn="l"/>
                <a:tab pos="3420745" algn="l"/>
                <a:tab pos="4309110" algn="l"/>
                <a:tab pos="5583555" algn="l"/>
                <a:tab pos="6367145" algn="l"/>
                <a:tab pos="6967855" algn="l"/>
              </a:tabLst>
            </a:pPr>
            <a:r>
              <a:rPr sz="2200" b="1" spc="-10" dirty="0">
                <a:solidFill>
                  <a:srgbClr val="C00000"/>
                </a:solidFill>
                <a:latin typeface="Cambria"/>
                <a:cs typeface="Cambria"/>
              </a:rPr>
              <a:t>Op</a:t>
            </a:r>
            <a:r>
              <a:rPr sz="2200" b="1" spc="-15" dirty="0">
                <a:solidFill>
                  <a:srgbClr val="C00000"/>
                </a:solidFill>
                <a:latin typeface="Cambria"/>
                <a:cs typeface="Cambria"/>
              </a:rPr>
              <a:t>e</a:t>
            </a:r>
            <a:r>
              <a:rPr sz="2200" b="1" spc="-50" dirty="0">
                <a:solidFill>
                  <a:srgbClr val="C00000"/>
                </a:solidFill>
                <a:latin typeface="Cambria"/>
                <a:cs typeface="Cambria"/>
              </a:rPr>
              <a:t>r</a:t>
            </a:r>
            <a:r>
              <a:rPr sz="2200" b="1" spc="-10" dirty="0">
                <a:solidFill>
                  <a:srgbClr val="C00000"/>
                </a:solidFill>
                <a:latin typeface="Cambria"/>
                <a:cs typeface="Cambria"/>
              </a:rPr>
              <a:t>a</a:t>
            </a:r>
            <a:r>
              <a:rPr sz="2200" b="1" spc="-30" dirty="0">
                <a:solidFill>
                  <a:srgbClr val="C00000"/>
                </a:solidFill>
                <a:latin typeface="Cambria"/>
                <a:cs typeface="Cambria"/>
              </a:rPr>
              <a:t>t</a:t>
            </a:r>
            <a:r>
              <a:rPr sz="2200" b="1" spc="-10" dirty="0">
                <a:solidFill>
                  <a:srgbClr val="C00000"/>
                </a:solidFill>
                <a:latin typeface="Cambria"/>
                <a:cs typeface="Cambria"/>
              </a:rPr>
              <a:t>o</a:t>
            </a:r>
            <a:r>
              <a:rPr sz="2200" b="1" spc="-5" dirty="0">
                <a:solidFill>
                  <a:srgbClr val="C00000"/>
                </a:solidFill>
                <a:latin typeface="Cambria"/>
                <a:cs typeface="Cambria"/>
              </a:rPr>
              <a:t>r</a:t>
            </a:r>
            <a:r>
              <a:rPr sz="2200" b="1" dirty="0">
                <a:solidFill>
                  <a:srgbClr val="C00000"/>
                </a:solidFill>
                <a:latin typeface="Cambria"/>
                <a:cs typeface="Cambria"/>
              </a:rPr>
              <a:t>	</a:t>
            </a:r>
            <a:r>
              <a:rPr sz="2200" spc="-5" dirty="0">
                <a:solidFill>
                  <a:srgbClr val="C00000"/>
                </a:solidFill>
                <a:latin typeface="Cambria"/>
                <a:cs typeface="Cambria"/>
              </a:rPr>
              <a:t>:</a:t>
            </a:r>
            <a:r>
              <a:rPr sz="2200" dirty="0">
                <a:solidFill>
                  <a:srgbClr val="C00000"/>
                </a:solidFill>
                <a:latin typeface="Cambria"/>
                <a:cs typeface="Cambria"/>
              </a:rPr>
              <a:t>	</a:t>
            </a:r>
            <a:r>
              <a:rPr sz="2200" spc="-5" dirty="0">
                <a:latin typeface="Cambria"/>
                <a:cs typeface="Cambria"/>
              </a:rPr>
              <a:t>A</a:t>
            </a:r>
            <a:r>
              <a:rPr sz="2200" dirty="0">
                <a:latin typeface="Cambria"/>
                <a:cs typeface="Cambria"/>
              </a:rPr>
              <a:t>	</a:t>
            </a:r>
            <a:r>
              <a:rPr sz="2200" spc="-5" dirty="0">
                <a:latin typeface="Cambria"/>
                <a:cs typeface="Cambria"/>
              </a:rPr>
              <a:t>symbol</a:t>
            </a:r>
            <a:r>
              <a:rPr sz="2200" dirty="0">
                <a:latin typeface="Cambria"/>
                <a:cs typeface="Cambria"/>
              </a:rPr>
              <a:t>	</a:t>
            </a:r>
            <a:r>
              <a:rPr sz="2200" spc="-30" dirty="0">
                <a:latin typeface="Cambria"/>
                <a:cs typeface="Cambria"/>
              </a:rPr>
              <a:t>w</a:t>
            </a:r>
            <a:r>
              <a:rPr sz="2200" spc="-5" dirty="0">
                <a:latin typeface="Cambria"/>
                <a:cs typeface="Cambria"/>
              </a:rPr>
              <a:t>hich</a:t>
            </a:r>
            <a:r>
              <a:rPr sz="2200" dirty="0">
                <a:latin typeface="Cambria"/>
                <a:cs typeface="Cambria"/>
              </a:rPr>
              <a:t>	</a:t>
            </a:r>
            <a:r>
              <a:rPr sz="2200" spc="5" dirty="0">
                <a:latin typeface="Cambria"/>
                <a:cs typeface="Cambria"/>
              </a:rPr>
              <a:t>p</a:t>
            </a:r>
            <a:r>
              <a:rPr sz="2200" spc="-5" dirty="0">
                <a:latin typeface="Cambria"/>
                <a:cs typeface="Cambria"/>
              </a:rPr>
              <a:t>er</a:t>
            </a:r>
            <a:r>
              <a:rPr sz="2200" spc="-40" dirty="0">
                <a:latin typeface="Cambria"/>
                <a:cs typeface="Cambria"/>
              </a:rPr>
              <a:t>f</a:t>
            </a:r>
            <a:r>
              <a:rPr sz="2200" dirty="0">
                <a:latin typeface="Cambria"/>
                <a:cs typeface="Cambria"/>
              </a:rPr>
              <a:t>o</a:t>
            </a:r>
            <a:r>
              <a:rPr sz="2200" spc="-5" dirty="0">
                <a:latin typeface="Cambria"/>
                <a:cs typeface="Cambria"/>
              </a:rPr>
              <a:t>rms</a:t>
            </a:r>
            <a:r>
              <a:rPr sz="2200" dirty="0">
                <a:latin typeface="Cambria"/>
                <a:cs typeface="Cambria"/>
              </a:rPr>
              <a:t>	</a:t>
            </a:r>
            <a:r>
              <a:rPr sz="2200" spc="-10" dirty="0">
                <a:latin typeface="Cambria"/>
                <a:cs typeface="Cambria"/>
              </a:rPr>
              <a:t>tas</a:t>
            </a:r>
            <a:r>
              <a:rPr sz="2200" spc="-15" dirty="0">
                <a:latin typeface="Cambria"/>
                <a:cs typeface="Cambria"/>
              </a:rPr>
              <a:t>k</a:t>
            </a:r>
            <a:r>
              <a:rPr sz="2200" spc="-5" dirty="0">
                <a:latin typeface="Cambria"/>
                <a:cs typeface="Cambria"/>
              </a:rPr>
              <a:t>s</a:t>
            </a:r>
            <a:r>
              <a:rPr sz="2200" dirty="0">
                <a:latin typeface="Cambria"/>
                <a:cs typeface="Cambria"/>
              </a:rPr>
              <a:t>	</a:t>
            </a:r>
            <a:r>
              <a:rPr sz="2200" spc="5" dirty="0">
                <a:latin typeface="Cambria"/>
                <a:cs typeface="Cambria"/>
              </a:rPr>
              <a:t>l</a:t>
            </a:r>
            <a:r>
              <a:rPr sz="2200" spc="-5" dirty="0">
                <a:latin typeface="Cambria"/>
                <a:cs typeface="Cambria"/>
              </a:rPr>
              <a:t>i</a:t>
            </a:r>
            <a:r>
              <a:rPr sz="2200" spc="-40" dirty="0">
                <a:latin typeface="Cambria"/>
                <a:cs typeface="Cambria"/>
              </a:rPr>
              <a:t>k</a:t>
            </a:r>
            <a:r>
              <a:rPr sz="2200" spc="-5" dirty="0">
                <a:latin typeface="Cambria"/>
                <a:cs typeface="Cambria"/>
              </a:rPr>
              <a:t>e</a:t>
            </a:r>
            <a:r>
              <a:rPr sz="2200" dirty="0">
                <a:latin typeface="Cambria"/>
                <a:cs typeface="Cambria"/>
              </a:rPr>
              <a:t>	</a:t>
            </a:r>
            <a:r>
              <a:rPr sz="2200" spc="-10" dirty="0">
                <a:latin typeface="Cambria"/>
                <a:cs typeface="Cambria"/>
              </a:rPr>
              <a:t>arith</a:t>
            </a:r>
            <a:r>
              <a:rPr sz="2200" dirty="0">
                <a:latin typeface="Cambria"/>
                <a:cs typeface="Cambria"/>
              </a:rPr>
              <a:t>me</a:t>
            </a:r>
            <a:r>
              <a:rPr sz="2200" spc="-10" dirty="0">
                <a:latin typeface="Cambria"/>
                <a:cs typeface="Cambria"/>
              </a:rPr>
              <a:t>tic</a:t>
            </a:r>
            <a:endParaRPr sz="2200">
              <a:latin typeface="Cambria"/>
              <a:cs typeface="Cambria"/>
            </a:endParaRPr>
          </a:p>
          <a:p>
            <a:pPr marL="469900">
              <a:lnSpc>
                <a:spcPct val="100000"/>
              </a:lnSpc>
              <a:spcBef>
                <a:spcPts val="1325"/>
              </a:spcBef>
            </a:pPr>
            <a:r>
              <a:rPr sz="2200" spc="-10" dirty="0">
                <a:latin typeface="Cambria"/>
                <a:cs typeface="Cambria"/>
              </a:rPr>
              <a:t>operations,</a:t>
            </a:r>
            <a:r>
              <a:rPr sz="2200" spc="2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logical</a:t>
            </a:r>
            <a:r>
              <a:rPr sz="2200" spc="2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operations</a:t>
            </a:r>
            <a:r>
              <a:rPr sz="2200" spc="3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and</a:t>
            </a:r>
            <a:r>
              <a:rPr sz="2200" spc="2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conditional</a:t>
            </a:r>
            <a:r>
              <a:rPr sz="2200" spc="3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operations</a:t>
            </a:r>
            <a:endParaRPr sz="2200">
              <a:latin typeface="Cambria"/>
              <a:cs typeface="Cambria"/>
            </a:endParaRPr>
          </a:p>
          <a:p>
            <a:pPr marL="469900" indent="-457834">
              <a:lnSpc>
                <a:spcPct val="100000"/>
              </a:lnSpc>
              <a:spcBef>
                <a:spcPts val="1320"/>
              </a:spcBef>
              <a:buFont typeface="Wingdings"/>
              <a:buChar char=""/>
              <a:tabLst>
                <a:tab pos="469900" algn="l"/>
                <a:tab pos="470534" algn="l"/>
              </a:tabLst>
            </a:pPr>
            <a:r>
              <a:rPr sz="2200" b="1" spc="-15" dirty="0">
                <a:solidFill>
                  <a:srgbClr val="C00000"/>
                </a:solidFill>
                <a:latin typeface="Cambria"/>
                <a:cs typeface="Cambria"/>
              </a:rPr>
              <a:t>Operands</a:t>
            </a:r>
            <a:r>
              <a:rPr sz="2200" b="1" spc="2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spc="-5" dirty="0">
                <a:solidFill>
                  <a:srgbClr val="C00000"/>
                </a:solidFill>
                <a:latin typeface="Cambria"/>
                <a:cs typeface="Cambria"/>
              </a:rPr>
              <a:t>:</a:t>
            </a:r>
            <a:r>
              <a:rPr sz="220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The</a:t>
            </a:r>
            <a:r>
              <a:rPr sz="2200" dirty="0"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values</a:t>
            </a:r>
            <a:r>
              <a:rPr sz="2200" spc="3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on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which</a:t>
            </a:r>
            <a:r>
              <a:rPr sz="2200" spc="1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the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operators</a:t>
            </a:r>
            <a:r>
              <a:rPr sz="2200" spc="3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perform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the</a:t>
            </a:r>
            <a:r>
              <a:rPr sz="2200" spc="1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task</a:t>
            </a:r>
            <a:endParaRPr sz="2200">
              <a:latin typeface="Cambria"/>
              <a:cs typeface="Cambria"/>
            </a:endParaRPr>
          </a:p>
          <a:p>
            <a:pPr marL="469900" indent="-457834">
              <a:lnSpc>
                <a:spcPct val="100000"/>
              </a:lnSpc>
              <a:spcBef>
                <a:spcPts val="1320"/>
              </a:spcBef>
              <a:buFont typeface="Wingdings"/>
              <a:buChar char=""/>
              <a:tabLst>
                <a:tab pos="469900" algn="l"/>
                <a:tab pos="470534" algn="l"/>
              </a:tabLst>
            </a:pPr>
            <a:r>
              <a:rPr sz="2200" spc="-10" dirty="0">
                <a:latin typeface="Cambria"/>
                <a:cs typeface="Cambria"/>
              </a:rPr>
              <a:t>Expression</a:t>
            </a:r>
            <a:r>
              <a:rPr sz="2200" spc="15" dirty="0"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Types</a:t>
            </a:r>
            <a:r>
              <a:rPr sz="2200" spc="1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in</a:t>
            </a:r>
            <a:r>
              <a:rPr sz="2200" spc="-1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C</a:t>
            </a:r>
            <a:endParaRPr sz="2200">
              <a:latin typeface="Cambria"/>
              <a:cs typeface="Cambria"/>
            </a:endParaRPr>
          </a:p>
          <a:p>
            <a:pPr marL="1384300" lvl="1" indent="-457834">
              <a:lnSpc>
                <a:spcPct val="100000"/>
              </a:lnSpc>
              <a:spcBef>
                <a:spcPts val="1320"/>
              </a:spcBef>
              <a:buAutoNum type="alphaLcParenR"/>
              <a:tabLst>
                <a:tab pos="1384300" algn="l"/>
                <a:tab pos="1384935" algn="l"/>
              </a:tabLst>
            </a:pPr>
            <a:r>
              <a:rPr sz="2200" spc="-5" dirty="0">
                <a:latin typeface="Cambria"/>
                <a:cs typeface="Cambria"/>
              </a:rPr>
              <a:t>Infix</a:t>
            </a:r>
            <a:r>
              <a:rPr sz="2200" spc="-2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Expression</a:t>
            </a:r>
            <a:endParaRPr sz="2200">
              <a:latin typeface="Cambria"/>
              <a:cs typeface="Cambria"/>
            </a:endParaRPr>
          </a:p>
          <a:p>
            <a:pPr marL="1384300" lvl="1" indent="-457834">
              <a:lnSpc>
                <a:spcPct val="100000"/>
              </a:lnSpc>
              <a:spcBef>
                <a:spcPts val="1320"/>
              </a:spcBef>
              <a:buAutoNum type="alphaLcParenR"/>
              <a:tabLst>
                <a:tab pos="1384300" algn="l"/>
                <a:tab pos="1384935" algn="l"/>
              </a:tabLst>
            </a:pPr>
            <a:r>
              <a:rPr sz="2200" spc="-10" dirty="0">
                <a:latin typeface="Cambria"/>
                <a:cs typeface="Cambria"/>
              </a:rPr>
              <a:t>Postfix Expression</a:t>
            </a:r>
            <a:endParaRPr sz="2200">
              <a:latin typeface="Cambria"/>
              <a:cs typeface="Cambria"/>
            </a:endParaRPr>
          </a:p>
          <a:p>
            <a:pPr marL="1384300" lvl="1" indent="-457834">
              <a:lnSpc>
                <a:spcPct val="100000"/>
              </a:lnSpc>
              <a:spcBef>
                <a:spcPts val="1320"/>
              </a:spcBef>
              <a:buAutoNum type="alphaLcParenR"/>
              <a:tabLst>
                <a:tab pos="1384300" algn="l"/>
                <a:tab pos="1384935" algn="l"/>
              </a:tabLst>
            </a:pPr>
            <a:r>
              <a:rPr sz="2200" spc="-10" dirty="0">
                <a:latin typeface="Cambria"/>
                <a:cs typeface="Cambria"/>
              </a:rPr>
              <a:t>Prefix</a:t>
            </a:r>
            <a:r>
              <a:rPr sz="220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Expression</a:t>
            </a:r>
            <a:endParaRPr sz="22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SRM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5326" y="188607"/>
            <a:ext cx="1040815" cy="106765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83540" y="549605"/>
            <a:ext cx="7350759" cy="55219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38860" algn="ctr">
              <a:lnSpc>
                <a:spcPct val="100000"/>
              </a:lnSpc>
              <a:spcBef>
                <a:spcPts val="105"/>
              </a:spcBef>
            </a:pPr>
            <a:r>
              <a:rPr sz="2600" b="1" spc="-5" dirty="0">
                <a:solidFill>
                  <a:srgbClr val="C00000"/>
                </a:solidFill>
                <a:latin typeface="Perpetua"/>
                <a:cs typeface="Perpetua"/>
              </a:rPr>
              <a:t>INS</a:t>
            </a:r>
            <a:r>
              <a:rPr sz="2600" b="1" spc="-15" dirty="0">
                <a:solidFill>
                  <a:srgbClr val="C00000"/>
                </a:solidFill>
                <a:latin typeface="Perpetua"/>
                <a:cs typeface="Perpetua"/>
              </a:rPr>
              <a:t>T</a:t>
            </a:r>
            <a:r>
              <a:rPr sz="2600" b="1" spc="-5" dirty="0">
                <a:solidFill>
                  <a:srgbClr val="C00000"/>
                </a:solidFill>
                <a:latin typeface="Perpetua"/>
                <a:cs typeface="Perpetua"/>
              </a:rPr>
              <a:t>IT</a:t>
            </a:r>
            <a:r>
              <a:rPr sz="2600" b="1" spc="-10" dirty="0">
                <a:solidFill>
                  <a:srgbClr val="C00000"/>
                </a:solidFill>
                <a:latin typeface="Perpetua"/>
                <a:cs typeface="Perpetua"/>
              </a:rPr>
              <a:t>U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TE</a:t>
            </a:r>
            <a:r>
              <a:rPr sz="2600" b="1" spc="-10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Perpetua"/>
                <a:cs typeface="Perpetua"/>
              </a:rPr>
              <a:t>O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F</a:t>
            </a:r>
            <a:r>
              <a:rPr sz="2600" b="1" spc="5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SCIENCE</a:t>
            </a:r>
            <a:r>
              <a:rPr sz="2600" b="1" spc="-140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AND</a:t>
            </a:r>
            <a:r>
              <a:rPr sz="2600" b="1" spc="-310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TECHNOLOG</a:t>
            </a:r>
            <a:r>
              <a:rPr sz="2600" b="1" spc="-285" dirty="0">
                <a:solidFill>
                  <a:srgbClr val="C00000"/>
                </a:solidFill>
                <a:latin typeface="Perpetua"/>
                <a:cs typeface="Perpetua"/>
              </a:rPr>
              <a:t>Y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,</a:t>
            </a:r>
            <a:endParaRPr sz="2600">
              <a:latin typeface="Perpetua"/>
              <a:cs typeface="Perpetua"/>
            </a:endParaRPr>
          </a:p>
          <a:p>
            <a:pPr marL="1039494" algn="ctr">
              <a:lnSpc>
                <a:spcPct val="100000"/>
              </a:lnSpc>
              <a:spcBef>
                <a:spcPts val="30"/>
              </a:spcBef>
            </a:pPr>
            <a:r>
              <a:rPr sz="2400" b="1" spc="-10" dirty="0">
                <a:solidFill>
                  <a:srgbClr val="C00000"/>
                </a:solidFill>
                <a:latin typeface="Perpetua"/>
                <a:cs typeface="Perpetua"/>
              </a:rPr>
              <a:t>CHENNAI.</a:t>
            </a:r>
            <a:endParaRPr sz="2400">
              <a:latin typeface="Perpetua"/>
              <a:cs typeface="Perpetua"/>
            </a:endParaRPr>
          </a:p>
          <a:p>
            <a:pPr marL="12700">
              <a:lnSpc>
                <a:spcPct val="100000"/>
              </a:lnSpc>
              <a:spcBef>
                <a:spcPts val="1735"/>
              </a:spcBef>
            </a:pPr>
            <a:r>
              <a:rPr sz="2800" b="1" spc="-5" dirty="0">
                <a:solidFill>
                  <a:srgbClr val="336600"/>
                </a:solidFill>
                <a:latin typeface="Cambria"/>
                <a:cs typeface="Cambria"/>
              </a:rPr>
              <a:t>1.</a:t>
            </a:r>
            <a:r>
              <a:rPr sz="2800" b="1" spc="-25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spc="-5" dirty="0">
                <a:solidFill>
                  <a:srgbClr val="336600"/>
                </a:solidFill>
                <a:latin typeface="Cambria"/>
                <a:cs typeface="Cambria"/>
              </a:rPr>
              <a:t>13</a:t>
            </a:r>
            <a:r>
              <a:rPr sz="2800" b="1" spc="-10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spc="-5" dirty="0">
                <a:solidFill>
                  <a:srgbClr val="336600"/>
                </a:solidFill>
                <a:latin typeface="Cambria"/>
                <a:cs typeface="Cambria"/>
              </a:rPr>
              <a:t>Expressions</a:t>
            </a:r>
            <a:r>
              <a:rPr sz="2800" b="1" spc="-20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spc="-15" dirty="0">
                <a:solidFill>
                  <a:srgbClr val="336600"/>
                </a:solidFill>
                <a:latin typeface="Cambria"/>
                <a:cs typeface="Cambria"/>
              </a:rPr>
              <a:t>Contd…</a:t>
            </a:r>
            <a:endParaRPr sz="2800">
              <a:latin typeface="Cambria"/>
              <a:cs typeface="Cambria"/>
            </a:endParaRPr>
          </a:p>
          <a:p>
            <a:pPr marL="469900" indent="-457834">
              <a:lnSpc>
                <a:spcPct val="100000"/>
              </a:lnSpc>
              <a:spcBef>
                <a:spcPts val="1780"/>
              </a:spcBef>
              <a:buAutoNum type="alphaLcParenR"/>
              <a:tabLst>
                <a:tab pos="469900" algn="l"/>
                <a:tab pos="470534" algn="l"/>
              </a:tabLst>
            </a:pPr>
            <a:r>
              <a:rPr sz="2200" b="1" i="1" spc="-10" dirty="0">
                <a:solidFill>
                  <a:srgbClr val="C00000"/>
                </a:solidFill>
                <a:latin typeface="Cambria"/>
                <a:cs typeface="Cambria"/>
              </a:rPr>
              <a:t>Infix</a:t>
            </a:r>
            <a:r>
              <a:rPr sz="2200" b="1" i="1" spc="-2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b="1" i="1" spc="-10" dirty="0">
                <a:solidFill>
                  <a:srgbClr val="C00000"/>
                </a:solidFill>
                <a:latin typeface="Cambria"/>
                <a:cs typeface="Cambria"/>
              </a:rPr>
              <a:t>Expression</a:t>
            </a:r>
            <a:endParaRPr sz="2200">
              <a:latin typeface="Cambria"/>
              <a:cs typeface="Cambria"/>
            </a:endParaRPr>
          </a:p>
          <a:p>
            <a:pPr marL="927100" lvl="1" indent="-457834">
              <a:lnSpc>
                <a:spcPct val="100000"/>
              </a:lnSpc>
              <a:spcBef>
                <a:spcPts val="1320"/>
              </a:spcBef>
              <a:buFont typeface="Wingdings"/>
              <a:buChar char=""/>
              <a:tabLst>
                <a:tab pos="927100" algn="l"/>
                <a:tab pos="927735" algn="l"/>
              </a:tabLst>
            </a:pPr>
            <a:r>
              <a:rPr sz="2200" spc="-5" dirty="0">
                <a:latin typeface="Cambria"/>
                <a:cs typeface="Cambria"/>
              </a:rPr>
              <a:t>The</a:t>
            </a:r>
            <a:r>
              <a:rPr sz="2200" dirty="0"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operator</a:t>
            </a:r>
            <a:r>
              <a:rPr sz="2200" spc="1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is</a:t>
            </a:r>
            <a:r>
              <a:rPr sz="2200" spc="1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used</a:t>
            </a:r>
            <a:r>
              <a:rPr sz="2200" spc="1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between</a:t>
            </a:r>
            <a:r>
              <a:rPr sz="2200" spc="3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operands</a:t>
            </a:r>
            <a:endParaRPr sz="2200">
              <a:latin typeface="Cambria"/>
              <a:cs typeface="Cambria"/>
            </a:endParaRPr>
          </a:p>
          <a:p>
            <a:pPr marL="927100" lvl="1" indent="-457834">
              <a:lnSpc>
                <a:spcPct val="100000"/>
              </a:lnSpc>
              <a:spcBef>
                <a:spcPts val="1320"/>
              </a:spcBef>
              <a:buFont typeface="Wingdings"/>
              <a:buChar char=""/>
              <a:tabLst>
                <a:tab pos="927100" algn="l"/>
                <a:tab pos="927735" algn="l"/>
              </a:tabLst>
            </a:pPr>
            <a:r>
              <a:rPr sz="2200" b="1" i="1" spc="-15" dirty="0">
                <a:solidFill>
                  <a:srgbClr val="003300"/>
                </a:solidFill>
                <a:latin typeface="Cambria"/>
                <a:cs typeface="Cambria"/>
              </a:rPr>
              <a:t>General</a:t>
            </a:r>
            <a:r>
              <a:rPr sz="2200" b="1" i="1" spc="40" dirty="0">
                <a:solidFill>
                  <a:srgbClr val="003300"/>
                </a:solidFill>
                <a:latin typeface="Cambria"/>
                <a:cs typeface="Cambria"/>
              </a:rPr>
              <a:t> </a:t>
            </a:r>
            <a:r>
              <a:rPr sz="2200" b="1" i="1" spc="-10" dirty="0">
                <a:solidFill>
                  <a:srgbClr val="003300"/>
                </a:solidFill>
                <a:latin typeface="Cambria"/>
                <a:cs typeface="Cambria"/>
              </a:rPr>
              <a:t>Structure</a:t>
            </a:r>
            <a:r>
              <a:rPr sz="2200" b="1" i="1" spc="10" dirty="0">
                <a:solidFill>
                  <a:srgbClr val="003300"/>
                </a:solidFill>
                <a:latin typeface="Cambria"/>
                <a:cs typeface="Cambria"/>
              </a:rPr>
              <a:t> </a:t>
            </a:r>
            <a:r>
              <a:rPr sz="2200" b="1" i="1" spc="-5" dirty="0">
                <a:solidFill>
                  <a:srgbClr val="003300"/>
                </a:solidFill>
                <a:latin typeface="Cambria"/>
                <a:cs typeface="Cambria"/>
              </a:rPr>
              <a:t>:</a:t>
            </a:r>
            <a:r>
              <a:rPr sz="2200" b="1" i="1" spc="15" dirty="0">
                <a:solidFill>
                  <a:srgbClr val="003300"/>
                </a:solidFill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Operand1</a:t>
            </a:r>
            <a:r>
              <a:rPr sz="2200" spc="20" dirty="0"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Operator</a:t>
            </a:r>
            <a:r>
              <a:rPr sz="2200" spc="3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Operand2</a:t>
            </a:r>
            <a:endParaRPr sz="2200">
              <a:latin typeface="Cambria"/>
              <a:cs typeface="Cambria"/>
            </a:endParaRPr>
          </a:p>
          <a:p>
            <a:pPr marL="927100" lvl="1" indent="-457834">
              <a:lnSpc>
                <a:spcPct val="100000"/>
              </a:lnSpc>
              <a:spcBef>
                <a:spcPts val="1325"/>
              </a:spcBef>
              <a:buFont typeface="Wingdings"/>
              <a:buChar char=""/>
              <a:tabLst>
                <a:tab pos="927100" algn="l"/>
                <a:tab pos="927735" algn="l"/>
              </a:tabLst>
            </a:pPr>
            <a:r>
              <a:rPr sz="2200" b="1" i="1" spc="-10" dirty="0">
                <a:solidFill>
                  <a:srgbClr val="003300"/>
                </a:solidFill>
                <a:latin typeface="Cambria"/>
                <a:cs typeface="Cambria"/>
              </a:rPr>
              <a:t>Example</a:t>
            </a:r>
            <a:r>
              <a:rPr sz="2200" b="1" i="1" dirty="0">
                <a:solidFill>
                  <a:srgbClr val="003300"/>
                </a:solidFill>
                <a:latin typeface="Cambria"/>
                <a:cs typeface="Cambria"/>
              </a:rPr>
              <a:t> </a:t>
            </a:r>
            <a:r>
              <a:rPr sz="2200" b="1" i="1" spc="-5" dirty="0">
                <a:solidFill>
                  <a:srgbClr val="003300"/>
                </a:solidFill>
                <a:latin typeface="Cambria"/>
                <a:cs typeface="Cambria"/>
              </a:rPr>
              <a:t>:</a:t>
            </a:r>
            <a:r>
              <a:rPr sz="2200" b="1" i="1" dirty="0">
                <a:solidFill>
                  <a:srgbClr val="003300"/>
                </a:solidFill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a</a:t>
            </a:r>
            <a:r>
              <a:rPr sz="2200" spc="-1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+</a:t>
            </a:r>
            <a:r>
              <a:rPr sz="2200" spc="-1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b</a:t>
            </a:r>
            <a:endParaRPr sz="2200">
              <a:latin typeface="Cambria"/>
              <a:cs typeface="Cambria"/>
            </a:endParaRPr>
          </a:p>
          <a:p>
            <a:pPr marL="469900" indent="-457834">
              <a:lnSpc>
                <a:spcPct val="100000"/>
              </a:lnSpc>
              <a:spcBef>
                <a:spcPts val="1320"/>
              </a:spcBef>
              <a:buAutoNum type="alphaLcParenR"/>
              <a:tabLst>
                <a:tab pos="469900" algn="l"/>
                <a:tab pos="470534" algn="l"/>
              </a:tabLst>
            </a:pPr>
            <a:r>
              <a:rPr sz="2200" b="1" i="1" spc="-15" dirty="0">
                <a:solidFill>
                  <a:srgbClr val="C00000"/>
                </a:solidFill>
                <a:latin typeface="Cambria"/>
                <a:cs typeface="Cambria"/>
              </a:rPr>
              <a:t>Postfix</a:t>
            </a:r>
            <a:r>
              <a:rPr sz="2200" b="1" i="1" spc="-2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b="1" i="1" spc="-10" dirty="0">
                <a:solidFill>
                  <a:srgbClr val="C00000"/>
                </a:solidFill>
                <a:latin typeface="Cambria"/>
                <a:cs typeface="Cambria"/>
              </a:rPr>
              <a:t>Expression</a:t>
            </a:r>
            <a:endParaRPr sz="2200">
              <a:latin typeface="Cambria"/>
              <a:cs typeface="Cambria"/>
            </a:endParaRPr>
          </a:p>
          <a:p>
            <a:pPr marL="927100" lvl="1" indent="-457834">
              <a:lnSpc>
                <a:spcPct val="100000"/>
              </a:lnSpc>
              <a:spcBef>
                <a:spcPts val="1320"/>
              </a:spcBef>
              <a:buFont typeface="Wingdings"/>
              <a:buChar char=""/>
              <a:tabLst>
                <a:tab pos="927100" algn="l"/>
                <a:tab pos="927735" algn="l"/>
              </a:tabLst>
            </a:pPr>
            <a:r>
              <a:rPr sz="2200" spc="-15" dirty="0">
                <a:latin typeface="Cambria"/>
                <a:cs typeface="Cambria"/>
              </a:rPr>
              <a:t>Operator</a:t>
            </a:r>
            <a:r>
              <a:rPr sz="2200" spc="1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is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used</a:t>
            </a:r>
            <a:r>
              <a:rPr sz="2200" spc="2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after</a:t>
            </a:r>
            <a:r>
              <a:rPr sz="2200" spc="2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operands</a:t>
            </a:r>
            <a:endParaRPr sz="2200">
              <a:latin typeface="Cambria"/>
              <a:cs typeface="Cambria"/>
            </a:endParaRPr>
          </a:p>
          <a:p>
            <a:pPr marL="927100" lvl="1" indent="-457834">
              <a:lnSpc>
                <a:spcPct val="100000"/>
              </a:lnSpc>
              <a:spcBef>
                <a:spcPts val="1320"/>
              </a:spcBef>
              <a:buFont typeface="Wingdings"/>
              <a:buChar char=""/>
              <a:tabLst>
                <a:tab pos="927100" algn="l"/>
                <a:tab pos="927735" algn="l"/>
              </a:tabLst>
            </a:pPr>
            <a:r>
              <a:rPr sz="2200" b="1" i="1" spc="-15" dirty="0">
                <a:solidFill>
                  <a:srgbClr val="003300"/>
                </a:solidFill>
                <a:latin typeface="Cambria"/>
                <a:cs typeface="Cambria"/>
              </a:rPr>
              <a:t>General</a:t>
            </a:r>
            <a:r>
              <a:rPr sz="2200" b="1" i="1" spc="40" dirty="0">
                <a:solidFill>
                  <a:srgbClr val="003300"/>
                </a:solidFill>
                <a:latin typeface="Cambria"/>
                <a:cs typeface="Cambria"/>
              </a:rPr>
              <a:t> </a:t>
            </a:r>
            <a:r>
              <a:rPr sz="2200" b="1" i="1" spc="-10" dirty="0">
                <a:solidFill>
                  <a:srgbClr val="003300"/>
                </a:solidFill>
                <a:latin typeface="Cambria"/>
                <a:cs typeface="Cambria"/>
              </a:rPr>
              <a:t>Structure</a:t>
            </a:r>
            <a:r>
              <a:rPr sz="2200" b="1" i="1" spc="5" dirty="0">
                <a:solidFill>
                  <a:srgbClr val="003300"/>
                </a:solidFill>
                <a:latin typeface="Cambria"/>
                <a:cs typeface="Cambria"/>
              </a:rPr>
              <a:t> </a:t>
            </a:r>
            <a:r>
              <a:rPr sz="2200" b="1" i="1" spc="-5" dirty="0">
                <a:solidFill>
                  <a:srgbClr val="003300"/>
                </a:solidFill>
                <a:latin typeface="Cambria"/>
                <a:cs typeface="Cambria"/>
              </a:rPr>
              <a:t>:</a:t>
            </a:r>
            <a:r>
              <a:rPr sz="2200" b="1" i="1" spc="15" dirty="0">
                <a:solidFill>
                  <a:srgbClr val="003300"/>
                </a:solidFill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Operand1</a:t>
            </a:r>
            <a:r>
              <a:rPr sz="2200" spc="2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Operand2</a:t>
            </a:r>
            <a:r>
              <a:rPr sz="2200" spc="15" dirty="0"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Operator</a:t>
            </a:r>
            <a:endParaRPr sz="2200">
              <a:latin typeface="Cambria"/>
              <a:cs typeface="Cambria"/>
            </a:endParaRPr>
          </a:p>
          <a:p>
            <a:pPr marL="927100" lvl="1" indent="-457834">
              <a:lnSpc>
                <a:spcPct val="100000"/>
              </a:lnSpc>
              <a:spcBef>
                <a:spcPts val="1320"/>
              </a:spcBef>
              <a:buFont typeface="Wingdings"/>
              <a:buChar char=""/>
              <a:tabLst>
                <a:tab pos="927100" algn="l"/>
                <a:tab pos="927735" algn="l"/>
              </a:tabLst>
            </a:pPr>
            <a:r>
              <a:rPr sz="2200" b="1" i="1" spc="-10" dirty="0">
                <a:solidFill>
                  <a:srgbClr val="003300"/>
                </a:solidFill>
                <a:latin typeface="Cambria"/>
                <a:cs typeface="Cambria"/>
              </a:rPr>
              <a:t>Example </a:t>
            </a:r>
            <a:r>
              <a:rPr sz="2200" b="1" i="1" spc="-5" dirty="0">
                <a:solidFill>
                  <a:srgbClr val="003300"/>
                </a:solidFill>
                <a:latin typeface="Cambria"/>
                <a:cs typeface="Cambria"/>
              </a:rPr>
              <a:t>:</a:t>
            </a:r>
            <a:r>
              <a:rPr sz="2200" b="1" i="1" dirty="0">
                <a:solidFill>
                  <a:srgbClr val="003300"/>
                </a:solidFill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ab+</a:t>
            </a:r>
            <a:endParaRPr sz="22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SRM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5326" y="188607"/>
            <a:ext cx="1040815" cy="106765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83540" y="549605"/>
            <a:ext cx="7350759" cy="351027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38860" algn="ctr">
              <a:lnSpc>
                <a:spcPct val="100000"/>
              </a:lnSpc>
              <a:spcBef>
                <a:spcPts val="105"/>
              </a:spcBef>
            </a:pPr>
            <a:r>
              <a:rPr sz="2600" b="1" spc="-5" dirty="0">
                <a:solidFill>
                  <a:srgbClr val="C00000"/>
                </a:solidFill>
                <a:latin typeface="Perpetua"/>
                <a:cs typeface="Perpetua"/>
              </a:rPr>
              <a:t>INS</a:t>
            </a:r>
            <a:r>
              <a:rPr sz="2600" b="1" spc="-15" dirty="0">
                <a:solidFill>
                  <a:srgbClr val="C00000"/>
                </a:solidFill>
                <a:latin typeface="Perpetua"/>
                <a:cs typeface="Perpetua"/>
              </a:rPr>
              <a:t>T</a:t>
            </a:r>
            <a:r>
              <a:rPr sz="2600" b="1" spc="-5" dirty="0">
                <a:solidFill>
                  <a:srgbClr val="C00000"/>
                </a:solidFill>
                <a:latin typeface="Perpetua"/>
                <a:cs typeface="Perpetua"/>
              </a:rPr>
              <a:t>IT</a:t>
            </a:r>
            <a:r>
              <a:rPr sz="2600" b="1" spc="-10" dirty="0">
                <a:solidFill>
                  <a:srgbClr val="C00000"/>
                </a:solidFill>
                <a:latin typeface="Perpetua"/>
                <a:cs typeface="Perpetua"/>
              </a:rPr>
              <a:t>U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TE</a:t>
            </a:r>
            <a:r>
              <a:rPr sz="2600" b="1" spc="-10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Perpetua"/>
                <a:cs typeface="Perpetua"/>
              </a:rPr>
              <a:t>O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F</a:t>
            </a:r>
            <a:r>
              <a:rPr sz="2600" b="1" spc="5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SCIENCE</a:t>
            </a:r>
            <a:r>
              <a:rPr sz="2600" b="1" spc="-140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AND</a:t>
            </a:r>
            <a:r>
              <a:rPr sz="2600" b="1" spc="-310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TECHNOLOG</a:t>
            </a:r>
            <a:r>
              <a:rPr sz="2600" b="1" spc="-285" dirty="0">
                <a:solidFill>
                  <a:srgbClr val="C00000"/>
                </a:solidFill>
                <a:latin typeface="Perpetua"/>
                <a:cs typeface="Perpetua"/>
              </a:rPr>
              <a:t>Y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,</a:t>
            </a:r>
            <a:endParaRPr sz="2600">
              <a:latin typeface="Perpetua"/>
              <a:cs typeface="Perpetua"/>
            </a:endParaRPr>
          </a:p>
          <a:p>
            <a:pPr marL="1039494" algn="ctr">
              <a:lnSpc>
                <a:spcPct val="100000"/>
              </a:lnSpc>
              <a:spcBef>
                <a:spcPts val="30"/>
              </a:spcBef>
            </a:pPr>
            <a:r>
              <a:rPr sz="2400" b="1" spc="-10" dirty="0">
                <a:solidFill>
                  <a:srgbClr val="C00000"/>
                </a:solidFill>
                <a:latin typeface="Perpetua"/>
                <a:cs typeface="Perpetua"/>
              </a:rPr>
              <a:t>CHENNAI.</a:t>
            </a:r>
            <a:endParaRPr sz="2400">
              <a:latin typeface="Perpetua"/>
              <a:cs typeface="Perpetua"/>
            </a:endParaRPr>
          </a:p>
          <a:p>
            <a:pPr marL="12700">
              <a:lnSpc>
                <a:spcPct val="100000"/>
              </a:lnSpc>
              <a:spcBef>
                <a:spcPts val="1735"/>
              </a:spcBef>
            </a:pPr>
            <a:r>
              <a:rPr sz="2800" b="1" spc="-5" dirty="0">
                <a:solidFill>
                  <a:srgbClr val="336600"/>
                </a:solidFill>
                <a:latin typeface="Cambria"/>
                <a:cs typeface="Cambria"/>
              </a:rPr>
              <a:t>1.</a:t>
            </a:r>
            <a:r>
              <a:rPr sz="2800" b="1" spc="-25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spc="-5" dirty="0">
                <a:solidFill>
                  <a:srgbClr val="336600"/>
                </a:solidFill>
                <a:latin typeface="Cambria"/>
                <a:cs typeface="Cambria"/>
              </a:rPr>
              <a:t>13</a:t>
            </a:r>
            <a:r>
              <a:rPr sz="2800" b="1" spc="-10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spc="-5" dirty="0">
                <a:solidFill>
                  <a:srgbClr val="336600"/>
                </a:solidFill>
                <a:latin typeface="Cambria"/>
                <a:cs typeface="Cambria"/>
              </a:rPr>
              <a:t>Expressions</a:t>
            </a:r>
            <a:r>
              <a:rPr sz="2800" b="1" spc="-20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spc="-15" dirty="0">
                <a:solidFill>
                  <a:srgbClr val="336600"/>
                </a:solidFill>
                <a:latin typeface="Cambria"/>
                <a:cs typeface="Cambria"/>
              </a:rPr>
              <a:t>Contd…</a:t>
            </a:r>
            <a:endParaRPr sz="2800">
              <a:latin typeface="Cambria"/>
              <a:cs typeface="Cambria"/>
            </a:endParaRPr>
          </a:p>
          <a:p>
            <a:pPr marL="469900" indent="-457834">
              <a:lnSpc>
                <a:spcPct val="100000"/>
              </a:lnSpc>
              <a:spcBef>
                <a:spcPts val="1780"/>
              </a:spcBef>
              <a:buAutoNum type="alphaLcParenR" startAt="3"/>
              <a:tabLst>
                <a:tab pos="469900" algn="l"/>
                <a:tab pos="470534" algn="l"/>
              </a:tabLst>
            </a:pPr>
            <a:r>
              <a:rPr sz="2200" b="1" i="1" spc="-10" dirty="0">
                <a:solidFill>
                  <a:srgbClr val="C00000"/>
                </a:solidFill>
                <a:latin typeface="Cambria"/>
                <a:cs typeface="Cambria"/>
              </a:rPr>
              <a:t>Prefix</a:t>
            </a:r>
            <a:r>
              <a:rPr sz="2200" b="1" i="1" spc="-2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b="1" i="1" spc="-10" dirty="0">
                <a:solidFill>
                  <a:srgbClr val="C00000"/>
                </a:solidFill>
                <a:latin typeface="Cambria"/>
                <a:cs typeface="Cambria"/>
              </a:rPr>
              <a:t>Expression</a:t>
            </a:r>
            <a:endParaRPr sz="2200">
              <a:latin typeface="Cambria"/>
              <a:cs typeface="Cambria"/>
            </a:endParaRPr>
          </a:p>
          <a:p>
            <a:pPr marL="927100" lvl="1" indent="-457834">
              <a:lnSpc>
                <a:spcPct val="100000"/>
              </a:lnSpc>
              <a:spcBef>
                <a:spcPts val="1320"/>
              </a:spcBef>
              <a:buFont typeface="Wingdings"/>
              <a:buChar char=""/>
              <a:tabLst>
                <a:tab pos="927100" algn="l"/>
                <a:tab pos="927735" algn="l"/>
              </a:tabLst>
            </a:pPr>
            <a:r>
              <a:rPr sz="2200" spc="-15" dirty="0">
                <a:latin typeface="Cambria"/>
                <a:cs typeface="Cambria"/>
              </a:rPr>
              <a:t>Operator</a:t>
            </a:r>
            <a:r>
              <a:rPr sz="2200" spc="2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is</a:t>
            </a:r>
            <a:r>
              <a:rPr sz="2200" spc="1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used</a:t>
            </a:r>
            <a:r>
              <a:rPr sz="2200" spc="20" dirty="0">
                <a:latin typeface="Cambria"/>
                <a:cs typeface="Cambria"/>
              </a:rPr>
              <a:t> </a:t>
            </a:r>
            <a:r>
              <a:rPr sz="2200" spc="-20" dirty="0">
                <a:latin typeface="Cambria"/>
                <a:cs typeface="Cambria"/>
              </a:rPr>
              <a:t>before</a:t>
            </a:r>
            <a:r>
              <a:rPr sz="2200" spc="2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operands</a:t>
            </a:r>
            <a:endParaRPr sz="2200">
              <a:latin typeface="Cambria"/>
              <a:cs typeface="Cambria"/>
            </a:endParaRPr>
          </a:p>
          <a:p>
            <a:pPr marL="927100" lvl="1" indent="-457834">
              <a:lnSpc>
                <a:spcPct val="100000"/>
              </a:lnSpc>
              <a:spcBef>
                <a:spcPts val="1320"/>
              </a:spcBef>
              <a:buFont typeface="Wingdings"/>
              <a:buChar char=""/>
              <a:tabLst>
                <a:tab pos="927100" algn="l"/>
                <a:tab pos="927735" algn="l"/>
              </a:tabLst>
            </a:pPr>
            <a:r>
              <a:rPr sz="2200" b="1" i="1" spc="-15" dirty="0">
                <a:solidFill>
                  <a:srgbClr val="003300"/>
                </a:solidFill>
                <a:latin typeface="Cambria"/>
                <a:cs typeface="Cambria"/>
              </a:rPr>
              <a:t>General</a:t>
            </a:r>
            <a:r>
              <a:rPr sz="2200" b="1" i="1" spc="40" dirty="0">
                <a:solidFill>
                  <a:srgbClr val="003300"/>
                </a:solidFill>
                <a:latin typeface="Cambria"/>
                <a:cs typeface="Cambria"/>
              </a:rPr>
              <a:t> </a:t>
            </a:r>
            <a:r>
              <a:rPr sz="2200" b="1" i="1" spc="-10" dirty="0">
                <a:solidFill>
                  <a:srgbClr val="003300"/>
                </a:solidFill>
                <a:latin typeface="Cambria"/>
                <a:cs typeface="Cambria"/>
              </a:rPr>
              <a:t>Structure</a:t>
            </a:r>
            <a:r>
              <a:rPr sz="2200" b="1" i="1" spc="10" dirty="0">
                <a:solidFill>
                  <a:srgbClr val="003300"/>
                </a:solidFill>
                <a:latin typeface="Cambria"/>
                <a:cs typeface="Cambria"/>
              </a:rPr>
              <a:t> </a:t>
            </a:r>
            <a:r>
              <a:rPr sz="2200" b="1" i="1" spc="-5" dirty="0">
                <a:solidFill>
                  <a:srgbClr val="003300"/>
                </a:solidFill>
                <a:latin typeface="Cambria"/>
                <a:cs typeface="Cambria"/>
              </a:rPr>
              <a:t>:</a:t>
            </a:r>
            <a:r>
              <a:rPr sz="2200" b="1" i="1" spc="15" dirty="0">
                <a:solidFill>
                  <a:srgbClr val="003300"/>
                </a:solidFill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Operator</a:t>
            </a:r>
            <a:r>
              <a:rPr sz="2200" spc="3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Operand1</a:t>
            </a:r>
            <a:r>
              <a:rPr sz="2200" spc="2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Operand2</a:t>
            </a:r>
            <a:endParaRPr sz="2200">
              <a:latin typeface="Cambria"/>
              <a:cs typeface="Cambria"/>
            </a:endParaRPr>
          </a:p>
          <a:p>
            <a:pPr marL="927100" lvl="1" indent="-457834">
              <a:lnSpc>
                <a:spcPct val="100000"/>
              </a:lnSpc>
              <a:spcBef>
                <a:spcPts val="1325"/>
              </a:spcBef>
              <a:buFont typeface="Wingdings"/>
              <a:buChar char=""/>
              <a:tabLst>
                <a:tab pos="927100" algn="l"/>
                <a:tab pos="927735" algn="l"/>
              </a:tabLst>
            </a:pPr>
            <a:r>
              <a:rPr sz="2200" b="1" i="1" spc="-10" dirty="0">
                <a:solidFill>
                  <a:srgbClr val="003300"/>
                </a:solidFill>
                <a:latin typeface="Cambria"/>
                <a:cs typeface="Cambria"/>
              </a:rPr>
              <a:t>Example</a:t>
            </a:r>
            <a:r>
              <a:rPr sz="2200" b="1" i="1" spc="-5" dirty="0">
                <a:solidFill>
                  <a:srgbClr val="003300"/>
                </a:solidFill>
                <a:latin typeface="Cambria"/>
                <a:cs typeface="Cambria"/>
              </a:rPr>
              <a:t> : </a:t>
            </a:r>
            <a:r>
              <a:rPr sz="2200" spc="-15" dirty="0">
                <a:latin typeface="Cambria"/>
                <a:cs typeface="Cambria"/>
              </a:rPr>
              <a:t>+ab</a:t>
            </a:r>
            <a:endParaRPr sz="22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SRM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5326" y="188607"/>
            <a:ext cx="1040815" cy="106765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83540" y="549605"/>
            <a:ext cx="7350759" cy="55219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38860" algn="ctr">
              <a:lnSpc>
                <a:spcPct val="100000"/>
              </a:lnSpc>
              <a:spcBef>
                <a:spcPts val="105"/>
              </a:spcBef>
            </a:pPr>
            <a:r>
              <a:rPr sz="2600" b="1" spc="-5" dirty="0">
                <a:solidFill>
                  <a:srgbClr val="C00000"/>
                </a:solidFill>
                <a:latin typeface="Perpetua"/>
                <a:cs typeface="Perpetua"/>
              </a:rPr>
              <a:t>INS</a:t>
            </a:r>
            <a:r>
              <a:rPr sz="2600" b="1" spc="-15" dirty="0">
                <a:solidFill>
                  <a:srgbClr val="C00000"/>
                </a:solidFill>
                <a:latin typeface="Perpetua"/>
                <a:cs typeface="Perpetua"/>
              </a:rPr>
              <a:t>T</a:t>
            </a:r>
            <a:r>
              <a:rPr sz="2600" b="1" spc="-5" dirty="0">
                <a:solidFill>
                  <a:srgbClr val="C00000"/>
                </a:solidFill>
                <a:latin typeface="Perpetua"/>
                <a:cs typeface="Perpetua"/>
              </a:rPr>
              <a:t>IT</a:t>
            </a:r>
            <a:r>
              <a:rPr sz="2600" b="1" spc="-10" dirty="0">
                <a:solidFill>
                  <a:srgbClr val="C00000"/>
                </a:solidFill>
                <a:latin typeface="Perpetua"/>
                <a:cs typeface="Perpetua"/>
              </a:rPr>
              <a:t>U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TE</a:t>
            </a:r>
            <a:r>
              <a:rPr sz="2600" b="1" spc="-10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Perpetua"/>
                <a:cs typeface="Perpetua"/>
              </a:rPr>
              <a:t>O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F</a:t>
            </a:r>
            <a:r>
              <a:rPr sz="2600" b="1" spc="5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SCIENCE</a:t>
            </a:r>
            <a:r>
              <a:rPr sz="2600" b="1" spc="-140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AND</a:t>
            </a:r>
            <a:r>
              <a:rPr sz="2600" b="1" spc="-310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TECHNOLOG</a:t>
            </a:r>
            <a:r>
              <a:rPr sz="2600" b="1" spc="-285" dirty="0">
                <a:solidFill>
                  <a:srgbClr val="C00000"/>
                </a:solidFill>
                <a:latin typeface="Perpetua"/>
                <a:cs typeface="Perpetua"/>
              </a:rPr>
              <a:t>Y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,</a:t>
            </a:r>
            <a:endParaRPr sz="2600">
              <a:latin typeface="Perpetua"/>
              <a:cs typeface="Perpetua"/>
            </a:endParaRPr>
          </a:p>
          <a:p>
            <a:pPr marL="1039494" algn="ctr">
              <a:lnSpc>
                <a:spcPct val="100000"/>
              </a:lnSpc>
              <a:spcBef>
                <a:spcPts val="30"/>
              </a:spcBef>
            </a:pPr>
            <a:r>
              <a:rPr sz="2400" b="1" spc="-10" dirty="0">
                <a:solidFill>
                  <a:srgbClr val="C00000"/>
                </a:solidFill>
                <a:latin typeface="Perpetua"/>
                <a:cs typeface="Perpetua"/>
              </a:rPr>
              <a:t>CHENNAI.</a:t>
            </a:r>
            <a:endParaRPr sz="2400">
              <a:latin typeface="Perpetua"/>
              <a:cs typeface="Perpetua"/>
            </a:endParaRPr>
          </a:p>
          <a:p>
            <a:pPr marL="383540" indent="-371475">
              <a:lnSpc>
                <a:spcPct val="100000"/>
              </a:lnSpc>
              <a:spcBef>
                <a:spcPts val="1735"/>
              </a:spcBef>
              <a:buAutoNum type="arabicPeriod"/>
              <a:tabLst>
                <a:tab pos="384175" algn="l"/>
              </a:tabLst>
            </a:pPr>
            <a:r>
              <a:rPr sz="2800" b="1" spc="-5" dirty="0">
                <a:solidFill>
                  <a:srgbClr val="336600"/>
                </a:solidFill>
                <a:latin typeface="Cambria"/>
                <a:cs typeface="Cambria"/>
              </a:rPr>
              <a:t>14 Input</a:t>
            </a:r>
            <a:r>
              <a:rPr sz="2800" b="1" spc="-15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dirty="0">
                <a:solidFill>
                  <a:srgbClr val="336600"/>
                </a:solidFill>
                <a:latin typeface="Cambria"/>
                <a:cs typeface="Cambria"/>
              </a:rPr>
              <a:t>and</a:t>
            </a:r>
            <a:r>
              <a:rPr sz="2800" b="1" spc="-10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spc="-5" dirty="0">
                <a:solidFill>
                  <a:srgbClr val="336600"/>
                </a:solidFill>
                <a:latin typeface="Cambria"/>
                <a:cs typeface="Cambria"/>
              </a:rPr>
              <a:t>Output</a:t>
            </a:r>
            <a:r>
              <a:rPr sz="2800" b="1" spc="10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spc="-15" dirty="0">
                <a:solidFill>
                  <a:srgbClr val="336600"/>
                </a:solidFill>
                <a:latin typeface="Cambria"/>
                <a:cs typeface="Cambria"/>
              </a:rPr>
              <a:t>Functions</a:t>
            </a:r>
            <a:endParaRPr sz="2800">
              <a:latin typeface="Cambria"/>
              <a:cs typeface="Cambria"/>
            </a:endParaRPr>
          </a:p>
          <a:p>
            <a:pPr marL="927100" lvl="1" indent="-457834">
              <a:lnSpc>
                <a:spcPct val="100000"/>
              </a:lnSpc>
              <a:spcBef>
                <a:spcPts val="1780"/>
              </a:spcBef>
              <a:buFont typeface="Wingdings"/>
              <a:buChar char=""/>
              <a:tabLst>
                <a:tab pos="927100" algn="l"/>
                <a:tab pos="927735" algn="l"/>
              </a:tabLst>
            </a:pPr>
            <a:r>
              <a:rPr sz="2200" spc="-10" dirty="0">
                <a:latin typeface="Cambria"/>
                <a:cs typeface="Cambria"/>
              </a:rPr>
              <a:t>Ability</a:t>
            </a:r>
            <a:r>
              <a:rPr sz="2200" spc="25" dirty="0"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to</a:t>
            </a:r>
            <a:r>
              <a:rPr sz="2200" spc="2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Communicate</a:t>
            </a:r>
            <a:r>
              <a:rPr sz="2200" spc="3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with</a:t>
            </a:r>
            <a:r>
              <a:rPr sz="2200" spc="2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Users</a:t>
            </a:r>
            <a:r>
              <a:rPr sz="2200" spc="2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during</a:t>
            </a:r>
            <a:r>
              <a:rPr sz="2200" spc="25" dirty="0"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execution</a:t>
            </a:r>
            <a:endParaRPr sz="2200">
              <a:latin typeface="Cambria"/>
              <a:cs typeface="Cambria"/>
            </a:endParaRPr>
          </a:p>
          <a:p>
            <a:pPr marL="927100" lvl="1" indent="-457834">
              <a:lnSpc>
                <a:spcPct val="100000"/>
              </a:lnSpc>
              <a:spcBef>
                <a:spcPts val="1320"/>
              </a:spcBef>
              <a:buFont typeface="Wingdings"/>
              <a:buChar char=""/>
              <a:tabLst>
                <a:tab pos="927100" algn="l"/>
                <a:tab pos="927735" algn="l"/>
              </a:tabLst>
            </a:pPr>
            <a:r>
              <a:rPr sz="2200" b="1" spc="-10" dirty="0">
                <a:solidFill>
                  <a:srgbClr val="C00000"/>
                </a:solidFill>
                <a:latin typeface="Cambria"/>
                <a:cs typeface="Cambria"/>
              </a:rPr>
              <a:t>Input</a:t>
            </a:r>
            <a:r>
              <a:rPr sz="2200" b="1" spc="-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b="1" spc="-15" dirty="0">
                <a:solidFill>
                  <a:srgbClr val="C00000"/>
                </a:solidFill>
                <a:latin typeface="Cambria"/>
                <a:cs typeface="Cambria"/>
              </a:rPr>
              <a:t>Operation</a:t>
            </a:r>
            <a:endParaRPr sz="2200">
              <a:latin typeface="Cambria"/>
              <a:cs typeface="Cambria"/>
            </a:endParaRPr>
          </a:p>
          <a:p>
            <a:pPr marL="1384300" lvl="2" indent="-457834">
              <a:lnSpc>
                <a:spcPct val="100000"/>
              </a:lnSpc>
              <a:spcBef>
                <a:spcPts val="1320"/>
              </a:spcBef>
              <a:buFont typeface="Wingdings"/>
              <a:buChar char=""/>
              <a:tabLst>
                <a:tab pos="1384300" algn="l"/>
                <a:tab pos="1384935" algn="l"/>
              </a:tabLst>
            </a:pPr>
            <a:r>
              <a:rPr sz="2200" spc="-20" dirty="0">
                <a:latin typeface="Cambria"/>
                <a:cs typeface="Cambria"/>
              </a:rPr>
              <a:t>Feeding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data</a:t>
            </a:r>
            <a:r>
              <a:rPr sz="2200" spc="2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into</a:t>
            </a:r>
            <a:r>
              <a:rPr sz="2200" spc="-5" dirty="0">
                <a:latin typeface="Cambria"/>
                <a:cs typeface="Cambria"/>
              </a:rPr>
              <a:t> </a:t>
            </a:r>
            <a:r>
              <a:rPr sz="2200" spc="-20" dirty="0">
                <a:latin typeface="Cambria"/>
                <a:cs typeface="Cambria"/>
              </a:rPr>
              <a:t>program</a:t>
            </a:r>
            <a:endParaRPr sz="2200">
              <a:latin typeface="Cambria"/>
              <a:cs typeface="Cambria"/>
            </a:endParaRPr>
          </a:p>
          <a:p>
            <a:pPr marL="1384300" lvl="2" indent="-457834">
              <a:lnSpc>
                <a:spcPct val="100000"/>
              </a:lnSpc>
              <a:spcBef>
                <a:spcPts val="1325"/>
              </a:spcBef>
              <a:buFont typeface="Wingdings"/>
              <a:buChar char=""/>
              <a:tabLst>
                <a:tab pos="1384300" algn="l"/>
                <a:tab pos="1384935" algn="l"/>
              </a:tabLst>
            </a:pPr>
            <a:r>
              <a:rPr sz="2200" spc="-5" dirty="0">
                <a:latin typeface="Cambria"/>
                <a:cs typeface="Cambria"/>
              </a:rPr>
              <a:t>Data</a:t>
            </a:r>
            <a:r>
              <a:rPr sz="2200" spc="10" dirty="0">
                <a:latin typeface="Cambria"/>
                <a:cs typeface="Cambria"/>
              </a:rPr>
              <a:t> </a:t>
            </a:r>
            <a:r>
              <a:rPr sz="2200" spc="-25" dirty="0">
                <a:latin typeface="Cambria"/>
                <a:cs typeface="Cambria"/>
              </a:rPr>
              <a:t>Transfer</a:t>
            </a:r>
            <a:r>
              <a:rPr sz="2200" spc="15" dirty="0"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from</a:t>
            </a:r>
            <a:r>
              <a:rPr sz="2200" spc="-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Input</a:t>
            </a:r>
            <a:r>
              <a:rPr sz="2200" spc="2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device</a:t>
            </a:r>
            <a:r>
              <a:rPr sz="2200" spc="25" dirty="0"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to</a:t>
            </a:r>
            <a:r>
              <a:rPr sz="2200" spc="1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Memory</a:t>
            </a:r>
            <a:endParaRPr sz="2200">
              <a:latin typeface="Cambria"/>
              <a:cs typeface="Cambria"/>
            </a:endParaRPr>
          </a:p>
          <a:p>
            <a:pPr marL="927100" lvl="1" indent="-457834">
              <a:lnSpc>
                <a:spcPct val="100000"/>
              </a:lnSpc>
              <a:spcBef>
                <a:spcPts val="1320"/>
              </a:spcBef>
              <a:buFont typeface="Wingdings"/>
              <a:buChar char=""/>
              <a:tabLst>
                <a:tab pos="927100" algn="l"/>
                <a:tab pos="927735" algn="l"/>
              </a:tabLst>
            </a:pPr>
            <a:r>
              <a:rPr sz="2200" b="1" spc="-10" dirty="0">
                <a:solidFill>
                  <a:srgbClr val="C00000"/>
                </a:solidFill>
                <a:latin typeface="Cambria"/>
                <a:cs typeface="Cambria"/>
              </a:rPr>
              <a:t>Output </a:t>
            </a:r>
            <a:r>
              <a:rPr sz="2200" b="1" spc="-15" dirty="0">
                <a:solidFill>
                  <a:srgbClr val="C00000"/>
                </a:solidFill>
                <a:latin typeface="Cambria"/>
                <a:cs typeface="Cambria"/>
              </a:rPr>
              <a:t>Operation</a:t>
            </a:r>
            <a:endParaRPr sz="2200">
              <a:latin typeface="Cambria"/>
              <a:cs typeface="Cambria"/>
            </a:endParaRPr>
          </a:p>
          <a:p>
            <a:pPr marL="1384300" lvl="2" indent="-457834">
              <a:lnSpc>
                <a:spcPct val="100000"/>
              </a:lnSpc>
              <a:spcBef>
                <a:spcPts val="1320"/>
              </a:spcBef>
              <a:buFont typeface="Wingdings"/>
              <a:buChar char=""/>
              <a:tabLst>
                <a:tab pos="1384300" algn="l"/>
                <a:tab pos="1384935" algn="l"/>
              </a:tabLst>
            </a:pPr>
            <a:r>
              <a:rPr sz="2200" spc="-5" dirty="0">
                <a:latin typeface="Cambria"/>
                <a:cs typeface="Cambria"/>
              </a:rPr>
              <a:t>Getting</a:t>
            </a:r>
            <a:r>
              <a:rPr sz="2200" spc="1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result</a:t>
            </a:r>
            <a:r>
              <a:rPr sz="2200" spc="20" dirty="0"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from</a:t>
            </a:r>
            <a:r>
              <a:rPr sz="2200" spc="-10" dirty="0"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Program</a:t>
            </a:r>
            <a:endParaRPr sz="2200">
              <a:latin typeface="Cambria"/>
              <a:cs typeface="Cambria"/>
            </a:endParaRPr>
          </a:p>
          <a:p>
            <a:pPr marL="1384300" lvl="2" indent="-457834">
              <a:lnSpc>
                <a:spcPct val="100000"/>
              </a:lnSpc>
              <a:spcBef>
                <a:spcPts val="1320"/>
              </a:spcBef>
              <a:buFont typeface="Wingdings"/>
              <a:buChar char=""/>
              <a:tabLst>
                <a:tab pos="1384300" algn="l"/>
                <a:tab pos="1384935" algn="l"/>
              </a:tabLst>
            </a:pPr>
            <a:r>
              <a:rPr sz="2200" spc="-5" dirty="0">
                <a:latin typeface="Cambria"/>
                <a:cs typeface="Cambria"/>
              </a:rPr>
              <a:t>Data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spc="-25" dirty="0">
                <a:latin typeface="Cambria"/>
                <a:cs typeface="Cambria"/>
              </a:rPr>
              <a:t>Transfer</a:t>
            </a:r>
            <a:r>
              <a:rPr sz="2200" spc="15" dirty="0"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from</a:t>
            </a:r>
            <a:r>
              <a:rPr sz="2200" spc="-10" dirty="0">
                <a:latin typeface="Cambria"/>
                <a:cs typeface="Cambria"/>
              </a:rPr>
              <a:t> Memory</a:t>
            </a:r>
            <a:r>
              <a:rPr sz="2200" spc="25" dirty="0"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to</a:t>
            </a:r>
            <a:r>
              <a:rPr sz="2200" spc="1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Output</a:t>
            </a:r>
            <a:r>
              <a:rPr sz="2200" spc="1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device</a:t>
            </a:r>
            <a:endParaRPr sz="2200">
              <a:latin typeface="Cambria"/>
              <a:cs typeface="Cambria"/>
            </a:endParaRPr>
          </a:p>
          <a:p>
            <a:pPr marL="927100" lvl="1" indent="-457834">
              <a:lnSpc>
                <a:spcPct val="100000"/>
              </a:lnSpc>
              <a:spcBef>
                <a:spcPts val="1320"/>
              </a:spcBef>
              <a:buFont typeface="Wingdings"/>
              <a:buChar char=""/>
              <a:tabLst>
                <a:tab pos="927100" algn="l"/>
                <a:tab pos="927735" algn="l"/>
              </a:tabLst>
            </a:pPr>
            <a:r>
              <a:rPr sz="2200" spc="-5" dirty="0">
                <a:latin typeface="Cambria"/>
                <a:cs typeface="Cambria"/>
              </a:rPr>
              <a:t>Header</a:t>
            </a:r>
            <a:r>
              <a:rPr sz="2200" spc="1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File</a:t>
            </a:r>
            <a:r>
              <a:rPr sz="220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:</a:t>
            </a:r>
            <a:r>
              <a:rPr sz="2200" spc="47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#include</a:t>
            </a:r>
            <a:r>
              <a:rPr sz="2200" spc="-10" dirty="0">
                <a:solidFill>
                  <a:srgbClr val="C00000"/>
                </a:solidFill>
                <a:latin typeface="Cambria"/>
                <a:cs typeface="Cambria"/>
              </a:rPr>
              <a:t>&lt;</a:t>
            </a:r>
            <a:r>
              <a:rPr sz="2200" b="1" spc="-10" dirty="0">
                <a:solidFill>
                  <a:srgbClr val="C00000"/>
                </a:solidFill>
                <a:latin typeface="Cambria"/>
                <a:cs typeface="Cambria"/>
              </a:rPr>
              <a:t>stdio.h&gt;</a:t>
            </a:r>
            <a:endParaRPr sz="22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SRM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5326" y="188607"/>
            <a:ext cx="1040815" cy="106765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83540" y="549605"/>
            <a:ext cx="7350759" cy="30067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38860" algn="ctr">
              <a:lnSpc>
                <a:spcPct val="100000"/>
              </a:lnSpc>
              <a:spcBef>
                <a:spcPts val="105"/>
              </a:spcBef>
            </a:pPr>
            <a:r>
              <a:rPr sz="2600" b="1" spc="-5" dirty="0">
                <a:solidFill>
                  <a:srgbClr val="C00000"/>
                </a:solidFill>
                <a:latin typeface="Perpetua"/>
                <a:cs typeface="Perpetua"/>
              </a:rPr>
              <a:t>INS</a:t>
            </a:r>
            <a:r>
              <a:rPr sz="2600" b="1" spc="-15" dirty="0">
                <a:solidFill>
                  <a:srgbClr val="C00000"/>
                </a:solidFill>
                <a:latin typeface="Perpetua"/>
                <a:cs typeface="Perpetua"/>
              </a:rPr>
              <a:t>T</a:t>
            </a:r>
            <a:r>
              <a:rPr sz="2600" b="1" spc="-5" dirty="0">
                <a:solidFill>
                  <a:srgbClr val="C00000"/>
                </a:solidFill>
                <a:latin typeface="Perpetua"/>
                <a:cs typeface="Perpetua"/>
              </a:rPr>
              <a:t>IT</a:t>
            </a:r>
            <a:r>
              <a:rPr sz="2600" b="1" spc="-10" dirty="0">
                <a:solidFill>
                  <a:srgbClr val="C00000"/>
                </a:solidFill>
                <a:latin typeface="Perpetua"/>
                <a:cs typeface="Perpetua"/>
              </a:rPr>
              <a:t>U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TE</a:t>
            </a:r>
            <a:r>
              <a:rPr sz="2600" b="1" spc="-10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Perpetua"/>
                <a:cs typeface="Perpetua"/>
              </a:rPr>
              <a:t>O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F</a:t>
            </a:r>
            <a:r>
              <a:rPr sz="2600" b="1" spc="5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SCIENCE</a:t>
            </a:r>
            <a:r>
              <a:rPr sz="2600" b="1" spc="-140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AND</a:t>
            </a:r>
            <a:r>
              <a:rPr sz="2600" b="1" spc="-310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TECHNOLOG</a:t>
            </a:r>
            <a:r>
              <a:rPr sz="2600" b="1" spc="-285" dirty="0">
                <a:solidFill>
                  <a:srgbClr val="C00000"/>
                </a:solidFill>
                <a:latin typeface="Perpetua"/>
                <a:cs typeface="Perpetua"/>
              </a:rPr>
              <a:t>Y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,</a:t>
            </a:r>
            <a:endParaRPr sz="2600">
              <a:latin typeface="Perpetua"/>
              <a:cs typeface="Perpetua"/>
            </a:endParaRPr>
          </a:p>
          <a:p>
            <a:pPr marL="1039494" algn="ctr">
              <a:lnSpc>
                <a:spcPct val="100000"/>
              </a:lnSpc>
              <a:spcBef>
                <a:spcPts val="30"/>
              </a:spcBef>
            </a:pPr>
            <a:r>
              <a:rPr sz="2400" b="1" spc="-10" dirty="0">
                <a:solidFill>
                  <a:srgbClr val="C00000"/>
                </a:solidFill>
                <a:latin typeface="Perpetua"/>
                <a:cs typeface="Perpetua"/>
              </a:rPr>
              <a:t>CHENNAI.</a:t>
            </a:r>
            <a:endParaRPr sz="2400">
              <a:latin typeface="Perpetua"/>
              <a:cs typeface="Perpetua"/>
            </a:endParaRPr>
          </a:p>
          <a:p>
            <a:pPr marL="383540" indent="-371475">
              <a:lnSpc>
                <a:spcPct val="100000"/>
              </a:lnSpc>
              <a:spcBef>
                <a:spcPts val="1735"/>
              </a:spcBef>
              <a:buAutoNum type="arabicPeriod"/>
              <a:tabLst>
                <a:tab pos="384175" algn="l"/>
              </a:tabLst>
            </a:pPr>
            <a:r>
              <a:rPr sz="2800" b="1" spc="-5" dirty="0">
                <a:solidFill>
                  <a:srgbClr val="336600"/>
                </a:solidFill>
                <a:latin typeface="Cambria"/>
                <a:cs typeface="Cambria"/>
              </a:rPr>
              <a:t>14 Input</a:t>
            </a:r>
            <a:r>
              <a:rPr sz="2800" b="1" spc="-10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dirty="0">
                <a:solidFill>
                  <a:srgbClr val="336600"/>
                </a:solidFill>
                <a:latin typeface="Cambria"/>
                <a:cs typeface="Cambria"/>
              </a:rPr>
              <a:t>and</a:t>
            </a:r>
            <a:r>
              <a:rPr sz="2800" b="1" spc="-5" dirty="0">
                <a:solidFill>
                  <a:srgbClr val="336600"/>
                </a:solidFill>
                <a:latin typeface="Cambria"/>
                <a:cs typeface="Cambria"/>
              </a:rPr>
              <a:t> Output</a:t>
            </a:r>
            <a:r>
              <a:rPr sz="2800" b="1" spc="15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spc="-15" dirty="0">
                <a:solidFill>
                  <a:srgbClr val="336600"/>
                </a:solidFill>
                <a:latin typeface="Cambria"/>
                <a:cs typeface="Cambria"/>
              </a:rPr>
              <a:t>Functions</a:t>
            </a:r>
            <a:r>
              <a:rPr sz="2800" b="1" spc="30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spc="-15" dirty="0">
                <a:solidFill>
                  <a:srgbClr val="336600"/>
                </a:solidFill>
                <a:latin typeface="Cambria"/>
                <a:cs typeface="Cambria"/>
              </a:rPr>
              <a:t>Contd…</a:t>
            </a:r>
            <a:endParaRPr sz="2800">
              <a:latin typeface="Cambria"/>
              <a:cs typeface="Cambria"/>
            </a:endParaRPr>
          </a:p>
          <a:p>
            <a:pPr marL="927100" lvl="1" indent="-457834">
              <a:lnSpc>
                <a:spcPct val="100000"/>
              </a:lnSpc>
              <a:spcBef>
                <a:spcPts val="1780"/>
              </a:spcBef>
              <a:buFont typeface="Wingdings"/>
              <a:buChar char=""/>
              <a:tabLst>
                <a:tab pos="927100" algn="l"/>
                <a:tab pos="927735" algn="l"/>
              </a:tabLst>
            </a:pPr>
            <a:r>
              <a:rPr sz="2200" b="1" spc="-10" dirty="0">
                <a:solidFill>
                  <a:srgbClr val="C00000"/>
                </a:solidFill>
                <a:latin typeface="Cambria"/>
                <a:cs typeface="Cambria"/>
              </a:rPr>
              <a:t>Input</a:t>
            </a:r>
            <a:r>
              <a:rPr sz="2200" b="1" spc="1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b="1" spc="-5" dirty="0">
                <a:solidFill>
                  <a:srgbClr val="C00000"/>
                </a:solidFill>
                <a:latin typeface="Cambria"/>
                <a:cs typeface="Cambria"/>
              </a:rPr>
              <a:t>/ </a:t>
            </a:r>
            <a:r>
              <a:rPr sz="2200" b="1" spc="-10" dirty="0">
                <a:solidFill>
                  <a:srgbClr val="C00000"/>
                </a:solidFill>
                <a:latin typeface="Cambria"/>
                <a:cs typeface="Cambria"/>
              </a:rPr>
              <a:t>Output</a:t>
            </a:r>
            <a:r>
              <a:rPr sz="2200" b="1" spc="1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b="1" spc="-10" dirty="0">
                <a:solidFill>
                  <a:srgbClr val="C00000"/>
                </a:solidFill>
                <a:latin typeface="Cambria"/>
                <a:cs typeface="Cambria"/>
              </a:rPr>
              <a:t>Function</a:t>
            </a:r>
            <a:r>
              <a:rPr sz="2200" b="1" spc="-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b="1" spc="-15" dirty="0">
                <a:solidFill>
                  <a:srgbClr val="C00000"/>
                </a:solidFill>
                <a:latin typeface="Cambria"/>
                <a:cs typeface="Cambria"/>
              </a:rPr>
              <a:t>Types</a:t>
            </a:r>
            <a:endParaRPr sz="2200">
              <a:latin typeface="Cambria"/>
              <a:cs typeface="Cambria"/>
            </a:endParaRPr>
          </a:p>
          <a:p>
            <a:pPr marL="1384300" lvl="2" indent="-457834">
              <a:lnSpc>
                <a:spcPct val="100000"/>
              </a:lnSpc>
              <a:spcBef>
                <a:spcPts val="1320"/>
              </a:spcBef>
              <a:buAutoNum type="alphaLcParenR"/>
              <a:tabLst>
                <a:tab pos="1384300" algn="l"/>
                <a:tab pos="1384935" algn="l"/>
              </a:tabLst>
            </a:pPr>
            <a:r>
              <a:rPr sz="2200" spc="-20" dirty="0">
                <a:latin typeface="Cambria"/>
                <a:cs typeface="Cambria"/>
              </a:rPr>
              <a:t>Formatted</a:t>
            </a:r>
            <a:r>
              <a:rPr sz="2200" spc="3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Input</a:t>
            </a:r>
            <a:r>
              <a:rPr sz="2200" spc="2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/</a:t>
            </a:r>
            <a:r>
              <a:rPr sz="220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Output</a:t>
            </a:r>
            <a:r>
              <a:rPr sz="2200" spc="3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Statements</a:t>
            </a:r>
            <a:endParaRPr sz="2200">
              <a:latin typeface="Cambria"/>
              <a:cs typeface="Cambria"/>
            </a:endParaRPr>
          </a:p>
          <a:p>
            <a:pPr marL="1384300" lvl="2" indent="-457834">
              <a:lnSpc>
                <a:spcPct val="100000"/>
              </a:lnSpc>
              <a:spcBef>
                <a:spcPts val="1320"/>
              </a:spcBef>
              <a:buAutoNum type="alphaLcParenR"/>
              <a:tabLst>
                <a:tab pos="1384300" algn="l"/>
                <a:tab pos="1384935" algn="l"/>
              </a:tabLst>
            </a:pPr>
            <a:r>
              <a:rPr sz="2200" spc="-10" dirty="0">
                <a:latin typeface="Cambria"/>
                <a:cs typeface="Cambria"/>
              </a:rPr>
              <a:t>Unformatted</a:t>
            </a:r>
            <a:r>
              <a:rPr sz="2200" spc="3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Input</a:t>
            </a:r>
            <a:r>
              <a:rPr sz="2200" spc="1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/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Output</a:t>
            </a:r>
            <a:r>
              <a:rPr sz="2200" spc="2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Statements</a:t>
            </a:r>
            <a:endParaRPr sz="22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SRM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5326" y="188607"/>
            <a:ext cx="1040815" cy="106765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83540" y="549605"/>
            <a:ext cx="7350759" cy="57200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38860" algn="ctr">
              <a:lnSpc>
                <a:spcPct val="100000"/>
              </a:lnSpc>
              <a:spcBef>
                <a:spcPts val="105"/>
              </a:spcBef>
            </a:pPr>
            <a:r>
              <a:rPr sz="2600" b="1" spc="-5" dirty="0">
                <a:solidFill>
                  <a:srgbClr val="C00000"/>
                </a:solidFill>
                <a:latin typeface="Perpetua"/>
                <a:cs typeface="Perpetua"/>
              </a:rPr>
              <a:t>INS</a:t>
            </a:r>
            <a:r>
              <a:rPr sz="2600" b="1" spc="-15" dirty="0">
                <a:solidFill>
                  <a:srgbClr val="C00000"/>
                </a:solidFill>
                <a:latin typeface="Perpetua"/>
                <a:cs typeface="Perpetua"/>
              </a:rPr>
              <a:t>T</a:t>
            </a:r>
            <a:r>
              <a:rPr sz="2600" b="1" spc="-5" dirty="0">
                <a:solidFill>
                  <a:srgbClr val="C00000"/>
                </a:solidFill>
                <a:latin typeface="Perpetua"/>
                <a:cs typeface="Perpetua"/>
              </a:rPr>
              <a:t>IT</a:t>
            </a:r>
            <a:r>
              <a:rPr sz="2600" b="1" spc="-10" dirty="0">
                <a:solidFill>
                  <a:srgbClr val="C00000"/>
                </a:solidFill>
                <a:latin typeface="Perpetua"/>
                <a:cs typeface="Perpetua"/>
              </a:rPr>
              <a:t>U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TE</a:t>
            </a:r>
            <a:r>
              <a:rPr sz="2600" b="1" spc="-10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Perpetua"/>
                <a:cs typeface="Perpetua"/>
              </a:rPr>
              <a:t>O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F</a:t>
            </a:r>
            <a:r>
              <a:rPr sz="2600" b="1" spc="5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SCIENCE</a:t>
            </a:r>
            <a:r>
              <a:rPr sz="2600" b="1" spc="-140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AND</a:t>
            </a:r>
            <a:r>
              <a:rPr sz="2600" b="1" spc="-310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TECHNOLOG</a:t>
            </a:r>
            <a:r>
              <a:rPr sz="2600" b="1" spc="-285" dirty="0">
                <a:solidFill>
                  <a:srgbClr val="C00000"/>
                </a:solidFill>
                <a:latin typeface="Perpetua"/>
                <a:cs typeface="Perpetua"/>
              </a:rPr>
              <a:t>Y</a:t>
            </a:r>
            <a:r>
              <a:rPr sz="2600" b="1" dirty="0">
                <a:solidFill>
                  <a:srgbClr val="C00000"/>
                </a:solidFill>
                <a:latin typeface="Perpetua"/>
                <a:cs typeface="Perpetua"/>
              </a:rPr>
              <a:t>,</a:t>
            </a:r>
            <a:endParaRPr sz="2600">
              <a:latin typeface="Perpetua"/>
              <a:cs typeface="Perpetua"/>
            </a:endParaRPr>
          </a:p>
          <a:p>
            <a:pPr marL="1039494" algn="ctr">
              <a:lnSpc>
                <a:spcPct val="100000"/>
              </a:lnSpc>
              <a:spcBef>
                <a:spcPts val="30"/>
              </a:spcBef>
            </a:pPr>
            <a:r>
              <a:rPr sz="2400" b="1" spc="-10" dirty="0">
                <a:solidFill>
                  <a:srgbClr val="C00000"/>
                </a:solidFill>
                <a:latin typeface="Perpetua"/>
                <a:cs typeface="Perpetua"/>
              </a:rPr>
              <a:t>CHENNAI.</a:t>
            </a:r>
            <a:endParaRPr sz="2400">
              <a:latin typeface="Perpetua"/>
              <a:cs typeface="Perpetua"/>
            </a:endParaRPr>
          </a:p>
          <a:p>
            <a:pPr marL="383540" indent="-371475">
              <a:lnSpc>
                <a:spcPct val="100000"/>
              </a:lnSpc>
              <a:spcBef>
                <a:spcPts val="1735"/>
              </a:spcBef>
              <a:buAutoNum type="arabicPeriod"/>
              <a:tabLst>
                <a:tab pos="384175" algn="l"/>
              </a:tabLst>
            </a:pPr>
            <a:r>
              <a:rPr sz="2800" b="1" spc="-5" dirty="0">
                <a:solidFill>
                  <a:srgbClr val="336600"/>
                </a:solidFill>
                <a:latin typeface="Cambria"/>
                <a:cs typeface="Cambria"/>
              </a:rPr>
              <a:t>14 Input</a:t>
            </a:r>
            <a:r>
              <a:rPr sz="2800" b="1" spc="-10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dirty="0">
                <a:solidFill>
                  <a:srgbClr val="336600"/>
                </a:solidFill>
                <a:latin typeface="Cambria"/>
                <a:cs typeface="Cambria"/>
              </a:rPr>
              <a:t>and</a:t>
            </a:r>
            <a:r>
              <a:rPr sz="2800" b="1" spc="-5" dirty="0">
                <a:solidFill>
                  <a:srgbClr val="336600"/>
                </a:solidFill>
                <a:latin typeface="Cambria"/>
                <a:cs typeface="Cambria"/>
              </a:rPr>
              <a:t> Output</a:t>
            </a:r>
            <a:r>
              <a:rPr sz="2800" b="1" spc="15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spc="-15" dirty="0">
                <a:solidFill>
                  <a:srgbClr val="336600"/>
                </a:solidFill>
                <a:latin typeface="Cambria"/>
                <a:cs typeface="Cambria"/>
              </a:rPr>
              <a:t>Functions</a:t>
            </a:r>
            <a:r>
              <a:rPr sz="2800" b="1" spc="30" dirty="0">
                <a:solidFill>
                  <a:srgbClr val="336600"/>
                </a:solidFill>
                <a:latin typeface="Cambria"/>
                <a:cs typeface="Cambria"/>
              </a:rPr>
              <a:t> </a:t>
            </a:r>
            <a:r>
              <a:rPr sz="2800" b="1" spc="-15" dirty="0">
                <a:solidFill>
                  <a:srgbClr val="336600"/>
                </a:solidFill>
                <a:latin typeface="Cambria"/>
                <a:cs typeface="Cambria"/>
              </a:rPr>
              <a:t>Contd…</a:t>
            </a:r>
            <a:endParaRPr sz="2800">
              <a:latin typeface="Cambria"/>
              <a:cs typeface="Cambria"/>
            </a:endParaRPr>
          </a:p>
          <a:p>
            <a:pPr marL="927100" lvl="1" indent="-457834">
              <a:lnSpc>
                <a:spcPct val="100000"/>
              </a:lnSpc>
              <a:spcBef>
                <a:spcPts val="1780"/>
              </a:spcBef>
              <a:buAutoNum type="alphaLcParenR"/>
              <a:tabLst>
                <a:tab pos="927100" algn="l"/>
                <a:tab pos="927735" algn="l"/>
              </a:tabLst>
            </a:pPr>
            <a:r>
              <a:rPr sz="2200" b="1" spc="-20" dirty="0">
                <a:solidFill>
                  <a:srgbClr val="C00000"/>
                </a:solidFill>
                <a:latin typeface="Cambria"/>
                <a:cs typeface="Cambria"/>
              </a:rPr>
              <a:t>Formatted</a:t>
            </a:r>
            <a:r>
              <a:rPr sz="2200" b="1" spc="-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b="1" spc="-10" dirty="0">
                <a:solidFill>
                  <a:srgbClr val="C00000"/>
                </a:solidFill>
                <a:latin typeface="Cambria"/>
                <a:cs typeface="Cambria"/>
              </a:rPr>
              <a:t>Input</a:t>
            </a:r>
            <a:r>
              <a:rPr sz="2200" b="1" spc="1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b="1" spc="-5" dirty="0">
                <a:solidFill>
                  <a:srgbClr val="C00000"/>
                </a:solidFill>
                <a:latin typeface="Cambria"/>
                <a:cs typeface="Cambria"/>
              </a:rPr>
              <a:t>/ </a:t>
            </a:r>
            <a:r>
              <a:rPr sz="2200" b="1" spc="-10" dirty="0">
                <a:solidFill>
                  <a:srgbClr val="C00000"/>
                </a:solidFill>
                <a:latin typeface="Cambria"/>
                <a:cs typeface="Cambria"/>
              </a:rPr>
              <a:t>Output</a:t>
            </a:r>
            <a:r>
              <a:rPr sz="2200" b="1" spc="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b="1" spc="-10" dirty="0">
                <a:solidFill>
                  <a:srgbClr val="C00000"/>
                </a:solidFill>
                <a:latin typeface="Cambria"/>
                <a:cs typeface="Cambria"/>
              </a:rPr>
              <a:t>Statements</a:t>
            </a:r>
            <a:endParaRPr sz="2200">
              <a:latin typeface="Cambria"/>
              <a:cs typeface="Cambria"/>
            </a:endParaRPr>
          </a:p>
          <a:p>
            <a:pPr marL="1384300" lvl="2" indent="-457834">
              <a:lnSpc>
                <a:spcPct val="100000"/>
              </a:lnSpc>
              <a:spcBef>
                <a:spcPts val="1320"/>
              </a:spcBef>
              <a:buFont typeface="Wingdings"/>
              <a:buChar char=""/>
              <a:tabLst>
                <a:tab pos="1384300" algn="l"/>
                <a:tab pos="1384935" algn="l"/>
              </a:tabLst>
            </a:pPr>
            <a:r>
              <a:rPr sz="2200" spc="-15" dirty="0">
                <a:latin typeface="Cambria"/>
                <a:cs typeface="Cambria"/>
              </a:rPr>
              <a:t>Reads</a:t>
            </a:r>
            <a:r>
              <a:rPr sz="2200" spc="1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and</a:t>
            </a:r>
            <a:r>
              <a:rPr sz="2200" spc="2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writes</a:t>
            </a:r>
            <a:r>
              <a:rPr sz="2200" spc="2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all</a:t>
            </a:r>
            <a:r>
              <a:rPr sz="2200" spc="1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types</a:t>
            </a:r>
            <a:r>
              <a:rPr sz="2200" spc="3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of data</a:t>
            </a:r>
            <a:r>
              <a:rPr sz="2200" spc="30" dirty="0">
                <a:latin typeface="Cambria"/>
                <a:cs typeface="Cambria"/>
              </a:rPr>
              <a:t> </a:t>
            </a:r>
            <a:r>
              <a:rPr sz="2200" spc="-20" dirty="0">
                <a:latin typeface="Cambria"/>
                <a:cs typeface="Cambria"/>
              </a:rPr>
              <a:t>values</a:t>
            </a:r>
            <a:endParaRPr sz="2200">
              <a:latin typeface="Cambria"/>
              <a:cs typeface="Cambria"/>
            </a:endParaRPr>
          </a:p>
          <a:p>
            <a:pPr marL="1384300" lvl="2" indent="-457834">
              <a:lnSpc>
                <a:spcPct val="100000"/>
              </a:lnSpc>
              <a:spcBef>
                <a:spcPts val="1320"/>
              </a:spcBef>
              <a:buFont typeface="Wingdings"/>
              <a:buChar char=""/>
              <a:tabLst>
                <a:tab pos="1384300" algn="l"/>
                <a:tab pos="1384935" algn="l"/>
              </a:tabLst>
            </a:pPr>
            <a:r>
              <a:rPr sz="2200" spc="-15" dirty="0">
                <a:latin typeface="Cambria"/>
                <a:cs typeface="Cambria"/>
              </a:rPr>
              <a:t>Arranges</a:t>
            </a:r>
            <a:r>
              <a:rPr sz="2200" spc="3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data</a:t>
            </a:r>
            <a:r>
              <a:rPr sz="2200" spc="3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in </a:t>
            </a:r>
            <a:r>
              <a:rPr sz="2200" spc="-10" dirty="0">
                <a:latin typeface="Cambria"/>
                <a:cs typeface="Cambria"/>
              </a:rPr>
              <a:t>particular</a:t>
            </a:r>
            <a:r>
              <a:rPr sz="2200" spc="4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format</a:t>
            </a:r>
            <a:endParaRPr sz="2200">
              <a:latin typeface="Cambria"/>
              <a:cs typeface="Cambria"/>
            </a:endParaRPr>
          </a:p>
          <a:p>
            <a:pPr marL="1384300" lvl="2" indent="-457834">
              <a:lnSpc>
                <a:spcPct val="100000"/>
              </a:lnSpc>
              <a:spcBef>
                <a:spcPts val="1325"/>
              </a:spcBef>
              <a:buFont typeface="Wingdings"/>
              <a:buChar char=""/>
              <a:tabLst>
                <a:tab pos="1384300" algn="l"/>
                <a:tab pos="1384935" algn="l"/>
              </a:tabLst>
            </a:pPr>
            <a:r>
              <a:rPr sz="2200" spc="-15" dirty="0">
                <a:latin typeface="Cambria"/>
                <a:cs typeface="Cambria"/>
              </a:rPr>
              <a:t>Requires</a:t>
            </a:r>
            <a:r>
              <a:rPr sz="2200" spc="15" dirty="0">
                <a:latin typeface="Cambria"/>
                <a:cs typeface="Cambria"/>
              </a:rPr>
              <a:t> </a:t>
            </a:r>
            <a:r>
              <a:rPr sz="2200" b="1" spc="-25" dirty="0">
                <a:solidFill>
                  <a:srgbClr val="C00000"/>
                </a:solidFill>
                <a:latin typeface="Cambria"/>
                <a:cs typeface="Cambria"/>
              </a:rPr>
              <a:t>Format</a:t>
            </a:r>
            <a:r>
              <a:rPr sz="2200" b="1" spc="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b="1" spc="-5" dirty="0">
                <a:solidFill>
                  <a:srgbClr val="C00000"/>
                </a:solidFill>
                <a:latin typeface="Cambria"/>
                <a:cs typeface="Cambria"/>
              </a:rPr>
              <a:t>Specifier</a:t>
            </a:r>
            <a:r>
              <a:rPr sz="2200" b="1" spc="-2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to</a:t>
            </a:r>
            <a:r>
              <a:rPr sz="2200" spc="1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identify</a:t>
            </a:r>
            <a:r>
              <a:rPr sz="2200" spc="2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Data</a:t>
            </a:r>
            <a:r>
              <a:rPr sz="2200" spc="1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type</a:t>
            </a:r>
            <a:endParaRPr sz="2200">
              <a:latin typeface="Cambria"/>
              <a:cs typeface="Cambria"/>
            </a:endParaRPr>
          </a:p>
          <a:p>
            <a:pPr marL="1384300" lvl="2" indent="-457834">
              <a:lnSpc>
                <a:spcPct val="100000"/>
              </a:lnSpc>
              <a:spcBef>
                <a:spcPts val="1320"/>
              </a:spcBef>
              <a:buFont typeface="Wingdings"/>
              <a:buChar char=""/>
              <a:tabLst>
                <a:tab pos="1384300" algn="l"/>
                <a:tab pos="1384935" algn="l"/>
              </a:tabLst>
            </a:pPr>
            <a:r>
              <a:rPr sz="2200" spc="-10" dirty="0">
                <a:latin typeface="Cambria"/>
                <a:cs typeface="Cambria"/>
              </a:rPr>
              <a:t>Basic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spc="-20" dirty="0">
                <a:latin typeface="Cambria"/>
                <a:cs typeface="Cambria"/>
              </a:rPr>
              <a:t>Format</a:t>
            </a:r>
            <a:r>
              <a:rPr sz="220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Specifiers</a:t>
            </a:r>
            <a:endParaRPr sz="2200">
              <a:latin typeface="Cambria"/>
              <a:cs typeface="Cambria"/>
            </a:endParaRPr>
          </a:p>
          <a:p>
            <a:pPr marL="1841500" lvl="3" indent="-457834">
              <a:lnSpc>
                <a:spcPct val="100000"/>
              </a:lnSpc>
              <a:spcBef>
                <a:spcPts val="1080"/>
              </a:spcBef>
              <a:buFont typeface="Wingdings"/>
              <a:buChar char=""/>
              <a:tabLst>
                <a:tab pos="1841500" algn="l"/>
                <a:tab pos="1842135" algn="l"/>
              </a:tabLst>
            </a:pPr>
            <a:r>
              <a:rPr sz="2200" spc="-5" dirty="0">
                <a:latin typeface="Cambria"/>
                <a:cs typeface="Cambria"/>
              </a:rPr>
              <a:t>%d</a:t>
            </a:r>
            <a:r>
              <a:rPr sz="2200" spc="-1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–</a:t>
            </a:r>
            <a:r>
              <a:rPr sz="2200" spc="-1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Integer</a:t>
            </a:r>
            <a:endParaRPr sz="2200">
              <a:latin typeface="Cambria"/>
              <a:cs typeface="Cambria"/>
            </a:endParaRPr>
          </a:p>
          <a:p>
            <a:pPr marL="1841500" lvl="3" indent="-457834">
              <a:lnSpc>
                <a:spcPct val="100000"/>
              </a:lnSpc>
              <a:spcBef>
                <a:spcPts val="600"/>
              </a:spcBef>
              <a:buFont typeface="Wingdings"/>
              <a:buChar char=""/>
              <a:tabLst>
                <a:tab pos="1841500" algn="l"/>
                <a:tab pos="1842135" algn="l"/>
              </a:tabLst>
            </a:pPr>
            <a:r>
              <a:rPr sz="2200" spc="-5" dirty="0">
                <a:latin typeface="Cambria"/>
                <a:cs typeface="Cambria"/>
              </a:rPr>
              <a:t>%f</a:t>
            </a:r>
            <a:r>
              <a:rPr sz="2200" spc="-2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–</a:t>
            </a:r>
            <a:r>
              <a:rPr sz="2200" spc="-1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Float</a:t>
            </a:r>
            <a:endParaRPr sz="2200">
              <a:latin typeface="Cambria"/>
              <a:cs typeface="Cambria"/>
            </a:endParaRPr>
          </a:p>
          <a:p>
            <a:pPr marL="1841500" lvl="3" indent="-457834">
              <a:lnSpc>
                <a:spcPct val="100000"/>
              </a:lnSpc>
              <a:spcBef>
                <a:spcPts val="600"/>
              </a:spcBef>
              <a:buFont typeface="Wingdings"/>
              <a:buChar char=""/>
              <a:tabLst>
                <a:tab pos="1841500" algn="l"/>
                <a:tab pos="1842135" algn="l"/>
              </a:tabLst>
            </a:pPr>
            <a:r>
              <a:rPr sz="2200" spc="-5" dirty="0">
                <a:latin typeface="Cambria"/>
                <a:cs typeface="Cambria"/>
              </a:rPr>
              <a:t>%c – </a:t>
            </a:r>
            <a:r>
              <a:rPr sz="2200" spc="-15" dirty="0">
                <a:latin typeface="Cambria"/>
                <a:cs typeface="Cambria"/>
              </a:rPr>
              <a:t>Character</a:t>
            </a:r>
            <a:endParaRPr sz="2200">
              <a:latin typeface="Cambria"/>
              <a:cs typeface="Cambria"/>
            </a:endParaRPr>
          </a:p>
          <a:p>
            <a:pPr marL="1841500" lvl="3" indent="-457834">
              <a:lnSpc>
                <a:spcPct val="100000"/>
              </a:lnSpc>
              <a:spcBef>
                <a:spcPts val="600"/>
              </a:spcBef>
              <a:buFont typeface="Wingdings"/>
              <a:buChar char=""/>
              <a:tabLst>
                <a:tab pos="1841500" algn="l"/>
                <a:tab pos="1842135" algn="l"/>
              </a:tabLst>
            </a:pPr>
            <a:r>
              <a:rPr sz="2200" spc="-5" dirty="0">
                <a:latin typeface="Cambria"/>
                <a:cs typeface="Cambria"/>
              </a:rPr>
              <a:t>%s</a:t>
            </a:r>
            <a:r>
              <a:rPr sz="2200" spc="-1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-</a:t>
            </a:r>
            <a:r>
              <a:rPr sz="2200" spc="-3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String</a:t>
            </a:r>
            <a:endParaRPr sz="22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Words>6816</Words>
  <Application>Microsoft Office PowerPoint</Application>
  <PresentationFormat>On-screen Show (4:3)</PresentationFormat>
  <Paragraphs>1431</Paragraphs>
  <Slides>137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137</vt:i4>
      </vt:variant>
    </vt:vector>
  </HeadingPairs>
  <TitlesOfParts>
    <vt:vector size="138" baseType="lpstr">
      <vt:lpstr>Office Theme</vt:lpstr>
      <vt:lpstr>SRM</vt:lpstr>
      <vt:lpstr>SRM</vt:lpstr>
      <vt:lpstr>SRM</vt:lpstr>
      <vt:lpstr>SRM</vt:lpstr>
      <vt:lpstr>SRM</vt:lpstr>
      <vt:lpstr>SRM</vt:lpstr>
      <vt:lpstr>SRM</vt:lpstr>
      <vt:lpstr>PowerPoint Presentation</vt:lpstr>
      <vt:lpstr>SRM</vt:lpstr>
      <vt:lpstr>SRM</vt:lpstr>
      <vt:lpstr>SRM</vt:lpstr>
      <vt:lpstr>SRM</vt:lpstr>
      <vt:lpstr>SRM</vt:lpstr>
      <vt:lpstr>SRM</vt:lpstr>
      <vt:lpstr>SRM</vt:lpstr>
      <vt:lpstr>SRM</vt:lpstr>
      <vt:lpstr>SRM</vt:lpstr>
      <vt:lpstr>SRM</vt:lpstr>
      <vt:lpstr>SRM</vt:lpstr>
      <vt:lpstr>SRM</vt:lpstr>
      <vt:lpstr>SRM</vt:lpstr>
      <vt:lpstr>SRM</vt:lpstr>
      <vt:lpstr>SRM</vt:lpstr>
      <vt:lpstr>SRM</vt:lpstr>
      <vt:lpstr>SRM</vt:lpstr>
      <vt:lpstr>SRM</vt:lpstr>
      <vt:lpstr>SRM</vt:lpstr>
      <vt:lpstr>SRM</vt:lpstr>
      <vt:lpstr>SRM</vt:lpstr>
      <vt:lpstr>SRM</vt:lpstr>
      <vt:lpstr>SRM</vt:lpstr>
      <vt:lpstr>SRM</vt:lpstr>
      <vt:lpstr>SRM</vt:lpstr>
      <vt:lpstr>PowerPoint Presentation</vt:lpstr>
      <vt:lpstr>SRM</vt:lpstr>
      <vt:lpstr>SRM</vt:lpstr>
      <vt:lpstr>SRM</vt:lpstr>
      <vt:lpstr>SRM</vt:lpstr>
      <vt:lpstr>PowerPoint Presentation</vt:lpstr>
      <vt:lpstr>PowerPoint Presentation</vt:lpstr>
      <vt:lpstr>SRM</vt:lpstr>
      <vt:lpstr>SRM</vt:lpstr>
      <vt:lpstr>SRM</vt:lpstr>
      <vt:lpstr>SRM</vt:lpstr>
      <vt:lpstr>SRM</vt:lpstr>
      <vt:lpstr>SRM</vt:lpstr>
      <vt:lpstr>SRM</vt:lpstr>
      <vt:lpstr>SRM</vt:lpstr>
      <vt:lpstr>SRM</vt:lpstr>
      <vt:lpstr>SRM</vt:lpstr>
      <vt:lpstr>SRM</vt:lpstr>
      <vt:lpstr>SRM</vt:lpstr>
      <vt:lpstr>SRM</vt:lpstr>
      <vt:lpstr>SRM</vt:lpstr>
      <vt:lpstr>SRM</vt:lpstr>
      <vt:lpstr>SRM</vt:lpstr>
      <vt:lpstr>SRM</vt:lpstr>
      <vt:lpstr>SRM</vt:lpstr>
      <vt:lpstr>SRM</vt:lpstr>
      <vt:lpstr>SRM</vt:lpstr>
      <vt:lpstr>SRM</vt:lpstr>
      <vt:lpstr>SRM</vt:lpstr>
      <vt:lpstr>SRM</vt:lpstr>
      <vt:lpstr>SRM</vt:lpstr>
      <vt:lpstr>SRM</vt:lpstr>
      <vt:lpstr>SRM</vt:lpstr>
      <vt:lpstr>SRM</vt:lpstr>
      <vt:lpstr>SRM</vt:lpstr>
      <vt:lpstr>SRM</vt:lpstr>
      <vt:lpstr>SRM</vt:lpstr>
      <vt:lpstr>SRM</vt:lpstr>
      <vt:lpstr>SRM</vt:lpstr>
      <vt:lpstr>SRM</vt:lpstr>
      <vt:lpstr>SRM</vt:lpstr>
      <vt:lpstr>SRM</vt:lpstr>
      <vt:lpstr>SRM</vt:lpstr>
      <vt:lpstr>SRM</vt:lpstr>
      <vt:lpstr>SRM</vt:lpstr>
      <vt:lpstr>SRM</vt:lpstr>
      <vt:lpstr>SRM</vt:lpstr>
      <vt:lpstr>SRM</vt:lpstr>
      <vt:lpstr>SRM</vt:lpstr>
      <vt:lpstr>PowerPoint Presentation</vt:lpstr>
      <vt:lpstr>SRM</vt:lpstr>
      <vt:lpstr>/* Program for Demonstrating Global Variables*/</vt:lpstr>
      <vt:lpstr>SRM</vt:lpstr>
      <vt:lpstr>SRM</vt:lpstr>
      <vt:lpstr>SRM</vt:lpstr>
      <vt:lpstr>SRM</vt:lpstr>
      <vt:lpstr>SRM</vt:lpstr>
      <vt:lpstr>SRM</vt:lpstr>
      <vt:lpstr>SRM</vt:lpstr>
      <vt:lpstr>SRM</vt:lpstr>
      <vt:lpstr>SRM</vt:lpstr>
      <vt:lpstr>SRM</vt:lpstr>
      <vt:lpstr>SRM</vt:lpstr>
      <vt:lpstr>SRM</vt:lpstr>
      <vt:lpstr>PowerPoint Presentation</vt:lpstr>
      <vt:lpstr>SRM</vt:lpstr>
      <vt:lpstr>SRM</vt:lpstr>
      <vt:lpstr>SRM</vt:lpstr>
      <vt:lpstr>SRM</vt:lpstr>
      <vt:lpstr>SRM</vt:lpstr>
      <vt:lpstr>SRM</vt:lpstr>
      <vt:lpstr>SRM</vt:lpstr>
      <vt:lpstr>SRM</vt:lpstr>
      <vt:lpstr>PowerPoint Presentation</vt:lpstr>
      <vt:lpstr>SRM</vt:lpstr>
      <vt:lpstr>SRM</vt:lpstr>
      <vt:lpstr>SRM</vt:lpstr>
      <vt:lpstr>SRM</vt:lpstr>
      <vt:lpstr>SRM</vt:lpstr>
      <vt:lpstr>SRM</vt:lpstr>
      <vt:lpstr>SRM</vt:lpstr>
      <vt:lpstr>SRM</vt:lpstr>
      <vt:lpstr>SRM</vt:lpstr>
      <vt:lpstr>SRM</vt:lpstr>
      <vt:lpstr>SRM</vt:lpstr>
      <vt:lpstr>SRM</vt:lpstr>
      <vt:lpstr>SRM</vt:lpstr>
      <vt:lpstr>SRM</vt:lpstr>
      <vt:lpstr>PowerPoint Presentation</vt:lpstr>
      <vt:lpstr>SRM</vt:lpstr>
      <vt:lpstr>PowerPoint Presentation</vt:lpstr>
      <vt:lpstr>SRM</vt:lpstr>
      <vt:lpstr>PowerPoint Presentation</vt:lpstr>
      <vt:lpstr>SRM</vt:lpstr>
      <vt:lpstr>PowerPoint Presentation</vt:lpstr>
      <vt:lpstr>SRM</vt:lpstr>
      <vt:lpstr>SRM</vt:lpstr>
      <vt:lpstr>SRM</vt:lpstr>
      <vt:lpstr>SRM</vt:lpstr>
      <vt:lpstr>SRM</vt:lpstr>
      <vt:lpstr>SRM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DFT REPORT</dc:title>
  <dc:creator>prabhu</dc:creator>
  <cp:lastModifiedBy>lab 6</cp:lastModifiedBy>
  <cp:revision>3</cp:revision>
  <dcterms:created xsi:type="dcterms:W3CDTF">2021-03-18T04:46:27Z</dcterms:created>
  <dcterms:modified xsi:type="dcterms:W3CDTF">2021-03-18T05:01:44Z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2018-07-15T00:00:00Z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2021-03-18T00:00:00Z</vt:filetime>
  </property>
</Properties>
</file>